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28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23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04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35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998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63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19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56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5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22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46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04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58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74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7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88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BE2479-9A7D-4EAE-A196-682C7E63B41B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1234D0-E1E5-45E3-AEB8-B0BB5B1A22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418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D5F31A-D1B9-3B69-C728-C5188D3E2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超聲波避障自走車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EFC055E-972F-92F8-0B97-C4512B5929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8</a:t>
            </a:r>
            <a:r>
              <a:rPr lang="zh-TW" altLang="en-US" dirty="0"/>
              <a:t>次社課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F3E2D47-5471-93DC-1B68-D429E967D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76" y="1450111"/>
            <a:ext cx="5561012" cy="41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6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8FF0ED-B377-9056-572D-F910684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zh-TW" altLang="en-US" dirty="0"/>
              <a:t>材料清點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0A6575-7A90-0CBC-43F7-5C8570273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49823"/>
            <a:ext cx="2578941" cy="4657165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Arduino</a:t>
            </a:r>
            <a:r>
              <a:rPr lang="zh-TW" altLang="en-US" dirty="0">
                <a:solidFill>
                  <a:schemeClr val="tx1"/>
                </a:solidFill>
              </a:rPr>
              <a:t>*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超聲波感測器*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車體*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18650</a:t>
            </a:r>
            <a:r>
              <a:rPr lang="zh-TW" altLang="en-US" dirty="0">
                <a:solidFill>
                  <a:schemeClr val="tx1"/>
                </a:solidFill>
              </a:rPr>
              <a:t>電池*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18650</a:t>
            </a:r>
            <a:r>
              <a:rPr lang="zh-TW" altLang="en-US" dirty="0">
                <a:solidFill>
                  <a:schemeClr val="tx1"/>
                </a:solidFill>
              </a:rPr>
              <a:t>電池盒*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L298N</a:t>
            </a:r>
            <a:r>
              <a:rPr lang="zh-TW" altLang="en-US" dirty="0">
                <a:solidFill>
                  <a:schemeClr val="tx1"/>
                </a:solidFill>
              </a:rPr>
              <a:t>*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直流馬達*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輪子*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支架*</a:t>
            </a:r>
            <a:r>
              <a:rPr lang="en-US" altLang="zh-TW" dirty="0">
                <a:solidFill>
                  <a:schemeClr val="tx1"/>
                </a:solidFill>
              </a:rPr>
              <a:t>4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萬象輪*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D01DB4B-FF6D-35C8-C21D-A64C8FA7BEE4}"/>
              </a:ext>
            </a:extLst>
          </p:cNvPr>
          <p:cNvSpPr txBox="1"/>
          <p:nvPr/>
        </p:nvSpPr>
        <p:spPr>
          <a:xfrm>
            <a:off x="4332492" y="2192867"/>
            <a:ext cx="21499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zh-TW" altLang="en-US" sz="2400" dirty="0">
                <a:solidFill>
                  <a:schemeClr val="tx1"/>
                </a:solidFill>
              </a:rPr>
              <a:t>銅柱*</a:t>
            </a:r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en-US" altLang="zh-TW" sz="2000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zh-TW" altLang="en-US" sz="2000" dirty="0"/>
              <a:t>螺絲*</a:t>
            </a:r>
            <a:r>
              <a:rPr lang="en-US" altLang="zh-TW" sz="2000" dirty="0"/>
              <a:t>8+4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zh-TW" altLang="en-US" sz="2000" dirty="0"/>
              <a:t>螺帽*</a:t>
            </a:r>
            <a:r>
              <a:rPr lang="en-US" altLang="zh-TW" sz="2000" dirty="0"/>
              <a:t>4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zh-TW" altLang="en-US" sz="2000" dirty="0"/>
              <a:t>束線帶*</a:t>
            </a:r>
            <a:r>
              <a:rPr lang="en-US" altLang="zh-TW" sz="2000" dirty="0"/>
              <a:t>1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zh-TW" altLang="en-US" sz="2000" dirty="0"/>
              <a:t>杜邦公母線*</a:t>
            </a:r>
            <a:r>
              <a:rPr lang="en-US" altLang="zh-TW" sz="2000" dirty="0"/>
              <a:t>14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zh-TW" altLang="en-US" sz="2000" dirty="0"/>
              <a:t>杜邦公公線*</a:t>
            </a:r>
            <a:r>
              <a:rPr lang="en-US" altLang="zh-TW" sz="2000" dirty="0"/>
              <a:t>2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766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D69A16-CBD7-862F-3C2A-BE370D56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6296"/>
            <a:ext cx="8534400" cy="1507067"/>
          </a:xfrm>
        </p:spPr>
        <p:txBody>
          <a:bodyPr/>
          <a:lstStyle/>
          <a:p>
            <a:r>
              <a:rPr lang="zh-TW" altLang="en-US" dirty="0"/>
              <a:t>車體組裝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B4DF3B4-24C9-31A0-734A-0723D6480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88" y="915548"/>
            <a:ext cx="4383298" cy="5844399"/>
          </a:xfrm>
        </p:spPr>
      </p:pic>
    </p:spTree>
    <p:extLst>
      <p:ext uri="{BB962C8B-B14F-4D97-AF65-F5344CB8AC3E}">
        <p14:creationId xmlns:p14="http://schemas.microsoft.com/office/powerpoint/2010/main" val="156371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71DC7F-1178-49D6-7609-2E6B1F2E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3BE35F68-90AB-97A8-C36B-9C4E386B9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r="16191"/>
          <a:stretch/>
        </p:blipFill>
        <p:spPr>
          <a:xfrm>
            <a:off x="3281080" y="969183"/>
            <a:ext cx="5940000" cy="4608780"/>
          </a:xfrm>
        </p:spPr>
      </p:pic>
    </p:spTree>
    <p:extLst>
      <p:ext uri="{BB962C8B-B14F-4D97-AF65-F5344CB8AC3E}">
        <p14:creationId xmlns:p14="http://schemas.microsoft.com/office/powerpoint/2010/main" val="235477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F8A88E-C001-CEF3-5745-63E1D738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16D3EB-FEAB-D9EE-2B51-0C20C7BC1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r="11969"/>
          <a:stretch/>
        </p:blipFill>
        <p:spPr>
          <a:xfrm>
            <a:off x="3810000" y="685800"/>
            <a:ext cx="4876800" cy="5352234"/>
          </a:xfrm>
        </p:spPr>
      </p:pic>
    </p:spTree>
    <p:extLst>
      <p:ext uri="{BB962C8B-B14F-4D97-AF65-F5344CB8AC3E}">
        <p14:creationId xmlns:p14="http://schemas.microsoft.com/office/powerpoint/2010/main" val="290877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380E06-E4F8-1B51-958E-23A0F5BC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zh-TW" altLang="en-US" dirty="0"/>
              <a:t>接線圖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1C72F9C-079E-11A2-2247-B49798072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4" y="609133"/>
            <a:ext cx="6822141" cy="6822141"/>
          </a:xfrm>
        </p:spPr>
      </p:pic>
    </p:spTree>
    <p:extLst>
      <p:ext uri="{BB962C8B-B14F-4D97-AF65-F5344CB8AC3E}">
        <p14:creationId xmlns:p14="http://schemas.microsoft.com/office/powerpoint/2010/main" val="147578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2FDE95-C1F2-7C9A-DD79-95509EBC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C2E72F-1624-8299-E80C-91AB89C7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18024"/>
            <a:ext cx="4452564" cy="4665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//</a:t>
            </a:r>
            <a:r>
              <a:rPr lang="zh-TW" altLang="en-US" sz="1400" dirty="0">
                <a:solidFill>
                  <a:schemeClr val="tx1"/>
                </a:solidFill>
              </a:rPr>
              <a:t>避障車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const int </a:t>
            </a:r>
            <a:r>
              <a:rPr lang="en-US" altLang="zh-TW" sz="1400" dirty="0" err="1">
                <a:solidFill>
                  <a:schemeClr val="tx1"/>
                </a:solidFill>
              </a:rPr>
              <a:t>Vcc</a:t>
            </a:r>
            <a:r>
              <a:rPr lang="en-US" altLang="zh-TW" sz="1400" dirty="0">
                <a:solidFill>
                  <a:schemeClr val="tx1"/>
                </a:solidFill>
              </a:rPr>
              <a:t> = 11;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const int </a:t>
            </a:r>
            <a:r>
              <a:rPr lang="en-US" altLang="zh-TW" sz="1400" dirty="0" err="1">
                <a:solidFill>
                  <a:schemeClr val="tx1"/>
                </a:solidFill>
              </a:rPr>
              <a:t>trigPin</a:t>
            </a:r>
            <a:r>
              <a:rPr lang="en-US" altLang="zh-TW" sz="1400" dirty="0">
                <a:solidFill>
                  <a:schemeClr val="tx1"/>
                </a:solidFill>
              </a:rPr>
              <a:t> = 12;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const int </a:t>
            </a:r>
            <a:r>
              <a:rPr lang="en-US" altLang="zh-TW" sz="1400" dirty="0" err="1">
                <a:solidFill>
                  <a:schemeClr val="tx1"/>
                </a:solidFill>
              </a:rPr>
              <a:t>echoPin</a:t>
            </a:r>
            <a:r>
              <a:rPr lang="en-US" altLang="zh-TW" sz="1400" dirty="0">
                <a:solidFill>
                  <a:schemeClr val="tx1"/>
                </a:solidFill>
              </a:rPr>
              <a:t> = 13;</a:t>
            </a:r>
          </a:p>
          <a:p>
            <a:pPr marL="0" indent="0">
              <a:buNone/>
            </a:pPr>
            <a:endParaRPr lang="en-US" altLang="zh-TW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// </a:t>
            </a:r>
            <a:r>
              <a:rPr lang="zh-TW" altLang="en-US" sz="1400" dirty="0">
                <a:solidFill>
                  <a:schemeClr val="tx1"/>
                </a:solidFill>
              </a:rPr>
              <a:t>馬達控制設定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#define ENA 5  // </a:t>
            </a:r>
            <a:r>
              <a:rPr lang="zh-TW" altLang="en-US" sz="1400" dirty="0">
                <a:solidFill>
                  <a:schemeClr val="tx1"/>
                </a:solidFill>
              </a:rPr>
              <a:t>左馬達速度控制 </a:t>
            </a:r>
            <a:r>
              <a:rPr lang="en-US" altLang="zh-TW" sz="1400" dirty="0">
                <a:solidFill>
                  <a:schemeClr val="tx1"/>
                </a:solidFill>
              </a:rPr>
              <a:t>(PWM)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#define IN1 6  // </a:t>
            </a:r>
            <a:r>
              <a:rPr lang="zh-TW" altLang="en-US" sz="1400" dirty="0">
                <a:solidFill>
                  <a:schemeClr val="tx1"/>
                </a:solidFill>
              </a:rPr>
              <a:t>左馬達控制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#define IN2 7  // </a:t>
            </a:r>
            <a:r>
              <a:rPr lang="zh-TW" altLang="en-US" sz="1400" dirty="0">
                <a:solidFill>
                  <a:schemeClr val="tx1"/>
                </a:solidFill>
              </a:rPr>
              <a:t>左馬達控制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#define ENB 10  // </a:t>
            </a:r>
            <a:r>
              <a:rPr lang="zh-TW" altLang="en-US" sz="1400" dirty="0">
                <a:solidFill>
                  <a:schemeClr val="tx1"/>
                </a:solidFill>
              </a:rPr>
              <a:t>右馬達速度控制 </a:t>
            </a:r>
            <a:r>
              <a:rPr lang="en-US" altLang="zh-TW" sz="1400" dirty="0">
                <a:solidFill>
                  <a:schemeClr val="tx1"/>
                </a:solidFill>
              </a:rPr>
              <a:t>(PWM)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#define IN3 8 // </a:t>
            </a:r>
            <a:r>
              <a:rPr lang="zh-TW" altLang="en-US" sz="1400" dirty="0">
                <a:solidFill>
                  <a:schemeClr val="tx1"/>
                </a:solidFill>
              </a:rPr>
              <a:t>右馬達控制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#define IN4 9 // </a:t>
            </a:r>
            <a:r>
              <a:rPr lang="zh-TW" altLang="en-US" sz="1400" dirty="0">
                <a:solidFill>
                  <a:schemeClr val="tx1"/>
                </a:solidFill>
              </a:rPr>
              <a:t>右馬達控制</a:t>
            </a:r>
          </a:p>
          <a:p>
            <a:pPr marL="0" indent="0">
              <a:buNone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DE8D9F-4592-1863-6EE6-54C306317F45}"/>
              </a:ext>
            </a:extLst>
          </p:cNvPr>
          <p:cNvSpPr txBox="1"/>
          <p:nvPr/>
        </p:nvSpPr>
        <p:spPr>
          <a:xfrm>
            <a:off x="5507225" y="1524997"/>
            <a:ext cx="476284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tx1"/>
                </a:solidFill>
              </a:rPr>
              <a:t>void setup() {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// </a:t>
            </a:r>
            <a:r>
              <a:rPr lang="zh-TW" altLang="en-US" sz="1400" dirty="0">
                <a:solidFill>
                  <a:schemeClr val="tx1"/>
                </a:solidFill>
              </a:rPr>
              <a:t>初始化馬達控制腳位</a:t>
            </a:r>
          </a:p>
          <a:p>
            <a:r>
              <a:rPr lang="zh-TW" altLang="en-US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pinMode</a:t>
            </a:r>
            <a:r>
              <a:rPr lang="en-US" altLang="zh-TW" sz="1400" dirty="0">
                <a:solidFill>
                  <a:schemeClr val="tx1"/>
                </a:solidFill>
              </a:rPr>
              <a:t>(ENA, OUTPUT);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pinMode</a:t>
            </a:r>
            <a:r>
              <a:rPr lang="en-US" altLang="zh-TW" sz="1400" dirty="0">
                <a:solidFill>
                  <a:schemeClr val="tx1"/>
                </a:solidFill>
              </a:rPr>
              <a:t>(IN1, OUTPUT);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pinMode</a:t>
            </a:r>
            <a:r>
              <a:rPr lang="en-US" altLang="zh-TW" sz="1400" dirty="0">
                <a:solidFill>
                  <a:schemeClr val="tx1"/>
                </a:solidFill>
              </a:rPr>
              <a:t>(IN2, OUTPUT);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pinMode</a:t>
            </a:r>
            <a:r>
              <a:rPr lang="en-US" altLang="zh-TW" sz="1400" dirty="0">
                <a:solidFill>
                  <a:schemeClr val="tx1"/>
                </a:solidFill>
              </a:rPr>
              <a:t>(ENB, OUTPUT);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pinMode</a:t>
            </a:r>
            <a:r>
              <a:rPr lang="en-US" altLang="zh-TW" sz="1400" dirty="0">
                <a:solidFill>
                  <a:schemeClr val="tx1"/>
                </a:solidFill>
              </a:rPr>
              <a:t>(IN3, OUTPUT);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pinMode</a:t>
            </a:r>
            <a:r>
              <a:rPr lang="en-US" altLang="zh-TW" sz="1400" dirty="0">
                <a:solidFill>
                  <a:schemeClr val="tx1"/>
                </a:solidFill>
              </a:rPr>
              <a:t>(IN4, OUTPUT);</a:t>
            </a:r>
          </a:p>
          <a:p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pinMode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en-US" altLang="zh-TW" sz="1400" dirty="0" err="1">
                <a:solidFill>
                  <a:schemeClr val="tx1"/>
                </a:solidFill>
              </a:rPr>
              <a:t>Vcc</a:t>
            </a:r>
            <a:r>
              <a:rPr lang="en-US" altLang="zh-TW" sz="1400" dirty="0">
                <a:solidFill>
                  <a:schemeClr val="tx1"/>
                </a:solidFill>
              </a:rPr>
              <a:t>, OUTPUT);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pinMode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en-US" altLang="zh-TW" sz="1400" dirty="0" err="1">
                <a:solidFill>
                  <a:schemeClr val="tx1"/>
                </a:solidFill>
              </a:rPr>
              <a:t>trigPin</a:t>
            </a:r>
            <a:r>
              <a:rPr lang="en-US" altLang="zh-TW" sz="1400" dirty="0">
                <a:solidFill>
                  <a:schemeClr val="tx1"/>
                </a:solidFill>
              </a:rPr>
              <a:t>, OUTPUT);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pinMode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en-US" altLang="zh-TW" sz="1400" dirty="0" err="1">
                <a:solidFill>
                  <a:schemeClr val="tx1"/>
                </a:solidFill>
              </a:rPr>
              <a:t>echoPin</a:t>
            </a:r>
            <a:r>
              <a:rPr lang="en-US" altLang="zh-TW" sz="1400" dirty="0">
                <a:solidFill>
                  <a:schemeClr val="tx1"/>
                </a:solidFill>
              </a:rPr>
              <a:t>, INPUT);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Serial.begin</a:t>
            </a:r>
            <a:r>
              <a:rPr lang="en-US" altLang="zh-TW" sz="1400" dirty="0">
                <a:solidFill>
                  <a:schemeClr val="tx1"/>
                </a:solidFill>
              </a:rPr>
              <a:t>(9600);  // Initialize serial communication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}</a:t>
            </a:r>
            <a:endParaRPr lang="zh-TW" altLang="en-US" sz="1400" dirty="0">
              <a:solidFill>
                <a:schemeClr val="tx1"/>
              </a:solidFill>
            </a:endParaRPr>
          </a:p>
          <a:p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3970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5BE974-88D1-5FD0-A0F4-5D4F5AD76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18" y="770967"/>
            <a:ext cx="3887788" cy="555712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void loop() {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en-US" altLang="zh-TW" sz="1400" dirty="0" err="1">
                <a:solidFill>
                  <a:schemeClr val="tx1"/>
                </a:solidFill>
              </a:rPr>
              <a:t>Vcc</a:t>
            </a:r>
            <a:r>
              <a:rPr lang="en-US" altLang="zh-TW" sz="1400" dirty="0">
                <a:solidFill>
                  <a:schemeClr val="tx1"/>
                </a:solidFill>
              </a:rPr>
              <a:t>, HIGH);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// </a:t>
            </a:r>
            <a:r>
              <a:rPr lang="zh-TW" altLang="en-US" sz="1400" dirty="0">
                <a:solidFill>
                  <a:schemeClr val="tx1"/>
                </a:solidFill>
              </a:rPr>
              <a:t>測量距離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>
                <a:solidFill>
                  <a:schemeClr val="tx1"/>
                </a:solidFill>
              </a:rPr>
              <a:t>long duration, distance;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en-US" altLang="zh-TW" sz="1400" dirty="0" err="1">
                <a:solidFill>
                  <a:schemeClr val="tx1"/>
                </a:solidFill>
              </a:rPr>
              <a:t>trigPin</a:t>
            </a:r>
            <a:r>
              <a:rPr lang="en-US" altLang="zh-TW" sz="1400" dirty="0">
                <a:solidFill>
                  <a:schemeClr val="tx1"/>
                </a:solidFill>
              </a:rPr>
              <a:t>, LOW);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delayMicroseconds</a:t>
            </a:r>
            <a:r>
              <a:rPr lang="en-US" altLang="zh-TW" sz="1400" dirty="0">
                <a:solidFill>
                  <a:schemeClr val="tx1"/>
                </a:solidFill>
              </a:rPr>
              <a:t>(2);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en-US" altLang="zh-TW" sz="1400" dirty="0" err="1">
                <a:solidFill>
                  <a:schemeClr val="tx1"/>
                </a:solidFill>
              </a:rPr>
              <a:t>trigPin</a:t>
            </a:r>
            <a:r>
              <a:rPr lang="en-US" altLang="zh-TW" sz="1400" dirty="0">
                <a:solidFill>
                  <a:schemeClr val="tx1"/>
                </a:solidFill>
              </a:rPr>
              <a:t>, HIGH);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delayMicroseconds</a:t>
            </a:r>
            <a:r>
              <a:rPr lang="en-US" altLang="zh-TW" sz="1400" dirty="0">
                <a:solidFill>
                  <a:schemeClr val="tx1"/>
                </a:solidFill>
              </a:rPr>
              <a:t>(10);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en-US" altLang="zh-TW" sz="1400" dirty="0" err="1">
                <a:solidFill>
                  <a:schemeClr val="tx1"/>
                </a:solidFill>
              </a:rPr>
              <a:t>trigPin</a:t>
            </a:r>
            <a:r>
              <a:rPr lang="en-US" altLang="zh-TW" sz="1400" dirty="0">
                <a:solidFill>
                  <a:schemeClr val="tx1"/>
                </a:solidFill>
              </a:rPr>
              <a:t>, LOW);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duration = </a:t>
            </a:r>
            <a:r>
              <a:rPr lang="en-US" altLang="zh-TW" sz="1400" dirty="0" err="1">
                <a:solidFill>
                  <a:schemeClr val="tx1"/>
                </a:solidFill>
              </a:rPr>
              <a:t>pulseIn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en-US" altLang="zh-TW" sz="1400" dirty="0" err="1">
                <a:solidFill>
                  <a:schemeClr val="tx1"/>
                </a:solidFill>
              </a:rPr>
              <a:t>echoPin</a:t>
            </a:r>
            <a:r>
              <a:rPr lang="en-US" altLang="zh-TW" sz="1400" dirty="0">
                <a:solidFill>
                  <a:schemeClr val="tx1"/>
                </a:solidFill>
              </a:rPr>
              <a:t>, HIGH);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distance = (duration / 2) / 29.1;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delay(25);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TW" sz="14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// </a:t>
            </a:r>
            <a:r>
              <a:rPr lang="zh-TW" altLang="en-US" sz="1400" dirty="0">
                <a:solidFill>
                  <a:schemeClr val="tx1"/>
                </a:solidFill>
              </a:rPr>
              <a:t>顯示距離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Serial.print</a:t>
            </a:r>
            <a:r>
              <a:rPr lang="en-US" altLang="zh-TW" sz="1400" dirty="0">
                <a:solidFill>
                  <a:schemeClr val="tx1"/>
                </a:solidFill>
              </a:rPr>
              <a:t>("Distance: ");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Serial.print</a:t>
            </a:r>
            <a:r>
              <a:rPr lang="en-US" altLang="zh-TW" sz="1400" dirty="0">
                <a:solidFill>
                  <a:schemeClr val="tx1"/>
                </a:solidFill>
              </a:rPr>
              <a:t>(distance);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</a:rPr>
              <a:t>  </a:t>
            </a:r>
            <a:r>
              <a:rPr lang="en-US" altLang="zh-TW" sz="1400" dirty="0" err="1">
                <a:solidFill>
                  <a:schemeClr val="tx1"/>
                </a:solidFill>
              </a:rPr>
              <a:t>Serial.println</a:t>
            </a:r>
            <a:r>
              <a:rPr lang="en-US" altLang="zh-TW" sz="1400" dirty="0">
                <a:solidFill>
                  <a:schemeClr val="tx1"/>
                </a:solidFill>
              </a:rPr>
              <a:t>(" cm");</a:t>
            </a:r>
          </a:p>
          <a:p>
            <a:endParaRPr lang="zh-TW" altLang="en-US" sz="3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252565-2DA8-BF2B-AFA8-58100B86FE82}"/>
              </a:ext>
            </a:extLst>
          </p:cNvPr>
          <p:cNvSpPr txBox="1"/>
          <p:nvPr/>
        </p:nvSpPr>
        <p:spPr>
          <a:xfrm>
            <a:off x="5369859" y="322729"/>
            <a:ext cx="5594801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// </a:t>
            </a:r>
            <a:r>
              <a:rPr lang="zh-TW" altLang="en-US" sz="1400" dirty="0"/>
              <a:t>根據距離控制馬達運動</a:t>
            </a:r>
          </a:p>
          <a:p>
            <a:r>
              <a:rPr lang="zh-TW" altLang="en-US" sz="1400" dirty="0"/>
              <a:t>  </a:t>
            </a:r>
            <a:r>
              <a:rPr lang="en-US" altLang="zh-TW" sz="1400" dirty="0"/>
              <a:t>if (distance &gt; 20) {</a:t>
            </a:r>
          </a:p>
          <a:p>
            <a:r>
              <a:rPr lang="en-US" altLang="zh-TW" sz="1400" dirty="0"/>
              <a:t>    // </a:t>
            </a:r>
            <a:r>
              <a:rPr lang="zh-TW" altLang="en-US" sz="1400" dirty="0"/>
              <a:t>前進</a:t>
            </a:r>
          </a:p>
          <a:p>
            <a:r>
              <a:rPr lang="zh-TW" altLang="en-US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(IN1, HIGH);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(IN2, LOW);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analogWrite</a:t>
            </a:r>
            <a:r>
              <a:rPr lang="en-US" altLang="zh-TW" sz="1400" dirty="0"/>
              <a:t>(ENA, 200);  // Adjust the PWM value as needed</a:t>
            </a:r>
          </a:p>
          <a:p>
            <a:endParaRPr lang="en-US" altLang="zh-TW" sz="1400" dirty="0"/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(IN3, HIGH);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(IN4, LOW);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analogWrite</a:t>
            </a:r>
            <a:r>
              <a:rPr lang="en-US" altLang="zh-TW" sz="1400" dirty="0"/>
              <a:t>(ENB, 200);  // Adjust the PWM value as needed</a:t>
            </a:r>
          </a:p>
          <a:p>
            <a:r>
              <a:rPr lang="en-US" altLang="zh-TW" sz="1400" dirty="0"/>
              <a:t>  } else {</a:t>
            </a:r>
          </a:p>
          <a:p>
            <a:r>
              <a:rPr lang="en-US" altLang="zh-TW" sz="1400" dirty="0"/>
              <a:t>    // </a:t>
            </a:r>
            <a:r>
              <a:rPr lang="zh-TW" altLang="en-US" sz="1400" dirty="0"/>
              <a:t>停止</a:t>
            </a:r>
          </a:p>
          <a:p>
            <a:r>
              <a:rPr lang="zh-TW" altLang="en-US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(IN1, LOW);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(IN2, LOW);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analogWrite</a:t>
            </a:r>
            <a:r>
              <a:rPr lang="en-US" altLang="zh-TW" sz="1400" dirty="0"/>
              <a:t>(ENA, 0);</a:t>
            </a:r>
          </a:p>
          <a:p>
            <a:endParaRPr lang="en-US" altLang="zh-TW" sz="1400" dirty="0"/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(IN3, LOW);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(IN4, LOW);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analogWrite</a:t>
            </a:r>
            <a:r>
              <a:rPr lang="en-US" altLang="zh-TW" sz="1400" dirty="0"/>
              <a:t>(ENB, 0);</a:t>
            </a:r>
          </a:p>
          <a:p>
            <a:r>
              <a:rPr lang="en-US" altLang="zh-TW" sz="1400" dirty="0"/>
              <a:t>    delay(400);</a:t>
            </a:r>
          </a:p>
          <a:p>
            <a:r>
              <a:rPr lang="en-US" altLang="zh-TW" sz="1400" dirty="0"/>
              <a:t>    </a:t>
            </a:r>
          </a:p>
          <a:p>
            <a:r>
              <a:rPr lang="en-US" altLang="zh-TW" sz="1400" dirty="0"/>
              <a:t>    // </a:t>
            </a:r>
            <a:r>
              <a:rPr lang="zh-TW" altLang="en-US" sz="1400" dirty="0"/>
              <a:t>後退</a:t>
            </a:r>
            <a:r>
              <a:rPr lang="en-US" altLang="zh-TW" sz="1400" dirty="0"/>
              <a:t>0.5</a:t>
            </a:r>
            <a:r>
              <a:rPr lang="zh-TW" altLang="en-US" sz="1400" dirty="0"/>
              <a:t>秒</a:t>
            </a:r>
          </a:p>
          <a:p>
            <a:r>
              <a:rPr lang="zh-TW" altLang="en-US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(IN1, LOW);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(IN2, HIGH);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analogWrite</a:t>
            </a:r>
            <a:r>
              <a:rPr lang="en-US" altLang="zh-TW" sz="1400" dirty="0"/>
              <a:t>(ENA, 200);  // Adjust the PWM value as needed</a:t>
            </a:r>
          </a:p>
          <a:p>
            <a:endParaRPr lang="en-US" altLang="zh-TW" sz="1400" dirty="0"/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(IN3, LOW);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digitalWrite</a:t>
            </a:r>
            <a:r>
              <a:rPr lang="en-US" altLang="zh-TW" sz="1400" dirty="0"/>
              <a:t>(IN4, HIGH);</a:t>
            </a:r>
          </a:p>
          <a:p>
            <a:r>
              <a:rPr lang="en-US" altLang="zh-TW" sz="1400" dirty="0"/>
              <a:t>    </a:t>
            </a:r>
            <a:r>
              <a:rPr lang="en-US" altLang="zh-TW" sz="1400" dirty="0" err="1"/>
              <a:t>analogWrite</a:t>
            </a:r>
            <a:r>
              <a:rPr lang="en-US" altLang="zh-TW" sz="1400" dirty="0"/>
              <a:t>(ENB, 200);</a:t>
            </a:r>
          </a:p>
          <a:p>
            <a:r>
              <a:rPr lang="en-US" altLang="zh-TW" sz="1400" dirty="0"/>
              <a:t>    delay(500);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7565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A2C7518F-0005-8338-95C8-16AE1EEDDB52}"/>
              </a:ext>
            </a:extLst>
          </p:cNvPr>
          <p:cNvSpPr txBox="1"/>
          <p:nvPr/>
        </p:nvSpPr>
        <p:spPr>
          <a:xfrm>
            <a:off x="369455" y="107848"/>
            <a:ext cx="754244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tx1"/>
                </a:solidFill>
              </a:rPr>
              <a:t> // Randomly choose left or right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if (random(2) == 0) {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// </a:t>
            </a:r>
            <a:r>
              <a:rPr lang="zh-TW" altLang="en-US" sz="1400" dirty="0">
                <a:solidFill>
                  <a:schemeClr val="tx1"/>
                </a:solidFill>
              </a:rPr>
              <a:t>向左轉隨機時長</a:t>
            </a:r>
          </a:p>
          <a:p>
            <a:r>
              <a:rPr lang="zh-TW" altLang="en-US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(IN1, LOW);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(IN2, HIGH);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analogWrite</a:t>
            </a:r>
            <a:r>
              <a:rPr lang="en-US" altLang="zh-TW" sz="1400" dirty="0">
                <a:solidFill>
                  <a:schemeClr val="tx1"/>
                </a:solidFill>
              </a:rPr>
              <a:t>(ENA, 200);  // Adjust the PWM value as needed</a:t>
            </a:r>
          </a:p>
          <a:p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(IN3, HIGH);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(IN4, LOW);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analogWrite</a:t>
            </a:r>
            <a:r>
              <a:rPr lang="en-US" altLang="zh-TW" sz="1400" dirty="0">
                <a:solidFill>
                  <a:schemeClr val="tx1"/>
                </a:solidFill>
              </a:rPr>
              <a:t>(ENB, 200);  // Adjust the PWM value as needed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delay(random(200, 501));  // Random duration between 200 and 500 milliseconds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} else {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// </a:t>
            </a:r>
            <a:r>
              <a:rPr lang="zh-TW" altLang="en-US" sz="1400" dirty="0">
                <a:solidFill>
                  <a:schemeClr val="tx1"/>
                </a:solidFill>
              </a:rPr>
              <a:t>向右轉隨機時長</a:t>
            </a:r>
          </a:p>
          <a:p>
            <a:r>
              <a:rPr lang="zh-TW" altLang="en-US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(IN1, HIGH);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(IN2, LOW);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analogWrite</a:t>
            </a:r>
            <a:r>
              <a:rPr lang="en-US" altLang="zh-TW" sz="1400" dirty="0">
                <a:solidFill>
                  <a:schemeClr val="tx1"/>
                </a:solidFill>
              </a:rPr>
              <a:t>(ENA, 200);  // Adjust the PWM value as needed</a:t>
            </a:r>
          </a:p>
          <a:p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(IN3, LOW);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digitalWrite</a:t>
            </a:r>
            <a:r>
              <a:rPr lang="en-US" altLang="zh-TW" sz="1400" dirty="0">
                <a:solidFill>
                  <a:schemeClr val="tx1"/>
                </a:solidFill>
              </a:rPr>
              <a:t>(IN4, HIGH);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</a:t>
            </a:r>
            <a:r>
              <a:rPr lang="en-US" altLang="zh-TW" sz="1400" dirty="0" err="1">
                <a:solidFill>
                  <a:schemeClr val="tx1"/>
                </a:solidFill>
              </a:rPr>
              <a:t>analogWrite</a:t>
            </a:r>
            <a:r>
              <a:rPr lang="en-US" altLang="zh-TW" sz="1400" dirty="0">
                <a:solidFill>
                  <a:schemeClr val="tx1"/>
                </a:solidFill>
              </a:rPr>
              <a:t>(ENB, 200);  // Adjust the PWM value as needed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  delay(random(200, 501));  // Random duration between 200 and 500 milliseconds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  }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  }</a:t>
            </a:r>
          </a:p>
          <a:p>
            <a:r>
              <a:rPr lang="en-US" altLang="zh-TW" sz="1400" dirty="0">
                <a:solidFill>
                  <a:schemeClr val="tx1"/>
                </a:solidFill>
              </a:rPr>
              <a:t>}</a:t>
            </a:r>
            <a:endParaRPr lang="zh-TW" altLang="en-US" sz="1400" dirty="0"/>
          </a:p>
          <a:p>
            <a:endParaRPr lang="zh-TW" altLang="en-US" sz="1400" dirty="0">
              <a:solidFill>
                <a:schemeClr val="tx1"/>
              </a:solidFill>
            </a:endParaRPr>
          </a:p>
          <a:p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51485036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</TotalTime>
  <Words>727</Words>
  <Application>Microsoft Office PowerPoint</Application>
  <PresentationFormat>寬螢幕</PresentationFormat>
  <Paragraphs>120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切割線</vt:lpstr>
      <vt:lpstr>超聲波避障自走車</vt:lpstr>
      <vt:lpstr>材料清點</vt:lpstr>
      <vt:lpstr>車體組裝</vt:lpstr>
      <vt:lpstr>PowerPoint 簡報</vt:lpstr>
      <vt:lpstr>PowerPoint 簡報</vt:lpstr>
      <vt:lpstr>接線圖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超聲波避障自走車</dc:title>
  <dc:creator>立璿 楊</dc:creator>
  <cp:lastModifiedBy>立璿 楊</cp:lastModifiedBy>
  <cp:revision>3</cp:revision>
  <dcterms:created xsi:type="dcterms:W3CDTF">2023-11-29T08:35:18Z</dcterms:created>
  <dcterms:modified xsi:type="dcterms:W3CDTF">2023-11-29T13:01:59Z</dcterms:modified>
</cp:coreProperties>
</file>