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5" d="100"/>
          <a:sy n="75" d="100"/>
        </p:scale>
        <p:origin x="5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EB07D348-F2FE-4D97-ACE4-1B5755D5ED22}" type="datetimeFigureOut">
              <a:rPr lang="zh-TW" altLang="en-US" smtClean="0"/>
              <a:t>2019/2/21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2E487DD-BFF5-4F51-B3C3-1970E6EC271D}" type="slidenum">
              <a:rPr lang="zh-TW" altLang="en-US" smtClean="0"/>
              <a:t>‹#›</a:t>
            </a:fld>
            <a:endParaRPr lang="zh-TW" altLang="en-US"/>
          </a:p>
        </p:txBody>
      </p:sp>
    </p:spTree>
    <p:extLst>
      <p:ext uri="{BB962C8B-B14F-4D97-AF65-F5344CB8AC3E}">
        <p14:creationId xmlns:p14="http://schemas.microsoft.com/office/powerpoint/2010/main" val="2783797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EB07D348-F2FE-4D97-ACE4-1B5755D5ED22}" type="datetimeFigureOut">
              <a:rPr lang="zh-TW" altLang="en-US" smtClean="0"/>
              <a:t>2019/2/21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2E487DD-BFF5-4F51-B3C3-1970E6EC271D}" type="slidenum">
              <a:rPr lang="zh-TW" altLang="en-US" smtClean="0"/>
              <a:t>‹#›</a:t>
            </a:fld>
            <a:endParaRPr lang="zh-TW" altLang="en-US"/>
          </a:p>
        </p:txBody>
      </p:sp>
    </p:spTree>
    <p:extLst>
      <p:ext uri="{BB962C8B-B14F-4D97-AF65-F5344CB8AC3E}">
        <p14:creationId xmlns:p14="http://schemas.microsoft.com/office/powerpoint/2010/main" val="2759427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EB07D348-F2FE-4D97-ACE4-1B5755D5ED22}" type="datetimeFigureOut">
              <a:rPr lang="zh-TW" altLang="en-US" smtClean="0"/>
              <a:t>2019/2/21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2E487DD-BFF5-4F51-B3C3-1970E6EC271D}" type="slidenum">
              <a:rPr lang="zh-TW" altLang="en-US" smtClean="0"/>
              <a:t>‹#›</a:t>
            </a:fld>
            <a:endParaRPr lang="zh-TW" altLang="en-US"/>
          </a:p>
        </p:txBody>
      </p:sp>
    </p:spTree>
    <p:extLst>
      <p:ext uri="{BB962C8B-B14F-4D97-AF65-F5344CB8AC3E}">
        <p14:creationId xmlns:p14="http://schemas.microsoft.com/office/powerpoint/2010/main" val="1163437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EB07D348-F2FE-4D97-ACE4-1B5755D5ED22}" type="datetimeFigureOut">
              <a:rPr lang="zh-TW" altLang="en-US" smtClean="0"/>
              <a:t>2019/2/21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2E487DD-BFF5-4F51-B3C3-1970E6EC271D}" type="slidenum">
              <a:rPr lang="zh-TW" altLang="en-US" smtClean="0"/>
              <a:t>‹#›</a:t>
            </a:fld>
            <a:endParaRPr lang="zh-TW" altLang="en-US"/>
          </a:p>
        </p:txBody>
      </p:sp>
    </p:spTree>
    <p:extLst>
      <p:ext uri="{BB962C8B-B14F-4D97-AF65-F5344CB8AC3E}">
        <p14:creationId xmlns:p14="http://schemas.microsoft.com/office/powerpoint/2010/main" val="4223380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EB07D348-F2FE-4D97-ACE4-1B5755D5ED22}" type="datetimeFigureOut">
              <a:rPr lang="zh-TW" altLang="en-US" smtClean="0"/>
              <a:t>2019/2/21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2E487DD-BFF5-4F51-B3C3-1970E6EC271D}" type="slidenum">
              <a:rPr lang="zh-TW" altLang="en-US" smtClean="0"/>
              <a:t>‹#›</a:t>
            </a:fld>
            <a:endParaRPr lang="zh-TW" altLang="en-US"/>
          </a:p>
        </p:txBody>
      </p:sp>
    </p:spTree>
    <p:extLst>
      <p:ext uri="{BB962C8B-B14F-4D97-AF65-F5344CB8AC3E}">
        <p14:creationId xmlns:p14="http://schemas.microsoft.com/office/powerpoint/2010/main" val="1745310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EB07D348-F2FE-4D97-ACE4-1B5755D5ED22}" type="datetimeFigureOut">
              <a:rPr lang="zh-TW" altLang="en-US" smtClean="0"/>
              <a:t>2019/2/21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42E487DD-BFF5-4F51-B3C3-1970E6EC271D}" type="slidenum">
              <a:rPr lang="zh-TW" altLang="en-US" smtClean="0"/>
              <a:t>‹#›</a:t>
            </a:fld>
            <a:endParaRPr lang="zh-TW" altLang="en-US"/>
          </a:p>
        </p:txBody>
      </p:sp>
    </p:spTree>
    <p:extLst>
      <p:ext uri="{BB962C8B-B14F-4D97-AF65-F5344CB8AC3E}">
        <p14:creationId xmlns:p14="http://schemas.microsoft.com/office/powerpoint/2010/main" val="2550092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EB07D348-F2FE-4D97-ACE4-1B5755D5ED22}" type="datetimeFigureOut">
              <a:rPr lang="zh-TW" altLang="en-US" smtClean="0"/>
              <a:t>2019/2/21</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42E487DD-BFF5-4F51-B3C3-1970E6EC271D}" type="slidenum">
              <a:rPr lang="zh-TW" altLang="en-US" smtClean="0"/>
              <a:t>‹#›</a:t>
            </a:fld>
            <a:endParaRPr lang="zh-TW" altLang="en-US"/>
          </a:p>
        </p:txBody>
      </p:sp>
    </p:spTree>
    <p:extLst>
      <p:ext uri="{BB962C8B-B14F-4D97-AF65-F5344CB8AC3E}">
        <p14:creationId xmlns:p14="http://schemas.microsoft.com/office/powerpoint/2010/main" val="4035479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EB07D348-F2FE-4D97-ACE4-1B5755D5ED22}" type="datetimeFigureOut">
              <a:rPr lang="zh-TW" altLang="en-US" smtClean="0"/>
              <a:t>2019/2/21</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42E487DD-BFF5-4F51-B3C3-1970E6EC271D}" type="slidenum">
              <a:rPr lang="zh-TW" altLang="en-US" smtClean="0"/>
              <a:t>‹#›</a:t>
            </a:fld>
            <a:endParaRPr lang="zh-TW" altLang="en-US"/>
          </a:p>
        </p:txBody>
      </p:sp>
    </p:spTree>
    <p:extLst>
      <p:ext uri="{BB962C8B-B14F-4D97-AF65-F5344CB8AC3E}">
        <p14:creationId xmlns:p14="http://schemas.microsoft.com/office/powerpoint/2010/main" val="2718840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EB07D348-F2FE-4D97-ACE4-1B5755D5ED22}" type="datetimeFigureOut">
              <a:rPr lang="zh-TW" altLang="en-US" smtClean="0"/>
              <a:t>2019/2/21</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42E487DD-BFF5-4F51-B3C3-1970E6EC271D}" type="slidenum">
              <a:rPr lang="zh-TW" altLang="en-US" smtClean="0"/>
              <a:t>‹#›</a:t>
            </a:fld>
            <a:endParaRPr lang="zh-TW" altLang="en-US"/>
          </a:p>
        </p:txBody>
      </p:sp>
    </p:spTree>
    <p:extLst>
      <p:ext uri="{BB962C8B-B14F-4D97-AF65-F5344CB8AC3E}">
        <p14:creationId xmlns:p14="http://schemas.microsoft.com/office/powerpoint/2010/main" val="911534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EB07D348-F2FE-4D97-ACE4-1B5755D5ED22}" type="datetimeFigureOut">
              <a:rPr lang="zh-TW" altLang="en-US" smtClean="0"/>
              <a:t>2019/2/21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42E487DD-BFF5-4F51-B3C3-1970E6EC271D}" type="slidenum">
              <a:rPr lang="zh-TW" altLang="en-US" smtClean="0"/>
              <a:t>‹#›</a:t>
            </a:fld>
            <a:endParaRPr lang="zh-TW" altLang="en-US"/>
          </a:p>
        </p:txBody>
      </p:sp>
    </p:spTree>
    <p:extLst>
      <p:ext uri="{BB962C8B-B14F-4D97-AF65-F5344CB8AC3E}">
        <p14:creationId xmlns:p14="http://schemas.microsoft.com/office/powerpoint/2010/main" val="1495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EB07D348-F2FE-4D97-ACE4-1B5755D5ED22}" type="datetimeFigureOut">
              <a:rPr lang="zh-TW" altLang="en-US" smtClean="0"/>
              <a:t>2019/2/21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42E487DD-BFF5-4F51-B3C3-1970E6EC271D}" type="slidenum">
              <a:rPr lang="zh-TW" altLang="en-US" smtClean="0"/>
              <a:t>‹#›</a:t>
            </a:fld>
            <a:endParaRPr lang="zh-TW" altLang="en-US"/>
          </a:p>
        </p:txBody>
      </p:sp>
    </p:spTree>
    <p:extLst>
      <p:ext uri="{BB962C8B-B14F-4D97-AF65-F5344CB8AC3E}">
        <p14:creationId xmlns:p14="http://schemas.microsoft.com/office/powerpoint/2010/main" val="2984626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07D348-F2FE-4D97-ACE4-1B5755D5ED22}" type="datetimeFigureOut">
              <a:rPr lang="zh-TW" altLang="en-US" smtClean="0"/>
              <a:t>2019/2/21</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E487DD-BFF5-4F51-B3C3-1970E6EC271D}" type="slidenum">
              <a:rPr lang="zh-TW" altLang="en-US" smtClean="0"/>
              <a:t>‹#›</a:t>
            </a:fld>
            <a:endParaRPr lang="zh-TW" altLang="en-US"/>
          </a:p>
        </p:txBody>
      </p:sp>
    </p:spTree>
    <p:extLst>
      <p:ext uri="{BB962C8B-B14F-4D97-AF65-F5344CB8AC3E}">
        <p14:creationId xmlns:p14="http://schemas.microsoft.com/office/powerpoint/2010/main" val="40360886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n.wikipedia.org/wiki/Adrien_Marie_Legendre" TargetMode="External"/><Relationship Id="rId2" Type="http://schemas.openxmlformats.org/officeDocument/2006/relationships/hyperlink" Target="https://en.wikipedia.org/wiki/Method_of_least_squares" TargetMode="External"/><Relationship Id="rId1" Type="http://schemas.openxmlformats.org/officeDocument/2006/relationships/slideLayout" Target="../slideLayouts/slideLayout2.xml"/><Relationship Id="rId5" Type="http://schemas.openxmlformats.org/officeDocument/2006/relationships/hyperlink" Target="https://en.wikipedia.org/wiki/Gauss%E2%80%93Markov_theorem" TargetMode="External"/><Relationship Id="rId4" Type="http://schemas.openxmlformats.org/officeDocument/2006/relationships/hyperlink" Target="https://en.wikipedia.org/wiki/Carl_Friedrich_Gauss"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Regression_toward_the_mean" TargetMode="External"/><Relationship Id="rId2" Type="http://schemas.openxmlformats.org/officeDocument/2006/relationships/hyperlink" Target="https://en.wikipedia.org/wiki/Francis_Galton" TargetMode="External"/><Relationship Id="rId1" Type="http://schemas.openxmlformats.org/officeDocument/2006/relationships/slideLayout" Target="../slideLayouts/slideLayout2.xml"/><Relationship Id="rId6" Type="http://schemas.openxmlformats.org/officeDocument/2006/relationships/hyperlink" Target="https://en.wikipedia.org/wiki/Joint_distribution" TargetMode="External"/><Relationship Id="rId5" Type="http://schemas.openxmlformats.org/officeDocument/2006/relationships/hyperlink" Target="https://en.wikipedia.org/wiki/Karl_Pearson" TargetMode="External"/><Relationship Id="rId4" Type="http://schemas.openxmlformats.org/officeDocument/2006/relationships/hyperlink" Target="https://en.wikipedia.org/wiki/Udny_Yul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Ronald_A._Fisher" TargetMode="External"/><Relationship Id="rId2" Type="http://schemas.openxmlformats.org/officeDocument/2006/relationships/hyperlink" Target="https://en.wikipedia.org/wiki/Normal_distribution" TargetMode="External"/><Relationship Id="rId1" Type="http://schemas.openxmlformats.org/officeDocument/2006/relationships/slideLayout" Target="../slideLayouts/slideLayout2.xml"/><Relationship Id="rId4" Type="http://schemas.openxmlformats.org/officeDocument/2006/relationships/hyperlink" Target="https://en.wikipedia.org/wiki/Conditional_distribution"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Time_series" TargetMode="External"/><Relationship Id="rId2" Type="http://schemas.openxmlformats.org/officeDocument/2006/relationships/hyperlink" Target="https://en.wikipedia.org/wiki/Robust_regression" TargetMode="External"/><Relationship Id="rId1" Type="http://schemas.openxmlformats.org/officeDocument/2006/relationships/slideLayout" Target="../slideLayouts/slideLayout2.xml"/><Relationship Id="rId6" Type="http://schemas.openxmlformats.org/officeDocument/2006/relationships/hyperlink" Target="https://en.wikipedia.org/wiki/Bayesian_statistics" TargetMode="External"/><Relationship Id="rId5" Type="http://schemas.openxmlformats.org/officeDocument/2006/relationships/hyperlink" Target="https://en.wikipedia.org/wiki/Nonparametric_regression" TargetMode="External"/><Relationship Id="rId4" Type="http://schemas.openxmlformats.org/officeDocument/2006/relationships/hyperlink" Target="https://en.wikipedia.org/wiki/Growth_curve_(statistic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lstStyle/>
          <a:p>
            <a:r>
              <a:rPr lang="en-US" altLang="zh-TW" b="1" smtClean="0"/>
              <a:t>                          Regression-basics</a:t>
            </a:r>
            <a:r>
              <a:rPr lang="zh-TW" altLang="zh-TW" dirty="0"/>
              <a:t/>
            </a:r>
            <a:br>
              <a:rPr lang="zh-TW" altLang="zh-TW" dirty="0"/>
            </a:br>
            <a:endParaRPr lang="zh-TW" altLang="en-US" dirty="0"/>
          </a:p>
        </p:txBody>
      </p:sp>
      <p:sp>
        <p:nvSpPr>
          <p:cNvPr id="6" name="內容版面配置區 5"/>
          <p:cNvSpPr>
            <a:spLocks noGrp="1"/>
          </p:cNvSpPr>
          <p:nvPr>
            <p:ph idx="1"/>
          </p:nvPr>
        </p:nvSpPr>
        <p:spPr>
          <a:xfrm>
            <a:off x="838200" y="1825625"/>
            <a:ext cx="8854440" cy="4351338"/>
          </a:xfrm>
        </p:spPr>
        <p:txBody>
          <a:bodyPr>
            <a:normAutofit/>
          </a:bodyPr>
          <a:lstStyle/>
          <a:p>
            <a:pPr marL="0" indent="0">
              <a:buNone/>
            </a:pPr>
            <a:r>
              <a:rPr lang="en-US" altLang="zh-TW" dirty="0" smtClean="0"/>
              <a:t>History</a:t>
            </a:r>
            <a:endParaRPr lang="zh-TW" altLang="zh-TW" dirty="0"/>
          </a:p>
          <a:p>
            <a:pPr marL="0" indent="0">
              <a:buNone/>
            </a:pPr>
            <a:r>
              <a:rPr lang="en-US" altLang="zh-TW" dirty="0"/>
              <a:t>The earliest form of regression was the </a:t>
            </a:r>
            <a:r>
              <a:rPr lang="en-US" altLang="zh-TW" dirty="0">
                <a:hlinkClick r:id="rId2" tooltip="Method of least squares"/>
              </a:rPr>
              <a:t>method of least squares</a:t>
            </a:r>
            <a:r>
              <a:rPr lang="en-US" altLang="zh-TW" dirty="0"/>
              <a:t>, which was published by </a:t>
            </a:r>
            <a:r>
              <a:rPr lang="en-US" altLang="zh-TW" dirty="0">
                <a:hlinkClick r:id="rId3" tooltip="Adrien Marie Legendre"/>
              </a:rPr>
              <a:t>Legendre</a:t>
            </a:r>
            <a:r>
              <a:rPr lang="en-US" altLang="zh-TW" dirty="0"/>
              <a:t> in 1805</a:t>
            </a:r>
            <a:r>
              <a:rPr lang="en-US" altLang="zh-TW" dirty="0" smtClean="0"/>
              <a:t>,</a:t>
            </a:r>
            <a:r>
              <a:rPr lang="en-US" altLang="zh-TW" dirty="0"/>
              <a:t> and by </a:t>
            </a:r>
            <a:r>
              <a:rPr lang="en-US" altLang="zh-TW" dirty="0">
                <a:hlinkClick r:id="rId4" tooltip="Carl Friedrich Gauss"/>
              </a:rPr>
              <a:t>Gauss</a:t>
            </a:r>
            <a:r>
              <a:rPr lang="en-US" altLang="zh-TW" dirty="0"/>
              <a:t> in </a:t>
            </a:r>
            <a:r>
              <a:rPr lang="en-US" altLang="zh-TW" dirty="0" smtClean="0"/>
              <a:t>1809.Legendre </a:t>
            </a:r>
            <a:r>
              <a:rPr lang="en-US" altLang="zh-TW" dirty="0"/>
              <a:t>and Gauss both applied the method to the problem of determining, from astronomical observations, the orbits of bodies about the Sun (mostly comets, but also later the then newly discovered minor planets). Gauss published a further development of the theory of least squares in </a:t>
            </a:r>
            <a:r>
              <a:rPr lang="en-US" altLang="zh-TW" dirty="0" smtClean="0"/>
              <a:t>1821,</a:t>
            </a:r>
            <a:r>
              <a:rPr lang="en-US" altLang="zh-TW" baseline="30000" dirty="0"/>
              <a:t> </a:t>
            </a:r>
            <a:r>
              <a:rPr lang="en-US" altLang="zh-TW" dirty="0" smtClean="0"/>
              <a:t>including </a:t>
            </a:r>
            <a:r>
              <a:rPr lang="en-US" altLang="zh-TW" dirty="0"/>
              <a:t>a version of the </a:t>
            </a:r>
            <a:r>
              <a:rPr lang="en-US" altLang="zh-TW" dirty="0">
                <a:hlinkClick r:id="rId5" tooltip="Gauss–Markov theorem"/>
              </a:rPr>
              <a:t>Gauss–Markov theorem</a:t>
            </a:r>
            <a:r>
              <a:rPr lang="en-US" altLang="zh-TW" dirty="0"/>
              <a:t>.</a:t>
            </a:r>
            <a:endParaRPr lang="zh-TW" altLang="zh-TW" dirty="0"/>
          </a:p>
          <a:p>
            <a:endParaRPr lang="zh-TW" altLang="en-US" dirty="0"/>
          </a:p>
        </p:txBody>
      </p:sp>
    </p:spTree>
    <p:extLst>
      <p:ext uri="{BB962C8B-B14F-4D97-AF65-F5344CB8AC3E}">
        <p14:creationId xmlns:p14="http://schemas.microsoft.com/office/powerpoint/2010/main" val="2493789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536806" cy="4351338"/>
          </a:xfrm>
        </p:spPr>
        <p:txBody>
          <a:bodyPr/>
          <a:lstStyle/>
          <a:p>
            <a:pPr marL="0" indent="0">
              <a:buNone/>
            </a:pPr>
            <a:r>
              <a:rPr lang="en-US" altLang="zh-TW" i="1" dirty="0"/>
              <a:t>What is Regression?</a:t>
            </a:r>
            <a:endParaRPr lang="zh-TW" altLang="zh-TW" dirty="0"/>
          </a:p>
          <a:p>
            <a:pPr marL="0" indent="0">
              <a:buNone/>
            </a:pPr>
            <a:r>
              <a:rPr lang="en-US" altLang="zh-TW" dirty="0"/>
              <a:t>For purposes of illustration, suppose that we wish to identify and quantify the factors that determine earnings in the labor market. A moment’s reflection suggests a myriad of factors that are associated with variations in earnings across individuals—occupation, age, experience, educational attainment, motivation, and innate ability </a:t>
            </a:r>
            <a:endParaRPr lang="zh-TW" altLang="en-US" dirty="0"/>
          </a:p>
        </p:txBody>
      </p:sp>
    </p:spTree>
    <p:extLst>
      <p:ext uri="{BB962C8B-B14F-4D97-AF65-F5344CB8AC3E}">
        <p14:creationId xmlns:p14="http://schemas.microsoft.com/office/powerpoint/2010/main" val="1974848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171046" cy="4351338"/>
          </a:xfrm>
        </p:spPr>
        <p:txBody>
          <a:bodyPr/>
          <a:lstStyle/>
          <a:p>
            <a:pPr marL="0" indent="0">
              <a:buNone/>
            </a:pPr>
            <a:r>
              <a:rPr lang="en-US" altLang="zh-TW" dirty="0"/>
              <a:t>come to mind, perhaps along with factors such as race and gender that can be of particular concern. For the time being, let us restrict attention to a single factor—call it education. Regression analysis with a single explanatory variable is termed “simple regression.”</a:t>
            </a:r>
            <a:endParaRPr lang="zh-TW" altLang="zh-TW" dirty="0"/>
          </a:p>
          <a:p>
            <a:pPr marL="0" indent="0">
              <a:buNone/>
            </a:pPr>
            <a:endParaRPr lang="zh-TW" altLang="en-US" dirty="0"/>
          </a:p>
        </p:txBody>
      </p:sp>
    </p:spTree>
    <p:extLst>
      <p:ext uri="{BB962C8B-B14F-4D97-AF65-F5344CB8AC3E}">
        <p14:creationId xmlns:p14="http://schemas.microsoft.com/office/powerpoint/2010/main" val="2130014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0" indent="0">
              <a:buNone/>
            </a:pPr>
            <a:r>
              <a:rPr lang="en-US" altLang="zh-TW" dirty="0"/>
              <a:t>A</a:t>
            </a:r>
            <a:r>
              <a:rPr lang="en-US" altLang="zh-TW" i="1" dirty="0"/>
              <a:t>. Simple Regression</a:t>
            </a:r>
            <a:endParaRPr lang="zh-TW" altLang="zh-TW" dirty="0"/>
          </a:p>
          <a:p>
            <a:pPr marL="0" indent="0">
              <a:buNone/>
            </a:pPr>
            <a:r>
              <a:rPr lang="en-US" altLang="zh-TW" dirty="0"/>
              <a:t>In reality, any effort to quantify the effects of education upon earnings without careful attention to the other factors that affect earnings could create serious statistical difficulties (termed “omitted variables bias”), which I will discuss later. But for now let us assume away this problem. We also assume, again quite unrealistically, that “education” can be measured by a single attribute—years of schooling.</a:t>
            </a:r>
            <a:endParaRPr lang="zh-TW" altLang="zh-TW" dirty="0"/>
          </a:p>
          <a:p>
            <a:pPr marL="0" indent="0">
              <a:buNone/>
            </a:pPr>
            <a:r>
              <a:rPr lang="en-US" altLang="zh-TW" dirty="0"/>
              <a:t>We thus suppress the fact that a given number of years in school may represent widely varying academic programs.</a:t>
            </a:r>
            <a:endParaRPr lang="zh-TW" altLang="zh-TW" dirty="0"/>
          </a:p>
          <a:p>
            <a:pPr marL="0" indent="0">
              <a:buNone/>
            </a:pPr>
            <a:endParaRPr lang="zh-TW" altLang="en-US" dirty="0"/>
          </a:p>
        </p:txBody>
      </p:sp>
    </p:spTree>
    <p:extLst>
      <p:ext uri="{BB962C8B-B14F-4D97-AF65-F5344CB8AC3E}">
        <p14:creationId xmlns:p14="http://schemas.microsoft.com/office/powerpoint/2010/main" val="2482237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9143198" cy="4351338"/>
          </a:xfrm>
        </p:spPr>
        <p:txBody>
          <a:bodyPr/>
          <a:lstStyle/>
          <a:p>
            <a:pPr marL="0" indent="0">
              <a:buNone/>
            </a:pPr>
            <a:r>
              <a:rPr lang="en-US" altLang="zh-TW" dirty="0"/>
              <a:t>At the outset of any regression study, one formulates some hypothesis about the relationship between the variables of interest, here, education and earnings. Common experience suggests that better educated people tend to make more money. It further suggests that the causal relation likely runs from education to earnings rather than the other way around. Thus, the tentative hypothesis is that higher levels of education cause higher levels of earnings, other things being equal.</a:t>
            </a:r>
            <a:endParaRPr lang="zh-TW" altLang="zh-TW" dirty="0"/>
          </a:p>
          <a:p>
            <a:pPr marL="0" indent="0">
              <a:buNone/>
            </a:pPr>
            <a:endParaRPr lang="zh-TW" altLang="en-US" dirty="0"/>
          </a:p>
        </p:txBody>
      </p:sp>
    </p:spTree>
    <p:extLst>
      <p:ext uri="{BB962C8B-B14F-4D97-AF65-F5344CB8AC3E}">
        <p14:creationId xmlns:p14="http://schemas.microsoft.com/office/powerpoint/2010/main" val="4061369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536806" cy="4351338"/>
          </a:xfrm>
        </p:spPr>
        <p:txBody>
          <a:bodyPr/>
          <a:lstStyle/>
          <a:p>
            <a:pPr marL="0" indent="0">
              <a:buNone/>
            </a:pPr>
            <a:r>
              <a:rPr lang="en-US" altLang="zh-TW" dirty="0"/>
              <a:t>To investigate this hypothesis, imagine that we gather data on education and earnings for various individuals. Let </a:t>
            </a:r>
            <a:r>
              <a:rPr lang="en-US" altLang="zh-TW" i="1" dirty="0"/>
              <a:t>E </a:t>
            </a:r>
            <a:r>
              <a:rPr lang="en-US" altLang="zh-TW" dirty="0"/>
              <a:t>denote education in years of schooling for each individual, and let </a:t>
            </a:r>
            <a:r>
              <a:rPr lang="en-US" altLang="zh-TW" i="1" dirty="0"/>
              <a:t>I </a:t>
            </a:r>
            <a:r>
              <a:rPr lang="en-US" altLang="zh-TW" dirty="0"/>
              <a:t>denote that individual’s earnings in dollars per year. We can plot this information for all of the individuals in the sample using a two-dimensional diagram, conventionally termed a “scatter” diagram. Each point in the diagram represents an individual in the sample. </a:t>
            </a:r>
            <a:endParaRPr lang="zh-TW" altLang="zh-TW" dirty="0"/>
          </a:p>
          <a:p>
            <a:pPr marL="0" indent="0">
              <a:buNone/>
            </a:pPr>
            <a:endParaRPr lang="zh-TW" altLang="en-US" dirty="0"/>
          </a:p>
        </p:txBody>
      </p:sp>
    </p:spTree>
    <p:extLst>
      <p:ext uri="{BB962C8B-B14F-4D97-AF65-F5344CB8AC3E}">
        <p14:creationId xmlns:p14="http://schemas.microsoft.com/office/powerpoint/2010/main" val="3578425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群組 4"/>
          <p:cNvGrpSpPr/>
          <p:nvPr/>
        </p:nvGrpSpPr>
        <p:grpSpPr>
          <a:xfrm>
            <a:off x="2370739" y="875514"/>
            <a:ext cx="6330499" cy="4957396"/>
            <a:chOff x="0" y="0"/>
            <a:chExt cx="3176905" cy="2334895"/>
          </a:xfrm>
        </p:grpSpPr>
        <p:pic>
          <p:nvPicPr>
            <p:cNvPr id="6" name="圖片 5"/>
            <p:cNvPicPr>
              <a:picLocks noChangeAspect="1"/>
            </p:cNvPicPr>
            <p:nvPr/>
          </p:nvPicPr>
          <p:blipFill rotWithShape="1">
            <a:blip r:embed="rId2">
              <a:extLst>
                <a:ext uri="{28A0092B-C50C-407E-A947-70E740481C1C}">
                  <a14:useLocalDpi xmlns:a14="http://schemas.microsoft.com/office/drawing/2010/main" val="0"/>
                </a:ext>
              </a:extLst>
            </a:blip>
            <a:srcRect l="26831" t="30272" r="41997" b="28440"/>
            <a:stretch/>
          </p:blipFill>
          <p:spPr bwMode="auto">
            <a:xfrm>
              <a:off x="0" y="0"/>
              <a:ext cx="3176905" cy="2334895"/>
            </a:xfrm>
            <a:prstGeom prst="rect">
              <a:avLst/>
            </a:prstGeom>
            <a:ln>
              <a:noFill/>
            </a:ln>
            <a:extLst>
              <a:ext uri="{53640926-AAD7-44D8-BBD7-CCE9431645EC}">
                <a14:shadowObscured xmlns:a14="http://schemas.microsoft.com/office/drawing/2010/main"/>
              </a:ext>
            </a:extLst>
          </p:spPr>
        </p:pic>
        <p:grpSp>
          <p:nvGrpSpPr>
            <p:cNvPr id="7" name="群組 6"/>
            <p:cNvGrpSpPr/>
            <p:nvPr/>
          </p:nvGrpSpPr>
          <p:grpSpPr>
            <a:xfrm>
              <a:off x="680357" y="457200"/>
              <a:ext cx="1692728" cy="1175113"/>
              <a:chOff x="0" y="0"/>
              <a:chExt cx="1692728" cy="1175113"/>
            </a:xfrm>
          </p:grpSpPr>
          <p:sp>
            <p:nvSpPr>
              <p:cNvPr id="8" name="橢圓 7"/>
              <p:cNvSpPr/>
              <p:nvPr/>
            </p:nvSpPr>
            <p:spPr>
              <a:xfrm>
                <a:off x="1121228" y="0"/>
                <a:ext cx="97971" cy="9198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zh-TW" altLang="en-US"/>
              </a:p>
            </p:txBody>
          </p:sp>
          <p:sp>
            <p:nvSpPr>
              <p:cNvPr id="9" name="橢圓 8"/>
              <p:cNvSpPr/>
              <p:nvPr/>
            </p:nvSpPr>
            <p:spPr>
              <a:xfrm>
                <a:off x="517071" y="277586"/>
                <a:ext cx="97971" cy="9198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zh-TW" altLang="en-US"/>
              </a:p>
            </p:txBody>
          </p:sp>
          <p:sp>
            <p:nvSpPr>
              <p:cNvPr id="10" name="橢圓 9"/>
              <p:cNvSpPr/>
              <p:nvPr/>
            </p:nvSpPr>
            <p:spPr>
              <a:xfrm>
                <a:off x="941614" y="277586"/>
                <a:ext cx="97971" cy="9198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zh-TW" altLang="en-US"/>
              </a:p>
            </p:txBody>
          </p:sp>
          <p:sp>
            <p:nvSpPr>
              <p:cNvPr id="11" name="橢圓 10"/>
              <p:cNvSpPr/>
              <p:nvPr/>
            </p:nvSpPr>
            <p:spPr>
              <a:xfrm>
                <a:off x="832757" y="734786"/>
                <a:ext cx="97971" cy="9198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zh-TW" altLang="en-US"/>
              </a:p>
            </p:txBody>
          </p:sp>
          <p:sp>
            <p:nvSpPr>
              <p:cNvPr id="12" name="橢圓 11"/>
              <p:cNvSpPr/>
              <p:nvPr/>
            </p:nvSpPr>
            <p:spPr>
              <a:xfrm>
                <a:off x="402771" y="1055914"/>
                <a:ext cx="97971" cy="9198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zh-TW" altLang="en-US"/>
              </a:p>
            </p:txBody>
          </p:sp>
          <p:sp>
            <p:nvSpPr>
              <p:cNvPr id="13" name="橢圓 12"/>
              <p:cNvSpPr/>
              <p:nvPr/>
            </p:nvSpPr>
            <p:spPr>
              <a:xfrm>
                <a:off x="0" y="1083129"/>
                <a:ext cx="97971" cy="9198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zh-TW" altLang="en-US"/>
              </a:p>
            </p:txBody>
          </p:sp>
          <p:sp>
            <p:nvSpPr>
              <p:cNvPr id="14" name="橢圓 13"/>
              <p:cNvSpPr/>
              <p:nvPr/>
            </p:nvSpPr>
            <p:spPr>
              <a:xfrm>
                <a:off x="457200" y="527957"/>
                <a:ext cx="97971" cy="9198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zh-TW" altLang="en-US"/>
              </a:p>
            </p:txBody>
          </p:sp>
          <p:sp>
            <p:nvSpPr>
              <p:cNvPr id="15" name="橢圓 14"/>
              <p:cNvSpPr/>
              <p:nvPr/>
            </p:nvSpPr>
            <p:spPr>
              <a:xfrm>
                <a:off x="141514" y="636814"/>
                <a:ext cx="97971" cy="9198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zh-TW" altLang="en-US"/>
              </a:p>
            </p:txBody>
          </p:sp>
          <p:sp>
            <p:nvSpPr>
              <p:cNvPr id="16" name="橢圓 15"/>
              <p:cNvSpPr/>
              <p:nvPr/>
            </p:nvSpPr>
            <p:spPr>
              <a:xfrm>
                <a:off x="1594757" y="451757"/>
                <a:ext cx="97971" cy="9198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zh-TW" altLang="en-US"/>
              </a:p>
            </p:txBody>
          </p:sp>
          <p:sp>
            <p:nvSpPr>
              <p:cNvPr id="17" name="橢圓 16"/>
              <p:cNvSpPr/>
              <p:nvPr/>
            </p:nvSpPr>
            <p:spPr>
              <a:xfrm>
                <a:off x="1480457" y="702129"/>
                <a:ext cx="97971" cy="9198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zh-TW" altLang="en-US"/>
              </a:p>
            </p:txBody>
          </p:sp>
        </p:grpSp>
      </p:grpSp>
    </p:spTree>
    <p:extLst>
      <p:ext uri="{BB962C8B-B14F-4D97-AF65-F5344CB8AC3E}">
        <p14:creationId xmlns:p14="http://schemas.microsoft.com/office/powerpoint/2010/main" val="18685576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353926" cy="4351338"/>
          </a:xfrm>
        </p:spPr>
        <p:txBody>
          <a:bodyPr/>
          <a:lstStyle/>
          <a:p>
            <a:pPr marL="0" indent="0">
              <a:buNone/>
            </a:pPr>
            <a:r>
              <a:rPr lang="en-US" altLang="zh-TW" dirty="0"/>
              <a:t>The diagram indeed suggests that higher values of </a:t>
            </a:r>
            <a:r>
              <a:rPr lang="en-US" altLang="zh-TW" i="1" dirty="0"/>
              <a:t>E </a:t>
            </a:r>
            <a:r>
              <a:rPr lang="en-US" altLang="zh-TW" dirty="0"/>
              <a:t>tend to yield higher values of </a:t>
            </a:r>
            <a:r>
              <a:rPr lang="en-US" altLang="zh-TW" i="1" dirty="0"/>
              <a:t>I</a:t>
            </a:r>
            <a:r>
              <a:rPr lang="en-US" altLang="zh-TW" dirty="0"/>
              <a:t>, but the relationship is not perfect—it seems that knowledge of </a:t>
            </a:r>
            <a:r>
              <a:rPr lang="en-US" altLang="zh-TW" i="1" dirty="0"/>
              <a:t>E </a:t>
            </a:r>
            <a:r>
              <a:rPr lang="en-US" altLang="zh-TW" dirty="0"/>
              <a:t>does not suffice for an entirely accurate prediction about </a:t>
            </a:r>
            <a:r>
              <a:rPr lang="en-US" altLang="zh-TW" i="1" dirty="0"/>
              <a:t>I</a:t>
            </a:r>
            <a:r>
              <a:rPr lang="en-US" altLang="zh-TW" dirty="0"/>
              <a:t>. We can then deduce either that the effect of education upon earnings differs across individuals, or that factors other than education influence earnings.</a:t>
            </a:r>
            <a:endParaRPr lang="zh-TW" altLang="zh-TW" dirty="0"/>
          </a:p>
          <a:p>
            <a:pPr marL="0" indent="0">
              <a:buNone/>
            </a:pPr>
            <a:endParaRPr lang="zh-TW" altLang="en-US" dirty="0"/>
          </a:p>
        </p:txBody>
      </p:sp>
    </p:spTree>
    <p:extLst>
      <p:ext uri="{BB962C8B-B14F-4D97-AF65-F5344CB8AC3E}">
        <p14:creationId xmlns:p14="http://schemas.microsoft.com/office/powerpoint/2010/main" val="118893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7776411" cy="4351338"/>
          </a:xfrm>
        </p:spPr>
        <p:txBody>
          <a:bodyPr/>
          <a:lstStyle/>
          <a:p>
            <a:pPr marL="0" indent="0">
              <a:buNone/>
            </a:pPr>
            <a:r>
              <a:rPr lang="en-US" altLang="zh-TW" dirty="0"/>
              <a:t>Regression analysis ordinarily embraces the latter explanation.9 Thus, pending discussion below of omitted variables bias, we now hypothesize that earnings for each individual are determined by education and by an aggregation of omitted factors that we term “noise.</a:t>
            </a:r>
            <a:endParaRPr lang="zh-TW" altLang="zh-TW" dirty="0"/>
          </a:p>
          <a:p>
            <a:pPr marL="0" indent="0">
              <a:buNone/>
            </a:pPr>
            <a:endParaRPr lang="zh-TW" altLang="en-US" dirty="0"/>
          </a:p>
        </p:txBody>
      </p:sp>
    </p:spTree>
    <p:extLst>
      <p:ext uri="{BB962C8B-B14F-4D97-AF65-F5344CB8AC3E}">
        <p14:creationId xmlns:p14="http://schemas.microsoft.com/office/powerpoint/2010/main" val="1723005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402053" cy="4351338"/>
          </a:xfrm>
        </p:spPr>
        <p:txBody>
          <a:bodyPr/>
          <a:lstStyle/>
          <a:p>
            <a:pPr marL="0" indent="0">
              <a:buNone/>
            </a:pPr>
            <a:r>
              <a:rPr lang="en-US" altLang="zh-TW" dirty="0"/>
              <a:t>To refine the hypothesis further, it is natural to suppose that people in the labor force with no education nevertheless make some positive amount of money, and that education increases earnings above this baseline. We might also suppose that education affects income in a “linear” fashion</a:t>
            </a:r>
            <a:endParaRPr lang="zh-TW" altLang="en-US" dirty="0"/>
          </a:p>
        </p:txBody>
      </p:sp>
    </p:spTree>
    <p:extLst>
      <p:ext uri="{BB962C8B-B14F-4D97-AF65-F5344CB8AC3E}">
        <p14:creationId xmlns:p14="http://schemas.microsoft.com/office/powerpoint/2010/main" val="2509240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094044" cy="4351338"/>
          </a:xfrm>
        </p:spPr>
        <p:txBody>
          <a:bodyPr/>
          <a:lstStyle/>
          <a:p>
            <a:pPr marL="0" indent="0">
              <a:buNone/>
            </a:pPr>
            <a:r>
              <a:rPr lang="en-US" altLang="zh-TW" dirty="0"/>
              <a:t>—that is, each additional year of schooling adds the same amount to income. This linearity assumption is common in regression studies but is by no means essential to the application of the technique, and can be relaxed where the investigator has reason to suppose a priori that the relationship in question is nonlinear.</a:t>
            </a:r>
            <a:endParaRPr lang="zh-TW" altLang="zh-TW" dirty="0"/>
          </a:p>
          <a:p>
            <a:pPr marL="0" indent="0">
              <a:buNone/>
            </a:pPr>
            <a:endParaRPr lang="zh-TW" altLang="en-US" dirty="0"/>
          </a:p>
        </p:txBody>
      </p:sp>
    </p:spTree>
    <p:extLst>
      <p:ext uri="{BB962C8B-B14F-4D97-AF65-F5344CB8AC3E}">
        <p14:creationId xmlns:p14="http://schemas.microsoft.com/office/powerpoint/2010/main" val="1017554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7766785" cy="4351338"/>
          </a:xfrm>
        </p:spPr>
        <p:txBody>
          <a:bodyPr/>
          <a:lstStyle/>
          <a:p>
            <a:pPr marL="0" indent="0">
              <a:buNone/>
            </a:pPr>
            <a:r>
              <a:rPr lang="en-US" altLang="zh-TW" dirty="0"/>
              <a:t>The term "regression" was coined by </a:t>
            </a:r>
            <a:r>
              <a:rPr lang="en-US" altLang="zh-TW" dirty="0">
                <a:hlinkClick r:id="rId2" tooltip="Francis Galton"/>
              </a:rPr>
              <a:t>Francis Galton</a:t>
            </a:r>
            <a:r>
              <a:rPr lang="en-US" altLang="zh-TW" dirty="0"/>
              <a:t> in the nineteenth century to describe a biological phenomenon. The phenomenon was that the heights of descendants of tall ancestors tend to regress down towards a normal average (a phenomenon also known as </a:t>
            </a:r>
            <a:r>
              <a:rPr lang="en-US" altLang="zh-TW" dirty="0">
                <a:hlinkClick r:id="rId3" tooltip="Regression toward the mean"/>
              </a:rPr>
              <a:t>regression toward the mean</a:t>
            </a:r>
            <a:r>
              <a:rPr lang="en-US" altLang="zh-TW" dirty="0" smtClean="0"/>
              <a:t>).For </a:t>
            </a:r>
            <a:r>
              <a:rPr lang="en-US" altLang="zh-TW" dirty="0"/>
              <a:t>Galton, regression had only this biological </a:t>
            </a:r>
            <a:r>
              <a:rPr lang="en-US" altLang="zh-TW" dirty="0" smtClean="0"/>
              <a:t>meaning,</a:t>
            </a:r>
            <a:r>
              <a:rPr lang="en-US" altLang="zh-TW" baseline="30000" dirty="0"/>
              <a:t> </a:t>
            </a:r>
            <a:r>
              <a:rPr lang="en-US" altLang="zh-TW" dirty="0" smtClean="0"/>
              <a:t>but </a:t>
            </a:r>
            <a:r>
              <a:rPr lang="en-US" altLang="zh-TW" dirty="0"/>
              <a:t>his work was later extended by </a:t>
            </a:r>
            <a:r>
              <a:rPr lang="en-US" altLang="zh-TW" dirty="0" err="1">
                <a:hlinkClick r:id="rId4" tooltip="Udny Yule"/>
              </a:rPr>
              <a:t>Udny</a:t>
            </a:r>
            <a:r>
              <a:rPr lang="en-US" altLang="zh-TW" dirty="0">
                <a:hlinkClick r:id="rId4" tooltip="Udny Yule"/>
              </a:rPr>
              <a:t> Yule</a:t>
            </a:r>
            <a:r>
              <a:rPr lang="en-US" altLang="zh-TW" dirty="0"/>
              <a:t> and </a:t>
            </a:r>
            <a:r>
              <a:rPr lang="en-US" altLang="zh-TW" dirty="0">
                <a:hlinkClick r:id="rId5" tooltip="Karl Pearson"/>
              </a:rPr>
              <a:t>Karl Pearson</a:t>
            </a:r>
            <a:r>
              <a:rPr lang="en-US" altLang="zh-TW" dirty="0"/>
              <a:t> to a more general statistical context</a:t>
            </a:r>
            <a:r>
              <a:rPr lang="en-US" altLang="zh-TW" dirty="0" smtClean="0"/>
              <a:t>.</a:t>
            </a:r>
            <a:r>
              <a:rPr lang="en-US" altLang="zh-TW" dirty="0"/>
              <a:t> In the work of Yule and Pearson, the </a:t>
            </a:r>
            <a:r>
              <a:rPr lang="en-US" altLang="zh-TW" dirty="0">
                <a:hlinkClick r:id="rId6" tooltip="Joint distribution"/>
              </a:rPr>
              <a:t>joint distribution</a:t>
            </a:r>
            <a:r>
              <a:rPr lang="en-US" altLang="zh-TW" dirty="0"/>
              <a:t> of </a:t>
            </a:r>
            <a:endParaRPr lang="zh-TW" altLang="en-US" dirty="0"/>
          </a:p>
        </p:txBody>
      </p:sp>
    </p:spTree>
    <p:extLst>
      <p:ext uri="{BB962C8B-B14F-4D97-AF65-F5344CB8AC3E}">
        <p14:creationId xmlns:p14="http://schemas.microsoft.com/office/powerpoint/2010/main" val="41335812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171046" cy="4351338"/>
          </a:xfrm>
        </p:spPr>
        <p:txBody>
          <a:bodyPr>
            <a:normAutofit lnSpcReduction="10000"/>
          </a:bodyPr>
          <a:lstStyle/>
          <a:p>
            <a:pPr marL="0" indent="0">
              <a:buNone/>
            </a:pPr>
            <a:r>
              <a:rPr lang="en-US" altLang="zh-TW" dirty="0"/>
              <a:t>Then, the hypothesized relationship between education and earnings may be written</a:t>
            </a:r>
            <a:endParaRPr lang="zh-TW" altLang="zh-TW" dirty="0"/>
          </a:p>
          <a:p>
            <a:pPr marL="0" indent="0">
              <a:buNone/>
            </a:pPr>
            <a:r>
              <a:rPr lang="en-US" altLang="zh-TW" i="1" dirty="0"/>
              <a:t>I </a:t>
            </a:r>
            <a:r>
              <a:rPr lang="en-US" altLang="zh-TW" dirty="0"/>
              <a:t>= a + </a:t>
            </a:r>
            <a:r>
              <a:rPr lang="en-US" altLang="zh-TW" dirty="0" err="1"/>
              <a:t>b</a:t>
            </a:r>
            <a:r>
              <a:rPr lang="en-US" altLang="zh-TW" i="1" dirty="0" err="1"/>
              <a:t>E</a:t>
            </a:r>
            <a:r>
              <a:rPr lang="en-US" altLang="zh-TW" i="1" dirty="0"/>
              <a:t> </a:t>
            </a:r>
            <a:r>
              <a:rPr lang="en-US" altLang="zh-TW" dirty="0"/>
              <a:t>+ e</a:t>
            </a:r>
            <a:endParaRPr lang="zh-TW" altLang="zh-TW" dirty="0"/>
          </a:p>
          <a:p>
            <a:pPr marL="0" indent="0">
              <a:buNone/>
            </a:pPr>
            <a:r>
              <a:rPr lang="en-US" altLang="zh-TW" dirty="0"/>
              <a:t>where</a:t>
            </a:r>
            <a:endParaRPr lang="zh-TW" altLang="zh-TW" dirty="0"/>
          </a:p>
          <a:p>
            <a:pPr marL="0" indent="0">
              <a:buNone/>
            </a:pPr>
            <a:r>
              <a:rPr lang="en-US" altLang="zh-TW" dirty="0"/>
              <a:t>a = a constant amount (what one earns with zero education);</a:t>
            </a:r>
            <a:endParaRPr lang="zh-TW" altLang="zh-TW" dirty="0"/>
          </a:p>
          <a:p>
            <a:pPr marL="0" indent="0">
              <a:buNone/>
            </a:pPr>
            <a:r>
              <a:rPr lang="en-US" altLang="zh-TW" dirty="0"/>
              <a:t>b = the effect in dollars of an additional year of schooling on income, hypothesized to be positive; and</a:t>
            </a:r>
            <a:endParaRPr lang="zh-TW" altLang="zh-TW" dirty="0"/>
          </a:p>
          <a:p>
            <a:pPr marL="0" indent="0">
              <a:buNone/>
            </a:pPr>
            <a:r>
              <a:rPr lang="en-US" altLang="zh-TW" dirty="0"/>
              <a:t>e = the “noise” term reflecting other factors that influence earnings.</a:t>
            </a:r>
            <a:endParaRPr lang="zh-TW" altLang="zh-TW" dirty="0"/>
          </a:p>
          <a:p>
            <a:pPr marL="0" indent="0">
              <a:buNone/>
            </a:pPr>
            <a:endParaRPr lang="zh-TW" altLang="en-US" dirty="0"/>
          </a:p>
        </p:txBody>
      </p:sp>
    </p:spTree>
    <p:extLst>
      <p:ext uri="{BB962C8B-B14F-4D97-AF65-F5344CB8AC3E}">
        <p14:creationId xmlns:p14="http://schemas.microsoft.com/office/powerpoint/2010/main" val="3938897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7612781" cy="4351338"/>
          </a:xfrm>
        </p:spPr>
        <p:txBody>
          <a:bodyPr/>
          <a:lstStyle/>
          <a:p>
            <a:pPr marL="0" indent="0">
              <a:buNone/>
            </a:pPr>
            <a:r>
              <a:rPr lang="en-US" altLang="zh-TW" dirty="0"/>
              <a:t>The variable </a:t>
            </a:r>
            <a:r>
              <a:rPr lang="en-US" altLang="zh-TW" i="1" dirty="0"/>
              <a:t>I </a:t>
            </a:r>
            <a:r>
              <a:rPr lang="en-US" altLang="zh-TW" dirty="0"/>
              <a:t>is termed the “dependent” or “endogenous” variable;</a:t>
            </a:r>
            <a:endParaRPr lang="zh-TW" altLang="zh-TW" dirty="0"/>
          </a:p>
          <a:p>
            <a:pPr marL="0" indent="0">
              <a:buNone/>
            </a:pPr>
            <a:r>
              <a:rPr lang="en-US" altLang="zh-TW" i="1" dirty="0"/>
              <a:t>E </a:t>
            </a:r>
            <a:r>
              <a:rPr lang="en-US" altLang="zh-TW" dirty="0"/>
              <a:t>is termed the “independent,” “explanatory,” or “exogenous” variable; a is the “constant term” and b the “coefficient” of the variable </a:t>
            </a:r>
            <a:r>
              <a:rPr lang="en-US" altLang="zh-TW" i="1" dirty="0"/>
              <a:t>E</a:t>
            </a:r>
            <a:r>
              <a:rPr lang="en-US" altLang="zh-TW" dirty="0"/>
              <a:t>.</a:t>
            </a:r>
            <a:endParaRPr lang="zh-TW" altLang="zh-TW" dirty="0"/>
          </a:p>
          <a:p>
            <a:pPr marL="0" indent="0">
              <a:buNone/>
            </a:pPr>
            <a:endParaRPr lang="zh-TW" altLang="en-US" dirty="0"/>
          </a:p>
        </p:txBody>
      </p:sp>
    </p:spTree>
    <p:extLst>
      <p:ext uri="{BB962C8B-B14F-4D97-AF65-F5344CB8AC3E}">
        <p14:creationId xmlns:p14="http://schemas.microsoft.com/office/powerpoint/2010/main" val="41138118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9316453" cy="4351338"/>
          </a:xfrm>
        </p:spPr>
        <p:txBody>
          <a:bodyPr/>
          <a:lstStyle/>
          <a:p>
            <a:pPr marL="0" indent="0">
              <a:buNone/>
            </a:pPr>
            <a:r>
              <a:rPr lang="en-US" altLang="zh-TW" dirty="0"/>
              <a:t>Remember what is observable and what is not. The data set contains observations for </a:t>
            </a:r>
            <a:r>
              <a:rPr lang="en-US" altLang="zh-TW" i="1" dirty="0"/>
              <a:t>I </a:t>
            </a:r>
            <a:r>
              <a:rPr lang="en-US" altLang="zh-TW" dirty="0"/>
              <a:t>and </a:t>
            </a:r>
            <a:r>
              <a:rPr lang="en-US" altLang="zh-TW" i="1" dirty="0"/>
              <a:t>E</a:t>
            </a:r>
            <a:r>
              <a:rPr lang="en-US" altLang="zh-TW" dirty="0"/>
              <a:t>. The noise component e is comprised of factors that are unobservable, or at least unobserved. The parameters a and b are also unobservable. The task of regression analysis is to produce an </a:t>
            </a:r>
            <a:r>
              <a:rPr lang="en-US" altLang="zh-TW" i="1" dirty="0"/>
              <a:t>estimate </a:t>
            </a:r>
            <a:r>
              <a:rPr lang="en-US" altLang="zh-TW" dirty="0"/>
              <a:t>of these two parameters, based upon the information contained in the data set and, as shall be seen, upon some assumptions about the characteristics of e.</a:t>
            </a:r>
            <a:endParaRPr lang="zh-TW" altLang="zh-TW" dirty="0"/>
          </a:p>
          <a:p>
            <a:pPr marL="0" indent="0">
              <a:buNone/>
            </a:pPr>
            <a:endParaRPr lang="zh-TW" altLang="en-US" dirty="0"/>
          </a:p>
        </p:txBody>
      </p:sp>
    </p:spTree>
    <p:extLst>
      <p:ext uri="{BB962C8B-B14F-4D97-AF65-F5344CB8AC3E}">
        <p14:creationId xmlns:p14="http://schemas.microsoft.com/office/powerpoint/2010/main" val="33268724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652309" cy="4351338"/>
          </a:xfrm>
        </p:spPr>
        <p:txBody>
          <a:bodyPr/>
          <a:lstStyle/>
          <a:p>
            <a:pPr marL="0" indent="0">
              <a:buNone/>
            </a:pPr>
            <a:r>
              <a:rPr lang="en-US" altLang="zh-TW" dirty="0"/>
              <a:t>To understand how the parameter estimates are generated, note that if we </a:t>
            </a:r>
            <a:r>
              <a:rPr lang="en-US" altLang="zh-TW" i="1" dirty="0"/>
              <a:t>ignore </a:t>
            </a:r>
            <a:r>
              <a:rPr lang="en-US" altLang="zh-TW" dirty="0"/>
              <a:t>the noise term e, the equation above for the relationship between </a:t>
            </a:r>
            <a:r>
              <a:rPr lang="en-US" altLang="zh-TW" i="1" dirty="0"/>
              <a:t>I </a:t>
            </a:r>
            <a:r>
              <a:rPr lang="en-US" altLang="zh-TW" dirty="0"/>
              <a:t>and </a:t>
            </a:r>
            <a:r>
              <a:rPr lang="en-US" altLang="zh-TW" i="1" dirty="0"/>
              <a:t>E </a:t>
            </a:r>
            <a:r>
              <a:rPr lang="en-US" altLang="zh-TW" dirty="0"/>
              <a:t>is the equation for a line—a line with an “intercept” of a on the vertical axis and a “slope” of b. Returning to the scatter diagram, the hypothesized relationship thus implies that somewhere on the diagram may be found a line with the equation </a:t>
            </a:r>
            <a:r>
              <a:rPr lang="en-US" altLang="zh-TW" i="1" dirty="0"/>
              <a:t>I</a:t>
            </a:r>
            <a:r>
              <a:rPr lang="en-US" altLang="zh-TW" dirty="0"/>
              <a:t> = a + </a:t>
            </a:r>
            <a:r>
              <a:rPr lang="en-US" altLang="zh-TW" dirty="0" err="1"/>
              <a:t>b</a:t>
            </a:r>
            <a:r>
              <a:rPr lang="en-US" altLang="zh-TW" i="1" dirty="0" err="1"/>
              <a:t>E</a:t>
            </a:r>
            <a:r>
              <a:rPr lang="en-US" altLang="zh-TW" i="1" dirty="0"/>
              <a:t>. </a:t>
            </a:r>
            <a:r>
              <a:rPr lang="en-US" altLang="zh-TW" dirty="0"/>
              <a:t>The task of estimating a and b is equivalent to the task of estimating where this line is located.</a:t>
            </a:r>
            <a:endParaRPr lang="zh-TW" altLang="zh-TW" dirty="0"/>
          </a:p>
          <a:p>
            <a:pPr marL="0" indent="0">
              <a:buNone/>
            </a:pPr>
            <a:endParaRPr lang="zh-TW" altLang="en-US" dirty="0"/>
          </a:p>
        </p:txBody>
      </p:sp>
    </p:spTree>
    <p:extLst>
      <p:ext uri="{BB962C8B-B14F-4D97-AF65-F5344CB8AC3E}">
        <p14:creationId xmlns:p14="http://schemas.microsoft.com/office/powerpoint/2010/main" val="35201561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690811" cy="4351338"/>
          </a:xfrm>
        </p:spPr>
        <p:txBody>
          <a:bodyPr/>
          <a:lstStyle/>
          <a:p>
            <a:pPr marL="0" indent="0">
              <a:buNone/>
            </a:pPr>
            <a:r>
              <a:rPr lang="en-US" altLang="zh-TW" dirty="0"/>
              <a:t>What is the best estimate regarding the location of this line? The answer depends in part upon what we think about the nature of the noise term e. If we believed that e was usually a large negative number, for example, we would want to pick a line lying above most or all of our data points—the logic is that if e is negative, the true value of </a:t>
            </a:r>
            <a:r>
              <a:rPr lang="en-US" altLang="zh-TW" i="1" dirty="0"/>
              <a:t>I </a:t>
            </a:r>
            <a:r>
              <a:rPr lang="en-US" altLang="zh-TW" dirty="0"/>
              <a:t>(which we observe), given by </a:t>
            </a:r>
            <a:r>
              <a:rPr lang="en-US" altLang="zh-TW" i="1" dirty="0"/>
              <a:t>I </a:t>
            </a:r>
            <a:r>
              <a:rPr lang="en-US" altLang="zh-TW" dirty="0"/>
              <a:t>= a + </a:t>
            </a:r>
            <a:r>
              <a:rPr lang="en-US" altLang="zh-TW" dirty="0" err="1"/>
              <a:t>b</a:t>
            </a:r>
            <a:r>
              <a:rPr lang="en-US" altLang="zh-TW" i="1" dirty="0" err="1"/>
              <a:t>E</a:t>
            </a:r>
            <a:r>
              <a:rPr lang="en-US" altLang="zh-TW" i="1" dirty="0"/>
              <a:t> </a:t>
            </a:r>
            <a:r>
              <a:rPr lang="en-US" altLang="zh-TW" dirty="0"/>
              <a:t>+ e, will be less than the value of </a:t>
            </a:r>
            <a:r>
              <a:rPr lang="en-US" altLang="zh-TW" i="1" dirty="0"/>
              <a:t>I </a:t>
            </a:r>
            <a:r>
              <a:rPr lang="en-US" altLang="zh-TW" dirty="0"/>
              <a:t>on </a:t>
            </a:r>
            <a:r>
              <a:rPr lang="en-US" altLang="zh-TW" dirty="0" smtClean="0"/>
              <a:t>the line </a:t>
            </a:r>
            <a:r>
              <a:rPr lang="en-US" altLang="zh-TW" i="1" dirty="0"/>
              <a:t>I </a:t>
            </a:r>
            <a:r>
              <a:rPr lang="en-US" altLang="zh-TW" dirty="0"/>
              <a:t>= a + </a:t>
            </a:r>
            <a:r>
              <a:rPr lang="en-US" altLang="zh-TW" dirty="0" err="1"/>
              <a:t>b</a:t>
            </a:r>
            <a:r>
              <a:rPr lang="en-US" altLang="zh-TW" i="1" dirty="0" err="1"/>
              <a:t>E</a:t>
            </a:r>
            <a:r>
              <a:rPr lang="en-US" altLang="zh-TW" i="1" dirty="0"/>
              <a:t>.</a:t>
            </a:r>
            <a:endParaRPr lang="zh-TW" altLang="en-US" dirty="0"/>
          </a:p>
        </p:txBody>
      </p:sp>
    </p:spTree>
    <p:extLst>
      <p:ext uri="{BB962C8B-B14F-4D97-AF65-F5344CB8AC3E}">
        <p14:creationId xmlns:p14="http://schemas.microsoft.com/office/powerpoint/2010/main" val="37225852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440554" cy="4351338"/>
          </a:xfrm>
        </p:spPr>
        <p:txBody>
          <a:bodyPr/>
          <a:lstStyle/>
          <a:p>
            <a:pPr marL="0" indent="0">
              <a:buNone/>
            </a:pPr>
            <a:r>
              <a:rPr lang="en-US" altLang="zh-TW" dirty="0"/>
              <a:t>Likewise, if we believed that e was systematically positive, a line lying below the majority of data points would be appropriate. Regression analysis assumes, however, that the noise term has no such systematic property, but is on average equal to zero—I will make the assumptions about the noise term more precise in a moment. The assumption that the noise term is usually zero suggests an estimate of the line that lies roughly in the midst of the data, some observations below and some observations above.</a:t>
            </a:r>
            <a:endParaRPr lang="zh-TW" altLang="zh-TW" dirty="0"/>
          </a:p>
          <a:p>
            <a:pPr marL="0" indent="0">
              <a:buNone/>
            </a:pPr>
            <a:endParaRPr lang="zh-TW" altLang="en-US" dirty="0"/>
          </a:p>
        </p:txBody>
      </p:sp>
    </p:spTree>
    <p:extLst>
      <p:ext uri="{BB962C8B-B14F-4D97-AF65-F5344CB8AC3E}">
        <p14:creationId xmlns:p14="http://schemas.microsoft.com/office/powerpoint/2010/main" val="34183244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392427" cy="4351338"/>
          </a:xfrm>
        </p:spPr>
        <p:txBody>
          <a:bodyPr>
            <a:normAutofit lnSpcReduction="10000"/>
          </a:bodyPr>
          <a:lstStyle/>
          <a:p>
            <a:pPr marL="0" indent="0">
              <a:buNone/>
            </a:pPr>
            <a:r>
              <a:rPr lang="en-US" altLang="zh-TW" dirty="0"/>
              <a:t>But there are many such lines, and it remains to pick one line in particular. Regression analysis does so by embracing a criterion that relates to the </a:t>
            </a:r>
            <a:r>
              <a:rPr lang="en-US" altLang="zh-TW" i="1" dirty="0"/>
              <a:t>estimated </a:t>
            </a:r>
            <a:r>
              <a:rPr lang="en-US" altLang="zh-TW" dirty="0"/>
              <a:t>noise term or “error” for each observation. To be precise, define the “estimated error” for each observation as the vertical distance between the value of </a:t>
            </a:r>
            <a:r>
              <a:rPr lang="en-US" altLang="zh-TW" i="1" dirty="0"/>
              <a:t>I </a:t>
            </a:r>
            <a:r>
              <a:rPr lang="en-US" altLang="zh-TW" dirty="0"/>
              <a:t>along the estimated </a:t>
            </a:r>
            <a:r>
              <a:rPr lang="en-US" altLang="zh-TW" dirty="0" smtClean="0"/>
              <a:t>line</a:t>
            </a:r>
          </a:p>
          <a:p>
            <a:pPr marL="0" indent="0">
              <a:buNone/>
            </a:pPr>
            <a:r>
              <a:rPr lang="en-US" altLang="zh-TW" i="1" dirty="0" smtClean="0"/>
              <a:t>I </a:t>
            </a:r>
            <a:r>
              <a:rPr lang="en-US" altLang="zh-TW" dirty="0"/>
              <a:t>= a + </a:t>
            </a:r>
            <a:r>
              <a:rPr lang="en-US" altLang="zh-TW" dirty="0" err="1"/>
              <a:t>b</a:t>
            </a:r>
            <a:r>
              <a:rPr lang="en-US" altLang="zh-TW" i="1" dirty="0" err="1"/>
              <a:t>E</a:t>
            </a:r>
            <a:r>
              <a:rPr lang="en-US" altLang="zh-TW" i="1" dirty="0"/>
              <a:t> </a:t>
            </a:r>
            <a:r>
              <a:rPr lang="en-US" altLang="zh-TW" dirty="0"/>
              <a:t>(generated by plugging the actual value of </a:t>
            </a:r>
            <a:r>
              <a:rPr lang="en-US" altLang="zh-TW" i="1" dirty="0"/>
              <a:t>E </a:t>
            </a:r>
            <a:r>
              <a:rPr lang="en-US" altLang="zh-TW" dirty="0"/>
              <a:t>into this equation) and the true value of </a:t>
            </a:r>
            <a:r>
              <a:rPr lang="en-US" altLang="zh-TW" i="1" dirty="0"/>
              <a:t>I </a:t>
            </a:r>
            <a:r>
              <a:rPr lang="en-US" altLang="zh-TW" dirty="0"/>
              <a:t>for the same observation. Superimposing a  candidate line on the scatter diagram, the estimated errors for each  observation may be seen as follows:</a:t>
            </a:r>
            <a:endParaRPr lang="zh-TW" altLang="zh-TW" dirty="0"/>
          </a:p>
          <a:p>
            <a:endParaRPr lang="zh-TW" altLang="zh-TW" dirty="0"/>
          </a:p>
          <a:p>
            <a:pPr marL="0" indent="0">
              <a:buNone/>
            </a:pPr>
            <a:endParaRPr lang="zh-TW" altLang="zh-TW" dirty="0"/>
          </a:p>
          <a:p>
            <a:pPr marL="0" indent="0">
              <a:buNone/>
            </a:pPr>
            <a:endParaRPr lang="zh-TW" altLang="en-US" dirty="0"/>
          </a:p>
        </p:txBody>
      </p:sp>
    </p:spTree>
    <p:extLst>
      <p:ext uri="{BB962C8B-B14F-4D97-AF65-F5344CB8AC3E}">
        <p14:creationId xmlns:p14="http://schemas.microsoft.com/office/powerpoint/2010/main" val="20115416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pic>
        <p:nvPicPr>
          <p:cNvPr id="4" name="內容版面配置區 3"/>
          <p:cNvPicPr>
            <a:picLocks noGrp="1"/>
          </p:cNvPicPr>
          <p:nvPr>
            <p:ph idx="1"/>
          </p:nvPr>
        </p:nvPicPr>
        <p:blipFill rotWithShape="1">
          <a:blip r:embed="rId2"/>
          <a:srcRect l="14588" t="46005" r="36024" b="10705"/>
          <a:stretch/>
        </p:blipFill>
        <p:spPr bwMode="auto">
          <a:xfrm>
            <a:off x="1683302" y="1825625"/>
            <a:ext cx="7816833" cy="397840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8480070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998819" cy="4351338"/>
          </a:xfrm>
        </p:spPr>
        <p:txBody>
          <a:bodyPr/>
          <a:lstStyle/>
          <a:p>
            <a:pPr marL="0" indent="0">
              <a:buNone/>
            </a:pPr>
            <a:r>
              <a:rPr lang="en-US" altLang="zh-TW" dirty="0"/>
              <a:t>With each possible line that might be superimposed upon the data, a different set of estimated errors will result. Regression analysis then chooses among all possible lines by selecting the one for which the sum of the squares of the estimated errors is at a minimum. This is termed the minimum sum of squared errors (minimum SSE) criterion</a:t>
            </a:r>
            <a:endParaRPr lang="zh-TW" altLang="zh-TW" dirty="0"/>
          </a:p>
          <a:p>
            <a:pPr marL="0" indent="0">
              <a:buNone/>
            </a:pPr>
            <a:r>
              <a:rPr lang="en-US" altLang="zh-TW" dirty="0"/>
              <a:t>The intercept of the line chosen by this criterion provides the estimate of a, and its slope provides the estimate of b. It is hardly obvious why we should choose our line using the minimum SSE criterion. </a:t>
            </a:r>
            <a:endParaRPr lang="zh-TW" altLang="zh-TW" dirty="0"/>
          </a:p>
          <a:p>
            <a:pPr marL="0" indent="0">
              <a:buNone/>
            </a:pPr>
            <a:endParaRPr lang="zh-TW" altLang="en-US" dirty="0"/>
          </a:p>
        </p:txBody>
      </p:sp>
    </p:spTree>
    <p:extLst>
      <p:ext uri="{BB962C8B-B14F-4D97-AF65-F5344CB8AC3E}">
        <p14:creationId xmlns:p14="http://schemas.microsoft.com/office/powerpoint/2010/main" val="5565367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9056571" cy="4351338"/>
          </a:xfrm>
        </p:spPr>
        <p:txBody>
          <a:bodyPr/>
          <a:lstStyle/>
          <a:p>
            <a:pPr marL="0" indent="0">
              <a:buNone/>
            </a:pPr>
            <a:r>
              <a:rPr lang="en-US" altLang="zh-TW" dirty="0"/>
              <a:t>We can readily imagine other criteria that might be utilized (minimizing the sum of errors in absolute value, for example). One virtue of the SSE criterion is that it is very easy to employ computationally. When one expresses the sum of squared errors mathematically and employs calculus techniques to ascertain the values of a and b that minimize it, one obtains expressions for a and b that are easy to evaluate with a computer using only the observed values of </a:t>
            </a:r>
            <a:r>
              <a:rPr lang="en-US" altLang="zh-TW" i="1" dirty="0"/>
              <a:t>E </a:t>
            </a:r>
            <a:r>
              <a:rPr lang="en-US" altLang="zh-TW" dirty="0"/>
              <a:t>and </a:t>
            </a:r>
            <a:r>
              <a:rPr lang="en-US" altLang="zh-TW" i="1" dirty="0"/>
              <a:t>I </a:t>
            </a:r>
            <a:r>
              <a:rPr lang="en-US" altLang="zh-TW" dirty="0"/>
              <a:t>in the data sample.</a:t>
            </a:r>
            <a:endParaRPr lang="zh-TW" altLang="zh-TW" dirty="0"/>
          </a:p>
          <a:p>
            <a:pPr marL="0" indent="0">
              <a:buNone/>
            </a:pPr>
            <a:endParaRPr lang="zh-TW" altLang="en-US" dirty="0"/>
          </a:p>
        </p:txBody>
      </p:sp>
    </p:spTree>
    <p:extLst>
      <p:ext uri="{BB962C8B-B14F-4D97-AF65-F5344CB8AC3E}">
        <p14:creationId xmlns:p14="http://schemas.microsoft.com/office/powerpoint/2010/main" val="1241553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7458777" cy="4351338"/>
          </a:xfrm>
        </p:spPr>
        <p:txBody>
          <a:bodyPr/>
          <a:lstStyle/>
          <a:p>
            <a:pPr marL="0" indent="0">
              <a:buNone/>
            </a:pPr>
            <a:r>
              <a:rPr lang="en-US" altLang="zh-TW" dirty="0"/>
              <a:t>the response and explanatory variables is assumed to be </a:t>
            </a:r>
            <a:r>
              <a:rPr lang="en-US" altLang="zh-TW" dirty="0">
                <a:hlinkClick r:id="rId2" tooltip="Normal distribution"/>
              </a:rPr>
              <a:t>Gaussian</a:t>
            </a:r>
            <a:r>
              <a:rPr lang="en-US" altLang="zh-TW" dirty="0"/>
              <a:t>. This assumption was weakened by </a:t>
            </a:r>
            <a:r>
              <a:rPr lang="en-US" altLang="zh-TW" dirty="0">
                <a:hlinkClick r:id="rId3" tooltip="Ronald A. Fisher"/>
              </a:rPr>
              <a:t>R.A. Fisher</a:t>
            </a:r>
            <a:r>
              <a:rPr lang="en-US" altLang="zh-TW" dirty="0"/>
              <a:t> in his works of 1922 and 1925</a:t>
            </a:r>
            <a:r>
              <a:rPr lang="en-US" altLang="zh-TW" dirty="0" smtClean="0"/>
              <a:t>.</a:t>
            </a:r>
            <a:r>
              <a:rPr lang="en-US" altLang="zh-TW" dirty="0"/>
              <a:t> Fisher assumed that the </a:t>
            </a:r>
            <a:r>
              <a:rPr lang="en-US" altLang="zh-TW" dirty="0">
                <a:hlinkClick r:id="rId4" tooltip="Conditional distribution"/>
              </a:rPr>
              <a:t>conditional distribution</a:t>
            </a:r>
            <a:r>
              <a:rPr lang="en-US" altLang="zh-TW" dirty="0"/>
              <a:t> of the response variable is Gaussian, but the joint distribution need not be. In this respect, Fisher's assumption is closer to Gauss's formulation of 1821.</a:t>
            </a:r>
            <a:endParaRPr lang="zh-TW" altLang="zh-TW" dirty="0"/>
          </a:p>
          <a:p>
            <a:pPr marL="0" indent="0">
              <a:buNone/>
            </a:pPr>
            <a:endParaRPr lang="zh-TW" altLang="en-US" dirty="0"/>
          </a:p>
        </p:txBody>
      </p:sp>
    </p:spTree>
    <p:extLst>
      <p:ext uri="{BB962C8B-B14F-4D97-AF65-F5344CB8AC3E}">
        <p14:creationId xmlns:p14="http://schemas.microsoft.com/office/powerpoint/2010/main" val="29574873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536806" cy="4351338"/>
          </a:xfrm>
        </p:spPr>
        <p:txBody>
          <a:bodyPr/>
          <a:lstStyle/>
          <a:p>
            <a:pPr marL="0" indent="0">
              <a:buNone/>
            </a:pPr>
            <a:r>
              <a:rPr lang="en-US" altLang="zh-TW" dirty="0"/>
              <a:t>But computational convenience is not the only virtue of the minimum SSE criterion—it also has some attractive statistical properties under plausible assumptions about the noise term. These properties will be discussed in a moment, after we introduce the concept of multiple regression.</a:t>
            </a:r>
            <a:endParaRPr lang="zh-TW" altLang="zh-TW" dirty="0"/>
          </a:p>
          <a:p>
            <a:pPr marL="0" indent="0">
              <a:buNone/>
            </a:pPr>
            <a:endParaRPr lang="zh-TW" altLang="en-US" dirty="0"/>
          </a:p>
        </p:txBody>
      </p:sp>
    </p:spTree>
    <p:extLst>
      <p:ext uri="{BB962C8B-B14F-4D97-AF65-F5344CB8AC3E}">
        <p14:creationId xmlns:p14="http://schemas.microsoft.com/office/powerpoint/2010/main" val="3044659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094044" cy="4351338"/>
          </a:xfrm>
        </p:spPr>
        <p:txBody>
          <a:bodyPr>
            <a:normAutofit fontScale="92500" lnSpcReduction="10000"/>
          </a:bodyPr>
          <a:lstStyle/>
          <a:p>
            <a:pPr marL="0" indent="0">
              <a:buNone/>
            </a:pPr>
            <a:r>
              <a:rPr lang="en-US" altLang="zh-TW" dirty="0"/>
              <a:t>B</a:t>
            </a:r>
            <a:r>
              <a:rPr lang="en-US" altLang="zh-TW" i="1" dirty="0"/>
              <a:t>. Multiple Regression</a:t>
            </a:r>
            <a:endParaRPr lang="zh-TW" altLang="zh-TW" dirty="0"/>
          </a:p>
          <a:p>
            <a:pPr marL="0" indent="0">
              <a:buNone/>
            </a:pPr>
            <a:r>
              <a:rPr lang="en-US" altLang="zh-TW" dirty="0"/>
              <a:t>Plainly, earnings are affected by a variety of factors in addition to years of schooling, factors that were aggregated into the noise term in the simple regression model above. “Multiple regression” is a technique that allows additional factors to enter the analysis separately so that the effect of each can be estimated. It is valuable for quantifying the impact of various simultaneous influences upon a single dependent variable. Further, because of omitted variables bias with simple regression, multiple regression is often essential even when the investigator is only interested in the effects of one of the independent variables.</a:t>
            </a:r>
            <a:endParaRPr lang="zh-TW" altLang="zh-TW" dirty="0"/>
          </a:p>
          <a:p>
            <a:pPr marL="0" indent="0">
              <a:buNone/>
            </a:pPr>
            <a:endParaRPr lang="zh-TW" altLang="en-US" dirty="0"/>
          </a:p>
        </p:txBody>
      </p:sp>
    </p:spTree>
    <p:extLst>
      <p:ext uri="{BB962C8B-B14F-4D97-AF65-F5344CB8AC3E}">
        <p14:creationId xmlns:p14="http://schemas.microsoft.com/office/powerpoint/2010/main" val="1443082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325051" cy="4351338"/>
          </a:xfrm>
        </p:spPr>
        <p:txBody>
          <a:bodyPr>
            <a:normAutofit lnSpcReduction="10000"/>
          </a:bodyPr>
          <a:lstStyle/>
          <a:p>
            <a:pPr marL="0" indent="0">
              <a:buNone/>
            </a:pPr>
            <a:r>
              <a:rPr lang="en-US" altLang="zh-TW" dirty="0"/>
              <a:t>For purposes of illustration, consider the introduction into the earnings analysis of a second independent variable called “experience.” Holding constant the level of education, we would expect someone who has been working for a longer time to earn more. Let </a:t>
            </a:r>
            <a:r>
              <a:rPr lang="en-US" altLang="zh-TW" i="1" dirty="0"/>
              <a:t>X </a:t>
            </a:r>
            <a:r>
              <a:rPr lang="en-US" altLang="zh-TW" dirty="0"/>
              <a:t>denote years of experience in the labor force and, as in the case of education, we will assume that it has a linear effect upon earnings that is stable across individuals. The modified model may be written:</a:t>
            </a:r>
            <a:endParaRPr lang="zh-TW" altLang="zh-TW" dirty="0"/>
          </a:p>
          <a:p>
            <a:pPr marL="0" indent="0">
              <a:buNone/>
            </a:pPr>
            <a:r>
              <a:rPr lang="en-US" altLang="zh-TW" i="1" dirty="0"/>
              <a:t>I </a:t>
            </a:r>
            <a:r>
              <a:rPr lang="en-US" altLang="zh-TW" dirty="0"/>
              <a:t>= a + </a:t>
            </a:r>
            <a:r>
              <a:rPr lang="en-US" altLang="zh-TW" dirty="0" err="1"/>
              <a:t>b</a:t>
            </a:r>
            <a:r>
              <a:rPr lang="en-US" altLang="zh-TW" i="1" dirty="0" err="1"/>
              <a:t>E</a:t>
            </a:r>
            <a:r>
              <a:rPr lang="en-US" altLang="zh-TW" i="1" dirty="0"/>
              <a:t> </a:t>
            </a:r>
            <a:r>
              <a:rPr lang="en-US" altLang="zh-TW" dirty="0"/>
              <a:t>+ </a:t>
            </a:r>
            <a:r>
              <a:rPr lang="en-US" altLang="zh-TW" dirty="0" err="1"/>
              <a:t>g</a:t>
            </a:r>
            <a:r>
              <a:rPr lang="en-US" altLang="zh-TW" i="1" dirty="0" err="1"/>
              <a:t>X</a:t>
            </a:r>
            <a:r>
              <a:rPr lang="en-US" altLang="zh-TW" i="1" dirty="0"/>
              <a:t> </a:t>
            </a:r>
            <a:r>
              <a:rPr lang="en-US" altLang="zh-TW" dirty="0"/>
              <a:t>+ e,</a:t>
            </a:r>
            <a:endParaRPr lang="zh-TW" altLang="zh-TW" dirty="0"/>
          </a:p>
          <a:p>
            <a:pPr marL="0" indent="0">
              <a:buNone/>
            </a:pPr>
            <a:r>
              <a:rPr lang="en-US" altLang="zh-TW" dirty="0"/>
              <a:t>where g is expected to be positive.</a:t>
            </a:r>
            <a:endParaRPr lang="zh-TW" altLang="zh-TW" dirty="0"/>
          </a:p>
          <a:p>
            <a:pPr marL="0" indent="0">
              <a:buNone/>
            </a:pPr>
            <a:endParaRPr lang="zh-TW" altLang="en-US" dirty="0"/>
          </a:p>
        </p:txBody>
      </p:sp>
    </p:spTree>
    <p:extLst>
      <p:ext uri="{BB962C8B-B14F-4D97-AF65-F5344CB8AC3E}">
        <p14:creationId xmlns:p14="http://schemas.microsoft.com/office/powerpoint/2010/main" val="1845829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41947" y="297749"/>
            <a:ext cx="10515600" cy="1325563"/>
          </a:xfrm>
        </p:spPr>
        <p:txBody>
          <a:bodyPr/>
          <a:lstStyle/>
          <a:p>
            <a:endParaRPr lang="zh-TW" altLang="en-US"/>
          </a:p>
        </p:txBody>
      </p:sp>
      <p:sp>
        <p:nvSpPr>
          <p:cNvPr id="3" name="內容版面配置區 2"/>
          <p:cNvSpPr>
            <a:spLocks noGrp="1"/>
          </p:cNvSpPr>
          <p:nvPr>
            <p:ph idx="1"/>
          </p:nvPr>
        </p:nvSpPr>
        <p:spPr>
          <a:xfrm>
            <a:off x="1762225" y="2133633"/>
            <a:ext cx="6303746" cy="4351338"/>
          </a:xfrm>
        </p:spPr>
        <p:txBody>
          <a:bodyPr/>
          <a:lstStyle/>
          <a:p>
            <a:pPr marL="0" indent="0">
              <a:buNone/>
            </a:pPr>
            <a:r>
              <a:rPr lang="en-US" altLang="zh-TW" dirty="0"/>
              <a:t>In the 1950s and 1960s, economists used electromechanical desk calculators to calculate regressions. Before 1970, it sometimes took up to 24 hours to receive the result from one regression</a:t>
            </a:r>
            <a:r>
              <a:rPr lang="en-US" altLang="zh-TW" dirty="0" smtClean="0"/>
              <a:t>.</a:t>
            </a:r>
            <a:endParaRPr lang="zh-TW" altLang="zh-TW" dirty="0"/>
          </a:p>
          <a:p>
            <a:pPr marL="0" indent="0">
              <a:buNone/>
            </a:pPr>
            <a:endParaRPr lang="zh-TW" altLang="en-US" dirty="0"/>
          </a:p>
        </p:txBody>
      </p:sp>
    </p:spTree>
    <p:extLst>
      <p:ext uri="{BB962C8B-B14F-4D97-AF65-F5344CB8AC3E}">
        <p14:creationId xmlns:p14="http://schemas.microsoft.com/office/powerpoint/2010/main" val="2962142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7814912" cy="4351338"/>
          </a:xfrm>
        </p:spPr>
        <p:txBody>
          <a:bodyPr>
            <a:normAutofit fontScale="92500" lnSpcReduction="10000"/>
          </a:bodyPr>
          <a:lstStyle/>
          <a:p>
            <a:pPr marL="0" indent="0">
              <a:buNone/>
            </a:pPr>
            <a:r>
              <a:rPr lang="en-US" altLang="zh-TW" dirty="0"/>
              <a:t>Regression methods continue to be an area of active research. In recent decades, new methods have been developed for </a:t>
            </a:r>
            <a:r>
              <a:rPr lang="en-US" altLang="zh-TW" dirty="0">
                <a:hlinkClick r:id="rId2" tooltip="Robust regression"/>
              </a:rPr>
              <a:t>robust regression</a:t>
            </a:r>
            <a:r>
              <a:rPr lang="en-US" altLang="zh-TW" dirty="0"/>
              <a:t>, regression involving correlated responses such as </a:t>
            </a:r>
            <a:r>
              <a:rPr lang="en-US" altLang="zh-TW" dirty="0">
                <a:hlinkClick r:id="rId3" tooltip="Time series"/>
              </a:rPr>
              <a:t>time series</a:t>
            </a:r>
            <a:r>
              <a:rPr lang="en-US" altLang="zh-TW" dirty="0"/>
              <a:t> and </a:t>
            </a:r>
            <a:r>
              <a:rPr lang="en-US" altLang="zh-TW" dirty="0">
                <a:hlinkClick r:id="rId4" tooltip="Growth curve (statistics)"/>
              </a:rPr>
              <a:t>growth curves</a:t>
            </a:r>
            <a:r>
              <a:rPr lang="en-US" altLang="zh-TW" dirty="0"/>
              <a:t>, regression in which the predictor (independent variable) or response variables are curves, images, graphs, or other complex data objects, regression methods accommodating various types of missing data, </a:t>
            </a:r>
            <a:r>
              <a:rPr lang="en-US" altLang="zh-TW" dirty="0">
                <a:hlinkClick r:id="rId5" tooltip="Nonparametric regression"/>
              </a:rPr>
              <a:t>nonparametric regression</a:t>
            </a:r>
            <a:r>
              <a:rPr lang="en-US" altLang="zh-TW" dirty="0"/>
              <a:t>, </a:t>
            </a:r>
            <a:r>
              <a:rPr lang="en-US" altLang="zh-TW" dirty="0">
                <a:hlinkClick r:id="rId6" tooltip="Bayesian statistics"/>
              </a:rPr>
              <a:t>Bayesian</a:t>
            </a:r>
            <a:r>
              <a:rPr lang="en-US" altLang="zh-TW" dirty="0"/>
              <a:t> methods for regression, regression in which the predictor variables are measured with error, regression with more predictor variables than observations, and causal inference with regression.</a:t>
            </a:r>
            <a:endParaRPr lang="zh-TW" altLang="zh-TW" dirty="0"/>
          </a:p>
          <a:p>
            <a:pPr marL="0" indent="0">
              <a:buNone/>
            </a:pPr>
            <a:endParaRPr lang="zh-TW" altLang="en-US" dirty="0"/>
          </a:p>
        </p:txBody>
      </p:sp>
    </p:spTree>
    <p:extLst>
      <p:ext uri="{BB962C8B-B14F-4D97-AF65-F5344CB8AC3E}">
        <p14:creationId xmlns:p14="http://schemas.microsoft.com/office/powerpoint/2010/main" val="562376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219173" cy="4351338"/>
          </a:xfrm>
        </p:spPr>
        <p:txBody>
          <a:bodyPr/>
          <a:lstStyle/>
          <a:p>
            <a:pPr marL="0" indent="0">
              <a:buNone/>
            </a:pPr>
            <a:r>
              <a:rPr lang="en-US" altLang="zh-TW" dirty="0">
                <a:solidFill>
                  <a:srgbClr val="FF0000"/>
                </a:solidFill>
              </a:rPr>
              <a:t>Regression analysis is a statistical tool for the investigation of relationships between variables. </a:t>
            </a:r>
            <a:r>
              <a:rPr lang="en-US" altLang="zh-TW" dirty="0"/>
              <a:t>Usually, the investigator seeks to ascertain the causal effect of one variable upon another—the effect of a price increase upon demand, for example, or the effect of changes in the money supply upon the inflation rate. To explore such issues, the investigator assembles data on the underlying variables of interest and employs </a:t>
            </a:r>
            <a:endParaRPr lang="zh-TW" altLang="en-US" dirty="0"/>
          </a:p>
        </p:txBody>
      </p:sp>
    </p:spTree>
    <p:extLst>
      <p:ext uri="{BB962C8B-B14F-4D97-AF65-F5344CB8AC3E}">
        <p14:creationId xmlns:p14="http://schemas.microsoft.com/office/powerpoint/2010/main" val="8662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363552" cy="4351338"/>
          </a:xfrm>
        </p:spPr>
        <p:txBody>
          <a:bodyPr/>
          <a:lstStyle/>
          <a:p>
            <a:pPr marL="0" indent="0">
              <a:buNone/>
            </a:pPr>
            <a:r>
              <a:rPr lang="en-US" altLang="zh-TW" dirty="0"/>
              <a:t>regression to estimate the quantitative effect of the causal variables upon the variable that they influence. The investigator also typically assesses the “statistical significance” of the estimated relationships, that is, the degree of confidence that the true relationship is close to the estimated relationship.</a:t>
            </a:r>
            <a:endParaRPr lang="zh-TW" altLang="zh-TW" dirty="0"/>
          </a:p>
          <a:p>
            <a:pPr marL="0" indent="0">
              <a:buNone/>
            </a:pPr>
            <a:endParaRPr lang="zh-TW" altLang="en-US" dirty="0"/>
          </a:p>
        </p:txBody>
      </p:sp>
    </p:spTree>
    <p:extLst>
      <p:ext uri="{BB962C8B-B14F-4D97-AF65-F5344CB8AC3E}">
        <p14:creationId xmlns:p14="http://schemas.microsoft.com/office/powerpoint/2010/main" val="2006411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8334676" cy="4351338"/>
          </a:xfrm>
        </p:spPr>
        <p:txBody>
          <a:bodyPr/>
          <a:lstStyle/>
          <a:p>
            <a:pPr marL="0" indent="0">
              <a:buNone/>
            </a:pPr>
            <a:r>
              <a:rPr lang="en-US" altLang="zh-TW" dirty="0"/>
              <a:t>In this lecture, I will provide an overview of the most basic techniques of regression analysis—how they work, what they assume, and how they may go awry when key assumptions do not hold. To make the discussion concrete, I will employ a series of illustrations involving a hypothetical analysis of the factors that determine individual earnings in the labor market.</a:t>
            </a:r>
            <a:endParaRPr lang="zh-TW" altLang="zh-TW" dirty="0"/>
          </a:p>
          <a:p>
            <a:pPr marL="0" indent="0">
              <a:buNone/>
            </a:pPr>
            <a:endParaRPr lang="zh-TW" altLang="en-US" dirty="0"/>
          </a:p>
        </p:txBody>
      </p:sp>
    </p:spTree>
    <p:extLst>
      <p:ext uri="{BB962C8B-B14F-4D97-AF65-F5344CB8AC3E}">
        <p14:creationId xmlns:p14="http://schemas.microsoft.com/office/powerpoint/2010/main" val="1611902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838200" y="1825625"/>
            <a:ext cx="7872663" cy="4351338"/>
          </a:xfrm>
        </p:spPr>
        <p:txBody>
          <a:bodyPr/>
          <a:lstStyle/>
          <a:p>
            <a:pPr marL="0" indent="0">
              <a:buNone/>
            </a:pPr>
            <a:r>
              <a:rPr lang="en-US" altLang="zh-TW" dirty="0"/>
              <a:t>Also, of necessity, there are many important topics that I omit, including simultaneous equation models and generalized least squares. The lecture is limited to the assumptions, mechanics, and common difficulties with single equation, ordinary least squares regression.</a:t>
            </a:r>
            <a:endParaRPr lang="zh-TW" altLang="zh-TW" dirty="0"/>
          </a:p>
          <a:p>
            <a:pPr marL="0" indent="0">
              <a:buNone/>
            </a:pPr>
            <a:endParaRPr lang="zh-TW" altLang="en-US" dirty="0"/>
          </a:p>
        </p:txBody>
      </p:sp>
    </p:spTree>
    <p:extLst>
      <p:ext uri="{BB962C8B-B14F-4D97-AF65-F5344CB8AC3E}">
        <p14:creationId xmlns:p14="http://schemas.microsoft.com/office/powerpoint/2010/main" val="3699938807"/>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1974</Words>
  <Application>Microsoft Office PowerPoint</Application>
  <PresentationFormat>Widescreen</PresentationFormat>
  <Paragraphs>47</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Calibri Light</vt:lpstr>
      <vt:lpstr>新細明體</vt:lpstr>
      <vt:lpstr>Office 佈景主題</vt:lpstr>
      <vt:lpstr>                          Regression-basics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acer</dc:creator>
  <cp:lastModifiedBy>Windows User</cp:lastModifiedBy>
  <cp:revision>7</cp:revision>
  <dcterms:created xsi:type="dcterms:W3CDTF">2017-02-22T03:26:36Z</dcterms:created>
  <dcterms:modified xsi:type="dcterms:W3CDTF">2019-02-21T08:10:56Z</dcterms:modified>
</cp:coreProperties>
</file>