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93443" autoAdjust="0"/>
  </p:normalViewPr>
  <p:slideViewPr>
    <p:cSldViewPr snapToGrid="0">
      <p:cViewPr varScale="1">
        <p:scale>
          <a:sx n="70" d="100"/>
          <a:sy n="70" d="100"/>
        </p:scale>
        <p:origin x="525"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7BB15-239F-4BE2-8F30-C2070E4DBEEE}" type="datetimeFigureOut">
              <a:rPr lang="zh-TW" altLang="en-US" smtClean="0"/>
              <a:t>2024/9/19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8B774-80B8-4233-9198-53896235FBFB}" type="slidenum">
              <a:rPr lang="zh-TW" altLang="en-US" smtClean="0"/>
              <a:t>‹#›</a:t>
            </a:fld>
            <a:endParaRPr lang="zh-TW" altLang="en-US"/>
          </a:p>
        </p:txBody>
      </p:sp>
    </p:spTree>
    <p:extLst>
      <p:ext uri="{BB962C8B-B14F-4D97-AF65-F5344CB8AC3E}">
        <p14:creationId xmlns:p14="http://schemas.microsoft.com/office/powerpoint/2010/main" val="4072006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Impact Factor of this article is 3point5. Regarding the number of citations, I used [Google Scholar] to query, and the number of citations was 82. In addition, this article was published in 2016.</a:t>
            </a:r>
            <a:endParaRPr lang="zh-TW" altLang="en-US" dirty="0"/>
          </a:p>
        </p:txBody>
      </p:sp>
      <p:sp>
        <p:nvSpPr>
          <p:cNvPr id="4" name="投影片編號版面配置區 3"/>
          <p:cNvSpPr>
            <a:spLocks noGrp="1"/>
          </p:cNvSpPr>
          <p:nvPr>
            <p:ph type="sldNum" sz="quarter" idx="5"/>
          </p:nvPr>
        </p:nvSpPr>
        <p:spPr/>
        <p:txBody>
          <a:bodyPr/>
          <a:lstStyle/>
          <a:p>
            <a:fld id="{3CF8B774-80B8-4233-9198-53896235FBFB}" type="slidenum">
              <a:rPr lang="zh-TW" altLang="en-US" smtClean="0"/>
              <a:t>1</a:t>
            </a:fld>
            <a:endParaRPr lang="zh-TW" altLang="en-US"/>
          </a:p>
        </p:txBody>
      </p:sp>
    </p:spTree>
    <p:extLst>
      <p:ext uri="{BB962C8B-B14F-4D97-AF65-F5344CB8AC3E}">
        <p14:creationId xmlns:p14="http://schemas.microsoft.com/office/powerpoint/2010/main" val="69883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Over the past century, large-scale burning of fossil fuels, such as coal and oil, has increased the concentration of carbon dioxide in the atmosphere. This, coupled with the large-scale reclamation of forest land, expansion of agricultural and industrial development, has led to increasingly high concentrations of greenhouse gases. Over a century of accumulation, excess greenhouse gases in the atmosphere have caused global warming. This article takes shipping companies as an example and analyzes that the greenhouse gases produced by ships account for approximately 3% of total global greenhouse gas (GHG) emissions. This number is large and growing rapidly. Some believe that if no action is taken, this number will increase to 18% by 2050.</a:t>
            </a:r>
          </a:p>
          <a:p>
            <a:r>
              <a:rPr lang="en-US" altLang="zh-TW" dirty="0"/>
              <a:t>The current regulatory framework designed to help shipping companies address issues related to the impact of greenhouse gas emissions from their ships on global climate change is considered woefully inadequate. Within the global greenhouse gas reduction framework, all regulatory models are country-centric. Unfortunately, the different countries were not cohesive; they failed to develop any comprehensive mechanism for shipping companies to be effectively integrated into the framework. The topic of my future thesis will be [the impact on the company after the company reduces carbon]. I am currently working in a consulting company to assist companies in calculating carbon emissions and reducing carbon emissions. Moreover, all countries are expected to be carbon neutral by 2050, and reducing carbon emissions will be the future trend.</a:t>
            </a:r>
            <a:endParaRPr lang="zh-TW" altLang="en-US" dirty="0"/>
          </a:p>
        </p:txBody>
      </p:sp>
      <p:sp>
        <p:nvSpPr>
          <p:cNvPr id="4" name="投影片編號版面配置區 3"/>
          <p:cNvSpPr>
            <a:spLocks noGrp="1"/>
          </p:cNvSpPr>
          <p:nvPr>
            <p:ph type="sldNum" sz="quarter" idx="5"/>
          </p:nvPr>
        </p:nvSpPr>
        <p:spPr/>
        <p:txBody>
          <a:bodyPr/>
          <a:lstStyle/>
          <a:p>
            <a:fld id="{3CF8B774-80B8-4233-9198-53896235FBFB}" type="slidenum">
              <a:rPr lang="zh-TW" altLang="en-US" smtClean="0"/>
              <a:t>2</a:t>
            </a:fld>
            <a:endParaRPr lang="zh-TW" altLang="en-US"/>
          </a:p>
        </p:txBody>
      </p:sp>
    </p:spTree>
    <p:extLst>
      <p:ext uri="{BB962C8B-B14F-4D97-AF65-F5344CB8AC3E}">
        <p14:creationId xmlns:p14="http://schemas.microsoft.com/office/powerpoint/2010/main" val="96794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zh-TW" altLang="en-US"/>
              <a:t>按一下以編輯母片標題樣式</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3868791F-DC11-4B21-9E6C-547372E036B4}" type="datetimeFigureOut">
              <a:rPr lang="zh-TW" altLang="en-US" smtClean="0"/>
              <a:t>2024/9/19</a:t>
            </a:fld>
            <a:endParaRPr lang="zh-TW" altLang="en-US"/>
          </a:p>
        </p:txBody>
      </p:sp>
      <p:sp>
        <p:nvSpPr>
          <p:cNvPr id="5" name="Footer Placeholder 4"/>
          <p:cNvSpPr>
            <a:spLocks noGrp="1"/>
          </p:cNvSpPr>
          <p:nvPr>
            <p:ph type="ftr" sz="quarter" idx="11"/>
          </p:nvPr>
        </p:nvSpPr>
        <p:spPr>
          <a:xfrm>
            <a:off x="2416500" y="329307"/>
            <a:ext cx="4973915" cy="309201"/>
          </a:xfrm>
        </p:spPr>
        <p:txBody>
          <a:bodyPr/>
          <a:lstStyle/>
          <a:p>
            <a:endParaRPr lang="zh-TW" altLang="en-US"/>
          </a:p>
        </p:txBody>
      </p:sp>
      <p:sp>
        <p:nvSpPr>
          <p:cNvPr id="6" name="Slide Number Placeholder 5"/>
          <p:cNvSpPr>
            <a:spLocks noGrp="1"/>
          </p:cNvSpPr>
          <p:nvPr>
            <p:ph type="sldNum" sz="quarter" idx="12"/>
          </p:nvPr>
        </p:nvSpPr>
        <p:spPr>
          <a:xfrm>
            <a:off x="1437664" y="798973"/>
            <a:ext cx="811019" cy="503578"/>
          </a:xfrm>
        </p:spPr>
        <p:txBody>
          <a:bodyPr/>
          <a:lstStyle/>
          <a:p>
            <a:fld id="{54F5D610-5713-4525-870D-12499719873F}" type="slidenum">
              <a:rPr lang="zh-TW" altLang="en-US" smtClean="0"/>
              <a:t>‹#›</a:t>
            </a:fld>
            <a:endParaRPr lang="zh-TW"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963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868791F-DC11-4B21-9E6C-547372E036B4}" type="datetimeFigureOut">
              <a:rPr lang="zh-TW" altLang="en-US" smtClean="0"/>
              <a:t>2024/9/19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4F5D610-5713-4525-870D-12499719873F}" type="slidenum">
              <a:rPr lang="zh-TW" altLang="en-US" smtClean="0"/>
              <a:t>‹#›</a:t>
            </a:fld>
            <a:endParaRPr lang="zh-TW"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43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868791F-DC11-4B21-9E6C-547372E036B4}" type="datetimeFigureOut">
              <a:rPr lang="zh-TW" altLang="en-US" smtClean="0"/>
              <a:t>2024/9/19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4F5D610-5713-4525-870D-12499719873F}" type="slidenum">
              <a:rPr lang="zh-TW" altLang="en-US" smtClean="0"/>
              <a:t>‹#›</a:t>
            </a:fld>
            <a:endParaRPr lang="zh-TW"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758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868791F-DC11-4B21-9E6C-547372E036B4}" type="datetimeFigureOut">
              <a:rPr lang="zh-TW" altLang="en-US" smtClean="0"/>
              <a:t>2024/9/19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4F5D610-5713-4525-870D-12499719873F}" type="slidenum">
              <a:rPr lang="zh-TW" altLang="en-US" smtClean="0"/>
              <a:t>‹#›</a:t>
            </a:fld>
            <a:endParaRPr lang="zh-TW"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745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868791F-DC11-4B21-9E6C-547372E036B4}" type="datetimeFigureOut">
              <a:rPr lang="zh-TW" altLang="en-US" smtClean="0"/>
              <a:t>2024/9/19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4F5D610-5713-4525-870D-12499719873F}" type="slidenum">
              <a:rPr lang="zh-TW" altLang="en-US" smtClean="0"/>
              <a:t>‹#›</a:t>
            </a:fld>
            <a:endParaRPr lang="zh-TW"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211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3868791F-DC11-4B21-9E6C-547372E036B4}" type="datetimeFigureOut">
              <a:rPr lang="zh-TW" altLang="en-US" smtClean="0"/>
              <a:t>2024/9/19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4F5D610-5713-4525-870D-12499719873F}" type="slidenum">
              <a:rPr lang="zh-TW" altLang="en-US" smtClean="0"/>
              <a:t>‹#›</a:t>
            </a:fld>
            <a:endParaRPr lang="zh-TW"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666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447191" y="2824269"/>
            <a:ext cx="4645152" cy="264445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412362" y="2821491"/>
            <a:ext cx="4645152" cy="263737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3868791F-DC11-4B21-9E6C-547372E036B4}" type="datetimeFigureOut">
              <a:rPr lang="zh-TW" altLang="en-US" smtClean="0"/>
              <a:t>2024/9/19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4F5D610-5713-4525-870D-12499719873F}" type="slidenum">
              <a:rPr lang="zh-TW" altLang="en-US" smtClean="0"/>
              <a:t>‹#›</a:t>
            </a:fld>
            <a:endParaRPr lang="zh-TW"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84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868791F-DC11-4B21-9E6C-547372E036B4}" type="datetimeFigureOut">
              <a:rPr lang="zh-TW" altLang="en-US" smtClean="0"/>
              <a:t>2024/9/19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4F5D610-5713-4525-870D-12499719873F}" type="slidenum">
              <a:rPr lang="zh-TW" altLang="en-US" smtClean="0"/>
              <a:t>‹#›</a:t>
            </a:fld>
            <a:endParaRPr lang="zh-TW"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142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8791F-DC11-4B21-9E6C-547372E036B4}" type="datetimeFigureOut">
              <a:rPr lang="zh-TW" altLang="en-US" smtClean="0"/>
              <a:t>2024/9/19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4F5D610-5713-4525-870D-12499719873F}" type="slidenum">
              <a:rPr lang="zh-TW" altLang="en-US" smtClean="0"/>
              <a:t>‹#›</a:t>
            </a:fld>
            <a:endParaRPr lang="zh-TW" altLang="en-US"/>
          </a:p>
        </p:txBody>
      </p:sp>
    </p:spTree>
    <p:extLst>
      <p:ext uri="{BB962C8B-B14F-4D97-AF65-F5344CB8AC3E}">
        <p14:creationId xmlns:p14="http://schemas.microsoft.com/office/powerpoint/2010/main" val="203163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868791F-DC11-4B21-9E6C-547372E036B4}" type="datetimeFigureOut">
              <a:rPr lang="zh-TW" altLang="en-US" smtClean="0"/>
              <a:t>2024/9/19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4F5D610-5713-4525-870D-12499719873F}" type="slidenum">
              <a:rPr lang="zh-TW" altLang="en-US" smtClean="0"/>
              <a:t>‹#›</a:t>
            </a:fld>
            <a:endParaRPr lang="zh-TW"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566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868791F-DC11-4B21-9E6C-547372E036B4}" type="datetimeFigureOut">
              <a:rPr lang="zh-TW" altLang="en-US" smtClean="0"/>
              <a:t>2024/9/19</a:t>
            </a:fld>
            <a:endParaRPr lang="zh-TW" altLang="en-US"/>
          </a:p>
        </p:txBody>
      </p:sp>
      <p:sp>
        <p:nvSpPr>
          <p:cNvPr id="6" name="Footer Placeholder 5"/>
          <p:cNvSpPr>
            <a:spLocks noGrp="1"/>
          </p:cNvSpPr>
          <p:nvPr>
            <p:ph type="ftr" sz="quarter" idx="11"/>
          </p:nvPr>
        </p:nvSpPr>
        <p:spPr>
          <a:xfrm>
            <a:off x="1447382" y="318640"/>
            <a:ext cx="5541004" cy="320931"/>
          </a:xfrm>
        </p:spPr>
        <p:txBody>
          <a:bodyPr/>
          <a:lstStyle/>
          <a:p>
            <a:endParaRPr lang="zh-TW" altLang="en-US"/>
          </a:p>
        </p:txBody>
      </p:sp>
      <p:sp>
        <p:nvSpPr>
          <p:cNvPr id="7" name="Slide Number Placeholder 6"/>
          <p:cNvSpPr>
            <a:spLocks noGrp="1"/>
          </p:cNvSpPr>
          <p:nvPr>
            <p:ph type="sldNum" sz="quarter" idx="12"/>
          </p:nvPr>
        </p:nvSpPr>
        <p:spPr/>
        <p:txBody>
          <a:bodyPr/>
          <a:lstStyle/>
          <a:p>
            <a:fld id="{54F5D610-5713-4525-870D-12499719873F}" type="slidenum">
              <a:rPr lang="zh-TW" altLang="en-US" smtClean="0"/>
              <a:t>‹#›</a:t>
            </a:fld>
            <a:endParaRPr lang="zh-TW"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581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868791F-DC11-4B21-9E6C-547372E036B4}" type="datetimeFigureOut">
              <a:rPr lang="zh-TW" altLang="en-US" smtClean="0"/>
              <a:t>2024/9/19</a:t>
            </a:fld>
            <a:endParaRPr lang="zh-TW"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4F5D610-5713-4525-870D-12499719873F}" type="slidenum">
              <a:rPr lang="zh-TW" altLang="en-US" smtClean="0"/>
              <a:t>‹#›</a:t>
            </a:fld>
            <a:endParaRPr lang="zh-TW"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961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75571A9D-0B99-B49D-3D74-83E40CF41C09}"/>
              </a:ext>
            </a:extLst>
          </p:cNvPr>
          <p:cNvSpPr>
            <a:spLocks noGrp="1"/>
          </p:cNvSpPr>
          <p:nvPr>
            <p:ph sz="half" idx="1"/>
          </p:nvPr>
        </p:nvSpPr>
        <p:spPr/>
        <p:txBody>
          <a:bodyPr/>
          <a:lstStyle/>
          <a:p>
            <a:endParaRPr lang="zh-TW" altLang="en-US"/>
          </a:p>
        </p:txBody>
      </p:sp>
      <p:pic>
        <p:nvPicPr>
          <p:cNvPr id="12" name="內容版面配置區 11">
            <a:extLst>
              <a:ext uri="{FF2B5EF4-FFF2-40B4-BE49-F238E27FC236}">
                <a16:creationId xmlns:a16="http://schemas.microsoft.com/office/drawing/2014/main" id="{440AAF44-EC1D-B661-9498-E45A9F1962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5882" y="1990724"/>
            <a:ext cx="4645025" cy="3791498"/>
          </a:xfrm>
        </p:spPr>
      </p:pic>
      <p:sp>
        <p:nvSpPr>
          <p:cNvPr id="9" name="Rectangle 1">
            <a:extLst>
              <a:ext uri="{FF2B5EF4-FFF2-40B4-BE49-F238E27FC236}">
                <a16:creationId xmlns:a16="http://schemas.microsoft.com/office/drawing/2014/main" id="{009AE8BD-53E6-F5F2-4453-838F6675A0C9}"/>
              </a:ext>
            </a:extLst>
          </p:cNvPr>
          <p:cNvSpPr>
            <a:spLocks noGrp="1" noChangeArrowheads="1"/>
          </p:cNvSpPr>
          <p:nvPr>
            <p:ph type="title"/>
          </p:nvPr>
        </p:nvSpPr>
        <p:spPr bwMode="auto">
          <a:xfrm>
            <a:off x="1447331" y="47347"/>
            <a:ext cx="992177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zh-TW" sz="4800" b="1" i="0" u="none" strike="noStrike" cap="none" normalizeH="0" baseline="0" dirty="0">
                <a:ln>
                  <a:noFill/>
                </a:ln>
                <a:effectLst/>
                <a:latin typeface="Cascadia Code" panose="020B0609020000020004" pitchFamily="49" charset="0"/>
                <a:ea typeface="inherit"/>
                <a:cs typeface="Cascadia Code" panose="020B0609020000020004" pitchFamily="49" charset="0"/>
              </a:rPr>
              <a:t>About this paper</a:t>
            </a:r>
            <a:endParaRPr kumimoji="0" lang="zh-TW" altLang="zh-TW" sz="4800" b="1" i="0" u="none" strike="noStrike" cap="none" normalizeH="0" baseline="0" dirty="0">
              <a:ln>
                <a:noFill/>
              </a:ln>
              <a:effectLst/>
              <a:latin typeface="Cascadia Code" panose="020B0609020000020004" pitchFamily="49" charset="0"/>
              <a:cs typeface="Cascadia Code" panose="020B0609020000020004" pitchFamily="49" charset="0"/>
            </a:endParaRPr>
          </a:p>
          <a:p>
            <a:pPr>
              <a:lnSpc>
                <a:spcPct val="100000"/>
              </a:lnSpc>
            </a:pPr>
            <a:br>
              <a:rPr lang="en-US" altLang="zh-TW" sz="1800" b="1" dirty="0"/>
            </a:br>
            <a:r>
              <a:rPr lang="en-US" altLang="zh-TW" sz="1800" b="0" i="0" dirty="0">
                <a:solidFill>
                  <a:srgbClr val="1F1F1F"/>
                </a:solidFill>
                <a:effectLst/>
                <a:latin typeface="ElsevierGulliver"/>
              </a:rPr>
              <a:t>Regulating global shipping corporations' accountability for reducing greenhouse gas emissions in the seas</a:t>
            </a:r>
            <a:br>
              <a:rPr lang="en-US" altLang="zh-TW" sz="3200" b="0" i="0" dirty="0">
                <a:solidFill>
                  <a:srgbClr val="1F1F1F"/>
                </a:solidFill>
                <a:effectLst/>
                <a:latin typeface="ElsevierGulliver"/>
              </a:rPr>
            </a:br>
            <a:br>
              <a:rPr kumimoji="0" lang="zh-TW" altLang="zh-TW" sz="4800" b="0" i="0" u="none" strike="noStrike" cap="none" normalizeH="0" baseline="0" dirty="0">
                <a:ln>
                  <a:noFill/>
                </a:ln>
                <a:solidFill>
                  <a:schemeClr val="tx1"/>
                </a:solidFill>
                <a:effectLst/>
              </a:rPr>
            </a:br>
            <a:endParaRPr kumimoji="0" lang="zh-TW" altLang="zh-TW" sz="4800" b="0" i="0" u="none" strike="noStrike" cap="none" normalizeH="0" baseline="0" dirty="0">
              <a:ln>
                <a:noFill/>
              </a:ln>
              <a:solidFill>
                <a:schemeClr val="tx1"/>
              </a:solidFill>
              <a:effectLst/>
            </a:endParaRPr>
          </a:p>
        </p:txBody>
      </p:sp>
      <p:pic>
        <p:nvPicPr>
          <p:cNvPr id="1026" name="Picture 2" descr="長榮貨輪卡蘇伊士運河全球航運巨頭擬改道南非好望角| 國際| 重點新聞| 中央社CNA">
            <a:extLst>
              <a:ext uri="{FF2B5EF4-FFF2-40B4-BE49-F238E27FC236}">
                <a16:creationId xmlns:a16="http://schemas.microsoft.com/office/drawing/2014/main" id="{A9769D2A-E917-94C3-D8AC-BDEE69597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26642" cy="971236"/>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a:extLst>
              <a:ext uri="{FF2B5EF4-FFF2-40B4-BE49-F238E27FC236}">
                <a16:creationId xmlns:a16="http://schemas.microsoft.com/office/drawing/2014/main" id="{49226D70-C64D-B70D-B030-B431AFC1596D}"/>
              </a:ext>
            </a:extLst>
          </p:cNvPr>
          <p:cNvPicPr>
            <a:picLocks noChangeAspect="1"/>
          </p:cNvPicPr>
          <p:nvPr/>
        </p:nvPicPr>
        <p:blipFill>
          <a:blip r:embed="rId5"/>
          <a:stretch>
            <a:fillRect/>
          </a:stretch>
        </p:blipFill>
        <p:spPr>
          <a:xfrm>
            <a:off x="1327306" y="1990723"/>
            <a:ext cx="4885201" cy="3791499"/>
          </a:xfrm>
          <a:prstGeom prst="rect">
            <a:avLst/>
          </a:prstGeom>
        </p:spPr>
      </p:pic>
    </p:spTree>
    <p:extLst>
      <p:ext uri="{BB962C8B-B14F-4D97-AF65-F5344CB8AC3E}">
        <p14:creationId xmlns:p14="http://schemas.microsoft.com/office/powerpoint/2010/main" val="168045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21B45F43-013B-39AA-AF3F-314B5D6EA9C8}"/>
              </a:ext>
            </a:extLst>
          </p:cNvPr>
          <p:cNvSpPr>
            <a:spLocks noGrp="1"/>
          </p:cNvSpPr>
          <p:nvPr>
            <p:ph type="title"/>
          </p:nvPr>
        </p:nvSpPr>
        <p:spPr/>
        <p:txBody>
          <a:bodyPr/>
          <a:lstStyle/>
          <a:p>
            <a:endParaRPr lang="zh-TW" altLang="en-US" dirty="0"/>
          </a:p>
        </p:txBody>
      </p:sp>
      <p:sp>
        <p:nvSpPr>
          <p:cNvPr id="6" name="內容版面配置區 5">
            <a:extLst>
              <a:ext uri="{FF2B5EF4-FFF2-40B4-BE49-F238E27FC236}">
                <a16:creationId xmlns:a16="http://schemas.microsoft.com/office/drawing/2014/main" id="{2B082CB6-8120-2530-B6DB-0DE29610AEA9}"/>
              </a:ext>
            </a:extLst>
          </p:cNvPr>
          <p:cNvSpPr>
            <a:spLocks noGrp="1"/>
          </p:cNvSpPr>
          <p:nvPr>
            <p:ph idx="1"/>
          </p:nvPr>
        </p:nvSpPr>
        <p:spPr/>
        <p:txBody>
          <a:bodyPr>
            <a:normAutofit/>
          </a:bodyPr>
          <a:lstStyle/>
          <a:p>
            <a:r>
              <a:rPr lang="en-US" altLang="zh-TW" sz="2800" b="1" dirty="0">
                <a:solidFill>
                  <a:srgbClr val="222222"/>
                </a:solidFill>
                <a:latin typeface="Merriweather Sans" pitchFamily="2" charset="0"/>
              </a:rPr>
              <a:t>Global Warming</a:t>
            </a:r>
          </a:p>
          <a:p>
            <a:r>
              <a:rPr lang="en-US" altLang="zh-TW" sz="2800" b="1" dirty="0">
                <a:solidFill>
                  <a:srgbClr val="222222"/>
                </a:solidFill>
                <a:latin typeface="Merriweather Sans" pitchFamily="2" charset="0"/>
              </a:rPr>
              <a:t>Shipping corporations' accountability regulation</a:t>
            </a:r>
          </a:p>
          <a:p>
            <a:r>
              <a:rPr lang="en-US" altLang="zh-TW" sz="2800" b="1" i="0" dirty="0">
                <a:solidFill>
                  <a:srgbClr val="222222"/>
                </a:solidFill>
                <a:effectLst/>
                <a:latin typeface="Merriweather Sans" pitchFamily="2" charset="0"/>
              </a:rPr>
              <a:t>Advantages of this article</a:t>
            </a:r>
          </a:p>
        </p:txBody>
      </p:sp>
      <p:sp>
        <p:nvSpPr>
          <p:cNvPr id="7" name="文字版面配置區 6">
            <a:extLst>
              <a:ext uri="{FF2B5EF4-FFF2-40B4-BE49-F238E27FC236}">
                <a16:creationId xmlns:a16="http://schemas.microsoft.com/office/drawing/2014/main" id="{5E0DA243-3450-88E4-DD57-855ADD754B26}"/>
              </a:ext>
            </a:extLst>
          </p:cNvPr>
          <p:cNvSpPr>
            <a:spLocks noGrp="1"/>
          </p:cNvSpPr>
          <p:nvPr>
            <p:ph type="body" sz="half" idx="2"/>
          </p:nvPr>
        </p:nvSpPr>
        <p:spPr/>
        <p:txBody>
          <a:bodyPr/>
          <a:lstStyle/>
          <a:p>
            <a:endParaRPr lang="zh-TW" altLang="en-US" dirty="0"/>
          </a:p>
        </p:txBody>
      </p:sp>
      <p:sp>
        <p:nvSpPr>
          <p:cNvPr id="2" name="AutoShape 2" descr="Net Zero">
            <a:extLst>
              <a:ext uri="{FF2B5EF4-FFF2-40B4-BE49-F238E27FC236}">
                <a16:creationId xmlns:a16="http://schemas.microsoft.com/office/drawing/2014/main" id="{2E953436-E86C-EF68-A4AE-6B36FA8918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8" name="圖片 7">
            <a:extLst>
              <a:ext uri="{FF2B5EF4-FFF2-40B4-BE49-F238E27FC236}">
                <a16:creationId xmlns:a16="http://schemas.microsoft.com/office/drawing/2014/main" id="{08CF3624-4F46-73B5-CDA8-EFECE12C6D84}"/>
              </a:ext>
            </a:extLst>
          </p:cNvPr>
          <p:cNvPicPr>
            <a:picLocks noChangeAspect="1"/>
          </p:cNvPicPr>
          <p:nvPr/>
        </p:nvPicPr>
        <p:blipFill>
          <a:blip r:embed="rId3"/>
          <a:stretch>
            <a:fillRect/>
          </a:stretch>
        </p:blipFill>
        <p:spPr>
          <a:xfrm>
            <a:off x="239706" y="798973"/>
            <a:ext cx="4804008" cy="4654699"/>
          </a:xfrm>
          <a:prstGeom prst="rect">
            <a:avLst/>
          </a:prstGeom>
        </p:spPr>
      </p:pic>
    </p:spTree>
    <p:extLst>
      <p:ext uri="{BB962C8B-B14F-4D97-AF65-F5344CB8AC3E}">
        <p14:creationId xmlns:p14="http://schemas.microsoft.com/office/powerpoint/2010/main" val="1577821838"/>
      </p:ext>
    </p:extLst>
  </p:cSld>
  <p:clrMapOvr>
    <a:masterClrMapping/>
  </p:clrMapOvr>
</p:sld>
</file>

<file path=ppt/theme/theme1.xml><?xml version="1.0" encoding="utf-8"?>
<a:theme xmlns:a="http://schemas.openxmlformats.org/drawingml/2006/main" name="圖庫">
  <a:themeElements>
    <a:clrScheme name="圖庫">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圖庫">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庫">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圖庫</Template>
  <TotalTime>510</TotalTime>
  <Words>342</Words>
  <Application>Microsoft Office PowerPoint</Application>
  <PresentationFormat>寬螢幕</PresentationFormat>
  <Paragraphs>10</Paragraphs>
  <Slides>2</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vt:i4>
      </vt:variant>
    </vt:vector>
  </HeadingPairs>
  <TitlesOfParts>
    <vt:vector size="9" baseType="lpstr">
      <vt:lpstr>ElsevierGulliver</vt:lpstr>
      <vt:lpstr>Arial</vt:lpstr>
      <vt:lpstr>Calibri</vt:lpstr>
      <vt:lpstr>Cascadia Code</vt:lpstr>
      <vt:lpstr>Gill Sans MT</vt:lpstr>
      <vt:lpstr>Merriweather Sans</vt:lpstr>
      <vt:lpstr>圖庫</vt:lpstr>
      <vt:lpstr>About this paper  Regulating global shipping corporations' accountability for reducing greenhouse gas emissions in the seas  </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炳宏 陳</dc:creator>
  <cp:lastModifiedBy>炳宏 陳</cp:lastModifiedBy>
  <cp:revision>7</cp:revision>
  <dcterms:created xsi:type="dcterms:W3CDTF">2024-09-16T06:59:55Z</dcterms:created>
  <dcterms:modified xsi:type="dcterms:W3CDTF">2024-09-19T08:07:42Z</dcterms:modified>
</cp:coreProperties>
</file>