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94660"/>
  </p:normalViewPr>
  <p:slideViewPr>
    <p:cSldViewPr snapToGrid="0">
      <p:cViewPr varScale="1">
        <p:scale>
          <a:sx n="60" d="100"/>
          <a:sy n="60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B7BACB-C098-46FE-9652-4BCA540F1BC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2C0BCFA-5C24-428D-886F-80F7845EE365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Focus on Health and Well-being in Corporate Behavior</a:t>
          </a:r>
          <a:r>
            <a:rPr lang="en-US" dirty="0"/>
            <a:t>: The findings of this paper provide a solid theoretical foundation for exploring how companies can enhance employee health and well-being through the “Social” dimension of ESG.</a:t>
          </a:r>
        </a:p>
      </dgm:t>
    </dgm:pt>
    <dgm:pt modelId="{377F9ABC-5FE1-4696-B989-346F3CAC7CA5}" type="parTrans" cxnId="{9321CF38-13C5-4D39-9F43-4A005101CFB8}">
      <dgm:prSet/>
      <dgm:spPr/>
      <dgm:t>
        <a:bodyPr/>
        <a:lstStyle/>
        <a:p>
          <a:endParaRPr lang="en-US"/>
        </a:p>
      </dgm:t>
    </dgm:pt>
    <dgm:pt modelId="{C720E981-A4E3-4018-846F-E76A50EF0808}" type="sibTrans" cxnId="{9321CF38-13C5-4D39-9F43-4A005101CFB8}">
      <dgm:prSet/>
      <dgm:spPr/>
      <dgm:t>
        <a:bodyPr/>
        <a:lstStyle/>
        <a:p>
          <a:endParaRPr lang="en-US"/>
        </a:p>
      </dgm:t>
    </dgm:pt>
    <dgm:pt modelId="{2D7EF1D5-039A-46D8-B737-779D43D7292E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Reference Value for Empirical Research</a:t>
          </a:r>
          <a:r>
            <a:rPr lang="en-US" dirty="0"/>
            <a:t>: I can use the paper’s empirical methods and data analysis as a reference, especially in assessing the social impact of companies through corporate data.</a:t>
          </a:r>
        </a:p>
      </dgm:t>
    </dgm:pt>
    <dgm:pt modelId="{A3C554EA-B4C9-400A-AF41-CB6FFF0BCD0D}" type="parTrans" cxnId="{434F6CC0-47DA-4A80-A03E-B34C50DECA74}">
      <dgm:prSet/>
      <dgm:spPr/>
      <dgm:t>
        <a:bodyPr/>
        <a:lstStyle/>
        <a:p>
          <a:endParaRPr lang="en-US"/>
        </a:p>
      </dgm:t>
    </dgm:pt>
    <dgm:pt modelId="{B6E9B31A-7E8D-42CA-A641-C34F8F067CB4}" type="sibTrans" cxnId="{434F6CC0-47DA-4A80-A03E-B34C50DECA74}">
      <dgm:prSet/>
      <dgm:spPr/>
      <dgm:t>
        <a:bodyPr/>
        <a:lstStyle/>
        <a:p>
          <a:endParaRPr lang="en-US"/>
        </a:p>
      </dgm:t>
    </dgm:pt>
    <dgm:pt modelId="{C01CA675-4E28-49B3-AF05-4CA206D51C4E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Future Research Direction</a:t>
          </a:r>
          <a:r>
            <a:rPr lang="en-US" dirty="0"/>
            <a:t>: My future research will explore how companies can improve community health through social responsibility and how these impacts can be quantified in terms of economic and social benefits.</a:t>
          </a:r>
        </a:p>
      </dgm:t>
    </dgm:pt>
    <dgm:pt modelId="{5AEC689C-6B20-49B7-9AA2-13E10C144B6C}" type="parTrans" cxnId="{5ACC07E9-5C2B-4F92-AD3B-701F56D4AF33}">
      <dgm:prSet/>
      <dgm:spPr/>
      <dgm:t>
        <a:bodyPr/>
        <a:lstStyle/>
        <a:p>
          <a:endParaRPr lang="en-US"/>
        </a:p>
      </dgm:t>
    </dgm:pt>
    <dgm:pt modelId="{DAE92903-B64F-4408-885A-676089D1C444}" type="sibTrans" cxnId="{5ACC07E9-5C2B-4F92-AD3B-701F56D4AF33}">
      <dgm:prSet/>
      <dgm:spPr/>
      <dgm:t>
        <a:bodyPr/>
        <a:lstStyle/>
        <a:p>
          <a:endParaRPr lang="en-US"/>
        </a:p>
      </dgm:t>
    </dgm:pt>
    <dgm:pt modelId="{4B40CEC6-ED55-4881-B980-92CCCD7E4924}" type="pres">
      <dgm:prSet presAssocID="{80B7BACB-C098-46FE-9652-4BCA540F1BC1}" presName="vert0" presStyleCnt="0">
        <dgm:presLayoutVars>
          <dgm:dir/>
          <dgm:animOne val="branch"/>
          <dgm:animLvl val="lvl"/>
        </dgm:presLayoutVars>
      </dgm:prSet>
      <dgm:spPr/>
    </dgm:pt>
    <dgm:pt modelId="{DDBE170B-10FF-468E-BE9E-BEFE2DB609D8}" type="pres">
      <dgm:prSet presAssocID="{B2C0BCFA-5C24-428D-886F-80F7845EE365}" presName="thickLine" presStyleLbl="alignNode1" presStyleIdx="0" presStyleCnt="3"/>
      <dgm:spPr/>
    </dgm:pt>
    <dgm:pt modelId="{0E768C34-D057-4908-9F5A-9B9C4398028A}" type="pres">
      <dgm:prSet presAssocID="{B2C0BCFA-5C24-428D-886F-80F7845EE365}" presName="horz1" presStyleCnt="0"/>
      <dgm:spPr/>
    </dgm:pt>
    <dgm:pt modelId="{7CEE43D1-1D0E-43DE-AE69-081A78D36232}" type="pres">
      <dgm:prSet presAssocID="{B2C0BCFA-5C24-428D-886F-80F7845EE365}" presName="tx1" presStyleLbl="revTx" presStyleIdx="0" presStyleCnt="3"/>
      <dgm:spPr/>
    </dgm:pt>
    <dgm:pt modelId="{3EED127A-10EE-42F9-B420-BED2E813F70E}" type="pres">
      <dgm:prSet presAssocID="{B2C0BCFA-5C24-428D-886F-80F7845EE365}" presName="vert1" presStyleCnt="0"/>
      <dgm:spPr/>
    </dgm:pt>
    <dgm:pt modelId="{58B568DF-2608-4D1E-BD83-FC77738A059A}" type="pres">
      <dgm:prSet presAssocID="{2D7EF1D5-039A-46D8-B737-779D43D7292E}" presName="thickLine" presStyleLbl="alignNode1" presStyleIdx="1" presStyleCnt="3"/>
      <dgm:spPr/>
    </dgm:pt>
    <dgm:pt modelId="{CDF147ED-3520-451E-9836-FB638C357E27}" type="pres">
      <dgm:prSet presAssocID="{2D7EF1D5-039A-46D8-B737-779D43D7292E}" presName="horz1" presStyleCnt="0"/>
      <dgm:spPr/>
    </dgm:pt>
    <dgm:pt modelId="{4461C0F3-28B2-4A17-8E99-8E0713C87C73}" type="pres">
      <dgm:prSet presAssocID="{2D7EF1D5-039A-46D8-B737-779D43D7292E}" presName="tx1" presStyleLbl="revTx" presStyleIdx="1" presStyleCnt="3"/>
      <dgm:spPr/>
    </dgm:pt>
    <dgm:pt modelId="{06D373E0-1F1E-4C91-A1B3-22A63A56142C}" type="pres">
      <dgm:prSet presAssocID="{2D7EF1D5-039A-46D8-B737-779D43D7292E}" presName="vert1" presStyleCnt="0"/>
      <dgm:spPr/>
    </dgm:pt>
    <dgm:pt modelId="{0AAA324C-D00C-473B-9110-870ECCB8E384}" type="pres">
      <dgm:prSet presAssocID="{C01CA675-4E28-49B3-AF05-4CA206D51C4E}" presName="thickLine" presStyleLbl="alignNode1" presStyleIdx="2" presStyleCnt="3"/>
      <dgm:spPr/>
    </dgm:pt>
    <dgm:pt modelId="{7AAD0A1E-23D0-4B90-B179-7F2829FD363D}" type="pres">
      <dgm:prSet presAssocID="{C01CA675-4E28-49B3-AF05-4CA206D51C4E}" presName="horz1" presStyleCnt="0"/>
      <dgm:spPr/>
    </dgm:pt>
    <dgm:pt modelId="{8A5EAC48-8CE4-46E6-BA45-7900821A2FFD}" type="pres">
      <dgm:prSet presAssocID="{C01CA675-4E28-49B3-AF05-4CA206D51C4E}" presName="tx1" presStyleLbl="revTx" presStyleIdx="2" presStyleCnt="3"/>
      <dgm:spPr/>
    </dgm:pt>
    <dgm:pt modelId="{881C05FC-CB16-4EA0-9FFF-0843E4A586EC}" type="pres">
      <dgm:prSet presAssocID="{C01CA675-4E28-49B3-AF05-4CA206D51C4E}" presName="vert1" presStyleCnt="0"/>
      <dgm:spPr/>
    </dgm:pt>
  </dgm:ptLst>
  <dgm:cxnLst>
    <dgm:cxn modelId="{9321CF38-13C5-4D39-9F43-4A005101CFB8}" srcId="{80B7BACB-C098-46FE-9652-4BCA540F1BC1}" destId="{B2C0BCFA-5C24-428D-886F-80F7845EE365}" srcOrd="0" destOrd="0" parTransId="{377F9ABC-5FE1-4696-B989-346F3CAC7CA5}" sibTransId="{C720E981-A4E3-4018-846F-E76A50EF0808}"/>
    <dgm:cxn modelId="{4A8B193D-A912-4332-B85D-9793835A3256}" type="presOf" srcId="{80B7BACB-C098-46FE-9652-4BCA540F1BC1}" destId="{4B40CEC6-ED55-4881-B980-92CCCD7E4924}" srcOrd="0" destOrd="0" presId="urn:microsoft.com/office/officeart/2008/layout/LinedList"/>
    <dgm:cxn modelId="{4D11CF49-9054-405C-B430-6164D93A8A9A}" type="presOf" srcId="{2D7EF1D5-039A-46D8-B737-779D43D7292E}" destId="{4461C0F3-28B2-4A17-8E99-8E0713C87C73}" srcOrd="0" destOrd="0" presId="urn:microsoft.com/office/officeart/2008/layout/LinedList"/>
    <dgm:cxn modelId="{DA18A86E-9A78-4DCE-92AD-C08865950065}" type="presOf" srcId="{C01CA675-4E28-49B3-AF05-4CA206D51C4E}" destId="{8A5EAC48-8CE4-46E6-BA45-7900821A2FFD}" srcOrd="0" destOrd="0" presId="urn:microsoft.com/office/officeart/2008/layout/LinedList"/>
    <dgm:cxn modelId="{CF825659-5532-4EDB-8525-D66F20C23A43}" type="presOf" srcId="{B2C0BCFA-5C24-428D-886F-80F7845EE365}" destId="{7CEE43D1-1D0E-43DE-AE69-081A78D36232}" srcOrd="0" destOrd="0" presId="urn:microsoft.com/office/officeart/2008/layout/LinedList"/>
    <dgm:cxn modelId="{434F6CC0-47DA-4A80-A03E-B34C50DECA74}" srcId="{80B7BACB-C098-46FE-9652-4BCA540F1BC1}" destId="{2D7EF1D5-039A-46D8-B737-779D43D7292E}" srcOrd="1" destOrd="0" parTransId="{A3C554EA-B4C9-400A-AF41-CB6FFF0BCD0D}" sibTransId="{B6E9B31A-7E8D-42CA-A641-C34F8F067CB4}"/>
    <dgm:cxn modelId="{5ACC07E9-5C2B-4F92-AD3B-701F56D4AF33}" srcId="{80B7BACB-C098-46FE-9652-4BCA540F1BC1}" destId="{C01CA675-4E28-49B3-AF05-4CA206D51C4E}" srcOrd="2" destOrd="0" parTransId="{5AEC689C-6B20-49B7-9AA2-13E10C144B6C}" sibTransId="{DAE92903-B64F-4408-885A-676089D1C444}"/>
    <dgm:cxn modelId="{3614563F-978E-43F7-8A10-F433DD288DA1}" type="presParOf" srcId="{4B40CEC6-ED55-4881-B980-92CCCD7E4924}" destId="{DDBE170B-10FF-468E-BE9E-BEFE2DB609D8}" srcOrd="0" destOrd="0" presId="urn:microsoft.com/office/officeart/2008/layout/LinedList"/>
    <dgm:cxn modelId="{35B9E362-81F1-4CE6-93EB-13E29488B4F9}" type="presParOf" srcId="{4B40CEC6-ED55-4881-B980-92CCCD7E4924}" destId="{0E768C34-D057-4908-9F5A-9B9C4398028A}" srcOrd="1" destOrd="0" presId="urn:microsoft.com/office/officeart/2008/layout/LinedList"/>
    <dgm:cxn modelId="{A5A45E64-B60B-429A-B2D8-2E7119E9C3DC}" type="presParOf" srcId="{0E768C34-D057-4908-9F5A-9B9C4398028A}" destId="{7CEE43D1-1D0E-43DE-AE69-081A78D36232}" srcOrd="0" destOrd="0" presId="urn:microsoft.com/office/officeart/2008/layout/LinedList"/>
    <dgm:cxn modelId="{34C2A410-76BC-4964-9C94-F57978902F92}" type="presParOf" srcId="{0E768C34-D057-4908-9F5A-9B9C4398028A}" destId="{3EED127A-10EE-42F9-B420-BED2E813F70E}" srcOrd="1" destOrd="0" presId="urn:microsoft.com/office/officeart/2008/layout/LinedList"/>
    <dgm:cxn modelId="{29677290-9899-40A7-B9FD-6469751D3CB7}" type="presParOf" srcId="{4B40CEC6-ED55-4881-B980-92CCCD7E4924}" destId="{58B568DF-2608-4D1E-BD83-FC77738A059A}" srcOrd="2" destOrd="0" presId="urn:microsoft.com/office/officeart/2008/layout/LinedList"/>
    <dgm:cxn modelId="{A22D1860-B48D-4FE7-ACEB-DF2CCC9C5E4C}" type="presParOf" srcId="{4B40CEC6-ED55-4881-B980-92CCCD7E4924}" destId="{CDF147ED-3520-451E-9836-FB638C357E27}" srcOrd="3" destOrd="0" presId="urn:microsoft.com/office/officeart/2008/layout/LinedList"/>
    <dgm:cxn modelId="{15ED32BF-5DCB-455F-BAED-05CDBFFEE6A6}" type="presParOf" srcId="{CDF147ED-3520-451E-9836-FB638C357E27}" destId="{4461C0F3-28B2-4A17-8E99-8E0713C87C73}" srcOrd="0" destOrd="0" presId="urn:microsoft.com/office/officeart/2008/layout/LinedList"/>
    <dgm:cxn modelId="{1CEBAA44-26AD-42DB-B1BE-365F3BABBCF2}" type="presParOf" srcId="{CDF147ED-3520-451E-9836-FB638C357E27}" destId="{06D373E0-1F1E-4C91-A1B3-22A63A56142C}" srcOrd="1" destOrd="0" presId="urn:microsoft.com/office/officeart/2008/layout/LinedList"/>
    <dgm:cxn modelId="{EF04515E-29F1-47F6-A66F-2B9774E93318}" type="presParOf" srcId="{4B40CEC6-ED55-4881-B980-92CCCD7E4924}" destId="{0AAA324C-D00C-473B-9110-870ECCB8E384}" srcOrd="4" destOrd="0" presId="urn:microsoft.com/office/officeart/2008/layout/LinedList"/>
    <dgm:cxn modelId="{9AB4A2EB-5DB0-4938-B06B-BA5272AD4E39}" type="presParOf" srcId="{4B40CEC6-ED55-4881-B980-92CCCD7E4924}" destId="{7AAD0A1E-23D0-4B90-B179-7F2829FD363D}" srcOrd="5" destOrd="0" presId="urn:microsoft.com/office/officeart/2008/layout/LinedList"/>
    <dgm:cxn modelId="{615AC957-2927-4B13-B616-8BF901A647AE}" type="presParOf" srcId="{7AAD0A1E-23D0-4B90-B179-7F2829FD363D}" destId="{8A5EAC48-8CE4-46E6-BA45-7900821A2FFD}" srcOrd="0" destOrd="0" presId="urn:microsoft.com/office/officeart/2008/layout/LinedList"/>
    <dgm:cxn modelId="{C7BD49E7-DC7B-4EDD-8051-141A39743908}" type="presParOf" srcId="{7AAD0A1E-23D0-4B90-B179-7F2829FD363D}" destId="{881C05FC-CB16-4EA0-9FFF-0843E4A586E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E170B-10FF-468E-BE9E-BEFE2DB609D8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E43D1-1D0E-43DE-AE69-081A78D36232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rgbClr val="FF0000"/>
              </a:solidFill>
            </a:rPr>
            <a:t>Focus on Health and Well-being in Corporate Behavior</a:t>
          </a:r>
          <a:r>
            <a:rPr lang="en-US" sz="2300" kern="1200" dirty="0"/>
            <a:t>: The findings of this paper provide a solid theoretical foundation for exploring how companies can enhance employee health and well-being through the “Social” dimension of ESG.</a:t>
          </a:r>
        </a:p>
      </dsp:txBody>
      <dsp:txXfrm>
        <a:off x="0" y="2703"/>
        <a:ext cx="6900512" cy="1843578"/>
      </dsp:txXfrm>
    </dsp:sp>
    <dsp:sp modelId="{58B568DF-2608-4D1E-BD83-FC77738A059A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1C0F3-28B2-4A17-8E99-8E0713C87C73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rgbClr val="FF0000"/>
              </a:solidFill>
            </a:rPr>
            <a:t>Reference Value for Empirical Research</a:t>
          </a:r>
          <a:r>
            <a:rPr lang="en-US" sz="2300" kern="1200" dirty="0"/>
            <a:t>: I can use the paper’s empirical methods and data analysis as a reference, especially in assessing the social impact of companies through corporate data.</a:t>
          </a:r>
        </a:p>
      </dsp:txBody>
      <dsp:txXfrm>
        <a:off x="0" y="1846281"/>
        <a:ext cx="6900512" cy="1843578"/>
      </dsp:txXfrm>
    </dsp:sp>
    <dsp:sp modelId="{0AAA324C-D00C-473B-9110-870ECCB8E384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5EAC48-8CE4-46E6-BA45-7900821A2FFD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rgbClr val="FF0000"/>
              </a:solidFill>
            </a:rPr>
            <a:t>Future Research Direction</a:t>
          </a:r>
          <a:r>
            <a:rPr lang="en-US" sz="2300" kern="1200" dirty="0"/>
            <a:t>: My future research will explore how companies can improve community health through social responsibility and how these impacts can be quantified in terms of economic and social benefits.</a:t>
          </a:r>
        </a:p>
      </dsp:txBody>
      <dsp:txXfrm>
        <a:off x="0" y="3689859"/>
        <a:ext cx="6900512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55EC05-E255-7823-DD22-47E1657C8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8D057A9-5356-2CCD-FD48-0943E6819F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D25C36-1B69-7293-8CDE-015C8BE35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077AE6F-9DB3-81AB-325D-F6D93A3EF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36C416-F787-3BAD-9BE2-68F857073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0649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785045-A95D-72C4-5099-CA6816681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83526C9-1D8A-98CA-C830-6530AE8E8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9E1C12-7C89-1297-5E46-703E8559E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3D257B-8B26-1D76-C25C-91F2F07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5EB8774-B6C1-594F-8145-66E016BF0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804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0260EB5-E110-8886-DC45-6A8F69D90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9BCE62E-1B1B-8390-D6EA-0CFA4104E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5A9988-AB0D-5F0A-3C73-42C7F209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C31F1FA-55B0-7744-4C5A-D83060D75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1100A6-FFCB-DAF2-BB23-91362CB52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850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09C861-D015-45E4-CA14-DAC3543E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FAC5AEB-D955-F945-3797-73E37E42B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9F936CB-7AEF-AE0C-3F87-A4ABB7223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8B09F5C-95F9-BD11-1B53-1374EDAC2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9A166A-C0E6-3F23-28B8-950E78C79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801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657F0B-DAD4-D0FE-A893-30262F60E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165C7A7-126D-C6C5-858E-C868853D0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9F88777-F22A-C973-698E-AC8FC985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5ED854-1C27-A55E-ABC0-0FFDB28CC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E4F57F-2441-F1FE-B2C0-43FB39DE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664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45B4D9-20A9-6940-CBA4-C8D209D6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E7CCD47-D30E-ECAA-3931-167A82DD9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3B9484F-88AE-3736-6C29-1CB16F28B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055E6B7-EE67-9DB7-C4D5-FA28FCF1A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F85C004-583C-B041-8ABB-C1F432525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5F25D0F-EEBA-2F44-6215-0D965CC61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881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823A9B-1A87-0C56-FD05-DDE8C1AD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8A19BC9-DF79-950F-2B64-035685BFD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A41BC18-D01A-AC29-D3D3-117B975BC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4F3C83E-BEE4-7738-3360-D850D2F596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AC94946-9D9F-DAF0-EF5D-6AC770006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74ADE4A-7808-3442-896B-D26435EB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270DE8C-00FE-880D-A1F8-81AFC0FC0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783B62C-03F6-2060-7F6D-D9D314F33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319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3A3D62-89C3-CFA4-90C9-9E56C4917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632B4E9-87FC-FC67-9FAB-27F41F4B1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C670C14-4EE0-FF4F-9375-D667C55DB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178F6AE-E950-1204-018F-51556221C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069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0FC9E91-296A-8374-DCC5-4663ADC79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9CE09B7-D911-B95A-6D9C-41F77A1C4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1A83CD8-9552-B7C5-3FB6-D62C00EB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06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68E3EB-EB41-1529-91AB-5785C226A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ED777F-55C7-52B8-81E4-0F0CE6A9D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7FF6D80-505C-C062-2469-BAB3FB48A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5446E06-E8B2-20B9-F665-D70291712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E952827-3F8C-641C-AB25-D672F86C6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1004DB2-14EA-77CB-72CD-CF695A86C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78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0BFC79-2AF6-4ECD-51F2-591682C3D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DEFF9C1-BC5B-7EB1-1298-C790BBC8C0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8EF0FF8-4060-AE0E-E34E-2DD9ABF35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BF655E6-9515-2E2F-FFE4-A3D8F7FB1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31D7CE4-375C-1B69-4035-185B72B0A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096A32E-FB13-753D-4D6C-96A641C25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46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1A018E6-1416-FEF0-F474-1CD4D09B9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4557032-B592-6300-CC0B-F9E2CBEFB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DE443D-4A8C-B0AF-6358-3B5BF796C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9D23F-C32F-49FF-AB5C-277BB8A25FF0}" type="datetimeFigureOut">
              <a:rPr lang="zh-TW" altLang="en-US" smtClean="0"/>
              <a:t>2024/9/19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441BA9-9837-565F-FE5A-48333F0458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21E4F3-CA7A-69F0-86C8-65B0D44FE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60A8D-124D-432A-A3E5-F231855A3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92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F9D35C-FC44-C5A1-5139-FE69953FE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77731" y="5731329"/>
            <a:ext cx="10280115" cy="1641021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PROFESSOR</a:t>
            </a:r>
            <a:r>
              <a:rPr lang="zh-TW" altLang="en-US" sz="2400" dirty="0"/>
              <a:t>：</a:t>
            </a:r>
            <a:r>
              <a:rPr lang="en-US" altLang="zh-TW" sz="2400" dirty="0"/>
              <a:t>GLORIA CHENG</a:t>
            </a:r>
            <a:br>
              <a:rPr lang="en-US" altLang="zh-TW" sz="2400" dirty="0"/>
            </a:br>
            <a:r>
              <a:rPr lang="en-US" altLang="zh-TW" sz="2400" dirty="0"/>
              <a:t>   YANG CHONG CHENG(DOUBLE)</a:t>
            </a:r>
            <a:br>
              <a:rPr lang="en-US" altLang="zh-TW" sz="2400" dirty="0"/>
            </a:br>
            <a:r>
              <a:rPr lang="en-US" altLang="zh-TW" sz="2400" dirty="0"/>
              <a:t>              CHUNG YUAN CHRISTIAN UNIVERSITY</a:t>
            </a:r>
            <a:br>
              <a:rPr lang="en-US" altLang="zh-TW" sz="2400" dirty="0"/>
            </a:br>
            <a:br>
              <a:rPr lang="en-US" altLang="zh-TW" sz="2400" dirty="0"/>
            </a:br>
            <a:br>
              <a:rPr lang="en-US" altLang="zh-TW" sz="2400" dirty="0"/>
            </a:br>
            <a:endParaRPr lang="zh-TW" altLang="en-US" sz="24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C9BABF3-837C-12CF-7AC9-055801A60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51214"/>
            <a:ext cx="9144000" cy="3788230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32297A1-4BCF-3A88-D1E5-1940B768D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20" y="493702"/>
            <a:ext cx="9822220" cy="481308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7A8272DD-8C60-9FFB-5480-0871A6DB2D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6106" y="309173"/>
            <a:ext cx="951058" cy="95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336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3B07220B-BB6C-806B-DB59-B4CEBD805F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8458" y="-1"/>
            <a:ext cx="10815083" cy="6347637"/>
          </a:xfrm>
        </p:spPr>
      </p:pic>
    </p:spTree>
    <p:extLst>
      <p:ext uri="{BB962C8B-B14F-4D97-AF65-F5344CB8AC3E}">
        <p14:creationId xmlns:p14="http://schemas.microsoft.com/office/powerpoint/2010/main" val="292641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BFC5F2-6FAD-6ACA-F708-DBEFCCCCE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5069"/>
            <a:ext cx="10515600" cy="4641573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8936B03D-F4BF-1BB0-B41D-D6E4C1ABF4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2628" y="839972"/>
            <a:ext cx="10515600" cy="4641573"/>
          </a:xfrm>
        </p:spPr>
      </p:pic>
    </p:spTree>
    <p:extLst>
      <p:ext uri="{BB962C8B-B14F-4D97-AF65-F5344CB8AC3E}">
        <p14:creationId xmlns:p14="http://schemas.microsoft.com/office/powerpoint/2010/main" val="7857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A17464A8-B531-A03C-BC28-B8C33E4D8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sz="5400"/>
              <a:t>WHY</a:t>
            </a:r>
            <a:r>
              <a:rPr lang="zh-TW" altLang="en-US" sz="5400"/>
              <a:t>？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0496520-2198-9CFE-702D-ABFCD0E45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altLang="zh-TW" sz="2200" dirty="0">
                <a:solidFill>
                  <a:srgbClr val="FF0000"/>
                </a:solidFill>
              </a:rPr>
              <a:t>Research Interest</a:t>
            </a:r>
            <a:r>
              <a:rPr lang="en-US" altLang="zh-TW" sz="2200" dirty="0"/>
              <a:t>: I am focused on exploring the social aspect of ESG (Environmental, Social, and Governance), particularly the contributions of corporations to health and well-being.</a:t>
            </a:r>
          </a:p>
          <a:p>
            <a:pPr marL="0" indent="0">
              <a:buNone/>
            </a:pPr>
            <a:endParaRPr lang="en-US" altLang="zh-TW" sz="2200" dirty="0"/>
          </a:p>
          <a:p>
            <a:r>
              <a:rPr lang="en-US" altLang="zh-TW" sz="2200" dirty="0">
                <a:solidFill>
                  <a:srgbClr val="FF0000"/>
                </a:solidFill>
              </a:rPr>
              <a:t>Core Topic</a:t>
            </a:r>
            <a:r>
              <a:rPr lang="en-US" altLang="zh-TW" sz="2200" dirty="0"/>
              <a:t>: This paper discusses the sustainability of innovative companies and evaluates the impact of the three ESG pillars on economic sustainability.</a:t>
            </a:r>
          </a:p>
          <a:p>
            <a:pPr marL="0" indent="0">
              <a:buNone/>
            </a:pPr>
            <a:endParaRPr lang="en-US" altLang="zh-TW" sz="2200" dirty="0"/>
          </a:p>
          <a:p>
            <a:r>
              <a:rPr lang="en-US" altLang="zh-TW" sz="2200" dirty="0">
                <a:solidFill>
                  <a:srgbClr val="FF0000"/>
                </a:solidFill>
              </a:rPr>
              <a:t>Key Findings</a:t>
            </a:r>
            <a:r>
              <a:rPr lang="en-US" altLang="zh-TW" sz="2200" dirty="0"/>
              <a:t>: The study reveals that the "Social" pillar of ESG has the most significant impact on economic sustainability, which aligns with my research interest.</a:t>
            </a:r>
          </a:p>
          <a:p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82224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7062789-D0E6-B94F-9786-5782CE07C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altLang="zh-TW" sz="5400" dirty="0"/>
              <a:t>Application to my research</a:t>
            </a:r>
            <a:endParaRPr lang="zh-TW" altLang="en-US" sz="54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內容版面配置區 2">
            <a:extLst>
              <a:ext uri="{FF2B5EF4-FFF2-40B4-BE49-F238E27FC236}">
                <a16:creationId xmlns:a16="http://schemas.microsoft.com/office/drawing/2014/main" id="{8C642FAF-7157-6436-7EDB-8EA7659F66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73984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8884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215</Words>
  <Application>Microsoft Office PowerPoint</Application>
  <PresentationFormat>寬螢幕</PresentationFormat>
  <Paragraphs>11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佈景主題</vt:lpstr>
      <vt:lpstr>PROFESSOR：GLORIA CHENG    YANG CHONG CHENG(DOUBLE)               CHUNG YUAN CHRISTIAN UNIVERSITY   </vt:lpstr>
      <vt:lpstr>PowerPoint 簡報</vt:lpstr>
      <vt:lpstr>PowerPoint 簡報</vt:lpstr>
      <vt:lpstr>WHY？</vt:lpstr>
      <vt:lpstr>Application to my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重城 楊</dc:creator>
  <cp:lastModifiedBy>重城 楊</cp:lastModifiedBy>
  <cp:revision>6</cp:revision>
  <dcterms:created xsi:type="dcterms:W3CDTF">2024-09-19T05:31:11Z</dcterms:created>
  <dcterms:modified xsi:type="dcterms:W3CDTF">2024-09-19T09:19:31Z</dcterms:modified>
</cp:coreProperties>
</file>