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4FD9DF1-37E5-4F9D-B8C5-E0A9FD7E8E8C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0"/>
          </p:nvPr>
        </p:nvSpPr>
        <p:spPr/>
        <p:txBody>
          <a:bodyPr/>
          <a:p>
            <a:fld id="{AF8004BB-9630-42DF-93D7-2AB60BFA113F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81A92D7A-46FC-40E9-A32D-95DC13F847BB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121B2C-84D4-4352-BDC8-C1A966C6F15F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AA3E9D1-7721-4F40-BED6-B49E997D4325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3289E43E-C9DE-487D-A0ED-6BA73689F755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ACA422C-D6D0-4F76-B8DA-0E5AB2B19517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7F60380-4B3F-4C30-9FAB-0537D6F8C396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20CFDD6F-43ED-4C9F-9DC9-6D15C149FAB8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874180A-6E6D-4AA3-8458-4AB6CA3D4814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0E9CA36-8A80-47DD-9E36-2FB53C30B18D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/>
          </a:bodyPr>
          <a:p>
            <a:pPr indent="0">
              <a:buNone/>
            </a:pPr>
            <a:r>
              <a:rPr b="0" lang="en-US" sz="5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FDD0D61-A8E5-45A8-8FF6-D81C61C69960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6;p9"/>
          <p:cNvSpPr/>
          <p:nvPr/>
        </p:nvSpPr>
        <p:spPr>
          <a:xfrm>
            <a:off x="4572000" y="0"/>
            <a:ext cx="4571640" cy="5143320"/>
          </a:xfrm>
          <a:prstGeom prst="rect">
            <a:avLst/>
          </a:prstGeom>
          <a:solidFill>
            <a:schemeClr val="lt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65680" y="1233000"/>
            <a:ext cx="4044960" cy="1482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/>
          </a:bodyPr>
          <a:p>
            <a:pPr indent="0">
              <a:buNone/>
            </a:pPr>
            <a:r>
              <a:rPr b="0" lang="en-US" sz="4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939560" y="723960"/>
            <a:ext cx="3836520" cy="369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87222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sldNum" idx="10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FD38147-F5E2-4D64-AFA7-21EA6D7E5EA6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body"/>
          </p:nvPr>
        </p:nvSpPr>
        <p:spPr>
          <a:xfrm>
            <a:off x="311760" y="4230720"/>
            <a:ext cx="5998320" cy="60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1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sldNum" idx="1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89017A2-1EA5-49C9-96CB-74C582F15077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11760" y="1106280"/>
            <a:ext cx="8520120" cy="1963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 fontScale="98341"/>
          </a:bodyPr>
          <a:p>
            <a:pPr indent="0" algn="ctr">
              <a:lnSpc>
                <a:spcPct val="100000"/>
              </a:lnSpc>
              <a:buNone/>
            </a:pPr>
            <a:r>
              <a:rPr b="0" lang="en-US" sz="12000" spc="-1" strike="noStrike">
                <a:solidFill>
                  <a:schemeClr val="dk1"/>
                </a:solidFill>
                <a:latin typeface="Arial"/>
                <a:ea typeface="Arial"/>
              </a:rPr>
              <a:t>xx%</a:t>
            </a:r>
            <a:endParaRPr b="0" lang="en-US" sz="1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11760" y="3152160"/>
            <a:ext cx="8520120" cy="1300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50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sldNum" idx="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CF47586-6105-437D-B0B1-F12C9DA3D612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sldNum" idx="3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62C4CD2-F35F-48BA-8D00-C61CF1A13FBA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11760" y="2151000"/>
            <a:ext cx="8520120" cy="84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p>
            <a:pPr indent="0">
              <a:buNone/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ldNum" idx="4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CD726DE-82F1-434F-BAEB-7DF8B563EBB8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sldNum" idx="5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6876535-0944-4093-A774-5140A44A0271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83228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sldNum" idx="6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13CA89C-F7E7-4571-B489-FE2EC0CF67C4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sldNum" idx="7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46298DA-7070-44F9-ACD6-DC3BAE614A55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11760" y="555480"/>
            <a:ext cx="2807640" cy="755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 fontScale="81218"/>
          </a:bodyPr>
          <a:p>
            <a:pPr indent="0"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11760" y="1389600"/>
            <a:ext cx="2807640" cy="3179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3586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sldNum" idx="8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5445CEE-0349-4B22-88D4-A6F842600150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90320" y="450000"/>
            <a:ext cx="6367320" cy="4090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p>
            <a:pPr indent="0">
              <a:buNone/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sldNum" idx="9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F24BA20-2608-4E1A-AF41-6B6BE6133A32}" type="slidenum">
              <a:rPr b="0" lang="en-US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11760" y="100440"/>
            <a:ext cx="8520120" cy="394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81053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20" spc="-1" strike="noStrike">
                <a:solidFill>
                  <a:schemeClr val="dk2"/>
                </a:solidFill>
                <a:latin typeface="Arial"/>
                <a:ea typeface="Arial"/>
              </a:rPr>
              <a:t>11204604 Tsewen.Hong / Business Ethic 2024</a:t>
            </a:r>
            <a:endParaRPr b="0" lang="en-US" sz="18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193320" y="496080"/>
            <a:ext cx="8821080" cy="384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62222" lnSpcReduction="10000"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US" sz="2360" spc="-1" strike="noStrike">
                <a:solidFill>
                  <a:schemeClr val="dk2"/>
                </a:solidFill>
                <a:latin typeface="Arial"/>
                <a:ea typeface="Arial"/>
              </a:rPr>
              <a:t>Paper Reading:</a:t>
            </a:r>
            <a:r>
              <a:rPr b="1" lang="en-US" sz="2360" spc="-1" strike="noStrike">
                <a:solidFill>
                  <a:schemeClr val="dk2"/>
                </a:solidFill>
                <a:latin typeface="Arial"/>
                <a:ea typeface="Arial"/>
              </a:rPr>
              <a:t> </a:t>
            </a:r>
            <a:endParaRPr b="0" lang="en-US" sz="236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US" sz="2510" spc="-1" strike="noStrike">
                <a:solidFill>
                  <a:schemeClr val="dk2"/>
                </a:solidFill>
                <a:latin typeface="Arial"/>
                <a:ea typeface="Arial"/>
              </a:rPr>
              <a:t>Understanding employees' unused vacation days: A social cognitive approach.</a:t>
            </a:r>
            <a:endParaRPr b="0" lang="en-US" sz="2510" spc="-1" strike="noStrike">
              <a:solidFill>
                <a:srgbClr val="000000"/>
              </a:solidFill>
              <a:latin typeface="Arial"/>
            </a:endParaRPr>
          </a:p>
          <a:p>
            <a:pPr marL="457200" indent="-327960">
              <a:lnSpc>
                <a:spcPct val="115000"/>
              </a:lnSpc>
              <a:buClr>
                <a:srgbClr val="595959"/>
              </a:buClr>
              <a:buFont typeface="Arial"/>
              <a:buChar char="●"/>
              <a:tabLst>
                <a:tab algn="l" pos="0"/>
              </a:tabLst>
            </a:pPr>
            <a:r>
              <a:rPr b="0" lang="en-US" sz="2510" spc="-1" strike="noStrike">
                <a:solidFill>
                  <a:schemeClr val="dk2"/>
                </a:solidFill>
                <a:latin typeface="Arial"/>
                <a:ea typeface="Arial"/>
              </a:rPr>
              <a:t>Journal of Occupational Health Psychology, 2021</a:t>
            </a:r>
            <a:endParaRPr b="0" lang="en-US" sz="2510" spc="-1" strike="noStrike">
              <a:solidFill>
                <a:srgbClr val="000000"/>
              </a:solidFill>
              <a:latin typeface="Arial"/>
            </a:endParaRPr>
          </a:p>
          <a:p>
            <a:pPr marL="457200" indent="-327960">
              <a:lnSpc>
                <a:spcPct val="115000"/>
              </a:lnSpc>
              <a:buClr>
                <a:srgbClr val="595959"/>
              </a:buClr>
              <a:buFont typeface="Arial"/>
              <a:buChar char="●"/>
              <a:tabLst>
                <a:tab algn="l" pos="0"/>
              </a:tabLst>
            </a:pPr>
            <a:r>
              <a:rPr b="0" lang="en-US" sz="2510" spc="-1" strike="noStrike">
                <a:solidFill>
                  <a:schemeClr val="dk2"/>
                </a:solidFill>
                <a:latin typeface="Arial"/>
                <a:ea typeface="Arial"/>
              </a:rPr>
              <a:t>Impact Factor: 2.6/2023(2024 update); 3.0/2022;</a:t>
            </a:r>
            <a:endParaRPr b="0" lang="en-US" sz="2510" spc="-1" strike="noStrike">
              <a:solidFill>
                <a:srgbClr val="000000"/>
              </a:solidFill>
              <a:latin typeface="Arial"/>
            </a:endParaRPr>
          </a:p>
          <a:p>
            <a:pPr marL="457200" indent="-327960">
              <a:lnSpc>
                <a:spcPct val="115000"/>
              </a:lnSpc>
              <a:buClr>
                <a:srgbClr val="595959"/>
              </a:buClr>
              <a:buFont typeface="Arial"/>
              <a:buChar char="●"/>
              <a:tabLst>
                <a:tab algn="l" pos="0"/>
              </a:tabLst>
            </a:pPr>
            <a:r>
              <a:rPr b="0" lang="en-US" sz="2510" spc="-1" strike="noStrike">
                <a:solidFill>
                  <a:schemeClr val="dk2"/>
                </a:solidFill>
                <a:latin typeface="Arial"/>
                <a:ea typeface="Arial"/>
              </a:rPr>
              <a:t>Citation: 22 (Google Scholar)</a:t>
            </a:r>
            <a:endParaRPr b="0" lang="en-US" sz="251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endParaRPr b="0" lang="en-US" sz="79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US" sz="2510" spc="-1" strike="noStrike">
                <a:solidFill>
                  <a:schemeClr val="dk2"/>
                </a:solidFill>
                <a:latin typeface="Arial"/>
                <a:ea typeface="Arial"/>
              </a:rPr>
              <a:t>Why it interesting and how to replicate the paper structure, research method.</a:t>
            </a:r>
            <a:endParaRPr b="0" lang="en-US" sz="2510" spc="-1" strike="noStrike">
              <a:solidFill>
                <a:srgbClr val="000000"/>
              </a:solidFill>
              <a:latin typeface="Arial"/>
            </a:endParaRPr>
          </a:p>
          <a:p>
            <a:pPr marL="457200" indent="-327960">
              <a:lnSpc>
                <a:spcPct val="115000"/>
              </a:lnSpc>
              <a:buClr>
                <a:srgbClr val="595959"/>
              </a:buClr>
              <a:buFont typeface="Arial"/>
              <a:buChar char="●"/>
              <a:tabLst>
                <a:tab algn="l" pos="0"/>
              </a:tabLst>
            </a:pPr>
            <a:r>
              <a:rPr b="0" lang="en-US" sz="2510" spc="-1" strike="noStrike">
                <a:solidFill>
                  <a:schemeClr val="dk2"/>
                </a:solidFill>
                <a:latin typeface="Arial"/>
                <a:ea typeface="Arial"/>
              </a:rPr>
              <a:t>The ratio of total vacation days unused (UTVD) may be an indicator of a company's work-life balance.</a:t>
            </a:r>
            <a:endParaRPr b="0" lang="en-US" sz="2510" spc="-1" strike="noStrike">
              <a:solidFill>
                <a:srgbClr val="000000"/>
              </a:solidFill>
              <a:latin typeface="Arial"/>
            </a:endParaRPr>
          </a:p>
          <a:p>
            <a:pPr marL="457200" indent="-327960">
              <a:lnSpc>
                <a:spcPct val="115000"/>
              </a:lnSpc>
              <a:buClr>
                <a:srgbClr val="595959"/>
              </a:buClr>
              <a:buFont typeface="Arial"/>
              <a:buChar char="●"/>
              <a:tabLst>
                <a:tab algn="l" pos="0"/>
              </a:tabLst>
            </a:pPr>
            <a:r>
              <a:rPr b="0" lang="en-US" sz="2510" spc="-1" strike="noStrike">
                <a:solidFill>
                  <a:schemeClr val="dk2"/>
                </a:solidFill>
                <a:latin typeface="Arial"/>
                <a:ea typeface="Arial"/>
              </a:rPr>
              <a:t>If TVD's non-usage rate is 100% or 75% or less than 50% over the course of a year, what might this reflect?</a:t>
            </a:r>
            <a:endParaRPr b="0" lang="en-US" sz="2510" spc="-1" strike="noStrike">
              <a:solidFill>
                <a:srgbClr val="000000"/>
              </a:solidFill>
              <a:latin typeface="Arial"/>
            </a:endParaRPr>
          </a:p>
          <a:p>
            <a:pPr marL="457200" indent="-327960">
              <a:lnSpc>
                <a:spcPct val="115000"/>
              </a:lnSpc>
              <a:buClr>
                <a:srgbClr val="595959"/>
              </a:buClr>
              <a:buFont typeface="Arial"/>
              <a:buChar char="●"/>
              <a:tabLst>
                <a:tab algn="l" pos="0"/>
              </a:tabLst>
            </a:pPr>
            <a:r>
              <a:rPr b="0" lang="en-US" sz="2510" spc="-1" strike="noStrike">
                <a:solidFill>
                  <a:schemeClr val="dk2"/>
                </a:solidFill>
                <a:latin typeface="Arial"/>
                <a:ea typeface="Arial"/>
              </a:rPr>
              <a:t>So what about the long-term changes in this data? What does the stability of this curve and the upward or downward changes reflect?</a:t>
            </a:r>
            <a:endParaRPr b="0" lang="en-US" sz="2510" spc="-1" strike="noStrike">
              <a:solidFill>
                <a:srgbClr val="000000"/>
              </a:solidFill>
              <a:latin typeface="Arial"/>
            </a:endParaRPr>
          </a:p>
          <a:p>
            <a:pPr marL="457200" indent="-327960">
              <a:lnSpc>
                <a:spcPct val="115000"/>
              </a:lnSpc>
              <a:buClr>
                <a:srgbClr val="595959"/>
              </a:buClr>
              <a:buFont typeface="Arial"/>
              <a:buChar char="●"/>
              <a:tabLst>
                <a:tab algn="l" pos="0"/>
              </a:tabLst>
            </a:pPr>
            <a:r>
              <a:rPr b="0" lang="en-US" sz="2510" spc="-1" strike="noStrike">
                <a:solidFill>
                  <a:schemeClr val="dk2"/>
                </a:solidFill>
                <a:latin typeface="Arial"/>
                <a:ea typeface="Arial"/>
              </a:rPr>
              <a:t>I hope to gain a deeper understanding of the content of unused holidays by replicating the experience, questionnaire and qualified participants etc.,   from this paper. </a:t>
            </a:r>
            <a:endParaRPr b="0" lang="en-US" sz="251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LibreOffice/24.2.5.2$Linux_X86_64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zh-CN</dc:language>
  <cp:lastModifiedBy/>
  <dcterms:modified xsi:type="dcterms:W3CDTF">2024-09-18T12:30:48Z</dcterms:modified>
  <cp:revision>1</cp:revision>
  <dc:subject/>
  <dc:title/>
</cp:coreProperties>
</file>