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0" r:id="rId1"/>
  </p:sldMasterIdLst>
  <p:notesMasterIdLst>
    <p:notesMasterId r:id="rId32"/>
  </p:notesMasterIdLst>
  <p:sldIdLst>
    <p:sldId id="256" r:id="rId2"/>
    <p:sldId id="259" r:id="rId3"/>
    <p:sldId id="262" r:id="rId4"/>
    <p:sldId id="263" r:id="rId5"/>
    <p:sldId id="267" r:id="rId6"/>
    <p:sldId id="269" r:id="rId7"/>
    <p:sldId id="274" r:id="rId8"/>
    <p:sldId id="278" r:id="rId9"/>
    <p:sldId id="279" r:id="rId10"/>
    <p:sldId id="281" r:id="rId11"/>
    <p:sldId id="282" r:id="rId12"/>
    <p:sldId id="283" r:id="rId13"/>
    <p:sldId id="285" r:id="rId14"/>
    <p:sldId id="287" r:id="rId15"/>
    <p:sldId id="288" r:id="rId16"/>
    <p:sldId id="289" r:id="rId17"/>
    <p:sldId id="290"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721"/>
  </p:normalViewPr>
  <p:slideViewPr>
    <p:cSldViewPr snapToGrid="0">
      <p:cViewPr varScale="1">
        <p:scale>
          <a:sx n="112" d="100"/>
          <a:sy n="112" d="100"/>
        </p:scale>
        <p:origin x="6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D9D8B-8C35-274E-870F-EC6C26FCC9A2}" type="datetimeFigureOut">
              <a:rPr lang="en-TW" smtClean="0"/>
              <a:t>2024/10/30</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80E16-B511-2840-83F8-7D4B64AC9681}" type="slidenum">
              <a:rPr lang="en-TW" smtClean="0"/>
              <a:t>‹#›</a:t>
            </a:fld>
            <a:endParaRPr lang="en-TW"/>
          </a:p>
        </p:txBody>
      </p:sp>
    </p:spTree>
    <p:extLst>
      <p:ext uri="{BB962C8B-B14F-4D97-AF65-F5344CB8AC3E}">
        <p14:creationId xmlns:p14="http://schemas.microsoft.com/office/powerpoint/2010/main" val="169022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91A80E16-B511-2840-83F8-7D4B64AC9681}" type="slidenum">
              <a:rPr lang="en-TW" smtClean="0"/>
              <a:t>4</a:t>
            </a:fld>
            <a:endParaRPr lang="en-TW"/>
          </a:p>
        </p:txBody>
      </p:sp>
    </p:spTree>
    <p:extLst>
      <p:ext uri="{BB962C8B-B14F-4D97-AF65-F5344CB8AC3E}">
        <p14:creationId xmlns:p14="http://schemas.microsoft.com/office/powerpoint/2010/main" val="43247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8F13A-075B-B6A5-EC0D-44DD8DF67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4405A-11C0-89B4-85B9-00C20F1605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50AC8-7978-092B-6C0D-8D1A71D60E1F}"/>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1F5DA9D8-7A79-98BA-7983-432B02FD6B02}"/>
              </a:ext>
            </a:extLst>
          </p:cNvPr>
          <p:cNvSpPr>
            <a:spLocks noGrp="1"/>
          </p:cNvSpPr>
          <p:nvPr>
            <p:ph type="sldNum" sz="quarter" idx="5"/>
          </p:nvPr>
        </p:nvSpPr>
        <p:spPr/>
        <p:txBody>
          <a:bodyPr/>
          <a:lstStyle/>
          <a:p>
            <a:fld id="{91A80E16-B511-2840-83F8-7D4B64AC9681}" type="slidenum">
              <a:rPr lang="en-TW" smtClean="0"/>
              <a:t>20</a:t>
            </a:fld>
            <a:endParaRPr lang="en-TW"/>
          </a:p>
        </p:txBody>
      </p:sp>
    </p:spTree>
    <p:extLst>
      <p:ext uri="{BB962C8B-B14F-4D97-AF65-F5344CB8AC3E}">
        <p14:creationId xmlns:p14="http://schemas.microsoft.com/office/powerpoint/2010/main" val="155637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89FEE-F150-E493-0973-EAA674A73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C012BF-A23F-A43B-4B24-ADD55F320B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09162-FE39-02CC-9C79-83AD884A76A5}"/>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CE1CFF64-40AD-7066-BA9A-A0223424277A}"/>
              </a:ext>
            </a:extLst>
          </p:cNvPr>
          <p:cNvSpPr>
            <a:spLocks noGrp="1"/>
          </p:cNvSpPr>
          <p:nvPr>
            <p:ph type="sldNum" sz="quarter" idx="5"/>
          </p:nvPr>
        </p:nvSpPr>
        <p:spPr/>
        <p:txBody>
          <a:bodyPr/>
          <a:lstStyle/>
          <a:p>
            <a:fld id="{91A80E16-B511-2840-83F8-7D4B64AC9681}" type="slidenum">
              <a:rPr lang="en-TW" smtClean="0"/>
              <a:t>21</a:t>
            </a:fld>
            <a:endParaRPr lang="en-TW"/>
          </a:p>
        </p:txBody>
      </p:sp>
    </p:spTree>
    <p:extLst>
      <p:ext uri="{BB962C8B-B14F-4D97-AF65-F5344CB8AC3E}">
        <p14:creationId xmlns:p14="http://schemas.microsoft.com/office/powerpoint/2010/main" val="246059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5A1B2-E025-A414-B599-B1623EB92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A4C96-178F-D097-4ADF-32BBE26BE2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60CDF-587E-36B6-1BD4-D03D078102E2}"/>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EA267352-A172-E065-B8A0-A8EDF08C18E1}"/>
              </a:ext>
            </a:extLst>
          </p:cNvPr>
          <p:cNvSpPr>
            <a:spLocks noGrp="1"/>
          </p:cNvSpPr>
          <p:nvPr>
            <p:ph type="sldNum" sz="quarter" idx="5"/>
          </p:nvPr>
        </p:nvSpPr>
        <p:spPr/>
        <p:txBody>
          <a:bodyPr/>
          <a:lstStyle/>
          <a:p>
            <a:fld id="{91A80E16-B511-2840-83F8-7D4B64AC9681}" type="slidenum">
              <a:rPr lang="en-TW" smtClean="0"/>
              <a:t>22</a:t>
            </a:fld>
            <a:endParaRPr lang="en-TW"/>
          </a:p>
        </p:txBody>
      </p:sp>
    </p:spTree>
    <p:extLst>
      <p:ext uri="{BB962C8B-B14F-4D97-AF65-F5344CB8AC3E}">
        <p14:creationId xmlns:p14="http://schemas.microsoft.com/office/powerpoint/2010/main" val="313816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822B7-C570-0DEA-9BF3-42F67D1C4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13530-AC12-0CF8-2210-F5FE34B5D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12E70-D47D-5655-C0A6-C6F5A423CB57}"/>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74750FE0-E1EB-D23B-C211-0F037D8E556C}"/>
              </a:ext>
            </a:extLst>
          </p:cNvPr>
          <p:cNvSpPr>
            <a:spLocks noGrp="1"/>
          </p:cNvSpPr>
          <p:nvPr>
            <p:ph type="sldNum" sz="quarter" idx="5"/>
          </p:nvPr>
        </p:nvSpPr>
        <p:spPr/>
        <p:txBody>
          <a:bodyPr/>
          <a:lstStyle/>
          <a:p>
            <a:fld id="{91A80E16-B511-2840-83F8-7D4B64AC9681}" type="slidenum">
              <a:rPr lang="en-TW" smtClean="0"/>
              <a:t>23</a:t>
            </a:fld>
            <a:endParaRPr lang="en-TW"/>
          </a:p>
        </p:txBody>
      </p:sp>
    </p:spTree>
    <p:extLst>
      <p:ext uri="{BB962C8B-B14F-4D97-AF65-F5344CB8AC3E}">
        <p14:creationId xmlns:p14="http://schemas.microsoft.com/office/powerpoint/2010/main" val="4149400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8FDEE-0D29-CF21-B165-8F1901D3A9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A0929-D368-8CC1-5227-34D0D18974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4810D-8947-8E22-5204-754AE6732947}"/>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1EE42E65-E0DE-E381-2F81-E80470C9BAAF}"/>
              </a:ext>
            </a:extLst>
          </p:cNvPr>
          <p:cNvSpPr>
            <a:spLocks noGrp="1"/>
          </p:cNvSpPr>
          <p:nvPr>
            <p:ph type="sldNum" sz="quarter" idx="5"/>
          </p:nvPr>
        </p:nvSpPr>
        <p:spPr/>
        <p:txBody>
          <a:bodyPr/>
          <a:lstStyle/>
          <a:p>
            <a:fld id="{91A80E16-B511-2840-83F8-7D4B64AC9681}" type="slidenum">
              <a:rPr lang="en-TW" smtClean="0"/>
              <a:t>24</a:t>
            </a:fld>
            <a:endParaRPr lang="en-TW"/>
          </a:p>
        </p:txBody>
      </p:sp>
    </p:spTree>
    <p:extLst>
      <p:ext uri="{BB962C8B-B14F-4D97-AF65-F5344CB8AC3E}">
        <p14:creationId xmlns:p14="http://schemas.microsoft.com/office/powerpoint/2010/main" val="2545026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05A8F-6E2E-B0B6-357C-EF4075A1B8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079B9-61D3-62C3-EE16-45345646FC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060C5-1C2B-6009-8190-03596F318102}"/>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C9D15E63-82F1-34AC-C05C-6D0B7899FB91}"/>
              </a:ext>
            </a:extLst>
          </p:cNvPr>
          <p:cNvSpPr>
            <a:spLocks noGrp="1"/>
          </p:cNvSpPr>
          <p:nvPr>
            <p:ph type="sldNum" sz="quarter" idx="5"/>
          </p:nvPr>
        </p:nvSpPr>
        <p:spPr/>
        <p:txBody>
          <a:bodyPr/>
          <a:lstStyle/>
          <a:p>
            <a:fld id="{91A80E16-B511-2840-83F8-7D4B64AC9681}" type="slidenum">
              <a:rPr lang="en-TW" smtClean="0"/>
              <a:t>25</a:t>
            </a:fld>
            <a:endParaRPr lang="en-TW"/>
          </a:p>
        </p:txBody>
      </p:sp>
    </p:spTree>
    <p:extLst>
      <p:ext uri="{BB962C8B-B14F-4D97-AF65-F5344CB8AC3E}">
        <p14:creationId xmlns:p14="http://schemas.microsoft.com/office/powerpoint/2010/main" val="2487480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E3CA-5AF6-B519-FB3E-EFDD0D3A8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57854-5354-3B63-5A25-27774EB036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D6C527-4EBA-63FF-2F12-C7AB6D2DBEE2}"/>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03D5D477-BB36-7E6B-F1F5-C6EFE6D4E31A}"/>
              </a:ext>
            </a:extLst>
          </p:cNvPr>
          <p:cNvSpPr>
            <a:spLocks noGrp="1"/>
          </p:cNvSpPr>
          <p:nvPr>
            <p:ph type="sldNum" sz="quarter" idx="5"/>
          </p:nvPr>
        </p:nvSpPr>
        <p:spPr/>
        <p:txBody>
          <a:bodyPr/>
          <a:lstStyle/>
          <a:p>
            <a:fld id="{91A80E16-B511-2840-83F8-7D4B64AC9681}" type="slidenum">
              <a:rPr lang="en-TW" smtClean="0"/>
              <a:t>26</a:t>
            </a:fld>
            <a:endParaRPr lang="en-TW"/>
          </a:p>
        </p:txBody>
      </p:sp>
    </p:spTree>
    <p:extLst>
      <p:ext uri="{BB962C8B-B14F-4D97-AF65-F5344CB8AC3E}">
        <p14:creationId xmlns:p14="http://schemas.microsoft.com/office/powerpoint/2010/main" val="1413444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29D98-026E-4E3C-44EC-834DE796C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5B85EA-3240-0633-8C07-3F927AAC55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BF5618-AC3A-3E51-2C76-7F8B0F1817D3}"/>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A04870E7-CD2F-FE67-9C73-42B095AE35FD}"/>
              </a:ext>
            </a:extLst>
          </p:cNvPr>
          <p:cNvSpPr>
            <a:spLocks noGrp="1"/>
          </p:cNvSpPr>
          <p:nvPr>
            <p:ph type="sldNum" sz="quarter" idx="5"/>
          </p:nvPr>
        </p:nvSpPr>
        <p:spPr/>
        <p:txBody>
          <a:bodyPr/>
          <a:lstStyle/>
          <a:p>
            <a:fld id="{91A80E16-B511-2840-83F8-7D4B64AC9681}" type="slidenum">
              <a:rPr lang="en-TW" smtClean="0"/>
              <a:t>27</a:t>
            </a:fld>
            <a:endParaRPr lang="en-TW"/>
          </a:p>
        </p:txBody>
      </p:sp>
    </p:spTree>
    <p:extLst>
      <p:ext uri="{BB962C8B-B14F-4D97-AF65-F5344CB8AC3E}">
        <p14:creationId xmlns:p14="http://schemas.microsoft.com/office/powerpoint/2010/main" val="3127264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6607A-178D-A3AC-DA62-29EBE2F8A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BF37A-CD8B-488C-5E68-D17999636F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D91D1-FBF7-AA30-EFDC-4ECBFF05EE09}"/>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FFB942BA-2CB2-76BA-2CD5-BB4518407438}"/>
              </a:ext>
            </a:extLst>
          </p:cNvPr>
          <p:cNvSpPr>
            <a:spLocks noGrp="1"/>
          </p:cNvSpPr>
          <p:nvPr>
            <p:ph type="sldNum" sz="quarter" idx="5"/>
          </p:nvPr>
        </p:nvSpPr>
        <p:spPr/>
        <p:txBody>
          <a:bodyPr/>
          <a:lstStyle/>
          <a:p>
            <a:fld id="{91A80E16-B511-2840-83F8-7D4B64AC9681}" type="slidenum">
              <a:rPr lang="en-TW" smtClean="0"/>
              <a:t>28</a:t>
            </a:fld>
            <a:endParaRPr lang="en-TW"/>
          </a:p>
        </p:txBody>
      </p:sp>
    </p:spTree>
    <p:extLst>
      <p:ext uri="{BB962C8B-B14F-4D97-AF65-F5344CB8AC3E}">
        <p14:creationId xmlns:p14="http://schemas.microsoft.com/office/powerpoint/2010/main" val="2063572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FF3C7-4A46-DA78-6A74-BDC2F8D2A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4F5EEC-D7FF-456A-2FFB-09E75832F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225EE-03D1-6842-9D6B-186B780CCEEE}"/>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04E29D6B-0D15-12F6-893B-BEB8018F7D91}"/>
              </a:ext>
            </a:extLst>
          </p:cNvPr>
          <p:cNvSpPr>
            <a:spLocks noGrp="1"/>
          </p:cNvSpPr>
          <p:nvPr>
            <p:ph type="sldNum" sz="quarter" idx="5"/>
          </p:nvPr>
        </p:nvSpPr>
        <p:spPr/>
        <p:txBody>
          <a:bodyPr/>
          <a:lstStyle/>
          <a:p>
            <a:fld id="{91A80E16-B511-2840-83F8-7D4B64AC9681}" type="slidenum">
              <a:rPr lang="en-TW" smtClean="0"/>
              <a:t>29</a:t>
            </a:fld>
            <a:endParaRPr lang="en-TW"/>
          </a:p>
        </p:txBody>
      </p:sp>
    </p:spTree>
    <p:extLst>
      <p:ext uri="{BB962C8B-B14F-4D97-AF65-F5344CB8AC3E}">
        <p14:creationId xmlns:p14="http://schemas.microsoft.com/office/powerpoint/2010/main" val="414958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91A80E16-B511-2840-83F8-7D4B64AC9681}" type="slidenum">
              <a:rPr lang="en-TW" smtClean="0"/>
              <a:t>12</a:t>
            </a:fld>
            <a:endParaRPr lang="en-TW"/>
          </a:p>
        </p:txBody>
      </p:sp>
    </p:spTree>
    <p:extLst>
      <p:ext uri="{BB962C8B-B14F-4D97-AF65-F5344CB8AC3E}">
        <p14:creationId xmlns:p14="http://schemas.microsoft.com/office/powerpoint/2010/main" val="2247230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915CC-E273-DE67-6219-6D8E9D86A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49615-620D-F131-6851-F222C8BF65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3F98D-2417-513E-59D8-20FBF493C3BD}"/>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1D9834C8-F7EF-257F-B0DE-3482731C0FDD}"/>
              </a:ext>
            </a:extLst>
          </p:cNvPr>
          <p:cNvSpPr>
            <a:spLocks noGrp="1"/>
          </p:cNvSpPr>
          <p:nvPr>
            <p:ph type="sldNum" sz="quarter" idx="5"/>
          </p:nvPr>
        </p:nvSpPr>
        <p:spPr/>
        <p:txBody>
          <a:bodyPr/>
          <a:lstStyle/>
          <a:p>
            <a:fld id="{91A80E16-B511-2840-83F8-7D4B64AC9681}" type="slidenum">
              <a:rPr lang="en-TW" smtClean="0"/>
              <a:t>13</a:t>
            </a:fld>
            <a:endParaRPr lang="en-TW"/>
          </a:p>
        </p:txBody>
      </p:sp>
    </p:spTree>
    <p:extLst>
      <p:ext uri="{BB962C8B-B14F-4D97-AF65-F5344CB8AC3E}">
        <p14:creationId xmlns:p14="http://schemas.microsoft.com/office/powerpoint/2010/main" val="3640511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87900-2B08-7D57-91F3-C0557F3056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89880C-42CE-6FD1-EF5A-340A5258D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7EB07B-C30F-BEDA-58B5-C857B6A3D0A2}"/>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80B918E2-9D20-87DE-4EC6-CFA3E37E5216}"/>
              </a:ext>
            </a:extLst>
          </p:cNvPr>
          <p:cNvSpPr>
            <a:spLocks noGrp="1"/>
          </p:cNvSpPr>
          <p:nvPr>
            <p:ph type="sldNum" sz="quarter" idx="5"/>
          </p:nvPr>
        </p:nvSpPr>
        <p:spPr/>
        <p:txBody>
          <a:bodyPr/>
          <a:lstStyle/>
          <a:p>
            <a:fld id="{91A80E16-B511-2840-83F8-7D4B64AC9681}" type="slidenum">
              <a:rPr lang="en-TW" smtClean="0"/>
              <a:t>14</a:t>
            </a:fld>
            <a:endParaRPr lang="en-TW"/>
          </a:p>
        </p:txBody>
      </p:sp>
    </p:spTree>
    <p:extLst>
      <p:ext uri="{BB962C8B-B14F-4D97-AF65-F5344CB8AC3E}">
        <p14:creationId xmlns:p14="http://schemas.microsoft.com/office/powerpoint/2010/main" val="277866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EDF73-BF61-E8EE-B7F1-C6B8ED69BE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7D7C07-12E5-3F8A-04AC-146F84759A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3B314-6CF7-F455-26A6-70DF7FC2077F}"/>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A41A12A3-F363-7DBE-479D-5DF51D1FA3E0}"/>
              </a:ext>
            </a:extLst>
          </p:cNvPr>
          <p:cNvSpPr>
            <a:spLocks noGrp="1"/>
          </p:cNvSpPr>
          <p:nvPr>
            <p:ph type="sldNum" sz="quarter" idx="5"/>
          </p:nvPr>
        </p:nvSpPr>
        <p:spPr/>
        <p:txBody>
          <a:bodyPr/>
          <a:lstStyle/>
          <a:p>
            <a:fld id="{91A80E16-B511-2840-83F8-7D4B64AC9681}" type="slidenum">
              <a:rPr lang="en-TW" smtClean="0"/>
              <a:t>15</a:t>
            </a:fld>
            <a:endParaRPr lang="en-TW"/>
          </a:p>
        </p:txBody>
      </p:sp>
    </p:spTree>
    <p:extLst>
      <p:ext uri="{BB962C8B-B14F-4D97-AF65-F5344CB8AC3E}">
        <p14:creationId xmlns:p14="http://schemas.microsoft.com/office/powerpoint/2010/main" val="4209078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9947-740B-6BDB-6D6C-802D85BB0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9A7BC5-BE4A-ED30-F3F2-3A1F5E20C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1F30B4-3A46-13B0-147A-31703AB216E7}"/>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276E62C9-A157-8460-8481-B807E6551EEC}"/>
              </a:ext>
            </a:extLst>
          </p:cNvPr>
          <p:cNvSpPr>
            <a:spLocks noGrp="1"/>
          </p:cNvSpPr>
          <p:nvPr>
            <p:ph type="sldNum" sz="quarter" idx="5"/>
          </p:nvPr>
        </p:nvSpPr>
        <p:spPr/>
        <p:txBody>
          <a:bodyPr/>
          <a:lstStyle/>
          <a:p>
            <a:fld id="{91A80E16-B511-2840-83F8-7D4B64AC9681}" type="slidenum">
              <a:rPr lang="en-TW" smtClean="0"/>
              <a:t>16</a:t>
            </a:fld>
            <a:endParaRPr lang="en-TW"/>
          </a:p>
        </p:txBody>
      </p:sp>
    </p:spTree>
    <p:extLst>
      <p:ext uri="{BB962C8B-B14F-4D97-AF65-F5344CB8AC3E}">
        <p14:creationId xmlns:p14="http://schemas.microsoft.com/office/powerpoint/2010/main" val="1893404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8BBEB-4F29-BC02-D740-AE7B52FA5A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E98252-CE37-0582-2B8A-795002A2A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F3AD8-4778-ABD6-B8C2-FF130F6F5C05}"/>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FCCEA886-E07A-8EF9-ED12-D0B5C0C8BC50}"/>
              </a:ext>
            </a:extLst>
          </p:cNvPr>
          <p:cNvSpPr>
            <a:spLocks noGrp="1"/>
          </p:cNvSpPr>
          <p:nvPr>
            <p:ph type="sldNum" sz="quarter" idx="5"/>
          </p:nvPr>
        </p:nvSpPr>
        <p:spPr/>
        <p:txBody>
          <a:bodyPr/>
          <a:lstStyle/>
          <a:p>
            <a:fld id="{91A80E16-B511-2840-83F8-7D4B64AC9681}" type="slidenum">
              <a:rPr lang="en-TW" smtClean="0"/>
              <a:t>17</a:t>
            </a:fld>
            <a:endParaRPr lang="en-TW"/>
          </a:p>
        </p:txBody>
      </p:sp>
    </p:spTree>
    <p:extLst>
      <p:ext uri="{BB962C8B-B14F-4D97-AF65-F5344CB8AC3E}">
        <p14:creationId xmlns:p14="http://schemas.microsoft.com/office/powerpoint/2010/main" val="40390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52FF5-A346-FEE2-AB49-34DECBD8F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39CA1-3871-B4A6-229C-4F2766839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437574-C7BF-BAEE-B5A0-60AFCE2ACBCC}"/>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DA28129F-B2CF-98BD-EE4E-5EF1BE5423FD}"/>
              </a:ext>
            </a:extLst>
          </p:cNvPr>
          <p:cNvSpPr>
            <a:spLocks noGrp="1"/>
          </p:cNvSpPr>
          <p:nvPr>
            <p:ph type="sldNum" sz="quarter" idx="5"/>
          </p:nvPr>
        </p:nvSpPr>
        <p:spPr/>
        <p:txBody>
          <a:bodyPr/>
          <a:lstStyle/>
          <a:p>
            <a:fld id="{91A80E16-B511-2840-83F8-7D4B64AC9681}" type="slidenum">
              <a:rPr lang="en-TW" smtClean="0"/>
              <a:t>18</a:t>
            </a:fld>
            <a:endParaRPr lang="en-TW"/>
          </a:p>
        </p:txBody>
      </p:sp>
    </p:spTree>
    <p:extLst>
      <p:ext uri="{BB962C8B-B14F-4D97-AF65-F5344CB8AC3E}">
        <p14:creationId xmlns:p14="http://schemas.microsoft.com/office/powerpoint/2010/main" val="220965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A271E-4D99-4517-517B-14D795306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3F2A36-BD22-58B6-A334-32597730CB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9D3FD6-49E5-ABD9-C2FA-6565C73EE9FC}"/>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002924E5-4EF1-5B47-15A4-64817FFB9C79}"/>
              </a:ext>
            </a:extLst>
          </p:cNvPr>
          <p:cNvSpPr>
            <a:spLocks noGrp="1"/>
          </p:cNvSpPr>
          <p:nvPr>
            <p:ph type="sldNum" sz="quarter" idx="5"/>
          </p:nvPr>
        </p:nvSpPr>
        <p:spPr/>
        <p:txBody>
          <a:bodyPr/>
          <a:lstStyle/>
          <a:p>
            <a:fld id="{91A80E16-B511-2840-83F8-7D4B64AC9681}" type="slidenum">
              <a:rPr lang="en-TW" smtClean="0"/>
              <a:t>19</a:t>
            </a:fld>
            <a:endParaRPr lang="en-TW"/>
          </a:p>
        </p:txBody>
      </p:sp>
    </p:spTree>
    <p:extLst>
      <p:ext uri="{BB962C8B-B14F-4D97-AF65-F5344CB8AC3E}">
        <p14:creationId xmlns:p14="http://schemas.microsoft.com/office/powerpoint/2010/main" val="37677498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3848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10/30/24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539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284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29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8A87A34-81AB-432B-8DAE-1953F412C126}" type="datetimeFigureOut">
              <a:rPr lang="en-US" smtClean="0"/>
              <a:t>10/30/24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10402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1627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59682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t>10/30/24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204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409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10/30/24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61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10/30/24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646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8A87A34-81AB-432B-8DAE-1953F412C126}" type="datetimeFigureOut">
              <a:rPr lang="en-US" smtClean="0"/>
              <a:pPr/>
              <a:t>10/30/24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546524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B794-BA47-F783-D690-4670F3B2F794}"/>
              </a:ext>
            </a:extLst>
          </p:cNvPr>
          <p:cNvSpPr>
            <a:spLocks noGrp="1"/>
          </p:cNvSpPr>
          <p:nvPr>
            <p:ph type="ctrTitle"/>
          </p:nvPr>
        </p:nvSpPr>
        <p:spPr/>
        <p:txBody>
          <a:bodyPr>
            <a:normAutofit/>
          </a:bodyPr>
          <a:lstStyle/>
          <a:p>
            <a:pPr algn="ctr"/>
            <a:r>
              <a:rPr lang="en-US" sz="3200" b="1" dirty="0">
                <a:solidFill>
                  <a:srgbClr val="231F20"/>
                </a:solidFill>
                <a:effectLst/>
                <a:latin typeface="Lato" panose="020F0502020204030203" pitchFamily="34" charset="0"/>
              </a:rPr>
              <a:t>Political connections and corporate social responsibility: </a:t>
            </a:r>
            <a:br>
              <a:rPr lang="en-US" sz="3200" dirty="0"/>
            </a:br>
            <a:r>
              <a:rPr lang="en-US" sz="3200" b="1" dirty="0">
                <a:solidFill>
                  <a:srgbClr val="231F20"/>
                </a:solidFill>
                <a:effectLst/>
                <a:latin typeface="Lato" panose="020F0502020204030203" pitchFamily="34" charset="0"/>
              </a:rPr>
              <a:t>Political incentives in China</a:t>
            </a:r>
            <a:br>
              <a:rPr lang="en-US" sz="3200" b="1" dirty="0">
                <a:solidFill>
                  <a:srgbClr val="231F20"/>
                </a:solidFill>
                <a:effectLst/>
                <a:latin typeface="Lato" panose="020F0502020204030203" pitchFamily="34" charset="0"/>
              </a:rPr>
            </a:br>
            <a:br>
              <a:rPr lang="en-US" sz="3200" b="1" dirty="0">
                <a:solidFill>
                  <a:srgbClr val="231F20"/>
                </a:solidFill>
                <a:effectLst/>
                <a:latin typeface="Lato" panose="020F0502020204030203" pitchFamily="34" charset="0"/>
              </a:rPr>
            </a:br>
            <a:r>
              <a:rPr lang="en-US" sz="3200" b="1" dirty="0">
                <a:solidFill>
                  <a:srgbClr val="231F20"/>
                </a:solidFill>
                <a:effectLst/>
                <a:latin typeface="Lato" panose="020F0502020204030203" pitchFamily="34" charset="0"/>
              </a:rPr>
              <a:t>B</a:t>
            </a:r>
            <a:r>
              <a:rPr lang="en-US" sz="2800" dirty="0"/>
              <a:t>usiness Ethics by professor gloria</a:t>
            </a:r>
            <a:endParaRPr lang="en-TW" dirty="0"/>
          </a:p>
        </p:txBody>
      </p:sp>
      <p:sp>
        <p:nvSpPr>
          <p:cNvPr id="3" name="Subtitle 2">
            <a:extLst>
              <a:ext uri="{FF2B5EF4-FFF2-40B4-BE49-F238E27FC236}">
                <a16:creationId xmlns:a16="http://schemas.microsoft.com/office/drawing/2014/main" id="{0E527326-7EA0-EF74-3197-19137AC809D8}"/>
              </a:ext>
            </a:extLst>
          </p:cNvPr>
          <p:cNvSpPr>
            <a:spLocks noGrp="1"/>
          </p:cNvSpPr>
          <p:nvPr>
            <p:ph type="subTitle" idx="1"/>
          </p:nvPr>
        </p:nvSpPr>
        <p:spPr/>
        <p:txBody>
          <a:bodyPr>
            <a:normAutofit/>
          </a:bodyPr>
          <a:lstStyle/>
          <a:p>
            <a:pPr algn="ctr"/>
            <a:r>
              <a:rPr lang="en-US" sz="2800" dirty="0"/>
              <a:t>P</a:t>
            </a:r>
            <a:r>
              <a:rPr lang="en-TW" sz="2800" dirty="0"/>
              <a:t>resented by Avi Sunani (11304609)</a:t>
            </a:r>
          </a:p>
          <a:p>
            <a:pPr algn="ctr"/>
            <a:r>
              <a:rPr lang="en-TW" sz="2800" dirty="0"/>
              <a:t>24 October 2024</a:t>
            </a:r>
          </a:p>
        </p:txBody>
      </p:sp>
    </p:spTree>
    <p:extLst>
      <p:ext uri="{BB962C8B-B14F-4D97-AF65-F5344CB8AC3E}">
        <p14:creationId xmlns:p14="http://schemas.microsoft.com/office/powerpoint/2010/main" val="110128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9751C-61DB-F5ED-D549-84EF49811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869FA-4FAE-A80A-4E2D-1ACB0DB41C26}"/>
              </a:ext>
            </a:extLst>
          </p:cNvPr>
          <p:cNvSpPr>
            <a:spLocks noGrp="1"/>
          </p:cNvSpPr>
          <p:nvPr>
            <p:ph type="title"/>
          </p:nvPr>
        </p:nvSpPr>
        <p:spPr>
          <a:xfrm>
            <a:off x="803910" y="332024"/>
            <a:ext cx="10058400" cy="1233332"/>
          </a:xfrm>
        </p:spPr>
        <p:txBody>
          <a:bodyPr>
            <a:normAutofit/>
          </a:bodyPr>
          <a:lstStyle/>
          <a:p>
            <a:r>
              <a:rPr lang="en-US" dirty="0"/>
              <a:t> market level development and C</a:t>
            </a:r>
            <a:r>
              <a:rPr lang="en-TW" dirty="0"/>
              <a:t>sr </a:t>
            </a:r>
          </a:p>
        </p:txBody>
      </p:sp>
      <p:sp>
        <p:nvSpPr>
          <p:cNvPr id="3" name="Content Placeholder 2">
            <a:extLst>
              <a:ext uri="{FF2B5EF4-FFF2-40B4-BE49-F238E27FC236}">
                <a16:creationId xmlns:a16="http://schemas.microsoft.com/office/drawing/2014/main" id="{95744227-2A9E-C40A-EC8F-04FD7946A837}"/>
              </a:ext>
            </a:extLst>
          </p:cNvPr>
          <p:cNvSpPr>
            <a:spLocks noGrp="1"/>
          </p:cNvSpPr>
          <p:nvPr>
            <p:ph idx="1"/>
          </p:nvPr>
        </p:nvSpPr>
        <p:spPr>
          <a:xfrm>
            <a:off x="1066800" y="1565356"/>
            <a:ext cx="10058400" cy="5132624"/>
          </a:xfrm>
        </p:spPr>
        <p:txBody>
          <a:bodyPr>
            <a:normAutofit/>
          </a:bodyPr>
          <a:lstStyle/>
          <a:p>
            <a:pPr algn="just"/>
            <a:r>
              <a:rPr lang="en-US" sz="2800" dirty="0">
                <a:solidFill>
                  <a:srgbClr val="231F20"/>
                </a:solidFill>
                <a:latin typeface="Lato" panose="020F0502020204030203" pitchFamily="34" charset="0"/>
              </a:rPr>
              <a:t>I</a:t>
            </a:r>
            <a:r>
              <a:rPr lang="en-US" sz="2800" dirty="0">
                <a:solidFill>
                  <a:srgbClr val="231F20"/>
                </a:solidFill>
                <a:effectLst/>
                <a:latin typeface="Lato" panose="020F0502020204030203" pitchFamily="34" charset="0"/>
              </a:rPr>
              <a:t>n places where market institutions are less developed, the leading role of the government in the economy is stronger and the resources that can be brought to enterprises are scarcer and more important.</a:t>
            </a:r>
          </a:p>
          <a:p>
            <a:pPr algn="just"/>
            <a:r>
              <a:rPr lang="en-US" sz="2800" dirty="0">
                <a:solidFill>
                  <a:srgbClr val="231F20"/>
                </a:solidFill>
                <a:effectLst/>
                <a:latin typeface="Lato" panose="020F0502020204030203" pitchFamily="34" charset="0"/>
              </a:rPr>
              <a:t>Thus, the government is more likely to become the key stakeholder affecting the companies’ survival and success, making it more common to seek the fulfilment of interests through political connections (Zhang et al., 2016). </a:t>
            </a:r>
          </a:p>
          <a:p>
            <a:pPr algn="just"/>
            <a:r>
              <a:rPr lang="en-US" sz="2800" b="1" dirty="0">
                <a:solidFill>
                  <a:srgbClr val="00B0F0"/>
                </a:solidFill>
                <a:effectLst/>
                <a:latin typeface="Lato" panose="020F0502020204030203" pitchFamily="34" charset="0"/>
              </a:rPr>
              <a:t>Hypothesis 2a </a:t>
            </a:r>
            <a:r>
              <a:rPr lang="en-US" sz="2800" i="1" dirty="0">
                <a:solidFill>
                  <a:srgbClr val="231F20"/>
                </a:solidFill>
                <a:effectLst/>
                <a:latin typeface="Lato-Italic"/>
              </a:rPr>
              <a:t>The pulling effect of political connections on CSR is stronger for firms in less market-oriented regions.</a:t>
            </a:r>
            <a:endParaRPr lang="en-US" sz="2800" dirty="0"/>
          </a:p>
          <a:p>
            <a:pPr algn="just"/>
            <a:endParaRPr lang="en-US" sz="2800" dirty="0"/>
          </a:p>
          <a:p>
            <a:pPr algn="just"/>
            <a:endParaRPr lang="en-US" sz="2800" dirty="0"/>
          </a:p>
          <a:p>
            <a:pPr algn="just"/>
            <a:endParaRPr lang="en-US" sz="2800" dirty="0"/>
          </a:p>
          <a:p>
            <a:pPr algn="just"/>
            <a:endParaRPr lang="en-US" sz="2800" dirty="0">
              <a:solidFill>
                <a:srgbClr val="231F20"/>
              </a:solidFill>
              <a:effectLst/>
              <a:latin typeface="Lato" panose="020F0502020204030203" pitchFamily="34" charset="0"/>
            </a:endParaRPr>
          </a:p>
          <a:p>
            <a:pPr algn="just"/>
            <a:endParaRPr lang="en-US" sz="2800" dirty="0">
              <a:solidFill>
                <a:srgbClr val="231F20"/>
              </a:solidFill>
              <a:effectLst/>
              <a:latin typeface="Lato" panose="020F0502020204030203" pitchFamily="34" charset="0"/>
            </a:endParaRPr>
          </a:p>
          <a:p>
            <a:pPr algn="just"/>
            <a:endParaRPr lang="en-US" sz="2400" dirty="0"/>
          </a:p>
          <a:p>
            <a:pPr algn="just"/>
            <a:endParaRPr lang="en-US" sz="2800" dirty="0"/>
          </a:p>
          <a:p>
            <a:pPr algn="just"/>
            <a:endParaRPr lang="en-US" sz="2800" dirty="0"/>
          </a:p>
          <a:p>
            <a:pPr algn="just"/>
            <a:endParaRPr lang="en-TW" sz="2800" dirty="0"/>
          </a:p>
        </p:txBody>
      </p:sp>
    </p:spTree>
    <p:extLst>
      <p:ext uri="{BB962C8B-B14F-4D97-AF65-F5344CB8AC3E}">
        <p14:creationId xmlns:p14="http://schemas.microsoft.com/office/powerpoint/2010/main" val="299230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CDEB1-A87A-58AA-8CC9-BED045DB2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381EA-E317-B165-D3DD-DD7E678EA7E9}"/>
              </a:ext>
            </a:extLst>
          </p:cNvPr>
          <p:cNvSpPr>
            <a:spLocks noGrp="1"/>
          </p:cNvSpPr>
          <p:nvPr>
            <p:ph type="title"/>
          </p:nvPr>
        </p:nvSpPr>
        <p:spPr>
          <a:xfrm>
            <a:off x="861060" y="0"/>
            <a:ext cx="10058400" cy="1233332"/>
          </a:xfrm>
        </p:spPr>
        <p:txBody>
          <a:bodyPr>
            <a:normAutofit/>
          </a:bodyPr>
          <a:lstStyle/>
          <a:p>
            <a:r>
              <a:rPr lang="en-US" dirty="0"/>
              <a:t> OWNERSHIP STRUCTURE and C</a:t>
            </a:r>
            <a:r>
              <a:rPr lang="en-TW" dirty="0"/>
              <a:t>sr </a:t>
            </a:r>
          </a:p>
        </p:txBody>
      </p:sp>
      <p:sp>
        <p:nvSpPr>
          <p:cNvPr id="3" name="Content Placeholder 2">
            <a:extLst>
              <a:ext uri="{FF2B5EF4-FFF2-40B4-BE49-F238E27FC236}">
                <a16:creationId xmlns:a16="http://schemas.microsoft.com/office/drawing/2014/main" id="{58856A6E-FB57-1DEB-CE04-8DF6C5CE4242}"/>
              </a:ext>
            </a:extLst>
          </p:cNvPr>
          <p:cNvSpPr>
            <a:spLocks noGrp="1"/>
          </p:cNvSpPr>
          <p:nvPr>
            <p:ph idx="1"/>
          </p:nvPr>
        </p:nvSpPr>
        <p:spPr>
          <a:xfrm>
            <a:off x="1066800" y="1176182"/>
            <a:ext cx="10058400" cy="5521798"/>
          </a:xfrm>
        </p:spPr>
        <p:txBody>
          <a:bodyPr>
            <a:normAutofit fontScale="92500" lnSpcReduction="20000"/>
          </a:bodyPr>
          <a:lstStyle/>
          <a:p>
            <a:pPr algn="just"/>
            <a:r>
              <a:rPr lang="en-US" sz="3000" dirty="0">
                <a:solidFill>
                  <a:srgbClr val="231F20"/>
                </a:solidFill>
                <a:latin typeface="Lato" panose="020F0502020204030203" pitchFamily="34" charset="0"/>
              </a:rPr>
              <a:t>D</a:t>
            </a:r>
            <a:r>
              <a:rPr lang="en-US" sz="3000" dirty="0">
                <a:solidFill>
                  <a:srgbClr val="231F20"/>
                </a:solidFill>
                <a:effectLst/>
                <a:latin typeface="Lato" panose="020F0502020204030203" pitchFamily="34" charset="0"/>
              </a:rPr>
              <a:t>ue to the lack of common values between NSOEs and the government, the trust between them is not substantial. To maintain their hard-won political connections, NSOEs will have a stronger incentive to exchange CSR for government trust.</a:t>
            </a:r>
            <a:endParaRPr lang="en-US" sz="3000" dirty="0"/>
          </a:p>
          <a:p>
            <a:pPr algn="just"/>
            <a:r>
              <a:rPr lang="en-US" sz="3000" dirty="0">
                <a:solidFill>
                  <a:srgbClr val="231F20"/>
                </a:solidFill>
                <a:effectLst/>
                <a:latin typeface="Lato" panose="020F0502020204030203" pitchFamily="34" charset="0"/>
              </a:rPr>
              <a:t>Political resources, such as bank loans, lower tax rates, protection of property rights, and relaxed government oversight, are particularly precious to NSOEs, causing them to place greater value on the opportunity to obtain such resources through political connections (Chen, Li, Su, &amp; Sun, 2011). </a:t>
            </a:r>
          </a:p>
          <a:p>
            <a:pPr algn="just"/>
            <a:r>
              <a:rPr lang="en-US" sz="3000" dirty="0">
                <a:solidFill>
                  <a:srgbClr val="231F20"/>
                </a:solidFill>
                <a:effectLst/>
                <a:latin typeface="Lato" panose="020F0502020204030203" pitchFamily="34" charset="0"/>
              </a:rPr>
              <a:t>Therefore, politically connected NSOEs will be more likely to be forced to assist the government in accepting social responsibility for the exchange of such resources. </a:t>
            </a:r>
          </a:p>
          <a:p>
            <a:pPr algn="just"/>
            <a:r>
              <a:rPr lang="en-US" sz="3000" b="1" dirty="0">
                <a:solidFill>
                  <a:srgbClr val="00B0F0"/>
                </a:solidFill>
                <a:effectLst/>
                <a:latin typeface="Lato" panose="020F0502020204030203" pitchFamily="34" charset="0"/>
              </a:rPr>
              <a:t>Hypothesis 2b </a:t>
            </a:r>
            <a:r>
              <a:rPr lang="en-US" sz="3000" i="1" dirty="0">
                <a:solidFill>
                  <a:srgbClr val="00B0F0"/>
                </a:solidFill>
                <a:effectLst/>
                <a:latin typeface="Lato-Italic"/>
              </a:rPr>
              <a:t>The pulling effect of political connections on CSR is stronger for NSOEs</a:t>
            </a:r>
            <a:endParaRPr lang="en-US" sz="3000" dirty="0">
              <a:solidFill>
                <a:srgbClr val="00B0F0"/>
              </a:solidFill>
            </a:endParaRPr>
          </a:p>
          <a:p>
            <a:endParaRPr lang="en-US" sz="2000" dirty="0"/>
          </a:p>
          <a:p>
            <a:endParaRPr lang="en-US" sz="2400" dirty="0"/>
          </a:p>
          <a:p>
            <a:pPr algn="just"/>
            <a:endParaRPr lang="en-US" sz="2800" dirty="0"/>
          </a:p>
          <a:p>
            <a:pPr algn="just"/>
            <a:endParaRPr lang="en-US" sz="2800" dirty="0"/>
          </a:p>
          <a:p>
            <a:pPr algn="just"/>
            <a:endParaRPr lang="en-US" sz="2800" dirty="0"/>
          </a:p>
          <a:p>
            <a:pPr algn="just"/>
            <a:endParaRPr lang="en-US" sz="2800" dirty="0">
              <a:solidFill>
                <a:srgbClr val="231F20"/>
              </a:solidFill>
              <a:effectLst/>
              <a:latin typeface="Lato" panose="020F0502020204030203" pitchFamily="34" charset="0"/>
            </a:endParaRPr>
          </a:p>
          <a:p>
            <a:pPr algn="just"/>
            <a:endParaRPr lang="en-US" sz="2800" dirty="0">
              <a:solidFill>
                <a:srgbClr val="231F20"/>
              </a:solidFill>
              <a:effectLst/>
              <a:latin typeface="Lato" panose="020F0502020204030203" pitchFamily="34" charset="0"/>
            </a:endParaRPr>
          </a:p>
          <a:p>
            <a:pPr algn="just"/>
            <a:endParaRPr lang="en-US" sz="2400" dirty="0"/>
          </a:p>
          <a:p>
            <a:pPr algn="just"/>
            <a:endParaRPr lang="en-US" sz="2800" dirty="0"/>
          </a:p>
          <a:p>
            <a:pPr algn="just"/>
            <a:endParaRPr lang="en-US" sz="2800" dirty="0"/>
          </a:p>
          <a:p>
            <a:pPr algn="just"/>
            <a:endParaRPr lang="en-TW" sz="2800" dirty="0"/>
          </a:p>
        </p:txBody>
      </p:sp>
    </p:spTree>
    <p:extLst>
      <p:ext uri="{BB962C8B-B14F-4D97-AF65-F5344CB8AC3E}">
        <p14:creationId xmlns:p14="http://schemas.microsoft.com/office/powerpoint/2010/main" val="142844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773C6-3016-947D-1C8C-D697EFD29A59}"/>
              </a:ext>
            </a:extLst>
          </p:cNvPr>
          <p:cNvSpPr>
            <a:spLocks noGrp="1"/>
          </p:cNvSpPr>
          <p:nvPr>
            <p:ph type="title"/>
          </p:nvPr>
        </p:nvSpPr>
        <p:spPr/>
        <p:txBody>
          <a:bodyPr/>
          <a:lstStyle/>
          <a:p>
            <a:r>
              <a:rPr lang="en-TW" dirty="0"/>
              <a:t>FIRM SIZE AND CSR</a:t>
            </a:r>
          </a:p>
        </p:txBody>
      </p:sp>
      <p:sp>
        <p:nvSpPr>
          <p:cNvPr id="3" name="Content Placeholder 2">
            <a:extLst>
              <a:ext uri="{FF2B5EF4-FFF2-40B4-BE49-F238E27FC236}">
                <a16:creationId xmlns:a16="http://schemas.microsoft.com/office/drawing/2014/main" id="{C92CDDF3-A305-82BF-D2C4-C1DBDA05C2C6}"/>
              </a:ext>
            </a:extLst>
          </p:cNvPr>
          <p:cNvSpPr>
            <a:spLocks noGrp="1"/>
          </p:cNvSpPr>
          <p:nvPr>
            <p:ph idx="1"/>
          </p:nvPr>
        </p:nvSpPr>
        <p:spPr/>
        <p:txBody>
          <a:bodyPr/>
          <a:lstStyle/>
          <a:p>
            <a:pPr algn="just"/>
            <a:r>
              <a:rPr lang="en-US" sz="2800" dirty="0">
                <a:solidFill>
                  <a:srgbClr val="231F20"/>
                </a:solidFill>
                <a:latin typeface="Lato" panose="020F0502020204030203" pitchFamily="34" charset="0"/>
              </a:rPr>
              <a:t>B</a:t>
            </a:r>
            <a:r>
              <a:rPr lang="en-US" sz="2800" dirty="0">
                <a:solidFill>
                  <a:srgbClr val="231F20"/>
                </a:solidFill>
                <a:effectLst/>
                <a:latin typeface="Lato" panose="020F0502020204030203" pitchFamily="34" charset="0"/>
              </a:rPr>
              <a:t>ecause of the larger power gap between SMEs and the government, they would be more answerable to the government and are required to respond to the governments’ needs quickly in exchange for more development opportunities. </a:t>
            </a:r>
            <a:endParaRPr lang="en-US" sz="2800" dirty="0">
              <a:solidFill>
                <a:srgbClr val="231F20"/>
              </a:solidFill>
              <a:latin typeface="Lato" panose="020F0502020204030203" pitchFamily="34" charset="0"/>
            </a:endParaRPr>
          </a:p>
          <a:p>
            <a:pPr algn="just"/>
            <a:r>
              <a:rPr lang="en-US" sz="2800" dirty="0">
                <a:solidFill>
                  <a:srgbClr val="231F20"/>
                </a:solidFill>
                <a:effectLst/>
                <a:latin typeface="Lato" panose="020F0502020204030203" pitchFamily="34" charset="0"/>
              </a:rPr>
              <a:t>CSR could be the outcome of the relational accumulating process through which SMEs build their social capital.</a:t>
            </a:r>
          </a:p>
          <a:p>
            <a:pPr algn="just"/>
            <a:r>
              <a:rPr lang="en-US" sz="2800" b="1" dirty="0">
                <a:solidFill>
                  <a:srgbClr val="00B0F0"/>
                </a:solidFill>
                <a:effectLst/>
                <a:latin typeface="Lato" panose="020F0502020204030203" pitchFamily="34" charset="0"/>
              </a:rPr>
              <a:t>Hypothesis 2c </a:t>
            </a:r>
            <a:r>
              <a:rPr lang="en-US" sz="2800" i="1" dirty="0">
                <a:solidFill>
                  <a:srgbClr val="00B0F0"/>
                </a:solidFill>
                <a:effectLst/>
                <a:latin typeface="Lato-Italic"/>
              </a:rPr>
              <a:t>The pulling effect of political connections on CSR is stronger for SMEs.</a:t>
            </a:r>
            <a:endParaRPr lang="en-US" sz="2800" dirty="0">
              <a:solidFill>
                <a:srgbClr val="00B0F0"/>
              </a:solidFill>
            </a:endParaRPr>
          </a:p>
          <a:p>
            <a:pPr algn="just"/>
            <a:endParaRPr lang="en-US" sz="2800" dirty="0"/>
          </a:p>
          <a:p>
            <a:pPr marL="0" indent="0">
              <a:buNone/>
            </a:pPr>
            <a:endParaRPr lang="en-US" dirty="0"/>
          </a:p>
          <a:p>
            <a:endParaRPr lang="en-TW" dirty="0"/>
          </a:p>
        </p:txBody>
      </p:sp>
    </p:spTree>
    <p:extLst>
      <p:ext uri="{BB962C8B-B14F-4D97-AF65-F5344CB8AC3E}">
        <p14:creationId xmlns:p14="http://schemas.microsoft.com/office/powerpoint/2010/main" val="1182774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801B7-ACEB-D318-60DB-16EB5D3B9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BCAD6E-BAE2-7C5B-7260-71C0D78D9F2F}"/>
              </a:ext>
            </a:extLst>
          </p:cNvPr>
          <p:cNvSpPr>
            <a:spLocks noGrp="1"/>
          </p:cNvSpPr>
          <p:nvPr>
            <p:ph type="title"/>
          </p:nvPr>
        </p:nvSpPr>
        <p:spPr>
          <a:xfrm>
            <a:off x="1066800" y="75438"/>
            <a:ext cx="10058400" cy="1609344"/>
          </a:xfrm>
        </p:spPr>
        <p:txBody>
          <a:bodyPr/>
          <a:lstStyle/>
          <a:p>
            <a:r>
              <a:rPr lang="en-US" dirty="0"/>
              <a:t>SAMPLE SELECTION</a:t>
            </a:r>
          </a:p>
        </p:txBody>
      </p:sp>
      <p:sp>
        <p:nvSpPr>
          <p:cNvPr id="3" name="Content Placeholder 2">
            <a:extLst>
              <a:ext uri="{FF2B5EF4-FFF2-40B4-BE49-F238E27FC236}">
                <a16:creationId xmlns:a16="http://schemas.microsoft.com/office/drawing/2014/main" id="{D8BED60B-D1FC-78BC-FFBA-0051F3FE6A04}"/>
              </a:ext>
            </a:extLst>
          </p:cNvPr>
          <p:cNvSpPr>
            <a:spLocks noGrp="1"/>
          </p:cNvSpPr>
          <p:nvPr>
            <p:ph idx="1"/>
          </p:nvPr>
        </p:nvSpPr>
        <p:spPr>
          <a:xfrm>
            <a:off x="1069848" y="1337310"/>
            <a:ext cx="10058400" cy="4834890"/>
          </a:xfrm>
        </p:spPr>
        <p:txBody>
          <a:bodyPr>
            <a:normAutofit lnSpcReduction="10000"/>
          </a:bodyPr>
          <a:lstStyle/>
          <a:p>
            <a:pPr algn="just"/>
            <a:r>
              <a:rPr lang="en-US" sz="2800" dirty="0">
                <a:solidFill>
                  <a:srgbClr val="231F20"/>
                </a:solidFill>
                <a:effectLst/>
                <a:latin typeface="Lato" panose="020F0502020204030203" pitchFamily="34" charset="0"/>
              </a:rPr>
              <a:t>Sample consists of firms with A-shares listed on either the Shenzhen or Shanghai Stock Exchange from the 2008 to 2013 period.</a:t>
            </a:r>
            <a:endParaRPr lang="en-US" sz="2800" dirty="0"/>
          </a:p>
          <a:p>
            <a:pPr algn="just"/>
            <a:r>
              <a:rPr lang="en-US" sz="2800" dirty="0">
                <a:solidFill>
                  <a:srgbClr val="231F20"/>
                </a:solidFill>
                <a:latin typeface="Lato" panose="020F0502020204030203" pitchFamily="34" charset="0"/>
              </a:rPr>
              <a:t>E</a:t>
            </a:r>
            <a:r>
              <a:rPr lang="en-US" sz="2800" dirty="0">
                <a:solidFill>
                  <a:srgbClr val="231F20"/>
                </a:solidFill>
                <a:effectLst/>
                <a:latin typeface="Lato" panose="020F0502020204030203" pitchFamily="34" charset="0"/>
              </a:rPr>
              <a:t>liminate financial firms, as they operate under different regulations and have different equity financing activities than industrial firms.</a:t>
            </a:r>
          </a:p>
          <a:p>
            <a:pPr algn="just"/>
            <a:r>
              <a:rPr lang="en-US" sz="2800" dirty="0">
                <a:solidFill>
                  <a:srgbClr val="231F20"/>
                </a:solidFill>
                <a:effectLst/>
                <a:latin typeface="Lato" panose="020F0502020204030203" pitchFamily="34" charset="0"/>
              </a:rPr>
              <a:t>This procedure yields a final sample of 911 observations for the period of 2008–2013. </a:t>
            </a:r>
            <a:r>
              <a:rPr lang="en-US" sz="2800" dirty="0">
                <a:solidFill>
                  <a:srgbClr val="00B0F0"/>
                </a:solidFill>
                <a:effectLst/>
                <a:latin typeface="Lato" panose="020F0502020204030203" pitchFamily="34" charset="0"/>
              </a:rPr>
              <a:t>Table 1</a:t>
            </a:r>
            <a:r>
              <a:rPr lang="en-US" sz="2800" dirty="0">
                <a:solidFill>
                  <a:srgbClr val="231F20"/>
                </a:solidFill>
                <a:effectLst/>
                <a:latin typeface="Lato" panose="020F0502020204030203" pitchFamily="34" charset="0"/>
              </a:rPr>
              <a:t> shows the sample composition by industry group (as defined by the National Bureau of Statistics of China).</a:t>
            </a:r>
            <a:endParaRPr lang="en-US" sz="2800" dirty="0"/>
          </a:p>
          <a:p>
            <a:pPr algn="just"/>
            <a:r>
              <a:rPr lang="en-US" sz="2800" dirty="0">
                <a:solidFill>
                  <a:srgbClr val="231F20"/>
                </a:solidFill>
                <a:effectLst/>
                <a:latin typeface="Lato" panose="020F0502020204030203" pitchFamily="34" charset="0"/>
              </a:rPr>
              <a:t>The manufacturing, transportation, and real estate sectors dominate the sample.</a:t>
            </a:r>
            <a:endParaRPr lang="en-US" sz="2800" dirty="0"/>
          </a:p>
          <a:p>
            <a:pPr algn="just"/>
            <a:endParaRPr lang="en-US" sz="2800" dirty="0"/>
          </a:p>
          <a:p>
            <a:pPr marL="0" indent="0" algn="just">
              <a:buNone/>
            </a:pPr>
            <a:endParaRPr lang="en-US" sz="2800" dirty="0"/>
          </a:p>
          <a:p>
            <a:pPr marL="0" indent="0">
              <a:buNone/>
            </a:pPr>
            <a:endParaRPr lang="en-US" dirty="0"/>
          </a:p>
          <a:p>
            <a:endParaRPr lang="en-TW" dirty="0"/>
          </a:p>
        </p:txBody>
      </p:sp>
    </p:spTree>
    <p:extLst>
      <p:ext uri="{BB962C8B-B14F-4D97-AF65-F5344CB8AC3E}">
        <p14:creationId xmlns:p14="http://schemas.microsoft.com/office/powerpoint/2010/main" val="268228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858871-F77F-5FD5-DD5B-88B96663D6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801C6-11C1-A62C-C3E5-93928119CC5B}"/>
              </a:ext>
            </a:extLst>
          </p:cNvPr>
          <p:cNvSpPr>
            <a:spLocks noGrp="1"/>
          </p:cNvSpPr>
          <p:nvPr>
            <p:ph type="title"/>
          </p:nvPr>
        </p:nvSpPr>
        <p:spPr>
          <a:xfrm>
            <a:off x="2649587" y="240030"/>
            <a:ext cx="6607277" cy="1609344"/>
          </a:xfrm>
        </p:spPr>
        <p:txBody>
          <a:bodyPr>
            <a:normAutofit/>
          </a:bodyPr>
          <a:lstStyle/>
          <a:p>
            <a:r>
              <a:rPr lang="en-US" dirty="0"/>
              <a:t>Regression variable</a:t>
            </a:r>
          </a:p>
        </p:txBody>
      </p:sp>
      <p:pic>
        <p:nvPicPr>
          <p:cNvPr id="8" name="Picture 7" descr="A black text on a white background&#10;&#10;Description automatically generated">
            <a:extLst>
              <a:ext uri="{FF2B5EF4-FFF2-40B4-BE49-F238E27FC236}">
                <a16:creationId xmlns:a16="http://schemas.microsoft.com/office/drawing/2014/main" id="{A0161DDB-3AAB-F29D-33C0-F13C194003F2}"/>
              </a:ext>
            </a:extLst>
          </p:cNvPr>
          <p:cNvPicPr>
            <a:picLocks noChangeAspect="1"/>
          </p:cNvPicPr>
          <p:nvPr/>
        </p:nvPicPr>
        <p:blipFill>
          <a:blip r:embed="rId3"/>
          <a:stretch>
            <a:fillRect/>
          </a:stretch>
        </p:blipFill>
        <p:spPr>
          <a:xfrm>
            <a:off x="687084" y="3973068"/>
            <a:ext cx="4001315" cy="1609343"/>
          </a:xfrm>
          <a:prstGeom prst="rect">
            <a:avLst/>
          </a:prstGeom>
        </p:spPr>
      </p:pic>
      <p:pic>
        <p:nvPicPr>
          <p:cNvPr id="6" name="Picture 5" descr="A group of black symbols&#10;&#10;Description automatically generated with medium confidence">
            <a:extLst>
              <a:ext uri="{FF2B5EF4-FFF2-40B4-BE49-F238E27FC236}">
                <a16:creationId xmlns:a16="http://schemas.microsoft.com/office/drawing/2014/main" id="{B92A1D9D-1492-B60F-F21C-39ED1EE679DB}"/>
              </a:ext>
            </a:extLst>
          </p:cNvPr>
          <p:cNvPicPr>
            <a:picLocks noChangeAspect="1"/>
          </p:cNvPicPr>
          <p:nvPr/>
        </p:nvPicPr>
        <p:blipFill>
          <a:blip r:embed="rId4"/>
          <a:stretch>
            <a:fillRect/>
          </a:stretch>
        </p:blipFill>
        <p:spPr>
          <a:xfrm>
            <a:off x="648930" y="2222973"/>
            <a:ext cx="4001315" cy="1206027"/>
          </a:xfrm>
          <a:prstGeom prst="rect">
            <a:avLst/>
          </a:prstGeom>
        </p:spPr>
      </p:pic>
      <p:sp>
        <p:nvSpPr>
          <p:cNvPr id="3" name="Content Placeholder 2">
            <a:extLst>
              <a:ext uri="{FF2B5EF4-FFF2-40B4-BE49-F238E27FC236}">
                <a16:creationId xmlns:a16="http://schemas.microsoft.com/office/drawing/2014/main" id="{36C58C47-E02D-C34A-AF92-1EAA002AC2FA}"/>
              </a:ext>
            </a:extLst>
          </p:cNvPr>
          <p:cNvSpPr>
            <a:spLocks noGrp="1"/>
          </p:cNvSpPr>
          <p:nvPr>
            <p:ph idx="1"/>
          </p:nvPr>
        </p:nvSpPr>
        <p:spPr>
          <a:xfrm>
            <a:off x="4935794" y="2121408"/>
            <a:ext cx="6607276" cy="4050792"/>
          </a:xfrm>
        </p:spPr>
        <p:txBody>
          <a:bodyPr>
            <a:normAutofit fontScale="92500" lnSpcReduction="10000"/>
          </a:bodyPr>
          <a:lstStyle/>
          <a:p>
            <a:pPr algn="just"/>
            <a:r>
              <a:rPr lang="en-US" sz="2800" dirty="0">
                <a:effectLst/>
                <a:latin typeface="Lato" panose="020F0502020204030203" pitchFamily="34" charset="0"/>
              </a:rPr>
              <a:t>To test our hypothesis 1, we use ordinary least squares regression to examine the relationship between political connections and CSR from two aspects- whether there are political connections and the level of the connections. </a:t>
            </a:r>
            <a:endParaRPr lang="en-US" sz="2800" dirty="0"/>
          </a:p>
          <a:p>
            <a:pPr algn="just"/>
            <a:r>
              <a:rPr lang="en-US" sz="2800" dirty="0">
                <a:effectLst/>
                <a:latin typeface="Lato" panose="020F0502020204030203" pitchFamily="34" charset="0"/>
              </a:rPr>
              <a:t>To further test hypothesis 2a, hypothesis 2b and hypothesis 2c, we separately add the interaction between </a:t>
            </a:r>
            <a:r>
              <a:rPr lang="en-US" sz="2800" i="1" dirty="0">
                <a:effectLst/>
                <a:latin typeface="Lato-Italic"/>
              </a:rPr>
              <a:t>PCDUM</a:t>
            </a:r>
            <a:r>
              <a:rPr lang="en-US" sz="2800" dirty="0">
                <a:effectLst/>
                <a:latin typeface="Lato-Regular"/>
              </a:rPr>
              <a:t> (</a:t>
            </a:r>
            <a:r>
              <a:rPr lang="en-US" sz="2800" i="1" dirty="0">
                <a:effectLst/>
                <a:latin typeface="Lato-Italic"/>
              </a:rPr>
              <a:t>PCL</a:t>
            </a:r>
            <a:r>
              <a:rPr lang="en-US" sz="2800" dirty="0">
                <a:effectLst/>
                <a:latin typeface="Lato" panose="020F0502020204030203" pitchFamily="34" charset="0"/>
              </a:rPr>
              <a:t>) and </a:t>
            </a:r>
            <a:r>
              <a:rPr lang="en-US" sz="2800" i="1" dirty="0">
                <a:effectLst/>
                <a:latin typeface="Lato-Italic"/>
              </a:rPr>
              <a:t>SIZE </a:t>
            </a:r>
            <a:r>
              <a:rPr lang="en-US" sz="2800" dirty="0">
                <a:effectLst/>
                <a:latin typeface="Lato-Regular"/>
              </a:rPr>
              <a:t>(</a:t>
            </a:r>
            <a:r>
              <a:rPr lang="en-US" sz="2800" i="1" dirty="0">
                <a:effectLst/>
                <a:latin typeface="Lato-Italic"/>
              </a:rPr>
              <a:t>PROP</a:t>
            </a:r>
            <a:r>
              <a:rPr lang="en-US" sz="2800" dirty="0">
                <a:effectLst/>
                <a:latin typeface="Lato-Regular"/>
              </a:rPr>
              <a:t> or </a:t>
            </a:r>
            <a:r>
              <a:rPr lang="en-US" sz="2800" i="1" dirty="0">
                <a:effectLst/>
                <a:latin typeface="Lato-Italic"/>
              </a:rPr>
              <a:t>MARKET</a:t>
            </a:r>
            <a:r>
              <a:rPr lang="en-US" sz="2800" dirty="0">
                <a:effectLst/>
                <a:latin typeface="Lato" panose="020F0502020204030203" pitchFamily="34" charset="0"/>
              </a:rPr>
              <a:t>) to Model (1) and Model (2).</a:t>
            </a:r>
          </a:p>
          <a:p>
            <a:endParaRPr lang="en-US" dirty="0"/>
          </a:p>
          <a:p>
            <a:pPr marL="0" indent="0">
              <a:buNone/>
            </a:pPr>
            <a:endParaRPr lang="en-US" dirty="0"/>
          </a:p>
          <a:p>
            <a:endParaRPr lang="en-TW" dirty="0"/>
          </a:p>
        </p:txBody>
      </p:sp>
    </p:spTree>
    <p:extLst>
      <p:ext uri="{BB962C8B-B14F-4D97-AF65-F5344CB8AC3E}">
        <p14:creationId xmlns:p14="http://schemas.microsoft.com/office/powerpoint/2010/main" val="276183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A4734-C7D5-403C-0CF0-BA6365F537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0C6DA-5B0F-540E-EDA9-F02FBAB605B8}"/>
              </a:ext>
            </a:extLst>
          </p:cNvPr>
          <p:cNvSpPr>
            <a:spLocks noGrp="1"/>
          </p:cNvSpPr>
          <p:nvPr>
            <p:ph type="title"/>
          </p:nvPr>
        </p:nvSpPr>
        <p:spPr>
          <a:xfrm>
            <a:off x="1066800" y="75438"/>
            <a:ext cx="10058400" cy="1609344"/>
          </a:xfrm>
        </p:spPr>
        <p:txBody>
          <a:bodyPr/>
          <a:lstStyle/>
          <a:p>
            <a:r>
              <a:rPr lang="en-US" dirty="0"/>
              <a:t>Variable definition</a:t>
            </a:r>
          </a:p>
        </p:txBody>
      </p:sp>
      <p:sp>
        <p:nvSpPr>
          <p:cNvPr id="3" name="Content Placeholder 2">
            <a:extLst>
              <a:ext uri="{FF2B5EF4-FFF2-40B4-BE49-F238E27FC236}">
                <a16:creationId xmlns:a16="http://schemas.microsoft.com/office/drawing/2014/main" id="{F48D17D9-200D-F95F-E7C1-BD40250851AB}"/>
              </a:ext>
            </a:extLst>
          </p:cNvPr>
          <p:cNvSpPr>
            <a:spLocks noGrp="1"/>
          </p:cNvSpPr>
          <p:nvPr>
            <p:ph idx="1"/>
          </p:nvPr>
        </p:nvSpPr>
        <p:spPr>
          <a:xfrm>
            <a:off x="1069848" y="1337310"/>
            <a:ext cx="10058400" cy="5280660"/>
          </a:xfrm>
        </p:spPr>
        <p:txBody>
          <a:bodyPr>
            <a:normAutofit fontScale="92500" lnSpcReduction="10000"/>
          </a:bodyPr>
          <a:lstStyle/>
          <a:p>
            <a:pPr algn="just"/>
            <a:r>
              <a:rPr lang="en-US" sz="2800" dirty="0">
                <a:solidFill>
                  <a:srgbClr val="231F20"/>
                </a:solidFill>
                <a:latin typeface="Lato" panose="020F0502020204030203" pitchFamily="34" charset="0"/>
              </a:rPr>
              <a:t>T</a:t>
            </a:r>
            <a:r>
              <a:rPr lang="en-US" sz="2800" dirty="0">
                <a:solidFill>
                  <a:srgbClr val="231F20"/>
                </a:solidFill>
                <a:effectLst/>
                <a:latin typeface="Lato" panose="020F0502020204030203" pitchFamily="34" charset="0"/>
              </a:rPr>
              <a:t>his paper further defines </a:t>
            </a:r>
            <a:r>
              <a:rPr lang="en-US" sz="2800" b="1" dirty="0">
                <a:solidFill>
                  <a:srgbClr val="00B0F0"/>
                </a:solidFill>
                <a:effectLst/>
                <a:latin typeface="Lato" panose="020F0502020204030203" pitchFamily="34" charset="0"/>
              </a:rPr>
              <a:t>political connections </a:t>
            </a:r>
            <a:r>
              <a:rPr lang="en-US" sz="2800" dirty="0">
                <a:solidFill>
                  <a:srgbClr val="231F20"/>
                </a:solidFill>
                <a:effectLst/>
                <a:latin typeface="Lato" panose="020F0502020204030203" pitchFamily="34" charset="0"/>
              </a:rPr>
              <a:t>in two ways: (a) the existing relationship, measured by whether one of the top officers (CEO, president, vice-president, chairman, or secretary) is an NPC delegate or CPPCC delegate; and (b) the former relationship, measured by whether one of the top officers has served as a government or military official. </a:t>
            </a:r>
          </a:p>
          <a:p>
            <a:pPr algn="just"/>
            <a:r>
              <a:rPr lang="en-US" sz="2800" dirty="0">
                <a:solidFill>
                  <a:srgbClr val="231F20"/>
                </a:solidFill>
                <a:effectLst/>
                <a:latin typeface="Lato" panose="020F0502020204030203" pitchFamily="34" charset="0"/>
              </a:rPr>
              <a:t>We construct three dummy variables, </a:t>
            </a:r>
            <a:r>
              <a:rPr lang="en-US" sz="2800" i="1" dirty="0">
                <a:solidFill>
                  <a:srgbClr val="231F20"/>
                </a:solidFill>
                <a:effectLst/>
                <a:latin typeface="Lato-Italic"/>
              </a:rPr>
              <a:t>RCDUM</a:t>
            </a:r>
            <a:r>
              <a:rPr lang="en-US" sz="2800" dirty="0">
                <a:solidFill>
                  <a:srgbClr val="231F20"/>
                </a:solidFill>
                <a:effectLst/>
                <a:latin typeface="Lato" panose="020F0502020204030203" pitchFamily="34" charset="0"/>
              </a:rPr>
              <a:t>, </a:t>
            </a:r>
            <a:r>
              <a:rPr lang="en-US" sz="2800" i="1" dirty="0">
                <a:solidFill>
                  <a:srgbClr val="231F20"/>
                </a:solidFill>
                <a:effectLst/>
                <a:latin typeface="Lato-Italic"/>
              </a:rPr>
              <a:t>GOVDUM</a:t>
            </a:r>
            <a:r>
              <a:rPr lang="en-US" sz="2800" dirty="0">
                <a:solidFill>
                  <a:srgbClr val="231F20"/>
                </a:solidFill>
                <a:effectLst/>
                <a:latin typeface="Lato" panose="020F0502020204030203" pitchFamily="34" charset="0"/>
              </a:rPr>
              <a:t>, and </a:t>
            </a:r>
            <a:r>
              <a:rPr lang="en-US" sz="2800" i="1" dirty="0">
                <a:solidFill>
                  <a:srgbClr val="231F20"/>
                </a:solidFill>
                <a:effectLst/>
                <a:latin typeface="Lato-Italic"/>
              </a:rPr>
              <a:t>PCDUM,</a:t>
            </a:r>
            <a:r>
              <a:rPr lang="en-US" sz="2800" dirty="0">
                <a:solidFill>
                  <a:srgbClr val="231F20"/>
                </a:solidFill>
                <a:effectLst/>
                <a:latin typeface="Lato" panose="020F0502020204030203" pitchFamily="34" charset="0"/>
              </a:rPr>
              <a:t> as proxies for whether the firm is politically connected. </a:t>
            </a:r>
          </a:p>
          <a:p>
            <a:pPr algn="just"/>
            <a:r>
              <a:rPr lang="en-US" sz="2800" i="1" dirty="0">
                <a:solidFill>
                  <a:srgbClr val="231F20"/>
                </a:solidFill>
                <a:effectLst/>
                <a:latin typeface="Lato-Italic"/>
              </a:rPr>
              <a:t>RCDUM</a:t>
            </a:r>
            <a:r>
              <a:rPr lang="en-US" sz="2800" dirty="0">
                <a:solidFill>
                  <a:srgbClr val="231F20"/>
                </a:solidFill>
                <a:effectLst/>
                <a:latin typeface="Lato-Regular"/>
              </a:rPr>
              <a:t> (or </a:t>
            </a:r>
            <a:r>
              <a:rPr lang="en-US" sz="2800" i="1" dirty="0">
                <a:solidFill>
                  <a:srgbClr val="231F20"/>
                </a:solidFill>
                <a:effectLst/>
                <a:latin typeface="Lato-Italic"/>
              </a:rPr>
              <a:t>GOVDUM</a:t>
            </a:r>
            <a:r>
              <a:rPr lang="en-US" sz="2800" dirty="0">
                <a:solidFill>
                  <a:srgbClr val="231F20"/>
                </a:solidFill>
                <a:effectLst/>
                <a:latin typeface="Lato" panose="020F0502020204030203" pitchFamily="34" charset="0"/>
              </a:rPr>
              <a:t>) equals 1 if one of the top officers is an NPC or CPPCC delegate (or was formerly a government or military official) and zero otherwise, while </a:t>
            </a:r>
            <a:r>
              <a:rPr lang="en-US" sz="2800" i="1" dirty="0">
                <a:solidFill>
                  <a:srgbClr val="231F20"/>
                </a:solidFill>
                <a:effectLst/>
                <a:latin typeface="Lato-Italic"/>
              </a:rPr>
              <a:t>PCDUM</a:t>
            </a:r>
            <a:r>
              <a:rPr lang="en-US" sz="2800" dirty="0">
                <a:solidFill>
                  <a:srgbClr val="231F20"/>
                </a:solidFill>
                <a:effectLst/>
                <a:latin typeface="Lato" panose="020F0502020204030203" pitchFamily="34" charset="0"/>
              </a:rPr>
              <a:t> stands for the integrated political connections, and it equals 1 when the top officers include one type of connection regardless of an existing or a former relationship and zero otherwise.</a:t>
            </a:r>
            <a:endParaRPr lang="en-US" sz="2800" dirty="0"/>
          </a:p>
          <a:p>
            <a:pPr algn="just"/>
            <a:endParaRPr lang="en-US" sz="2800" dirty="0"/>
          </a:p>
          <a:p>
            <a:pPr algn="just"/>
            <a:endParaRPr lang="en-US" sz="2800" dirty="0">
              <a:solidFill>
                <a:srgbClr val="231F20"/>
              </a:solidFill>
              <a:effectLst/>
              <a:latin typeface="Lato" panose="020F0502020204030203" pitchFamily="34" charset="0"/>
            </a:endParaRPr>
          </a:p>
          <a:p>
            <a:pPr algn="just"/>
            <a:endParaRPr lang="en-US" sz="2400" dirty="0"/>
          </a:p>
          <a:p>
            <a:pPr algn="just"/>
            <a:endParaRPr lang="en-US" sz="2800" dirty="0"/>
          </a:p>
          <a:p>
            <a:pPr marL="0" indent="0" algn="just">
              <a:buNone/>
            </a:pPr>
            <a:endParaRPr lang="en-US" sz="2800" dirty="0"/>
          </a:p>
          <a:p>
            <a:pPr marL="0" indent="0">
              <a:buNone/>
            </a:pPr>
            <a:endParaRPr lang="en-US" dirty="0"/>
          </a:p>
          <a:p>
            <a:endParaRPr lang="en-TW" dirty="0"/>
          </a:p>
        </p:txBody>
      </p:sp>
    </p:spTree>
    <p:extLst>
      <p:ext uri="{BB962C8B-B14F-4D97-AF65-F5344CB8AC3E}">
        <p14:creationId xmlns:p14="http://schemas.microsoft.com/office/powerpoint/2010/main" val="1585248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C644D-FC55-771A-1CB8-021DBC0EE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656487-7273-4D66-E3DC-8AB72A4F25B4}"/>
              </a:ext>
            </a:extLst>
          </p:cNvPr>
          <p:cNvSpPr>
            <a:spLocks noGrp="1"/>
          </p:cNvSpPr>
          <p:nvPr>
            <p:ph type="title"/>
          </p:nvPr>
        </p:nvSpPr>
        <p:spPr>
          <a:xfrm>
            <a:off x="1066800" y="75438"/>
            <a:ext cx="10058400" cy="1609344"/>
          </a:xfrm>
        </p:spPr>
        <p:txBody>
          <a:bodyPr/>
          <a:lstStyle/>
          <a:p>
            <a:r>
              <a:rPr lang="en-US" dirty="0"/>
              <a:t>Variable definition</a:t>
            </a:r>
          </a:p>
        </p:txBody>
      </p:sp>
      <p:sp>
        <p:nvSpPr>
          <p:cNvPr id="3" name="Content Placeholder 2">
            <a:extLst>
              <a:ext uri="{FF2B5EF4-FFF2-40B4-BE49-F238E27FC236}">
                <a16:creationId xmlns:a16="http://schemas.microsoft.com/office/drawing/2014/main" id="{DB6D4AD8-1967-CF77-AC20-3704DC95DA4C}"/>
              </a:ext>
            </a:extLst>
          </p:cNvPr>
          <p:cNvSpPr>
            <a:spLocks noGrp="1"/>
          </p:cNvSpPr>
          <p:nvPr>
            <p:ph idx="1"/>
          </p:nvPr>
        </p:nvSpPr>
        <p:spPr>
          <a:xfrm>
            <a:off x="1069848" y="1337310"/>
            <a:ext cx="10058400" cy="5280660"/>
          </a:xfrm>
        </p:spPr>
        <p:txBody>
          <a:bodyPr>
            <a:normAutofit/>
          </a:bodyPr>
          <a:lstStyle/>
          <a:p>
            <a:pPr algn="just"/>
            <a:r>
              <a:rPr lang="en-US" sz="2800" dirty="0">
                <a:solidFill>
                  <a:srgbClr val="231F20"/>
                </a:solidFill>
                <a:latin typeface="Lato" panose="020F0502020204030203" pitchFamily="34" charset="0"/>
              </a:rPr>
              <a:t>They</a:t>
            </a:r>
            <a:r>
              <a:rPr lang="en-US" sz="2800" dirty="0">
                <a:solidFill>
                  <a:srgbClr val="231F20"/>
                </a:solidFill>
                <a:effectLst/>
                <a:latin typeface="Lato" panose="020F0502020204030203" pitchFamily="34" charset="0"/>
              </a:rPr>
              <a:t> combine the harmony principles from Confucianism (Wang &amp; </a:t>
            </a:r>
            <a:r>
              <a:rPr lang="en-US" sz="2800" dirty="0" err="1">
                <a:solidFill>
                  <a:srgbClr val="231F20"/>
                </a:solidFill>
                <a:effectLst/>
                <a:latin typeface="Lato" panose="020F0502020204030203" pitchFamily="34" charset="0"/>
              </a:rPr>
              <a:t>Juslin</a:t>
            </a:r>
            <a:r>
              <a:rPr lang="en-US" sz="2800" dirty="0">
                <a:solidFill>
                  <a:srgbClr val="231F20"/>
                </a:solidFill>
                <a:effectLst/>
                <a:latin typeface="Lato" panose="020F0502020204030203" pitchFamily="34" charset="0"/>
              </a:rPr>
              <a:t>, 2009) to identify CSR dimensions on the basis of Chinese institutional and cultural backgrounds. An indicial method based on a firm's CSR disclosure is used to specify our proxy for CSR. </a:t>
            </a:r>
          </a:p>
          <a:p>
            <a:pPr algn="just"/>
            <a:r>
              <a:rPr lang="en-US" sz="2800" dirty="0">
                <a:solidFill>
                  <a:srgbClr val="231F20"/>
                </a:solidFill>
                <a:latin typeface="Lato" panose="020F0502020204030203" pitchFamily="34" charset="0"/>
              </a:rPr>
              <a:t>Th</a:t>
            </a:r>
            <a:r>
              <a:rPr lang="en-US" sz="2800" dirty="0">
                <a:solidFill>
                  <a:srgbClr val="231F20"/>
                </a:solidFill>
                <a:effectLst/>
                <a:latin typeface="Lato" panose="020F0502020204030203" pitchFamily="34" charset="0"/>
              </a:rPr>
              <a:t>ey construct a set of CSR index systems. An index that assesses CSR with regard to six stakeholder groups, including investors, employees, customers, community, suppliers, and the environment, is developed after examining the issues addressed by various global standards such as the KLD database, GRI guidelines, and relevant ISO standards.</a:t>
            </a:r>
            <a:endParaRPr lang="en-US" sz="2800" dirty="0"/>
          </a:p>
          <a:p>
            <a:pPr algn="just"/>
            <a:endParaRPr lang="en-US" sz="2800" dirty="0"/>
          </a:p>
          <a:p>
            <a:pPr algn="just"/>
            <a:endParaRPr lang="en-US" sz="2800" dirty="0"/>
          </a:p>
          <a:p>
            <a:pPr algn="just"/>
            <a:endParaRPr lang="en-US" sz="2800" dirty="0">
              <a:solidFill>
                <a:srgbClr val="231F20"/>
              </a:solidFill>
              <a:effectLst/>
              <a:latin typeface="Lato" panose="020F0502020204030203" pitchFamily="34" charset="0"/>
            </a:endParaRPr>
          </a:p>
          <a:p>
            <a:pPr algn="just"/>
            <a:endParaRPr lang="en-US" sz="2400" dirty="0"/>
          </a:p>
          <a:p>
            <a:pPr algn="just"/>
            <a:endParaRPr lang="en-US" sz="2800" dirty="0"/>
          </a:p>
          <a:p>
            <a:pPr marL="0" indent="0" algn="just">
              <a:buNone/>
            </a:pPr>
            <a:endParaRPr lang="en-US" sz="2800" dirty="0"/>
          </a:p>
          <a:p>
            <a:pPr marL="0" indent="0">
              <a:buNone/>
            </a:pPr>
            <a:endParaRPr lang="en-US" dirty="0"/>
          </a:p>
          <a:p>
            <a:endParaRPr lang="en-TW" dirty="0"/>
          </a:p>
        </p:txBody>
      </p:sp>
    </p:spTree>
    <p:extLst>
      <p:ext uri="{BB962C8B-B14F-4D97-AF65-F5344CB8AC3E}">
        <p14:creationId xmlns:p14="http://schemas.microsoft.com/office/powerpoint/2010/main" val="12016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042B7-2A81-2F09-D633-17EEBDF89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4446F-9798-5682-437E-402E6A532C8A}"/>
              </a:ext>
            </a:extLst>
          </p:cNvPr>
          <p:cNvSpPr>
            <a:spLocks noGrp="1"/>
          </p:cNvSpPr>
          <p:nvPr>
            <p:ph type="title"/>
          </p:nvPr>
        </p:nvSpPr>
        <p:spPr>
          <a:xfrm>
            <a:off x="1066800" y="75438"/>
            <a:ext cx="10058400" cy="1609344"/>
          </a:xfrm>
        </p:spPr>
        <p:txBody>
          <a:bodyPr/>
          <a:lstStyle/>
          <a:p>
            <a:r>
              <a:rPr lang="en-US" dirty="0"/>
              <a:t>Variable definition</a:t>
            </a:r>
          </a:p>
        </p:txBody>
      </p:sp>
      <p:sp>
        <p:nvSpPr>
          <p:cNvPr id="3" name="Content Placeholder 2">
            <a:extLst>
              <a:ext uri="{FF2B5EF4-FFF2-40B4-BE49-F238E27FC236}">
                <a16:creationId xmlns:a16="http://schemas.microsoft.com/office/drawing/2014/main" id="{CEA4DE3B-5C2D-663B-DB0E-4A689E2F286E}"/>
              </a:ext>
            </a:extLst>
          </p:cNvPr>
          <p:cNvSpPr>
            <a:spLocks noGrp="1"/>
          </p:cNvSpPr>
          <p:nvPr>
            <p:ph idx="1"/>
          </p:nvPr>
        </p:nvSpPr>
        <p:spPr>
          <a:xfrm>
            <a:off x="1069848" y="1337310"/>
            <a:ext cx="10058400" cy="5280660"/>
          </a:xfrm>
        </p:spPr>
        <p:txBody>
          <a:bodyPr>
            <a:normAutofit lnSpcReduction="10000"/>
          </a:bodyPr>
          <a:lstStyle/>
          <a:p>
            <a:pPr algn="just"/>
            <a:r>
              <a:rPr lang="en-US" sz="2800" dirty="0">
                <a:solidFill>
                  <a:srgbClr val="231F20"/>
                </a:solidFill>
                <a:effectLst/>
                <a:latin typeface="Lato" panose="020F0502020204030203" pitchFamily="34" charset="0"/>
              </a:rPr>
              <a:t>They initially construct a CSR index system including 47 items. </a:t>
            </a:r>
          </a:p>
          <a:p>
            <a:pPr algn="just"/>
            <a:r>
              <a:rPr lang="en-US" sz="2800" dirty="0">
                <a:solidFill>
                  <a:srgbClr val="231F20"/>
                </a:solidFill>
                <a:effectLst/>
                <a:latin typeface="Lato" panose="020F0502020204030203" pitchFamily="34" charset="0"/>
              </a:rPr>
              <a:t>The 47 items are then shown to 60 respondents (including experts working in the area of CSR and the managers of firms), who are asked to judge the importance of the items in terms of assessing the CSR of Chinese companies by questionnaire, in which each item is assigned a score on a five</a:t>
            </a:r>
            <a:r>
              <a:rPr lang="en-US" sz="2800" dirty="0"/>
              <a:t> </a:t>
            </a:r>
            <a:r>
              <a:rPr lang="en-US" sz="2800" dirty="0">
                <a:solidFill>
                  <a:srgbClr val="231F20"/>
                </a:solidFill>
                <a:effectLst/>
                <a:latin typeface="Lato" panose="020F0502020204030203" pitchFamily="34" charset="0"/>
              </a:rPr>
              <a:t>point scale ranging from “it is not important at all” (</a:t>
            </a:r>
            <a:r>
              <a:rPr lang="en-US" sz="2800" dirty="0">
                <a:solidFill>
                  <a:srgbClr val="231F20"/>
                </a:solidFill>
                <a:effectLst/>
                <a:latin typeface="STIX-Regular"/>
              </a:rPr>
              <a:t>=</a:t>
            </a:r>
            <a:r>
              <a:rPr lang="en-US" sz="2800" dirty="0">
                <a:solidFill>
                  <a:srgbClr val="231F20"/>
                </a:solidFill>
                <a:effectLst/>
                <a:latin typeface="Lato" panose="020F0502020204030203" pitchFamily="34" charset="0"/>
              </a:rPr>
              <a:t>1) to “it is very important” (</a:t>
            </a:r>
            <a:r>
              <a:rPr lang="en-US" sz="2800" dirty="0">
                <a:solidFill>
                  <a:srgbClr val="231F20"/>
                </a:solidFill>
                <a:effectLst/>
                <a:latin typeface="STIX-Regular"/>
              </a:rPr>
              <a:t>=</a:t>
            </a:r>
            <a:r>
              <a:rPr lang="en-US" sz="2800" dirty="0">
                <a:solidFill>
                  <a:srgbClr val="231F20"/>
                </a:solidFill>
                <a:effectLst/>
                <a:latin typeface="Lato" panose="020F0502020204030203" pitchFamily="34" charset="0"/>
              </a:rPr>
              <a:t>5). </a:t>
            </a:r>
          </a:p>
          <a:p>
            <a:pPr algn="just"/>
            <a:r>
              <a:rPr lang="en-US" sz="2800" dirty="0">
                <a:solidFill>
                  <a:srgbClr val="231F20"/>
                </a:solidFill>
                <a:latin typeface="Lato" panose="020F0502020204030203" pitchFamily="34" charset="0"/>
              </a:rPr>
              <a:t>They</a:t>
            </a:r>
            <a:r>
              <a:rPr lang="en-US" sz="2800" dirty="0">
                <a:solidFill>
                  <a:srgbClr val="231F20"/>
                </a:solidFill>
                <a:effectLst/>
                <a:latin typeface="Lato" panose="020F0502020204030203" pitchFamily="34" charset="0"/>
              </a:rPr>
              <a:t> then test the reliability of the questionnaire, finding that the inter-item alpha reliability of all 40 items is high (Cronbach's alpha </a:t>
            </a:r>
            <a:r>
              <a:rPr lang="en-US" sz="2800" dirty="0">
                <a:solidFill>
                  <a:srgbClr val="231F20"/>
                </a:solidFill>
                <a:effectLst/>
                <a:latin typeface="STIX-Regular"/>
              </a:rPr>
              <a:t>= </a:t>
            </a:r>
            <a:r>
              <a:rPr lang="en-US" sz="2800" dirty="0">
                <a:solidFill>
                  <a:srgbClr val="231F20"/>
                </a:solidFill>
                <a:effectLst/>
                <a:latin typeface="Lato" panose="020F0502020204030203" pitchFamily="34" charset="0"/>
              </a:rPr>
              <a:t>0.856). The final CSR index contains 40 items as shown in Table 2.</a:t>
            </a:r>
            <a:endParaRPr lang="en-US" sz="2800" dirty="0"/>
          </a:p>
          <a:p>
            <a:pPr algn="just"/>
            <a:endParaRPr lang="en-US" sz="2800" dirty="0"/>
          </a:p>
          <a:p>
            <a:pPr algn="just"/>
            <a:endParaRPr lang="en-US" sz="2800" dirty="0"/>
          </a:p>
          <a:p>
            <a:pPr algn="just"/>
            <a:endParaRPr lang="en-US" sz="2800" dirty="0">
              <a:solidFill>
                <a:srgbClr val="231F20"/>
              </a:solidFill>
              <a:effectLst/>
              <a:latin typeface="Lato" panose="020F0502020204030203" pitchFamily="34" charset="0"/>
            </a:endParaRPr>
          </a:p>
          <a:p>
            <a:pPr algn="just"/>
            <a:endParaRPr lang="en-US" sz="2400" dirty="0"/>
          </a:p>
          <a:p>
            <a:pPr algn="just"/>
            <a:endParaRPr lang="en-US" sz="2800" dirty="0"/>
          </a:p>
          <a:p>
            <a:pPr marL="0" indent="0" algn="just">
              <a:buNone/>
            </a:pPr>
            <a:endParaRPr lang="en-US" sz="2800" dirty="0"/>
          </a:p>
          <a:p>
            <a:pPr marL="0" indent="0">
              <a:buNone/>
            </a:pPr>
            <a:endParaRPr lang="en-US" dirty="0"/>
          </a:p>
          <a:p>
            <a:endParaRPr lang="en-TW" dirty="0"/>
          </a:p>
        </p:txBody>
      </p:sp>
    </p:spTree>
    <p:extLst>
      <p:ext uri="{BB962C8B-B14F-4D97-AF65-F5344CB8AC3E}">
        <p14:creationId xmlns:p14="http://schemas.microsoft.com/office/powerpoint/2010/main" val="2148339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30236-6D64-87A7-A2EE-4DE01E834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9D193D-81F8-63BC-D76D-61944CAF8EA9}"/>
              </a:ext>
            </a:extLst>
          </p:cNvPr>
          <p:cNvSpPr>
            <a:spLocks noGrp="1"/>
          </p:cNvSpPr>
          <p:nvPr>
            <p:ph type="title"/>
          </p:nvPr>
        </p:nvSpPr>
        <p:spPr>
          <a:xfrm>
            <a:off x="1066800" y="75438"/>
            <a:ext cx="10058400" cy="1609344"/>
          </a:xfrm>
        </p:spPr>
        <p:txBody>
          <a:bodyPr/>
          <a:lstStyle/>
          <a:p>
            <a:r>
              <a:rPr lang="en-US" dirty="0"/>
              <a:t>Control and moderating variable</a:t>
            </a:r>
          </a:p>
        </p:txBody>
      </p:sp>
      <p:sp>
        <p:nvSpPr>
          <p:cNvPr id="4" name="Content Placeholder 3">
            <a:extLst>
              <a:ext uri="{FF2B5EF4-FFF2-40B4-BE49-F238E27FC236}">
                <a16:creationId xmlns:a16="http://schemas.microsoft.com/office/drawing/2014/main" id="{E0F4911E-E632-B02A-EC92-ACBA196D9AC7}"/>
              </a:ext>
            </a:extLst>
          </p:cNvPr>
          <p:cNvSpPr>
            <a:spLocks noGrp="1"/>
          </p:cNvSpPr>
          <p:nvPr>
            <p:ph idx="1"/>
          </p:nvPr>
        </p:nvSpPr>
        <p:spPr>
          <a:xfrm>
            <a:off x="1069848" y="1280160"/>
            <a:ext cx="10058400" cy="4892040"/>
          </a:xfrm>
        </p:spPr>
        <p:txBody>
          <a:bodyPr>
            <a:normAutofit fontScale="92500" lnSpcReduction="20000"/>
          </a:bodyPr>
          <a:lstStyle/>
          <a:p>
            <a:pPr algn="just"/>
            <a:r>
              <a:rPr lang="en-US" sz="2600" dirty="0">
                <a:solidFill>
                  <a:srgbClr val="231F20"/>
                </a:solidFill>
                <a:effectLst/>
                <a:latin typeface="Lato" panose="020F0502020204030203" pitchFamily="34" charset="0"/>
              </a:rPr>
              <a:t>With regard to control variables, they include profitability (return on assets (</a:t>
            </a:r>
            <a:r>
              <a:rPr lang="en-US" sz="2600" i="1" dirty="0">
                <a:solidFill>
                  <a:srgbClr val="231F20"/>
                </a:solidFill>
                <a:effectLst/>
                <a:latin typeface="Lato-Italic"/>
              </a:rPr>
              <a:t>ROA</a:t>
            </a:r>
            <a:r>
              <a:rPr lang="en-US" sz="2600" dirty="0">
                <a:solidFill>
                  <a:srgbClr val="231F20"/>
                </a:solidFill>
                <a:effectLst/>
                <a:latin typeface="Lato" panose="020F0502020204030203" pitchFamily="34" charset="0"/>
              </a:rPr>
              <a:t>)), leverage (total debt/total assets (</a:t>
            </a:r>
            <a:r>
              <a:rPr lang="en-US" sz="2600" i="1" dirty="0">
                <a:solidFill>
                  <a:srgbClr val="231F20"/>
                </a:solidFill>
                <a:effectLst/>
                <a:latin typeface="Lato-Italic"/>
              </a:rPr>
              <a:t>LEV</a:t>
            </a:r>
            <a:r>
              <a:rPr lang="en-US" sz="2600" dirty="0">
                <a:solidFill>
                  <a:srgbClr val="231F20"/>
                </a:solidFill>
                <a:effectLst/>
                <a:latin typeface="Lato" panose="020F0502020204030203" pitchFamily="34" charset="0"/>
              </a:rPr>
              <a:t>)), growth (capital expenditures/total assets (</a:t>
            </a:r>
            <a:r>
              <a:rPr lang="en-US" sz="2600" i="1" dirty="0">
                <a:solidFill>
                  <a:srgbClr val="231F20"/>
                </a:solidFill>
                <a:effectLst/>
                <a:latin typeface="Lato-Italic"/>
              </a:rPr>
              <a:t>GROWTH</a:t>
            </a:r>
            <a:r>
              <a:rPr lang="en-US" sz="2600" dirty="0">
                <a:solidFill>
                  <a:srgbClr val="231F20"/>
                </a:solidFill>
                <a:effectLst/>
                <a:latin typeface="Lato" panose="020F0502020204030203" pitchFamily="34" charset="0"/>
              </a:rPr>
              <a:t>)), the controlling shareholder's power (the percentage of shares held by the largest shareholder </a:t>
            </a:r>
            <a:r>
              <a:rPr lang="en-US" sz="2600" dirty="0">
                <a:solidFill>
                  <a:srgbClr val="231F20"/>
                </a:solidFill>
                <a:effectLst/>
                <a:latin typeface="Lato-Regular"/>
              </a:rPr>
              <a:t>(</a:t>
            </a:r>
            <a:r>
              <a:rPr lang="en-US" sz="2600" i="1" dirty="0">
                <a:solidFill>
                  <a:srgbClr val="231F20"/>
                </a:solidFill>
                <a:effectLst/>
                <a:latin typeface="Lato-Italic"/>
              </a:rPr>
              <a:t>TOP</a:t>
            </a:r>
            <a:r>
              <a:rPr lang="en-US" sz="2600" dirty="0">
                <a:solidFill>
                  <a:srgbClr val="231F20"/>
                </a:solidFill>
                <a:effectLst/>
                <a:latin typeface="Lato" panose="020F0502020204030203" pitchFamily="34" charset="0"/>
              </a:rPr>
              <a:t>1)), cash flow from operations (cash flow from operations divided by total assets (</a:t>
            </a:r>
            <a:r>
              <a:rPr lang="en-US" sz="2600" i="1" dirty="0">
                <a:solidFill>
                  <a:srgbClr val="231F20"/>
                </a:solidFill>
                <a:effectLst/>
                <a:latin typeface="Lato-Italic"/>
              </a:rPr>
              <a:t>CASH</a:t>
            </a:r>
            <a:r>
              <a:rPr lang="en-US" sz="2600" dirty="0">
                <a:solidFill>
                  <a:srgbClr val="231F20"/>
                </a:solidFill>
                <a:effectLst/>
                <a:latin typeface="Lato" panose="020F0502020204030203" pitchFamily="34" charset="0"/>
              </a:rPr>
              <a:t>)), and the level of market competition (Herfindahl–Hirschman Index (</a:t>
            </a:r>
            <a:r>
              <a:rPr lang="en-US" sz="2600" i="1" dirty="0">
                <a:solidFill>
                  <a:srgbClr val="231F20"/>
                </a:solidFill>
                <a:effectLst/>
                <a:latin typeface="Lato-Italic"/>
              </a:rPr>
              <a:t>HHI</a:t>
            </a:r>
            <a:r>
              <a:rPr lang="en-US" sz="2600" dirty="0">
                <a:solidFill>
                  <a:srgbClr val="231F20"/>
                </a:solidFill>
                <a:effectLst/>
                <a:latin typeface="Lato" panose="020F0502020204030203" pitchFamily="34" charset="0"/>
              </a:rPr>
              <a:t>)). </a:t>
            </a:r>
          </a:p>
          <a:p>
            <a:pPr algn="just"/>
            <a:r>
              <a:rPr lang="en-US" sz="2600" dirty="0">
                <a:solidFill>
                  <a:srgbClr val="231F20"/>
                </a:solidFill>
                <a:effectLst/>
                <a:latin typeface="Lato" panose="020F0502020204030203" pitchFamily="34" charset="0"/>
              </a:rPr>
              <a:t>They also control for three moderating variables to examine Hypothesis 2, including firm size (the natural logarithm of total assets (</a:t>
            </a:r>
            <a:r>
              <a:rPr lang="en-US" sz="2600" i="1" dirty="0">
                <a:solidFill>
                  <a:srgbClr val="231F20"/>
                </a:solidFill>
                <a:effectLst/>
                <a:latin typeface="Lato-Italic"/>
              </a:rPr>
              <a:t>SIZE</a:t>
            </a:r>
            <a:r>
              <a:rPr lang="en-US" sz="2600" dirty="0">
                <a:solidFill>
                  <a:srgbClr val="231F20"/>
                </a:solidFill>
                <a:effectLst/>
                <a:latin typeface="Lato" panose="020F0502020204030203" pitchFamily="34" charset="0"/>
              </a:rPr>
              <a:t>)), a dummy vari</a:t>
            </a:r>
            <a:r>
              <a:rPr lang="en-US" sz="2600" dirty="0">
                <a:solidFill>
                  <a:srgbClr val="231F20"/>
                </a:solidFill>
                <a:effectLst/>
                <a:latin typeface="Lato-Regular"/>
              </a:rPr>
              <a:t>able (</a:t>
            </a:r>
            <a:r>
              <a:rPr lang="en-US" sz="2600" i="1" dirty="0">
                <a:solidFill>
                  <a:srgbClr val="231F20"/>
                </a:solidFill>
                <a:effectLst/>
                <a:latin typeface="Lato-Italic"/>
              </a:rPr>
              <a:t>PROP</a:t>
            </a:r>
            <a:r>
              <a:rPr lang="en-US" sz="2600" dirty="0">
                <a:solidFill>
                  <a:srgbClr val="231F20"/>
                </a:solidFill>
                <a:effectLst/>
                <a:latin typeface="Lato" panose="020F0502020204030203" pitchFamily="34" charset="0"/>
              </a:rPr>
              <a:t>) representing whether the firm is an SOE, and the level of marketization of the province where the company is located, measured by the marketization index (</a:t>
            </a:r>
            <a:r>
              <a:rPr lang="en-US" sz="2600" i="1" dirty="0">
                <a:solidFill>
                  <a:srgbClr val="231F20"/>
                </a:solidFill>
                <a:effectLst/>
                <a:latin typeface="Lato-Italic"/>
              </a:rPr>
              <a:t>MARKET</a:t>
            </a:r>
            <a:r>
              <a:rPr lang="en-US" sz="2600" dirty="0">
                <a:solidFill>
                  <a:srgbClr val="231F20"/>
                </a:solidFill>
                <a:effectLst/>
                <a:latin typeface="Lato" panose="020F0502020204030203" pitchFamily="34" charset="0"/>
              </a:rPr>
              <a:t>) based on Fan et al. (2011), indicating less political interference as the index increases. </a:t>
            </a:r>
          </a:p>
          <a:p>
            <a:pPr algn="just"/>
            <a:r>
              <a:rPr lang="en-US" sz="2600" dirty="0">
                <a:solidFill>
                  <a:srgbClr val="231F20"/>
                </a:solidFill>
                <a:effectLst/>
                <a:latin typeface="Lato" panose="020F0502020204030203" pitchFamily="34" charset="0"/>
              </a:rPr>
              <a:t>To control for possible variability across industries and time, we also include industry and year dummies. The region is, moreover, included as a regional fixed effect to control for the cluster of listed firms and various degrees of public governance.</a:t>
            </a:r>
            <a:endParaRPr lang="en-US" sz="2600" dirty="0"/>
          </a:p>
          <a:p>
            <a:pPr algn="just"/>
            <a:endParaRPr lang="en-US" sz="2600" dirty="0"/>
          </a:p>
          <a:p>
            <a:endParaRPr lang="en-TW" dirty="0"/>
          </a:p>
        </p:txBody>
      </p:sp>
    </p:spTree>
    <p:extLst>
      <p:ext uri="{BB962C8B-B14F-4D97-AF65-F5344CB8AC3E}">
        <p14:creationId xmlns:p14="http://schemas.microsoft.com/office/powerpoint/2010/main" val="3809321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E72FF-F654-EEAA-E53A-4567E27F83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6CF29-14B2-3508-D513-FCE49C813BD8}"/>
              </a:ext>
            </a:extLst>
          </p:cNvPr>
          <p:cNvSpPr>
            <a:spLocks noGrp="1"/>
          </p:cNvSpPr>
          <p:nvPr>
            <p:ph type="title"/>
          </p:nvPr>
        </p:nvSpPr>
        <p:spPr>
          <a:xfrm>
            <a:off x="1066800" y="-267462"/>
            <a:ext cx="10058400" cy="1609344"/>
          </a:xfrm>
        </p:spPr>
        <p:txBody>
          <a:bodyPr/>
          <a:lstStyle/>
          <a:p>
            <a:r>
              <a:rPr lang="en-US" dirty="0"/>
              <a:t>Descriptive statistics</a:t>
            </a:r>
          </a:p>
        </p:txBody>
      </p:sp>
      <p:pic>
        <p:nvPicPr>
          <p:cNvPr id="5" name="Content Placeholder 4">
            <a:extLst>
              <a:ext uri="{FF2B5EF4-FFF2-40B4-BE49-F238E27FC236}">
                <a16:creationId xmlns:a16="http://schemas.microsoft.com/office/drawing/2014/main" id="{B6EFD1DC-E335-43E6-86B2-66068CD99F76}"/>
              </a:ext>
            </a:extLst>
          </p:cNvPr>
          <p:cNvPicPr>
            <a:picLocks noGrp="1" noChangeAspect="1"/>
          </p:cNvPicPr>
          <p:nvPr>
            <p:ph idx="1"/>
          </p:nvPr>
        </p:nvPicPr>
        <p:blipFill>
          <a:blip r:embed="rId3"/>
          <a:stretch>
            <a:fillRect/>
          </a:stretch>
        </p:blipFill>
        <p:spPr>
          <a:xfrm>
            <a:off x="2674620" y="845820"/>
            <a:ext cx="6560820" cy="6012180"/>
          </a:xfrm>
        </p:spPr>
      </p:pic>
    </p:spTree>
    <p:extLst>
      <p:ext uri="{BB962C8B-B14F-4D97-AF65-F5344CB8AC3E}">
        <p14:creationId xmlns:p14="http://schemas.microsoft.com/office/powerpoint/2010/main" val="3347374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7949-19F5-0462-65E0-855ADC7F4B50}"/>
              </a:ext>
            </a:extLst>
          </p:cNvPr>
          <p:cNvSpPr>
            <a:spLocks noGrp="1"/>
          </p:cNvSpPr>
          <p:nvPr>
            <p:ph type="title"/>
          </p:nvPr>
        </p:nvSpPr>
        <p:spPr/>
        <p:txBody>
          <a:bodyPr/>
          <a:lstStyle/>
          <a:p>
            <a:r>
              <a:rPr lang="en-TW" dirty="0"/>
              <a:t>RESEARCH BACKGROUND</a:t>
            </a:r>
          </a:p>
        </p:txBody>
      </p:sp>
      <p:sp>
        <p:nvSpPr>
          <p:cNvPr id="3" name="Content Placeholder 2">
            <a:extLst>
              <a:ext uri="{FF2B5EF4-FFF2-40B4-BE49-F238E27FC236}">
                <a16:creationId xmlns:a16="http://schemas.microsoft.com/office/drawing/2014/main" id="{BFE98AE7-BA0C-F0E4-7DDB-98CA4396A30B}"/>
              </a:ext>
            </a:extLst>
          </p:cNvPr>
          <p:cNvSpPr>
            <a:spLocks noGrp="1"/>
          </p:cNvSpPr>
          <p:nvPr>
            <p:ph idx="1"/>
          </p:nvPr>
        </p:nvSpPr>
        <p:spPr/>
        <p:txBody>
          <a:bodyPr>
            <a:normAutofit fontScale="92500" lnSpcReduction="10000"/>
          </a:bodyPr>
          <a:lstStyle/>
          <a:p>
            <a:pPr algn="just"/>
            <a:r>
              <a:rPr lang="en-US" sz="3200" dirty="0">
                <a:solidFill>
                  <a:srgbClr val="231F20"/>
                </a:solidFill>
                <a:effectLst/>
                <a:latin typeface="Lato" panose="020F0502020204030203" pitchFamily="34" charset="0"/>
              </a:rPr>
              <a:t>As a special form of business–government relationship, </a:t>
            </a:r>
            <a:r>
              <a:rPr lang="en-US" sz="3200" b="1" dirty="0">
                <a:solidFill>
                  <a:srgbClr val="00B0F0"/>
                </a:solidFill>
                <a:effectLst/>
                <a:latin typeface="Lato" panose="020F0502020204030203" pitchFamily="34" charset="0"/>
              </a:rPr>
              <a:t>political connections</a:t>
            </a:r>
            <a:r>
              <a:rPr lang="en-US" sz="3200" b="1" dirty="0">
                <a:solidFill>
                  <a:srgbClr val="231F20"/>
                </a:solidFill>
                <a:effectLst/>
                <a:latin typeface="Lato" panose="020F0502020204030203" pitchFamily="34" charset="0"/>
              </a:rPr>
              <a:t> </a:t>
            </a:r>
            <a:r>
              <a:rPr lang="en-US" sz="3200" dirty="0">
                <a:solidFill>
                  <a:srgbClr val="231F20"/>
                </a:solidFill>
                <a:effectLst/>
                <a:latin typeface="Lato" panose="020F0502020204030203" pitchFamily="34" charset="0"/>
              </a:rPr>
              <a:t>are an important means of government intervention in firms. </a:t>
            </a:r>
          </a:p>
          <a:p>
            <a:pPr algn="just"/>
            <a:r>
              <a:rPr lang="en-US" sz="3200" dirty="0">
                <a:solidFill>
                  <a:srgbClr val="231F20"/>
                </a:solidFill>
                <a:effectLst/>
                <a:latin typeface="Lato" panose="020F0502020204030203" pitchFamily="34" charset="0"/>
              </a:rPr>
              <a:t>Concurrently, </a:t>
            </a:r>
            <a:r>
              <a:rPr lang="en-US" sz="3200" b="1" dirty="0">
                <a:solidFill>
                  <a:srgbClr val="00B0F0"/>
                </a:solidFill>
                <a:effectLst/>
                <a:latin typeface="Lato" panose="020F0502020204030203" pitchFamily="34" charset="0"/>
              </a:rPr>
              <a:t>political connections </a:t>
            </a:r>
            <a:r>
              <a:rPr lang="en-US" sz="3200" dirty="0">
                <a:solidFill>
                  <a:srgbClr val="231F20"/>
                </a:solidFill>
                <a:effectLst/>
                <a:latin typeface="Lato" panose="020F0502020204030203" pitchFamily="34" charset="0"/>
              </a:rPr>
              <a:t>are an important channel for Chinese firms to access government protection and valuable resources, such as </a:t>
            </a:r>
            <a:r>
              <a:rPr lang="en-US" sz="3200" b="1" dirty="0">
                <a:solidFill>
                  <a:srgbClr val="00B0F0"/>
                </a:solidFill>
                <a:effectLst/>
                <a:latin typeface="Lato" panose="020F0502020204030203" pitchFamily="34" charset="0"/>
              </a:rPr>
              <a:t>lower taxation, privileged access to debt financing from government-controlled banks and relaxed government oversight</a:t>
            </a:r>
            <a:r>
              <a:rPr lang="en-US" sz="3200" b="1" dirty="0">
                <a:solidFill>
                  <a:srgbClr val="231F20"/>
                </a:solidFill>
                <a:effectLst/>
                <a:latin typeface="Lato" panose="020F0502020204030203" pitchFamily="34" charset="0"/>
              </a:rPr>
              <a:t> </a:t>
            </a:r>
            <a:r>
              <a:rPr lang="en-US" sz="3200" dirty="0">
                <a:solidFill>
                  <a:srgbClr val="231F20"/>
                </a:solidFill>
                <a:effectLst/>
                <a:latin typeface="Lato" panose="020F0502020204030203" pitchFamily="34" charset="0"/>
              </a:rPr>
              <a:t>(</a:t>
            </a:r>
            <a:r>
              <a:rPr lang="en-US" sz="3200" dirty="0" err="1">
                <a:solidFill>
                  <a:srgbClr val="231F20"/>
                </a:solidFill>
                <a:effectLst/>
                <a:latin typeface="Lato" panose="020F0502020204030203" pitchFamily="34" charset="0"/>
              </a:rPr>
              <a:t>Claessens</a:t>
            </a:r>
            <a:r>
              <a:rPr lang="en-US" sz="3200" dirty="0">
                <a:solidFill>
                  <a:srgbClr val="231F20"/>
                </a:solidFill>
                <a:effectLst/>
                <a:latin typeface="Lato" panose="020F0502020204030203" pitchFamily="34" charset="0"/>
              </a:rPr>
              <a:t>, </a:t>
            </a:r>
            <a:r>
              <a:rPr lang="en-US" sz="3200" dirty="0" err="1">
                <a:solidFill>
                  <a:srgbClr val="231F20"/>
                </a:solidFill>
                <a:effectLst/>
                <a:latin typeface="Lato" panose="020F0502020204030203" pitchFamily="34" charset="0"/>
              </a:rPr>
              <a:t>Feijen</a:t>
            </a:r>
            <a:r>
              <a:rPr lang="en-US" sz="3200" dirty="0">
                <a:solidFill>
                  <a:srgbClr val="231F20"/>
                </a:solidFill>
                <a:effectLst/>
                <a:latin typeface="Lato" panose="020F0502020204030203" pitchFamily="34" charset="0"/>
              </a:rPr>
              <a:t>, &amp; </a:t>
            </a:r>
            <a:r>
              <a:rPr lang="en-US" sz="3200" dirty="0" err="1">
                <a:solidFill>
                  <a:srgbClr val="231F20"/>
                </a:solidFill>
                <a:effectLst/>
                <a:latin typeface="Lato" panose="020F0502020204030203" pitchFamily="34" charset="0"/>
              </a:rPr>
              <a:t>Laeven</a:t>
            </a:r>
            <a:r>
              <a:rPr lang="en-US" sz="3200" dirty="0">
                <a:solidFill>
                  <a:srgbClr val="231F20"/>
                </a:solidFill>
                <a:effectLst/>
                <a:latin typeface="Lato" panose="020F0502020204030203" pitchFamily="34" charset="0"/>
              </a:rPr>
              <a:t>, 2008; Wu, Wu, Zhou, &amp; Wu, 2012).</a:t>
            </a:r>
            <a:endParaRPr lang="en-US" sz="3200" dirty="0"/>
          </a:p>
          <a:p>
            <a:endParaRPr lang="en-TW" sz="2800" dirty="0"/>
          </a:p>
        </p:txBody>
      </p:sp>
    </p:spTree>
    <p:extLst>
      <p:ext uri="{BB962C8B-B14F-4D97-AF65-F5344CB8AC3E}">
        <p14:creationId xmlns:p14="http://schemas.microsoft.com/office/powerpoint/2010/main" val="187520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9F246-379A-E1C5-E776-BC9DF7EBF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E21E18-CCC7-E6FA-C4D8-16A00114CB19}"/>
              </a:ext>
            </a:extLst>
          </p:cNvPr>
          <p:cNvSpPr>
            <a:spLocks noGrp="1"/>
          </p:cNvSpPr>
          <p:nvPr>
            <p:ph type="title"/>
          </p:nvPr>
        </p:nvSpPr>
        <p:spPr>
          <a:xfrm>
            <a:off x="1066800" y="-267462"/>
            <a:ext cx="10058400" cy="1609344"/>
          </a:xfrm>
        </p:spPr>
        <p:txBody>
          <a:bodyPr/>
          <a:lstStyle/>
          <a:p>
            <a:endParaRPr lang="en-US" dirty="0"/>
          </a:p>
        </p:txBody>
      </p:sp>
      <p:pic>
        <p:nvPicPr>
          <p:cNvPr id="7" name="Content Placeholder 6">
            <a:extLst>
              <a:ext uri="{FF2B5EF4-FFF2-40B4-BE49-F238E27FC236}">
                <a16:creationId xmlns:a16="http://schemas.microsoft.com/office/drawing/2014/main" id="{31D4E944-4C1D-66B0-F9B3-D995E780F296}"/>
              </a:ext>
            </a:extLst>
          </p:cNvPr>
          <p:cNvPicPr>
            <a:picLocks noGrp="1" noChangeAspect="1"/>
          </p:cNvPicPr>
          <p:nvPr>
            <p:ph idx="1"/>
          </p:nvPr>
        </p:nvPicPr>
        <p:blipFill>
          <a:blip r:embed="rId3"/>
          <a:stretch>
            <a:fillRect/>
          </a:stretch>
        </p:blipFill>
        <p:spPr>
          <a:xfrm>
            <a:off x="2228850" y="0"/>
            <a:ext cx="7966710" cy="6858000"/>
          </a:xfrm>
        </p:spPr>
      </p:pic>
    </p:spTree>
    <p:extLst>
      <p:ext uri="{BB962C8B-B14F-4D97-AF65-F5344CB8AC3E}">
        <p14:creationId xmlns:p14="http://schemas.microsoft.com/office/powerpoint/2010/main" val="3626046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E9529-E4DE-4E94-B699-51258273E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E92752-077F-5A06-DD8B-EC4F66649BCC}"/>
              </a:ext>
            </a:extLst>
          </p:cNvPr>
          <p:cNvSpPr>
            <a:spLocks noGrp="1"/>
          </p:cNvSpPr>
          <p:nvPr>
            <p:ph type="title"/>
          </p:nvPr>
        </p:nvSpPr>
        <p:spPr>
          <a:xfrm>
            <a:off x="1066800" y="-267462"/>
            <a:ext cx="10058400" cy="1609344"/>
          </a:xfrm>
        </p:spPr>
        <p:txBody>
          <a:bodyPr/>
          <a:lstStyle/>
          <a:p>
            <a:endParaRPr lang="en-US" dirty="0"/>
          </a:p>
        </p:txBody>
      </p:sp>
      <p:pic>
        <p:nvPicPr>
          <p:cNvPr id="6" name="Content Placeholder 5">
            <a:extLst>
              <a:ext uri="{FF2B5EF4-FFF2-40B4-BE49-F238E27FC236}">
                <a16:creationId xmlns:a16="http://schemas.microsoft.com/office/drawing/2014/main" id="{7717834D-8F1C-F6F5-30CB-A1DF282F3DB7}"/>
              </a:ext>
            </a:extLst>
          </p:cNvPr>
          <p:cNvPicPr>
            <a:picLocks noGrp="1" noChangeAspect="1"/>
          </p:cNvPicPr>
          <p:nvPr>
            <p:ph idx="1"/>
          </p:nvPr>
        </p:nvPicPr>
        <p:blipFill>
          <a:blip r:embed="rId3"/>
          <a:stretch>
            <a:fillRect/>
          </a:stretch>
        </p:blipFill>
        <p:spPr>
          <a:xfrm rot="5400000">
            <a:off x="2674618" y="-2434589"/>
            <a:ext cx="6858000" cy="11727179"/>
          </a:xfrm>
        </p:spPr>
      </p:pic>
    </p:spTree>
    <p:extLst>
      <p:ext uri="{BB962C8B-B14F-4D97-AF65-F5344CB8AC3E}">
        <p14:creationId xmlns:p14="http://schemas.microsoft.com/office/powerpoint/2010/main" val="3924616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60288-800D-2AF2-327F-2DAB029F0D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90B736-4A00-0F29-0CA0-F85DF6891373}"/>
              </a:ext>
            </a:extLst>
          </p:cNvPr>
          <p:cNvSpPr>
            <a:spLocks noGrp="1"/>
          </p:cNvSpPr>
          <p:nvPr>
            <p:ph type="title"/>
          </p:nvPr>
        </p:nvSpPr>
        <p:spPr>
          <a:xfrm>
            <a:off x="1066800" y="-267462"/>
            <a:ext cx="10058400" cy="1609344"/>
          </a:xfrm>
        </p:spPr>
        <p:txBody>
          <a:bodyPr/>
          <a:lstStyle/>
          <a:p>
            <a:endParaRPr lang="en-US" dirty="0"/>
          </a:p>
        </p:txBody>
      </p:sp>
      <p:pic>
        <p:nvPicPr>
          <p:cNvPr id="7" name="Content Placeholder 6">
            <a:extLst>
              <a:ext uri="{FF2B5EF4-FFF2-40B4-BE49-F238E27FC236}">
                <a16:creationId xmlns:a16="http://schemas.microsoft.com/office/drawing/2014/main" id="{67651AA0-17AD-89B7-7098-47F630628578}"/>
              </a:ext>
            </a:extLst>
          </p:cNvPr>
          <p:cNvPicPr>
            <a:picLocks noGrp="1" noChangeAspect="1"/>
          </p:cNvPicPr>
          <p:nvPr>
            <p:ph idx="1"/>
          </p:nvPr>
        </p:nvPicPr>
        <p:blipFill>
          <a:blip r:embed="rId3"/>
          <a:stretch>
            <a:fillRect/>
          </a:stretch>
        </p:blipFill>
        <p:spPr>
          <a:xfrm rot="5400000">
            <a:off x="2697481" y="-2343149"/>
            <a:ext cx="6857999" cy="11544302"/>
          </a:xfrm>
        </p:spPr>
      </p:pic>
    </p:spTree>
    <p:extLst>
      <p:ext uri="{BB962C8B-B14F-4D97-AF65-F5344CB8AC3E}">
        <p14:creationId xmlns:p14="http://schemas.microsoft.com/office/powerpoint/2010/main" val="295616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D4933-1AB3-E25C-7B71-DBE07F2E89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26618-4381-5C2A-F4E8-BB02E1F32C89}"/>
              </a:ext>
            </a:extLst>
          </p:cNvPr>
          <p:cNvSpPr>
            <a:spLocks noGrp="1"/>
          </p:cNvSpPr>
          <p:nvPr>
            <p:ph type="title"/>
          </p:nvPr>
        </p:nvSpPr>
        <p:spPr>
          <a:xfrm>
            <a:off x="1066800" y="-267462"/>
            <a:ext cx="10058400" cy="1609344"/>
          </a:xfrm>
        </p:spPr>
        <p:txBody>
          <a:bodyPr/>
          <a:lstStyle/>
          <a:p>
            <a:endParaRPr lang="en-US" dirty="0"/>
          </a:p>
        </p:txBody>
      </p:sp>
      <p:pic>
        <p:nvPicPr>
          <p:cNvPr id="11" name="Content Placeholder 10">
            <a:extLst>
              <a:ext uri="{FF2B5EF4-FFF2-40B4-BE49-F238E27FC236}">
                <a16:creationId xmlns:a16="http://schemas.microsoft.com/office/drawing/2014/main" id="{7F57C91B-B713-3ACF-24F7-6412E83324F3}"/>
              </a:ext>
            </a:extLst>
          </p:cNvPr>
          <p:cNvPicPr>
            <a:picLocks noGrp="1" noChangeAspect="1"/>
          </p:cNvPicPr>
          <p:nvPr>
            <p:ph idx="1"/>
          </p:nvPr>
        </p:nvPicPr>
        <p:blipFill>
          <a:blip r:embed="rId3"/>
          <a:stretch>
            <a:fillRect/>
          </a:stretch>
        </p:blipFill>
        <p:spPr>
          <a:xfrm>
            <a:off x="902971" y="0"/>
            <a:ext cx="10222230" cy="6858000"/>
          </a:xfrm>
        </p:spPr>
      </p:pic>
    </p:spTree>
    <p:extLst>
      <p:ext uri="{BB962C8B-B14F-4D97-AF65-F5344CB8AC3E}">
        <p14:creationId xmlns:p14="http://schemas.microsoft.com/office/powerpoint/2010/main" val="4269118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3D8FD-3672-2344-20AF-47C00D03C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A14E3-9A55-1B69-939F-56AED51B0517}"/>
              </a:ext>
            </a:extLst>
          </p:cNvPr>
          <p:cNvSpPr>
            <a:spLocks noGrp="1"/>
          </p:cNvSpPr>
          <p:nvPr>
            <p:ph type="title"/>
          </p:nvPr>
        </p:nvSpPr>
        <p:spPr>
          <a:xfrm>
            <a:off x="1066800" y="-267462"/>
            <a:ext cx="10058400" cy="1609344"/>
          </a:xfrm>
        </p:spPr>
        <p:txBody>
          <a:bodyPr/>
          <a:lstStyle/>
          <a:p>
            <a:endParaRPr lang="en-US" dirty="0"/>
          </a:p>
        </p:txBody>
      </p:sp>
      <p:pic>
        <p:nvPicPr>
          <p:cNvPr id="6" name="Content Placeholder 5">
            <a:extLst>
              <a:ext uri="{FF2B5EF4-FFF2-40B4-BE49-F238E27FC236}">
                <a16:creationId xmlns:a16="http://schemas.microsoft.com/office/drawing/2014/main" id="{D6CB02D1-A9F5-1EB8-0B9C-799C17C7564E}"/>
              </a:ext>
            </a:extLst>
          </p:cNvPr>
          <p:cNvPicPr>
            <a:picLocks noGrp="1" noChangeAspect="1"/>
          </p:cNvPicPr>
          <p:nvPr>
            <p:ph idx="1"/>
          </p:nvPr>
        </p:nvPicPr>
        <p:blipFill>
          <a:blip r:embed="rId3"/>
          <a:srcRect t="1834"/>
          <a:stretch/>
        </p:blipFill>
        <p:spPr>
          <a:xfrm>
            <a:off x="320040" y="62865"/>
            <a:ext cx="11372851" cy="6732270"/>
          </a:xfrm>
        </p:spPr>
      </p:pic>
    </p:spTree>
    <p:extLst>
      <p:ext uri="{BB962C8B-B14F-4D97-AF65-F5344CB8AC3E}">
        <p14:creationId xmlns:p14="http://schemas.microsoft.com/office/powerpoint/2010/main" val="1309740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717AD-3893-84BF-0D7D-43D32CAA24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A7AC6A-21C1-D8B3-6979-74235F003345}"/>
              </a:ext>
            </a:extLst>
          </p:cNvPr>
          <p:cNvSpPr>
            <a:spLocks noGrp="1"/>
          </p:cNvSpPr>
          <p:nvPr>
            <p:ph type="title"/>
          </p:nvPr>
        </p:nvSpPr>
        <p:spPr>
          <a:xfrm>
            <a:off x="1066800" y="-267462"/>
            <a:ext cx="10058400" cy="1609344"/>
          </a:xfrm>
        </p:spPr>
        <p:txBody>
          <a:bodyPr/>
          <a:lstStyle/>
          <a:p>
            <a:r>
              <a:rPr lang="en-US" dirty="0"/>
              <a:t>Robustness test</a:t>
            </a:r>
          </a:p>
        </p:txBody>
      </p:sp>
      <p:sp>
        <p:nvSpPr>
          <p:cNvPr id="4" name="Content Placeholder 3">
            <a:extLst>
              <a:ext uri="{FF2B5EF4-FFF2-40B4-BE49-F238E27FC236}">
                <a16:creationId xmlns:a16="http://schemas.microsoft.com/office/drawing/2014/main" id="{C2CFB42D-5886-6CA6-EEA1-76576D54CF65}"/>
              </a:ext>
            </a:extLst>
          </p:cNvPr>
          <p:cNvSpPr>
            <a:spLocks noGrp="1"/>
          </p:cNvSpPr>
          <p:nvPr>
            <p:ph idx="1"/>
          </p:nvPr>
        </p:nvSpPr>
        <p:spPr>
          <a:xfrm>
            <a:off x="1066800" y="1097280"/>
            <a:ext cx="10058400" cy="5886450"/>
          </a:xfrm>
        </p:spPr>
        <p:txBody>
          <a:bodyPr>
            <a:normAutofit fontScale="92500" lnSpcReduction="20000"/>
          </a:bodyPr>
          <a:lstStyle/>
          <a:p>
            <a:pPr algn="just"/>
            <a:r>
              <a:rPr lang="en-US" sz="3000" dirty="0">
                <a:solidFill>
                  <a:srgbClr val="231F20"/>
                </a:solidFill>
                <a:effectLst/>
                <a:latin typeface="Lato" panose="020F0502020204030203" pitchFamily="34" charset="0"/>
              </a:rPr>
              <a:t>According to the results shown in </a:t>
            </a:r>
            <a:r>
              <a:rPr lang="en-US" sz="3000" b="1" dirty="0">
                <a:solidFill>
                  <a:srgbClr val="00B0F0"/>
                </a:solidFill>
                <a:effectLst/>
                <a:latin typeface="Lato" panose="020F0502020204030203" pitchFamily="34" charset="0"/>
              </a:rPr>
              <a:t>Table 12</a:t>
            </a:r>
            <a:r>
              <a:rPr lang="en-US" sz="3000" dirty="0">
                <a:solidFill>
                  <a:srgbClr val="231F20"/>
                </a:solidFill>
                <a:effectLst/>
                <a:latin typeface="Lato" panose="020F0502020204030203" pitchFamily="34" charset="0"/>
              </a:rPr>
              <a:t>, we also find that the coefficients of </a:t>
            </a:r>
            <a:r>
              <a:rPr lang="en-US" sz="3000" i="1" dirty="0">
                <a:solidFill>
                  <a:srgbClr val="231F20"/>
                </a:solidFill>
                <a:effectLst/>
                <a:latin typeface="Lato-Italic"/>
              </a:rPr>
              <a:t>TURNOVER</a:t>
            </a:r>
            <a:r>
              <a:rPr lang="en-US" sz="3000" dirty="0">
                <a:solidFill>
                  <a:srgbClr val="231F20"/>
                </a:solidFill>
                <a:effectLst/>
                <a:latin typeface="Lato" panose="020F0502020204030203" pitchFamily="34" charset="0"/>
              </a:rPr>
              <a:t> and the interaction variables are all positive and significant at least at the 10% level, providing evidence that supports the politically motivated CSR strategies in China. </a:t>
            </a:r>
          </a:p>
          <a:p>
            <a:pPr algn="just"/>
            <a:r>
              <a:rPr lang="en-US" sz="3000" dirty="0">
                <a:solidFill>
                  <a:srgbClr val="231F20"/>
                </a:solidFill>
                <a:effectLst/>
                <a:latin typeface="Lato" panose="020F0502020204030203" pitchFamily="34" charset="0"/>
              </a:rPr>
              <a:t>Similarly, based on the results of the grouping test reported in </a:t>
            </a:r>
            <a:r>
              <a:rPr lang="en-US" sz="3000" b="1" dirty="0">
                <a:solidFill>
                  <a:srgbClr val="00B0F0"/>
                </a:solidFill>
                <a:effectLst/>
                <a:latin typeface="Lato" panose="020F0502020204030203" pitchFamily="34" charset="0"/>
              </a:rPr>
              <a:t>Table 14</a:t>
            </a:r>
            <a:r>
              <a:rPr lang="en-US" sz="3000" dirty="0">
                <a:solidFill>
                  <a:srgbClr val="231F20"/>
                </a:solidFill>
                <a:effectLst/>
                <a:latin typeface="Lato" panose="020F0502020204030203" pitchFamily="34" charset="0"/>
              </a:rPr>
              <a:t>, we also find that the coefficients of all types of political connections (</a:t>
            </a:r>
            <a:r>
              <a:rPr lang="en-US" sz="3000" i="1" dirty="0">
                <a:solidFill>
                  <a:srgbClr val="231F20"/>
                </a:solidFill>
                <a:effectLst/>
                <a:latin typeface="Lato-Italic"/>
              </a:rPr>
              <a:t>RCDUM, RCL, GOVDUM,</a:t>
            </a:r>
            <a:r>
              <a:rPr lang="en-US" sz="3000" dirty="0">
                <a:solidFill>
                  <a:srgbClr val="231F20"/>
                </a:solidFill>
                <a:effectLst/>
                <a:latin typeface="Lato-Regular"/>
              </a:rPr>
              <a:t> or </a:t>
            </a:r>
            <a:r>
              <a:rPr lang="en-US" sz="3000" i="1" dirty="0">
                <a:solidFill>
                  <a:srgbClr val="231F20"/>
                </a:solidFill>
                <a:effectLst/>
                <a:latin typeface="Lato-Italic"/>
              </a:rPr>
              <a:t>GOVL</a:t>
            </a:r>
            <a:r>
              <a:rPr lang="en-US" sz="3000" dirty="0">
                <a:solidFill>
                  <a:srgbClr val="231F20"/>
                </a:solidFill>
                <a:effectLst/>
                <a:latin typeface="Lato" panose="020F0502020204030203" pitchFamily="34" charset="0"/>
              </a:rPr>
              <a:t>) of NSOEs (small firms or firms in less market-oriented regions) are all positive and greater than those of SOEs (large firms or firms in more market-oriented regions), suggesting that the pulling effect of political connections on CSR is more prominent in firms for which political connections are more valuable. </a:t>
            </a:r>
          </a:p>
          <a:p>
            <a:pPr algn="just"/>
            <a:r>
              <a:rPr lang="en-US" sz="3000" dirty="0">
                <a:solidFill>
                  <a:srgbClr val="231F20"/>
                </a:solidFill>
                <a:effectLst/>
                <a:latin typeface="Lato" panose="020F0502020204030203" pitchFamily="34" charset="0"/>
              </a:rPr>
              <a:t>Therefore, the results presented in Tables 8–14 reinforce the evidence presented in Tables 5–7, further confirming H1 and H2.</a:t>
            </a:r>
            <a:endParaRPr lang="en-US" sz="3000" dirty="0"/>
          </a:p>
          <a:p>
            <a:endParaRPr lang="en-TW" dirty="0"/>
          </a:p>
        </p:txBody>
      </p:sp>
    </p:spTree>
    <p:extLst>
      <p:ext uri="{BB962C8B-B14F-4D97-AF65-F5344CB8AC3E}">
        <p14:creationId xmlns:p14="http://schemas.microsoft.com/office/powerpoint/2010/main" val="902984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3ACA7-C23A-9A46-358D-1864A3F78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5E799-C273-EA8A-A58F-1EE047E6CE2E}"/>
              </a:ext>
            </a:extLst>
          </p:cNvPr>
          <p:cNvSpPr>
            <a:spLocks noGrp="1"/>
          </p:cNvSpPr>
          <p:nvPr>
            <p:ph type="title"/>
          </p:nvPr>
        </p:nvSpPr>
        <p:spPr>
          <a:xfrm>
            <a:off x="1066800" y="-267462"/>
            <a:ext cx="10058400" cy="1609344"/>
          </a:xfrm>
        </p:spPr>
        <p:txBody>
          <a:bodyPr/>
          <a:lstStyle/>
          <a:p>
            <a:r>
              <a:rPr lang="en-US" dirty="0"/>
              <a:t>GENERAL DISCUSSION</a:t>
            </a:r>
          </a:p>
        </p:txBody>
      </p:sp>
      <p:sp>
        <p:nvSpPr>
          <p:cNvPr id="4" name="Content Placeholder 3">
            <a:extLst>
              <a:ext uri="{FF2B5EF4-FFF2-40B4-BE49-F238E27FC236}">
                <a16:creationId xmlns:a16="http://schemas.microsoft.com/office/drawing/2014/main" id="{5136E886-7E50-406B-57F6-0D65CA57A2B9}"/>
              </a:ext>
            </a:extLst>
          </p:cNvPr>
          <p:cNvSpPr>
            <a:spLocks noGrp="1"/>
          </p:cNvSpPr>
          <p:nvPr>
            <p:ph idx="1"/>
          </p:nvPr>
        </p:nvSpPr>
        <p:spPr>
          <a:xfrm>
            <a:off x="1066800" y="1341882"/>
            <a:ext cx="10058400" cy="4732020"/>
          </a:xfrm>
        </p:spPr>
        <p:txBody>
          <a:bodyPr>
            <a:normAutofit/>
          </a:bodyPr>
          <a:lstStyle/>
          <a:p>
            <a:pPr algn="just"/>
            <a:r>
              <a:rPr lang="en-US" sz="2800" dirty="0">
                <a:solidFill>
                  <a:srgbClr val="231F20"/>
                </a:solidFill>
                <a:latin typeface="Lato" panose="020F0502020204030203" pitchFamily="34" charset="0"/>
              </a:rPr>
              <a:t>The</a:t>
            </a:r>
            <a:r>
              <a:rPr lang="en-US" sz="2800" dirty="0">
                <a:solidFill>
                  <a:srgbClr val="231F20"/>
                </a:solidFill>
                <a:effectLst/>
                <a:latin typeface="Lato" panose="020F0502020204030203" pitchFamily="34" charset="0"/>
              </a:rPr>
              <a:t> findings related to the first hypothesis indicate that politically connected firms demonstrate better CSR than nonconnected firms. </a:t>
            </a:r>
          </a:p>
          <a:p>
            <a:pPr algn="just"/>
            <a:r>
              <a:rPr lang="en-US" sz="2800" dirty="0">
                <a:solidFill>
                  <a:srgbClr val="231F20"/>
                </a:solidFill>
                <a:effectLst/>
                <a:latin typeface="Lato" panose="020F0502020204030203" pitchFamily="34" charset="0"/>
              </a:rPr>
              <a:t>As the Chinese government, the key external stakeholder, controls the critical resources needed by companies for survival and success and has the arduous task of maintaining the harmonious development of economy, society, and the environment, CSR has become an exchange for enterprises to maintain political connections to obtain political resources. </a:t>
            </a:r>
            <a:endParaRPr lang="en-US" sz="2800" dirty="0"/>
          </a:p>
          <a:p>
            <a:r>
              <a:rPr lang="en-US" sz="2800" dirty="0">
                <a:solidFill>
                  <a:srgbClr val="231F20"/>
                </a:solidFill>
                <a:latin typeface="Lato" panose="020F0502020204030203" pitchFamily="34" charset="0"/>
              </a:rPr>
              <a:t>P</a:t>
            </a:r>
            <a:r>
              <a:rPr lang="en-US" sz="2800" dirty="0">
                <a:solidFill>
                  <a:srgbClr val="231F20"/>
                </a:solidFill>
                <a:effectLst/>
                <a:latin typeface="Lato" panose="020F0502020204030203" pitchFamily="34" charset="0"/>
              </a:rPr>
              <a:t>olitical incentives are indeed a very important factor driving Chinese firms to undertake CSR.</a:t>
            </a:r>
          </a:p>
          <a:p>
            <a:pPr marL="0" indent="0">
              <a:buNone/>
            </a:pPr>
            <a:endParaRPr lang="en-US" sz="2400" dirty="0"/>
          </a:p>
          <a:p>
            <a:endParaRPr lang="en-US" sz="2800" dirty="0"/>
          </a:p>
          <a:p>
            <a:endParaRPr lang="en-TW" dirty="0"/>
          </a:p>
        </p:txBody>
      </p:sp>
    </p:spTree>
    <p:extLst>
      <p:ext uri="{BB962C8B-B14F-4D97-AF65-F5344CB8AC3E}">
        <p14:creationId xmlns:p14="http://schemas.microsoft.com/office/powerpoint/2010/main" val="2627606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DCB6-4856-41BB-5F9B-C921FAD9F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B0D11-1004-50AF-E737-467B8C0FB02D}"/>
              </a:ext>
            </a:extLst>
          </p:cNvPr>
          <p:cNvSpPr>
            <a:spLocks noGrp="1"/>
          </p:cNvSpPr>
          <p:nvPr>
            <p:ph type="title"/>
          </p:nvPr>
        </p:nvSpPr>
        <p:spPr>
          <a:xfrm>
            <a:off x="1066800" y="-267462"/>
            <a:ext cx="10058400" cy="1609344"/>
          </a:xfrm>
        </p:spPr>
        <p:txBody>
          <a:bodyPr/>
          <a:lstStyle/>
          <a:p>
            <a:r>
              <a:rPr lang="en-US" dirty="0"/>
              <a:t>GENERAL DISCUSSION</a:t>
            </a:r>
          </a:p>
        </p:txBody>
      </p:sp>
      <p:sp>
        <p:nvSpPr>
          <p:cNvPr id="4" name="Content Placeholder 3">
            <a:extLst>
              <a:ext uri="{FF2B5EF4-FFF2-40B4-BE49-F238E27FC236}">
                <a16:creationId xmlns:a16="http://schemas.microsoft.com/office/drawing/2014/main" id="{A3A8FF0B-EE2D-39BF-8038-0B25A9966617}"/>
              </a:ext>
            </a:extLst>
          </p:cNvPr>
          <p:cNvSpPr>
            <a:spLocks noGrp="1"/>
          </p:cNvSpPr>
          <p:nvPr>
            <p:ph idx="1"/>
          </p:nvPr>
        </p:nvSpPr>
        <p:spPr>
          <a:xfrm>
            <a:off x="1066800" y="1451610"/>
            <a:ext cx="10058400" cy="4834890"/>
          </a:xfrm>
        </p:spPr>
        <p:txBody>
          <a:bodyPr>
            <a:normAutofit fontScale="92500" lnSpcReduction="10000"/>
          </a:bodyPr>
          <a:lstStyle/>
          <a:p>
            <a:pPr algn="just"/>
            <a:r>
              <a:rPr lang="en-US" sz="2800" dirty="0">
                <a:solidFill>
                  <a:srgbClr val="231F20"/>
                </a:solidFill>
                <a:latin typeface="Lato" panose="020F0502020204030203" pitchFamily="34" charset="0"/>
              </a:rPr>
              <a:t>F</a:t>
            </a:r>
            <a:r>
              <a:rPr lang="en-US" sz="2800" dirty="0">
                <a:solidFill>
                  <a:srgbClr val="231F20"/>
                </a:solidFill>
                <a:effectLst/>
                <a:latin typeface="Lato" panose="020F0502020204030203" pitchFamily="34" charset="0"/>
              </a:rPr>
              <a:t>rom the perspective of RDT and SET, the driving force that comprises political factors introduces not only external institutional pressure, but also internal interest exchange.</a:t>
            </a:r>
            <a:endParaRPr lang="en-US" sz="2800" dirty="0">
              <a:solidFill>
                <a:srgbClr val="231F20"/>
              </a:solidFill>
              <a:latin typeface="Lato" panose="020F0502020204030203" pitchFamily="34" charset="0"/>
            </a:endParaRPr>
          </a:p>
          <a:p>
            <a:pPr algn="just"/>
            <a:r>
              <a:rPr lang="en-US" sz="2800" dirty="0">
                <a:solidFill>
                  <a:srgbClr val="231F20"/>
                </a:solidFill>
                <a:latin typeface="Lato" panose="020F0502020204030203" pitchFamily="34" charset="0"/>
              </a:rPr>
              <a:t>D</a:t>
            </a:r>
            <a:r>
              <a:rPr lang="en-US" sz="2800" dirty="0">
                <a:solidFill>
                  <a:srgbClr val="231F20"/>
                </a:solidFill>
                <a:effectLst/>
                <a:latin typeface="Lato" panose="020F0502020204030203" pitchFamily="34" charset="0"/>
              </a:rPr>
              <a:t>ividing political connections into two types, we find that the effect is stronger for firms with top officers including an NPC or a CPPCC delegate than for firms in which one of the top officers has formerly worked in the government, suggesting that existing connections can provide a considerably stronger motivation for implementing CSR activities.</a:t>
            </a:r>
          </a:p>
          <a:p>
            <a:pPr algn="just"/>
            <a:r>
              <a:rPr lang="en-US" sz="2800" dirty="0">
                <a:solidFill>
                  <a:srgbClr val="231F20"/>
                </a:solidFill>
                <a:latin typeface="Lato" panose="020F0502020204030203" pitchFamily="34" charset="0"/>
              </a:rPr>
              <a:t>R</a:t>
            </a:r>
            <a:r>
              <a:rPr lang="en-US" sz="2800" dirty="0">
                <a:solidFill>
                  <a:srgbClr val="231F20"/>
                </a:solidFill>
                <a:effectLst/>
                <a:latin typeface="Lato" panose="020F0502020204030203" pitchFamily="34" charset="0"/>
              </a:rPr>
              <a:t>esults illustrate that the effect is more prominent in firms for which political connections are more valuable, specifically NSOEs, SMEs, and firms operating in cities with lower levels of marketization.</a:t>
            </a:r>
            <a:endParaRPr lang="en-US" sz="2800" dirty="0"/>
          </a:p>
          <a:p>
            <a:pPr algn="just"/>
            <a:endParaRPr lang="en-US" sz="2800" dirty="0"/>
          </a:p>
          <a:p>
            <a:pPr algn="just"/>
            <a:endParaRPr lang="en-US" sz="2400" dirty="0"/>
          </a:p>
          <a:p>
            <a:endParaRPr lang="en-US" sz="2800" dirty="0"/>
          </a:p>
          <a:p>
            <a:endParaRPr lang="en-TW" dirty="0"/>
          </a:p>
        </p:txBody>
      </p:sp>
    </p:spTree>
    <p:extLst>
      <p:ext uri="{BB962C8B-B14F-4D97-AF65-F5344CB8AC3E}">
        <p14:creationId xmlns:p14="http://schemas.microsoft.com/office/powerpoint/2010/main" val="1749034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375D1-345C-F84F-EF51-F1CBB35945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AD4A2F-DC8D-3F91-D83D-D5262EB037B4}"/>
              </a:ext>
            </a:extLst>
          </p:cNvPr>
          <p:cNvSpPr>
            <a:spLocks noGrp="1"/>
          </p:cNvSpPr>
          <p:nvPr>
            <p:ph type="title"/>
          </p:nvPr>
        </p:nvSpPr>
        <p:spPr>
          <a:xfrm>
            <a:off x="1066800" y="-267462"/>
            <a:ext cx="10058400" cy="1609344"/>
          </a:xfrm>
        </p:spPr>
        <p:txBody>
          <a:bodyPr/>
          <a:lstStyle/>
          <a:p>
            <a:r>
              <a:rPr lang="en-US" dirty="0"/>
              <a:t>GENERAL DISCUSSION</a:t>
            </a:r>
          </a:p>
        </p:txBody>
      </p:sp>
      <p:sp>
        <p:nvSpPr>
          <p:cNvPr id="4" name="Content Placeholder 3">
            <a:extLst>
              <a:ext uri="{FF2B5EF4-FFF2-40B4-BE49-F238E27FC236}">
                <a16:creationId xmlns:a16="http://schemas.microsoft.com/office/drawing/2014/main" id="{74A49D35-45D3-0730-25D5-F237F7CDD7DB}"/>
              </a:ext>
            </a:extLst>
          </p:cNvPr>
          <p:cNvSpPr>
            <a:spLocks noGrp="1"/>
          </p:cNvSpPr>
          <p:nvPr>
            <p:ph idx="1"/>
          </p:nvPr>
        </p:nvSpPr>
        <p:spPr>
          <a:xfrm>
            <a:off x="1066800" y="1341882"/>
            <a:ext cx="10058400" cy="4514850"/>
          </a:xfrm>
        </p:spPr>
        <p:txBody>
          <a:bodyPr>
            <a:normAutofit/>
          </a:bodyPr>
          <a:lstStyle/>
          <a:p>
            <a:pPr algn="just"/>
            <a:r>
              <a:rPr lang="en-US" sz="2800" dirty="0">
                <a:solidFill>
                  <a:srgbClr val="231F20"/>
                </a:solidFill>
                <a:effectLst/>
                <a:latin typeface="Lato" panose="020F0502020204030203" pitchFamily="34" charset="0"/>
              </a:rPr>
              <a:t>Furthermore, dividing CSR activities into three categories for comparative purposes, the obtained results also show that the relationship between top officers’ political connections and CSR activities is more significant for social-based activities.</a:t>
            </a:r>
          </a:p>
          <a:p>
            <a:pPr algn="just"/>
            <a:r>
              <a:rPr lang="en-US" sz="2800" dirty="0">
                <a:solidFill>
                  <a:srgbClr val="231F20"/>
                </a:solidFill>
                <a:latin typeface="Lato" panose="020F0502020204030203" pitchFamily="34" charset="0"/>
              </a:rPr>
              <a:t>S</a:t>
            </a:r>
            <a:r>
              <a:rPr lang="en-US" sz="2800" dirty="0">
                <a:solidFill>
                  <a:srgbClr val="231F20"/>
                </a:solidFill>
                <a:effectLst/>
                <a:latin typeface="Lato" panose="020F0502020204030203" pitchFamily="34" charset="0"/>
              </a:rPr>
              <a:t>ocial issues, such as employment, housing, and poverty, which are related to social stability and the vital interests of all people, are the core thrusts of the Chinese government in developing the economy in the ‘new normal’ period.</a:t>
            </a:r>
            <a:endParaRPr lang="en-US" sz="2800" dirty="0"/>
          </a:p>
          <a:p>
            <a:pPr algn="just"/>
            <a:endParaRPr lang="en-US" sz="2800" dirty="0"/>
          </a:p>
          <a:p>
            <a:pPr algn="just"/>
            <a:endParaRPr lang="en-US" sz="2800" dirty="0"/>
          </a:p>
          <a:p>
            <a:pPr algn="just"/>
            <a:endParaRPr lang="en-US" sz="2800" dirty="0"/>
          </a:p>
          <a:p>
            <a:pPr algn="just"/>
            <a:endParaRPr lang="en-US" sz="2400" dirty="0"/>
          </a:p>
          <a:p>
            <a:endParaRPr lang="en-US" sz="2800" dirty="0"/>
          </a:p>
          <a:p>
            <a:endParaRPr lang="en-TW" dirty="0"/>
          </a:p>
        </p:txBody>
      </p:sp>
    </p:spTree>
    <p:extLst>
      <p:ext uri="{BB962C8B-B14F-4D97-AF65-F5344CB8AC3E}">
        <p14:creationId xmlns:p14="http://schemas.microsoft.com/office/powerpoint/2010/main" val="1699067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AABE8-A1EE-D9C4-B8FB-85CE8A3459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0325B-426C-ADE8-9354-12E440810DA1}"/>
              </a:ext>
            </a:extLst>
          </p:cNvPr>
          <p:cNvSpPr>
            <a:spLocks noGrp="1"/>
          </p:cNvSpPr>
          <p:nvPr>
            <p:ph type="title"/>
          </p:nvPr>
        </p:nvSpPr>
        <p:spPr>
          <a:xfrm>
            <a:off x="1066800" y="-267462"/>
            <a:ext cx="10058400" cy="1609344"/>
          </a:xfrm>
        </p:spPr>
        <p:txBody>
          <a:bodyPr/>
          <a:lstStyle/>
          <a:p>
            <a:r>
              <a:rPr lang="en-US" dirty="0"/>
              <a:t>RESEARCH LIMITATION</a:t>
            </a:r>
          </a:p>
        </p:txBody>
      </p:sp>
      <p:sp>
        <p:nvSpPr>
          <p:cNvPr id="4" name="Content Placeholder 3">
            <a:extLst>
              <a:ext uri="{FF2B5EF4-FFF2-40B4-BE49-F238E27FC236}">
                <a16:creationId xmlns:a16="http://schemas.microsoft.com/office/drawing/2014/main" id="{09FD70FD-660E-A4D7-FD5F-B3CD831CFE3D}"/>
              </a:ext>
            </a:extLst>
          </p:cNvPr>
          <p:cNvSpPr>
            <a:spLocks noGrp="1"/>
          </p:cNvSpPr>
          <p:nvPr>
            <p:ph idx="1"/>
          </p:nvPr>
        </p:nvSpPr>
        <p:spPr>
          <a:xfrm>
            <a:off x="1066800" y="1341882"/>
            <a:ext cx="10058400" cy="4514850"/>
          </a:xfrm>
        </p:spPr>
        <p:txBody>
          <a:bodyPr>
            <a:normAutofit/>
          </a:bodyPr>
          <a:lstStyle/>
          <a:p>
            <a:pPr algn="just"/>
            <a:r>
              <a:rPr lang="en-US" sz="2800" dirty="0">
                <a:solidFill>
                  <a:srgbClr val="231F20"/>
                </a:solidFill>
                <a:effectLst/>
                <a:latin typeface="Lato" panose="020F0502020204030203" pitchFamily="34" charset="0"/>
              </a:rPr>
              <a:t>First, cross-country studies can be very useful. Whether there are political motivations underpinning CSR activities in developed countries or in other developing countries would be interesting to address.</a:t>
            </a:r>
          </a:p>
          <a:p>
            <a:pPr algn="just"/>
            <a:r>
              <a:rPr lang="en-US" sz="2800" dirty="0">
                <a:solidFill>
                  <a:srgbClr val="231F20"/>
                </a:solidFill>
                <a:effectLst/>
                <a:latin typeface="Lato" panose="020F0502020204030203" pitchFamily="34" charset="0"/>
              </a:rPr>
              <a:t>Second, it would be interesting to use a sample of unlisted firms with very different requirements and standards in terms of CSR and financing means from those of listed firms. </a:t>
            </a:r>
          </a:p>
          <a:p>
            <a:pPr algn="just"/>
            <a:r>
              <a:rPr lang="en-US" sz="2800" dirty="0">
                <a:solidFill>
                  <a:srgbClr val="231F20"/>
                </a:solidFill>
                <a:effectLst/>
                <a:latin typeface="Lato" panose="020F0502020204030203" pitchFamily="34" charset="0"/>
              </a:rPr>
              <a:t>Third, constrained by the conditions, we use an indicial method to measure CSR according to the measurement process of the KLD database and other previous literature. </a:t>
            </a:r>
            <a:endParaRPr lang="en-US" sz="2800" dirty="0"/>
          </a:p>
          <a:p>
            <a:pPr algn="just"/>
            <a:endParaRPr lang="en-US" sz="2800" dirty="0">
              <a:solidFill>
                <a:srgbClr val="231F20"/>
              </a:solidFill>
              <a:effectLst/>
              <a:latin typeface="Lato" panose="020F0502020204030203" pitchFamily="34" charset="0"/>
            </a:endParaRPr>
          </a:p>
          <a:p>
            <a:pPr algn="just"/>
            <a:endParaRPr lang="en-US" sz="2800" dirty="0"/>
          </a:p>
          <a:p>
            <a:pPr algn="just"/>
            <a:endParaRPr lang="en-US" sz="2400" dirty="0"/>
          </a:p>
          <a:p>
            <a:pPr algn="just"/>
            <a:endParaRPr lang="en-US" sz="2800" dirty="0"/>
          </a:p>
          <a:p>
            <a:pPr algn="just"/>
            <a:endParaRPr lang="en-US" sz="2800" dirty="0"/>
          </a:p>
          <a:p>
            <a:pPr algn="just"/>
            <a:endParaRPr lang="en-US" sz="2800" dirty="0"/>
          </a:p>
          <a:p>
            <a:pPr algn="just"/>
            <a:endParaRPr lang="en-US" sz="2400" dirty="0"/>
          </a:p>
          <a:p>
            <a:endParaRPr lang="en-US" sz="2800" dirty="0"/>
          </a:p>
          <a:p>
            <a:endParaRPr lang="en-TW" dirty="0"/>
          </a:p>
        </p:txBody>
      </p:sp>
    </p:spTree>
    <p:extLst>
      <p:ext uri="{BB962C8B-B14F-4D97-AF65-F5344CB8AC3E}">
        <p14:creationId xmlns:p14="http://schemas.microsoft.com/office/powerpoint/2010/main" val="362465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CF569-CFF0-3011-5168-0D428E8630FF}"/>
              </a:ext>
            </a:extLst>
          </p:cNvPr>
          <p:cNvSpPr>
            <a:spLocks noGrp="1"/>
          </p:cNvSpPr>
          <p:nvPr>
            <p:ph type="title"/>
          </p:nvPr>
        </p:nvSpPr>
        <p:spPr/>
        <p:txBody>
          <a:bodyPr/>
          <a:lstStyle/>
          <a:p>
            <a:r>
              <a:rPr lang="en-TW" dirty="0"/>
              <a:t>RESEARCH BACKGROUND</a:t>
            </a:r>
          </a:p>
        </p:txBody>
      </p:sp>
      <p:sp>
        <p:nvSpPr>
          <p:cNvPr id="3" name="Content Placeholder 2">
            <a:extLst>
              <a:ext uri="{FF2B5EF4-FFF2-40B4-BE49-F238E27FC236}">
                <a16:creationId xmlns:a16="http://schemas.microsoft.com/office/drawing/2014/main" id="{5893F959-1696-A125-D385-57CAD9DD2134}"/>
              </a:ext>
            </a:extLst>
          </p:cNvPr>
          <p:cNvSpPr>
            <a:spLocks noGrp="1"/>
          </p:cNvSpPr>
          <p:nvPr>
            <p:ph idx="1"/>
          </p:nvPr>
        </p:nvSpPr>
        <p:spPr/>
        <p:txBody>
          <a:bodyPr>
            <a:normAutofit lnSpcReduction="10000"/>
          </a:bodyPr>
          <a:lstStyle/>
          <a:p>
            <a:pPr algn="just"/>
            <a:r>
              <a:rPr lang="en-US" sz="3000" dirty="0">
                <a:solidFill>
                  <a:srgbClr val="231F20"/>
                </a:solidFill>
                <a:effectLst/>
                <a:latin typeface="Lato" panose="020F0502020204030203" pitchFamily="34" charset="0"/>
              </a:rPr>
              <a:t>The Chinese government has an absolute power advantage in the business–government relationship. </a:t>
            </a:r>
          </a:p>
          <a:p>
            <a:pPr algn="just"/>
            <a:r>
              <a:rPr lang="en-US" sz="3000" dirty="0">
                <a:solidFill>
                  <a:srgbClr val="231F20"/>
                </a:solidFill>
                <a:effectLst/>
                <a:latin typeface="Lato" panose="020F0502020204030203" pitchFamily="34" charset="0"/>
              </a:rPr>
              <a:t>Enterprises will potentially be required to undertake certain </a:t>
            </a:r>
            <a:r>
              <a:rPr lang="en-US" sz="3000" b="1" dirty="0">
                <a:solidFill>
                  <a:srgbClr val="231F20"/>
                </a:solidFill>
                <a:effectLst/>
                <a:latin typeface="Lato" panose="020F0502020204030203" pitchFamily="34" charset="0"/>
              </a:rPr>
              <a:t>CSR</a:t>
            </a:r>
            <a:r>
              <a:rPr lang="en-US" sz="3000" dirty="0">
                <a:solidFill>
                  <a:srgbClr val="231F20"/>
                </a:solidFill>
                <a:effectLst/>
                <a:latin typeface="Lato" panose="020F0502020204030203" pitchFamily="34" charset="0"/>
              </a:rPr>
              <a:t> in exchange for trust and resources; otherwise, the government has the power to prevent them from acquiring what they want. </a:t>
            </a:r>
          </a:p>
          <a:p>
            <a:pPr algn="just"/>
            <a:r>
              <a:rPr lang="en-US" sz="3000" dirty="0">
                <a:solidFill>
                  <a:srgbClr val="231F20"/>
                </a:solidFill>
                <a:effectLst/>
                <a:latin typeface="Lato" panose="020F0502020204030203" pitchFamily="34" charset="0"/>
              </a:rPr>
              <a:t>Thus, catering to the government to compete for </a:t>
            </a:r>
            <a:r>
              <a:rPr lang="en-US" sz="3000" b="1" dirty="0">
                <a:solidFill>
                  <a:srgbClr val="00B0F0"/>
                </a:solidFill>
                <a:effectLst/>
                <a:latin typeface="Lato" panose="020F0502020204030203" pitchFamily="34" charset="0"/>
              </a:rPr>
              <a:t>political resources</a:t>
            </a:r>
            <a:r>
              <a:rPr lang="en-US" sz="3000" dirty="0">
                <a:solidFill>
                  <a:srgbClr val="231F20"/>
                </a:solidFill>
                <a:effectLst/>
                <a:latin typeface="Lato" panose="020F0502020204030203" pitchFamily="34" charset="0"/>
              </a:rPr>
              <a:t> could be an important factor that induces Chinese firms to assume </a:t>
            </a:r>
            <a:r>
              <a:rPr lang="en-US" sz="3000" b="1" dirty="0">
                <a:solidFill>
                  <a:srgbClr val="00B0F0"/>
                </a:solidFill>
                <a:effectLst/>
                <a:latin typeface="Lato" panose="020F0502020204030203" pitchFamily="34" charset="0"/>
              </a:rPr>
              <a:t>social responsibility</a:t>
            </a:r>
            <a:r>
              <a:rPr lang="en-US" sz="3000" dirty="0">
                <a:solidFill>
                  <a:srgbClr val="231F20"/>
                </a:solidFill>
                <a:effectLst/>
                <a:latin typeface="Lato" panose="020F0502020204030203" pitchFamily="34" charset="0"/>
              </a:rPr>
              <a:t>.</a:t>
            </a:r>
            <a:endParaRPr lang="en-US" sz="3000" dirty="0"/>
          </a:p>
          <a:p>
            <a:endParaRPr lang="en-TW" sz="2800" dirty="0"/>
          </a:p>
        </p:txBody>
      </p:sp>
    </p:spTree>
    <p:extLst>
      <p:ext uri="{BB962C8B-B14F-4D97-AF65-F5344CB8AC3E}">
        <p14:creationId xmlns:p14="http://schemas.microsoft.com/office/powerpoint/2010/main" val="766080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A1E1A2-0F73-5E64-C9B7-557B8740703B}"/>
              </a:ext>
            </a:extLst>
          </p:cNvPr>
          <p:cNvSpPr>
            <a:spLocks noGrp="1"/>
          </p:cNvSpPr>
          <p:nvPr>
            <p:ph type="title"/>
          </p:nvPr>
        </p:nvSpPr>
        <p:spPr/>
        <p:txBody>
          <a:bodyPr/>
          <a:lstStyle/>
          <a:p>
            <a:r>
              <a:rPr lang="en-TW" dirty="0"/>
              <a:t>THANK YOU</a:t>
            </a:r>
          </a:p>
        </p:txBody>
      </p:sp>
      <p:sp>
        <p:nvSpPr>
          <p:cNvPr id="5" name="Text Placeholder 4">
            <a:extLst>
              <a:ext uri="{FF2B5EF4-FFF2-40B4-BE49-F238E27FC236}">
                <a16:creationId xmlns:a16="http://schemas.microsoft.com/office/drawing/2014/main" id="{7CCF7FEE-34CA-3487-BD55-16B41D058422}"/>
              </a:ext>
            </a:extLst>
          </p:cNvPr>
          <p:cNvSpPr>
            <a:spLocks noGrp="1"/>
          </p:cNvSpPr>
          <p:nvPr>
            <p:ph type="body" idx="1"/>
          </p:nvPr>
        </p:nvSpPr>
        <p:spPr/>
        <p:txBody>
          <a:bodyPr/>
          <a:lstStyle/>
          <a:p>
            <a:endParaRPr lang="en-TW"/>
          </a:p>
        </p:txBody>
      </p:sp>
    </p:spTree>
    <p:extLst>
      <p:ext uri="{BB962C8B-B14F-4D97-AF65-F5344CB8AC3E}">
        <p14:creationId xmlns:p14="http://schemas.microsoft.com/office/powerpoint/2010/main" val="25856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5F072-884B-245B-558C-8F3B1EA63E4B}"/>
              </a:ext>
            </a:extLst>
          </p:cNvPr>
          <p:cNvSpPr>
            <a:spLocks noGrp="1"/>
          </p:cNvSpPr>
          <p:nvPr>
            <p:ph type="title"/>
          </p:nvPr>
        </p:nvSpPr>
        <p:spPr>
          <a:xfrm>
            <a:off x="1066800" y="207818"/>
            <a:ext cx="10058400" cy="970095"/>
          </a:xfrm>
        </p:spPr>
        <p:txBody>
          <a:bodyPr/>
          <a:lstStyle/>
          <a:p>
            <a:r>
              <a:rPr lang="en-TW" dirty="0"/>
              <a:t>RESEARCH BACKGROUND</a:t>
            </a:r>
          </a:p>
        </p:txBody>
      </p:sp>
      <p:sp>
        <p:nvSpPr>
          <p:cNvPr id="3" name="Content Placeholder 2">
            <a:extLst>
              <a:ext uri="{FF2B5EF4-FFF2-40B4-BE49-F238E27FC236}">
                <a16:creationId xmlns:a16="http://schemas.microsoft.com/office/drawing/2014/main" id="{7C2CD5A9-F3CD-BE4B-EEDE-61EB286C6BD9}"/>
              </a:ext>
            </a:extLst>
          </p:cNvPr>
          <p:cNvSpPr>
            <a:spLocks noGrp="1"/>
          </p:cNvSpPr>
          <p:nvPr>
            <p:ph idx="1"/>
          </p:nvPr>
        </p:nvSpPr>
        <p:spPr>
          <a:xfrm>
            <a:off x="1066800" y="1177913"/>
            <a:ext cx="10512552" cy="5223164"/>
          </a:xfrm>
        </p:spPr>
        <p:txBody>
          <a:bodyPr>
            <a:noAutofit/>
          </a:bodyPr>
          <a:lstStyle/>
          <a:p>
            <a:pPr algn="just"/>
            <a:r>
              <a:rPr lang="en-US" sz="3000" dirty="0">
                <a:solidFill>
                  <a:srgbClr val="231F20"/>
                </a:solidFill>
                <a:latin typeface="Lato" panose="020F0502020204030203" pitchFamily="34" charset="0"/>
              </a:rPr>
              <a:t>T</a:t>
            </a:r>
            <a:r>
              <a:rPr lang="en-US" sz="3000" dirty="0">
                <a:solidFill>
                  <a:srgbClr val="231F20"/>
                </a:solidFill>
                <a:effectLst/>
                <a:latin typeface="Lato" panose="020F0502020204030203" pitchFamily="34" charset="0"/>
              </a:rPr>
              <a:t>his paper further integrates the </a:t>
            </a:r>
            <a:r>
              <a:rPr lang="en-US" sz="3000" b="1" dirty="0">
                <a:solidFill>
                  <a:srgbClr val="00B0F0"/>
                </a:solidFill>
                <a:effectLst/>
                <a:latin typeface="Lato" panose="020F0502020204030203" pitchFamily="34" charset="0"/>
              </a:rPr>
              <a:t>RDT</a:t>
            </a:r>
            <a:r>
              <a:rPr lang="en-US" sz="3000" dirty="0">
                <a:solidFill>
                  <a:srgbClr val="231F20"/>
                </a:solidFill>
                <a:effectLst/>
                <a:latin typeface="Lato" panose="020F0502020204030203" pitchFamily="34" charset="0"/>
              </a:rPr>
              <a:t> and </a:t>
            </a:r>
            <a:r>
              <a:rPr lang="en-US" sz="3000" b="1" dirty="0">
                <a:solidFill>
                  <a:srgbClr val="00B0F0"/>
                </a:solidFill>
                <a:effectLst/>
                <a:latin typeface="Lato" panose="020F0502020204030203" pitchFamily="34" charset="0"/>
              </a:rPr>
              <a:t>social exchange theory (SET) </a:t>
            </a:r>
            <a:r>
              <a:rPr lang="en-US" sz="3000" dirty="0">
                <a:solidFill>
                  <a:srgbClr val="231F20"/>
                </a:solidFill>
                <a:effectLst/>
                <a:latin typeface="Lato" panose="020F0502020204030203" pitchFamily="34" charset="0"/>
              </a:rPr>
              <a:t>into the literature on </a:t>
            </a:r>
            <a:r>
              <a:rPr lang="en-US" sz="3000" b="1" dirty="0">
                <a:solidFill>
                  <a:srgbClr val="00B0F0"/>
                </a:solidFill>
                <a:effectLst/>
                <a:latin typeface="Lato" panose="020F0502020204030203" pitchFamily="34" charset="0"/>
              </a:rPr>
              <a:t>political CSR </a:t>
            </a:r>
            <a:r>
              <a:rPr lang="en-US" sz="3000" dirty="0">
                <a:solidFill>
                  <a:srgbClr val="231F20"/>
                </a:solidFill>
                <a:effectLst/>
                <a:latin typeface="Lato" panose="020F0502020204030203" pitchFamily="34" charset="0"/>
              </a:rPr>
              <a:t>(Shirodkar et al., 2018).</a:t>
            </a:r>
          </a:p>
          <a:p>
            <a:pPr algn="just"/>
            <a:r>
              <a:rPr lang="en-US" sz="3000" dirty="0">
                <a:solidFill>
                  <a:srgbClr val="231F20"/>
                </a:solidFill>
                <a:latin typeface="Lato" panose="020F0502020204030203" pitchFamily="34" charset="0"/>
              </a:rPr>
              <a:t>T</a:t>
            </a:r>
            <a:r>
              <a:rPr lang="en-US" sz="3000" dirty="0">
                <a:solidFill>
                  <a:srgbClr val="231F20"/>
                </a:solidFill>
                <a:effectLst/>
                <a:latin typeface="Lato" panose="020F0502020204030203" pitchFamily="34" charset="0"/>
              </a:rPr>
              <a:t>his research attempts to investigate the role of the government in driving </a:t>
            </a:r>
            <a:r>
              <a:rPr lang="en-US" sz="3000" b="1" dirty="0">
                <a:solidFill>
                  <a:srgbClr val="231F20"/>
                </a:solidFill>
                <a:effectLst/>
                <a:latin typeface="Lato" panose="020F0502020204030203" pitchFamily="34" charset="0"/>
              </a:rPr>
              <a:t>CSR</a:t>
            </a:r>
            <a:r>
              <a:rPr lang="en-US" sz="3000" dirty="0">
                <a:solidFill>
                  <a:srgbClr val="231F20"/>
                </a:solidFill>
                <a:effectLst/>
                <a:latin typeface="Lato" panose="020F0502020204030203" pitchFamily="34" charset="0"/>
              </a:rPr>
              <a:t> activities from multiple perspectives by answering two questions: </a:t>
            </a:r>
          </a:p>
          <a:p>
            <a:pPr marL="0" indent="0" algn="just">
              <a:buNone/>
            </a:pPr>
            <a:r>
              <a:rPr lang="en-US" sz="3000" dirty="0">
                <a:solidFill>
                  <a:srgbClr val="231F20"/>
                </a:solidFill>
                <a:effectLst/>
                <a:latin typeface="Lato" panose="020F0502020204030203" pitchFamily="34" charset="0"/>
              </a:rPr>
              <a:t>(1) What is the impact of </a:t>
            </a:r>
            <a:r>
              <a:rPr lang="en-US" sz="3000" b="1" dirty="0">
                <a:solidFill>
                  <a:srgbClr val="231F20"/>
                </a:solidFill>
                <a:effectLst/>
                <a:latin typeface="Lato" panose="020F0502020204030203" pitchFamily="34" charset="0"/>
              </a:rPr>
              <a:t>political connections </a:t>
            </a:r>
            <a:r>
              <a:rPr lang="en-US" sz="3000" dirty="0">
                <a:solidFill>
                  <a:srgbClr val="231F20"/>
                </a:solidFill>
                <a:effectLst/>
                <a:latin typeface="Lato" panose="020F0502020204030203" pitchFamily="34" charset="0"/>
              </a:rPr>
              <a:t>on CSR performance in China? </a:t>
            </a:r>
          </a:p>
          <a:p>
            <a:pPr marL="0" indent="0" algn="just">
              <a:buNone/>
            </a:pPr>
            <a:r>
              <a:rPr lang="en-US" sz="3000" dirty="0">
                <a:solidFill>
                  <a:srgbClr val="231F20"/>
                </a:solidFill>
                <a:effectLst/>
                <a:latin typeface="Lato" panose="020F0502020204030203" pitchFamily="34" charset="0"/>
              </a:rPr>
              <a:t>(2) Are the effects likely to be different depending on the level of dependence on the government for legitimacy and acquisition of resources?</a:t>
            </a:r>
            <a:endParaRPr lang="en-US" sz="3000" dirty="0"/>
          </a:p>
          <a:p>
            <a:pPr algn="just"/>
            <a:endParaRPr lang="en-US" sz="3000" dirty="0"/>
          </a:p>
          <a:p>
            <a:pPr algn="just"/>
            <a:endParaRPr lang="en-TW" sz="3000" dirty="0"/>
          </a:p>
        </p:txBody>
      </p:sp>
    </p:spTree>
    <p:extLst>
      <p:ext uri="{BB962C8B-B14F-4D97-AF65-F5344CB8AC3E}">
        <p14:creationId xmlns:p14="http://schemas.microsoft.com/office/powerpoint/2010/main" val="238214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14D0D-AA34-9497-44C2-B44626A7A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BAE07C-A608-277E-82B8-913A8C0EED29}"/>
              </a:ext>
            </a:extLst>
          </p:cNvPr>
          <p:cNvSpPr>
            <a:spLocks noGrp="1"/>
          </p:cNvSpPr>
          <p:nvPr>
            <p:ph type="title"/>
          </p:nvPr>
        </p:nvSpPr>
        <p:spPr/>
        <p:txBody>
          <a:bodyPr/>
          <a:lstStyle/>
          <a:p>
            <a:r>
              <a:rPr lang="en-US" dirty="0"/>
              <a:t>P</a:t>
            </a:r>
            <a:r>
              <a:rPr lang="en-TW" dirty="0"/>
              <a:t>olitical connection</a:t>
            </a:r>
          </a:p>
        </p:txBody>
      </p:sp>
      <p:sp>
        <p:nvSpPr>
          <p:cNvPr id="3" name="Content Placeholder 2">
            <a:extLst>
              <a:ext uri="{FF2B5EF4-FFF2-40B4-BE49-F238E27FC236}">
                <a16:creationId xmlns:a16="http://schemas.microsoft.com/office/drawing/2014/main" id="{F0EAF23B-7532-CF86-1EE9-783BA40946D4}"/>
              </a:ext>
            </a:extLst>
          </p:cNvPr>
          <p:cNvSpPr>
            <a:spLocks noGrp="1"/>
          </p:cNvSpPr>
          <p:nvPr>
            <p:ph idx="1"/>
          </p:nvPr>
        </p:nvSpPr>
        <p:spPr/>
        <p:txBody>
          <a:bodyPr>
            <a:normAutofit/>
          </a:bodyPr>
          <a:lstStyle/>
          <a:p>
            <a:pPr algn="just"/>
            <a:r>
              <a:rPr lang="en-US" sz="3200" dirty="0">
                <a:solidFill>
                  <a:srgbClr val="231F20"/>
                </a:solidFill>
                <a:effectLst/>
                <a:latin typeface="Lato" panose="020F0502020204030203" pitchFamily="34" charset="0"/>
              </a:rPr>
              <a:t>According to </a:t>
            </a:r>
            <a:r>
              <a:rPr lang="en-US" sz="3200" dirty="0" err="1">
                <a:solidFill>
                  <a:srgbClr val="231F20"/>
                </a:solidFill>
                <a:effectLst/>
                <a:latin typeface="Lato" panose="020F0502020204030203" pitchFamily="34" charset="0"/>
              </a:rPr>
              <a:t>Faccio</a:t>
            </a:r>
            <a:r>
              <a:rPr lang="en-US" sz="3200" dirty="0">
                <a:solidFill>
                  <a:srgbClr val="231F20"/>
                </a:solidFill>
                <a:effectLst/>
                <a:latin typeface="Lato" panose="020F0502020204030203" pitchFamily="34" charset="0"/>
              </a:rPr>
              <a:t> (2006), corporate political connection is defined as “…at least one of its large shareholders (anyone controlling </a:t>
            </a:r>
            <a:r>
              <a:rPr lang="en-US" sz="3200" b="1" dirty="0">
                <a:solidFill>
                  <a:srgbClr val="00B0F0"/>
                </a:solidFill>
                <a:effectLst/>
                <a:latin typeface="Lato" panose="020F0502020204030203" pitchFamily="34" charset="0"/>
              </a:rPr>
              <a:t>at least 10 percent of voting shares</a:t>
            </a:r>
            <a:r>
              <a:rPr lang="en-US" sz="3200" dirty="0">
                <a:solidFill>
                  <a:srgbClr val="231F20"/>
                </a:solidFill>
                <a:effectLst/>
                <a:latin typeface="Lato" panose="020F0502020204030203" pitchFamily="34" charset="0"/>
              </a:rPr>
              <a:t>) or </a:t>
            </a:r>
            <a:r>
              <a:rPr lang="en-US" sz="3200" b="1" dirty="0">
                <a:solidFill>
                  <a:srgbClr val="00B0F0"/>
                </a:solidFill>
                <a:effectLst/>
                <a:latin typeface="Lato" panose="020F0502020204030203" pitchFamily="34" charset="0"/>
              </a:rPr>
              <a:t>one of its top officers</a:t>
            </a:r>
            <a:r>
              <a:rPr lang="en-US" sz="3200" dirty="0">
                <a:solidFill>
                  <a:srgbClr val="00B0F0"/>
                </a:solidFill>
                <a:effectLst/>
                <a:latin typeface="Lato" panose="020F0502020204030203" pitchFamily="34" charset="0"/>
              </a:rPr>
              <a:t> </a:t>
            </a:r>
            <a:r>
              <a:rPr lang="en-US" sz="3200" dirty="0">
                <a:solidFill>
                  <a:srgbClr val="231F20"/>
                </a:solidFill>
                <a:effectLst/>
                <a:latin typeface="Lato" panose="020F0502020204030203" pitchFamily="34" charset="0"/>
              </a:rPr>
              <a:t>(CEO, president, vice-president, chairman, or secretary) </a:t>
            </a:r>
            <a:r>
              <a:rPr lang="en-US" sz="3200" b="1" dirty="0">
                <a:solidFill>
                  <a:srgbClr val="00B0F0"/>
                </a:solidFill>
                <a:effectLst/>
                <a:latin typeface="Lato" panose="020F0502020204030203" pitchFamily="34" charset="0"/>
              </a:rPr>
              <a:t>is a member of parliament, a minister, or is closely related to a top politician or political party</a:t>
            </a:r>
            <a:r>
              <a:rPr lang="en-US" sz="3200" dirty="0">
                <a:solidFill>
                  <a:srgbClr val="231F20"/>
                </a:solidFill>
                <a:effectLst/>
                <a:latin typeface="Lato" panose="020F0502020204030203" pitchFamily="34" charset="0"/>
              </a:rPr>
              <a:t>.”</a:t>
            </a:r>
            <a:endParaRPr lang="en-US" sz="3200" dirty="0"/>
          </a:p>
          <a:p>
            <a:endParaRPr lang="en-US" sz="2800" dirty="0"/>
          </a:p>
          <a:p>
            <a:pPr algn="just"/>
            <a:endParaRPr lang="en-US" sz="2800" dirty="0"/>
          </a:p>
          <a:p>
            <a:pPr algn="just"/>
            <a:endParaRPr lang="en-TW" sz="2800" dirty="0"/>
          </a:p>
        </p:txBody>
      </p:sp>
    </p:spTree>
    <p:extLst>
      <p:ext uri="{BB962C8B-B14F-4D97-AF65-F5344CB8AC3E}">
        <p14:creationId xmlns:p14="http://schemas.microsoft.com/office/powerpoint/2010/main" val="217350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40354-CB8D-95C8-0B15-F2B2ACD08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1AD523-ADE5-2CF2-DD77-E2563F271399}"/>
              </a:ext>
            </a:extLst>
          </p:cNvPr>
          <p:cNvSpPr>
            <a:spLocks noGrp="1"/>
          </p:cNvSpPr>
          <p:nvPr>
            <p:ph type="title"/>
          </p:nvPr>
        </p:nvSpPr>
        <p:spPr/>
        <p:txBody>
          <a:bodyPr/>
          <a:lstStyle/>
          <a:p>
            <a:r>
              <a:rPr lang="en-US" dirty="0"/>
              <a:t>Instances of P</a:t>
            </a:r>
            <a:r>
              <a:rPr lang="en-TW" dirty="0"/>
              <a:t>olitical connection</a:t>
            </a:r>
          </a:p>
        </p:txBody>
      </p:sp>
      <p:sp>
        <p:nvSpPr>
          <p:cNvPr id="3" name="Content Placeholder 2">
            <a:extLst>
              <a:ext uri="{FF2B5EF4-FFF2-40B4-BE49-F238E27FC236}">
                <a16:creationId xmlns:a16="http://schemas.microsoft.com/office/drawing/2014/main" id="{2259C440-E6BA-8D9C-F52A-9CDE2936B91C}"/>
              </a:ext>
            </a:extLst>
          </p:cNvPr>
          <p:cNvSpPr>
            <a:spLocks noGrp="1"/>
          </p:cNvSpPr>
          <p:nvPr>
            <p:ph idx="1"/>
          </p:nvPr>
        </p:nvSpPr>
        <p:spPr/>
        <p:txBody>
          <a:bodyPr>
            <a:normAutofit/>
          </a:bodyPr>
          <a:lstStyle/>
          <a:p>
            <a:pPr algn="just"/>
            <a:r>
              <a:rPr lang="en-US" sz="3200" dirty="0">
                <a:solidFill>
                  <a:srgbClr val="231F20"/>
                </a:solidFill>
                <a:latin typeface="Lato" panose="020F0502020204030203" pitchFamily="34" charset="0"/>
              </a:rPr>
              <a:t>T</a:t>
            </a:r>
            <a:r>
              <a:rPr lang="en-US" sz="3200" dirty="0">
                <a:solidFill>
                  <a:srgbClr val="231F20"/>
                </a:solidFill>
                <a:effectLst/>
                <a:latin typeface="Lato" panose="020F0502020204030203" pitchFamily="34" charset="0"/>
              </a:rPr>
              <a:t>he Chinese government has sought to incorporate corporate elites (particularly successful entrepreneurs from privately controlled enterprises) into the political system by appointing them as delegates to the National People's Congress (NPC)</a:t>
            </a:r>
            <a:r>
              <a:rPr lang="en-US" sz="3200" dirty="0">
                <a:solidFill>
                  <a:srgbClr val="231F20"/>
                </a:solidFill>
                <a:effectLst/>
                <a:latin typeface="Lato-Regular"/>
              </a:rPr>
              <a:t> or </a:t>
            </a:r>
            <a:r>
              <a:rPr lang="en-US" sz="3200" dirty="0">
                <a:solidFill>
                  <a:srgbClr val="231F20"/>
                </a:solidFill>
                <a:effectLst/>
                <a:latin typeface="Lato" panose="020F0502020204030203" pitchFamily="34" charset="0"/>
              </a:rPr>
              <a:t>the Chinese People's Political Consultative Conference (CPPCC).</a:t>
            </a:r>
            <a:endParaRPr lang="en-US" sz="3200" dirty="0"/>
          </a:p>
          <a:p>
            <a:pPr algn="just"/>
            <a:r>
              <a:rPr lang="en-US" sz="3200" dirty="0">
                <a:solidFill>
                  <a:srgbClr val="231F20"/>
                </a:solidFill>
                <a:effectLst/>
                <a:latin typeface="Lato" panose="020F0502020204030203" pitchFamily="34" charset="0"/>
              </a:rPr>
              <a:t>It has also appointed people who used to be officials as chairs of state-owned enterprises (SOEs).</a:t>
            </a:r>
            <a:endParaRPr lang="en-US" sz="3200" dirty="0"/>
          </a:p>
          <a:p>
            <a:endParaRPr lang="en-US" sz="2800" dirty="0"/>
          </a:p>
          <a:p>
            <a:pPr algn="just"/>
            <a:endParaRPr lang="en-US" sz="2800" dirty="0"/>
          </a:p>
          <a:p>
            <a:pPr algn="just"/>
            <a:endParaRPr lang="en-TW" sz="2800" dirty="0"/>
          </a:p>
        </p:txBody>
      </p:sp>
    </p:spTree>
    <p:extLst>
      <p:ext uri="{BB962C8B-B14F-4D97-AF65-F5344CB8AC3E}">
        <p14:creationId xmlns:p14="http://schemas.microsoft.com/office/powerpoint/2010/main" val="44737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307AA-F205-7A8D-F350-3C1790B53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160FC5-D3CE-DF2E-D592-3ED0B0C23C21}"/>
              </a:ext>
            </a:extLst>
          </p:cNvPr>
          <p:cNvSpPr>
            <a:spLocks noGrp="1"/>
          </p:cNvSpPr>
          <p:nvPr>
            <p:ph type="title"/>
          </p:nvPr>
        </p:nvSpPr>
        <p:spPr/>
        <p:txBody>
          <a:bodyPr/>
          <a:lstStyle/>
          <a:p>
            <a:r>
              <a:rPr lang="en-US" dirty="0"/>
              <a:t>C</a:t>
            </a:r>
            <a:r>
              <a:rPr lang="en-TW" dirty="0"/>
              <a:t>sr in china</a:t>
            </a:r>
          </a:p>
        </p:txBody>
      </p:sp>
      <p:sp>
        <p:nvSpPr>
          <p:cNvPr id="3" name="Content Placeholder 2">
            <a:extLst>
              <a:ext uri="{FF2B5EF4-FFF2-40B4-BE49-F238E27FC236}">
                <a16:creationId xmlns:a16="http://schemas.microsoft.com/office/drawing/2014/main" id="{0C9F1645-D1AF-743E-D308-706DE574E44A}"/>
              </a:ext>
            </a:extLst>
          </p:cNvPr>
          <p:cNvSpPr>
            <a:spLocks noGrp="1"/>
          </p:cNvSpPr>
          <p:nvPr>
            <p:ph idx="1"/>
          </p:nvPr>
        </p:nvSpPr>
        <p:spPr/>
        <p:txBody>
          <a:bodyPr>
            <a:normAutofit/>
          </a:bodyPr>
          <a:lstStyle/>
          <a:p>
            <a:pPr algn="just"/>
            <a:r>
              <a:rPr lang="en-US" sz="2800" dirty="0">
                <a:solidFill>
                  <a:srgbClr val="231F20"/>
                </a:solidFill>
                <a:effectLst/>
                <a:latin typeface="Lato" panose="020F0502020204030203" pitchFamily="34" charset="0"/>
              </a:rPr>
              <a:t>CSR in China has two important attributes: </a:t>
            </a:r>
          </a:p>
          <a:p>
            <a:pPr algn="just"/>
            <a:r>
              <a:rPr lang="en-US" sz="2800" b="1" dirty="0">
                <a:solidFill>
                  <a:srgbClr val="231F20"/>
                </a:solidFill>
                <a:effectLst/>
                <a:latin typeface="Lato" panose="020F0502020204030203" pitchFamily="34" charset="0"/>
              </a:rPr>
              <a:t>First</a:t>
            </a:r>
            <a:r>
              <a:rPr lang="en-US" sz="2800" dirty="0">
                <a:solidFill>
                  <a:srgbClr val="231F20"/>
                </a:solidFill>
                <a:effectLst/>
                <a:latin typeface="Lato" panose="020F0502020204030203" pitchFamily="34" charset="0"/>
              </a:rPr>
              <a:t>, unlike the voluntary premise of Western CSR, most of the socially responsible behaviors of Chinese firms show characteristics of government orientation. </a:t>
            </a:r>
          </a:p>
          <a:p>
            <a:pPr algn="just"/>
            <a:r>
              <a:rPr lang="en-US" sz="2800" b="1" dirty="0">
                <a:solidFill>
                  <a:srgbClr val="231F20"/>
                </a:solidFill>
                <a:effectLst/>
                <a:latin typeface="Lato" panose="020F0502020204030203" pitchFamily="34" charset="0"/>
              </a:rPr>
              <a:t>Second</a:t>
            </a:r>
            <a:r>
              <a:rPr lang="en-US" sz="2800" dirty="0">
                <a:solidFill>
                  <a:srgbClr val="231F20"/>
                </a:solidFill>
                <a:effectLst/>
                <a:latin typeface="Lato" panose="020F0502020204030203" pitchFamily="34" charset="0"/>
              </a:rPr>
              <a:t>, CSR is a term that combines the harmony principles of Confucianism. Its core notion is building a harmonious society by ‘respecting nature and loving people’ (Wang &amp; </a:t>
            </a:r>
            <a:r>
              <a:rPr lang="en-US" sz="2800" dirty="0" err="1">
                <a:solidFill>
                  <a:srgbClr val="231F20"/>
                </a:solidFill>
                <a:effectLst/>
                <a:latin typeface="Lato" panose="020F0502020204030203" pitchFamily="34" charset="0"/>
              </a:rPr>
              <a:t>Juslin</a:t>
            </a:r>
            <a:r>
              <a:rPr lang="en-US" sz="2800" dirty="0">
                <a:solidFill>
                  <a:srgbClr val="231F20"/>
                </a:solidFill>
                <a:effectLst/>
                <a:latin typeface="Lato" panose="020F0502020204030203" pitchFamily="34" charset="0"/>
              </a:rPr>
              <a:t>, 2009).</a:t>
            </a:r>
            <a:endParaRPr lang="en-US" sz="2800" dirty="0"/>
          </a:p>
          <a:p>
            <a:endParaRPr lang="en-US" sz="2400" dirty="0"/>
          </a:p>
          <a:p>
            <a:pPr algn="just"/>
            <a:endParaRPr lang="en-US" sz="2800" dirty="0"/>
          </a:p>
          <a:p>
            <a:pPr algn="just"/>
            <a:endParaRPr lang="en-US" sz="2800" dirty="0"/>
          </a:p>
          <a:p>
            <a:pPr algn="just"/>
            <a:endParaRPr lang="en-US" sz="2800" dirty="0"/>
          </a:p>
          <a:p>
            <a:pPr algn="just"/>
            <a:endParaRPr lang="en-TW" sz="2800" dirty="0"/>
          </a:p>
        </p:txBody>
      </p:sp>
    </p:spTree>
    <p:extLst>
      <p:ext uri="{BB962C8B-B14F-4D97-AF65-F5344CB8AC3E}">
        <p14:creationId xmlns:p14="http://schemas.microsoft.com/office/powerpoint/2010/main" val="49033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F60BA0-C32C-F1E6-8FB9-32A3844346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560A2-430C-E00A-6EC5-1D590A5F85C0}"/>
              </a:ext>
            </a:extLst>
          </p:cNvPr>
          <p:cNvSpPr>
            <a:spLocks noGrp="1"/>
          </p:cNvSpPr>
          <p:nvPr>
            <p:ph type="title"/>
          </p:nvPr>
        </p:nvSpPr>
        <p:spPr>
          <a:xfrm>
            <a:off x="1066800" y="69134"/>
            <a:ext cx="10058400" cy="1233332"/>
          </a:xfrm>
        </p:spPr>
        <p:txBody>
          <a:bodyPr/>
          <a:lstStyle/>
          <a:p>
            <a:r>
              <a:rPr lang="en-US" dirty="0"/>
              <a:t>Political connection and C</a:t>
            </a:r>
            <a:r>
              <a:rPr lang="en-TW" dirty="0"/>
              <a:t>sr </a:t>
            </a:r>
          </a:p>
        </p:txBody>
      </p:sp>
      <p:sp>
        <p:nvSpPr>
          <p:cNvPr id="3" name="Content Placeholder 2">
            <a:extLst>
              <a:ext uri="{FF2B5EF4-FFF2-40B4-BE49-F238E27FC236}">
                <a16:creationId xmlns:a16="http://schemas.microsoft.com/office/drawing/2014/main" id="{FC768A55-F302-5066-99E2-E24F3AEF4BB1}"/>
              </a:ext>
            </a:extLst>
          </p:cNvPr>
          <p:cNvSpPr>
            <a:spLocks noGrp="1"/>
          </p:cNvSpPr>
          <p:nvPr>
            <p:ph idx="1"/>
          </p:nvPr>
        </p:nvSpPr>
        <p:spPr>
          <a:xfrm>
            <a:off x="1066800" y="1302466"/>
            <a:ext cx="10058400" cy="5417128"/>
          </a:xfrm>
        </p:spPr>
        <p:txBody>
          <a:bodyPr>
            <a:normAutofit/>
          </a:bodyPr>
          <a:lstStyle/>
          <a:p>
            <a:pPr algn="just"/>
            <a:r>
              <a:rPr lang="en-US" sz="2800" dirty="0">
                <a:solidFill>
                  <a:srgbClr val="231F20"/>
                </a:solidFill>
                <a:effectLst/>
                <a:latin typeface="Lato" panose="020F0502020204030203" pitchFamily="34" charset="0"/>
              </a:rPr>
              <a:t>Unlike the West, where enterprises can intervene in politics through political donation, China is a one-party dictatorship in which the central officials are elected by the party and local officials are all appointed by the superior government (Fan et al., 2007).</a:t>
            </a:r>
          </a:p>
          <a:p>
            <a:pPr algn="just"/>
            <a:r>
              <a:rPr lang="en-US" sz="2800" dirty="0">
                <a:solidFill>
                  <a:srgbClr val="231F20"/>
                </a:solidFill>
                <a:effectLst/>
                <a:latin typeface="Lato" panose="020F0502020204030203" pitchFamily="34" charset="0"/>
              </a:rPr>
              <a:t>The Chinese government has an absolute power advantage in the business–government relationship. </a:t>
            </a:r>
            <a:endParaRPr lang="en-US" sz="2800" dirty="0"/>
          </a:p>
          <a:p>
            <a:pPr algn="just"/>
            <a:r>
              <a:rPr lang="en-US" sz="2800" dirty="0">
                <a:solidFill>
                  <a:srgbClr val="231F20"/>
                </a:solidFill>
                <a:effectLst/>
                <a:latin typeface="Lato" panose="020F0502020204030203" pitchFamily="34" charset="0"/>
              </a:rPr>
              <a:t>Thus, enterprises will potentially be required to undertake certain social responsibilities in exchange for maintaining political ties; otherwise, the government will terminate the provision of subsidies.</a:t>
            </a:r>
            <a:endParaRPr lang="en-US" sz="2800" dirty="0"/>
          </a:p>
          <a:p>
            <a:pPr algn="just"/>
            <a:endParaRPr lang="en-US" sz="2800" dirty="0"/>
          </a:p>
          <a:p>
            <a:pPr algn="just"/>
            <a:endParaRPr lang="en-US" sz="2800" dirty="0"/>
          </a:p>
          <a:p>
            <a:pPr algn="just"/>
            <a:endParaRPr lang="en-TW" sz="2800" dirty="0"/>
          </a:p>
        </p:txBody>
      </p:sp>
    </p:spTree>
    <p:extLst>
      <p:ext uri="{BB962C8B-B14F-4D97-AF65-F5344CB8AC3E}">
        <p14:creationId xmlns:p14="http://schemas.microsoft.com/office/powerpoint/2010/main" val="132459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EBF7D-850C-6C39-C68F-B65577CF4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7FB855-96E5-8823-F220-A42DDA303982}"/>
              </a:ext>
            </a:extLst>
          </p:cNvPr>
          <p:cNvSpPr>
            <a:spLocks noGrp="1"/>
          </p:cNvSpPr>
          <p:nvPr>
            <p:ph type="title"/>
          </p:nvPr>
        </p:nvSpPr>
        <p:spPr>
          <a:xfrm>
            <a:off x="1066800" y="69134"/>
            <a:ext cx="10058400" cy="1233332"/>
          </a:xfrm>
        </p:spPr>
        <p:txBody>
          <a:bodyPr/>
          <a:lstStyle/>
          <a:p>
            <a:r>
              <a:rPr lang="en-US" dirty="0"/>
              <a:t>Political connection and C</a:t>
            </a:r>
            <a:r>
              <a:rPr lang="en-TW" dirty="0"/>
              <a:t>sr </a:t>
            </a:r>
          </a:p>
        </p:txBody>
      </p:sp>
      <p:sp>
        <p:nvSpPr>
          <p:cNvPr id="3" name="Content Placeholder 2">
            <a:extLst>
              <a:ext uri="{FF2B5EF4-FFF2-40B4-BE49-F238E27FC236}">
                <a16:creationId xmlns:a16="http://schemas.microsoft.com/office/drawing/2014/main" id="{B21D66A0-6F90-19F9-C5A2-70352836806D}"/>
              </a:ext>
            </a:extLst>
          </p:cNvPr>
          <p:cNvSpPr>
            <a:spLocks noGrp="1"/>
          </p:cNvSpPr>
          <p:nvPr>
            <p:ph idx="1"/>
          </p:nvPr>
        </p:nvSpPr>
        <p:spPr>
          <a:xfrm>
            <a:off x="1066800" y="1302466"/>
            <a:ext cx="10058400" cy="5417128"/>
          </a:xfrm>
        </p:spPr>
        <p:txBody>
          <a:bodyPr>
            <a:normAutofit/>
          </a:bodyPr>
          <a:lstStyle/>
          <a:p>
            <a:pPr algn="just"/>
            <a:r>
              <a:rPr lang="en-US" sz="3200" dirty="0">
                <a:solidFill>
                  <a:srgbClr val="231F20"/>
                </a:solidFill>
                <a:latin typeface="Lato" panose="020F0502020204030203" pitchFamily="34" charset="0"/>
              </a:rPr>
              <a:t>P</a:t>
            </a:r>
            <a:r>
              <a:rPr lang="en-US" sz="3200" dirty="0">
                <a:solidFill>
                  <a:srgbClr val="231F20"/>
                </a:solidFill>
                <a:effectLst/>
                <a:latin typeface="Lato" panose="020F0502020204030203" pitchFamily="34" charset="0"/>
              </a:rPr>
              <a:t>olitically connected firms are more likely to receive social and government attention than their nonconnected peers, resulting in added pressure to undertake CSR (Chiu &amp; </a:t>
            </a:r>
            <a:r>
              <a:rPr lang="en-US" sz="3200" dirty="0" err="1">
                <a:solidFill>
                  <a:srgbClr val="231F20"/>
                </a:solidFill>
                <a:effectLst/>
                <a:latin typeface="Lato" panose="020F0502020204030203" pitchFamily="34" charset="0"/>
              </a:rPr>
              <a:t>Sharfman</a:t>
            </a:r>
            <a:r>
              <a:rPr lang="en-US" sz="3200" dirty="0">
                <a:solidFill>
                  <a:srgbClr val="231F20"/>
                </a:solidFill>
                <a:effectLst/>
                <a:latin typeface="Lato" panose="020F0502020204030203" pitchFamily="34" charset="0"/>
              </a:rPr>
              <a:t>, 2011). </a:t>
            </a:r>
          </a:p>
          <a:p>
            <a:pPr marL="0" indent="0" algn="just">
              <a:buNone/>
            </a:pPr>
            <a:endParaRPr lang="en-US" sz="3200" dirty="0">
              <a:solidFill>
                <a:srgbClr val="231F20"/>
              </a:solidFill>
              <a:effectLst/>
              <a:latin typeface="Lato" panose="020F0502020204030203" pitchFamily="34" charset="0"/>
            </a:endParaRPr>
          </a:p>
          <a:p>
            <a:pPr algn="just"/>
            <a:r>
              <a:rPr lang="en-US" sz="3200" b="1" dirty="0">
                <a:solidFill>
                  <a:srgbClr val="00B0F0"/>
                </a:solidFill>
                <a:effectLst/>
                <a:latin typeface="Lato" panose="020F0502020204030203" pitchFamily="34" charset="0"/>
              </a:rPr>
              <a:t>Hypothesis 1 </a:t>
            </a:r>
            <a:r>
              <a:rPr lang="en-US" sz="3200" i="1" dirty="0">
                <a:solidFill>
                  <a:srgbClr val="231F20"/>
                </a:solidFill>
                <a:effectLst/>
                <a:latin typeface="Lato-Italic"/>
              </a:rPr>
              <a:t>Politically connected companies demonstrate a higher level of CSR than their nonconnected peers.</a:t>
            </a:r>
            <a:endParaRPr lang="en-US" sz="3200" dirty="0"/>
          </a:p>
          <a:p>
            <a:pPr algn="just"/>
            <a:endParaRPr lang="en-US" sz="2800" dirty="0"/>
          </a:p>
          <a:p>
            <a:pPr algn="just"/>
            <a:endParaRPr lang="en-US" sz="2800" dirty="0"/>
          </a:p>
          <a:p>
            <a:pPr algn="just"/>
            <a:endParaRPr lang="en-US" sz="2800" dirty="0"/>
          </a:p>
          <a:p>
            <a:pPr algn="just"/>
            <a:endParaRPr lang="en-TW" sz="2800" dirty="0"/>
          </a:p>
        </p:txBody>
      </p:sp>
    </p:spTree>
    <p:extLst>
      <p:ext uri="{BB962C8B-B14F-4D97-AF65-F5344CB8AC3E}">
        <p14:creationId xmlns:p14="http://schemas.microsoft.com/office/powerpoint/2010/main" val="3438533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Wood Type</Template>
  <TotalTime>2101</TotalTime>
  <Words>2323</Words>
  <Application>Microsoft Macintosh PowerPoint</Application>
  <PresentationFormat>Widescreen</PresentationFormat>
  <Paragraphs>167</Paragraphs>
  <Slides>30</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Aptos</vt:lpstr>
      <vt:lpstr>Calibri</vt:lpstr>
      <vt:lpstr>Lato</vt:lpstr>
      <vt:lpstr>Lato-Italic</vt:lpstr>
      <vt:lpstr>Lato-Regular</vt:lpstr>
      <vt:lpstr>Rockwell</vt:lpstr>
      <vt:lpstr>Rockwell Condensed</vt:lpstr>
      <vt:lpstr>Rockwell Extra Bold</vt:lpstr>
      <vt:lpstr>STIX-Regular</vt:lpstr>
      <vt:lpstr>Wingdings</vt:lpstr>
      <vt:lpstr>Wood Type</vt:lpstr>
      <vt:lpstr>Political connections and corporate social responsibility:  Political incentives in China  Business Ethics by professor gloria</vt:lpstr>
      <vt:lpstr>RESEARCH BACKGROUND</vt:lpstr>
      <vt:lpstr>RESEARCH BACKGROUND</vt:lpstr>
      <vt:lpstr>RESEARCH BACKGROUND</vt:lpstr>
      <vt:lpstr>Political connection</vt:lpstr>
      <vt:lpstr>Instances of Political connection</vt:lpstr>
      <vt:lpstr>Csr in china</vt:lpstr>
      <vt:lpstr>Political connection and Csr </vt:lpstr>
      <vt:lpstr>Political connection and Csr </vt:lpstr>
      <vt:lpstr> market level development and Csr </vt:lpstr>
      <vt:lpstr> OWNERSHIP STRUCTURE and Csr </vt:lpstr>
      <vt:lpstr>FIRM SIZE AND CSR</vt:lpstr>
      <vt:lpstr>SAMPLE SELECTION</vt:lpstr>
      <vt:lpstr>Regression variable</vt:lpstr>
      <vt:lpstr>Variable definition</vt:lpstr>
      <vt:lpstr>Variable definition</vt:lpstr>
      <vt:lpstr>Variable definition</vt:lpstr>
      <vt:lpstr>Control and moderating variable</vt:lpstr>
      <vt:lpstr>Descriptive statistics</vt:lpstr>
      <vt:lpstr>PowerPoint Presentation</vt:lpstr>
      <vt:lpstr>PowerPoint Presentation</vt:lpstr>
      <vt:lpstr>PowerPoint Presentation</vt:lpstr>
      <vt:lpstr>PowerPoint Presentation</vt:lpstr>
      <vt:lpstr>PowerPoint Presentation</vt:lpstr>
      <vt:lpstr>Robustness test</vt:lpstr>
      <vt:lpstr>GENERAL DISCUSSION</vt:lpstr>
      <vt:lpstr>GENERAL DISCUSSION</vt:lpstr>
      <vt:lpstr>GENERAL DISCUSSION</vt:lpstr>
      <vt:lpstr>RESEARCH LIMITATION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蘇玉婷</dc:creator>
  <cp:lastModifiedBy>蘇玉婷</cp:lastModifiedBy>
  <cp:revision>16</cp:revision>
  <dcterms:created xsi:type="dcterms:W3CDTF">2024-10-27T06:36:16Z</dcterms:created>
  <dcterms:modified xsi:type="dcterms:W3CDTF">2024-10-30T08:29:05Z</dcterms:modified>
</cp:coreProperties>
</file>