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61"/>
  </p:notesMasterIdLst>
  <p:sldIdLst>
    <p:sldId id="256" r:id="rId2"/>
    <p:sldId id="257" r:id="rId3"/>
    <p:sldId id="259" r:id="rId4"/>
    <p:sldId id="260" r:id="rId5"/>
    <p:sldId id="261" r:id="rId6"/>
    <p:sldId id="354" r:id="rId7"/>
    <p:sldId id="363" r:id="rId8"/>
    <p:sldId id="356" r:id="rId9"/>
    <p:sldId id="357" r:id="rId10"/>
    <p:sldId id="355" r:id="rId11"/>
    <p:sldId id="358" r:id="rId12"/>
    <p:sldId id="359" r:id="rId13"/>
    <p:sldId id="263" r:id="rId14"/>
    <p:sldId id="346" r:id="rId15"/>
    <p:sldId id="366" r:id="rId16"/>
    <p:sldId id="367" r:id="rId17"/>
    <p:sldId id="343" r:id="rId18"/>
    <p:sldId id="368" r:id="rId19"/>
    <p:sldId id="309" r:id="rId20"/>
    <p:sldId id="311" r:id="rId21"/>
    <p:sldId id="291" r:id="rId22"/>
    <p:sldId id="369" r:id="rId23"/>
    <p:sldId id="370" r:id="rId24"/>
    <p:sldId id="371" r:id="rId25"/>
    <p:sldId id="373" r:id="rId26"/>
    <p:sldId id="262" r:id="rId27"/>
    <p:sldId id="265" r:id="rId28"/>
    <p:sldId id="264" r:id="rId29"/>
    <p:sldId id="266" r:id="rId30"/>
    <p:sldId id="267" r:id="rId31"/>
    <p:sldId id="268" r:id="rId32"/>
    <p:sldId id="269" r:id="rId33"/>
    <p:sldId id="386" r:id="rId34"/>
    <p:sldId id="387" r:id="rId35"/>
    <p:sldId id="374" r:id="rId36"/>
    <p:sldId id="270" r:id="rId37"/>
    <p:sldId id="375" r:id="rId38"/>
    <p:sldId id="376" r:id="rId39"/>
    <p:sldId id="377" r:id="rId40"/>
    <p:sldId id="274" r:id="rId41"/>
    <p:sldId id="378" r:id="rId42"/>
    <p:sldId id="272" r:id="rId43"/>
    <p:sldId id="379" r:id="rId44"/>
    <p:sldId id="381" r:id="rId45"/>
    <p:sldId id="380" r:id="rId46"/>
    <p:sldId id="271" r:id="rId47"/>
    <p:sldId id="275" r:id="rId48"/>
    <p:sldId id="280" r:id="rId49"/>
    <p:sldId id="276" r:id="rId50"/>
    <p:sldId id="277" r:id="rId51"/>
    <p:sldId id="278" r:id="rId52"/>
    <p:sldId id="279" r:id="rId53"/>
    <p:sldId id="384" r:id="rId54"/>
    <p:sldId id="385" r:id="rId55"/>
    <p:sldId id="383" r:id="rId56"/>
    <p:sldId id="382" r:id="rId57"/>
    <p:sldId id="283" r:id="rId58"/>
    <p:sldId id="281" r:id="rId59"/>
    <p:sldId id="282" r:id="rId6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>
        <p:scale>
          <a:sx n="100" d="100"/>
          <a:sy n="100" d="100"/>
        </p:scale>
        <p:origin x="-84" y="-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9D26-2668-4707-B22F-7DE4749629A2}" type="datetimeFigureOut">
              <a:rPr lang="zh-TW" altLang="en-US" smtClean="0"/>
              <a:t>2024/6/2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3F25-76FB-4128-AE6F-699862D3BF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36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65030-9742-485F-A006-4EF6B6DD30D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/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8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分析層級程序法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31F64-97F7-40DF-9525-130737E5EE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519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6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3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34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800" spc="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>
              <a:defRPr sz="800" spc="4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77" r:id="rId5"/>
    <p:sldLayoutId id="2147483783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box.com/s/1dt3rs7wuzxgmhd2w87xnusv38a1osfj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se.is/43ec34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四個正方形和一個圓形">
            <a:extLst>
              <a:ext uri="{FF2B5EF4-FFF2-40B4-BE49-F238E27FC236}">
                <a16:creationId xmlns:a16="http://schemas.microsoft.com/office/drawing/2014/main" id="{1686A300-3FD5-4A39-8B88-97B6F1537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76F9226-356E-4FB2-B97F-782D0B6F4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TW" altLang="en-US" sz="3100" dirty="0"/>
              <a:t>中原大學  </a:t>
            </a:r>
            <a:br>
              <a:rPr lang="en-US" altLang="zh-TW" sz="3100" dirty="0"/>
            </a:br>
            <a:r>
              <a:rPr lang="zh-TW" altLang="en-US" sz="31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定量研究方法</a:t>
            </a:r>
            <a:br>
              <a:rPr lang="en-US" altLang="zh-TW" sz="31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</a:br>
            <a:r>
              <a:rPr lang="zh-TW" altLang="en-US" sz="3100" dirty="0"/>
              <a:t>PowerChoice V4.1   應用</a:t>
            </a:r>
            <a:br>
              <a:rPr lang="en-US" altLang="zh-TW" sz="3100" dirty="0"/>
            </a:br>
            <a:br>
              <a:rPr lang="zh-TW" altLang="en-US" sz="6300" dirty="0"/>
            </a:br>
            <a:b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來源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中崗科技有限公司</a:t>
            </a:r>
            <a:endParaRPr lang="zh-TW" altLang="en-US" sz="6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DE6DED0D-7B77-41D6-9765-A5E13AAACDDD}"/>
              </a:ext>
            </a:extLst>
          </p:cNvPr>
          <p:cNvSpPr txBox="1"/>
          <p:nvPr/>
        </p:nvSpPr>
        <p:spPr>
          <a:xfrm>
            <a:off x="7942729" y="4858751"/>
            <a:ext cx="23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製作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Lingo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202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753393F-4A9F-4112-B107-E31A7AFA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553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6000" b="0" cap="all" spc="-100"/>
              <a:t>問卷</a:t>
            </a:r>
            <a:r>
              <a:rPr lang="en-US" altLang="zh-TW" sz="6000" b="0" cap="all" spc="-100"/>
              <a:t>/ </a:t>
            </a:r>
            <a:r>
              <a:rPr lang="zh-TW" altLang="en-US" sz="6000" b="0" cap="all" spc="-100"/>
              <a:t>構面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 descr="一張含有 桌 的圖片&#10;&#10;自動產生的描述">
            <a:extLst>
              <a:ext uri="{FF2B5EF4-FFF2-40B4-BE49-F238E27FC236}">
                <a16:creationId xmlns:a16="http://schemas.microsoft.com/office/drawing/2014/main" id="{74880D19-53EB-4375-94C6-B4B976ED5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97" y="1395172"/>
            <a:ext cx="6666789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3A6AFF6-D353-4BBC-8CB0-D97BD30A6E79}"/>
              </a:ext>
            </a:extLst>
          </p:cNvPr>
          <p:cNvSpPr txBox="1"/>
          <p:nvPr/>
        </p:nvSpPr>
        <p:spPr>
          <a:xfrm>
            <a:off x="1256493" y="1559768"/>
            <a:ext cx="2978281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800" cap="all" spc="-100">
                <a:solidFill>
                  <a:schemeClr val="bg1"/>
                </a:solidFill>
                <a:latin typeface="+mj-lt"/>
              </a:rPr>
              <a:t>準則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 descr="一張含有 文字, 填字遊戲, 收據 的圖片&#10;&#10;自動產生的描述">
            <a:extLst>
              <a:ext uri="{FF2B5EF4-FFF2-40B4-BE49-F238E27FC236}">
                <a16:creationId xmlns:a16="http://schemas.microsoft.com/office/drawing/2014/main" id="{835F38BB-8A45-48A9-B01A-90CAF39F6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70" y="931036"/>
            <a:ext cx="6202238" cy="49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04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63EA3A5-31CC-482E-9FF1-E73B74D8EFBF}"/>
              </a:ext>
            </a:extLst>
          </p:cNvPr>
          <p:cNvSpPr txBox="1"/>
          <p:nvPr/>
        </p:nvSpPr>
        <p:spPr>
          <a:xfrm>
            <a:off x="557720" y="2149813"/>
            <a:ext cx="2312479" cy="385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TW" alt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方案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807724E-7B47-415D-91F7-1BFFB1AD7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14" y="882398"/>
            <a:ext cx="7163092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52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zh-TW" sz="4800" b="0" cap="all" spc="-100" dirty="0">
                <a:solidFill>
                  <a:schemeClr val="bg1"/>
                </a:solidFill>
              </a:rPr>
              <a:t>AHP</a:t>
            </a:r>
            <a:r>
              <a:rPr lang="zh-TW" altLang="en-US" sz="4800" b="0" cap="all" spc="-100" dirty="0">
                <a:solidFill>
                  <a:schemeClr val="bg1"/>
                </a:solidFill>
              </a:rPr>
              <a:t>評估</a:t>
            </a:r>
            <a:br>
              <a:rPr lang="en-US" altLang="zh-TW" sz="4800" b="0" cap="all" spc="-100" dirty="0">
                <a:solidFill>
                  <a:schemeClr val="bg1"/>
                </a:solidFill>
              </a:rPr>
            </a:br>
            <a:r>
              <a:rPr lang="zh-TW" altLang="en-US" sz="4800" b="0" cap="all" spc="-100" dirty="0">
                <a:solidFill>
                  <a:schemeClr val="bg1"/>
                </a:solidFill>
              </a:rPr>
              <a:t>尺度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 descr="ScreenHunter_23 Mar. 07 16.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570" y="1667552"/>
            <a:ext cx="6202238" cy="35197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>
                <a:solidFill>
                  <a:schemeClr val="tx1"/>
                </a:solidFill>
                <a:ea typeface="標楷體" pitchFamily="65" charset="-120"/>
              </a:rPr>
              <a:t>參、</a:t>
            </a:r>
            <a:r>
              <a:rPr lang="en-US" altLang="zh-TW" sz="3200" dirty="0">
                <a:solidFill>
                  <a:schemeClr val="tx1"/>
                </a:solidFill>
                <a:ea typeface="標楷體" pitchFamily="65" charset="-120"/>
              </a:rPr>
              <a:t>  </a:t>
            </a:r>
            <a:r>
              <a:rPr lang="zh-TW" altLang="en-US" sz="3200" dirty="0">
                <a:solidFill>
                  <a:schemeClr val="tx1"/>
                </a:solidFill>
                <a:ea typeface="標楷體" pitchFamily="65" charset="-120"/>
              </a:rPr>
              <a:t>層級決策因素間權重的計算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066800"/>
            <a:ext cx="8305800" cy="53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dirty="0">
                <a:solidFill>
                  <a:srgbClr val="FFFFCC"/>
                </a:solidFill>
                <a:ea typeface="標楷體" pitchFamily="65" charset="-120"/>
              </a:rPr>
              <a:t>	</a:t>
            </a:r>
            <a:r>
              <a:rPr lang="zh-TW" altLang="en-US" sz="2400" dirty="0">
                <a:solidFill>
                  <a:srgbClr val="002060"/>
                </a:solidFill>
                <a:ea typeface="標楷體" pitchFamily="65" charset="-120"/>
              </a:rPr>
              <a:t>一、建立成對比較矩陣 </a:t>
            </a:r>
            <a:r>
              <a:rPr lang="en-US" altLang="zh-TW" sz="2400" dirty="0">
                <a:solidFill>
                  <a:srgbClr val="002060"/>
                </a:solidFill>
                <a:ea typeface="標楷體" pitchFamily="65" charset="-120"/>
              </a:rPr>
              <a:t>( Pairwise Comparison Matrix )</a:t>
            </a:r>
            <a:endParaRPr lang="en-US" altLang="zh-TW" sz="2800" dirty="0">
              <a:solidFill>
                <a:srgbClr val="002060"/>
              </a:solidFill>
            </a:endParaRPr>
          </a:p>
        </p:txBody>
      </p:sp>
      <p:sp>
        <p:nvSpPr>
          <p:cNvPr id="44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分析層級程序法</a:t>
            </a:r>
          </a:p>
        </p:txBody>
      </p:sp>
      <p:sp>
        <p:nvSpPr>
          <p:cNvPr id="4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616EE-012B-4065-A0D9-D67AB3D1BE73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4410076" y="1600200"/>
            <a:ext cx="305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TW" altLang="en-US" sz="1600" b="1">
                <a:ea typeface="標楷體" pitchFamily="65" charset="-120"/>
              </a:rPr>
              <a:t>表 </a:t>
            </a:r>
            <a:r>
              <a:rPr lang="en-US" altLang="zh-TW" sz="1600" b="1">
                <a:ea typeface="標楷體" pitchFamily="65" charset="-120"/>
              </a:rPr>
              <a:t> 1  AHP </a:t>
            </a:r>
            <a:r>
              <a:rPr lang="zh-TW" altLang="en-US" sz="1600" b="1">
                <a:ea typeface="標楷體" pitchFamily="65" charset="-120"/>
              </a:rPr>
              <a:t>評估尺度定義與說明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28599"/>
              </p:ext>
            </p:extLst>
          </p:nvPr>
        </p:nvGraphicFramePr>
        <p:xfrm>
          <a:off x="3046109" y="4759007"/>
          <a:ext cx="6019800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3695700" imgH="939800" progId="Equation.3">
                  <p:embed/>
                </p:oleObj>
              </mc:Choice>
              <mc:Fallback>
                <p:oleObj name="方程式" r:id="rId2" imgW="3695700" imgH="939800" progId="Equation.3">
                  <p:embed/>
                  <p:pic>
                    <p:nvPicPr>
                      <p:cNvPr id="1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109" y="4759007"/>
                        <a:ext cx="6019800" cy="14589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" name="Text Box 56"/>
          <p:cNvSpPr txBox="1">
            <a:spLocks noChangeArrowheads="1"/>
          </p:cNvSpPr>
          <p:nvPr/>
        </p:nvSpPr>
        <p:spPr bwMode="auto">
          <a:xfrm>
            <a:off x="2761457" y="4171156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ea typeface="標楷體" pitchFamily="65" charset="-120"/>
              </a:rPr>
              <a:t>經決策因素兩兩相比所得到的成對比較矩陣型態，如下所示：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1B4B78E-B90D-4E30-B3BC-639C7D4D0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44446"/>
              </p:ext>
            </p:extLst>
          </p:nvPr>
        </p:nvGraphicFramePr>
        <p:xfrm>
          <a:off x="2764818" y="2029777"/>
          <a:ext cx="6582382" cy="19202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69066">
                  <a:extLst>
                    <a:ext uri="{9D8B030D-6E8A-4147-A177-3AD203B41FA5}">
                      <a16:colId xmlns:a16="http://schemas.microsoft.com/office/drawing/2014/main" val="540689683"/>
                    </a:ext>
                  </a:extLst>
                </a:gridCol>
                <a:gridCol w="1645380">
                  <a:extLst>
                    <a:ext uri="{9D8B030D-6E8A-4147-A177-3AD203B41FA5}">
                      <a16:colId xmlns:a16="http://schemas.microsoft.com/office/drawing/2014/main" val="838316147"/>
                    </a:ext>
                  </a:extLst>
                </a:gridCol>
                <a:gridCol w="3867936">
                  <a:extLst>
                    <a:ext uri="{9D8B030D-6E8A-4147-A177-3AD203B41FA5}">
                      <a16:colId xmlns:a16="http://schemas.microsoft.com/office/drawing/2014/main" val="3653979173"/>
                    </a:ext>
                  </a:extLst>
                </a:gridCol>
              </a:tblGrid>
              <a:tr h="221615"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評估尺度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定義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說明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65968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同等重要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兩因素具有同等重要之貢獻度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227829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>
                          <a:effectLst/>
                        </a:rPr>
                        <a:t>稍微重要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經驗與判斷稍微傾向某一因素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052111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>
                          <a:effectLst/>
                        </a:rPr>
                        <a:t>重要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經驗與判斷強烈傾向某一因素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25616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>
                          <a:effectLst/>
                        </a:rPr>
                        <a:t>相當重要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實際顯示非常強烈喜好某一方案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03923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>
                          <a:effectLst/>
                        </a:rPr>
                        <a:t>非常重要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有足夠證據肯定絕對喜好某一方案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139788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2, 4, 6, 8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>
                          <a:effectLst/>
                        </a:rPr>
                        <a:t>相鄰尺度之中間值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</a:rPr>
                        <a:t>折衷值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16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EEB146-7D3B-4EB0-AF5F-641F2C84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534987"/>
          </a:xfrm>
        </p:spPr>
        <p:txBody>
          <a:bodyPr/>
          <a:lstStyle/>
          <a:p>
            <a:r>
              <a:rPr lang="zh-TW" altLang="en-US" dirty="0"/>
              <a:t>問卷填寫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0FB20B2-A64E-4B72-B503-6A8BABF3B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2748"/>
            <a:ext cx="5415800" cy="16876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7501D8B-90FE-4D30-8155-3CBF72BC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49" y="1719054"/>
            <a:ext cx="4168501" cy="413801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七邊形 11">
            <a:extLst>
              <a:ext uri="{FF2B5EF4-FFF2-40B4-BE49-F238E27FC236}">
                <a16:creationId xmlns:a16="http://schemas.microsoft.com/office/drawing/2014/main" id="{A2FBFA8B-3BC2-49DD-A16B-74C0A5BF1981}"/>
              </a:ext>
            </a:extLst>
          </p:cNvPr>
          <p:cNvSpPr/>
          <p:nvPr/>
        </p:nvSpPr>
        <p:spPr>
          <a:xfrm>
            <a:off x="6198813" y="2247900"/>
            <a:ext cx="725624" cy="685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3" name="七邊形 12">
            <a:extLst>
              <a:ext uri="{FF2B5EF4-FFF2-40B4-BE49-F238E27FC236}">
                <a16:creationId xmlns:a16="http://schemas.microsoft.com/office/drawing/2014/main" id="{F12AC25C-99EC-4BC6-862B-EA0133F530F3}"/>
              </a:ext>
            </a:extLst>
          </p:cNvPr>
          <p:cNvSpPr/>
          <p:nvPr/>
        </p:nvSpPr>
        <p:spPr>
          <a:xfrm>
            <a:off x="6198813" y="3788063"/>
            <a:ext cx="725624" cy="685800"/>
          </a:xfrm>
          <a:prstGeom prst="hep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4" name="七邊形 13">
            <a:extLst>
              <a:ext uri="{FF2B5EF4-FFF2-40B4-BE49-F238E27FC236}">
                <a16:creationId xmlns:a16="http://schemas.microsoft.com/office/drawing/2014/main" id="{CD747C59-D0FD-4A23-BD53-3B98A23565C8}"/>
              </a:ext>
            </a:extLst>
          </p:cNvPr>
          <p:cNvSpPr/>
          <p:nvPr/>
        </p:nvSpPr>
        <p:spPr>
          <a:xfrm>
            <a:off x="6233908" y="5171273"/>
            <a:ext cx="725624" cy="685800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D8398CB-4E4E-49E8-A20B-9D96B8D4B5C6}"/>
              </a:ext>
            </a:extLst>
          </p:cNvPr>
          <p:cNvSpPr txBox="1"/>
          <p:nvPr/>
        </p:nvSpPr>
        <p:spPr>
          <a:xfrm>
            <a:off x="1006764" y="4230255"/>
            <a:ext cx="389774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比對次數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N(N-1)/2</a:t>
            </a:r>
          </a:p>
          <a:p>
            <a:endParaRPr lang="en-US" altLang="zh-TW" dirty="0"/>
          </a:p>
          <a:p>
            <a:r>
              <a:rPr lang="en-US" altLang="zh-TW" dirty="0"/>
              <a:t>3(3-1)/2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3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38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B8C56CCF-D167-45F4-B668-AD00E0BB51A3}"/>
              </a:ext>
            </a:extLst>
          </p:cNvPr>
          <p:cNvSpPr txBox="1"/>
          <p:nvPr/>
        </p:nvSpPr>
        <p:spPr>
          <a:xfrm>
            <a:off x="1108362" y="696737"/>
            <a:ext cx="10584873" cy="3057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965"/>
              </a:spcBef>
            </a:pPr>
            <a:r>
              <a:rPr lang="en-US" altLang="zh-TW" sz="3600" b="1" spc="-5" dirty="0">
                <a:solidFill>
                  <a:srgbClr val="3B4643"/>
                </a:solidFill>
                <a:latin typeface="微軟正黑體"/>
                <a:cs typeface="微軟正黑體"/>
              </a:rPr>
              <a:t>3</a:t>
            </a:r>
            <a:r>
              <a:rPr lang="zh-TW" altLang="en-US" sz="3600" b="1" dirty="0">
                <a:solidFill>
                  <a:srgbClr val="3B4643"/>
                </a:solidFill>
                <a:latin typeface="微軟正黑體"/>
                <a:cs typeface="微軟正黑體"/>
              </a:rPr>
              <a:t>、計算權向量並做一致性檢驗。</a:t>
            </a:r>
            <a:endParaRPr lang="zh-TW" altLang="en-US" sz="3600" dirty="0">
              <a:latin typeface="微軟正黑體"/>
              <a:cs typeface="微軟正黑體"/>
            </a:endParaRPr>
          </a:p>
          <a:p>
            <a:pPr marL="12700" marR="5080" algn="just">
              <a:lnSpc>
                <a:spcPct val="100000"/>
              </a:lnSpc>
              <a:spcBef>
                <a:spcPts val="1565"/>
              </a:spcBef>
            </a:pP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對於每一個成對比較陣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計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算最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大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特征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根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及對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應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特征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向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量</a:t>
            </a:r>
            <a:endParaRPr lang="en-US" altLang="zh-TW" sz="1800" b="1" dirty="0">
              <a:solidFill>
                <a:srgbClr val="3B4643"/>
              </a:solidFill>
              <a:latin typeface="微軟正黑體"/>
              <a:cs typeface="微軟正黑體"/>
            </a:endParaRPr>
          </a:p>
          <a:p>
            <a:pPr marL="12700" marR="5080" algn="just">
              <a:lnSpc>
                <a:spcPct val="100000"/>
              </a:lnSpc>
              <a:spcBef>
                <a:spcPts val="1565"/>
              </a:spcBef>
            </a:pP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利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用一致性指標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CI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&lt;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0.1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altLang="zh-TW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(</a:t>
            </a:r>
            <a:r>
              <a:rPr lang="en-US" altLang="zh-TW" sz="18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</a:rPr>
              <a:t>CI =(</a:t>
            </a:r>
            <a:r>
              <a:rPr lang="en-US" altLang="zh-TW" sz="18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</a:rPr>
              <a:t>λ</a:t>
            </a:r>
            <a:r>
              <a:rPr lang="en-US" altLang="zh-TW" sz="1800" baseline="-250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</a:rPr>
              <a:t>max</a:t>
            </a:r>
            <a:r>
              <a:rPr lang="en-US" altLang="zh-TW" sz="18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</a:rPr>
              <a:t> –n)/(n-1))</a:t>
            </a:r>
            <a:r>
              <a:rPr lang="zh-TW" altLang="en-US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endParaRPr lang="en-US" altLang="zh-TW" sz="1800" b="1" dirty="0">
              <a:solidFill>
                <a:srgbClr val="002060"/>
              </a:solidFill>
              <a:highlight>
                <a:srgbClr val="FFFF00"/>
              </a:highlight>
              <a:latin typeface="微軟正黑體"/>
              <a:cs typeface="微軟正黑體"/>
            </a:endParaRPr>
          </a:p>
          <a:p>
            <a:pPr marL="12700" marR="5080" algn="just">
              <a:lnSpc>
                <a:spcPct val="100000"/>
              </a:lnSpc>
              <a:spcBef>
                <a:spcPts val="1565"/>
              </a:spcBef>
            </a:pP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隨機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指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標 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RI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</a:rPr>
              <a:t>如圖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TW" sz="1800" b="1" dirty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2700" marR="5080" algn="just">
              <a:lnSpc>
                <a:spcPct val="100000"/>
              </a:lnSpc>
              <a:spcBef>
                <a:spcPts val="1565"/>
              </a:spcBef>
            </a:pP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一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致性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比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率 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</a:rPr>
              <a:t>CR=CI / RI</a:t>
            </a:r>
            <a:endParaRPr lang="en-US" altLang="zh-TW" sz="1800" b="1" dirty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2700" marR="5080" algn="just">
              <a:lnSpc>
                <a:spcPct val="100000"/>
              </a:lnSpc>
              <a:spcBef>
                <a:spcPts val="1565"/>
              </a:spcBef>
            </a:pP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若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檢驗 通過，特征向量</a:t>
            </a:r>
            <a:r>
              <a:rPr lang="en-US" altLang="zh-TW" sz="1800" b="1" spc="-5" dirty="0">
                <a:solidFill>
                  <a:srgbClr val="3B4643"/>
                </a:solidFill>
                <a:latin typeface="微軟正黑體"/>
                <a:cs typeface="微軟正黑體"/>
              </a:rPr>
              <a:t>(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歸一化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後</a:t>
            </a:r>
            <a:r>
              <a:rPr lang="en-US" altLang="zh-TW" sz="1800" b="1" spc="-5" dirty="0">
                <a:solidFill>
                  <a:srgbClr val="3B4643"/>
                </a:solidFill>
                <a:latin typeface="微軟正黑體"/>
                <a:cs typeface="微軟正黑體"/>
              </a:rPr>
              <a:t>)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即為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權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向量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：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若不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通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過，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需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重新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構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造成對比較陣。</a:t>
            </a:r>
            <a:endParaRPr lang="zh-TW" altLang="en-US" sz="1800" dirty="0">
              <a:latin typeface="微軟正黑體"/>
              <a:cs typeface="微軟正黑體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A71B9F0-5C8C-4E9F-85FD-863274A48FCF}"/>
              </a:ext>
            </a:extLst>
          </p:cNvPr>
          <p:cNvSpPr txBox="1"/>
          <p:nvPr/>
        </p:nvSpPr>
        <p:spPr>
          <a:xfrm>
            <a:off x="1200728" y="3920898"/>
            <a:ext cx="6096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一致性 舉例</a:t>
            </a:r>
            <a:endParaRPr lang="en-US" altLang="zh-TW" sz="1800" b="1" dirty="0">
              <a:solidFill>
                <a:srgbClr val="3B4643"/>
              </a:solidFill>
              <a:latin typeface="微軟正黑體"/>
              <a:cs typeface="微軟正黑體"/>
            </a:endParaRPr>
          </a:p>
          <a:p>
            <a:endParaRPr lang="en-US" altLang="zh-TW" b="1" dirty="0">
              <a:solidFill>
                <a:srgbClr val="3B4643"/>
              </a:solidFill>
              <a:latin typeface="微軟正黑體"/>
              <a:cs typeface="微軟正黑體"/>
            </a:endParaRPr>
          </a:p>
          <a:p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A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比</a:t>
            </a:r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B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  優 </a:t>
            </a:r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3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倍    </a:t>
            </a:r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B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比</a:t>
            </a:r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C 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優</a:t>
            </a:r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2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倍   所以 </a:t>
            </a:r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A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比</a:t>
            </a:r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C 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 優</a:t>
            </a:r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6(3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*</a:t>
            </a:r>
            <a:r>
              <a:rPr lang="en-US" altLang="zh-TW" b="1" dirty="0">
                <a:solidFill>
                  <a:srgbClr val="3B4643"/>
                </a:solidFill>
                <a:latin typeface="微軟正黑體"/>
                <a:cs typeface="微軟正黑體"/>
              </a:rPr>
              <a:t>2)</a:t>
            </a:r>
            <a:r>
              <a:rPr lang="zh-TW" altLang="en-US" b="1" dirty="0">
                <a:solidFill>
                  <a:srgbClr val="3B4643"/>
                </a:solidFill>
                <a:latin typeface="微軟正黑體"/>
                <a:cs typeface="微軟正黑體"/>
              </a:rPr>
              <a:t>倍 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  </a:t>
            </a:r>
            <a:endParaRPr lang="zh-TW" altLang="en-US" dirty="0"/>
          </a:p>
        </p:txBody>
      </p:sp>
      <p:pic>
        <p:nvPicPr>
          <p:cNvPr id="10" name="圖片 9" descr="一張含有 桌 的圖片&#10;&#10;自動產生的描述">
            <a:extLst>
              <a:ext uri="{FF2B5EF4-FFF2-40B4-BE49-F238E27FC236}">
                <a16:creationId xmlns:a16="http://schemas.microsoft.com/office/drawing/2014/main" id="{8A5141E1-C7E3-4F82-80CA-6AC337680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2" y="5011142"/>
            <a:ext cx="6729043" cy="1348857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9615421-9748-43A1-BFE0-AAD1FC4E996C}"/>
              </a:ext>
            </a:extLst>
          </p:cNvPr>
          <p:cNvSpPr txBox="1"/>
          <p:nvPr/>
        </p:nvSpPr>
        <p:spPr>
          <a:xfrm>
            <a:off x="7837405" y="5976597"/>
            <a:ext cx="1537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隨機</a:t>
            </a:r>
            <a:r>
              <a:rPr lang="zh-TW" altLang="en-US" sz="1800" b="1" spc="-15" dirty="0">
                <a:solidFill>
                  <a:srgbClr val="3B4643"/>
                </a:solidFill>
                <a:latin typeface="微軟正黑體"/>
                <a:cs typeface="微軟正黑體"/>
              </a:rPr>
              <a:t>指</a:t>
            </a:r>
            <a:r>
              <a:rPr lang="zh-TW" altLang="en-US" sz="1800" b="1" dirty="0">
                <a:solidFill>
                  <a:srgbClr val="3B4643"/>
                </a:solidFill>
                <a:latin typeface="微軟正黑體"/>
                <a:cs typeface="微軟正黑體"/>
              </a:rPr>
              <a:t>標 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RI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438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726D49A-327B-425A-8802-B1C21104D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3703" y="794269"/>
            <a:ext cx="9624593" cy="52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893028C-B630-4FE0-A9E2-91AE0C2B4762}"/>
              </a:ext>
            </a:extLst>
          </p:cNvPr>
          <p:cNvSpPr txBox="1"/>
          <p:nvPr/>
        </p:nvSpPr>
        <p:spPr>
          <a:xfrm>
            <a:off x="4932218" y="5246254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 .I=</a:t>
            </a:r>
            <a:r>
              <a:rPr lang="el-GR" altLang="zh-TW" dirty="0">
                <a:solidFill>
                  <a:srgbClr val="FF0000"/>
                </a:solidFill>
              </a:rPr>
              <a:t>λ-</a:t>
            </a:r>
            <a:r>
              <a:rPr lang="en-US" altLang="zh-TW" dirty="0">
                <a:solidFill>
                  <a:srgbClr val="FF0000"/>
                </a:solidFill>
              </a:rPr>
              <a:t>N/N-1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96FEAA5-D37D-483D-8567-1B3E38B1328C}"/>
              </a:ext>
            </a:extLst>
          </p:cNvPr>
          <p:cNvSpPr txBox="1"/>
          <p:nvPr/>
        </p:nvSpPr>
        <p:spPr>
          <a:xfrm>
            <a:off x="6724073" y="5246254"/>
            <a:ext cx="35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CR=</a:t>
            </a:r>
            <a:r>
              <a:rPr lang="zh-TW" altLang="en-US" dirty="0">
                <a:highlight>
                  <a:srgbClr val="FFFF00"/>
                </a:highlight>
              </a:rPr>
              <a:t> </a:t>
            </a:r>
            <a:r>
              <a:rPr lang="en-US" altLang="zh-TW" dirty="0">
                <a:highlight>
                  <a:srgbClr val="FFFF00"/>
                </a:highlight>
              </a:rPr>
              <a:t>CI/RI</a:t>
            </a:r>
            <a:r>
              <a:rPr lang="zh-TW" altLang="en-US" dirty="0">
                <a:highlight>
                  <a:srgbClr val="FFFF00"/>
                </a:highlight>
              </a:rPr>
              <a:t>   </a:t>
            </a:r>
            <a:r>
              <a:rPr lang="en-US" altLang="zh-TW" dirty="0">
                <a:highlight>
                  <a:srgbClr val="FFFF00"/>
                </a:highlight>
              </a:rPr>
              <a:t>0.001848/0.58=0.0031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B7B4C3-E6B8-4CC7-A2D9-1A2747B0ACF4}"/>
              </a:ext>
            </a:extLst>
          </p:cNvPr>
          <p:cNvSpPr txBox="1"/>
          <p:nvPr/>
        </p:nvSpPr>
        <p:spPr>
          <a:xfrm>
            <a:off x="6724073" y="6063731"/>
            <a:ext cx="3500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</a:rPr>
              <a:t>若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</a:rPr>
              <a:t>CR≦0.1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</a:rPr>
              <a:t>，可以接受的一致性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CF2809E4-F58E-4142-844D-8A81888BE598}"/>
              </a:ext>
            </a:extLst>
          </p:cNvPr>
          <p:cNvCxnSpPr/>
          <p:nvPr/>
        </p:nvCxnSpPr>
        <p:spPr>
          <a:xfrm flipV="1">
            <a:off x="9458036" y="5541818"/>
            <a:ext cx="193964" cy="44334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02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558F0A-214D-409C-9C8A-E167DFE5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u="sng" dirty="0">
                <a:solidFill>
                  <a:schemeClr val="tx2"/>
                </a:solidFill>
                <a:ea typeface="標楷體" panose="03000509000000000000" pitchFamily="65" charset="-120"/>
              </a:rPr>
              <a:t>專家偏好整合</a:t>
            </a:r>
            <a:endParaRPr lang="zh-TW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6AD5F50-B365-411C-BFF1-1D2C7B41D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09" y="1415256"/>
            <a:ext cx="10343718" cy="447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群體決策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(group decision making) ---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在決策過程中通常有多位專家參與意見表達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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一般而言人數在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5-15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人較為適當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 專家意見的整合是一項相當重要的工作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a.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事前整合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000" dirty="0">
                <a:latin typeface="Comic Sans MS" panose="030F0702030302020204" pitchFamily="66" charset="0"/>
                <a:ea typeface="標楷體" panose="03000509000000000000" pitchFamily="65" charset="-120"/>
                <a:sym typeface="Symbol" panose="05050102010706020507" pitchFamily="18" charset="2"/>
              </a:rPr>
              <a:t>pool first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endParaRPr lang="en-US" altLang="zh-TW" sz="1800" dirty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     </a:t>
            </a:r>
            <a:r>
              <a:rPr lang="en-US" altLang="zh-TW" sz="1800" dirty="0">
                <a:sym typeface="Symbol" panose="05050102010706020507" pitchFamily="18" charset="2"/>
              </a:rPr>
              <a:t>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針對 </a:t>
            </a:r>
            <a:r>
              <a:rPr lang="en-US" altLang="zh-TW" sz="18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R</a:t>
            </a:r>
            <a:r>
              <a:rPr lang="en-US" altLang="zh-TW" sz="1800" i="1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位專家所得到的 </a:t>
            </a:r>
            <a:r>
              <a:rPr lang="en-US" altLang="zh-TW" sz="18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R</a:t>
            </a:r>
            <a:r>
              <a:rPr lang="en-US" altLang="zh-TW" sz="1800" i="1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個成對比較矩陣加以整合成一個成對比較矩陣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b.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事後整合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000" dirty="0">
                <a:latin typeface="Comic Sans MS" panose="030F0702030302020204" pitchFamily="66" charset="0"/>
                <a:ea typeface="標楷體" panose="03000509000000000000" pitchFamily="65" charset="-120"/>
                <a:sym typeface="Symbol" panose="05050102010706020507" pitchFamily="18" charset="2"/>
              </a:rPr>
              <a:t>pool last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：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     </a:t>
            </a:r>
            <a:r>
              <a:rPr lang="zh-TW" altLang="en-US" sz="1800" dirty="0">
                <a:sym typeface="Symbol" panose="05050102010706020507" pitchFamily="18" charset="2"/>
              </a:rPr>
              <a:t>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將 </a:t>
            </a:r>
            <a:r>
              <a:rPr lang="en-US" altLang="zh-TW" sz="18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R</a:t>
            </a:r>
            <a:r>
              <a:rPr lang="en-US" altLang="zh-TW" sz="1800" i="1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位專家判斷的 </a:t>
            </a:r>
            <a:r>
              <a:rPr lang="en-US" altLang="zh-TW" sz="18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R</a:t>
            </a:r>
            <a:r>
              <a:rPr lang="en-US" altLang="zh-TW" sz="1800" i="1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個成對比較矩陣，分別進行一致性檢定及權重的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       求取，可得到 </a:t>
            </a:r>
            <a:r>
              <a:rPr lang="en-US" altLang="zh-TW" sz="18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R</a:t>
            </a:r>
            <a:r>
              <a:rPr lang="en-US" altLang="zh-TW" sz="1800" i="1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組權重。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i="1" dirty="0">
                <a:sym typeface="Symbol" panose="05050102010706020507" pitchFamily="18" charset="2"/>
              </a:rPr>
              <a:t>          </a:t>
            </a:r>
            <a:r>
              <a:rPr lang="zh-TW" altLang="en-US" sz="1800" dirty="0">
                <a:sym typeface="Symbol" panose="05050102010706020507" pitchFamily="18" charset="2"/>
              </a:rPr>
              <a:t>  </a:t>
            </a:r>
            <a:r>
              <a:rPr lang="en-US" altLang="zh-TW" sz="1800" i="1" dirty="0">
                <a:highlight>
                  <a:srgbClr val="FFFF00"/>
                </a:highlight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zh-TW" sz="1800" i="1" dirty="0">
                <a:highlight>
                  <a:srgbClr val="FFFF00"/>
                </a:highlight>
                <a:sym typeface="Symbol" panose="05050102010706020507" pitchFamily="18" charset="2"/>
              </a:rPr>
              <a:t> </a:t>
            </a:r>
            <a:r>
              <a:rPr lang="zh-TW" altLang="en-US" sz="1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位專家判斷得到的</a:t>
            </a:r>
            <a:r>
              <a:rPr lang="en-US" altLang="zh-TW" sz="1800" i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R</a:t>
            </a:r>
            <a:r>
              <a:rPr lang="zh-TW" altLang="en-US" sz="1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組權重，應用算術平均方法求取平均值，得到一組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       權重</a:t>
            </a:r>
            <a:endParaRPr lang="zh-TW" altLang="en-US" sz="20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850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extLst>
              <a:ext uri="{FF2B5EF4-FFF2-40B4-BE49-F238E27FC236}">
                <a16:creationId xmlns:a16="http://schemas.microsoft.com/office/drawing/2014/main" id="{DD087C4F-681E-4A7C-9D8E-64B8B140F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u="sng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事前整合</a:t>
            </a:r>
          </a:p>
        </p:txBody>
      </p:sp>
      <p:sp>
        <p:nvSpPr>
          <p:cNvPr id="49155" name="AutoShape 6">
            <a:extLst>
              <a:ext uri="{FF2B5EF4-FFF2-40B4-BE49-F238E27FC236}">
                <a16:creationId xmlns:a16="http://schemas.microsoft.com/office/drawing/2014/main" id="{8D4EBFF1-2272-4299-8B90-1F0690ECD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9" y="1773238"/>
            <a:ext cx="1843087" cy="165735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49156" name="Text Box 7">
            <a:extLst>
              <a:ext uri="{FF2B5EF4-FFF2-40B4-BE49-F238E27FC236}">
                <a16:creationId xmlns:a16="http://schemas.microsoft.com/office/drawing/2014/main" id="{7427EFCA-48AB-4671-B602-E763B145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4" y="1852613"/>
            <a:ext cx="1646237" cy="146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1          5        7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1/5        1        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1/7      1/3       1</a:t>
            </a:r>
          </a:p>
        </p:txBody>
      </p:sp>
      <p:sp>
        <p:nvSpPr>
          <p:cNvPr id="49157" name="AutoShape 8">
            <a:extLst>
              <a:ext uri="{FF2B5EF4-FFF2-40B4-BE49-F238E27FC236}">
                <a16:creationId xmlns:a16="http://schemas.microsoft.com/office/drawing/2014/main" id="{64BD448C-75FF-4514-A578-CE59B050E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9" y="1785938"/>
            <a:ext cx="1843087" cy="165735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49158" name="Text Box 9">
            <a:extLst>
              <a:ext uri="{FF2B5EF4-FFF2-40B4-BE49-F238E27FC236}">
                <a16:creationId xmlns:a16="http://schemas.microsoft.com/office/drawing/2014/main" id="{3716F471-2979-4493-BEE1-94BC496F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4" y="1865313"/>
            <a:ext cx="1646237" cy="146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1          4        3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1/4        1        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1/3      1/6       1</a:t>
            </a:r>
          </a:p>
        </p:txBody>
      </p:sp>
      <p:sp>
        <p:nvSpPr>
          <p:cNvPr id="49159" name="AutoShape 10">
            <a:extLst>
              <a:ext uri="{FF2B5EF4-FFF2-40B4-BE49-F238E27FC236}">
                <a16:creationId xmlns:a16="http://schemas.microsoft.com/office/drawing/2014/main" id="{319E2E56-6531-4766-B44B-27877E69D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0" y="1812925"/>
            <a:ext cx="1843088" cy="165735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49160" name="Text Box 11">
            <a:extLst>
              <a:ext uri="{FF2B5EF4-FFF2-40B4-BE49-F238E27FC236}">
                <a16:creationId xmlns:a16="http://schemas.microsoft.com/office/drawing/2014/main" id="{B3EC6796-AE0B-413B-A3CA-76CFC817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226" y="1892301"/>
            <a:ext cx="1781175" cy="1465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1          2        3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1/2        1      1/4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1/3        4        1</a:t>
            </a:r>
          </a:p>
        </p:txBody>
      </p:sp>
      <p:sp>
        <p:nvSpPr>
          <p:cNvPr id="49161" name="Rectangle 12">
            <a:extLst>
              <a:ext uri="{FF2B5EF4-FFF2-40B4-BE49-F238E27FC236}">
                <a16:creationId xmlns:a16="http://schemas.microsoft.com/office/drawing/2014/main" id="{E92B41C3-47E0-46DF-AB69-22A8F7CBE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7039"/>
            <a:ext cx="4381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Method I. </a:t>
            </a:r>
            <a:r>
              <a:rPr lang="en-US" altLang="zh-TW" sz="2000" dirty="0">
                <a:latin typeface="Comic Sans MS" panose="030F0702030302020204" pitchFamily="66" charset="0"/>
                <a:ea typeface="標楷體" panose="03000509000000000000" pitchFamily="65" charset="-120"/>
              </a:rPr>
              <a:t>Geometric mean method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9162" name="AutoShape 13">
            <a:extLst>
              <a:ext uri="{FF2B5EF4-FFF2-40B4-BE49-F238E27FC236}">
                <a16:creationId xmlns:a16="http://schemas.microsoft.com/office/drawing/2014/main" id="{AFFE8FD4-D2F1-4846-A2B1-19F27F6E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614" y="4202113"/>
            <a:ext cx="2606675" cy="165735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49163" name="Text Box 14">
            <a:extLst>
              <a:ext uri="{FF2B5EF4-FFF2-40B4-BE49-F238E27FC236}">
                <a16:creationId xmlns:a16="http://schemas.microsoft.com/office/drawing/2014/main" id="{453552EB-2BED-4B76-8B73-C49CDBE7A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4281488"/>
            <a:ext cx="2506662" cy="146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1            3.420      3.979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0.292        1            1.651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0.251      0.606         1</a:t>
            </a:r>
          </a:p>
        </p:txBody>
      </p:sp>
      <p:sp>
        <p:nvSpPr>
          <p:cNvPr id="49164" name="Rectangle 15">
            <a:extLst>
              <a:ext uri="{FF2B5EF4-FFF2-40B4-BE49-F238E27FC236}">
                <a16:creationId xmlns:a16="http://schemas.microsoft.com/office/drawing/2014/main" id="{897BA2F4-BB7D-4253-AFF5-EBEFB40CC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1" y="930275"/>
            <a:ext cx="1135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Example </a:t>
            </a:r>
          </a:p>
        </p:txBody>
      </p:sp>
      <p:sp>
        <p:nvSpPr>
          <p:cNvPr id="49165" name="Rectangle 16">
            <a:extLst>
              <a:ext uri="{FF2B5EF4-FFF2-40B4-BE49-F238E27FC236}">
                <a16:creationId xmlns:a16="http://schemas.microsoft.com/office/drawing/2014/main" id="{46978BCB-5D52-4DC3-918A-BFDF1110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1069976"/>
            <a:ext cx="1117600" cy="392113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49166" name="Line 17">
            <a:extLst>
              <a:ext uri="{FF2B5EF4-FFF2-40B4-BE49-F238E27FC236}">
                <a16:creationId xmlns:a16="http://schemas.microsoft.com/office/drawing/2014/main" id="{A1846AE5-36C7-452F-A23D-9A9FC527D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2363" y="3478213"/>
            <a:ext cx="1479550" cy="666750"/>
          </a:xfrm>
          <a:prstGeom prst="line">
            <a:avLst/>
          </a:prstGeom>
          <a:noFill/>
          <a:ln w="38100" cmpd="dbl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67" name="Line 18">
            <a:extLst>
              <a:ext uri="{FF2B5EF4-FFF2-40B4-BE49-F238E27FC236}">
                <a16:creationId xmlns:a16="http://schemas.microsoft.com/office/drawing/2014/main" id="{C5D4C949-D473-4DEE-8202-D44260319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7300" y="3503614"/>
            <a:ext cx="0" cy="604837"/>
          </a:xfrm>
          <a:prstGeom prst="line">
            <a:avLst/>
          </a:prstGeom>
          <a:noFill/>
          <a:ln w="38100" cmpd="dbl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68" name="Line 19">
            <a:extLst>
              <a:ext uri="{FF2B5EF4-FFF2-40B4-BE49-F238E27FC236}">
                <a16:creationId xmlns:a16="http://schemas.microsoft.com/office/drawing/2014/main" id="{A858AB05-DD17-494A-A248-4BA4F12A5D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2526" y="3556000"/>
            <a:ext cx="1376363" cy="592138"/>
          </a:xfrm>
          <a:prstGeom prst="line">
            <a:avLst/>
          </a:prstGeom>
          <a:noFill/>
          <a:ln w="38100" cmpd="dbl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29" name="Oval 21">
            <a:extLst>
              <a:ext uri="{FF2B5EF4-FFF2-40B4-BE49-F238E27FC236}">
                <a16:creationId xmlns:a16="http://schemas.microsoft.com/office/drawing/2014/main" id="{ADFDBE12-64EB-4CB5-B44D-991FC9E0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4230688"/>
            <a:ext cx="846138" cy="476250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grpSp>
        <p:nvGrpSpPr>
          <p:cNvPr id="68630" name="Group 22">
            <a:extLst>
              <a:ext uri="{FF2B5EF4-FFF2-40B4-BE49-F238E27FC236}">
                <a16:creationId xmlns:a16="http://schemas.microsoft.com/office/drawing/2014/main" id="{FEEA8878-932F-42A6-A238-71F078EFF57B}"/>
              </a:ext>
            </a:extLst>
          </p:cNvPr>
          <p:cNvGrpSpPr>
            <a:grpSpLocks/>
          </p:cNvGrpSpPr>
          <p:nvPr/>
        </p:nvGrpSpPr>
        <p:grpSpPr bwMode="auto">
          <a:xfrm>
            <a:off x="6738939" y="4052888"/>
            <a:ext cx="2903537" cy="474662"/>
            <a:chOff x="2889" y="2734"/>
            <a:chExt cx="1323" cy="359"/>
          </a:xfrm>
        </p:grpSpPr>
        <p:sp>
          <p:nvSpPr>
            <p:cNvPr id="49177" name="Freeform 23">
              <a:extLst>
                <a:ext uri="{FF2B5EF4-FFF2-40B4-BE49-F238E27FC236}">
                  <a16:creationId xmlns:a16="http://schemas.microsoft.com/office/drawing/2014/main" id="{02AA30D7-BDE9-4E27-9032-F53F1C657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2854"/>
              <a:ext cx="705" cy="239"/>
            </a:xfrm>
            <a:custGeom>
              <a:avLst/>
              <a:gdLst>
                <a:gd name="T0" fmla="*/ 0 w 705"/>
                <a:gd name="T1" fmla="*/ 215 h 239"/>
                <a:gd name="T2" fmla="*/ 292 w 705"/>
                <a:gd name="T3" fmla="*/ 129 h 239"/>
                <a:gd name="T4" fmla="*/ 129 w 705"/>
                <a:gd name="T5" fmla="*/ 17 h 239"/>
                <a:gd name="T6" fmla="*/ 275 w 705"/>
                <a:gd name="T7" fmla="*/ 232 h 239"/>
                <a:gd name="T8" fmla="*/ 705 w 705"/>
                <a:gd name="T9" fmla="*/ 6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" h="239">
                  <a:moveTo>
                    <a:pt x="0" y="215"/>
                  </a:moveTo>
                  <a:cubicBezTo>
                    <a:pt x="135" y="188"/>
                    <a:pt x="271" y="162"/>
                    <a:pt x="292" y="129"/>
                  </a:cubicBezTo>
                  <a:cubicBezTo>
                    <a:pt x="313" y="96"/>
                    <a:pt x="132" y="0"/>
                    <a:pt x="129" y="17"/>
                  </a:cubicBezTo>
                  <a:cubicBezTo>
                    <a:pt x="126" y="34"/>
                    <a:pt x="179" y="225"/>
                    <a:pt x="275" y="232"/>
                  </a:cubicBezTo>
                  <a:cubicBezTo>
                    <a:pt x="371" y="239"/>
                    <a:pt x="633" y="89"/>
                    <a:pt x="705" y="6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78" name="Rectangle 24">
              <a:extLst>
                <a:ext uri="{FF2B5EF4-FFF2-40B4-BE49-F238E27FC236}">
                  <a16:creationId xmlns:a16="http://schemas.microsoft.com/office/drawing/2014/main" id="{23286BAA-8FF0-4901-8134-90084962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2734"/>
              <a:ext cx="687" cy="2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latin typeface="Times New Roman" panose="02020603050405020304" pitchFamily="18" charset="0"/>
                </a:rPr>
                <a:t> = (5</a:t>
              </a:r>
              <a:r>
                <a:rPr lang="en-US" altLang="zh-TW" sz="1800">
                  <a:latin typeface="Times New Roman" panose="02020603050405020304" pitchFamily="18" charset="0"/>
                  <a:sym typeface="Symbol" panose="05050102010706020507" pitchFamily="18" charset="2"/>
                </a:rPr>
                <a:t>4 2) </a:t>
              </a:r>
              <a:r>
                <a:rPr lang="en-US" altLang="zh-TW" sz="1800" baseline="30000">
                  <a:latin typeface="Times New Roman" panose="02020603050405020304" pitchFamily="18" charset="0"/>
                  <a:sym typeface="Symbol" panose="05050102010706020507" pitchFamily="18" charset="2"/>
                </a:rPr>
                <a:t>1/3</a:t>
              </a:r>
            </a:p>
          </p:txBody>
        </p:sp>
      </p:grpSp>
      <p:sp>
        <p:nvSpPr>
          <p:cNvPr id="49171" name="Rectangle 25">
            <a:extLst>
              <a:ext uri="{FF2B5EF4-FFF2-40B4-BE49-F238E27FC236}">
                <a16:creationId xmlns:a16="http://schemas.microsoft.com/office/drawing/2014/main" id="{DF4DCB31-40DE-4D95-A3DF-A6517B08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26" y="1427163"/>
            <a:ext cx="11350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Expert 1</a:t>
            </a:r>
          </a:p>
        </p:txBody>
      </p:sp>
      <p:sp>
        <p:nvSpPr>
          <p:cNvPr id="49172" name="Rectangle 26">
            <a:extLst>
              <a:ext uri="{FF2B5EF4-FFF2-40B4-BE49-F238E27FC236}">
                <a16:creationId xmlns:a16="http://schemas.microsoft.com/office/drawing/2014/main" id="{1C12CD86-BE50-475C-9F01-804F1DEC9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6" y="1427163"/>
            <a:ext cx="11350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Expert 2</a:t>
            </a:r>
          </a:p>
        </p:txBody>
      </p:sp>
      <p:sp>
        <p:nvSpPr>
          <p:cNvPr id="49173" name="Rectangle 27">
            <a:extLst>
              <a:ext uri="{FF2B5EF4-FFF2-40B4-BE49-F238E27FC236}">
                <a16:creationId xmlns:a16="http://schemas.microsoft.com/office/drawing/2014/main" id="{9B42953A-448A-4B67-AC9E-A53ED6608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1427163"/>
            <a:ext cx="113506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Expert 3</a:t>
            </a:r>
          </a:p>
        </p:txBody>
      </p:sp>
      <p:sp>
        <p:nvSpPr>
          <p:cNvPr id="68636" name="AutoShape 28">
            <a:extLst>
              <a:ext uri="{FF2B5EF4-FFF2-40B4-BE49-F238E27FC236}">
                <a16:creationId xmlns:a16="http://schemas.microsoft.com/office/drawing/2014/main" id="{7B5809B7-E926-4FE6-94FA-6374F7551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1801813"/>
            <a:ext cx="438150" cy="411162"/>
          </a:xfrm>
          <a:prstGeom prst="triangle">
            <a:avLst>
              <a:gd name="adj" fmla="val 50000"/>
            </a:avLst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68637" name="AutoShape 29">
            <a:extLst>
              <a:ext uri="{FF2B5EF4-FFF2-40B4-BE49-F238E27FC236}">
                <a16:creationId xmlns:a16="http://schemas.microsoft.com/office/drawing/2014/main" id="{1B92E71D-20F3-4255-A033-2EBA268BB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1885950"/>
            <a:ext cx="461962" cy="382588"/>
          </a:xfrm>
          <a:prstGeom prst="plus">
            <a:avLst>
              <a:gd name="adj" fmla="val 25000"/>
            </a:avLst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68638" name="AutoShape 30">
            <a:extLst>
              <a:ext uri="{FF2B5EF4-FFF2-40B4-BE49-F238E27FC236}">
                <a16:creationId xmlns:a16="http://schemas.microsoft.com/office/drawing/2014/main" id="{A30C0736-E3AE-4C16-9B40-1DB73476A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8700" y="1884364"/>
            <a:ext cx="463550" cy="477837"/>
          </a:xfrm>
          <a:prstGeom prst="diamond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 animBg="1"/>
      <p:bldP spid="68636" grpId="0" animBg="1"/>
      <p:bldP spid="68637" grpId="0" animBg="1"/>
      <p:bldP spid="686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AB043A-848E-4ED3-B7D5-783BB37F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8DCB2E-4903-4D99-BFC8-89E7E6FC6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安裝序號</a:t>
            </a:r>
            <a:endParaRPr lang="en-US" altLang="zh-TW" dirty="0"/>
          </a:p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Chung-Yuan-Christian-University-Department-of-Business-Administration-CY24B33 </a:t>
            </a:r>
          </a:p>
          <a:p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軟體路徑</a:t>
            </a:r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https://app.box.com/s/1dt3rs7wuzxgmhd2w87xnusv38a1osfj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短址 </a:t>
            </a:r>
            <a:r>
              <a:rPr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https://pse.is/42xmxk</a:t>
            </a:r>
            <a:endParaRPr lang="en-US" altLang="zh-TW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9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>
            <a:extLst>
              <a:ext uri="{FF2B5EF4-FFF2-40B4-BE49-F238E27FC236}">
                <a16:creationId xmlns:a16="http://schemas.microsoft.com/office/drawing/2014/main" id="{4988A7E8-215B-4DED-8749-4E6BDB285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319" y="62388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u="sng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事後整合</a:t>
            </a:r>
          </a:p>
        </p:txBody>
      </p:sp>
      <p:sp>
        <p:nvSpPr>
          <p:cNvPr id="51203" name="AutoShape 5">
            <a:extLst>
              <a:ext uri="{FF2B5EF4-FFF2-40B4-BE49-F238E27FC236}">
                <a16:creationId xmlns:a16="http://schemas.microsoft.com/office/drawing/2014/main" id="{9E339C61-BF1D-427F-9E9F-A9268EAAF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2206625"/>
            <a:ext cx="1843088" cy="165735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51204" name="Text Box 6">
            <a:extLst>
              <a:ext uri="{FF2B5EF4-FFF2-40B4-BE49-F238E27FC236}">
                <a16:creationId xmlns:a16="http://schemas.microsoft.com/office/drawing/2014/main" id="{26FFE9C4-6566-4930-A16D-898AD939E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2286001"/>
            <a:ext cx="1701800" cy="14652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Times New Roman" panose="02020603050405020304" pitchFamily="18" charset="0"/>
              </a:rPr>
              <a:t> 1          3        2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Times New Roman" panose="02020603050405020304" pitchFamily="18" charset="0"/>
              </a:rPr>
              <a:t>1/3        1      1/4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Times New Roman" panose="02020603050405020304" pitchFamily="18" charset="0"/>
              </a:rPr>
              <a:t>1/2        4        1</a:t>
            </a:r>
          </a:p>
        </p:txBody>
      </p:sp>
      <p:sp>
        <p:nvSpPr>
          <p:cNvPr id="51205" name="AutoShape 7">
            <a:extLst>
              <a:ext uri="{FF2B5EF4-FFF2-40B4-BE49-F238E27FC236}">
                <a16:creationId xmlns:a16="http://schemas.microsoft.com/office/drawing/2014/main" id="{C635159B-122D-4E8E-AD7E-7B4BFEF51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219325"/>
            <a:ext cx="1843088" cy="165735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51206" name="Text Box 8">
            <a:extLst>
              <a:ext uri="{FF2B5EF4-FFF2-40B4-BE49-F238E27FC236}">
                <a16:creationId xmlns:a16="http://schemas.microsoft.com/office/drawing/2014/main" id="{1C127057-EEAD-49BB-AB34-FF6ECB30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2298701"/>
            <a:ext cx="1741488" cy="14652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1          2        3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1/2        1      1/2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1/3        2        1</a:t>
            </a:r>
          </a:p>
        </p:txBody>
      </p:sp>
      <p:sp>
        <p:nvSpPr>
          <p:cNvPr id="51207" name="AutoShape 9">
            <a:extLst>
              <a:ext uri="{FF2B5EF4-FFF2-40B4-BE49-F238E27FC236}">
                <a16:creationId xmlns:a16="http://schemas.microsoft.com/office/drawing/2014/main" id="{3C74481F-0402-4E49-AABE-C78AAF43F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775" y="2246313"/>
            <a:ext cx="1843088" cy="165735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51208" name="Text Box 10">
            <a:extLst>
              <a:ext uri="{FF2B5EF4-FFF2-40B4-BE49-F238E27FC236}">
                <a16:creationId xmlns:a16="http://schemas.microsoft.com/office/drawing/2014/main" id="{DCFABB8D-677E-4568-9C6E-9DFDB9BA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1" y="2325688"/>
            <a:ext cx="1781175" cy="14652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1          2        3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1/2        1      1/4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1/3        4        1</a:t>
            </a:r>
          </a:p>
        </p:txBody>
      </p:sp>
      <p:sp>
        <p:nvSpPr>
          <p:cNvPr id="51209" name="Rectangle 11">
            <a:extLst>
              <a:ext uri="{FF2B5EF4-FFF2-40B4-BE49-F238E27FC236}">
                <a16:creationId xmlns:a16="http://schemas.microsoft.com/office/drawing/2014/main" id="{B7C3115C-6536-4B40-A078-3DCEE1B6D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860550"/>
            <a:ext cx="113506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Expert 1</a:t>
            </a:r>
          </a:p>
        </p:txBody>
      </p:sp>
      <p:sp>
        <p:nvSpPr>
          <p:cNvPr id="51210" name="Rectangle 12">
            <a:extLst>
              <a:ext uri="{FF2B5EF4-FFF2-40B4-BE49-F238E27FC236}">
                <a16:creationId xmlns:a16="http://schemas.microsoft.com/office/drawing/2014/main" id="{C8C9F0F0-3B12-471D-96C1-B18CC68A7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1860550"/>
            <a:ext cx="113506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Expert 2</a:t>
            </a:r>
          </a:p>
        </p:txBody>
      </p:sp>
      <p:sp>
        <p:nvSpPr>
          <p:cNvPr id="51211" name="Rectangle 13">
            <a:extLst>
              <a:ext uri="{FF2B5EF4-FFF2-40B4-BE49-F238E27FC236}">
                <a16:creationId xmlns:a16="http://schemas.microsoft.com/office/drawing/2014/main" id="{334CE1AE-28C6-47FE-B55E-7B57F84B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488" y="1860550"/>
            <a:ext cx="113506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Expert 3</a:t>
            </a:r>
          </a:p>
        </p:txBody>
      </p:sp>
      <p:sp>
        <p:nvSpPr>
          <p:cNvPr id="51212" name="Rectangle 17">
            <a:extLst>
              <a:ext uri="{FF2B5EF4-FFF2-40B4-BE49-F238E27FC236}">
                <a16:creationId xmlns:a16="http://schemas.microsoft.com/office/drawing/2014/main" id="{D24816F4-F46C-4A23-8120-0E16BADF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1090613"/>
            <a:ext cx="1135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Example </a:t>
            </a:r>
          </a:p>
        </p:txBody>
      </p:sp>
      <p:sp>
        <p:nvSpPr>
          <p:cNvPr id="51213" name="Rectangle 18">
            <a:extLst>
              <a:ext uri="{FF2B5EF4-FFF2-40B4-BE49-F238E27FC236}">
                <a16:creationId xmlns:a16="http://schemas.microsoft.com/office/drawing/2014/main" id="{A647BF29-F8CE-4933-97A1-7D6615BF8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1230313"/>
            <a:ext cx="1117600" cy="3921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51214" name="Rectangle 19">
            <a:extLst>
              <a:ext uri="{FF2B5EF4-FFF2-40B4-BE49-F238E27FC236}">
                <a16:creationId xmlns:a16="http://schemas.microsoft.com/office/drawing/2014/main" id="{074928D2-CBC7-4158-A07A-7323E376C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1090613"/>
            <a:ext cx="1135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Example </a:t>
            </a:r>
          </a:p>
        </p:txBody>
      </p:sp>
      <p:sp>
        <p:nvSpPr>
          <p:cNvPr id="51215" name="Rectangle 20">
            <a:extLst>
              <a:ext uri="{FF2B5EF4-FFF2-40B4-BE49-F238E27FC236}">
                <a16:creationId xmlns:a16="http://schemas.microsoft.com/office/drawing/2014/main" id="{93BF1FCF-EB00-4D84-BB19-4648B104F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1230313"/>
            <a:ext cx="1117600" cy="3921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51216" name="AutoShape 21">
            <a:extLst>
              <a:ext uri="{FF2B5EF4-FFF2-40B4-BE49-F238E27FC236}">
                <a16:creationId xmlns:a16="http://schemas.microsoft.com/office/drawing/2014/main" id="{3913E06E-1D93-45FF-A61C-5B34895B5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192589"/>
            <a:ext cx="2349500" cy="496887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51217" name="Text Box 22">
            <a:extLst>
              <a:ext uri="{FF2B5EF4-FFF2-40B4-BE49-F238E27FC236}">
                <a16:creationId xmlns:a16="http://schemas.microsoft.com/office/drawing/2014/main" id="{1B57FFF0-6551-4EC0-9600-05F65C41F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1" y="4246563"/>
            <a:ext cx="2422525" cy="3667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0.512     0.128     0.360</a:t>
            </a:r>
          </a:p>
        </p:txBody>
      </p:sp>
      <p:sp>
        <p:nvSpPr>
          <p:cNvPr id="51218" name="AutoShape 23">
            <a:extLst>
              <a:ext uri="{FF2B5EF4-FFF2-40B4-BE49-F238E27FC236}">
                <a16:creationId xmlns:a16="http://schemas.microsoft.com/office/drawing/2014/main" id="{B82C8B33-E863-40B8-8034-53BCC74D5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4192589"/>
            <a:ext cx="2349500" cy="496887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51219" name="Text Box 24">
            <a:extLst>
              <a:ext uri="{FF2B5EF4-FFF2-40B4-BE49-F238E27FC236}">
                <a16:creationId xmlns:a16="http://schemas.microsoft.com/office/drawing/2014/main" id="{67E71DA0-80E8-4215-9F3D-DE82E48D4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9" y="4246563"/>
            <a:ext cx="2422525" cy="3667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0.537     0.195     0.268</a:t>
            </a:r>
          </a:p>
        </p:txBody>
      </p:sp>
      <p:sp>
        <p:nvSpPr>
          <p:cNvPr id="51220" name="AutoShape 25">
            <a:extLst>
              <a:ext uri="{FF2B5EF4-FFF2-40B4-BE49-F238E27FC236}">
                <a16:creationId xmlns:a16="http://schemas.microsoft.com/office/drawing/2014/main" id="{60A0C11D-584D-407B-B685-6DA7E293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4192589"/>
            <a:ext cx="2349500" cy="496887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51221" name="Text Box 26">
            <a:extLst>
              <a:ext uri="{FF2B5EF4-FFF2-40B4-BE49-F238E27FC236}">
                <a16:creationId xmlns:a16="http://schemas.microsoft.com/office/drawing/2014/main" id="{CED8BC4D-A9F0-4747-A437-E263F6CF3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4246564"/>
            <a:ext cx="2355850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0.512     0.158     0.330</a:t>
            </a:r>
          </a:p>
        </p:txBody>
      </p:sp>
      <p:sp>
        <p:nvSpPr>
          <p:cNvPr id="51222" name="Rectangle 27">
            <a:extLst>
              <a:ext uri="{FF2B5EF4-FFF2-40B4-BE49-F238E27FC236}">
                <a16:creationId xmlns:a16="http://schemas.microsoft.com/office/drawing/2014/main" id="{74E2B2F1-CEE3-483C-AC54-47A64F91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2601"/>
            <a:ext cx="60404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Comic Sans MS" panose="030F0702030302020204" pitchFamily="66" charset="0"/>
                <a:ea typeface="標楷體" panose="03000509000000000000" pitchFamily="65" charset="-120"/>
              </a:rPr>
              <a:t>Arithmetic mean method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---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位專家的平均權重 </a:t>
            </a:r>
          </a:p>
        </p:txBody>
      </p:sp>
      <p:sp>
        <p:nvSpPr>
          <p:cNvPr id="51223" name="AutoShape 28">
            <a:extLst>
              <a:ext uri="{FF2B5EF4-FFF2-40B4-BE49-F238E27FC236}">
                <a16:creationId xmlns:a16="http://schemas.microsoft.com/office/drawing/2014/main" id="{1EB43C95-0FB8-4399-AB55-43EE7B338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5408614"/>
            <a:ext cx="2349500" cy="496887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51224" name="Text Box 29">
            <a:extLst>
              <a:ext uri="{FF2B5EF4-FFF2-40B4-BE49-F238E27FC236}">
                <a16:creationId xmlns:a16="http://schemas.microsoft.com/office/drawing/2014/main" id="{4B114E90-E81D-49AA-BD9F-335A45B7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9" y="5462588"/>
            <a:ext cx="2422525" cy="3667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0.521     0.160     0.319</a:t>
            </a:r>
          </a:p>
        </p:txBody>
      </p:sp>
      <p:sp>
        <p:nvSpPr>
          <p:cNvPr id="51225" name="Line 30">
            <a:extLst>
              <a:ext uri="{FF2B5EF4-FFF2-40B4-BE49-F238E27FC236}">
                <a16:creationId xmlns:a16="http://schemas.microsoft.com/office/drawing/2014/main" id="{EA9F55EC-883A-4CA6-AEC1-7164CCB5D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9975" y="4729164"/>
            <a:ext cx="1339850" cy="57308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26" name="Line 31">
            <a:extLst>
              <a:ext uri="{FF2B5EF4-FFF2-40B4-BE49-F238E27FC236}">
                <a16:creationId xmlns:a16="http://schemas.microsoft.com/office/drawing/2014/main" id="{50BE1DC2-B97E-4748-A052-36BAD2E98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3638" y="4730750"/>
            <a:ext cx="0" cy="547688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27" name="Line 32">
            <a:extLst>
              <a:ext uri="{FF2B5EF4-FFF2-40B4-BE49-F238E27FC236}">
                <a16:creationId xmlns:a16="http://schemas.microsoft.com/office/drawing/2014/main" id="{E807C15E-EA08-493D-B436-01409EF2C4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9650" y="4741863"/>
            <a:ext cx="1492250" cy="5889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2" y="494363"/>
            <a:ext cx="7858737" cy="9214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 err="1">
                <a:solidFill>
                  <a:schemeClr val="tx1"/>
                </a:solidFill>
              </a:rPr>
              <a:t>整體與各層級權重</a:t>
            </a:r>
            <a:endParaRPr sz="59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9153" y="1509634"/>
            <a:ext cx="7858738" cy="4437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7CFB609-BCB5-48F3-A772-96674F30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251B70-2108-41BA-AC72-B834434C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2A44C1A-1ABF-45BB-B051-4A8E858F9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813926"/>
            <a:ext cx="6113401" cy="236894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ADF51FF-7CE9-4895-9EAD-27EE0BAEC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0" y="3708726"/>
            <a:ext cx="6173084" cy="22531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D2369D4-64C4-40CA-B2FC-743453FA2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AD138D-C229-40D8-842E-020743C0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4199EA7-32D2-47A1-9605-A0D3F7F3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638" y="1600200"/>
            <a:ext cx="3238501" cy="30548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4400" b="0" cap="all" spc="-100"/>
              <a:t>德爾菲法</a:t>
            </a:r>
            <a:br>
              <a:rPr lang="en-US" altLang="zh-TW" sz="4400" b="0" cap="all" spc="-100"/>
            </a:br>
            <a:br>
              <a:rPr lang="en-US" altLang="zh-TW" sz="4400" b="0" cap="all" spc="-100"/>
            </a:br>
            <a:r>
              <a:rPr lang="zh-TW" altLang="en-US" sz="4400" b="0" cap="all" spc="-100"/>
              <a:t>透過專家評分建構構面</a:t>
            </a:r>
            <a:r>
              <a:rPr lang="en-US" altLang="zh-TW" sz="4400" b="0" cap="all" spc="-100"/>
              <a:t>/</a:t>
            </a:r>
            <a:r>
              <a:rPr lang="zh-TW" altLang="en-US" sz="4400" b="0" cap="all" spc="-100"/>
              <a:t>準則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1BAE5E-7CC8-40AD-9A7E-0469E2440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1E6AB6-0657-4BF2-816B-443C9809C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93DB97-1EF9-40FC-9DAC-B23D64696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D9D93B-46F0-47D0-9A9E-8E60DA3FA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51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EBD1ED0-5845-437A-9B62-BDDA89B2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025215"/>
            <a:ext cx="6219825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78E98E8-7F9A-4646-97E1-272216CC23A4}"/>
              </a:ext>
            </a:extLst>
          </p:cNvPr>
          <p:cNvSpPr/>
          <p:nvPr/>
        </p:nvSpPr>
        <p:spPr>
          <a:xfrm>
            <a:off x="2862263" y="3312629"/>
            <a:ext cx="5943600" cy="655983"/>
          </a:xfrm>
          <a:prstGeom prst="rect">
            <a:avLst/>
          </a:prstGeom>
          <a:solidFill>
            <a:schemeClr val="accent6">
              <a:alpha val="3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99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FCFD0C2-435A-4404-93F4-F9FB4D15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2209" y="803063"/>
            <a:ext cx="5447582" cy="52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90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745594"/>
            <a:ext cx="84093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tx1"/>
                </a:solidFill>
              </a:rPr>
              <a:t>層次分析</a:t>
            </a:r>
            <a:r>
              <a:rPr sz="4400" dirty="0">
                <a:solidFill>
                  <a:schemeClr val="tx1"/>
                </a:solidFill>
              </a:rPr>
              <a:t>法的詳細步驟</a:t>
            </a:r>
          </a:p>
        </p:txBody>
      </p:sp>
      <p:sp>
        <p:nvSpPr>
          <p:cNvPr id="4" name="object 4"/>
          <p:cNvSpPr/>
          <p:nvPr/>
        </p:nvSpPr>
        <p:spPr>
          <a:xfrm>
            <a:off x="1545336" y="1435526"/>
            <a:ext cx="7699248" cy="4910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6F142C3-4352-4746-A7ED-DF2F67BF9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90" y="803063"/>
            <a:ext cx="6585420" cy="525187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32F8E1D-C8C4-441F-9BC2-F125117DA0E3}"/>
              </a:ext>
            </a:extLst>
          </p:cNvPr>
          <p:cNvSpPr/>
          <p:nvPr/>
        </p:nvSpPr>
        <p:spPr>
          <a:xfrm>
            <a:off x="5745018" y="1265382"/>
            <a:ext cx="508000" cy="372918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3BF06F1-3DBF-48D0-B61C-0A4A43EC8D41}"/>
              </a:ext>
            </a:extLst>
          </p:cNvPr>
          <p:cNvSpPr/>
          <p:nvPr/>
        </p:nvSpPr>
        <p:spPr>
          <a:xfrm>
            <a:off x="6273257" y="1265382"/>
            <a:ext cx="385907" cy="372918"/>
          </a:xfrm>
          <a:prstGeom prst="rect">
            <a:avLst/>
          </a:prstGeom>
          <a:solidFill>
            <a:srgbClr val="00206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137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CE3DD-228B-44B9-81AF-4B1B4A76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建立問卷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A029741-21BE-4516-8270-CF215E526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347" y="1687803"/>
            <a:ext cx="5507274" cy="301754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55BAFDF-83BD-48C6-A77A-2CED76DE2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3276943"/>
            <a:ext cx="6267907" cy="2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0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7F2D7E-915D-47B7-B0AC-40812E9D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問卷輸出</a:t>
            </a: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1E046291-BE57-40E7-AB99-281482C83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60032"/>
            <a:ext cx="2057578" cy="3932261"/>
          </a:xfrm>
          <a:prstGeom prst="rect">
            <a:avLst/>
          </a:prstGeom>
        </p:spPr>
      </p:pic>
      <p:pic>
        <p:nvPicPr>
          <p:cNvPr id="10" name="圖片 9" descr="一張含有 桌 的圖片&#10;&#10;自動產生的描述">
            <a:extLst>
              <a:ext uri="{FF2B5EF4-FFF2-40B4-BE49-F238E27FC236}">
                <a16:creationId xmlns:a16="http://schemas.microsoft.com/office/drawing/2014/main" id="{088CEF7A-44C9-4EF9-B688-72351F5F0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59" y="1909364"/>
            <a:ext cx="8245555" cy="3756986"/>
          </a:xfrm>
          <a:prstGeom prst="rect">
            <a:avLst/>
          </a:prstGeom>
        </p:spPr>
      </p:pic>
      <p:sp>
        <p:nvSpPr>
          <p:cNvPr id="11" name="語音泡泡: 橢圓形 10">
            <a:extLst>
              <a:ext uri="{FF2B5EF4-FFF2-40B4-BE49-F238E27FC236}">
                <a16:creationId xmlns:a16="http://schemas.microsoft.com/office/drawing/2014/main" id="{D9AB120A-9F31-4892-85FF-F77A66D85BA2}"/>
              </a:ext>
            </a:extLst>
          </p:cNvPr>
          <p:cNvSpPr/>
          <p:nvPr/>
        </p:nvSpPr>
        <p:spPr>
          <a:xfrm>
            <a:off x="2371614" y="5792293"/>
            <a:ext cx="1505527" cy="535710"/>
          </a:xfrm>
          <a:prstGeom prst="wedgeEllipseCallout">
            <a:avLst>
              <a:gd name="adj1" fmla="val -121660"/>
              <a:gd name="adj2" fmla="val -1840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構面</a:t>
            </a:r>
            <a:r>
              <a:rPr lang="en-US" altLang="zh-TW" dirty="0"/>
              <a:t>/</a:t>
            </a:r>
            <a:r>
              <a:rPr lang="zh-TW" altLang="en-US" dirty="0"/>
              <a:t>準則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9B94824-E2E0-4F4D-97BA-7E74DC5E9A21}"/>
              </a:ext>
            </a:extLst>
          </p:cNvPr>
          <p:cNvSpPr txBox="1"/>
          <p:nvPr/>
        </p:nvSpPr>
        <p:spPr>
          <a:xfrm>
            <a:off x="3404859" y="1126836"/>
            <a:ext cx="140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案例</a:t>
            </a:r>
          </a:p>
        </p:txBody>
      </p:sp>
    </p:spTree>
    <p:extLst>
      <p:ext uri="{BB962C8B-B14F-4D97-AF65-F5344CB8AC3E}">
        <p14:creationId xmlns:p14="http://schemas.microsoft.com/office/powerpoint/2010/main" val="95577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EEF798-54A2-4D72-9E40-49FAD39C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9733"/>
          </a:xfrm>
        </p:spPr>
        <p:txBody>
          <a:bodyPr/>
          <a:lstStyle/>
          <a:p>
            <a:r>
              <a:rPr lang="zh-TW" altLang="en-US" dirty="0"/>
              <a:t>建立構面</a:t>
            </a:r>
            <a:r>
              <a:rPr lang="en-US" altLang="zh-TW" dirty="0"/>
              <a:t>/</a:t>
            </a:r>
            <a:r>
              <a:rPr lang="zh-TW" altLang="en-US" dirty="0"/>
              <a:t>準則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2EC5BAC-9767-48CB-91E4-783AFA84D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952453"/>
            <a:ext cx="4882470" cy="384968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BEE999B-9D36-41F3-B424-FB64CB94C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32" y="1952453"/>
            <a:ext cx="4968193" cy="38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7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526682-C22D-431F-8786-3AD14491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43" y="204743"/>
            <a:ext cx="10058400" cy="709658"/>
          </a:xfrm>
        </p:spPr>
        <p:txBody>
          <a:bodyPr/>
          <a:lstStyle/>
          <a:p>
            <a:r>
              <a:rPr lang="zh-TW" altLang="en-US" dirty="0"/>
              <a:t>下載區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D18B53A-D15D-4A30-9013-6EF2C61A0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958" y="810281"/>
            <a:ext cx="6019800" cy="5759218"/>
          </a:xfrm>
        </p:spPr>
      </p:pic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2D8BDC36-B7E2-47C2-83DD-0501F36B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243" y="2303999"/>
            <a:ext cx="4612256" cy="4265499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6872C7D2-CAA9-44D9-BD74-9A1C9839A024}"/>
              </a:ext>
            </a:extLst>
          </p:cNvPr>
          <p:cNvSpPr/>
          <p:nvPr/>
        </p:nvSpPr>
        <p:spPr>
          <a:xfrm>
            <a:off x="9014400" y="5601600"/>
            <a:ext cx="1624843" cy="1116457"/>
          </a:xfrm>
          <a:prstGeom prst="ellipse">
            <a:avLst/>
          </a:prstGeom>
          <a:solidFill>
            <a:schemeClr val="accent1">
              <a:alpha val="4000"/>
            </a:schemeClr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378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57DF12-E7AA-4C70-8A97-8E88E202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7819"/>
            <a:ext cx="10058400" cy="490881"/>
          </a:xfrm>
        </p:spPr>
        <p:txBody>
          <a:bodyPr/>
          <a:lstStyle/>
          <a:p>
            <a:r>
              <a:rPr lang="en-US" altLang="zh-TW" dirty="0"/>
              <a:t>DELPHI </a:t>
            </a:r>
            <a:r>
              <a:rPr lang="zh-TW" altLang="en-US" dirty="0"/>
              <a:t>計算</a:t>
            </a:r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7C288E96-91D3-42A9-B90B-490ABCFFB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111503"/>
            <a:ext cx="8534400" cy="5127671"/>
          </a:xfrm>
        </p:spPr>
      </p:pic>
      <p:sp>
        <p:nvSpPr>
          <p:cNvPr id="9" name="語音泡泡: 橢圓形 8">
            <a:extLst>
              <a:ext uri="{FF2B5EF4-FFF2-40B4-BE49-F238E27FC236}">
                <a16:creationId xmlns:a16="http://schemas.microsoft.com/office/drawing/2014/main" id="{E074AF05-969F-4EB8-BF6E-EF51B43F3D78}"/>
              </a:ext>
            </a:extLst>
          </p:cNvPr>
          <p:cNvSpPr/>
          <p:nvPr/>
        </p:nvSpPr>
        <p:spPr>
          <a:xfrm>
            <a:off x="6591300" y="618826"/>
            <a:ext cx="552450" cy="314624"/>
          </a:xfrm>
          <a:prstGeom prst="wedgeEllipseCallout">
            <a:avLst>
              <a:gd name="adj1" fmla="val -147897"/>
              <a:gd name="adj2" fmla="val 1270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語音泡泡: 橢圓形 9">
            <a:extLst>
              <a:ext uri="{FF2B5EF4-FFF2-40B4-BE49-F238E27FC236}">
                <a16:creationId xmlns:a16="http://schemas.microsoft.com/office/drawing/2014/main" id="{07E1C1DC-B6EB-4119-A09D-7BC8DEB9EA67}"/>
              </a:ext>
            </a:extLst>
          </p:cNvPr>
          <p:cNvSpPr/>
          <p:nvPr/>
        </p:nvSpPr>
        <p:spPr>
          <a:xfrm>
            <a:off x="4120573" y="476328"/>
            <a:ext cx="552450" cy="314624"/>
          </a:xfrm>
          <a:prstGeom prst="wedgeEllipseCallout">
            <a:avLst>
              <a:gd name="adj1" fmla="val 56074"/>
              <a:gd name="adj2" fmla="val 2914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2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語音泡泡: 橢圓形 10">
            <a:extLst>
              <a:ext uri="{FF2B5EF4-FFF2-40B4-BE49-F238E27FC236}">
                <a16:creationId xmlns:a16="http://schemas.microsoft.com/office/drawing/2014/main" id="{E074AF05-969F-4EB8-BF6E-EF51B43F3D78}"/>
              </a:ext>
            </a:extLst>
          </p:cNvPr>
          <p:cNvSpPr/>
          <p:nvPr/>
        </p:nvSpPr>
        <p:spPr>
          <a:xfrm>
            <a:off x="10582275" y="476328"/>
            <a:ext cx="1452707" cy="754772"/>
          </a:xfrm>
          <a:prstGeom prst="wedgeEllipseCallout">
            <a:avLst>
              <a:gd name="adj1" fmla="val -147897"/>
              <a:gd name="adj2" fmla="val 1270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solidFill>
                  <a:schemeClr val="bg1"/>
                </a:solidFill>
              </a:rPr>
              <a:t>3 </a:t>
            </a:r>
            <a:r>
              <a:rPr lang="zh-TW" altLang="en-US" dirty="0">
                <a:solidFill>
                  <a:schemeClr val="bg1"/>
                </a:solidFill>
              </a:rPr>
              <a:t>按</a:t>
            </a:r>
            <a:r>
              <a:rPr lang="en-US" altLang="zh-TW" dirty="0">
                <a:solidFill>
                  <a:schemeClr val="bg1"/>
                </a:solidFill>
              </a:rPr>
              <a:t>”</a:t>
            </a:r>
            <a:r>
              <a:rPr lang="zh-TW" altLang="en-US" dirty="0">
                <a:solidFill>
                  <a:schemeClr val="bg1"/>
                </a:solidFill>
              </a:rPr>
              <a:t>設定份數</a:t>
            </a:r>
            <a:r>
              <a:rPr lang="en-US" altLang="zh-TW" dirty="0">
                <a:solidFill>
                  <a:schemeClr val="bg1"/>
                </a:solidFill>
              </a:rPr>
              <a:t>”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74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CFFFE554-897F-453B-A86B-C75DE5494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99" y="406400"/>
            <a:ext cx="8399509" cy="5835127"/>
          </a:xfrm>
        </p:spPr>
      </p:pic>
    </p:spTree>
    <p:extLst>
      <p:ext uri="{BB962C8B-B14F-4D97-AF65-F5344CB8AC3E}">
        <p14:creationId xmlns:p14="http://schemas.microsoft.com/office/powerpoint/2010/main" val="3559469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6D80F5-CC8A-484A-A6B8-A8122E64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BCA7EC45-62D2-43B2-A568-AE1D3782B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22" y="2671804"/>
            <a:ext cx="8024555" cy="2712955"/>
          </a:xfrm>
        </p:spPr>
      </p:pic>
    </p:spTree>
    <p:extLst>
      <p:ext uri="{BB962C8B-B14F-4D97-AF65-F5344CB8AC3E}">
        <p14:creationId xmlns:p14="http://schemas.microsoft.com/office/powerpoint/2010/main" val="1835949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y cars lined up in a row on floor">
            <a:extLst>
              <a:ext uri="{FF2B5EF4-FFF2-40B4-BE49-F238E27FC236}">
                <a16:creationId xmlns:a16="http://schemas.microsoft.com/office/drawing/2014/main" id="{D78301BE-23FA-F28E-2FD9-EE30FF3E1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7" r="17515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8E66BBB-CF0C-F498-AE6C-24EB967F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四分位與</a:t>
            </a:r>
            <a:r>
              <a:rPr lang="en-US" altLang="zh-TW" dirty="0"/>
              <a:t>CDI</a:t>
            </a:r>
            <a:r>
              <a:rPr lang="zh-TW" altLang="en-US" dirty="0"/>
              <a:t>與</a:t>
            </a:r>
            <a:r>
              <a:rPr lang="en-US" altLang="zh-TW" dirty="0"/>
              <a:t>POWERCHOICE/</a:t>
            </a:r>
            <a:r>
              <a:rPr lang="zh-TW" altLang="en-US" dirty="0"/>
              <a:t>判定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71731F-0A95-53B9-3486-CDCF6FA9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1400" b="0" i="0" u="none" strike="noStrike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四分位距</a:t>
            </a:r>
            <a:r>
              <a:rPr lang="en-US" altLang="zh-TW" sz="1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(IQR)</a:t>
            </a:r>
            <a:r>
              <a:rPr lang="zh-TW" altLang="en-US" sz="1400" dirty="0">
                <a:solidFill>
                  <a:srgbClr val="FF0000"/>
                </a:solidFill>
              </a:rPr>
              <a:t>四分位距  </a:t>
            </a:r>
            <a:r>
              <a:rPr lang="en-US" altLang="zh-TW" sz="1400" dirty="0">
                <a:solidFill>
                  <a:srgbClr val="FF0000"/>
                </a:solidFill>
              </a:rPr>
              <a:t>(IQR)≤2  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Faherty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1979)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4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400" dirty="0">
                <a:solidFill>
                  <a:srgbClr val="FF0000"/>
                </a:solidFill>
              </a:rPr>
              <a:t>共識性評分 </a:t>
            </a:r>
            <a:r>
              <a:rPr lang="en-US" altLang="zh-TW" sz="1400" dirty="0">
                <a:solidFill>
                  <a:srgbClr val="FF0000"/>
                </a:solidFill>
              </a:rPr>
              <a:t>(</a:t>
            </a:r>
            <a:r>
              <a:rPr lang="zh-TW" altLang="en-US" sz="1400" dirty="0">
                <a:solidFill>
                  <a:srgbClr val="FF0000"/>
                </a:solidFill>
              </a:rPr>
              <a:t>最後準則專家平均</a:t>
            </a:r>
            <a:r>
              <a:rPr lang="en-US" altLang="zh-TW" sz="1400" dirty="0">
                <a:solidFill>
                  <a:srgbClr val="FF0000"/>
                </a:solidFill>
              </a:rPr>
              <a:t>)/</a:t>
            </a:r>
            <a:r>
              <a:rPr lang="zh-TW" altLang="en-US" sz="1400" dirty="0">
                <a:solidFill>
                  <a:srgbClr val="FF0000"/>
                </a:solidFill>
              </a:rPr>
              <a:t>相對重要程度</a:t>
            </a:r>
            <a:r>
              <a:rPr lang="en-US" altLang="zh-TW" sz="1400" dirty="0">
                <a:solidFill>
                  <a:srgbClr val="FF0000"/>
                </a:solidFill>
              </a:rPr>
              <a:t>(</a:t>
            </a:r>
            <a:r>
              <a:rPr lang="zh-TW" altLang="en-US" sz="1400" dirty="0">
                <a:solidFill>
                  <a:srgbClr val="FF0000"/>
                </a:solidFill>
              </a:rPr>
              <a:t>權重</a:t>
            </a:r>
            <a:r>
              <a:rPr lang="en-US" altLang="zh-TW" sz="1400" dirty="0">
                <a:solidFill>
                  <a:srgbClr val="FF0000"/>
                </a:solidFill>
              </a:rPr>
              <a:t>)/</a:t>
            </a:r>
            <a:r>
              <a:rPr lang="zh-TW" altLang="en-US" sz="1400" dirty="0">
                <a:solidFill>
                  <a:srgbClr val="FF0000"/>
                </a:solidFill>
              </a:rPr>
              <a:t>抉擇準則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altLang="zh-TW" sz="1200" dirty="0"/>
          </a:p>
          <a:p>
            <a:pPr>
              <a:lnSpc>
                <a:spcPct val="100000"/>
              </a:lnSpc>
            </a:pPr>
            <a:r>
              <a:rPr lang="en-US" altLang="zh-TW" sz="1200" dirty="0"/>
              <a:t>CDI</a:t>
            </a:r>
            <a:r>
              <a:rPr lang="zh-TW" altLang="en-US" sz="1200" dirty="0"/>
              <a:t> </a:t>
            </a:r>
            <a:r>
              <a:rPr lang="en-US" altLang="zh-TW" sz="1200" dirty="0"/>
              <a:t>(</a:t>
            </a:r>
            <a:r>
              <a:rPr lang="en-US" altLang="zh-TW" sz="1200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CDI ≤ 0.1 </a:t>
            </a:r>
            <a:r>
              <a:rPr lang="zh-TW" altLang="zh-TW" sz="1200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為判定標準（鄧振源，</a:t>
            </a:r>
            <a:r>
              <a:rPr lang="en-US" altLang="zh-TW" sz="1200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2012</a:t>
            </a:r>
            <a:r>
              <a:rPr lang="zh-TW" altLang="zh-TW" sz="1200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）</a:t>
            </a:r>
            <a:endParaRPr lang="en-US" altLang="zh-TW" sz="1200" dirty="0"/>
          </a:p>
          <a:p>
            <a:pPr>
              <a:lnSpc>
                <a:spcPct val="100000"/>
              </a:lnSpc>
            </a:pPr>
            <a:r>
              <a:rPr lang="en-US" altLang="zh-TW" sz="1200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CDI </a:t>
            </a:r>
            <a:r>
              <a:rPr lang="zh-TW" altLang="zh-TW" sz="1200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值越小，表示專家的共識度越高。本研究與專家討論後，以</a:t>
            </a:r>
            <a:r>
              <a:rPr lang="en-US" altLang="zh-TW" sz="1200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 CDI ≤ 0.1 </a:t>
            </a:r>
            <a:r>
              <a:rPr lang="zh-TW" altLang="zh-TW" sz="1200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為判定標準</a:t>
            </a:r>
            <a:endParaRPr lang="en-US" altLang="zh-TW" sz="1200" dirty="0">
              <a:highlight>
                <a:srgbClr val="FFFF00"/>
              </a:highlight>
              <a:latin typeface="華康仿宋體W6(P)" panose="02020600000000000000" pitchFamily="18" charset="-120"/>
              <a:ea typeface="華康仿宋體W6(P)" panose="02020600000000000000" pitchFamily="18" charset="-120"/>
            </a:endParaRPr>
          </a:p>
          <a:p>
            <a:pPr>
              <a:lnSpc>
                <a:spcPct val="100000"/>
              </a:lnSpc>
            </a:pPr>
            <a:endParaRPr lang="en-US" altLang="zh-TW" sz="1200" dirty="0">
              <a:highlight>
                <a:srgbClr val="FFFF00"/>
              </a:highlight>
              <a:latin typeface="華康仿宋體W6(P)" panose="02020600000000000000" pitchFamily="18" charset="-120"/>
              <a:ea typeface="華康仿宋體W6(P)" panose="020206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1200" dirty="0"/>
              <a:t>POWERCHOICE</a:t>
            </a:r>
          </a:p>
          <a:p>
            <a:pPr>
              <a:lnSpc>
                <a:spcPct val="100000"/>
              </a:lnSpc>
            </a:pPr>
            <a:r>
              <a:rPr lang="zh-TW" altLang="en-US" sz="1200" dirty="0"/>
              <a:t>平均值</a:t>
            </a:r>
            <a:r>
              <a:rPr lang="en-US" altLang="zh-TW" sz="1200" dirty="0"/>
              <a:t>/</a:t>
            </a:r>
            <a:r>
              <a:rPr lang="zh-TW" altLang="en-US" sz="1200" dirty="0"/>
              <a:t>變異數 </a:t>
            </a:r>
            <a:r>
              <a:rPr lang="en-US" altLang="zh-TW" sz="1200" dirty="0"/>
              <a:t>(Chang et al.(2002))</a:t>
            </a:r>
          </a:p>
          <a:p>
            <a:pPr>
              <a:lnSpc>
                <a:spcPct val="100000"/>
              </a:lnSpc>
            </a:pPr>
            <a:r>
              <a:rPr lang="zh-TW" altLang="en-US" sz="1200" dirty="0"/>
              <a:t>當變異係數≦</a:t>
            </a:r>
            <a:r>
              <a:rPr lang="en-US" altLang="zh-TW" sz="1200" dirty="0"/>
              <a:t>0.3 </a:t>
            </a:r>
            <a:r>
              <a:rPr lang="zh-TW" altLang="en-US" sz="1200" dirty="0"/>
              <a:t>時，表示專家意見達到高度一 致性；變異係數≦</a:t>
            </a:r>
            <a:r>
              <a:rPr lang="en-US" altLang="zh-TW" sz="1200" dirty="0"/>
              <a:t>0.5 </a:t>
            </a:r>
            <a:r>
              <a:rPr lang="zh-TW" altLang="en-US" sz="1200" dirty="0"/>
              <a:t>表示專家的意見在可接受的範圍；當變異係數≧</a:t>
            </a:r>
            <a:r>
              <a:rPr lang="en-US" altLang="zh-TW" sz="1200" dirty="0"/>
              <a:t>0.5 </a:t>
            </a:r>
            <a:r>
              <a:rPr lang="zh-TW" altLang="en-US" sz="1200" dirty="0"/>
              <a:t>則必須解釋其原因。</a:t>
            </a:r>
            <a:endParaRPr lang="en-US" altLang="zh-TW" sz="1200" dirty="0"/>
          </a:p>
          <a:p>
            <a:pPr>
              <a:lnSpc>
                <a:spcPct val="100000"/>
              </a:lnSpc>
            </a:pPr>
            <a:endParaRPr lang="en-US" altLang="zh-TW" sz="1200" dirty="0">
              <a:highlight>
                <a:srgbClr val="FFFF00"/>
              </a:highlight>
              <a:latin typeface="華康仿宋體W6(P)" panose="02020600000000000000" pitchFamily="18" charset="-120"/>
              <a:ea typeface="華康仿宋體W6(P)" panose="02020600000000000000" pitchFamily="18" charset="-120"/>
            </a:endParaRPr>
          </a:p>
          <a:p>
            <a:pPr>
              <a:lnSpc>
                <a:spcPct val="100000"/>
              </a:lnSpc>
            </a:pPr>
            <a:endParaRPr lang="en-US" altLang="zh-TW" sz="1200" dirty="0"/>
          </a:p>
          <a:p>
            <a:pPr>
              <a:lnSpc>
                <a:spcPct val="100000"/>
              </a:lnSpc>
            </a:pPr>
            <a:endParaRPr lang="zh-TW" altLang="en-US" sz="1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21366D-CB2D-F8AD-CCE5-7AD59763A532}"/>
              </a:ext>
            </a:extLst>
          </p:cNvPr>
          <p:cNvSpPr txBox="1"/>
          <p:nvPr/>
        </p:nvSpPr>
        <p:spPr>
          <a:xfrm>
            <a:off x="2327563" y="1736436"/>
            <a:ext cx="376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/>
              <a:t>AHP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604923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3FBE5-8B6B-4A20-CE41-CC9E14F4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CDI </a:t>
            </a:r>
            <a:r>
              <a:rPr lang="zh-TW" altLang="en-US" dirty="0"/>
              <a:t>計算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50951EC-4D66-D00C-D68E-212C07BDB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573" y="2103438"/>
            <a:ext cx="7822854" cy="3849687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AC0E27C-0B57-01BD-0930-A2B7D2533CD7}"/>
              </a:ext>
            </a:extLst>
          </p:cNvPr>
          <p:cNvSpPr txBox="1"/>
          <p:nvPr/>
        </p:nvSpPr>
        <p:spPr>
          <a:xfrm>
            <a:off x="8732809" y="720209"/>
            <a:ext cx="2549236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標準差</a:t>
            </a:r>
            <a:r>
              <a:rPr lang="en-US" altLang="zh-TW" dirty="0"/>
              <a:t>/</a:t>
            </a:r>
            <a:r>
              <a:rPr lang="zh-TW" altLang="en-US" dirty="0"/>
              <a:t>平均值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0.408/5.833=0.060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AD37F29-AB90-45B8-F90C-45FAFFCC2402}"/>
              </a:ext>
            </a:extLst>
          </p:cNvPr>
          <p:cNvSpPr txBox="1"/>
          <p:nvPr/>
        </p:nvSpPr>
        <p:spPr>
          <a:xfrm>
            <a:off x="6844145" y="6042369"/>
            <a:ext cx="534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CDI ≤ 0.1 </a:t>
            </a:r>
            <a:r>
              <a:rPr lang="zh-TW" altLang="zh-TW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為判定標準（鄧振源，</a:t>
            </a:r>
            <a:r>
              <a:rPr lang="en-US" altLang="zh-TW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2012</a:t>
            </a:r>
            <a:r>
              <a:rPr lang="zh-TW" altLang="zh-TW" dirty="0">
                <a:highlight>
                  <a:srgbClr val="FFFF00"/>
                </a:highlight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）</a:t>
            </a:r>
            <a:endParaRPr lang="zh-TW" altLang="zh-TW" b="1" dirty="0">
              <a:highlight>
                <a:srgbClr val="FFFF00"/>
              </a:highlight>
              <a:latin typeface="華康仿宋體W6(P)" panose="02020600000000000000" pitchFamily="18" charset="-120"/>
              <a:ea typeface="華康仿宋體W6(P)" panose="020206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964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A0A0C-925C-2C02-399A-25A11507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000" dirty="0"/>
              <a:t>Chang et al.(2002)</a:t>
            </a:r>
            <a:r>
              <a:rPr lang="zh-TW" altLang="en-US" sz="2000" dirty="0"/>
              <a:t>之 專 家 評 斷 標 準 以 變 異 係 數 </a:t>
            </a:r>
            <a:r>
              <a:rPr lang="en-US" altLang="zh-TW" sz="2000" dirty="0"/>
              <a:t>(</a:t>
            </a:r>
            <a:r>
              <a:rPr lang="en-US" altLang="zh-TW" sz="2000" dirty="0" err="1"/>
              <a:t>CoefficientofVariance;CV</a:t>
            </a:r>
            <a:r>
              <a:rPr lang="en-US" altLang="zh-TW" sz="2000" dirty="0"/>
              <a:t>)</a:t>
            </a:r>
            <a:r>
              <a:rPr lang="zh-TW" altLang="en-US" sz="2000" dirty="0"/>
              <a:t>衡量各專家群體對指標權重之共識程度。</a:t>
            </a:r>
            <a:r>
              <a:rPr lang="zh-TW" altLang="en-US" sz="2000" dirty="0">
                <a:solidFill>
                  <a:srgbClr val="FF0000"/>
                </a:solidFill>
              </a:rPr>
              <a:t>當變異係數≦</a:t>
            </a:r>
            <a:r>
              <a:rPr lang="en-US" altLang="zh-TW" sz="2000" dirty="0">
                <a:solidFill>
                  <a:srgbClr val="FF0000"/>
                </a:solidFill>
              </a:rPr>
              <a:t>0.3 </a:t>
            </a:r>
            <a:r>
              <a:rPr lang="zh-TW" altLang="en-US" sz="2000" dirty="0">
                <a:solidFill>
                  <a:srgbClr val="FF0000"/>
                </a:solidFill>
              </a:rPr>
              <a:t>時，表示專家意見達到高度一 致性；變異係數≦</a:t>
            </a:r>
            <a:r>
              <a:rPr lang="en-US" altLang="zh-TW" sz="2000" dirty="0">
                <a:solidFill>
                  <a:srgbClr val="FF0000"/>
                </a:solidFill>
              </a:rPr>
              <a:t>0.5 </a:t>
            </a:r>
            <a:r>
              <a:rPr lang="zh-TW" altLang="en-US" sz="2000" dirty="0">
                <a:solidFill>
                  <a:srgbClr val="FF0000"/>
                </a:solidFill>
              </a:rPr>
              <a:t>表示專家的意見在可接受的範圍；當變異係數≧</a:t>
            </a:r>
            <a:r>
              <a:rPr lang="en-US" altLang="zh-TW" sz="2000" dirty="0">
                <a:solidFill>
                  <a:srgbClr val="FF0000"/>
                </a:solidFill>
              </a:rPr>
              <a:t>0.5 </a:t>
            </a:r>
            <a:r>
              <a:rPr lang="zh-TW" altLang="en-US" sz="2000" dirty="0">
                <a:solidFill>
                  <a:srgbClr val="FF0000"/>
                </a:solidFill>
              </a:rPr>
              <a:t>則必須解釋其原因。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7A5ABEB-E788-7DBE-1869-0DBE8A42E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518" y="2290456"/>
            <a:ext cx="10058400" cy="2277088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97FDF74-1DE2-0BE6-3730-2A2DF9789D7B}"/>
              </a:ext>
            </a:extLst>
          </p:cNvPr>
          <p:cNvSpPr txBox="1"/>
          <p:nvPr/>
        </p:nvSpPr>
        <p:spPr>
          <a:xfrm>
            <a:off x="8353425" y="4981575"/>
            <a:ext cx="15811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0.49/4.53=0.11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76C308F-FCC0-6BB2-36B1-DCAB15EA274A}"/>
              </a:ext>
            </a:extLst>
          </p:cNvPr>
          <p:cNvSpPr txBox="1"/>
          <p:nvPr/>
        </p:nvSpPr>
        <p:spPr>
          <a:xfrm>
            <a:off x="1348509" y="5717309"/>
            <a:ext cx="21797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變異係數 說明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B64F127-8372-B26B-79B5-E11407B2C65F}"/>
              </a:ext>
            </a:extLst>
          </p:cNvPr>
          <p:cNvCxnSpPr/>
          <p:nvPr/>
        </p:nvCxnSpPr>
        <p:spPr>
          <a:xfrm flipV="1">
            <a:off x="8700655" y="3352800"/>
            <a:ext cx="369454" cy="16287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42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5A8E1B7F-4285-4D17-B668-465BE2AB3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84" y="644093"/>
            <a:ext cx="8732089" cy="5361627"/>
          </a:xfrm>
        </p:spPr>
      </p:pic>
    </p:spTree>
    <p:extLst>
      <p:ext uri="{BB962C8B-B14F-4D97-AF65-F5344CB8AC3E}">
        <p14:creationId xmlns:p14="http://schemas.microsoft.com/office/powerpoint/2010/main" val="2979598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A0E36B-A33D-C5E8-23B9-500BC4BB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AHP</a:t>
            </a:r>
            <a:r>
              <a:rPr lang="zh-TW" altLang="en-US" dirty="0"/>
              <a:t> 問卷輸出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E927843-5CF6-712B-3AE0-5960CCA16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4539424"/>
            <a:ext cx="6485731" cy="1823276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E2478F0-4AB9-5D2B-2108-1EC33AB50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03120"/>
            <a:ext cx="6271078" cy="1981450"/>
          </a:xfrm>
          <a:prstGeom prst="rect">
            <a:avLst/>
          </a:prstGeom>
        </p:spPr>
      </p:pic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A87A0568-B959-E201-9EAC-EA4158733B5B}"/>
              </a:ext>
            </a:extLst>
          </p:cNvPr>
          <p:cNvSpPr/>
          <p:nvPr/>
        </p:nvSpPr>
        <p:spPr>
          <a:xfrm>
            <a:off x="4876800" y="1266825"/>
            <a:ext cx="990600" cy="83629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構面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CAEE7A20-723B-6859-6BEB-A97EFBA75549}"/>
              </a:ext>
            </a:extLst>
          </p:cNvPr>
          <p:cNvSpPr/>
          <p:nvPr/>
        </p:nvSpPr>
        <p:spPr>
          <a:xfrm>
            <a:off x="581891" y="3870036"/>
            <a:ext cx="637308" cy="758314"/>
          </a:xfrm>
          <a:prstGeom prst="wedgeRoundRectCallout">
            <a:avLst>
              <a:gd name="adj1" fmla="val 184964"/>
              <a:gd name="adj2" fmla="val 6980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準則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FA592E5-CD4E-5377-1D7F-3EBCD27C4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278" y="416756"/>
            <a:ext cx="4366908" cy="182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47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881802-9F13-EED8-5AB0-0D017FAA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問卷填寫及輸入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1F7B536-2B7B-6F54-6851-57C930117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0353" y="420837"/>
            <a:ext cx="4476569" cy="1815113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55F458E-EB12-F972-1296-FA8D414A4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53" y="2152650"/>
            <a:ext cx="6445731" cy="420052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56C745A-54E7-3C7F-9C33-0EAC4159BEDF}"/>
              </a:ext>
            </a:extLst>
          </p:cNvPr>
          <p:cNvSpPr txBox="1"/>
          <p:nvPr/>
        </p:nvSpPr>
        <p:spPr>
          <a:xfrm>
            <a:off x="7924800" y="3286125"/>
            <a:ext cx="32004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r>
              <a:rPr lang="zh-TW" altLang="en-US" dirty="0"/>
              <a:t>份問卷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設定與問卷 需相同</a:t>
            </a:r>
          </a:p>
        </p:txBody>
      </p:sp>
    </p:spTree>
    <p:extLst>
      <p:ext uri="{BB962C8B-B14F-4D97-AF65-F5344CB8AC3E}">
        <p14:creationId xmlns:p14="http://schemas.microsoft.com/office/powerpoint/2010/main" val="1107219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6B731-BDB8-B6B3-AC18-8F4F5893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42B116-9E9B-ED72-BAAB-D835DD94F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9695F0-509C-8EE0-8A17-AD245724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42594"/>
            <a:ext cx="7548874" cy="5365092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1C20E3FF-867A-9F36-2396-4B16B69812DE}"/>
              </a:ext>
            </a:extLst>
          </p:cNvPr>
          <p:cNvSpPr/>
          <p:nvPr/>
        </p:nvSpPr>
        <p:spPr>
          <a:xfrm>
            <a:off x="8972550" y="3343275"/>
            <a:ext cx="2009775" cy="1028700"/>
          </a:xfrm>
          <a:prstGeom prst="wedgeRoundRectCallout">
            <a:avLst>
              <a:gd name="adj1" fmla="val -128832"/>
              <a:gd name="adj2" fmla="val 1127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分三次</a:t>
            </a:r>
            <a:endParaRPr lang="en-US" altLang="zh-TW" dirty="0"/>
          </a:p>
          <a:p>
            <a:pPr algn="ctr"/>
            <a:r>
              <a:rPr lang="zh-TW" altLang="en-US" dirty="0"/>
              <a:t>問卷輸入</a:t>
            </a:r>
          </a:p>
        </p:txBody>
      </p:sp>
    </p:spTree>
    <p:extLst>
      <p:ext uri="{BB962C8B-B14F-4D97-AF65-F5344CB8AC3E}">
        <p14:creationId xmlns:p14="http://schemas.microsoft.com/office/powerpoint/2010/main" val="419334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D8C68-7A3D-4CF3-93B8-EA9D7513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4A9627AA-BC8C-40FB-B993-B10D82AA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8ACDB75-A9AB-487D-AA10-667CF6D9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65" y="568800"/>
            <a:ext cx="7579611" cy="55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5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50D82-7AF1-42D3-A161-A854F1CB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95631"/>
          </a:xfrm>
        </p:spPr>
        <p:txBody>
          <a:bodyPr/>
          <a:lstStyle/>
          <a:p>
            <a:r>
              <a:rPr lang="zh-TW" altLang="en-US" dirty="0"/>
              <a:t>構面輸入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3C312249-E347-4624-8E36-71C15121C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6" y="1198522"/>
            <a:ext cx="6353604" cy="4754603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E261F00-84F6-469A-AC3B-D1373DA2E982}"/>
              </a:ext>
            </a:extLst>
          </p:cNvPr>
          <p:cNvSpPr txBox="1"/>
          <p:nvPr/>
        </p:nvSpPr>
        <p:spPr>
          <a:xfrm>
            <a:off x="9758218" y="5583793"/>
            <a:ext cx="1366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Times New Roman" pitchFamily="18" charset="0"/>
              </a:rPr>
              <a:t>CR≦0.1</a:t>
            </a:r>
            <a:endParaRPr lang="zh-TW" altLang="en-US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D7DBAB2-007B-49A9-B9DE-35141AAEE81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980218" y="5477164"/>
            <a:ext cx="1778000" cy="291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18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381B9F-2271-BD1C-ED20-9B95941D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CI</a:t>
            </a:r>
            <a:r>
              <a:rPr lang="zh-TW" altLang="en-US" dirty="0"/>
              <a:t>值  確認 及調整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DD723FB-922B-4154-B86B-FE8137F04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155" y="1761071"/>
            <a:ext cx="7087589" cy="3734321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52DF42A-E6AA-C493-2130-EC4B0B7925CD}"/>
              </a:ext>
            </a:extLst>
          </p:cNvPr>
          <p:cNvSpPr/>
          <p:nvPr/>
        </p:nvSpPr>
        <p:spPr>
          <a:xfrm>
            <a:off x="1619250" y="5076825"/>
            <a:ext cx="6762750" cy="41856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236BE5-9882-8371-6425-E06BCBE7724C}"/>
              </a:ext>
            </a:extLst>
          </p:cNvPr>
          <p:cNvSpPr txBox="1"/>
          <p:nvPr/>
        </p:nvSpPr>
        <p:spPr>
          <a:xfrm>
            <a:off x="9039225" y="2967288"/>
            <a:ext cx="20097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計算一致性 確認</a:t>
            </a:r>
            <a:endParaRPr lang="zh-TW" altLang="en-US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089B58C-8B74-543B-E264-3FCEE0FF04F9}"/>
              </a:ext>
            </a:extLst>
          </p:cNvPr>
          <p:cNvCxnSpPr>
            <a:stCxn id="8" idx="1"/>
          </p:cNvCxnSpPr>
          <p:nvPr/>
        </p:nvCxnSpPr>
        <p:spPr>
          <a:xfrm flipH="1">
            <a:off x="7419975" y="3151954"/>
            <a:ext cx="1619250" cy="15248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7C6E167-38DE-22C4-9C92-7A6AE9C47218}"/>
              </a:ext>
            </a:extLst>
          </p:cNvPr>
          <p:cNvSpPr txBox="1"/>
          <p:nvPr/>
        </p:nvSpPr>
        <p:spPr>
          <a:xfrm>
            <a:off x="8382000" y="6079154"/>
            <a:ext cx="284797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層級一致性比率</a:t>
            </a:r>
            <a:endParaRPr lang="zh-TW" altLang="en-US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0F9E14D-394D-3200-CFFD-8D1975E0F526}"/>
              </a:ext>
            </a:extLst>
          </p:cNvPr>
          <p:cNvCxnSpPr/>
          <p:nvPr/>
        </p:nvCxnSpPr>
        <p:spPr>
          <a:xfrm flipH="1" flipV="1">
            <a:off x="7924800" y="5286108"/>
            <a:ext cx="676275" cy="793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72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6644BF-3B4C-4D58-B428-4BE7302E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58133"/>
          </a:xfrm>
        </p:spPr>
        <p:txBody>
          <a:bodyPr/>
          <a:lstStyle/>
          <a:p>
            <a:r>
              <a:rPr lang="zh-TW" altLang="en-US" dirty="0"/>
              <a:t>構面輸入</a:t>
            </a:r>
            <a:r>
              <a:rPr lang="en-US" altLang="zh-TW" dirty="0"/>
              <a:t>-1</a:t>
            </a:r>
            <a:r>
              <a:rPr lang="zh-TW" altLang="en-US" dirty="0"/>
              <a:t> </a:t>
            </a:r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9976A756-FCD5-4F51-BFB1-80C881C52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49" y="1504156"/>
            <a:ext cx="6115201" cy="4544057"/>
          </a:xfr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50B46E3E-4E64-4335-872D-31F0DE227BBC}"/>
              </a:ext>
            </a:extLst>
          </p:cNvPr>
          <p:cNvSpPr/>
          <p:nvPr/>
        </p:nvSpPr>
        <p:spPr>
          <a:xfrm>
            <a:off x="8734425" y="3276600"/>
            <a:ext cx="1647825" cy="1143000"/>
          </a:xfrm>
          <a:prstGeom prst="wedgeRoundRectCallout">
            <a:avLst>
              <a:gd name="adj1" fmla="val -155357"/>
              <a:gd name="adj2" fmla="val 15704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判定</a:t>
            </a:r>
            <a:endParaRPr lang="en-US" altLang="zh-TW" dirty="0"/>
          </a:p>
          <a:p>
            <a:pPr algn="ctr"/>
            <a:r>
              <a:rPr lang="zh-TW" altLang="en-US" dirty="0"/>
              <a:t>不一致性</a:t>
            </a:r>
          </a:p>
        </p:txBody>
      </p:sp>
    </p:spTree>
    <p:extLst>
      <p:ext uri="{BB962C8B-B14F-4D97-AF65-F5344CB8AC3E}">
        <p14:creationId xmlns:p14="http://schemas.microsoft.com/office/powerpoint/2010/main" val="1423194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66BF57-5FC2-96E7-4877-ACBC0B14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方案建立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32CB5D0-10A0-2C14-9D29-331327C96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488" y="1592899"/>
            <a:ext cx="4570124" cy="3557836"/>
          </a:xfr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6CFE2C75-9D60-D67A-5DF0-6F0CE5FAE0F4}"/>
              </a:ext>
            </a:extLst>
          </p:cNvPr>
          <p:cNvSpPr/>
          <p:nvPr/>
        </p:nvSpPr>
        <p:spPr>
          <a:xfrm>
            <a:off x="3046095" y="2779104"/>
            <a:ext cx="390525" cy="4292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8BB62C5-45BE-810F-CF3E-FCA4D2D77943}"/>
              </a:ext>
            </a:extLst>
          </p:cNvPr>
          <p:cNvCxnSpPr>
            <a:cxnSpLocks/>
          </p:cNvCxnSpPr>
          <p:nvPr/>
        </p:nvCxnSpPr>
        <p:spPr>
          <a:xfrm flipH="1" flipV="1">
            <a:off x="2924175" y="2014194"/>
            <a:ext cx="317182" cy="97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圖: 接點 9">
            <a:extLst>
              <a:ext uri="{FF2B5EF4-FFF2-40B4-BE49-F238E27FC236}">
                <a16:creationId xmlns:a16="http://schemas.microsoft.com/office/drawing/2014/main" id="{6A497C19-C73F-627A-846A-B93008B493ED}"/>
              </a:ext>
            </a:extLst>
          </p:cNvPr>
          <p:cNvSpPr/>
          <p:nvPr/>
        </p:nvSpPr>
        <p:spPr>
          <a:xfrm>
            <a:off x="6242502" y="5506746"/>
            <a:ext cx="853440" cy="70866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0D3F2320-32BF-CD7C-9727-364361444575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636871" y="4120587"/>
            <a:ext cx="730614" cy="148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823FC5DB-6D0F-9206-3154-8EC99FB9C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169" y="1767085"/>
            <a:ext cx="4904963" cy="3383650"/>
          </a:xfrm>
          <a:prstGeom prst="rect">
            <a:avLst/>
          </a:prstGeom>
        </p:spPr>
      </p:pic>
      <p:sp>
        <p:nvSpPr>
          <p:cNvPr id="18" name="流程圖: 接點 17">
            <a:extLst>
              <a:ext uri="{FF2B5EF4-FFF2-40B4-BE49-F238E27FC236}">
                <a16:creationId xmlns:a16="http://schemas.microsoft.com/office/drawing/2014/main" id="{A2627F40-DFED-A947-88B6-EA3064EC870F}"/>
              </a:ext>
            </a:extLst>
          </p:cNvPr>
          <p:cNvSpPr/>
          <p:nvPr/>
        </p:nvSpPr>
        <p:spPr>
          <a:xfrm>
            <a:off x="7921907" y="725164"/>
            <a:ext cx="648183" cy="79481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9" name="流程圖: 接點 18">
            <a:extLst>
              <a:ext uri="{FF2B5EF4-FFF2-40B4-BE49-F238E27FC236}">
                <a16:creationId xmlns:a16="http://schemas.microsoft.com/office/drawing/2014/main" id="{FA857B18-467B-36FC-A9BC-10D4F8BF6138}"/>
              </a:ext>
            </a:extLst>
          </p:cNvPr>
          <p:cNvSpPr/>
          <p:nvPr/>
        </p:nvSpPr>
        <p:spPr>
          <a:xfrm>
            <a:off x="10776030" y="5610527"/>
            <a:ext cx="694481" cy="7086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9B487575-9414-7746-11F4-88C95792B85E}"/>
              </a:ext>
            </a:extLst>
          </p:cNvPr>
          <p:cNvCxnSpPr>
            <a:stCxn id="18" idx="4"/>
          </p:cNvCxnSpPr>
          <p:nvPr/>
        </p:nvCxnSpPr>
        <p:spPr>
          <a:xfrm flipH="1">
            <a:off x="7488820" y="1519976"/>
            <a:ext cx="757179" cy="899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24A1C84-2AB5-3306-2CBA-9E5894CA4262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10116273" y="4653023"/>
            <a:ext cx="1006998" cy="95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47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BB30C9-F8D2-1EF7-6750-47800776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3320005" cy="595897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zh-TW" altLang="en-US" dirty="0"/>
              <a:t>得出權重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3865051-BC48-3602-4807-BC8656F74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517" y="1356035"/>
            <a:ext cx="7538966" cy="4859371"/>
          </a:xfrm>
          <a:ln>
            <a:solidFill>
              <a:srgbClr val="7030A0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5576DDB-C5B6-EB2D-8D25-A24DD93243C6}"/>
              </a:ext>
            </a:extLst>
          </p:cNvPr>
          <p:cNvSpPr/>
          <p:nvPr/>
        </p:nvSpPr>
        <p:spPr>
          <a:xfrm>
            <a:off x="4386805" y="4919241"/>
            <a:ext cx="5775767" cy="145841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160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1EEBB2-8A87-192D-413F-891393D016B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zh-TW" altLang="en-US" dirty="0"/>
              <a:t>直接輸入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0DE045-73C8-D0F2-88BD-C80050099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229828" cy="10104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400" dirty="0"/>
              <a:t>構面及準則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C2E01F6-17B1-2E24-865C-1C2525C9427F}"/>
              </a:ext>
            </a:extLst>
          </p:cNvPr>
          <p:cNvSpPr txBox="1"/>
          <p:nvPr/>
        </p:nvSpPr>
        <p:spPr>
          <a:xfrm>
            <a:off x="1192192" y="4004841"/>
            <a:ext cx="9155575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直接利用系統輸入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不透過問卷輸入</a:t>
            </a:r>
          </a:p>
        </p:txBody>
      </p:sp>
    </p:spTree>
    <p:extLst>
      <p:ext uri="{BB962C8B-B14F-4D97-AF65-F5344CB8AC3E}">
        <p14:creationId xmlns:p14="http://schemas.microsoft.com/office/powerpoint/2010/main" val="4090110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D55D35D-9CCF-4823-8A43-7171C160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4800" b="0" cap="all" spc="-100">
                <a:solidFill>
                  <a:schemeClr val="bg1"/>
                </a:solidFill>
              </a:rPr>
              <a:t>準則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A190792-4BDF-4912-8E94-EA8B8D274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93" y="645106"/>
            <a:ext cx="5481192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02F6780-76F6-42DE-932C-0FB9AE23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4800" b="0" cap="all" spc="-100">
                <a:solidFill>
                  <a:schemeClr val="bg1"/>
                </a:solidFill>
              </a:rPr>
              <a:t>方案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705558C-D516-4240-9B42-93309743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95" y="645106"/>
            <a:ext cx="5355987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97A01AD-8DC9-4BC5-97DF-1B1FB9E6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4800" b="0" cap="all" spc="-100" dirty="0">
                <a:solidFill>
                  <a:schemeClr val="bg1"/>
                </a:solidFill>
              </a:rPr>
              <a:t>群體計算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1866090A-C69C-48F2-A28E-481BDF4C2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99" y="638471"/>
            <a:ext cx="5722018" cy="5564663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77154668-903F-4FBA-B783-58EE759C10F4}"/>
              </a:ext>
            </a:extLst>
          </p:cNvPr>
          <p:cNvSpPr/>
          <p:nvPr/>
        </p:nvSpPr>
        <p:spPr>
          <a:xfrm>
            <a:off x="6286500" y="640855"/>
            <a:ext cx="1105472" cy="651888"/>
          </a:xfrm>
          <a:prstGeom prst="ellipse">
            <a:avLst/>
          </a:prstGeom>
          <a:solidFill>
            <a:schemeClr val="tx2">
              <a:lumMod val="1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4A5131A3-BE3F-4DD1-8121-FDF01F9179CC}"/>
              </a:ext>
            </a:extLst>
          </p:cNvPr>
          <p:cNvSpPr/>
          <p:nvPr/>
        </p:nvSpPr>
        <p:spPr>
          <a:xfrm>
            <a:off x="9991553" y="1026235"/>
            <a:ext cx="1105472" cy="651888"/>
          </a:xfrm>
          <a:prstGeom prst="ellipse">
            <a:avLst/>
          </a:prstGeom>
          <a:solidFill>
            <a:srgbClr val="FF0000">
              <a:alpha val="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53901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8CE5402-B452-41FC-B23D-938D1B7D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zh-TW" altLang="en-US" sz="2800"/>
              <a:t>構面 </a:t>
            </a:r>
            <a:r>
              <a:rPr lang="en-US" altLang="zh-TW" sz="2800"/>
              <a:t>/</a:t>
            </a:r>
            <a:r>
              <a:rPr lang="zh-TW" altLang="en-US" sz="2800"/>
              <a:t>權重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296D8234-B806-486F-8716-8D634FF79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2" y="2194670"/>
            <a:ext cx="7237877" cy="249706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57AB2A5-22C5-44C7-9454-5970C42762C7}"/>
              </a:ext>
            </a:extLst>
          </p:cNvPr>
          <p:cNvSpPr/>
          <p:nvPr/>
        </p:nvSpPr>
        <p:spPr>
          <a:xfrm>
            <a:off x="9966036" y="2927927"/>
            <a:ext cx="508000" cy="372918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D49FCB41-2427-45BD-9F48-D2DF20E3790A}"/>
              </a:ext>
            </a:extLst>
          </p:cNvPr>
          <p:cNvSpPr/>
          <p:nvPr/>
        </p:nvSpPr>
        <p:spPr>
          <a:xfrm>
            <a:off x="10610850" y="612843"/>
            <a:ext cx="781050" cy="854007"/>
          </a:xfrm>
          <a:prstGeom prst="wedgeRoundRectCallout">
            <a:avLst>
              <a:gd name="adj1" fmla="val -89421"/>
              <a:gd name="adj2" fmla="val 22581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選擇</a:t>
            </a:r>
          </a:p>
        </p:txBody>
      </p:sp>
    </p:spTree>
    <p:extLst>
      <p:ext uri="{BB962C8B-B14F-4D97-AF65-F5344CB8AC3E}">
        <p14:creationId xmlns:p14="http://schemas.microsoft.com/office/powerpoint/2010/main" val="291796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A3CAF-C2B1-427D-8A31-3ECC7BAA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軟體序號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171A41-E888-42FD-989A-09041F90E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b="1" dirty="0"/>
              <a:t>短址 </a:t>
            </a:r>
            <a:r>
              <a:rPr lang="en-US" altLang="zh-TW" sz="3200" b="1" dirty="0"/>
              <a:t>:   </a:t>
            </a:r>
            <a:r>
              <a:rPr lang="en-US" altLang="zh-TW" sz="32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https://pse.is/43ec34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744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D2FA3A6-0887-463C-89BB-1B76E496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4800" b="0" cap="all" spc="-100">
                <a:solidFill>
                  <a:schemeClr val="bg1"/>
                </a:solidFill>
              </a:rPr>
              <a:t>準則 權重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內容版面配置區 4" descr="一張含有 文字, 填字遊戲, 收據, 螢幕擷取畫面 的圖片&#10;&#10;自動產生的描述">
            <a:extLst>
              <a:ext uri="{FF2B5EF4-FFF2-40B4-BE49-F238E27FC236}">
                <a16:creationId xmlns:a16="http://schemas.microsoft.com/office/drawing/2014/main" id="{DB7749A2-A56B-40BD-B8E7-48191A8C3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70" y="1907890"/>
            <a:ext cx="6202238" cy="303909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32F8E1D-C8C4-441F-9BC2-F125117DA0E3}"/>
              </a:ext>
            </a:extLst>
          </p:cNvPr>
          <p:cNvSpPr/>
          <p:nvPr/>
        </p:nvSpPr>
        <p:spPr>
          <a:xfrm>
            <a:off x="10443728" y="2442441"/>
            <a:ext cx="508000" cy="372918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n w="28575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052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7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F635064-9EF2-4240-95D0-5E684E068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58" y="803063"/>
            <a:ext cx="7319683" cy="5251874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9ECC19B4-7122-4546-B395-A1C9E151283D}"/>
              </a:ext>
            </a:extLst>
          </p:cNvPr>
          <p:cNvSpPr/>
          <p:nvPr/>
        </p:nvSpPr>
        <p:spPr>
          <a:xfrm>
            <a:off x="971550" y="1562100"/>
            <a:ext cx="952500" cy="866775"/>
          </a:xfrm>
          <a:prstGeom prst="wedgeRoundRectCallout">
            <a:avLst>
              <a:gd name="adj1" fmla="val 138197"/>
              <a:gd name="adj2" fmla="val -1197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先選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5DD2FC3C-CD96-2FB7-CFDC-D3B1ACE25F72}"/>
              </a:ext>
            </a:extLst>
          </p:cNvPr>
          <p:cNvSpPr/>
          <p:nvPr/>
        </p:nvSpPr>
        <p:spPr>
          <a:xfrm>
            <a:off x="6019800" y="718438"/>
            <a:ext cx="552450" cy="282787"/>
          </a:xfrm>
          <a:prstGeom prst="ellipse">
            <a:avLst/>
          </a:prstGeom>
          <a:solidFill>
            <a:schemeClr val="accent2"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0FA9DB3-4560-8275-F375-8C9E33409571}"/>
              </a:ext>
            </a:extLst>
          </p:cNvPr>
          <p:cNvSpPr txBox="1"/>
          <p:nvPr/>
        </p:nvSpPr>
        <p:spPr>
          <a:xfrm>
            <a:off x="5876925" y="469003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0799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DD82094-A7B5-45B9-AC47-6F1ABEA8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zh-TW" altLang="en-US" sz="2800"/>
              <a:t>練習匯出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F684D3B-0721-4A98-9AE2-859E87223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3888816"/>
            <a:ext cx="5372100" cy="2385511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AEDA267-7722-4FA0-809A-5A7DA84E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47" y="612843"/>
            <a:ext cx="7237877" cy="3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6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1E005EA-9666-7950-09C4-00B5734B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88" y="2594737"/>
            <a:ext cx="5291667" cy="30691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70C2D71-D48A-9123-447D-2A7C79AB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987" y="2594737"/>
            <a:ext cx="5291665" cy="306916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6" name="標題 1">
            <a:extLst>
              <a:ext uri="{FF2B5EF4-FFF2-40B4-BE49-F238E27FC236}">
                <a16:creationId xmlns:a16="http://schemas.microsoft.com/office/drawing/2014/main" id="{E4D79565-32F0-F16C-C12D-8433668B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16" y="403945"/>
            <a:ext cx="10058400" cy="950293"/>
          </a:xfrm>
        </p:spPr>
        <p:txBody>
          <a:bodyPr/>
          <a:lstStyle/>
          <a:p>
            <a:r>
              <a:rPr lang="en-US" altLang="zh-TW" dirty="0"/>
              <a:t>FUZZY</a:t>
            </a:r>
            <a:r>
              <a:rPr lang="zh-TW" altLang="en-US" dirty="0"/>
              <a:t> </a:t>
            </a:r>
            <a:r>
              <a:rPr lang="en-US" altLang="zh-TW" dirty="0"/>
              <a:t>AHP</a:t>
            </a:r>
            <a:endParaRPr lang="zh-TW" altLang="en-US" dirty="0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00CBA555-22B7-1A14-6B7B-2F75CE23550B}"/>
              </a:ext>
            </a:extLst>
          </p:cNvPr>
          <p:cNvSpPr/>
          <p:nvPr/>
        </p:nvSpPr>
        <p:spPr>
          <a:xfrm>
            <a:off x="1354238" y="2860683"/>
            <a:ext cx="2002420" cy="2394223"/>
          </a:xfrm>
          <a:prstGeom prst="triangle">
            <a:avLst/>
          </a:prstGeom>
          <a:solidFill>
            <a:srgbClr val="FF00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56A4197-E52E-FB10-AE2D-A5A0C904B847}"/>
              </a:ext>
            </a:extLst>
          </p:cNvPr>
          <p:cNvSpPr/>
          <p:nvPr/>
        </p:nvSpPr>
        <p:spPr>
          <a:xfrm>
            <a:off x="6562846" y="4271058"/>
            <a:ext cx="4722470" cy="347241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ADA47659-E4F1-239C-9CE0-E1A1AE6E7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87" y="464392"/>
            <a:ext cx="5291665" cy="19584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64281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C7C293-85F0-3A89-1370-17777951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AHP </a:t>
            </a:r>
            <a:r>
              <a:rPr lang="zh-TW" altLang="en-US" dirty="0"/>
              <a:t> 模糊數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33BC688-E807-AD4D-D551-23E7102ED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20" y="2014194"/>
            <a:ext cx="11277780" cy="2740685"/>
          </a:xfrm>
        </p:spPr>
      </p:pic>
    </p:spTree>
    <p:extLst>
      <p:ext uri="{BB962C8B-B14F-4D97-AF65-F5344CB8AC3E}">
        <p14:creationId xmlns:p14="http://schemas.microsoft.com/office/powerpoint/2010/main" val="3536958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5BE9512-4F4E-1927-8C2E-19A614C54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08924"/>
              </p:ext>
            </p:extLst>
          </p:nvPr>
        </p:nvGraphicFramePr>
        <p:xfrm>
          <a:off x="1324237" y="1125819"/>
          <a:ext cx="8128000" cy="14859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16083712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15685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93570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9184917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專案技術風險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專案發展風險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專案商業風險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329599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專案技術風險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1/2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1/4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809059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專案發展風險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1/3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72702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專案商業風險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59393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CFEDE37-93C7-25F8-626E-F1DAD3728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52123"/>
              </p:ext>
            </p:extLst>
          </p:nvPr>
        </p:nvGraphicFramePr>
        <p:xfrm>
          <a:off x="1324237" y="4052104"/>
          <a:ext cx="8128000" cy="14859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18698075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935580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888784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0585937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專案技術風險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專案發展風險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專案商業風險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1246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專案技術風險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(1,1,1)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(1/3,1/2,1)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(1/5,1/4,1/3)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255557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專案發展風險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(1,2,3)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(1,1,1)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(1/4,1/3,1/2)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37351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專案商業風險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(3,4,5)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(2,3,4)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(1,1,1)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485077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E2CFD062-C75F-C4B2-7E61-2A0F70F9C37D}"/>
              </a:ext>
            </a:extLst>
          </p:cNvPr>
          <p:cNvSpPr txBox="1"/>
          <p:nvPr/>
        </p:nvSpPr>
        <p:spPr>
          <a:xfrm>
            <a:off x="10069110" y="4514127"/>
            <a:ext cx="121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2060"/>
                </a:solidFill>
              </a:rPr>
              <a:t>fuzzy</a:t>
            </a:r>
            <a:endParaRPr lang="zh-TW" alt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945B70C-4F74-7E65-FAA2-3871DDF05793}"/>
              </a:ext>
            </a:extLst>
          </p:cNvPr>
          <p:cNvSpPr txBox="1"/>
          <p:nvPr/>
        </p:nvSpPr>
        <p:spPr>
          <a:xfrm>
            <a:off x="10023676" y="1666754"/>
            <a:ext cx="12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正常層級</a:t>
            </a:r>
          </a:p>
        </p:txBody>
      </p:sp>
      <p:sp>
        <p:nvSpPr>
          <p:cNvPr id="9" name="流程圖: 接點 8">
            <a:extLst>
              <a:ext uri="{FF2B5EF4-FFF2-40B4-BE49-F238E27FC236}">
                <a16:creationId xmlns:a16="http://schemas.microsoft.com/office/drawing/2014/main" id="{1253EB29-5704-0881-0901-755255915278}"/>
              </a:ext>
            </a:extLst>
          </p:cNvPr>
          <p:cNvSpPr/>
          <p:nvPr/>
        </p:nvSpPr>
        <p:spPr>
          <a:xfrm>
            <a:off x="8090704" y="1469985"/>
            <a:ext cx="752354" cy="428263"/>
          </a:xfrm>
          <a:prstGeom prst="flowChartConnector">
            <a:avLst/>
          </a:prstGeom>
          <a:solidFill>
            <a:srgbClr val="FF00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290EAE7-6F9D-1F35-A236-9E11B0C6C172}"/>
              </a:ext>
            </a:extLst>
          </p:cNvPr>
          <p:cNvCxnSpPr>
            <a:cxnSpLocks/>
          </p:cNvCxnSpPr>
          <p:nvPr/>
        </p:nvCxnSpPr>
        <p:spPr>
          <a:xfrm flipH="1">
            <a:off x="8305056" y="1898248"/>
            <a:ext cx="110180" cy="261587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流程圖: 接點 13">
            <a:extLst>
              <a:ext uri="{FF2B5EF4-FFF2-40B4-BE49-F238E27FC236}">
                <a16:creationId xmlns:a16="http://schemas.microsoft.com/office/drawing/2014/main" id="{51065DBA-1D5E-06F4-6928-4CAF74C15B16}"/>
              </a:ext>
            </a:extLst>
          </p:cNvPr>
          <p:cNvSpPr/>
          <p:nvPr/>
        </p:nvSpPr>
        <p:spPr>
          <a:xfrm>
            <a:off x="3886945" y="1868769"/>
            <a:ext cx="904974" cy="428263"/>
          </a:xfrm>
          <a:prstGeom prst="flowChartConnector">
            <a:avLst/>
          </a:prstGeom>
          <a:solidFill>
            <a:srgbClr val="FF00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流程圖: 接點 14">
            <a:extLst>
              <a:ext uri="{FF2B5EF4-FFF2-40B4-BE49-F238E27FC236}">
                <a16:creationId xmlns:a16="http://schemas.microsoft.com/office/drawing/2014/main" id="{35F197D8-D601-2F8F-D548-7B3B210DBBBA}"/>
              </a:ext>
            </a:extLst>
          </p:cNvPr>
          <p:cNvSpPr/>
          <p:nvPr/>
        </p:nvSpPr>
        <p:spPr>
          <a:xfrm>
            <a:off x="3886945" y="4764990"/>
            <a:ext cx="904974" cy="395468"/>
          </a:xfrm>
          <a:prstGeom prst="flowChartConnector">
            <a:avLst/>
          </a:prstGeom>
          <a:solidFill>
            <a:srgbClr val="FF00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CD2058DB-0D0C-AB8A-44EC-47677A30F0AA}"/>
              </a:ext>
            </a:extLst>
          </p:cNvPr>
          <p:cNvCxnSpPr>
            <a:cxnSpLocks/>
            <a:endCxn id="15" idx="2"/>
          </p:cNvCxnSpPr>
          <p:nvPr/>
        </p:nvCxnSpPr>
        <p:spPr>
          <a:xfrm flipH="1">
            <a:off x="3886945" y="2297032"/>
            <a:ext cx="233642" cy="2665692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040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402B488B-511D-16F0-7AB7-B8800D99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9598"/>
          </a:xfrm>
        </p:spPr>
        <p:txBody>
          <a:bodyPr/>
          <a:lstStyle/>
          <a:p>
            <a:r>
              <a:rPr lang="zh-TW" altLang="zh-TW" sz="2000" kern="100" dirty="0">
                <a:solidFill>
                  <a:srgbClr val="002060"/>
                </a:solidFill>
                <a:effectLst/>
                <a:latin typeface="cwTeX 仿宋體" panose="02000609000000000000" pitchFamily="49" charset="-120"/>
                <a:ea typeface="cwTeX 仿宋體" panose="02000609000000000000" pitchFamily="49" charset="-120"/>
                <a:cs typeface="Times New Roman" panose="02020603050405020304" pitchFamily="18" charset="0"/>
              </a:rPr>
              <a:t>確認其對</a:t>
            </a:r>
            <a:r>
              <a:rPr lang="zh-TW" altLang="zh-TW" sz="2000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wTeX 仿宋體" panose="02000609000000000000" pitchFamily="49" charset="-120"/>
                <a:ea typeface="cwTeX 仿宋體" panose="02000609000000000000" pitchFamily="49" charset="-120"/>
                <a:cs typeface="Times New Roman" panose="02020603050405020304" pitchFamily="18" charset="0"/>
              </a:rPr>
              <a:t>語意值填立主觀感認值</a:t>
            </a:r>
            <a:endParaRPr lang="zh-TW" altLang="en-US" sz="20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A64C9A-38DD-DF8C-32F5-B7C9AF4E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95" y="1359776"/>
            <a:ext cx="9296205" cy="462769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圖說文字: 向下箭號 10">
            <a:extLst>
              <a:ext uri="{FF2B5EF4-FFF2-40B4-BE49-F238E27FC236}">
                <a16:creationId xmlns:a16="http://schemas.microsoft.com/office/drawing/2014/main" id="{15AFCA78-17F5-3EC5-D7C2-1D79116E30E3}"/>
              </a:ext>
            </a:extLst>
          </p:cNvPr>
          <p:cNvSpPr/>
          <p:nvPr/>
        </p:nvSpPr>
        <p:spPr>
          <a:xfrm>
            <a:off x="6583268" y="3546812"/>
            <a:ext cx="2367692" cy="504056"/>
          </a:xfrm>
          <a:prstGeom prst="downArrowCallou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81C883E-92AE-2E7A-36A3-1B3E9E833106}"/>
              </a:ext>
            </a:extLst>
          </p:cNvPr>
          <p:cNvSpPr txBox="1"/>
          <p:nvPr/>
        </p:nvSpPr>
        <p:spPr>
          <a:xfrm>
            <a:off x="6420708" y="4217044"/>
            <a:ext cx="2713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kern="100" dirty="0">
                <a:solidFill>
                  <a:srgbClr val="002060"/>
                </a:solidFill>
                <a:effectLst/>
                <a:latin typeface="cwTeX 仿宋體" panose="02000609000000000000" pitchFamily="49" charset="-120"/>
                <a:ea typeface="cwTeX 仿宋體" panose="02000609000000000000" pitchFamily="49" charset="-120"/>
                <a:cs typeface="Times New Roman" panose="02020603050405020304" pitchFamily="18" charset="0"/>
              </a:rPr>
              <a:t>受訪者依照其偏好來決定</a:t>
            </a:r>
            <a:endParaRPr lang="zh-TW" altLang="en-US" sz="1800" dirty="0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37C594E-1515-CD0E-A482-D99594D121BE}"/>
              </a:ext>
            </a:extLst>
          </p:cNvPr>
          <p:cNvSpPr/>
          <p:nvPr/>
        </p:nvSpPr>
        <p:spPr>
          <a:xfrm>
            <a:off x="5496560" y="2661920"/>
            <a:ext cx="477520" cy="3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447C040E-EA19-7827-7B91-31D76FB64373}"/>
              </a:ext>
            </a:extLst>
          </p:cNvPr>
          <p:cNvSpPr/>
          <p:nvPr/>
        </p:nvSpPr>
        <p:spPr>
          <a:xfrm>
            <a:off x="3413760" y="3789680"/>
            <a:ext cx="3352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651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522A0D-2181-4212-A6BA-85ECE777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FUZZY</a:t>
            </a:r>
            <a:r>
              <a:rPr lang="zh-TW" altLang="en-US" dirty="0"/>
              <a:t>設定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5EB52EE-CE2E-482E-B3B8-D104131A5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442" y="1788161"/>
            <a:ext cx="10393115" cy="4253634"/>
          </a:xfrm>
        </p:spPr>
      </p:pic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44597CDC-2491-DD41-3B51-87472DE06F88}"/>
              </a:ext>
            </a:extLst>
          </p:cNvPr>
          <p:cNvSpPr/>
          <p:nvPr/>
        </p:nvSpPr>
        <p:spPr>
          <a:xfrm>
            <a:off x="8437598" y="562624"/>
            <a:ext cx="2494562" cy="10794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系統固定值</a:t>
            </a:r>
            <a:endParaRPr lang="en-US" altLang="zh-TW" dirty="0"/>
          </a:p>
          <a:p>
            <a:pPr algn="ctr"/>
            <a:r>
              <a:rPr lang="zh-TW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可修正最小、最大</a:t>
            </a:r>
          </a:p>
        </p:txBody>
      </p:sp>
    </p:spTree>
    <p:extLst>
      <p:ext uri="{BB962C8B-B14F-4D97-AF65-F5344CB8AC3E}">
        <p14:creationId xmlns:p14="http://schemas.microsoft.com/office/powerpoint/2010/main" val="1393968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625F73-1C15-4A87-8EA0-653DEFA0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轉為 </a:t>
            </a:r>
            <a:r>
              <a:rPr lang="en-US" altLang="zh-TW" dirty="0"/>
              <a:t>Fuzzy  AHP</a:t>
            </a:r>
            <a:endParaRPr lang="zh-TW" altLang="en-US" dirty="0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09ED5839-359B-4E64-A9DF-57B69906E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13" y="2103438"/>
            <a:ext cx="4477974" cy="3849687"/>
          </a:xfrm>
        </p:spPr>
      </p:pic>
    </p:spTree>
    <p:extLst>
      <p:ext uri="{BB962C8B-B14F-4D97-AF65-F5344CB8AC3E}">
        <p14:creationId xmlns:p14="http://schemas.microsoft.com/office/powerpoint/2010/main" val="282133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B9D40B-AB0E-49B7-A47B-D408680C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VIKOR </a:t>
            </a:r>
            <a:r>
              <a:rPr lang="zh-TW" altLang="en-US" dirty="0"/>
              <a:t> 方案評估</a:t>
            </a:r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393C49BE-7B2C-45B0-A1BB-F9C899FF3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82" y="1817688"/>
            <a:ext cx="7388117" cy="4488175"/>
          </a:xfrm>
        </p:spPr>
      </p:pic>
    </p:spTree>
    <p:extLst>
      <p:ext uri="{BB962C8B-B14F-4D97-AF65-F5344CB8AC3E}">
        <p14:creationId xmlns:p14="http://schemas.microsoft.com/office/powerpoint/2010/main" val="400560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DEA04F2-0CD2-4CB1-A0FD-90AD7A86D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09" y="803063"/>
            <a:ext cx="8680782" cy="52518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2B1E450-245A-43FC-8C4C-0ECB87EDF43A}"/>
              </a:ext>
            </a:extLst>
          </p:cNvPr>
          <p:cNvSpPr txBox="1"/>
          <p:nvPr/>
        </p:nvSpPr>
        <p:spPr>
          <a:xfrm>
            <a:off x="766618" y="646545"/>
            <a:ext cx="209665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練習案例</a:t>
            </a:r>
          </a:p>
        </p:txBody>
      </p:sp>
    </p:spTree>
    <p:extLst>
      <p:ext uri="{BB962C8B-B14F-4D97-AF65-F5344CB8AC3E}">
        <p14:creationId xmlns:p14="http://schemas.microsoft.com/office/powerpoint/2010/main" val="168174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2" y="760893"/>
            <a:ext cx="4496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</a:rPr>
              <a:t>層次分析法</a:t>
            </a:r>
            <a:r>
              <a:rPr sz="3200" dirty="0">
                <a:solidFill>
                  <a:schemeClr val="tx1"/>
                </a:solidFill>
              </a:rPr>
              <a:t>的</a:t>
            </a:r>
            <a:r>
              <a:rPr sz="3200" spc="-5" dirty="0">
                <a:solidFill>
                  <a:schemeClr val="tx1"/>
                </a:solidFill>
              </a:rPr>
              <a:t>缺點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246" y="2302648"/>
            <a:ext cx="9738887" cy="3262432"/>
          </a:xfrm>
          <a:prstGeom prst="rect">
            <a:avLst/>
          </a:prstGeom>
          <a:ln w="9525">
            <a:solidFill>
              <a:schemeClr val="accent2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3000" b="1" dirty="0">
                <a:solidFill>
                  <a:srgbClr val="3B4643"/>
                </a:solidFill>
                <a:latin typeface="微軟正黑體"/>
                <a:cs typeface="微軟正黑體"/>
              </a:rPr>
              <a:t>1.	</a:t>
            </a:r>
            <a:r>
              <a:rPr sz="3000" b="1" dirty="0" err="1">
                <a:solidFill>
                  <a:srgbClr val="3B4643"/>
                </a:solidFill>
                <a:latin typeface="微軟正黑體"/>
                <a:cs typeface="微軟正黑體"/>
              </a:rPr>
              <a:t>有些要素可能難以兩兩比較</a:t>
            </a:r>
            <a:r>
              <a:rPr sz="3000" b="1" dirty="0">
                <a:solidFill>
                  <a:srgbClr val="3B4643"/>
                </a:solidFill>
                <a:latin typeface="微軟正黑體"/>
                <a:cs typeface="微軟正黑體"/>
              </a:rPr>
              <a:t>。</a:t>
            </a:r>
            <a:endParaRPr lang="en-US" sz="3000" b="1" dirty="0">
              <a:solidFill>
                <a:srgbClr val="3B4643"/>
              </a:solidFill>
              <a:latin typeface="微軟正黑體"/>
              <a:cs typeface="微軟正黑體"/>
            </a:endParaRPr>
          </a:p>
          <a:p>
            <a:pPr marL="431800" indent="-419100">
              <a:lnSpc>
                <a:spcPct val="100000"/>
              </a:lnSpc>
              <a:spcBef>
                <a:spcPts val="1605"/>
              </a:spcBef>
              <a:buAutoNum type="arabicPeriod" startAt="2"/>
              <a:tabLst>
                <a:tab pos="432434" algn="l"/>
              </a:tabLst>
            </a:pPr>
            <a:r>
              <a:rPr lang="zh-TW" altLang="en-US" sz="2800" spc="-5" dirty="0"/>
              <a:t>當準則與要素的數量過多，則一致性檢定不易通過。</a:t>
            </a:r>
          </a:p>
          <a:p>
            <a:pPr marL="431800" indent="-419100">
              <a:lnSpc>
                <a:spcPct val="100000"/>
              </a:lnSpc>
              <a:spcBef>
                <a:spcPts val="1500"/>
              </a:spcBef>
              <a:buAutoNum type="arabicPeriod" startAt="2"/>
              <a:tabLst>
                <a:tab pos="432434" algn="l"/>
              </a:tabLst>
            </a:pPr>
            <a:r>
              <a:rPr lang="zh-TW" altLang="en-US" sz="2800" dirty="0"/>
              <a:t>未考量要素之間的相關性。</a:t>
            </a:r>
          </a:p>
          <a:p>
            <a:pPr marL="12700" marR="5080">
              <a:lnSpc>
                <a:spcPct val="100000"/>
              </a:lnSpc>
              <a:spcBef>
                <a:spcPts val="1500"/>
              </a:spcBef>
            </a:pPr>
            <a:r>
              <a:rPr lang="zh-TW" altLang="en-US" sz="2800" dirty="0"/>
              <a:t>要</a:t>
            </a:r>
            <a:r>
              <a:rPr lang="zh-TW" altLang="en-US" sz="2800" spc="-5" dirty="0"/>
              <a:t>素的內涵要定義清</a:t>
            </a:r>
            <a:r>
              <a:rPr lang="zh-TW" altLang="en-US" sz="2800" dirty="0"/>
              <a:t>楚</a:t>
            </a:r>
            <a:r>
              <a:rPr lang="zh-TW" altLang="en-US" sz="2800" spc="-10" dirty="0"/>
              <a:t> </a:t>
            </a:r>
            <a:r>
              <a:rPr lang="zh-TW" altLang="en-US" sz="2800" spc="-5" dirty="0"/>
              <a:t>篩選重要要素，若一致性檢定</a:t>
            </a:r>
            <a:r>
              <a:rPr lang="zh-TW" altLang="en-US" sz="2800" dirty="0"/>
              <a:t>沒</a:t>
            </a:r>
            <a:r>
              <a:rPr lang="zh-TW" altLang="en-US" sz="2800" spc="-5" dirty="0"/>
              <a:t>通過，需與 </a:t>
            </a:r>
            <a:r>
              <a:rPr lang="zh-TW" altLang="en-US" sz="2800" dirty="0"/>
              <a:t>受訪者做不斷</a:t>
            </a:r>
            <a:r>
              <a:rPr lang="zh-TW" altLang="en-US" sz="2800" spc="-15" dirty="0"/>
              <a:t>的</a:t>
            </a:r>
            <a:r>
              <a:rPr lang="zh-TW" altLang="en-US" sz="2800" dirty="0"/>
              <a:t>確認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endParaRPr sz="3000" dirty="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80286" y="3429000"/>
            <a:ext cx="527685" cy="829310"/>
          </a:xfrm>
          <a:custGeom>
            <a:avLst/>
            <a:gdLst/>
            <a:ahLst/>
            <a:cxnLst/>
            <a:rect l="l" t="t" r="r" b="b"/>
            <a:pathLst>
              <a:path w="527684" h="829310">
                <a:moveTo>
                  <a:pt x="527303" y="565404"/>
                </a:moveTo>
                <a:lnTo>
                  <a:pt x="0" y="565404"/>
                </a:lnTo>
                <a:lnTo>
                  <a:pt x="263651" y="829056"/>
                </a:lnTo>
                <a:lnTo>
                  <a:pt x="527303" y="565404"/>
                </a:lnTo>
                <a:close/>
              </a:path>
              <a:path w="527684" h="829310">
                <a:moveTo>
                  <a:pt x="395477" y="0"/>
                </a:moveTo>
                <a:lnTo>
                  <a:pt x="131825" y="0"/>
                </a:lnTo>
                <a:lnTo>
                  <a:pt x="131825" y="565404"/>
                </a:lnTo>
                <a:lnTo>
                  <a:pt x="395477" y="565404"/>
                </a:lnTo>
                <a:lnTo>
                  <a:pt x="395477" y="0"/>
                </a:lnTo>
                <a:close/>
              </a:path>
            </a:pathLst>
          </a:custGeom>
          <a:solidFill>
            <a:srgbClr val="926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9521" y="1292920"/>
            <a:ext cx="3639820" cy="561340"/>
          </a:xfrm>
          <a:custGeom>
            <a:avLst/>
            <a:gdLst/>
            <a:ahLst/>
            <a:cxnLst/>
            <a:rect l="l" t="t" r="r" b="b"/>
            <a:pathLst>
              <a:path w="3639820" h="561339">
                <a:moveTo>
                  <a:pt x="3545840" y="0"/>
                </a:moveTo>
                <a:lnTo>
                  <a:pt x="93472" y="0"/>
                </a:lnTo>
                <a:lnTo>
                  <a:pt x="57114" y="7354"/>
                </a:lnTo>
                <a:lnTo>
                  <a:pt x="27400" y="27400"/>
                </a:lnTo>
                <a:lnTo>
                  <a:pt x="7354" y="57114"/>
                </a:lnTo>
                <a:lnTo>
                  <a:pt x="0" y="93472"/>
                </a:lnTo>
                <a:lnTo>
                  <a:pt x="0" y="467360"/>
                </a:lnTo>
                <a:lnTo>
                  <a:pt x="7354" y="503717"/>
                </a:lnTo>
                <a:lnTo>
                  <a:pt x="27400" y="533431"/>
                </a:lnTo>
                <a:lnTo>
                  <a:pt x="57114" y="553477"/>
                </a:lnTo>
                <a:lnTo>
                  <a:pt x="93472" y="560831"/>
                </a:lnTo>
                <a:lnTo>
                  <a:pt x="3545840" y="560831"/>
                </a:lnTo>
                <a:lnTo>
                  <a:pt x="3582197" y="553477"/>
                </a:lnTo>
                <a:lnTo>
                  <a:pt x="3611911" y="533431"/>
                </a:lnTo>
                <a:lnTo>
                  <a:pt x="3631957" y="503717"/>
                </a:lnTo>
                <a:lnTo>
                  <a:pt x="3639312" y="467360"/>
                </a:lnTo>
                <a:lnTo>
                  <a:pt x="3639312" y="93472"/>
                </a:lnTo>
                <a:lnTo>
                  <a:pt x="3631957" y="57114"/>
                </a:lnTo>
                <a:lnTo>
                  <a:pt x="3611911" y="27400"/>
                </a:lnTo>
                <a:lnTo>
                  <a:pt x="3582197" y="7354"/>
                </a:lnTo>
                <a:lnTo>
                  <a:pt x="3545840" y="0"/>
                </a:lnTo>
                <a:close/>
              </a:path>
            </a:pathLst>
          </a:custGeom>
          <a:solidFill>
            <a:srgbClr val="DDC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72731" y="1346205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643"/>
                </a:solidFill>
                <a:latin typeface="微軟正黑體"/>
                <a:cs typeface="微軟正黑體"/>
              </a:rPr>
              <a:t>要素的內涵要定義清楚</a:t>
            </a:r>
            <a:endParaRPr sz="2400" dirty="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791744" y="2708920"/>
            <a:ext cx="4752528" cy="1143000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AHP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進行步驟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燕尾形向右箭號 9"/>
          <p:cNvSpPr/>
          <p:nvPr/>
        </p:nvSpPr>
        <p:spPr>
          <a:xfrm>
            <a:off x="1847528" y="2784375"/>
            <a:ext cx="8568952" cy="1828800"/>
          </a:xfrm>
          <a:prstGeom prst="notchedRight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1849546" y="1412776"/>
            <a:ext cx="1359400" cy="1828800"/>
          </a:xfrm>
          <a:custGeom>
            <a:avLst/>
            <a:gdLst>
              <a:gd name="connsiteX0" fmla="*/ 0 w 1359400"/>
              <a:gd name="connsiteY0" fmla="*/ 0 h 1828800"/>
              <a:gd name="connsiteX1" fmla="*/ 1359400 w 1359400"/>
              <a:gd name="connsiteY1" fmla="*/ 0 h 1828800"/>
              <a:gd name="connsiteX2" fmla="*/ 1359400 w 1359400"/>
              <a:gd name="connsiteY2" fmla="*/ 1828800 h 1828800"/>
              <a:gd name="connsiteX3" fmla="*/ 0 w 1359400"/>
              <a:gd name="connsiteY3" fmla="*/ 1828800 h 1828800"/>
              <a:gd name="connsiteX4" fmla="*/ 0 w 13594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400" h="1828800">
                <a:moveTo>
                  <a:pt x="0" y="0"/>
                </a:moveTo>
                <a:lnTo>
                  <a:pt x="1359400" y="0"/>
                </a:lnTo>
                <a:lnTo>
                  <a:pt x="13594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問題的界定</a:t>
            </a:r>
          </a:p>
        </p:txBody>
      </p:sp>
      <p:sp>
        <p:nvSpPr>
          <p:cNvPr id="12" name="橢圓 11"/>
          <p:cNvSpPr/>
          <p:nvPr/>
        </p:nvSpPr>
        <p:spPr>
          <a:xfrm>
            <a:off x="2300647" y="3470176"/>
            <a:ext cx="457200" cy="4572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3276917" y="4155975"/>
            <a:ext cx="1359400" cy="1828800"/>
          </a:xfrm>
          <a:custGeom>
            <a:avLst/>
            <a:gdLst>
              <a:gd name="connsiteX0" fmla="*/ 0 w 1359400"/>
              <a:gd name="connsiteY0" fmla="*/ 0 h 1828800"/>
              <a:gd name="connsiteX1" fmla="*/ 1359400 w 1359400"/>
              <a:gd name="connsiteY1" fmla="*/ 0 h 1828800"/>
              <a:gd name="connsiteX2" fmla="*/ 1359400 w 1359400"/>
              <a:gd name="connsiteY2" fmla="*/ 1828800 h 1828800"/>
              <a:gd name="connsiteX3" fmla="*/ 0 w 1359400"/>
              <a:gd name="connsiteY3" fmla="*/ 1828800 h 1828800"/>
              <a:gd name="connsiteX4" fmla="*/ 0 w 13594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400" h="1828800">
                <a:moveTo>
                  <a:pt x="0" y="0"/>
                </a:moveTo>
                <a:lnTo>
                  <a:pt x="1359400" y="0"/>
                </a:lnTo>
                <a:lnTo>
                  <a:pt x="13594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建構層級結構</a:t>
            </a:r>
          </a:p>
        </p:txBody>
      </p:sp>
      <p:sp>
        <p:nvSpPr>
          <p:cNvPr id="14" name="橢圓 13"/>
          <p:cNvSpPr/>
          <p:nvPr/>
        </p:nvSpPr>
        <p:spPr>
          <a:xfrm>
            <a:off x="3728017" y="3470176"/>
            <a:ext cx="457200" cy="4572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4704288" y="1412776"/>
            <a:ext cx="1730680" cy="1828800"/>
          </a:xfrm>
          <a:custGeom>
            <a:avLst/>
            <a:gdLst>
              <a:gd name="connsiteX0" fmla="*/ 0 w 1730680"/>
              <a:gd name="connsiteY0" fmla="*/ 0 h 1828800"/>
              <a:gd name="connsiteX1" fmla="*/ 1730680 w 1730680"/>
              <a:gd name="connsiteY1" fmla="*/ 0 h 1828800"/>
              <a:gd name="connsiteX2" fmla="*/ 1730680 w 1730680"/>
              <a:gd name="connsiteY2" fmla="*/ 1828800 h 1828800"/>
              <a:gd name="connsiteX3" fmla="*/ 0 w 1730680"/>
              <a:gd name="connsiteY3" fmla="*/ 1828800 h 1828800"/>
              <a:gd name="connsiteX4" fmla="*/ 0 w 17306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680" h="1828800">
                <a:moveTo>
                  <a:pt x="0" y="0"/>
                </a:moveTo>
                <a:lnTo>
                  <a:pt x="1730680" y="0"/>
                </a:lnTo>
                <a:lnTo>
                  <a:pt x="173068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問卷設計與調查</a:t>
            </a:r>
          </a:p>
        </p:txBody>
      </p:sp>
      <p:sp>
        <p:nvSpPr>
          <p:cNvPr id="16" name="橢圓 15"/>
          <p:cNvSpPr/>
          <p:nvPr/>
        </p:nvSpPr>
        <p:spPr>
          <a:xfrm>
            <a:off x="5341028" y="3470176"/>
            <a:ext cx="457200" cy="4572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6502938" y="4155975"/>
            <a:ext cx="1359400" cy="1828800"/>
          </a:xfrm>
          <a:custGeom>
            <a:avLst/>
            <a:gdLst>
              <a:gd name="connsiteX0" fmla="*/ 0 w 1359400"/>
              <a:gd name="connsiteY0" fmla="*/ 0 h 1828800"/>
              <a:gd name="connsiteX1" fmla="*/ 1359400 w 1359400"/>
              <a:gd name="connsiteY1" fmla="*/ 0 h 1828800"/>
              <a:gd name="connsiteX2" fmla="*/ 1359400 w 1359400"/>
              <a:gd name="connsiteY2" fmla="*/ 1828800 h 1828800"/>
              <a:gd name="connsiteX3" fmla="*/ 0 w 1359400"/>
              <a:gd name="connsiteY3" fmla="*/ 1828800 h 1828800"/>
              <a:gd name="connsiteX4" fmla="*/ 0 w 13594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400" h="1828800">
                <a:moveTo>
                  <a:pt x="0" y="0"/>
                </a:moveTo>
                <a:lnTo>
                  <a:pt x="1359400" y="0"/>
                </a:lnTo>
                <a:lnTo>
                  <a:pt x="13594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層級一致性的檢定</a:t>
            </a:r>
          </a:p>
        </p:txBody>
      </p:sp>
      <p:sp>
        <p:nvSpPr>
          <p:cNvPr id="18" name="橢圓 17"/>
          <p:cNvSpPr/>
          <p:nvPr/>
        </p:nvSpPr>
        <p:spPr>
          <a:xfrm>
            <a:off x="6954038" y="3470176"/>
            <a:ext cx="457200" cy="4572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7930309" y="1412776"/>
            <a:ext cx="1627256" cy="1828800"/>
          </a:xfrm>
          <a:custGeom>
            <a:avLst/>
            <a:gdLst>
              <a:gd name="connsiteX0" fmla="*/ 0 w 1627256"/>
              <a:gd name="connsiteY0" fmla="*/ 0 h 1828800"/>
              <a:gd name="connsiteX1" fmla="*/ 1627256 w 1627256"/>
              <a:gd name="connsiteY1" fmla="*/ 0 h 1828800"/>
              <a:gd name="connsiteX2" fmla="*/ 1627256 w 1627256"/>
              <a:gd name="connsiteY2" fmla="*/ 1828800 h 1828800"/>
              <a:gd name="connsiteX3" fmla="*/ 0 w 1627256"/>
              <a:gd name="connsiteY3" fmla="*/ 1828800 h 1828800"/>
              <a:gd name="connsiteX4" fmla="*/ 0 w 1627256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256" h="1828800">
                <a:moveTo>
                  <a:pt x="0" y="0"/>
                </a:moveTo>
                <a:lnTo>
                  <a:pt x="1627256" y="0"/>
                </a:lnTo>
                <a:lnTo>
                  <a:pt x="1627256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替代方案的選擇</a:t>
            </a:r>
          </a:p>
        </p:txBody>
      </p:sp>
      <p:sp>
        <p:nvSpPr>
          <p:cNvPr id="20" name="橢圓 19"/>
          <p:cNvSpPr/>
          <p:nvPr/>
        </p:nvSpPr>
        <p:spPr>
          <a:xfrm>
            <a:off x="8515337" y="3470176"/>
            <a:ext cx="457200" cy="4572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351584" y="3501008"/>
            <a:ext cx="276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1</a:t>
            </a:r>
            <a:endParaRPr lang="zh-TW" altLang="en-US" sz="2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91744" y="3501008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2</a:t>
            </a:r>
            <a:endParaRPr lang="zh-TW" altLang="en-US" sz="2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75920" y="350100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3</a:t>
            </a:r>
            <a:endParaRPr lang="zh-TW" altLang="en-US" sz="20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7032104" y="35010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4</a:t>
            </a:r>
            <a:endParaRPr lang="zh-TW" altLang="en-US" sz="2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8544272" y="3501008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5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1189</Words>
  <Application>Microsoft Office PowerPoint</Application>
  <PresentationFormat>寬螢幕</PresentationFormat>
  <Paragraphs>262</Paragraphs>
  <Slides>59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76" baseType="lpstr">
      <vt:lpstr>cwTeX 仿宋體</vt:lpstr>
      <vt:lpstr>華康仿宋體W6(P)</vt:lpstr>
      <vt:lpstr>微軟正黑體</vt:lpstr>
      <vt:lpstr>標楷體</vt:lpstr>
      <vt:lpstr>Arial</vt:lpstr>
      <vt:lpstr>Arial</vt:lpstr>
      <vt:lpstr>Calibri</vt:lpstr>
      <vt:lpstr>Comic Sans MS</vt:lpstr>
      <vt:lpstr>Garamond</vt:lpstr>
      <vt:lpstr>Helvetica</vt:lpstr>
      <vt:lpstr>Selawik Light</vt:lpstr>
      <vt:lpstr>Speak Pro</vt:lpstr>
      <vt:lpstr>Symbol</vt:lpstr>
      <vt:lpstr>Times New Roman</vt:lpstr>
      <vt:lpstr>Wingdings</vt:lpstr>
      <vt:lpstr>SavonVTI</vt:lpstr>
      <vt:lpstr>方程式</vt:lpstr>
      <vt:lpstr>中原大學   定量研究方法 PowerChoice V4.1   應用    來源:中崗科技有限公司</vt:lpstr>
      <vt:lpstr>PowerPoint 簡報</vt:lpstr>
      <vt:lpstr>下載區</vt:lpstr>
      <vt:lpstr>PowerPoint 簡報</vt:lpstr>
      <vt:lpstr>軟體序號</vt:lpstr>
      <vt:lpstr>PowerPoint 簡報</vt:lpstr>
      <vt:lpstr>層次分析法的缺點</vt:lpstr>
      <vt:lpstr>AHP進行步驟</vt:lpstr>
      <vt:lpstr>PowerPoint 簡報</vt:lpstr>
      <vt:lpstr>問卷/ 構面</vt:lpstr>
      <vt:lpstr>PowerPoint 簡報</vt:lpstr>
      <vt:lpstr>PowerPoint 簡報</vt:lpstr>
      <vt:lpstr>AHP評估 尺度</vt:lpstr>
      <vt:lpstr>參、  層級決策因素間權重的計算</vt:lpstr>
      <vt:lpstr>問卷填寫</vt:lpstr>
      <vt:lpstr>PowerPoint 簡報</vt:lpstr>
      <vt:lpstr>PowerPoint 簡報</vt:lpstr>
      <vt:lpstr>專家偏好整合</vt:lpstr>
      <vt:lpstr>PowerPoint 簡報</vt:lpstr>
      <vt:lpstr>PowerPoint 簡報</vt:lpstr>
      <vt:lpstr>整體與各層級權重</vt:lpstr>
      <vt:lpstr>德爾菲法  透過專家評分建構構面/準則</vt:lpstr>
      <vt:lpstr>PowerPoint 簡報</vt:lpstr>
      <vt:lpstr>PowerPoint 簡報</vt:lpstr>
      <vt:lpstr>層次分析法的詳細步驟</vt:lpstr>
      <vt:lpstr>PowerPoint 簡報</vt:lpstr>
      <vt:lpstr>建立問卷</vt:lpstr>
      <vt:lpstr>問卷輸出</vt:lpstr>
      <vt:lpstr>建立構面/準則</vt:lpstr>
      <vt:lpstr>DELPHI 計算</vt:lpstr>
      <vt:lpstr>PowerPoint 簡報</vt:lpstr>
      <vt:lpstr>PowerPoint 簡報</vt:lpstr>
      <vt:lpstr>四分位與CDI與POWERCHOICE/判定</vt:lpstr>
      <vt:lpstr>CDI 計算</vt:lpstr>
      <vt:lpstr>Chang et al.(2002)之 專 家 評 斷 標 準 以 變 異 係 數 (CoefficientofVariance;CV)衡量各專家群體對指標權重之共識程度。當變異係數≦0.3 時，表示專家意見達到高度一 致性；變異係數≦0.5 表示專家的意見在可接受的範圍；當變異係數≧0.5 則必須解釋其原因。</vt:lpstr>
      <vt:lpstr>PowerPoint 簡報</vt:lpstr>
      <vt:lpstr>AHP 問卷輸出</vt:lpstr>
      <vt:lpstr>問卷填寫及輸入</vt:lpstr>
      <vt:lpstr>PowerPoint 簡報</vt:lpstr>
      <vt:lpstr>構面輸入-1</vt:lpstr>
      <vt:lpstr> CI值  確認 及調整</vt:lpstr>
      <vt:lpstr>構面輸入-1 </vt:lpstr>
      <vt:lpstr>方案建立</vt:lpstr>
      <vt:lpstr>得出權重</vt:lpstr>
      <vt:lpstr>直接輸入</vt:lpstr>
      <vt:lpstr>準則</vt:lpstr>
      <vt:lpstr>方案</vt:lpstr>
      <vt:lpstr>群體計算 </vt:lpstr>
      <vt:lpstr>構面 /權重</vt:lpstr>
      <vt:lpstr>準則 權重</vt:lpstr>
      <vt:lpstr>PowerPoint 簡報</vt:lpstr>
      <vt:lpstr>練習匯出</vt:lpstr>
      <vt:lpstr>FUZZY AHP</vt:lpstr>
      <vt:lpstr>AHP  模糊數</vt:lpstr>
      <vt:lpstr>PowerPoint 簡報</vt:lpstr>
      <vt:lpstr>確認其對語意值填立主觀感認值</vt:lpstr>
      <vt:lpstr>FUZZY設定</vt:lpstr>
      <vt:lpstr>轉為 Fuzzy  AHP</vt:lpstr>
      <vt:lpstr>VIKOR  方案評估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PowerChoiceV4.1(25人決策)安裝說明</dc:title>
  <dc:creator>LINGO 鄰哥</dc:creator>
  <cp:lastModifiedBy>LINGO 鄰哥</cp:lastModifiedBy>
  <cp:revision>68</cp:revision>
  <dcterms:created xsi:type="dcterms:W3CDTF">2021-09-06T08:57:54Z</dcterms:created>
  <dcterms:modified xsi:type="dcterms:W3CDTF">2024-06-02T12:31:45Z</dcterms:modified>
</cp:coreProperties>
</file>