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64" r:id="rId4"/>
    <p:sldId id="258" r:id="rId5"/>
    <p:sldId id="272" r:id="rId6"/>
    <p:sldId id="271" r:id="rId7"/>
    <p:sldId id="265" r:id="rId8"/>
    <p:sldId id="260" r:id="rId9"/>
    <p:sldId id="261" r:id="rId10"/>
    <p:sldId id="262" r:id="rId11"/>
    <p:sldId id="263" r:id="rId12"/>
    <p:sldId id="266" r:id="rId13"/>
    <p:sldId id="267" r:id="rId14"/>
    <p:sldId id="268" r:id="rId15"/>
    <p:sldId id="269" r:id="rId16"/>
    <p:sldId id="274" r:id="rId17"/>
    <p:sldId id="275" r:id="rId18"/>
    <p:sldId id="276" r:id="rId19"/>
    <p:sldId id="294" r:id="rId20"/>
    <p:sldId id="278" r:id="rId21"/>
    <p:sldId id="279" r:id="rId22"/>
    <p:sldId id="280" r:id="rId23"/>
    <p:sldId id="281" r:id="rId24"/>
    <p:sldId id="282" r:id="rId25"/>
    <p:sldId id="283" r:id="rId26"/>
    <p:sldId id="284" r:id="rId27"/>
    <p:sldId id="285" r:id="rId28"/>
    <p:sldId id="286" r:id="rId29"/>
    <p:sldId id="293" r:id="rId30"/>
    <p:sldId id="288" r:id="rId31"/>
    <p:sldId id="289" r:id="rId32"/>
    <p:sldId id="290" r:id="rId33"/>
    <p:sldId id="292" r:id="rId34"/>
    <p:sldId id="291" r:id="rId35"/>
    <p:sldId id="295"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lumMod val="7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A76EB9D5-7E1A-4433-8B21-2237CC26FA2C}" type="datetimeFigureOut">
              <a:rPr lang="en-US" dirty="0"/>
              <a:t>4/7/2024</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598A19-B9D6-4696-A74D-9FEF900C8B6A}" type="datetimeFigureOut">
              <a:rPr lang="en-US" dirty="0"/>
              <a:t>4/7/2024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205100-39B0-4914-BBD6-34F267582565}" type="datetimeFigureOut">
              <a:rPr lang="en-US" dirty="0"/>
              <a:t>4/7/2024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9EF837-FEDB-44F2-8FB5-4F56FC548A33}" type="datetimeFigureOut">
              <a:rPr lang="en-US" dirty="0"/>
              <a:t>4/7/2024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6" name="Rectangle 15"/>
          <p:cNvSpPr/>
          <p:nvPr/>
        </p:nvSpPr>
        <p:spPr>
          <a:xfrm>
            <a:off x="11784" y="0"/>
            <a:ext cx="12192000" cy="6858000"/>
          </a:xfrm>
          <a:prstGeom prst="rect">
            <a:avLst/>
          </a:prstGeom>
          <a:blipFill dpi="0" rotWithShape="1">
            <a:blip r:embed="rId2">
              <a:alphaModFix amt="40000"/>
              <a:duotone>
                <a:schemeClr val="accent2">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4EC2AB55-62C0-407E-B706-C907B44B0BFC}" type="datetimeFigureOut">
              <a:rPr lang="en-US" dirty="0"/>
              <a:t>4/7/2024</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FBB33F-FEF5-4E73-A5F9-307689FE77C6}" type="datetimeFigureOut">
              <a:rPr lang="en-US" dirty="0"/>
              <a:t>4/7/2024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64B5FA4-F0B8-4D71-BC92-932E3A1502F8}" type="datetimeFigureOut">
              <a:rPr lang="en-US" dirty="0"/>
              <a:t>4/7/2024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FD89F80-C2CE-4D6A-80E4-D3515AD92BC6}" type="datetimeFigureOut">
              <a:rPr lang="en-US" dirty="0"/>
              <a:t>4/7/2024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4220E-EF40-477E-B84C-637FC7CE78DB}" type="datetimeFigureOut">
              <a:rPr lang="en-US" dirty="0"/>
              <a:t>4/7/2024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FD0B8D63-E026-4E54-B301-C824E1BD14F3}" type="datetimeFigureOut">
              <a:rPr lang="en-US" dirty="0"/>
              <a:t>4/7/2024</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6728" y="6227064"/>
            <a:ext cx="1463040" cy="256032"/>
          </a:xfrm>
        </p:spPr>
        <p:txBody>
          <a:body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6">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6C423185-9573-406A-8068-0AB4F2335019}" type="datetimeFigureOut">
              <a:rPr lang="en-US" dirty="0"/>
              <a:t>4/7/2024</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56032"/>
          </a:xfrm>
        </p:spPr>
        <p:txBody>
          <a:body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6C5516DA-9D86-4E1E-A623-C11F9F74EB59}" type="datetimeFigureOut">
              <a:rPr lang="en-US" dirty="0"/>
              <a:t>4/7/2024</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996B7-C107-4178-AEEB-9ADBB09A55CC}"/>
              </a:ext>
            </a:extLst>
          </p:cNvPr>
          <p:cNvSpPr>
            <a:spLocks noGrp="1"/>
          </p:cNvSpPr>
          <p:nvPr>
            <p:ph type="ctrTitle"/>
          </p:nvPr>
        </p:nvSpPr>
        <p:spPr>
          <a:xfrm>
            <a:off x="1561707" y="2073281"/>
            <a:ext cx="9068586" cy="1337737"/>
          </a:xfrm>
        </p:spPr>
        <p:txBody>
          <a:bodyPr/>
          <a:lstStyle/>
          <a:p>
            <a:r>
              <a:rPr lang="en-US" sz="2800" dirty="0">
                <a:latin typeface="Bahnschrift Light SemiCondensed" panose="020B0502040204020203" pitchFamily="34" charset="0"/>
              </a:rPr>
              <a:t>The effect of business model innovation on </a:t>
            </a:r>
            <a:r>
              <a:rPr lang="en-US" sz="2800" dirty="0" err="1">
                <a:latin typeface="Bahnschrift Light SemiCondensed" panose="020B0502040204020203" pitchFamily="34" charset="0"/>
              </a:rPr>
              <a:t>Sme’s</a:t>
            </a:r>
            <a:r>
              <a:rPr lang="en-US" sz="2800" dirty="0">
                <a:latin typeface="Bahnschrift Light SemiCondensed" panose="020B0502040204020203" pitchFamily="34" charset="0"/>
              </a:rPr>
              <a:t> international performance: the contingent roles of foreign institutional voids and entrepreneurial orientation </a:t>
            </a:r>
          </a:p>
        </p:txBody>
      </p:sp>
      <p:sp>
        <p:nvSpPr>
          <p:cNvPr id="3" name="Subtitle 2">
            <a:extLst>
              <a:ext uri="{FF2B5EF4-FFF2-40B4-BE49-F238E27FC236}">
                <a16:creationId xmlns:a16="http://schemas.microsoft.com/office/drawing/2014/main" id="{C3616391-CF2B-4A96-AA0C-20D88666125D}"/>
              </a:ext>
            </a:extLst>
          </p:cNvPr>
          <p:cNvSpPr>
            <a:spLocks noGrp="1"/>
          </p:cNvSpPr>
          <p:nvPr>
            <p:ph type="subTitle" idx="1"/>
          </p:nvPr>
        </p:nvSpPr>
        <p:spPr>
          <a:xfrm>
            <a:off x="1861903" y="3960610"/>
            <a:ext cx="8468194" cy="1072784"/>
          </a:xfrm>
        </p:spPr>
        <p:txBody>
          <a:bodyPr>
            <a:normAutofit/>
          </a:bodyPr>
          <a:lstStyle/>
          <a:p>
            <a:pPr algn="l"/>
            <a:r>
              <a:rPr lang="en-US" dirty="0"/>
              <a:t>Supervisor 		: Professor  LEE, CHENG-WEN </a:t>
            </a:r>
          </a:p>
          <a:p>
            <a:pPr algn="l"/>
            <a:r>
              <a:rPr lang="en-US" dirty="0"/>
              <a:t>Student 			: Ignatius </a:t>
            </a:r>
            <a:r>
              <a:rPr lang="en-US" dirty="0" err="1"/>
              <a:t>Reyner</a:t>
            </a:r>
            <a:r>
              <a:rPr lang="en-US" dirty="0"/>
              <a:t> G </a:t>
            </a:r>
          </a:p>
          <a:p>
            <a:pPr algn="l"/>
            <a:r>
              <a:rPr lang="en-US" dirty="0"/>
              <a:t>Student id			: 11205610</a:t>
            </a:r>
          </a:p>
          <a:p>
            <a:pPr algn="l"/>
            <a:r>
              <a:rPr lang="en-US" dirty="0"/>
              <a:t>Date of Presentation	: 09 April 2024 </a:t>
            </a:r>
          </a:p>
        </p:txBody>
      </p:sp>
      <p:sp>
        <p:nvSpPr>
          <p:cNvPr id="4" name="Subtitle 2">
            <a:extLst>
              <a:ext uri="{FF2B5EF4-FFF2-40B4-BE49-F238E27FC236}">
                <a16:creationId xmlns:a16="http://schemas.microsoft.com/office/drawing/2014/main" id="{BFB6B24E-195F-4116-8AFC-5EB0FA8FB192}"/>
              </a:ext>
            </a:extLst>
          </p:cNvPr>
          <p:cNvSpPr txBox="1">
            <a:spLocks/>
          </p:cNvSpPr>
          <p:nvPr/>
        </p:nvSpPr>
        <p:spPr>
          <a:xfrm>
            <a:off x="1561706" y="3360739"/>
            <a:ext cx="9070848" cy="457201"/>
          </a:xfrm>
          <a:prstGeom prst="rect">
            <a:avLst/>
          </a:prstGeom>
        </p:spPr>
        <p:txBody>
          <a:bodyPr vert="horz" lIns="91440" tIns="45720" rIns="91440" bIns="45720" rtlCol="0">
            <a:normAutofit/>
          </a:bodyPr>
          <a:lstStyle>
            <a:lvl1pPr marL="0" indent="0" algn="ctr" defTabSz="914400" rtl="0" eaLnBrk="1" latinLnBrk="0" hangingPunct="1">
              <a:lnSpc>
                <a:spcPct val="100000"/>
              </a:lnSpc>
              <a:spcBef>
                <a:spcPts val="0"/>
              </a:spcBef>
              <a:spcAft>
                <a:spcPts val="0"/>
              </a:spcAft>
              <a:buClr>
                <a:schemeClr val="tx1">
                  <a:lumMod val="85000"/>
                  <a:lumOff val="15000"/>
                </a:schemeClr>
              </a:buClr>
              <a:buFont typeface="Garamond" pitchFamily="18" charset="0"/>
              <a:buNone/>
              <a:defRPr sz="1600" kern="1200" spc="80" baseline="0">
                <a:solidFill>
                  <a:schemeClr val="tx2">
                    <a:lumMod val="75000"/>
                  </a:schemeClr>
                </a:solidFill>
                <a:latin typeface="+mn-lt"/>
                <a:ea typeface="+mn-ea"/>
                <a:cs typeface="+mn-cs"/>
              </a:defRPr>
            </a:lvl1pPr>
            <a:lvl2pPr marL="4572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2pPr>
            <a:lvl3pPr marL="9144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3pPr>
            <a:lvl4pPr marL="13716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4pPr>
            <a:lvl5pPr marL="18288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5pPr>
            <a:lvl6pPr marL="22860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8pPr>
            <a:lvl9pPr marL="36576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9pPr>
          </a:lstStyle>
          <a:p>
            <a:r>
              <a:rPr lang="en-US" dirty="0" err="1"/>
              <a:t>Ruey-Jer</a:t>
            </a:r>
            <a:r>
              <a:rPr lang="en-US" dirty="0"/>
              <a:t> Bryan Jean, </a:t>
            </a:r>
            <a:r>
              <a:rPr lang="en-US" dirty="0" err="1"/>
              <a:t>Deakwan</a:t>
            </a:r>
            <a:r>
              <a:rPr lang="en-US" dirty="0"/>
              <a:t> Kim, Rudolf R. </a:t>
            </a:r>
            <a:r>
              <a:rPr lang="en-US" dirty="0" err="1"/>
              <a:t>Sinkovics</a:t>
            </a:r>
            <a:r>
              <a:rPr lang="en-US" dirty="0"/>
              <a:t>, Erin </a:t>
            </a:r>
            <a:r>
              <a:rPr lang="en-US" dirty="0" err="1"/>
              <a:t>Cavusgil</a:t>
            </a:r>
            <a:endParaRPr lang="en-US" dirty="0"/>
          </a:p>
        </p:txBody>
      </p:sp>
      <p:sp>
        <p:nvSpPr>
          <p:cNvPr id="5" name="Flowchart: Connector 4">
            <a:extLst>
              <a:ext uri="{FF2B5EF4-FFF2-40B4-BE49-F238E27FC236}">
                <a16:creationId xmlns:a16="http://schemas.microsoft.com/office/drawing/2014/main" id="{C227B36B-27BB-45BA-A65C-30C32B109C97}"/>
              </a:ext>
            </a:extLst>
          </p:cNvPr>
          <p:cNvSpPr/>
          <p:nvPr/>
        </p:nvSpPr>
        <p:spPr>
          <a:xfrm>
            <a:off x="9828189" y="920443"/>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6" name="Flowchart: Connector 5">
            <a:extLst>
              <a:ext uri="{FF2B5EF4-FFF2-40B4-BE49-F238E27FC236}">
                <a16:creationId xmlns:a16="http://schemas.microsoft.com/office/drawing/2014/main" id="{C54CEA49-CFE9-43A1-AF3A-FCF0C29678AB}"/>
              </a:ext>
            </a:extLst>
          </p:cNvPr>
          <p:cNvSpPr/>
          <p:nvPr/>
        </p:nvSpPr>
        <p:spPr>
          <a:xfrm>
            <a:off x="10499372" y="1558007"/>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7" name="Flowchart: Connector 6">
            <a:extLst>
              <a:ext uri="{FF2B5EF4-FFF2-40B4-BE49-F238E27FC236}">
                <a16:creationId xmlns:a16="http://schemas.microsoft.com/office/drawing/2014/main" id="{F19F7A5B-C2C7-426C-A1C3-A1C004D965A6}"/>
              </a:ext>
            </a:extLst>
          </p:cNvPr>
          <p:cNvSpPr/>
          <p:nvPr/>
        </p:nvSpPr>
        <p:spPr>
          <a:xfrm>
            <a:off x="892632" y="411200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8" name="Flowchart: Connector 7">
            <a:extLst>
              <a:ext uri="{FF2B5EF4-FFF2-40B4-BE49-F238E27FC236}">
                <a16:creationId xmlns:a16="http://schemas.microsoft.com/office/drawing/2014/main" id="{BFEA597F-0E39-4CF1-AC29-9BDE9C63D3D4}"/>
              </a:ext>
            </a:extLst>
          </p:cNvPr>
          <p:cNvSpPr/>
          <p:nvPr/>
        </p:nvSpPr>
        <p:spPr>
          <a:xfrm>
            <a:off x="1618281" y="5297751"/>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9" name="Flowchart: Connector 8">
            <a:extLst>
              <a:ext uri="{FF2B5EF4-FFF2-40B4-BE49-F238E27FC236}">
                <a16:creationId xmlns:a16="http://schemas.microsoft.com/office/drawing/2014/main" id="{2B749479-5907-418F-A3BD-2281F8540832}"/>
              </a:ext>
            </a:extLst>
          </p:cNvPr>
          <p:cNvSpPr/>
          <p:nvPr/>
        </p:nvSpPr>
        <p:spPr>
          <a:xfrm>
            <a:off x="1374778" y="4908121"/>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0" name="Flowchart: Connector 9">
            <a:extLst>
              <a:ext uri="{FF2B5EF4-FFF2-40B4-BE49-F238E27FC236}">
                <a16:creationId xmlns:a16="http://schemas.microsoft.com/office/drawing/2014/main" id="{7F2F368B-5ACB-491E-B571-5B3835A3DE84}"/>
              </a:ext>
            </a:extLst>
          </p:cNvPr>
          <p:cNvSpPr/>
          <p:nvPr/>
        </p:nvSpPr>
        <p:spPr>
          <a:xfrm>
            <a:off x="1374778" y="3716739"/>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1" name="Flowchart: Connector 10">
            <a:extLst>
              <a:ext uri="{FF2B5EF4-FFF2-40B4-BE49-F238E27FC236}">
                <a16:creationId xmlns:a16="http://schemas.microsoft.com/office/drawing/2014/main" id="{37DE94EF-B6B4-495C-95EF-9746A3E12649}"/>
              </a:ext>
            </a:extLst>
          </p:cNvPr>
          <p:cNvSpPr/>
          <p:nvPr/>
        </p:nvSpPr>
        <p:spPr>
          <a:xfrm>
            <a:off x="10665850" y="999411"/>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2" name="Flowchart: Connector 11">
            <a:extLst>
              <a:ext uri="{FF2B5EF4-FFF2-40B4-BE49-F238E27FC236}">
                <a16:creationId xmlns:a16="http://schemas.microsoft.com/office/drawing/2014/main" id="{94B42FB4-E734-457E-8171-7A1496371586}"/>
              </a:ext>
            </a:extLst>
          </p:cNvPr>
          <p:cNvSpPr/>
          <p:nvPr/>
        </p:nvSpPr>
        <p:spPr>
          <a:xfrm>
            <a:off x="2456957" y="5291384"/>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3" name="Flowchart: Connector 12">
            <a:extLst>
              <a:ext uri="{FF2B5EF4-FFF2-40B4-BE49-F238E27FC236}">
                <a16:creationId xmlns:a16="http://schemas.microsoft.com/office/drawing/2014/main" id="{AC20A6FD-5C89-46FD-81A6-EAEEB027BCDB}"/>
              </a:ext>
            </a:extLst>
          </p:cNvPr>
          <p:cNvSpPr/>
          <p:nvPr/>
        </p:nvSpPr>
        <p:spPr>
          <a:xfrm>
            <a:off x="9325867" y="1166492"/>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4" name="Flowchart: Connector 13">
            <a:extLst>
              <a:ext uri="{FF2B5EF4-FFF2-40B4-BE49-F238E27FC236}">
                <a16:creationId xmlns:a16="http://schemas.microsoft.com/office/drawing/2014/main" id="{C707537F-3217-4C6A-AB87-53CEE6012631}"/>
              </a:ext>
            </a:extLst>
          </p:cNvPr>
          <p:cNvSpPr/>
          <p:nvPr/>
        </p:nvSpPr>
        <p:spPr>
          <a:xfrm>
            <a:off x="10630292" y="2518505"/>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5" name="Flowchart: Connector 14">
            <a:extLst>
              <a:ext uri="{FF2B5EF4-FFF2-40B4-BE49-F238E27FC236}">
                <a16:creationId xmlns:a16="http://schemas.microsoft.com/office/drawing/2014/main" id="{E8F10DE0-5BFE-44D0-B7BE-82E04F70FB9E}"/>
              </a:ext>
            </a:extLst>
          </p:cNvPr>
          <p:cNvSpPr/>
          <p:nvPr/>
        </p:nvSpPr>
        <p:spPr>
          <a:xfrm>
            <a:off x="9960761" y="173191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0641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grpId="0" nodeType="clickEffect">
                                  <p:stCondLst>
                                    <p:cond delay="0"/>
                                  </p:stCondLst>
                                  <p:iterate type="lt">
                                    <p:tmPct val="4000"/>
                                  </p:iterate>
                                  <p:childTnLst>
                                    <p:set>
                                      <p:cBhvr override="childStyle">
                                        <p:cTn id="6" dur="500" fill="hold"/>
                                        <p:tgtEl>
                                          <p:spTgt spid="2"/>
                                        </p:tgtEl>
                                        <p:attrNameLst>
                                          <p:attrName>style.color</p:attrName>
                                        </p:attrNameLst>
                                      </p:cBhvr>
                                      <p:to>
                                        <p:clrVal>
                                          <a:schemeClr val="accent2"/>
                                        </p:clrVal>
                                      </p:to>
                                    </p:set>
                                    <p:set>
                                      <p:cBhvr>
                                        <p:cTn id="7" dur="500" fill="hold"/>
                                        <p:tgtEl>
                                          <p:spTgt spid="2"/>
                                        </p:tgtEl>
                                        <p:attrNameLst>
                                          <p:attrName>fillcolor</p:attrName>
                                        </p:attrNameLst>
                                      </p:cBhvr>
                                      <p:to>
                                        <p:clrVal>
                                          <a:schemeClr val="accent2"/>
                                        </p:clrVal>
                                      </p:to>
                                    </p:set>
                                    <p:set>
                                      <p:cBhvr>
                                        <p:cTn id="8" dur="500" fill="hold"/>
                                        <p:tgtEl>
                                          <p:spTgt spid="2"/>
                                        </p:tgtEl>
                                        <p:attrNameLst>
                                          <p:attrName>fill.type</p:attrName>
                                        </p:attrNameLst>
                                      </p:cBhvr>
                                      <p:to>
                                        <p:strVal val="solid"/>
                                      </p:to>
                                    </p:set>
                                  </p:childTnLst>
                                </p:cTn>
                              </p:par>
                              <p:par>
                                <p:cTn id="9" presetID="16" presetClass="emph" presetSubtype="0" fill="hold" grpId="0" nodeType="withEffect">
                                  <p:stCondLst>
                                    <p:cond delay="0"/>
                                  </p:stCondLst>
                                  <p:iterate type="lt">
                                    <p:tmPct val="4000"/>
                                  </p:iterate>
                                  <p:childTnLst>
                                    <p:set>
                                      <p:cBhvr override="childStyle">
                                        <p:cTn id="10" dur="500" fill="hold"/>
                                        <p:tgtEl>
                                          <p:spTgt spid="4"/>
                                        </p:tgtEl>
                                        <p:attrNameLst>
                                          <p:attrName>style.color</p:attrName>
                                        </p:attrNameLst>
                                      </p:cBhvr>
                                      <p:to>
                                        <p:clrVal>
                                          <a:schemeClr val="accent2"/>
                                        </p:clrVal>
                                      </p:to>
                                    </p:set>
                                    <p:set>
                                      <p:cBhvr>
                                        <p:cTn id="11" dur="500" fill="hold"/>
                                        <p:tgtEl>
                                          <p:spTgt spid="4"/>
                                        </p:tgtEl>
                                        <p:attrNameLst>
                                          <p:attrName>fillcolor</p:attrName>
                                        </p:attrNameLst>
                                      </p:cBhvr>
                                      <p:to>
                                        <p:clrVal>
                                          <a:schemeClr val="accent2"/>
                                        </p:clrVal>
                                      </p:to>
                                    </p:set>
                                    <p:set>
                                      <p:cBhvr>
                                        <p:cTn id="12" dur="500" fill="hold"/>
                                        <p:tgtEl>
                                          <p:spTgt spid="4"/>
                                        </p:tgtEl>
                                        <p:attrNameLst>
                                          <p:attrName>fill.type</p:attrName>
                                        </p:attrNameLst>
                                      </p:cBhvr>
                                      <p:to>
                                        <p:strVal val="solid"/>
                                      </p:to>
                                    </p:set>
                                  </p:childTnLst>
                                </p:cTn>
                              </p:par>
                              <p:par>
                                <p:cTn id="13" presetID="16" presetClass="emph" presetSubtype="0" fill="hold" grpId="0" nodeType="withEffect">
                                  <p:stCondLst>
                                    <p:cond delay="0"/>
                                  </p:stCondLst>
                                  <p:iterate type="lt">
                                    <p:tmPct val="4000"/>
                                  </p:iterate>
                                  <p:childTnLst>
                                    <p:set>
                                      <p:cBhvr override="childStyle">
                                        <p:cTn id="14" dur="500" fill="hold"/>
                                        <p:tgtEl>
                                          <p:spTgt spid="3">
                                            <p:txEl>
                                              <p:pRg st="0" end="0"/>
                                            </p:txEl>
                                          </p:spTgt>
                                        </p:tgtEl>
                                        <p:attrNameLst>
                                          <p:attrName>style.color</p:attrName>
                                        </p:attrNameLst>
                                      </p:cBhvr>
                                      <p:to>
                                        <p:clrVal>
                                          <a:schemeClr val="accent2"/>
                                        </p:clrVal>
                                      </p:to>
                                    </p:set>
                                    <p:set>
                                      <p:cBhvr>
                                        <p:cTn id="15" dur="500" fill="hold"/>
                                        <p:tgtEl>
                                          <p:spTgt spid="3">
                                            <p:txEl>
                                              <p:pRg st="0" end="0"/>
                                            </p:txEl>
                                          </p:spTgt>
                                        </p:tgtEl>
                                        <p:attrNameLst>
                                          <p:attrName>fillcolor</p:attrName>
                                        </p:attrNameLst>
                                      </p:cBhvr>
                                      <p:to>
                                        <p:clrVal>
                                          <a:schemeClr val="accent2"/>
                                        </p:clrVal>
                                      </p:to>
                                    </p:set>
                                    <p:set>
                                      <p:cBhvr>
                                        <p:cTn id="16" dur="500" fill="hold"/>
                                        <p:tgtEl>
                                          <p:spTgt spid="3">
                                            <p:txEl>
                                              <p:pRg st="0" end="0"/>
                                            </p:txEl>
                                          </p:spTgt>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16" presetClass="emph" presetSubtype="0" fill="hold" grpId="0" nodeType="clickEffect">
                                  <p:stCondLst>
                                    <p:cond delay="0"/>
                                  </p:stCondLst>
                                  <p:iterate type="lt">
                                    <p:tmPct val="4000"/>
                                  </p:iterate>
                                  <p:childTnLst>
                                    <p:set>
                                      <p:cBhvr override="childStyle">
                                        <p:cTn id="20" dur="500" fill="hold"/>
                                        <p:tgtEl>
                                          <p:spTgt spid="3">
                                            <p:txEl>
                                              <p:pRg st="1" end="1"/>
                                            </p:txEl>
                                          </p:spTgt>
                                        </p:tgtEl>
                                        <p:attrNameLst>
                                          <p:attrName>style.color</p:attrName>
                                        </p:attrNameLst>
                                      </p:cBhvr>
                                      <p:to>
                                        <p:clrVal>
                                          <a:schemeClr val="accent2"/>
                                        </p:clrVal>
                                      </p:to>
                                    </p:set>
                                    <p:set>
                                      <p:cBhvr>
                                        <p:cTn id="21" dur="500" fill="hold"/>
                                        <p:tgtEl>
                                          <p:spTgt spid="3">
                                            <p:txEl>
                                              <p:pRg st="1" end="1"/>
                                            </p:txEl>
                                          </p:spTgt>
                                        </p:tgtEl>
                                        <p:attrNameLst>
                                          <p:attrName>fillcolor</p:attrName>
                                        </p:attrNameLst>
                                      </p:cBhvr>
                                      <p:to>
                                        <p:clrVal>
                                          <a:schemeClr val="accent2"/>
                                        </p:clrVal>
                                      </p:to>
                                    </p:set>
                                    <p:set>
                                      <p:cBhvr>
                                        <p:cTn id="22" dur="500" fill="hold"/>
                                        <p:tgtEl>
                                          <p:spTgt spid="3">
                                            <p:txEl>
                                              <p:pRg st="1" end="1"/>
                                            </p:txEl>
                                          </p:spTgt>
                                        </p:tgtEl>
                                        <p:attrNameLst>
                                          <p:attrName>fill.type</p:attrName>
                                        </p:attrNameLst>
                                      </p:cBhvr>
                                      <p:to>
                                        <p:strVal val="solid"/>
                                      </p:to>
                                    </p:set>
                                  </p:childTnLst>
                                </p:cTn>
                              </p:par>
                            </p:childTnLst>
                          </p:cTn>
                        </p:par>
                      </p:childTnLst>
                    </p:cTn>
                  </p:par>
                  <p:par>
                    <p:cTn id="23" fill="hold">
                      <p:stCondLst>
                        <p:cond delay="indefinite"/>
                      </p:stCondLst>
                      <p:childTnLst>
                        <p:par>
                          <p:cTn id="24" fill="hold">
                            <p:stCondLst>
                              <p:cond delay="0"/>
                            </p:stCondLst>
                            <p:childTnLst>
                              <p:par>
                                <p:cTn id="25" presetID="16" presetClass="emph" presetSubtype="0" fill="hold" grpId="0" nodeType="clickEffect">
                                  <p:stCondLst>
                                    <p:cond delay="0"/>
                                  </p:stCondLst>
                                  <p:iterate type="lt">
                                    <p:tmPct val="4000"/>
                                  </p:iterate>
                                  <p:childTnLst>
                                    <p:set>
                                      <p:cBhvr override="childStyle">
                                        <p:cTn id="26" dur="500" fill="hold"/>
                                        <p:tgtEl>
                                          <p:spTgt spid="3">
                                            <p:txEl>
                                              <p:pRg st="2" end="2"/>
                                            </p:txEl>
                                          </p:spTgt>
                                        </p:tgtEl>
                                        <p:attrNameLst>
                                          <p:attrName>style.color</p:attrName>
                                        </p:attrNameLst>
                                      </p:cBhvr>
                                      <p:to>
                                        <p:clrVal>
                                          <a:schemeClr val="accent2"/>
                                        </p:clrVal>
                                      </p:to>
                                    </p:set>
                                    <p:set>
                                      <p:cBhvr>
                                        <p:cTn id="27" dur="500" fill="hold"/>
                                        <p:tgtEl>
                                          <p:spTgt spid="3">
                                            <p:txEl>
                                              <p:pRg st="2" end="2"/>
                                            </p:txEl>
                                          </p:spTgt>
                                        </p:tgtEl>
                                        <p:attrNameLst>
                                          <p:attrName>fillcolor</p:attrName>
                                        </p:attrNameLst>
                                      </p:cBhvr>
                                      <p:to>
                                        <p:clrVal>
                                          <a:schemeClr val="accent2"/>
                                        </p:clrVal>
                                      </p:to>
                                    </p:set>
                                    <p:set>
                                      <p:cBhvr>
                                        <p:cTn id="28" dur="500" fill="hold"/>
                                        <p:tgtEl>
                                          <p:spTgt spid="3">
                                            <p:txEl>
                                              <p:pRg st="2" end="2"/>
                                            </p:txEl>
                                          </p:spTgt>
                                        </p:tgtEl>
                                        <p:attrNameLst>
                                          <p:attrName>fill.type</p:attrName>
                                        </p:attrNameLst>
                                      </p:cBhvr>
                                      <p:to>
                                        <p:strVal val="solid"/>
                                      </p:to>
                                    </p:set>
                                  </p:childTnLst>
                                </p:cTn>
                              </p:par>
                            </p:childTnLst>
                          </p:cTn>
                        </p:par>
                      </p:childTnLst>
                    </p:cTn>
                  </p:par>
                  <p:par>
                    <p:cTn id="29" fill="hold">
                      <p:stCondLst>
                        <p:cond delay="indefinite"/>
                      </p:stCondLst>
                      <p:childTnLst>
                        <p:par>
                          <p:cTn id="30" fill="hold">
                            <p:stCondLst>
                              <p:cond delay="0"/>
                            </p:stCondLst>
                            <p:childTnLst>
                              <p:par>
                                <p:cTn id="31" presetID="16" presetClass="emph" presetSubtype="0" fill="hold" grpId="0" nodeType="clickEffect">
                                  <p:stCondLst>
                                    <p:cond delay="0"/>
                                  </p:stCondLst>
                                  <p:iterate type="lt">
                                    <p:tmPct val="4000"/>
                                  </p:iterate>
                                  <p:childTnLst>
                                    <p:set>
                                      <p:cBhvr override="childStyle">
                                        <p:cTn id="32" dur="500" fill="hold"/>
                                        <p:tgtEl>
                                          <p:spTgt spid="3">
                                            <p:txEl>
                                              <p:pRg st="3" end="3"/>
                                            </p:txEl>
                                          </p:spTgt>
                                        </p:tgtEl>
                                        <p:attrNameLst>
                                          <p:attrName>style.color</p:attrName>
                                        </p:attrNameLst>
                                      </p:cBhvr>
                                      <p:to>
                                        <p:clrVal>
                                          <a:schemeClr val="accent2"/>
                                        </p:clrVal>
                                      </p:to>
                                    </p:set>
                                    <p:set>
                                      <p:cBhvr>
                                        <p:cTn id="33" dur="500" fill="hold"/>
                                        <p:tgtEl>
                                          <p:spTgt spid="3">
                                            <p:txEl>
                                              <p:pRg st="3" end="3"/>
                                            </p:txEl>
                                          </p:spTgt>
                                        </p:tgtEl>
                                        <p:attrNameLst>
                                          <p:attrName>fillcolor</p:attrName>
                                        </p:attrNameLst>
                                      </p:cBhvr>
                                      <p:to>
                                        <p:clrVal>
                                          <a:schemeClr val="accent2"/>
                                        </p:clrVal>
                                      </p:to>
                                    </p:set>
                                    <p:set>
                                      <p:cBhvr>
                                        <p:cTn id="34" dur="500" fill="hold"/>
                                        <p:tgtEl>
                                          <p:spTgt spid="3">
                                            <p:txEl>
                                              <p:pRg st="3" end="3"/>
                                            </p:txEl>
                                          </p:spTgt>
                                        </p:tgtEl>
                                        <p:attrNameLst>
                                          <p:attrName>fill.type</p:attrName>
                                        </p:attrNameLst>
                                      </p:cBhvr>
                                      <p:to>
                                        <p:strVal val="solid"/>
                                      </p:to>
                                    </p:set>
                                  </p:childTnLst>
                                </p:cTn>
                              </p:par>
                            </p:childTnLst>
                          </p:cTn>
                        </p:par>
                      </p:childTnLst>
                    </p:cTn>
                  </p:par>
                  <p:par>
                    <p:cTn id="35" fill="hold">
                      <p:stCondLst>
                        <p:cond delay="indefinite"/>
                      </p:stCondLst>
                      <p:childTnLst>
                        <p:par>
                          <p:cTn id="36" fill="hold">
                            <p:stCondLst>
                              <p:cond delay="0"/>
                            </p:stCondLst>
                            <p:childTnLst>
                              <p:par>
                                <p:cTn id="37" presetID="6" presetClass="entr" presetSubtype="16"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circle(in)">
                                      <p:cBhvr>
                                        <p:cTn id="39" dur="2000"/>
                                        <p:tgtEl>
                                          <p:spTgt spid="13"/>
                                        </p:tgtEl>
                                      </p:cBhvr>
                                    </p:animEffect>
                                  </p:childTnLst>
                                </p:cTn>
                              </p:par>
                              <p:par>
                                <p:cTn id="40" presetID="6" presetClass="entr" presetSubtype="16" fill="hold" grpId="0" nodeType="with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circle(in)">
                                      <p:cBhvr>
                                        <p:cTn id="42" dur="2000"/>
                                        <p:tgtEl>
                                          <p:spTgt spid="5"/>
                                        </p:tgtEl>
                                      </p:cBhvr>
                                    </p:animEffect>
                                  </p:childTnLst>
                                </p:cTn>
                              </p:par>
                              <p:par>
                                <p:cTn id="43" presetID="6" presetClass="entr" presetSubtype="16" fill="hold" grpId="0" nodeType="withEffect">
                                  <p:stCondLst>
                                    <p:cond delay="0"/>
                                  </p:stCondLst>
                                  <p:childTnLst>
                                    <p:set>
                                      <p:cBhvr>
                                        <p:cTn id="44" dur="1" fill="hold">
                                          <p:stCondLst>
                                            <p:cond delay="0"/>
                                          </p:stCondLst>
                                        </p:cTn>
                                        <p:tgtEl>
                                          <p:spTgt spid="11"/>
                                        </p:tgtEl>
                                        <p:attrNameLst>
                                          <p:attrName>style.visibility</p:attrName>
                                        </p:attrNameLst>
                                      </p:cBhvr>
                                      <p:to>
                                        <p:strVal val="visible"/>
                                      </p:to>
                                    </p:set>
                                    <p:animEffect transition="in" filter="circle(in)">
                                      <p:cBhvr>
                                        <p:cTn id="45" dur="2000"/>
                                        <p:tgtEl>
                                          <p:spTgt spid="11"/>
                                        </p:tgtEl>
                                      </p:cBhvr>
                                    </p:animEffect>
                                  </p:childTnLst>
                                </p:cTn>
                              </p:par>
                              <p:par>
                                <p:cTn id="46" presetID="6" presetClass="entr" presetSubtype="16" fill="hold" grpId="0" nodeType="withEffect">
                                  <p:stCondLst>
                                    <p:cond delay="0"/>
                                  </p:stCondLst>
                                  <p:childTnLst>
                                    <p:set>
                                      <p:cBhvr>
                                        <p:cTn id="47" dur="1" fill="hold">
                                          <p:stCondLst>
                                            <p:cond delay="0"/>
                                          </p:stCondLst>
                                        </p:cTn>
                                        <p:tgtEl>
                                          <p:spTgt spid="6"/>
                                        </p:tgtEl>
                                        <p:attrNameLst>
                                          <p:attrName>style.visibility</p:attrName>
                                        </p:attrNameLst>
                                      </p:cBhvr>
                                      <p:to>
                                        <p:strVal val="visible"/>
                                      </p:to>
                                    </p:set>
                                    <p:animEffect transition="in" filter="circle(in)">
                                      <p:cBhvr>
                                        <p:cTn id="48" dur="2000"/>
                                        <p:tgtEl>
                                          <p:spTgt spid="6"/>
                                        </p:tgtEl>
                                      </p:cBhvr>
                                    </p:animEffect>
                                  </p:childTnLst>
                                </p:cTn>
                              </p:par>
                              <p:par>
                                <p:cTn id="49" presetID="6" presetClass="entr" presetSubtype="16" fill="hold" grpId="0" nodeType="withEffect">
                                  <p:stCondLst>
                                    <p:cond delay="0"/>
                                  </p:stCondLst>
                                  <p:childTnLst>
                                    <p:set>
                                      <p:cBhvr>
                                        <p:cTn id="50" dur="1" fill="hold">
                                          <p:stCondLst>
                                            <p:cond delay="0"/>
                                          </p:stCondLst>
                                        </p:cTn>
                                        <p:tgtEl>
                                          <p:spTgt spid="14"/>
                                        </p:tgtEl>
                                        <p:attrNameLst>
                                          <p:attrName>style.visibility</p:attrName>
                                        </p:attrNameLst>
                                      </p:cBhvr>
                                      <p:to>
                                        <p:strVal val="visible"/>
                                      </p:to>
                                    </p:set>
                                    <p:animEffect transition="in" filter="circle(in)">
                                      <p:cBhvr>
                                        <p:cTn id="51" dur="2000"/>
                                        <p:tgtEl>
                                          <p:spTgt spid="14"/>
                                        </p:tgtEl>
                                      </p:cBhvr>
                                    </p:animEffect>
                                  </p:childTnLst>
                                </p:cTn>
                              </p:par>
                              <p:par>
                                <p:cTn id="52" presetID="6" presetClass="entr" presetSubtype="16" fill="hold" grpId="0" nodeType="withEffect">
                                  <p:stCondLst>
                                    <p:cond delay="0"/>
                                  </p:stCondLst>
                                  <p:childTnLst>
                                    <p:set>
                                      <p:cBhvr>
                                        <p:cTn id="53" dur="1" fill="hold">
                                          <p:stCondLst>
                                            <p:cond delay="0"/>
                                          </p:stCondLst>
                                        </p:cTn>
                                        <p:tgtEl>
                                          <p:spTgt spid="15"/>
                                        </p:tgtEl>
                                        <p:attrNameLst>
                                          <p:attrName>style.visibility</p:attrName>
                                        </p:attrNameLst>
                                      </p:cBhvr>
                                      <p:to>
                                        <p:strVal val="visible"/>
                                      </p:to>
                                    </p:set>
                                    <p:animEffect transition="in" filter="circle(in)">
                                      <p:cBhvr>
                                        <p:cTn id="54" dur="2000"/>
                                        <p:tgtEl>
                                          <p:spTgt spid="15"/>
                                        </p:tgtEl>
                                      </p:cBhvr>
                                    </p:animEffect>
                                  </p:childTnLst>
                                </p:cTn>
                              </p:par>
                              <p:par>
                                <p:cTn id="55" presetID="6" presetClass="entr" presetSubtype="16" fill="hold" grpId="0" nodeType="with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circle(in)">
                                      <p:cBhvr>
                                        <p:cTn id="57" dur="2000"/>
                                        <p:tgtEl>
                                          <p:spTgt spid="12"/>
                                        </p:tgtEl>
                                      </p:cBhvr>
                                    </p:animEffect>
                                  </p:childTnLst>
                                </p:cTn>
                              </p:par>
                              <p:par>
                                <p:cTn id="58" presetID="6" presetClass="entr" presetSubtype="16" fill="hold" grpId="0" nodeType="withEffect">
                                  <p:stCondLst>
                                    <p:cond delay="0"/>
                                  </p:stCondLst>
                                  <p:childTnLst>
                                    <p:set>
                                      <p:cBhvr>
                                        <p:cTn id="59" dur="1" fill="hold">
                                          <p:stCondLst>
                                            <p:cond delay="0"/>
                                          </p:stCondLst>
                                        </p:cTn>
                                        <p:tgtEl>
                                          <p:spTgt spid="8"/>
                                        </p:tgtEl>
                                        <p:attrNameLst>
                                          <p:attrName>style.visibility</p:attrName>
                                        </p:attrNameLst>
                                      </p:cBhvr>
                                      <p:to>
                                        <p:strVal val="visible"/>
                                      </p:to>
                                    </p:set>
                                    <p:animEffect transition="in" filter="circle(in)">
                                      <p:cBhvr>
                                        <p:cTn id="60" dur="2000"/>
                                        <p:tgtEl>
                                          <p:spTgt spid="8"/>
                                        </p:tgtEl>
                                      </p:cBhvr>
                                    </p:animEffect>
                                  </p:childTnLst>
                                </p:cTn>
                              </p:par>
                              <p:par>
                                <p:cTn id="61" presetID="6" presetClass="entr" presetSubtype="16" fill="hold" grpId="0" nodeType="withEffect">
                                  <p:stCondLst>
                                    <p:cond delay="0"/>
                                  </p:stCondLst>
                                  <p:childTnLst>
                                    <p:set>
                                      <p:cBhvr>
                                        <p:cTn id="62" dur="1" fill="hold">
                                          <p:stCondLst>
                                            <p:cond delay="0"/>
                                          </p:stCondLst>
                                        </p:cTn>
                                        <p:tgtEl>
                                          <p:spTgt spid="9"/>
                                        </p:tgtEl>
                                        <p:attrNameLst>
                                          <p:attrName>style.visibility</p:attrName>
                                        </p:attrNameLst>
                                      </p:cBhvr>
                                      <p:to>
                                        <p:strVal val="visible"/>
                                      </p:to>
                                    </p:set>
                                    <p:animEffect transition="in" filter="circle(in)">
                                      <p:cBhvr>
                                        <p:cTn id="63" dur="2000"/>
                                        <p:tgtEl>
                                          <p:spTgt spid="9"/>
                                        </p:tgtEl>
                                      </p:cBhvr>
                                    </p:animEffect>
                                  </p:childTnLst>
                                </p:cTn>
                              </p:par>
                              <p:par>
                                <p:cTn id="64" presetID="6" presetClass="entr" presetSubtype="16" fill="hold" grpId="0" nodeType="withEffect">
                                  <p:stCondLst>
                                    <p:cond delay="0"/>
                                  </p:stCondLst>
                                  <p:childTnLst>
                                    <p:set>
                                      <p:cBhvr>
                                        <p:cTn id="65" dur="1" fill="hold">
                                          <p:stCondLst>
                                            <p:cond delay="0"/>
                                          </p:stCondLst>
                                        </p:cTn>
                                        <p:tgtEl>
                                          <p:spTgt spid="7"/>
                                        </p:tgtEl>
                                        <p:attrNameLst>
                                          <p:attrName>style.visibility</p:attrName>
                                        </p:attrNameLst>
                                      </p:cBhvr>
                                      <p:to>
                                        <p:strVal val="visible"/>
                                      </p:to>
                                    </p:set>
                                    <p:animEffect transition="in" filter="circle(in)">
                                      <p:cBhvr>
                                        <p:cTn id="66" dur="2000"/>
                                        <p:tgtEl>
                                          <p:spTgt spid="7"/>
                                        </p:tgtEl>
                                      </p:cBhvr>
                                    </p:animEffect>
                                  </p:childTnLst>
                                </p:cTn>
                              </p:par>
                              <p:par>
                                <p:cTn id="67" presetID="6" presetClass="entr" presetSubtype="16" fill="hold" grpId="0" nodeType="withEffect">
                                  <p:stCondLst>
                                    <p:cond delay="0"/>
                                  </p:stCondLst>
                                  <p:childTnLst>
                                    <p:set>
                                      <p:cBhvr>
                                        <p:cTn id="68" dur="1" fill="hold">
                                          <p:stCondLst>
                                            <p:cond delay="0"/>
                                          </p:stCondLst>
                                        </p:cTn>
                                        <p:tgtEl>
                                          <p:spTgt spid="10"/>
                                        </p:tgtEl>
                                        <p:attrNameLst>
                                          <p:attrName>style.visibility</p:attrName>
                                        </p:attrNameLst>
                                      </p:cBhvr>
                                      <p:to>
                                        <p:strVal val="visible"/>
                                      </p:to>
                                    </p:set>
                                    <p:animEffect transition="in" filter="circle(in)">
                                      <p:cBhvr>
                                        <p:cTn id="69"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4" grpId="0"/>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D0343-F769-4FCC-B8DA-81068BD189A5}"/>
              </a:ext>
            </a:extLst>
          </p:cNvPr>
          <p:cNvSpPr>
            <a:spLocks noGrp="1"/>
          </p:cNvSpPr>
          <p:nvPr>
            <p:ph type="title"/>
          </p:nvPr>
        </p:nvSpPr>
        <p:spPr/>
        <p:txBody>
          <a:bodyPr>
            <a:normAutofit fontScale="90000"/>
          </a:bodyPr>
          <a:lstStyle/>
          <a:p>
            <a:r>
              <a:rPr lang="en-US" dirty="0"/>
              <a:t>Business model innovation as a signaling strategy </a:t>
            </a:r>
          </a:p>
        </p:txBody>
      </p:sp>
      <p:sp>
        <p:nvSpPr>
          <p:cNvPr id="3" name="Content Placeholder 2">
            <a:extLst>
              <a:ext uri="{FF2B5EF4-FFF2-40B4-BE49-F238E27FC236}">
                <a16:creationId xmlns:a16="http://schemas.microsoft.com/office/drawing/2014/main" id="{AAA000D9-189E-46C9-8B72-AF1D1F749457}"/>
              </a:ext>
            </a:extLst>
          </p:cNvPr>
          <p:cNvSpPr>
            <a:spLocks noGrp="1"/>
          </p:cNvSpPr>
          <p:nvPr>
            <p:ph idx="1"/>
          </p:nvPr>
        </p:nvSpPr>
        <p:spPr/>
        <p:txBody>
          <a:bodyPr/>
          <a:lstStyle/>
          <a:p>
            <a:pPr algn="just"/>
            <a:r>
              <a:rPr lang="en-US" dirty="0"/>
              <a:t>Signaling theory focuses on how firms or individuals convey unobservable qualities or prospects through observable signals.</a:t>
            </a:r>
          </a:p>
          <a:p>
            <a:pPr algn="just"/>
            <a:r>
              <a:rPr lang="en-US" dirty="0"/>
              <a:t>Credible signals must fulfill the following criteria:</a:t>
            </a:r>
          </a:p>
          <a:p>
            <a:pPr marL="914400" lvl="1" indent="-457200" algn="just">
              <a:buFont typeface="+mj-lt"/>
              <a:buAutoNum type="arabicPeriod"/>
            </a:pPr>
            <a:r>
              <a:rPr lang="en-US" dirty="0"/>
              <a:t>A signal must be observable to the exchange partners</a:t>
            </a:r>
          </a:p>
          <a:p>
            <a:pPr marL="914400" lvl="1" indent="-457200" algn="just">
              <a:buFont typeface="+mj-lt"/>
              <a:buAutoNum type="arabicPeriod"/>
            </a:pPr>
            <a:r>
              <a:rPr lang="en-US" dirty="0"/>
              <a:t>Signal cost must be costly and thus higher for bad sellers than good sellers</a:t>
            </a:r>
          </a:p>
          <a:p>
            <a:pPr algn="just"/>
            <a:r>
              <a:rPr lang="en-US" dirty="0"/>
              <a:t>Digital platforms seen through the lens of signaling theory reduce information asymmetry in transactions with foreign buyers.</a:t>
            </a:r>
          </a:p>
          <a:p>
            <a:pPr algn="just"/>
            <a:r>
              <a:rPr lang="en-US" dirty="0"/>
              <a:t>Based on this logic, the researchers conceptualize SMEs’ use of digital platforms as BM innovation and a signaling strategy that involves new ways of conducting economic exchange among transaction participants.</a:t>
            </a:r>
          </a:p>
          <a:p>
            <a:pPr algn="just"/>
            <a:r>
              <a:rPr lang="en-US" dirty="0"/>
              <a:t>In this context, digital platforms like Alibaba.com offer new ways of exchange and a governance mechanism between SME exporters and their foreign customers. </a:t>
            </a:r>
          </a:p>
        </p:txBody>
      </p:sp>
      <p:sp>
        <p:nvSpPr>
          <p:cNvPr id="4" name="Flowchart: Connector 3">
            <a:extLst>
              <a:ext uri="{FF2B5EF4-FFF2-40B4-BE49-F238E27FC236}">
                <a16:creationId xmlns:a16="http://schemas.microsoft.com/office/drawing/2014/main" id="{803A5E6E-2356-4279-B9C8-2DBC3DEBBAEB}"/>
              </a:ext>
            </a:extLst>
          </p:cNvPr>
          <p:cNvSpPr/>
          <p:nvPr/>
        </p:nvSpPr>
        <p:spPr>
          <a:xfrm>
            <a:off x="10968607" y="-13422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5" name="Flowchart: Connector 4">
            <a:extLst>
              <a:ext uri="{FF2B5EF4-FFF2-40B4-BE49-F238E27FC236}">
                <a16:creationId xmlns:a16="http://schemas.microsoft.com/office/drawing/2014/main" id="{57154CFA-410A-4F58-A161-39E31F6F84B2}"/>
              </a:ext>
            </a:extLst>
          </p:cNvPr>
          <p:cNvSpPr/>
          <p:nvPr/>
        </p:nvSpPr>
        <p:spPr>
          <a:xfrm>
            <a:off x="11720818" y="882723"/>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6" name="Flowchart: Connector 5">
            <a:extLst>
              <a:ext uri="{FF2B5EF4-FFF2-40B4-BE49-F238E27FC236}">
                <a16:creationId xmlns:a16="http://schemas.microsoft.com/office/drawing/2014/main" id="{97C70806-1F83-49A7-9EF5-E528626CC37B}"/>
              </a:ext>
            </a:extLst>
          </p:cNvPr>
          <p:cNvSpPr/>
          <p:nvPr/>
        </p:nvSpPr>
        <p:spPr>
          <a:xfrm>
            <a:off x="-61518" y="5085127"/>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7" name="Flowchart: Connector 6">
            <a:extLst>
              <a:ext uri="{FF2B5EF4-FFF2-40B4-BE49-F238E27FC236}">
                <a16:creationId xmlns:a16="http://schemas.microsoft.com/office/drawing/2014/main" id="{78EE351F-CCCD-426B-98E5-E6314EEE2447}"/>
              </a:ext>
            </a:extLst>
          </p:cNvPr>
          <p:cNvSpPr/>
          <p:nvPr/>
        </p:nvSpPr>
        <p:spPr>
          <a:xfrm>
            <a:off x="664131" y="627087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8" name="Flowchart: Connector 7">
            <a:extLst>
              <a:ext uri="{FF2B5EF4-FFF2-40B4-BE49-F238E27FC236}">
                <a16:creationId xmlns:a16="http://schemas.microsoft.com/office/drawing/2014/main" id="{7F2380E6-37C4-4592-830A-28ED6410B67D}"/>
              </a:ext>
            </a:extLst>
          </p:cNvPr>
          <p:cNvSpPr/>
          <p:nvPr/>
        </p:nvSpPr>
        <p:spPr>
          <a:xfrm>
            <a:off x="420628" y="5881244"/>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9" name="Flowchart: Connector 8">
            <a:extLst>
              <a:ext uri="{FF2B5EF4-FFF2-40B4-BE49-F238E27FC236}">
                <a16:creationId xmlns:a16="http://schemas.microsoft.com/office/drawing/2014/main" id="{42C0706B-B2E9-458F-ADBC-452ABFF200C9}"/>
              </a:ext>
            </a:extLst>
          </p:cNvPr>
          <p:cNvSpPr/>
          <p:nvPr/>
        </p:nvSpPr>
        <p:spPr>
          <a:xfrm>
            <a:off x="420628" y="4689862"/>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0" name="Flowchart: Connector 9">
            <a:extLst>
              <a:ext uri="{FF2B5EF4-FFF2-40B4-BE49-F238E27FC236}">
                <a16:creationId xmlns:a16="http://schemas.microsoft.com/office/drawing/2014/main" id="{8A0C8A96-94CA-4F9E-8DD1-D331C9606DC1}"/>
              </a:ext>
            </a:extLst>
          </p:cNvPr>
          <p:cNvSpPr/>
          <p:nvPr/>
        </p:nvSpPr>
        <p:spPr>
          <a:xfrm>
            <a:off x="10783939" y="977071"/>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1" name="Flowchart: Connector 10">
            <a:extLst>
              <a:ext uri="{FF2B5EF4-FFF2-40B4-BE49-F238E27FC236}">
                <a16:creationId xmlns:a16="http://schemas.microsoft.com/office/drawing/2014/main" id="{D1520E2F-E67F-4ED3-BF85-DECDB7710E9B}"/>
              </a:ext>
            </a:extLst>
          </p:cNvPr>
          <p:cNvSpPr/>
          <p:nvPr/>
        </p:nvSpPr>
        <p:spPr>
          <a:xfrm>
            <a:off x="1502807" y="626450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2" name="Flowchart: Connector 11">
            <a:extLst>
              <a:ext uri="{FF2B5EF4-FFF2-40B4-BE49-F238E27FC236}">
                <a16:creationId xmlns:a16="http://schemas.microsoft.com/office/drawing/2014/main" id="{29CEF60F-42AD-4E38-A57A-8BA11739C40E}"/>
              </a:ext>
            </a:extLst>
          </p:cNvPr>
          <p:cNvSpPr/>
          <p:nvPr/>
        </p:nvSpPr>
        <p:spPr>
          <a:xfrm>
            <a:off x="10951608" y="551715"/>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3" name="Flowchart: Connector 12">
            <a:extLst>
              <a:ext uri="{FF2B5EF4-FFF2-40B4-BE49-F238E27FC236}">
                <a16:creationId xmlns:a16="http://schemas.microsoft.com/office/drawing/2014/main" id="{B48856B9-71A8-4D4C-88A9-1D2E344E2450}"/>
              </a:ext>
            </a:extLst>
          </p:cNvPr>
          <p:cNvSpPr/>
          <p:nvPr/>
        </p:nvSpPr>
        <p:spPr>
          <a:xfrm>
            <a:off x="11336213" y="95071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281178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16597-6E10-4AE7-8F1A-85DCD62F7589}"/>
              </a:ext>
            </a:extLst>
          </p:cNvPr>
          <p:cNvSpPr>
            <a:spLocks noGrp="1"/>
          </p:cNvSpPr>
          <p:nvPr>
            <p:ph type="title"/>
          </p:nvPr>
        </p:nvSpPr>
        <p:spPr/>
        <p:txBody>
          <a:bodyPr>
            <a:normAutofit fontScale="90000"/>
          </a:bodyPr>
          <a:lstStyle/>
          <a:p>
            <a:r>
              <a:rPr lang="en-US" dirty="0"/>
              <a:t>The effect of BM innovation on international performance </a:t>
            </a:r>
          </a:p>
        </p:txBody>
      </p:sp>
      <p:sp>
        <p:nvSpPr>
          <p:cNvPr id="3" name="Content Placeholder 2">
            <a:extLst>
              <a:ext uri="{FF2B5EF4-FFF2-40B4-BE49-F238E27FC236}">
                <a16:creationId xmlns:a16="http://schemas.microsoft.com/office/drawing/2014/main" id="{49E158E5-4155-4D64-90C5-350F23350548}"/>
              </a:ext>
            </a:extLst>
          </p:cNvPr>
          <p:cNvSpPr>
            <a:spLocks noGrp="1"/>
          </p:cNvSpPr>
          <p:nvPr>
            <p:ph idx="1"/>
          </p:nvPr>
        </p:nvSpPr>
        <p:spPr/>
        <p:txBody>
          <a:bodyPr/>
          <a:lstStyle/>
          <a:p>
            <a:pPr algn="just"/>
            <a:r>
              <a:rPr lang="en-US" dirty="0"/>
              <a:t>Innovative to offers a third party certification service by Alibaba.com as a digital platform help increase the firm’s credibility to foreign buyers. </a:t>
            </a:r>
          </a:p>
          <a:p>
            <a:pPr algn="just"/>
            <a:r>
              <a:rPr lang="en-US" dirty="0"/>
              <a:t>The credibility signals generated by the use of Alibaba.com as a digital platform can help buyers differentiate the quality of sellers on the platform. </a:t>
            </a:r>
          </a:p>
          <a:p>
            <a:pPr algn="just"/>
            <a:r>
              <a:rPr lang="en-US" dirty="0"/>
              <a:t>Credibility signals generated by the use of Alibaba.com as a digital platform can help buyers differentiate the quality of sellers on the platform. </a:t>
            </a:r>
          </a:p>
          <a:p>
            <a:pPr algn="just"/>
            <a:r>
              <a:rPr lang="en-US" dirty="0"/>
              <a:t>The use of the Alibaba.com platform as a BM innovation helps SMEs enhance their export performance, thus the researchers predict: </a:t>
            </a:r>
            <a:endParaRPr lang="en-ID" dirty="0"/>
          </a:p>
          <a:p>
            <a:pPr marL="0" indent="0">
              <a:buNone/>
            </a:pPr>
            <a:endParaRPr lang="en-US" dirty="0"/>
          </a:p>
        </p:txBody>
      </p:sp>
      <p:sp>
        <p:nvSpPr>
          <p:cNvPr id="4" name="Rectangle 3">
            <a:extLst>
              <a:ext uri="{FF2B5EF4-FFF2-40B4-BE49-F238E27FC236}">
                <a16:creationId xmlns:a16="http://schemas.microsoft.com/office/drawing/2014/main" id="{0692C1FC-A1A0-4327-A731-A8C2B1EFB6AE}"/>
              </a:ext>
            </a:extLst>
          </p:cNvPr>
          <p:cNvSpPr/>
          <p:nvPr/>
        </p:nvSpPr>
        <p:spPr>
          <a:xfrm>
            <a:off x="1420761" y="4809558"/>
            <a:ext cx="9704439" cy="43031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H1: BM innovation is positively related to international performance for Chinese SMEs</a:t>
            </a:r>
            <a:endParaRPr lang="en-ID" dirty="0"/>
          </a:p>
        </p:txBody>
      </p:sp>
      <p:sp>
        <p:nvSpPr>
          <p:cNvPr id="5" name="Flowchart: Connector 4">
            <a:extLst>
              <a:ext uri="{FF2B5EF4-FFF2-40B4-BE49-F238E27FC236}">
                <a16:creationId xmlns:a16="http://schemas.microsoft.com/office/drawing/2014/main" id="{7AA9C30A-45B9-4814-9F43-1D1B617AF657}"/>
              </a:ext>
            </a:extLst>
          </p:cNvPr>
          <p:cNvSpPr/>
          <p:nvPr/>
        </p:nvSpPr>
        <p:spPr>
          <a:xfrm>
            <a:off x="10968607" y="-13422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6" name="Flowchart: Connector 5">
            <a:extLst>
              <a:ext uri="{FF2B5EF4-FFF2-40B4-BE49-F238E27FC236}">
                <a16:creationId xmlns:a16="http://schemas.microsoft.com/office/drawing/2014/main" id="{9765A0B5-A7B8-4875-B380-D395112CA32B}"/>
              </a:ext>
            </a:extLst>
          </p:cNvPr>
          <p:cNvSpPr/>
          <p:nvPr/>
        </p:nvSpPr>
        <p:spPr>
          <a:xfrm>
            <a:off x="11720818" y="882723"/>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7" name="Flowchart: Connector 6">
            <a:extLst>
              <a:ext uri="{FF2B5EF4-FFF2-40B4-BE49-F238E27FC236}">
                <a16:creationId xmlns:a16="http://schemas.microsoft.com/office/drawing/2014/main" id="{908BF5F3-BE5E-4AC1-86F8-ABDDC8CDCB1C}"/>
              </a:ext>
            </a:extLst>
          </p:cNvPr>
          <p:cNvSpPr/>
          <p:nvPr/>
        </p:nvSpPr>
        <p:spPr>
          <a:xfrm>
            <a:off x="-61518" y="5085127"/>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8" name="Flowchart: Connector 7">
            <a:extLst>
              <a:ext uri="{FF2B5EF4-FFF2-40B4-BE49-F238E27FC236}">
                <a16:creationId xmlns:a16="http://schemas.microsoft.com/office/drawing/2014/main" id="{D46A9A2F-39F2-4FB6-B1F8-78FEA8388C75}"/>
              </a:ext>
            </a:extLst>
          </p:cNvPr>
          <p:cNvSpPr/>
          <p:nvPr/>
        </p:nvSpPr>
        <p:spPr>
          <a:xfrm>
            <a:off x="664131" y="627087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9" name="Flowchart: Connector 8">
            <a:extLst>
              <a:ext uri="{FF2B5EF4-FFF2-40B4-BE49-F238E27FC236}">
                <a16:creationId xmlns:a16="http://schemas.microsoft.com/office/drawing/2014/main" id="{96D48ACC-491E-4EEC-97E1-023DDA76CDF4}"/>
              </a:ext>
            </a:extLst>
          </p:cNvPr>
          <p:cNvSpPr/>
          <p:nvPr/>
        </p:nvSpPr>
        <p:spPr>
          <a:xfrm>
            <a:off x="420628" y="5881244"/>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0" name="Flowchart: Connector 9">
            <a:extLst>
              <a:ext uri="{FF2B5EF4-FFF2-40B4-BE49-F238E27FC236}">
                <a16:creationId xmlns:a16="http://schemas.microsoft.com/office/drawing/2014/main" id="{C7FA6299-BC64-4CDE-90C2-5D590A171C84}"/>
              </a:ext>
            </a:extLst>
          </p:cNvPr>
          <p:cNvSpPr/>
          <p:nvPr/>
        </p:nvSpPr>
        <p:spPr>
          <a:xfrm>
            <a:off x="420628" y="4689862"/>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1" name="Flowchart: Connector 10">
            <a:extLst>
              <a:ext uri="{FF2B5EF4-FFF2-40B4-BE49-F238E27FC236}">
                <a16:creationId xmlns:a16="http://schemas.microsoft.com/office/drawing/2014/main" id="{0C7C974B-C754-485A-A270-206361712E54}"/>
              </a:ext>
            </a:extLst>
          </p:cNvPr>
          <p:cNvSpPr/>
          <p:nvPr/>
        </p:nvSpPr>
        <p:spPr>
          <a:xfrm>
            <a:off x="10783939" y="977071"/>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2" name="Flowchart: Connector 11">
            <a:extLst>
              <a:ext uri="{FF2B5EF4-FFF2-40B4-BE49-F238E27FC236}">
                <a16:creationId xmlns:a16="http://schemas.microsoft.com/office/drawing/2014/main" id="{B3B2167C-C8F7-4C6E-B5F5-BE62BCDC4C89}"/>
              </a:ext>
            </a:extLst>
          </p:cNvPr>
          <p:cNvSpPr/>
          <p:nvPr/>
        </p:nvSpPr>
        <p:spPr>
          <a:xfrm>
            <a:off x="1502807" y="626450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3" name="Flowchart: Connector 12">
            <a:extLst>
              <a:ext uri="{FF2B5EF4-FFF2-40B4-BE49-F238E27FC236}">
                <a16:creationId xmlns:a16="http://schemas.microsoft.com/office/drawing/2014/main" id="{60F86F6F-1C13-40B5-ADEA-9D0AE940C3FF}"/>
              </a:ext>
            </a:extLst>
          </p:cNvPr>
          <p:cNvSpPr/>
          <p:nvPr/>
        </p:nvSpPr>
        <p:spPr>
          <a:xfrm>
            <a:off x="10951608" y="551715"/>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4" name="Flowchart: Connector 13">
            <a:extLst>
              <a:ext uri="{FF2B5EF4-FFF2-40B4-BE49-F238E27FC236}">
                <a16:creationId xmlns:a16="http://schemas.microsoft.com/office/drawing/2014/main" id="{550119C0-165A-4121-B806-598072E0558F}"/>
              </a:ext>
            </a:extLst>
          </p:cNvPr>
          <p:cNvSpPr/>
          <p:nvPr/>
        </p:nvSpPr>
        <p:spPr>
          <a:xfrm>
            <a:off x="11336213" y="95071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519091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5D6F4-8F2C-432D-9FD1-8DDB7996DF54}"/>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B4D8154C-F6B3-4B97-97A9-482AC456DD23}"/>
              </a:ext>
            </a:extLst>
          </p:cNvPr>
          <p:cNvPicPr>
            <a:picLocks noGrp="1" noChangeAspect="1"/>
          </p:cNvPicPr>
          <p:nvPr>
            <p:ph idx="1"/>
          </p:nvPr>
        </p:nvPicPr>
        <p:blipFill>
          <a:blip r:embed="rId2"/>
          <a:stretch>
            <a:fillRect/>
          </a:stretch>
        </p:blipFill>
        <p:spPr>
          <a:xfrm>
            <a:off x="1245389" y="1762106"/>
            <a:ext cx="9490249" cy="4575991"/>
          </a:xfrm>
        </p:spPr>
      </p:pic>
      <p:sp>
        <p:nvSpPr>
          <p:cNvPr id="7" name="Rectangle: Rounded Corners 6">
            <a:extLst>
              <a:ext uri="{FF2B5EF4-FFF2-40B4-BE49-F238E27FC236}">
                <a16:creationId xmlns:a16="http://schemas.microsoft.com/office/drawing/2014/main" id="{5A8C3A33-27AB-416B-BAF7-896E6333FC3E}"/>
              </a:ext>
            </a:extLst>
          </p:cNvPr>
          <p:cNvSpPr/>
          <p:nvPr/>
        </p:nvSpPr>
        <p:spPr>
          <a:xfrm>
            <a:off x="6442744" y="2422840"/>
            <a:ext cx="5545124" cy="302004"/>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r>
              <a:rPr lang="en-US" sz="1200" dirty="0"/>
              <a:t>H1: BM innovation is </a:t>
            </a:r>
            <a:r>
              <a:rPr lang="en-US" sz="1200" dirty="0">
                <a:solidFill>
                  <a:srgbClr val="FF0000"/>
                </a:solidFill>
              </a:rPr>
              <a:t>positively</a:t>
            </a:r>
            <a:r>
              <a:rPr lang="en-US" sz="1200" dirty="0"/>
              <a:t> related to international performance for Chinese SMEs </a:t>
            </a:r>
          </a:p>
        </p:txBody>
      </p:sp>
      <p:sp>
        <p:nvSpPr>
          <p:cNvPr id="9" name="Rectangle: Rounded Corners 8">
            <a:extLst>
              <a:ext uri="{FF2B5EF4-FFF2-40B4-BE49-F238E27FC236}">
                <a16:creationId xmlns:a16="http://schemas.microsoft.com/office/drawing/2014/main" id="{C1E82A41-5559-4CC7-950E-1EC0F71F781A}"/>
              </a:ext>
            </a:extLst>
          </p:cNvPr>
          <p:cNvSpPr/>
          <p:nvPr/>
        </p:nvSpPr>
        <p:spPr>
          <a:xfrm>
            <a:off x="2165756" y="1370022"/>
            <a:ext cx="5627615" cy="392084"/>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r>
              <a:rPr lang="en-US" sz="1200" dirty="0"/>
              <a:t>H2: Entrepreneurial orientation </a:t>
            </a:r>
            <a:r>
              <a:rPr lang="en-US" sz="1200" dirty="0">
                <a:solidFill>
                  <a:srgbClr val="FF0000"/>
                </a:solidFill>
              </a:rPr>
              <a:t>negatively</a:t>
            </a:r>
            <a:r>
              <a:rPr lang="en-US" sz="1200" dirty="0"/>
              <a:t> moderates the relationship between digital BM innovation and Chinese SME’s international performance</a:t>
            </a:r>
          </a:p>
        </p:txBody>
      </p:sp>
      <p:sp>
        <p:nvSpPr>
          <p:cNvPr id="10" name="Rectangle: Rounded Corners 9">
            <a:extLst>
              <a:ext uri="{FF2B5EF4-FFF2-40B4-BE49-F238E27FC236}">
                <a16:creationId xmlns:a16="http://schemas.microsoft.com/office/drawing/2014/main" id="{89F6411A-7518-4F08-BF87-27F6EEEBDBA4}"/>
              </a:ext>
            </a:extLst>
          </p:cNvPr>
          <p:cNvSpPr/>
          <p:nvPr/>
        </p:nvSpPr>
        <p:spPr>
          <a:xfrm>
            <a:off x="1848372" y="4843807"/>
            <a:ext cx="5627615" cy="392084"/>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r>
              <a:rPr lang="en-US" sz="1200" dirty="0"/>
              <a:t>H3: Foreign institutional voids </a:t>
            </a:r>
            <a:r>
              <a:rPr lang="en-US" sz="1200" dirty="0">
                <a:solidFill>
                  <a:srgbClr val="FF0000"/>
                </a:solidFill>
              </a:rPr>
              <a:t>positively</a:t>
            </a:r>
            <a:r>
              <a:rPr lang="en-US" sz="1200" dirty="0"/>
              <a:t> moderate the relationship between digital BM innovation and Chinese SMEs’ international performance </a:t>
            </a:r>
          </a:p>
        </p:txBody>
      </p:sp>
      <p:sp>
        <p:nvSpPr>
          <p:cNvPr id="8" name="Flowchart: Connector 7">
            <a:extLst>
              <a:ext uri="{FF2B5EF4-FFF2-40B4-BE49-F238E27FC236}">
                <a16:creationId xmlns:a16="http://schemas.microsoft.com/office/drawing/2014/main" id="{2F00F849-47E7-4826-81E3-4E2A47A77C48}"/>
              </a:ext>
            </a:extLst>
          </p:cNvPr>
          <p:cNvSpPr/>
          <p:nvPr/>
        </p:nvSpPr>
        <p:spPr>
          <a:xfrm>
            <a:off x="10968607" y="-13422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1" name="Flowchart: Connector 10">
            <a:extLst>
              <a:ext uri="{FF2B5EF4-FFF2-40B4-BE49-F238E27FC236}">
                <a16:creationId xmlns:a16="http://schemas.microsoft.com/office/drawing/2014/main" id="{2B7BE146-5EAB-4A0E-8671-7F255C2CE497}"/>
              </a:ext>
            </a:extLst>
          </p:cNvPr>
          <p:cNvSpPr/>
          <p:nvPr/>
        </p:nvSpPr>
        <p:spPr>
          <a:xfrm>
            <a:off x="11720818" y="882723"/>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2" name="Flowchart: Connector 11">
            <a:extLst>
              <a:ext uri="{FF2B5EF4-FFF2-40B4-BE49-F238E27FC236}">
                <a16:creationId xmlns:a16="http://schemas.microsoft.com/office/drawing/2014/main" id="{15C57F6B-BC0A-4DC8-A9F1-B68F0E61F3D0}"/>
              </a:ext>
            </a:extLst>
          </p:cNvPr>
          <p:cNvSpPr/>
          <p:nvPr/>
        </p:nvSpPr>
        <p:spPr>
          <a:xfrm>
            <a:off x="-61518" y="5085127"/>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3" name="Flowchart: Connector 12">
            <a:extLst>
              <a:ext uri="{FF2B5EF4-FFF2-40B4-BE49-F238E27FC236}">
                <a16:creationId xmlns:a16="http://schemas.microsoft.com/office/drawing/2014/main" id="{97F0E188-94FB-4E1B-8511-D10BC42F0E21}"/>
              </a:ext>
            </a:extLst>
          </p:cNvPr>
          <p:cNvSpPr/>
          <p:nvPr/>
        </p:nvSpPr>
        <p:spPr>
          <a:xfrm>
            <a:off x="664131" y="627087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4" name="Flowchart: Connector 13">
            <a:extLst>
              <a:ext uri="{FF2B5EF4-FFF2-40B4-BE49-F238E27FC236}">
                <a16:creationId xmlns:a16="http://schemas.microsoft.com/office/drawing/2014/main" id="{1AA84142-2E9A-4DB7-AC22-C1C963334F46}"/>
              </a:ext>
            </a:extLst>
          </p:cNvPr>
          <p:cNvSpPr/>
          <p:nvPr/>
        </p:nvSpPr>
        <p:spPr>
          <a:xfrm>
            <a:off x="420628" y="5881244"/>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5" name="Flowchart: Connector 14">
            <a:extLst>
              <a:ext uri="{FF2B5EF4-FFF2-40B4-BE49-F238E27FC236}">
                <a16:creationId xmlns:a16="http://schemas.microsoft.com/office/drawing/2014/main" id="{8B21BB5C-AAC1-4DE9-BA88-8935902B26F3}"/>
              </a:ext>
            </a:extLst>
          </p:cNvPr>
          <p:cNvSpPr/>
          <p:nvPr/>
        </p:nvSpPr>
        <p:spPr>
          <a:xfrm>
            <a:off x="420628" y="4689862"/>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6" name="Flowchart: Connector 15">
            <a:extLst>
              <a:ext uri="{FF2B5EF4-FFF2-40B4-BE49-F238E27FC236}">
                <a16:creationId xmlns:a16="http://schemas.microsoft.com/office/drawing/2014/main" id="{56B8384C-7D46-4950-BA89-ACB4FC61003E}"/>
              </a:ext>
            </a:extLst>
          </p:cNvPr>
          <p:cNvSpPr/>
          <p:nvPr/>
        </p:nvSpPr>
        <p:spPr>
          <a:xfrm>
            <a:off x="10783939" y="977071"/>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7" name="Flowchart: Connector 16">
            <a:extLst>
              <a:ext uri="{FF2B5EF4-FFF2-40B4-BE49-F238E27FC236}">
                <a16:creationId xmlns:a16="http://schemas.microsoft.com/office/drawing/2014/main" id="{118A6294-2961-4067-AB61-46853C9DF8DF}"/>
              </a:ext>
            </a:extLst>
          </p:cNvPr>
          <p:cNvSpPr/>
          <p:nvPr/>
        </p:nvSpPr>
        <p:spPr>
          <a:xfrm>
            <a:off x="1502807" y="626450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8" name="Flowchart: Connector 17">
            <a:extLst>
              <a:ext uri="{FF2B5EF4-FFF2-40B4-BE49-F238E27FC236}">
                <a16:creationId xmlns:a16="http://schemas.microsoft.com/office/drawing/2014/main" id="{8A1B24EC-7B38-46D7-91CE-5D40AC76F526}"/>
              </a:ext>
            </a:extLst>
          </p:cNvPr>
          <p:cNvSpPr/>
          <p:nvPr/>
        </p:nvSpPr>
        <p:spPr>
          <a:xfrm>
            <a:off x="10951608" y="551715"/>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9" name="Flowchart: Connector 18">
            <a:extLst>
              <a:ext uri="{FF2B5EF4-FFF2-40B4-BE49-F238E27FC236}">
                <a16:creationId xmlns:a16="http://schemas.microsoft.com/office/drawing/2014/main" id="{588B95A5-B1A0-4769-8380-EEF414FCCCDA}"/>
              </a:ext>
            </a:extLst>
          </p:cNvPr>
          <p:cNvSpPr/>
          <p:nvPr/>
        </p:nvSpPr>
        <p:spPr>
          <a:xfrm>
            <a:off x="11336213" y="95071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80081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7E432-39DF-472F-BBC8-963D8C385803}"/>
              </a:ext>
            </a:extLst>
          </p:cNvPr>
          <p:cNvSpPr>
            <a:spLocks noGrp="1"/>
          </p:cNvSpPr>
          <p:nvPr>
            <p:ph type="title"/>
          </p:nvPr>
        </p:nvSpPr>
        <p:spPr/>
        <p:txBody>
          <a:bodyPr>
            <a:normAutofit fontScale="90000"/>
          </a:bodyPr>
          <a:lstStyle/>
          <a:p>
            <a:r>
              <a:rPr lang="en-US" dirty="0"/>
              <a:t>the boundary conditions of institutional capabilities on international performance </a:t>
            </a:r>
          </a:p>
        </p:txBody>
      </p:sp>
      <p:sp>
        <p:nvSpPr>
          <p:cNvPr id="3" name="Content Placeholder 2">
            <a:extLst>
              <a:ext uri="{FF2B5EF4-FFF2-40B4-BE49-F238E27FC236}">
                <a16:creationId xmlns:a16="http://schemas.microsoft.com/office/drawing/2014/main" id="{A3A1709D-38FC-4191-A557-BE3F81C8AFFD}"/>
              </a:ext>
            </a:extLst>
          </p:cNvPr>
          <p:cNvSpPr>
            <a:spLocks noGrp="1"/>
          </p:cNvSpPr>
          <p:nvPr>
            <p:ph idx="1"/>
          </p:nvPr>
        </p:nvSpPr>
        <p:spPr/>
        <p:txBody>
          <a:bodyPr/>
          <a:lstStyle/>
          <a:p>
            <a:endParaRPr lang="en-US"/>
          </a:p>
        </p:txBody>
      </p:sp>
      <p:sp>
        <p:nvSpPr>
          <p:cNvPr id="4" name="Rectangle: Rounded Corners 3">
            <a:extLst>
              <a:ext uri="{FF2B5EF4-FFF2-40B4-BE49-F238E27FC236}">
                <a16:creationId xmlns:a16="http://schemas.microsoft.com/office/drawing/2014/main" id="{FAB5CACB-4578-44EA-8482-7E0FF15F7539}"/>
              </a:ext>
            </a:extLst>
          </p:cNvPr>
          <p:cNvSpPr/>
          <p:nvPr/>
        </p:nvSpPr>
        <p:spPr>
          <a:xfrm>
            <a:off x="838200" y="3429000"/>
            <a:ext cx="3628103" cy="91440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Boundary conditions of institutional capabilities on international performance </a:t>
            </a:r>
            <a:endParaRPr lang="en-ID" dirty="0"/>
          </a:p>
        </p:txBody>
      </p:sp>
      <p:sp>
        <p:nvSpPr>
          <p:cNvPr id="5" name="Rectangle: Rounded Corners 4">
            <a:extLst>
              <a:ext uri="{FF2B5EF4-FFF2-40B4-BE49-F238E27FC236}">
                <a16:creationId xmlns:a16="http://schemas.microsoft.com/office/drawing/2014/main" id="{70884701-D4E6-4387-B000-471A818E3EA6}"/>
              </a:ext>
            </a:extLst>
          </p:cNvPr>
          <p:cNvSpPr/>
          <p:nvPr/>
        </p:nvSpPr>
        <p:spPr>
          <a:xfrm>
            <a:off x="4916128" y="1988344"/>
            <a:ext cx="3628103" cy="91440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Entrepreneurial orientation</a:t>
            </a:r>
            <a:endParaRPr lang="en-ID" dirty="0"/>
          </a:p>
        </p:txBody>
      </p:sp>
      <p:sp>
        <p:nvSpPr>
          <p:cNvPr id="6" name="Rectangle: Rounded Corners 5">
            <a:extLst>
              <a:ext uri="{FF2B5EF4-FFF2-40B4-BE49-F238E27FC236}">
                <a16:creationId xmlns:a16="http://schemas.microsoft.com/office/drawing/2014/main" id="{323A58B1-D433-4F25-871C-6642F466E394}"/>
              </a:ext>
            </a:extLst>
          </p:cNvPr>
          <p:cNvSpPr/>
          <p:nvPr/>
        </p:nvSpPr>
        <p:spPr>
          <a:xfrm>
            <a:off x="4916128" y="4641056"/>
            <a:ext cx="3628103" cy="91440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Foreign institutional voids</a:t>
            </a:r>
            <a:endParaRPr lang="en-ID" dirty="0"/>
          </a:p>
        </p:txBody>
      </p:sp>
      <p:cxnSp>
        <p:nvCxnSpPr>
          <p:cNvPr id="7" name="Connector: Curved 6">
            <a:extLst>
              <a:ext uri="{FF2B5EF4-FFF2-40B4-BE49-F238E27FC236}">
                <a16:creationId xmlns:a16="http://schemas.microsoft.com/office/drawing/2014/main" id="{3A718A53-E888-4134-894B-C0968B21888D}"/>
              </a:ext>
            </a:extLst>
          </p:cNvPr>
          <p:cNvCxnSpPr>
            <a:stCxn id="4" idx="3"/>
            <a:endCxn id="5" idx="1"/>
          </p:cNvCxnSpPr>
          <p:nvPr/>
        </p:nvCxnSpPr>
        <p:spPr>
          <a:xfrm flipV="1">
            <a:off x="4466303" y="2445544"/>
            <a:ext cx="449825" cy="1440656"/>
          </a:xfrm>
          <a:prstGeom prst="curvedConnector3">
            <a:avLst/>
          </a:prstGeom>
          <a:ln>
            <a:tailEnd type="triangle"/>
          </a:ln>
        </p:spPr>
        <p:style>
          <a:lnRef idx="1">
            <a:schemeClr val="dk1"/>
          </a:lnRef>
          <a:fillRef idx="0">
            <a:schemeClr val="dk1"/>
          </a:fillRef>
          <a:effectRef idx="0">
            <a:schemeClr val="dk1"/>
          </a:effectRef>
          <a:fontRef idx="minor">
            <a:schemeClr val="tx1"/>
          </a:fontRef>
        </p:style>
      </p:cxnSp>
      <p:cxnSp>
        <p:nvCxnSpPr>
          <p:cNvPr id="8" name="Connector: Curved 7">
            <a:extLst>
              <a:ext uri="{FF2B5EF4-FFF2-40B4-BE49-F238E27FC236}">
                <a16:creationId xmlns:a16="http://schemas.microsoft.com/office/drawing/2014/main" id="{5830F70E-CD1D-4816-98DA-A25A18565B24}"/>
              </a:ext>
            </a:extLst>
          </p:cNvPr>
          <p:cNvCxnSpPr>
            <a:stCxn id="4" idx="3"/>
            <a:endCxn id="6" idx="1"/>
          </p:cNvCxnSpPr>
          <p:nvPr/>
        </p:nvCxnSpPr>
        <p:spPr>
          <a:xfrm>
            <a:off x="4466303" y="3886200"/>
            <a:ext cx="449825" cy="1212056"/>
          </a:xfrm>
          <a:prstGeom prst="curvedConnector3">
            <a:avLst/>
          </a:prstGeom>
          <a:ln>
            <a:tailEnd type="triangle"/>
          </a:ln>
        </p:spPr>
        <p:style>
          <a:lnRef idx="1">
            <a:schemeClr val="dk1"/>
          </a:lnRef>
          <a:fillRef idx="0">
            <a:schemeClr val="dk1"/>
          </a:fillRef>
          <a:effectRef idx="0">
            <a:schemeClr val="dk1"/>
          </a:effectRef>
          <a:fontRef idx="minor">
            <a:schemeClr val="tx1"/>
          </a:fontRef>
        </p:style>
      </p:cxnSp>
      <p:sp>
        <p:nvSpPr>
          <p:cNvPr id="9" name="Rectangle 8">
            <a:extLst>
              <a:ext uri="{FF2B5EF4-FFF2-40B4-BE49-F238E27FC236}">
                <a16:creationId xmlns:a16="http://schemas.microsoft.com/office/drawing/2014/main" id="{338EC2AA-2824-40CC-80DA-3875BA21A449}"/>
              </a:ext>
            </a:extLst>
          </p:cNvPr>
          <p:cNvSpPr/>
          <p:nvPr/>
        </p:nvSpPr>
        <p:spPr>
          <a:xfrm>
            <a:off x="5560143" y="2902744"/>
            <a:ext cx="5574890" cy="914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H2: Entrepreneurial orientation negatively moderates the relationship between digital BM innovation and Chinese SME’s international performance</a:t>
            </a:r>
            <a:endParaRPr lang="en-ID" dirty="0"/>
          </a:p>
        </p:txBody>
      </p:sp>
      <p:sp>
        <p:nvSpPr>
          <p:cNvPr id="10" name="Rectangle 9">
            <a:extLst>
              <a:ext uri="{FF2B5EF4-FFF2-40B4-BE49-F238E27FC236}">
                <a16:creationId xmlns:a16="http://schemas.microsoft.com/office/drawing/2014/main" id="{E4E6878C-4B48-4E41-A2C7-6EB255E55823}"/>
              </a:ext>
            </a:extLst>
          </p:cNvPr>
          <p:cNvSpPr/>
          <p:nvPr/>
        </p:nvSpPr>
        <p:spPr>
          <a:xfrm>
            <a:off x="5560143" y="5555456"/>
            <a:ext cx="5574890" cy="914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H3: Foreign institutional voids positively moderate the relationship between digital BM innovation and Chinese SME’s international performance </a:t>
            </a:r>
            <a:endParaRPr lang="en-ID" dirty="0"/>
          </a:p>
        </p:txBody>
      </p:sp>
      <p:sp>
        <p:nvSpPr>
          <p:cNvPr id="11" name="Flowchart: Connector 10">
            <a:extLst>
              <a:ext uri="{FF2B5EF4-FFF2-40B4-BE49-F238E27FC236}">
                <a16:creationId xmlns:a16="http://schemas.microsoft.com/office/drawing/2014/main" id="{784B59ED-FC93-4A21-A271-DD4D69FA66B7}"/>
              </a:ext>
            </a:extLst>
          </p:cNvPr>
          <p:cNvSpPr/>
          <p:nvPr/>
        </p:nvSpPr>
        <p:spPr>
          <a:xfrm>
            <a:off x="10968607" y="-13422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2" name="Flowchart: Connector 11">
            <a:extLst>
              <a:ext uri="{FF2B5EF4-FFF2-40B4-BE49-F238E27FC236}">
                <a16:creationId xmlns:a16="http://schemas.microsoft.com/office/drawing/2014/main" id="{A60DC912-5495-43CE-9305-60AC82B8DE9A}"/>
              </a:ext>
            </a:extLst>
          </p:cNvPr>
          <p:cNvSpPr/>
          <p:nvPr/>
        </p:nvSpPr>
        <p:spPr>
          <a:xfrm>
            <a:off x="11720818" y="882723"/>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3" name="Flowchart: Connector 12">
            <a:extLst>
              <a:ext uri="{FF2B5EF4-FFF2-40B4-BE49-F238E27FC236}">
                <a16:creationId xmlns:a16="http://schemas.microsoft.com/office/drawing/2014/main" id="{1A26ADF7-7D3D-4F9E-9155-74532BFE7F67}"/>
              </a:ext>
            </a:extLst>
          </p:cNvPr>
          <p:cNvSpPr/>
          <p:nvPr/>
        </p:nvSpPr>
        <p:spPr>
          <a:xfrm>
            <a:off x="-61518" y="5085127"/>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4" name="Flowchart: Connector 13">
            <a:extLst>
              <a:ext uri="{FF2B5EF4-FFF2-40B4-BE49-F238E27FC236}">
                <a16:creationId xmlns:a16="http://schemas.microsoft.com/office/drawing/2014/main" id="{70FDD355-4409-4326-94DE-5EDCD0C644A3}"/>
              </a:ext>
            </a:extLst>
          </p:cNvPr>
          <p:cNvSpPr/>
          <p:nvPr/>
        </p:nvSpPr>
        <p:spPr>
          <a:xfrm>
            <a:off x="664131" y="627087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5" name="Flowchart: Connector 14">
            <a:extLst>
              <a:ext uri="{FF2B5EF4-FFF2-40B4-BE49-F238E27FC236}">
                <a16:creationId xmlns:a16="http://schemas.microsoft.com/office/drawing/2014/main" id="{60DBCC4A-446F-44F0-A72E-23F5B0C38A46}"/>
              </a:ext>
            </a:extLst>
          </p:cNvPr>
          <p:cNvSpPr/>
          <p:nvPr/>
        </p:nvSpPr>
        <p:spPr>
          <a:xfrm>
            <a:off x="420628" y="5881244"/>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6" name="Flowchart: Connector 15">
            <a:extLst>
              <a:ext uri="{FF2B5EF4-FFF2-40B4-BE49-F238E27FC236}">
                <a16:creationId xmlns:a16="http://schemas.microsoft.com/office/drawing/2014/main" id="{3F058624-1103-4265-B276-3FF093437AF6}"/>
              </a:ext>
            </a:extLst>
          </p:cNvPr>
          <p:cNvSpPr/>
          <p:nvPr/>
        </p:nvSpPr>
        <p:spPr>
          <a:xfrm>
            <a:off x="420628" y="4689862"/>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7" name="Flowchart: Connector 16">
            <a:extLst>
              <a:ext uri="{FF2B5EF4-FFF2-40B4-BE49-F238E27FC236}">
                <a16:creationId xmlns:a16="http://schemas.microsoft.com/office/drawing/2014/main" id="{1E82A04A-28AA-4DC5-BDAD-1E7F101D3574}"/>
              </a:ext>
            </a:extLst>
          </p:cNvPr>
          <p:cNvSpPr/>
          <p:nvPr/>
        </p:nvSpPr>
        <p:spPr>
          <a:xfrm>
            <a:off x="10783939" y="977071"/>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8" name="Flowchart: Connector 17">
            <a:extLst>
              <a:ext uri="{FF2B5EF4-FFF2-40B4-BE49-F238E27FC236}">
                <a16:creationId xmlns:a16="http://schemas.microsoft.com/office/drawing/2014/main" id="{24C2DEE2-4CCB-4862-A2AE-BCDEA39C1E8E}"/>
              </a:ext>
            </a:extLst>
          </p:cNvPr>
          <p:cNvSpPr/>
          <p:nvPr/>
        </p:nvSpPr>
        <p:spPr>
          <a:xfrm>
            <a:off x="1502807" y="626450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9" name="Flowchart: Connector 18">
            <a:extLst>
              <a:ext uri="{FF2B5EF4-FFF2-40B4-BE49-F238E27FC236}">
                <a16:creationId xmlns:a16="http://schemas.microsoft.com/office/drawing/2014/main" id="{C3583D8D-E3B9-45DD-8711-C06AC09C37D9}"/>
              </a:ext>
            </a:extLst>
          </p:cNvPr>
          <p:cNvSpPr/>
          <p:nvPr/>
        </p:nvSpPr>
        <p:spPr>
          <a:xfrm>
            <a:off x="10951608" y="551715"/>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0" name="Flowchart: Connector 19">
            <a:extLst>
              <a:ext uri="{FF2B5EF4-FFF2-40B4-BE49-F238E27FC236}">
                <a16:creationId xmlns:a16="http://schemas.microsoft.com/office/drawing/2014/main" id="{B60D53B4-FFD2-4686-80BB-97478231F299}"/>
              </a:ext>
            </a:extLst>
          </p:cNvPr>
          <p:cNvSpPr/>
          <p:nvPr/>
        </p:nvSpPr>
        <p:spPr>
          <a:xfrm>
            <a:off x="11336213" y="95071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415555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A7B21900-2830-48B6-B1CD-70AFD5D0F9F7}"/>
              </a:ext>
            </a:extLst>
          </p:cNvPr>
          <p:cNvSpPr>
            <a:spLocks noGrp="1"/>
          </p:cNvSpPr>
          <p:nvPr>
            <p:ph type="title"/>
          </p:nvPr>
        </p:nvSpPr>
        <p:spPr>
          <a:xfrm>
            <a:off x="867911" y="650351"/>
            <a:ext cx="10456178" cy="1311973"/>
          </a:xfrm>
        </p:spPr>
        <p:txBody>
          <a:bodyPr/>
          <a:lstStyle/>
          <a:p>
            <a:r>
              <a:rPr lang="en-US" dirty="0"/>
              <a:t>Entrepreneurial orientation</a:t>
            </a:r>
            <a:endParaRPr lang="en-ID" dirty="0"/>
          </a:p>
        </p:txBody>
      </p:sp>
      <p:sp>
        <p:nvSpPr>
          <p:cNvPr id="7" name="Content Placeholder 2">
            <a:extLst>
              <a:ext uri="{FF2B5EF4-FFF2-40B4-BE49-F238E27FC236}">
                <a16:creationId xmlns:a16="http://schemas.microsoft.com/office/drawing/2014/main" id="{D45E8C9A-4301-4586-A398-28929F124CDE}"/>
              </a:ext>
            </a:extLst>
          </p:cNvPr>
          <p:cNvSpPr>
            <a:spLocks noGrp="1"/>
          </p:cNvSpPr>
          <p:nvPr>
            <p:ph idx="1"/>
          </p:nvPr>
        </p:nvSpPr>
        <p:spPr>
          <a:xfrm>
            <a:off x="867911" y="2110851"/>
            <a:ext cx="10456178" cy="4306727"/>
          </a:xfrm>
        </p:spPr>
        <p:txBody>
          <a:bodyPr>
            <a:normAutofit/>
          </a:bodyPr>
          <a:lstStyle/>
          <a:p>
            <a:pPr algn="just"/>
            <a:r>
              <a:rPr lang="en-US" dirty="0"/>
              <a:t>Entrepreneurial orientation is a central construct in SME internationalization research (</a:t>
            </a:r>
            <a:r>
              <a:rPr lang="en-US" dirty="0" err="1"/>
              <a:t>Cavugil</a:t>
            </a:r>
            <a:r>
              <a:rPr lang="en-US" dirty="0"/>
              <a:t> &amp; knight, 2015; </a:t>
            </a:r>
            <a:r>
              <a:rPr lang="en-US" dirty="0" err="1"/>
              <a:t>Felzensztein</a:t>
            </a:r>
            <a:r>
              <a:rPr lang="en-US" dirty="0"/>
              <a:t> et al., 2015; Zhou &amp; Wu, 2014). </a:t>
            </a:r>
          </a:p>
          <a:p>
            <a:pPr algn="just"/>
            <a:r>
              <a:rPr lang="en-US" dirty="0"/>
              <a:t>Previous work has argues that entrepreneurial orientation may affect the international performance of SMEs.</a:t>
            </a:r>
          </a:p>
          <a:p>
            <a:pPr algn="just"/>
            <a:r>
              <a:rPr lang="en-US" dirty="0"/>
              <a:t>Recent work further indicates that entrepreneurial orientation can serve as an alternative signaling strategy which signals firm capacities and behavioral intentions (Moss et al., 2015) </a:t>
            </a:r>
          </a:p>
          <a:p>
            <a:pPr algn="just"/>
            <a:r>
              <a:rPr lang="en-US" dirty="0"/>
              <a:t>Based on this logic, the researcher argue that, in this research context, the entrepreneurial orientation of SMEs can be seen as an alternative signal, which helps reduce information asymmetry between SMEs and their foreign customers. </a:t>
            </a:r>
            <a:endParaRPr lang="en-ID" dirty="0"/>
          </a:p>
        </p:txBody>
      </p:sp>
      <p:sp>
        <p:nvSpPr>
          <p:cNvPr id="8" name="Flowchart: Connector 7">
            <a:extLst>
              <a:ext uri="{FF2B5EF4-FFF2-40B4-BE49-F238E27FC236}">
                <a16:creationId xmlns:a16="http://schemas.microsoft.com/office/drawing/2014/main" id="{CB29148C-4EF6-4D98-9162-5DFA152515D2}"/>
              </a:ext>
            </a:extLst>
          </p:cNvPr>
          <p:cNvSpPr/>
          <p:nvPr/>
        </p:nvSpPr>
        <p:spPr>
          <a:xfrm>
            <a:off x="10968607" y="-13422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9" name="Flowchart: Connector 8">
            <a:extLst>
              <a:ext uri="{FF2B5EF4-FFF2-40B4-BE49-F238E27FC236}">
                <a16:creationId xmlns:a16="http://schemas.microsoft.com/office/drawing/2014/main" id="{BD20B296-45A3-4AD4-9E4D-144F9B5252F9}"/>
              </a:ext>
            </a:extLst>
          </p:cNvPr>
          <p:cNvSpPr/>
          <p:nvPr/>
        </p:nvSpPr>
        <p:spPr>
          <a:xfrm>
            <a:off x="11720818" y="882723"/>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0" name="Flowchart: Connector 9">
            <a:extLst>
              <a:ext uri="{FF2B5EF4-FFF2-40B4-BE49-F238E27FC236}">
                <a16:creationId xmlns:a16="http://schemas.microsoft.com/office/drawing/2014/main" id="{7486C363-BD4A-4E10-940E-88B93FE0420F}"/>
              </a:ext>
            </a:extLst>
          </p:cNvPr>
          <p:cNvSpPr/>
          <p:nvPr/>
        </p:nvSpPr>
        <p:spPr>
          <a:xfrm>
            <a:off x="-61518" y="5085127"/>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1" name="Flowchart: Connector 10">
            <a:extLst>
              <a:ext uri="{FF2B5EF4-FFF2-40B4-BE49-F238E27FC236}">
                <a16:creationId xmlns:a16="http://schemas.microsoft.com/office/drawing/2014/main" id="{86BE6CD6-5882-467A-BA09-3A361310D812}"/>
              </a:ext>
            </a:extLst>
          </p:cNvPr>
          <p:cNvSpPr/>
          <p:nvPr/>
        </p:nvSpPr>
        <p:spPr>
          <a:xfrm>
            <a:off x="664131" y="627087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2" name="Flowchart: Connector 11">
            <a:extLst>
              <a:ext uri="{FF2B5EF4-FFF2-40B4-BE49-F238E27FC236}">
                <a16:creationId xmlns:a16="http://schemas.microsoft.com/office/drawing/2014/main" id="{CA17E4A5-0313-49F3-881B-F1F00F3CACD3}"/>
              </a:ext>
            </a:extLst>
          </p:cNvPr>
          <p:cNvSpPr/>
          <p:nvPr/>
        </p:nvSpPr>
        <p:spPr>
          <a:xfrm>
            <a:off x="420628" y="5881244"/>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3" name="Flowchart: Connector 12">
            <a:extLst>
              <a:ext uri="{FF2B5EF4-FFF2-40B4-BE49-F238E27FC236}">
                <a16:creationId xmlns:a16="http://schemas.microsoft.com/office/drawing/2014/main" id="{8E91E191-2A71-48D4-B7A5-62D390F7E841}"/>
              </a:ext>
            </a:extLst>
          </p:cNvPr>
          <p:cNvSpPr/>
          <p:nvPr/>
        </p:nvSpPr>
        <p:spPr>
          <a:xfrm>
            <a:off x="420628" y="4689862"/>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4" name="Flowchart: Connector 13">
            <a:extLst>
              <a:ext uri="{FF2B5EF4-FFF2-40B4-BE49-F238E27FC236}">
                <a16:creationId xmlns:a16="http://schemas.microsoft.com/office/drawing/2014/main" id="{89D0C20E-29DF-4320-A2FB-C05BDD90B343}"/>
              </a:ext>
            </a:extLst>
          </p:cNvPr>
          <p:cNvSpPr/>
          <p:nvPr/>
        </p:nvSpPr>
        <p:spPr>
          <a:xfrm>
            <a:off x="10783939" y="977071"/>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5" name="Flowchart: Connector 14">
            <a:extLst>
              <a:ext uri="{FF2B5EF4-FFF2-40B4-BE49-F238E27FC236}">
                <a16:creationId xmlns:a16="http://schemas.microsoft.com/office/drawing/2014/main" id="{BE31D989-1FD5-45D5-9497-67B2007F4010}"/>
              </a:ext>
            </a:extLst>
          </p:cNvPr>
          <p:cNvSpPr/>
          <p:nvPr/>
        </p:nvSpPr>
        <p:spPr>
          <a:xfrm>
            <a:off x="1502807" y="626450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6" name="Flowchart: Connector 15">
            <a:extLst>
              <a:ext uri="{FF2B5EF4-FFF2-40B4-BE49-F238E27FC236}">
                <a16:creationId xmlns:a16="http://schemas.microsoft.com/office/drawing/2014/main" id="{DD17BD2F-8B7C-4DEA-BA82-4D9A92C55A1F}"/>
              </a:ext>
            </a:extLst>
          </p:cNvPr>
          <p:cNvSpPr/>
          <p:nvPr/>
        </p:nvSpPr>
        <p:spPr>
          <a:xfrm>
            <a:off x="10951608" y="551715"/>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7" name="Flowchart: Connector 16">
            <a:extLst>
              <a:ext uri="{FF2B5EF4-FFF2-40B4-BE49-F238E27FC236}">
                <a16:creationId xmlns:a16="http://schemas.microsoft.com/office/drawing/2014/main" id="{3EC1467F-9A13-4C88-B70A-BDFF6CADB599}"/>
              </a:ext>
            </a:extLst>
          </p:cNvPr>
          <p:cNvSpPr/>
          <p:nvPr/>
        </p:nvSpPr>
        <p:spPr>
          <a:xfrm>
            <a:off x="11336213" y="95071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773455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8341B2F-997C-4AA5-9B09-CFF2D7D7EE31}"/>
              </a:ext>
            </a:extLst>
          </p:cNvPr>
          <p:cNvSpPr>
            <a:spLocks noGrp="1"/>
          </p:cNvSpPr>
          <p:nvPr>
            <p:ph type="title"/>
          </p:nvPr>
        </p:nvSpPr>
        <p:spPr>
          <a:xfrm>
            <a:off x="838200" y="365125"/>
            <a:ext cx="10515600" cy="1325563"/>
          </a:xfrm>
        </p:spPr>
        <p:txBody>
          <a:bodyPr/>
          <a:lstStyle/>
          <a:p>
            <a:r>
              <a:rPr lang="en-US" dirty="0"/>
              <a:t>Foreign institutional voids </a:t>
            </a:r>
            <a:endParaRPr lang="en-ID" dirty="0"/>
          </a:p>
        </p:txBody>
      </p:sp>
      <p:sp>
        <p:nvSpPr>
          <p:cNvPr id="5" name="Content Placeholder 2">
            <a:extLst>
              <a:ext uri="{FF2B5EF4-FFF2-40B4-BE49-F238E27FC236}">
                <a16:creationId xmlns:a16="http://schemas.microsoft.com/office/drawing/2014/main" id="{0336835F-D646-41EE-A19A-650A8F529D5D}"/>
              </a:ext>
            </a:extLst>
          </p:cNvPr>
          <p:cNvSpPr>
            <a:spLocks noGrp="1"/>
          </p:cNvSpPr>
          <p:nvPr>
            <p:ph idx="1"/>
          </p:nvPr>
        </p:nvSpPr>
        <p:spPr>
          <a:xfrm>
            <a:off x="838200" y="1825625"/>
            <a:ext cx="10515600" cy="4351338"/>
          </a:xfrm>
        </p:spPr>
        <p:txBody>
          <a:bodyPr/>
          <a:lstStyle/>
          <a:p>
            <a:pPr algn="just"/>
            <a:r>
              <a:rPr lang="en-US" dirty="0"/>
              <a:t>Foreign institutional voids represent institutional conditions that can make it difficult for buyers and sellers to interact successful in markets (Doh et al., 2017). </a:t>
            </a:r>
          </a:p>
          <a:p>
            <a:pPr algn="just"/>
            <a:r>
              <a:rPr lang="en-US" dirty="0"/>
              <a:t>Institutional voids increase the transaction costs of market activity (Wang &amp; Cuervo-</a:t>
            </a:r>
            <a:r>
              <a:rPr lang="en-US" dirty="0" err="1"/>
              <a:t>Cazurra</a:t>
            </a:r>
            <a:r>
              <a:rPr lang="en-US" dirty="0"/>
              <a:t>, 2017)</a:t>
            </a:r>
          </a:p>
          <a:p>
            <a:pPr algn="just"/>
            <a:r>
              <a:rPr lang="en-US" dirty="0"/>
              <a:t>The researchers purpose that the positive relationship between BM innovation and international performance is more salient for Chinese SMEs in host countries characterized by greater institutional voids because : </a:t>
            </a:r>
          </a:p>
          <a:p>
            <a:pPr marL="0" indent="0" algn="just">
              <a:buNone/>
            </a:pPr>
            <a:endParaRPr lang="en-ID" dirty="0"/>
          </a:p>
        </p:txBody>
      </p:sp>
      <p:sp>
        <p:nvSpPr>
          <p:cNvPr id="6" name="Rectangle 5">
            <a:extLst>
              <a:ext uri="{FF2B5EF4-FFF2-40B4-BE49-F238E27FC236}">
                <a16:creationId xmlns:a16="http://schemas.microsoft.com/office/drawing/2014/main" id="{1053B012-82DD-4E0B-B1F4-226904FC1EA0}"/>
              </a:ext>
            </a:extLst>
          </p:cNvPr>
          <p:cNvSpPr/>
          <p:nvPr/>
        </p:nvSpPr>
        <p:spPr>
          <a:xfrm>
            <a:off x="1469922" y="3673053"/>
            <a:ext cx="9883878" cy="5492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just"/>
            <a:r>
              <a:rPr lang="en-US" dirty="0"/>
              <a:t>(1) Foreign institutional voids create market information asymmetries in foreign buyers’ global purchases and sourcing (</a:t>
            </a:r>
            <a:r>
              <a:rPr lang="en-US" dirty="0" err="1"/>
              <a:t>Peeters</a:t>
            </a:r>
            <a:r>
              <a:rPr lang="en-US" dirty="0"/>
              <a:t> et al., 2015; </a:t>
            </a:r>
            <a:r>
              <a:rPr lang="en-US" dirty="0" err="1"/>
              <a:t>Stancyzk</a:t>
            </a:r>
            <a:r>
              <a:rPr lang="en-US" dirty="0"/>
              <a:t> et al., 2017)</a:t>
            </a:r>
            <a:endParaRPr lang="en-ID" dirty="0"/>
          </a:p>
        </p:txBody>
      </p:sp>
      <p:sp>
        <p:nvSpPr>
          <p:cNvPr id="7" name="Rectangle 6">
            <a:extLst>
              <a:ext uri="{FF2B5EF4-FFF2-40B4-BE49-F238E27FC236}">
                <a16:creationId xmlns:a16="http://schemas.microsoft.com/office/drawing/2014/main" id="{71478DEB-A4A9-490F-90CE-6FE73DD78168}"/>
              </a:ext>
            </a:extLst>
          </p:cNvPr>
          <p:cNvSpPr/>
          <p:nvPr/>
        </p:nvSpPr>
        <p:spPr>
          <a:xfrm>
            <a:off x="1469922" y="4230717"/>
            <a:ext cx="9883878" cy="5492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just"/>
            <a:r>
              <a:rPr lang="en-US" dirty="0"/>
              <a:t>(2) Foreign institutional voids strengthen legitimacy pressures that Chinese SMEs face to secure acceptance in host markets (</a:t>
            </a:r>
            <a:r>
              <a:rPr lang="en-US" dirty="0" err="1"/>
              <a:t>Marano</a:t>
            </a:r>
            <a:r>
              <a:rPr lang="en-US" dirty="0"/>
              <a:t> et </a:t>
            </a:r>
            <a:r>
              <a:rPr lang="en-US" dirty="0" err="1"/>
              <a:t>als</a:t>
            </a:r>
            <a:r>
              <a:rPr lang="en-US" dirty="0"/>
              <a:t>., 2017)</a:t>
            </a:r>
            <a:endParaRPr lang="en-ID" dirty="0"/>
          </a:p>
        </p:txBody>
      </p:sp>
      <p:sp>
        <p:nvSpPr>
          <p:cNvPr id="8" name="Flowchart: Connector 7">
            <a:extLst>
              <a:ext uri="{FF2B5EF4-FFF2-40B4-BE49-F238E27FC236}">
                <a16:creationId xmlns:a16="http://schemas.microsoft.com/office/drawing/2014/main" id="{652109DF-D4AE-46D9-908D-9E7C8615A29E}"/>
              </a:ext>
            </a:extLst>
          </p:cNvPr>
          <p:cNvSpPr/>
          <p:nvPr/>
        </p:nvSpPr>
        <p:spPr>
          <a:xfrm>
            <a:off x="10968607" y="-13422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9" name="Flowchart: Connector 8">
            <a:extLst>
              <a:ext uri="{FF2B5EF4-FFF2-40B4-BE49-F238E27FC236}">
                <a16:creationId xmlns:a16="http://schemas.microsoft.com/office/drawing/2014/main" id="{EDEB7D65-5D37-43DA-8D70-3B23F1291ECE}"/>
              </a:ext>
            </a:extLst>
          </p:cNvPr>
          <p:cNvSpPr/>
          <p:nvPr/>
        </p:nvSpPr>
        <p:spPr>
          <a:xfrm>
            <a:off x="11720818" y="882723"/>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0" name="Flowchart: Connector 9">
            <a:extLst>
              <a:ext uri="{FF2B5EF4-FFF2-40B4-BE49-F238E27FC236}">
                <a16:creationId xmlns:a16="http://schemas.microsoft.com/office/drawing/2014/main" id="{B1030DF7-3FDD-4B5A-894A-3C2DAEC4C4B1}"/>
              </a:ext>
            </a:extLst>
          </p:cNvPr>
          <p:cNvSpPr/>
          <p:nvPr/>
        </p:nvSpPr>
        <p:spPr>
          <a:xfrm>
            <a:off x="-61518" y="5085127"/>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1" name="Flowchart: Connector 10">
            <a:extLst>
              <a:ext uri="{FF2B5EF4-FFF2-40B4-BE49-F238E27FC236}">
                <a16:creationId xmlns:a16="http://schemas.microsoft.com/office/drawing/2014/main" id="{9A50E351-22DE-416A-B006-2B70C2F3A3ED}"/>
              </a:ext>
            </a:extLst>
          </p:cNvPr>
          <p:cNvSpPr/>
          <p:nvPr/>
        </p:nvSpPr>
        <p:spPr>
          <a:xfrm>
            <a:off x="664131" y="627087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2" name="Flowchart: Connector 11">
            <a:extLst>
              <a:ext uri="{FF2B5EF4-FFF2-40B4-BE49-F238E27FC236}">
                <a16:creationId xmlns:a16="http://schemas.microsoft.com/office/drawing/2014/main" id="{F625DBEA-9D85-4CEC-85AC-4D326DCB5044}"/>
              </a:ext>
            </a:extLst>
          </p:cNvPr>
          <p:cNvSpPr/>
          <p:nvPr/>
        </p:nvSpPr>
        <p:spPr>
          <a:xfrm>
            <a:off x="420628" y="5881244"/>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3" name="Flowchart: Connector 12">
            <a:extLst>
              <a:ext uri="{FF2B5EF4-FFF2-40B4-BE49-F238E27FC236}">
                <a16:creationId xmlns:a16="http://schemas.microsoft.com/office/drawing/2014/main" id="{1FB716FB-0307-41B2-BE42-4A752602410B}"/>
              </a:ext>
            </a:extLst>
          </p:cNvPr>
          <p:cNvSpPr/>
          <p:nvPr/>
        </p:nvSpPr>
        <p:spPr>
          <a:xfrm>
            <a:off x="420628" y="4689862"/>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4" name="Flowchart: Connector 13">
            <a:extLst>
              <a:ext uri="{FF2B5EF4-FFF2-40B4-BE49-F238E27FC236}">
                <a16:creationId xmlns:a16="http://schemas.microsoft.com/office/drawing/2014/main" id="{170F4179-6CED-4EE9-BD38-0D70D4693F3A}"/>
              </a:ext>
            </a:extLst>
          </p:cNvPr>
          <p:cNvSpPr/>
          <p:nvPr/>
        </p:nvSpPr>
        <p:spPr>
          <a:xfrm>
            <a:off x="10783939" y="977071"/>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5" name="Flowchart: Connector 14">
            <a:extLst>
              <a:ext uri="{FF2B5EF4-FFF2-40B4-BE49-F238E27FC236}">
                <a16:creationId xmlns:a16="http://schemas.microsoft.com/office/drawing/2014/main" id="{89944747-9425-471F-B196-0EB1AD2CFD92}"/>
              </a:ext>
            </a:extLst>
          </p:cNvPr>
          <p:cNvSpPr/>
          <p:nvPr/>
        </p:nvSpPr>
        <p:spPr>
          <a:xfrm>
            <a:off x="1502807" y="626450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6" name="Flowchart: Connector 15">
            <a:extLst>
              <a:ext uri="{FF2B5EF4-FFF2-40B4-BE49-F238E27FC236}">
                <a16:creationId xmlns:a16="http://schemas.microsoft.com/office/drawing/2014/main" id="{40FD1A6E-A6D8-4E26-804D-50CA8593E146}"/>
              </a:ext>
            </a:extLst>
          </p:cNvPr>
          <p:cNvSpPr/>
          <p:nvPr/>
        </p:nvSpPr>
        <p:spPr>
          <a:xfrm>
            <a:off x="10951608" y="551715"/>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7" name="Flowchart: Connector 16">
            <a:extLst>
              <a:ext uri="{FF2B5EF4-FFF2-40B4-BE49-F238E27FC236}">
                <a16:creationId xmlns:a16="http://schemas.microsoft.com/office/drawing/2014/main" id="{4B705889-CB56-4272-BF65-E365871055E0}"/>
              </a:ext>
            </a:extLst>
          </p:cNvPr>
          <p:cNvSpPr/>
          <p:nvPr/>
        </p:nvSpPr>
        <p:spPr>
          <a:xfrm>
            <a:off x="11336213" y="95071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547655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AFF9A-E65C-4DF7-A41D-1BDCF4A7CB49}"/>
              </a:ext>
            </a:extLst>
          </p:cNvPr>
          <p:cNvSpPr>
            <a:spLocks noGrp="1"/>
          </p:cNvSpPr>
          <p:nvPr>
            <p:ph type="title"/>
          </p:nvPr>
        </p:nvSpPr>
        <p:spPr/>
        <p:txBody>
          <a:bodyPr/>
          <a:lstStyle/>
          <a:p>
            <a:r>
              <a:rPr lang="en-US" dirty="0"/>
              <a:t>Chapter iii</a:t>
            </a:r>
            <a:br>
              <a:rPr lang="en-US" dirty="0"/>
            </a:br>
            <a:r>
              <a:rPr lang="en-US" dirty="0"/>
              <a:t>Methods</a:t>
            </a:r>
          </a:p>
        </p:txBody>
      </p:sp>
      <p:sp>
        <p:nvSpPr>
          <p:cNvPr id="3" name="Text Placeholder 2">
            <a:extLst>
              <a:ext uri="{FF2B5EF4-FFF2-40B4-BE49-F238E27FC236}">
                <a16:creationId xmlns:a16="http://schemas.microsoft.com/office/drawing/2014/main" id="{3F48BB03-40BD-44C7-8061-3BF3D9DCBB14}"/>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9387494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DB83F-22A1-4D60-A0F1-B0B0D1AAF602}"/>
              </a:ext>
            </a:extLst>
          </p:cNvPr>
          <p:cNvSpPr>
            <a:spLocks noGrp="1"/>
          </p:cNvSpPr>
          <p:nvPr>
            <p:ph type="title"/>
          </p:nvPr>
        </p:nvSpPr>
        <p:spPr/>
        <p:txBody>
          <a:bodyPr/>
          <a:lstStyle/>
          <a:p>
            <a:r>
              <a:rPr lang="en-US" dirty="0"/>
              <a:t>Survey development and sample</a:t>
            </a:r>
          </a:p>
        </p:txBody>
      </p:sp>
      <p:sp>
        <p:nvSpPr>
          <p:cNvPr id="3" name="Content Placeholder 2">
            <a:extLst>
              <a:ext uri="{FF2B5EF4-FFF2-40B4-BE49-F238E27FC236}">
                <a16:creationId xmlns:a16="http://schemas.microsoft.com/office/drawing/2014/main" id="{0B140805-5758-4DD7-B496-73C9C75A88C8}"/>
              </a:ext>
            </a:extLst>
          </p:cNvPr>
          <p:cNvSpPr>
            <a:spLocks noGrp="1"/>
          </p:cNvSpPr>
          <p:nvPr>
            <p:ph idx="1"/>
          </p:nvPr>
        </p:nvSpPr>
        <p:spPr/>
        <p:txBody>
          <a:bodyPr/>
          <a:lstStyle/>
          <a:p>
            <a:pPr algn="just"/>
            <a:r>
              <a:rPr lang="en-US" dirty="0"/>
              <a:t>The researcher conduct a series of in-depth interviews with export managers for Chinese exporters and platform managers for Alibaba. </a:t>
            </a:r>
          </a:p>
          <a:p>
            <a:pPr algn="just"/>
            <a:r>
              <a:rPr lang="en-US" dirty="0"/>
              <a:t>Designed an open-ended and semi-structured discussion guide that advanced across key constructs in the proposed model</a:t>
            </a:r>
          </a:p>
          <a:p>
            <a:pPr algn="just"/>
            <a:r>
              <a:rPr lang="en-US" dirty="0"/>
              <a:t>Proposed model: BM innovation, entrepreneurial orientation, &amp; international performance. </a:t>
            </a:r>
          </a:p>
          <a:p>
            <a:pPr algn="just"/>
            <a:r>
              <a:rPr lang="en-US" dirty="0"/>
              <a:t>The researchers develop an English version of the questionnaire (related with major Alibaba activities that exporters rely on) </a:t>
            </a:r>
            <a:r>
              <a:rPr lang="en-US" dirty="0">
                <a:sym typeface="Wingdings" panose="05000000000000000000" pitchFamily="2" charset="2"/>
              </a:rPr>
              <a:t> convert to Chinese and evaluated by 2 Chinese bilingual scholars </a:t>
            </a:r>
          </a:p>
          <a:p>
            <a:pPr algn="just"/>
            <a:r>
              <a:rPr lang="en-US" dirty="0">
                <a:sym typeface="Wingdings" panose="05000000000000000000" pitchFamily="2" charset="2"/>
              </a:rPr>
              <a:t>Conducted a pre-test with 30 export manufacturers and 3 Alibaba platform managers to elicit their comments on the questionnaire </a:t>
            </a:r>
            <a:endParaRPr lang="en-ID" dirty="0"/>
          </a:p>
        </p:txBody>
      </p:sp>
      <p:sp>
        <p:nvSpPr>
          <p:cNvPr id="4" name="Flowchart: Connector 3">
            <a:extLst>
              <a:ext uri="{FF2B5EF4-FFF2-40B4-BE49-F238E27FC236}">
                <a16:creationId xmlns:a16="http://schemas.microsoft.com/office/drawing/2014/main" id="{894466F5-AA9D-4D4B-8ADA-9B9774F7F7AC}"/>
              </a:ext>
            </a:extLst>
          </p:cNvPr>
          <p:cNvSpPr/>
          <p:nvPr/>
        </p:nvSpPr>
        <p:spPr>
          <a:xfrm>
            <a:off x="10968607" y="-13422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5" name="Flowchart: Connector 4">
            <a:extLst>
              <a:ext uri="{FF2B5EF4-FFF2-40B4-BE49-F238E27FC236}">
                <a16:creationId xmlns:a16="http://schemas.microsoft.com/office/drawing/2014/main" id="{98F781B8-DACA-4CAF-BA18-CA3B2797590F}"/>
              </a:ext>
            </a:extLst>
          </p:cNvPr>
          <p:cNvSpPr/>
          <p:nvPr/>
        </p:nvSpPr>
        <p:spPr>
          <a:xfrm>
            <a:off x="11720818" y="882723"/>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6" name="Flowchart: Connector 5">
            <a:extLst>
              <a:ext uri="{FF2B5EF4-FFF2-40B4-BE49-F238E27FC236}">
                <a16:creationId xmlns:a16="http://schemas.microsoft.com/office/drawing/2014/main" id="{37B5B030-99C1-4015-9E0F-59F92FE24ACF}"/>
              </a:ext>
            </a:extLst>
          </p:cNvPr>
          <p:cNvSpPr/>
          <p:nvPr/>
        </p:nvSpPr>
        <p:spPr>
          <a:xfrm>
            <a:off x="-61518" y="5085127"/>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7" name="Flowchart: Connector 6">
            <a:extLst>
              <a:ext uri="{FF2B5EF4-FFF2-40B4-BE49-F238E27FC236}">
                <a16:creationId xmlns:a16="http://schemas.microsoft.com/office/drawing/2014/main" id="{F20E2503-2DDA-4215-9C43-26690FC43889}"/>
              </a:ext>
            </a:extLst>
          </p:cNvPr>
          <p:cNvSpPr/>
          <p:nvPr/>
        </p:nvSpPr>
        <p:spPr>
          <a:xfrm>
            <a:off x="664131" y="627087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8" name="Flowchart: Connector 7">
            <a:extLst>
              <a:ext uri="{FF2B5EF4-FFF2-40B4-BE49-F238E27FC236}">
                <a16:creationId xmlns:a16="http://schemas.microsoft.com/office/drawing/2014/main" id="{4E9504A6-99E2-420D-B3D4-0E53276F66E4}"/>
              </a:ext>
            </a:extLst>
          </p:cNvPr>
          <p:cNvSpPr/>
          <p:nvPr/>
        </p:nvSpPr>
        <p:spPr>
          <a:xfrm>
            <a:off x="420628" y="5881244"/>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9" name="Flowchart: Connector 8">
            <a:extLst>
              <a:ext uri="{FF2B5EF4-FFF2-40B4-BE49-F238E27FC236}">
                <a16:creationId xmlns:a16="http://schemas.microsoft.com/office/drawing/2014/main" id="{43B01057-3486-4484-8229-C00CC78F6659}"/>
              </a:ext>
            </a:extLst>
          </p:cNvPr>
          <p:cNvSpPr/>
          <p:nvPr/>
        </p:nvSpPr>
        <p:spPr>
          <a:xfrm>
            <a:off x="420628" y="4689862"/>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0" name="Flowchart: Connector 9">
            <a:extLst>
              <a:ext uri="{FF2B5EF4-FFF2-40B4-BE49-F238E27FC236}">
                <a16:creationId xmlns:a16="http://schemas.microsoft.com/office/drawing/2014/main" id="{593E1736-4CCA-4DEA-8F5B-5BBFACA46281}"/>
              </a:ext>
            </a:extLst>
          </p:cNvPr>
          <p:cNvSpPr/>
          <p:nvPr/>
        </p:nvSpPr>
        <p:spPr>
          <a:xfrm>
            <a:off x="10783939" y="977071"/>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1" name="Flowchart: Connector 10">
            <a:extLst>
              <a:ext uri="{FF2B5EF4-FFF2-40B4-BE49-F238E27FC236}">
                <a16:creationId xmlns:a16="http://schemas.microsoft.com/office/drawing/2014/main" id="{C8BD7078-8F27-4ED7-9390-37F5321EE765}"/>
              </a:ext>
            </a:extLst>
          </p:cNvPr>
          <p:cNvSpPr/>
          <p:nvPr/>
        </p:nvSpPr>
        <p:spPr>
          <a:xfrm>
            <a:off x="1502807" y="626450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2" name="Flowchart: Connector 11">
            <a:extLst>
              <a:ext uri="{FF2B5EF4-FFF2-40B4-BE49-F238E27FC236}">
                <a16:creationId xmlns:a16="http://schemas.microsoft.com/office/drawing/2014/main" id="{383EA8F4-7BB3-4817-BD51-942739793A9F}"/>
              </a:ext>
            </a:extLst>
          </p:cNvPr>
          <p:cNvSpPr/>
          <p:nvPr/>
        </p:nvSpPr>
        <p:spPr>
          <a:xfrm>
            <a:off x="10951608" y="551715"/>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3" name="Flowchart: Connector 12">
            <a:extLst>
              <a:ext uri="{FF2B5EF4-FFF2-40B4-BE49-F238E27FC236}">
                <a16:creationId xmlns:a16="http://schemas.microsoft.com/office/drawing/2014/main" id="{5050C3F2-D690-449B-A6AF-1906676A5FB5}"/>
              </a:ext>
            </a:extLst>
          </p:cNvPr>
          <p:cNvSpPr/>
          <p:nvPr/>
        </p:nvSpPr>
        <p:spPr>
          <a:xfrm>
            <a:off x="11336213" y="95071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959403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8A727F-125B-43B3-899D-BCBC4C78D7AB}"/>
              </a:ext>
            </a:extLst>
          </p:cNvPr>
          <p:cNvSpPr>
            <a:spLocks noGrp="1"/>
          </p:cNvSpPr>
          <p:nvPr>
            <p:ph idx="1"/>
          </p:nvPr>
        </p:nvSpPr>
        <p:spPr>
          <a:xfrm>
            <a:off x="755009" y="595618"/>
            <a:ext cx="10412136" cy="5464589"/>
          </a:xfrm>
        </p:spPr>
        <p:txBody>
          <a:bodyPr>
            <a:normAutofit lnSpcReduction="10000"/>
          </a:bodyPr>
          <a:lstStyle/>
          <a:p>
            <a:r>
              <a:rPr lang="en-US" dirty="0"/>
              <a:t>Formal survey, using the simple random sampling method to </a:t>
            </a:r>
            <a:r>
              <a:rPr lang="en-US" b="1" dirty="0"/>
              <a:t>select 1,500 exporters in China who used Alibaba</a:t>
            </a:r>
          </a:p>
          <a:p>
            <a:r>
              <a:rPr lang="en-US" dirty="0"/>
              <a:t>Area: Most Developed (Beijing and Guangdong) &amp; Relatively developed (Jiangsu, Shandong, </a:t>
            </a:r>
            <a:r>
              <a:rPr lang="en-US" dirty="0" err="1"/>
              <a:t>Tianjing</a:t>
            </a:r>
            <a:r>
              <a:rPr lang="en-US" dirty="0"/>
              <a:t> and Zhejiang) </a:t>
            </a:r>
          </a:p>
          <a:p>
            <a:r>
              <a:rPr lang="en-US" dirty="0"/>
              <a:t>Received 350 questionnaires</a:t>
            </a:r>
          </a:p>
          <a:p>
            <a:r>
              <a:rPr lang="en-US" dirty="0"/>
              <a:t>Performed t-tests on demographic variables such as </a:t>
            </a:r>
          </a:p>
          <a:p>
            <a:pPr lvl="1"/>
            <a:r>
              <a:rPr lang="en-US" dirty="0"/>
              <a:t>firm size = (t: 0,508 ; p: 0,612)</a:t>
            </a:r>
          </a:p>
          <a:p>
            <a:pPr lvl="1"/>
            <a:r>
              <a:rPr lang="en-US" dirty="0"/>
              <a:t>Firm age = (t: 0,263 ; p: 0,793)</a:t>
            </a:r>
          </a:p>
          <a:p>
            <a:pPr lvl="1"/>
            <a:r>
              <a:rPr lang="en-US" dirty="0"/>
              <a:t>Entrepreneurial orientation = (t: 1,281 ; p: 0,201)</a:t>
            </a:r>
          </a:p>
          <a:p>
            <a:pPr lvl="1"/>
            <a:r>
              <a:rPr lang="en-US" dirty="0"/>
              <a:t>Foreign institutional voids = (t: 0,689 ; p: 0,491)</a:t>
            </a:r>
          </a:p>
          <a:p>
            <a:pPr lvl="1"/>
            <a:r>
              <a:rPr lang="en-US" dirty="0"/>
              <a:t>Export sales performance = (t: 1,640 ; p: 0,102) </a:t>
            </a:r>
          </a:p>
          <a:p>
            <a:pPr lvl="1" indent="0">
              <a:buNone/>
            </a:pPr>
            <a:r>
              <a:rPr lang="en-US" dirty="0"/>
              <a:t>As all the t-tests were nonsignificant, nonresponse bias was not a concern in this study</a:t>
            </a:r>
          </a:p>
          <a:p>
            <a:r>
              <a:rPr lang="en-US" dirty="0"/>
              <a:t>Questionnaire include  3 items that assessed the informant’s</a:t>
            </a:r>
          </a:p>
          <a:p>
            <a:pPr marL="914400" lvl="1" indent="-457200">
              <a:buFont typeface="+mj-lt"/>
              <a:buAutoNum type="arabicPeriod"/>
            </a:pPr>
            <a:r>
              <a:rPr lang="en-US" dirty="0"/>
              <a:t>Involvement in the exporters’ business and e Platform decisions</a:t>
            </a:r>
          </a:p>
          <a:p>
            <a:pPr marL="914400" lvl="1" indent="-457200">
              <a:buFont typeface="+mj-lt"/>
              <a:buAutoNum type="arabicPeriod"/>
            </a:pPr>
            <a:r>
              <a:rPr lang="en-US" dirty="0"/>
              <a:t>Knowledge about the questions</a:t>
            </a:r>
          </a:p>
          <a:p>
            <a:pPr marL="914400" lvl="1" indent="-457200">
              <a:buFont typeface="+mj-lt"/>
              <a:buAutoNum type="arabicPeriod"/>
            </a:pPr>
            <a:r>
              <a:rPr lang="en-US" dirty="0"/>
              <a:t>Confidence in completing the questionnaire </a:t>
            </a:r>
            <a:endParaRPr lang="en-ID" dirty="0"/>
          </a:p>
          <a:p>
            <a:r>
              <a:rPr lang="en-ID" dirty="0"/>
              <a:t>The average score for informant competence was 5,56 on a 7-point scale, indicating that they were reasonably qualified informants. </a:t>
            </a:r>
          </a:p>
          <a:p>
            <a:pPr marL="0" indent="0">
              <a:buNone/>
            </a:pPr>
            <a:endParaRPr lang="en-US" dirty="0"/>
          </a:p>
          <a:p>
            <a:pPr lvl="1" indent="0">
              <a:buNone/>
            </a:pPr>
            <a:endParaRPr lang="en-ID" dirty="0"/>
          </a:p>
          <a:p>
            <a:pPr marL="0" indent="0">
              <a:buNone/>
            </a:pPr>
            <a:endParaRPr lang="en-US" dirty="0"/>
          </a:p>
        </p:txBody>
      </p:sp>
      <p:sp>
        <p:nvSpPr>
          <p:cNvPr id="4" name="Flowchart: Connector 3">
            <a:extLst>
              <a:ext uri="{FF2B5EF4-FFF2-40B4-BE49-F238E27FC236}">
                <a16:creationId xmlns:a16="http://schemas.microsoft.com/office/drawing/2014/main" id="{480EBE8C-4A16-4AB6-A98A-DD6FBB3EA175}"/>
              </a:ext>
            </a:extLst>
          </p:cNvPr>
          <p:cNvSpPr/>
          <p:nvPr/>
        </p:nvSpPr>
        <p:spPr>
          <a:xfrm>
            <a:off x="10968607" y="-13422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5" name="Flowchart: Connector 4">
            <a:extLst>
              <a:ext uri="{FF2B5EF4-FFF2-40B4-BE49-F238E27FC236}">
                <a16:creationId xmlns:a16="http://schemas.microsoft.com/office/drawing/2014/main" id="{61FA0706-E1D4-4EFA-82B9-453B691BB19A}"/>
              </a:ext>
            </a:extLst>
          </p:cNvPr>
          <p:cNvSpPr/>
          <p:nvPr/>
        </p:nvSpPr>
        <p:spPr>
          <a:xfrm>
            <a:off x="11720818" y="882723"/>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6" name="Flowchart: Connector 5">
            <a:extLst>
              <a:ext uri="{FF2B5EF4-FFF2-40B4-BE49-F238E27FC236}">
                <a16:creationId xmlns:a16="http://schemas.microsoft.com/office/drawing/2014/main" id="{E36ECA31-94E9-4FA5-98A4-A85D7A0B3103}"/>
              </a:ext>
            </a:extLst>
          </p:cNvPr>
          <p:cNvSpPr/>
          <p:nvPr/>
        </p:nvSpPr>
        <p:spPr>
          <a:xfrm>
            <a:off x="-61518" y="5085127"/>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7" name="Flowchart: Connector 6">
            <a:extLst>
              <a:ext uri="{FF2B5EF4-FFF2-40B4-BE49-F238E27FC236}">
                <a16:creationId xmlns:a16="http://schemas.microsoft.com/office/drawing/2014/main" id="{35305219-768A-4AE5-9366-A7CC85BA86F4}"/>
              </a:ext>
            </a:extLst>
          </p:cNvPr>
          <p:cNvSpPr/>
          <p:nvPr/>
        </p:nvSpPr>
        <p:spPr>
          <a:xfrm>
            <a:off x="664131" y="627087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8" name="Flowchart: Connector 7">
            <a:extLst>
              <a:ext uri="{FF2B5EF4-FFF2-40B4-BE49-F238E27FC236}">
                <a16:creationId xmlns:a16="http://schemas.microsoft.com/office/drawing/2014/main" id="{1D0607BD-247C-48F2-84D2-15A27F9CD89E}"/>
              </a:ext>
            </a:extLst>
          </p:cNvPr>
          <p:cNvSpPr/>
          <p:nvPr/>
        </p:nvSpPr>
        <p:spPr>
          <a:xfrm>
            <a:off x="420628" y="5881244"/>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9" name="Flowchart: Connector 8">
            <a:extLst>
              <a:ext uri="{FF2B5EF4-FFF2-40B4-BE49-F238E27FC236}">
                <a16:creationId xmlns:a16="http://schemas.microsoft.com/office/drawing/2014/main" id="{F564D279-5E01-4521-8D08-D981A1AA0EC3}"/>
              </a:ext>
            </a:extLst>
          </p:cNvPr>
          <p:cNvSpPr/>
          <p:nvPr/>
        </p:nvSpPr>
        <p:spPr>
          <a:xfrm>
            <a:off x="420628" y="4689862"/>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0" name="Flowchart: Connector 9">
            <a:extLst>
              <a:ext uri="{FF2B5EF4-FFF2-40B4-BE49-F238E27FC236}">
                <a16:creationId xmlns:a16="http://schemas.microsoft.com/office/drawing/2014/main" id="{256EC146-1A2E-4ABC-A0DB-9DC681B0A395}"/>
              </a:ext>
            </a:extLst>
          </p:cNvPr>
          <p:cNvSpPr/>
          <p:nvPr/>
        </p:nvSpPr>
        <p:spPr>
          <a:xfrm>
            <a:off x="10783939" y="977071"/>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1" name="Flowchart: Connector 10">
            <a:extLst>
              <a:ext uri="{FF2B5EF4-FFF2-40B4-BE49-F238E27FC236}">
                <a16:creationId xmlns:a16="http://schemas.microsoft.com/office/drawing/2014/main" id="{4F46B1B2-7D52-4531-AF58-A01DF32525C1}"/>
              </a:ext>
            </a:extLst>
          </p:cNvPr>
          <p:cNvSpPr/>
          <p:nvPr/>
        </p:nvSpPr>
        <p:spPr>
          <a:xfrm>
            <a:off x="1502807" y="626450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2" name="Flowchart: Connector 11">
            <a:extLst>
              <a:ext uri="{FF2B5EF4-FFF2-40B4-BE49-F238E27FC236}">
                <a16:creationId xmlns:a16="http://schemas.microsoft.com/office/drawing/2014/main" id="{714FC87E-BD60-45BD-92BE-8F5530FC8176}"/>
              </a:ext>
            </a:extLst>
          </p:cNvPr>
          <p:cNvSpPr/>
          <p:nvPr/>
        </p:nvSpPr>
        <p:spPr>
          <a:xfrm>
            <a:off x="10951608" y="551715"/>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3" name="Flowchart: Connector 12">
            <a:extLst>
              <a:ext uri="{FF2B5EF4-FFF2-40B4-BE49-F238E27FC236}">
                <a16:creationId xmlns:a16="http://schemas.microsoft.com/office/drawing/2014/main" id="{843A8100-4C39-4368-834C-7E6FCC4D6FF8}"/>
              </a:ext>
            </a:extLst>
          </p:cNvPr>
          <p:cNvSpPr/>
          <p:nvPr/>
        </p:nvSpPr>
        <p:spPr>
          <a:xfrm>
            <a:off x="11336213" y="95071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887507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468F80B4-3D80-447C-A9B0-E184F073579C}"/>
              </a:ext>
            </a:extLst>
          </p:cNvPr>
          <p:cNvPicPr>
            <a:picLocks noGrp="1" noChangeAspect="1"/>
          </p:cNvPicPr>
          <p:nvPr>
            <p:ph idx="1"/>
          </p:nvPr>
        </p:nvPicPr>
        <p:blipFill>
          <a:blip r:embed="rId2"/>
          <a:stretch>
            <a:fillRect/>
          </a:stretch>
        </p:blipFill>
        <p:spPr>
          <a:xfrm>
            <a:off x="1695974" y="767543"/>
            <a:ext cx="8064674" cy="5447863"/>
          </a:xfrm>
        </p:spPr>
      </p:pic>
      <p:sp>
        <p:nvSpPr>
          <p:cNvPr id="6" name="Flowchart: Connector 5">
            <a:extLst>
              <a:ext uri="{FF2B5EF4-FFF2-40B4-BE49-F238E27FC236}">
                <a16:creationId xmlns:a16="http://schemas.microsoft.com/office/drawing/2014/main" id="{7949E295-1398-461E-8F49-152821F98433}"/>
              </a:ext>
            </a:extLst>
          </p:cNvPr>
          <p:cNvSpPr/>
          <p:nvPr/>
        </p:nvSpPr>
        <p:spPr>
          <a:xfrm>
            <a:off x="10968607" y="-13422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7" name="Flowchart: Connector 6">
            <a:extLst>
              <a:ext uri="{FF2B5EF4-FFF2-40B4-BE49-F238E27FC236}">
                <a16:creationId xmlns:a16="http://schemas.microsoft.com/office/drawing/2014/main" id="{3079BFEA-C87E-47B4-99EA-F9ECB5EE04FB}"/>
              </a:ext>
            </a:extLst>
          </p:cNvPr>
          <p:cNvSpPr/>
          <p:nvPr/>
        </p:nvSpPr>
        <p:spPr>
          <a:xfrm>
            <a:off x="11720818" y="882723"/>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8" name="Flowchart: Connector 7">
            <a:extLst>
              <a:ext uri="{FF2B5EF4-FFF2-40B4-BE49-F238E27FC236}">
                <a16:creationId xmlns:a16="http://schemas.microsoft.com/office/drawing/2014/main" id="{BB6419BC-6436-42E7-BADA-BC70E7083929}"/>
              </a:ext>
            </a:extLst>
          </p:cNvPr>
          <p:cNvSpPr/>
          <p:nvPr/>
        </p:nvSpPr>
        <p:spPr>
          <a:xfrm>
            <a:off x="-61518" y="5085127"/>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9" name="Flowchart: Connector 8">
            <a:extLst>
              <a:ext uri="{FF2B5EF4-FFF2-40B4-BE49-F238E27FC236}">
                <a16:creationId xmlns:a16="http://schemas.microsoft.com/office/drawing/2014/main" id="{1A2361ED-BF3F-4793-BBCE-7F4DB997A040}"/>
              </a:ext>
            </a:extLst>
          </p:cNvPr>
          <p:cNvSpPr/>
          <p:nvPr/>
        </p:nvSpPr>
        <p:spPr>
          <a:xfrm>
            <a:off x="664131" y="627087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0" name="Flowchart: Connector 9">
            <a:extLst>
              <a:ext uri="{FF2B5EF4-FFF2-40B4-BE49-F238E27FC236}">
                <a16:creationId xmlns:a16="http://schemas.microsoft.com/office/drawing/2014/main" id="{7B42BD9F-9DF8-4E96-BBEC-377CD20CD9FA}"/>
              </a:ext>
            </a:extLst>
          </p:cNvPr>
          <p:cNvSpPr/>
          <p:nvPr/>
        </p:nvSpPr>
        <p:spPr>
          <a:xfrm>
            <a:off x="420628" y="5881244"/>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1" name="Flowchart: Connector 10">
            <a:extLst>
              <a:ext uri="{FF2B5EF4-FFF2-40B4-BE49-F238E27FC236}">
                <a16:creationId xmlns:a16="http://schemas.microsoft.com/office/drawing/2014/main" id="{9B3941C9-D164-4955-8C0C-05FE437EA357}"/>
              </a:ext>
            </a:extLst>
          </p:cNvPr>
          <p:cNvSpPr/>
          <p:nvPr/>
        </p:nvSpPr>
        <p:spPr>
          <a:xfrm>
            <a:off x="420628" y="4689862"/>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2" name="Flowchart: Connector 11">
            <a:extLst>
              <a:ext uri="{FF2B5EF4-FFF2-40B4-BE49-F238E27FC236}">
                <a16:creationId xmlns:a16="http://schemas.microsoft.com/office/drawing/2014/main" id="{8F0DE643-B132-404E-A435-5B3DAD4F852B}"/>
              </a:ext>
            </a:extLst>
          </p:cNvPr>
          <p:cNvSpPr/>
          <p:nvPr/>
        </p:nvSpPr>
        <p:spPr>
          <a:xfrm>
            <a:off x="10783939" y="977071"/>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3" name="Flowchart: Connector 12">
            <a:extLst>
              <a:ext uri="{FF2B5EF4-FFF2-40B4-BE49-F238E27FC236}">
                <a16:creationId xmlns:a16="http://schemas.microsoft.com/office/drawing/2014/main" id="{BF57BB8C-6B1D-4491-9E65-238B05A85C93}"/>
              </a:ext>
            </a:extLst>
          </p:cNvPr>
          <p:cNvSpPr/>
          <p:nvPr/>
        </p:nvSpPr>
        <p:spPr>
          <a:xfrm>
            <a:off x="1502807" y="626450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4" name="Flowchart: Connector 13">
            <a:extLst>
              <a:ext uri="{FF2B5EF4-FFF2-40B4-BE49-F238E27FC236}">
                <a16:creationId xmlns:a16="http://schemas.microsoft.com/office/drawing/2014/main" id="{C731313F-2C44-47BC-B28D-74551E8107FC}"/>
              </a:ext>
            </a:extLst>
          </p:cNvPr>
          <p:cNvSpPr/>
          <p:nvPr/>
        </p:nvSpPr>
        <p:spPr>
          <a:xfrm>
            <a:off x="10951608" y="551715"/>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5" name="Flowchart: Connector 14">
            <a:extLst>
              <a:ext uri="{FF2B5EF4-FFF2-40B4-BE49-F238E27FC236}">
                <a16:creationId xmlns:a16="http://schemas.microsoft.com/office/drawing/2014/main" id="{336BBDBF-7ADE-4DC0-B5FB-6E8D3C632F81}"/>
              </a:ext>
            </a:extLst>
          </p:cNvPr>
          <p:cNvSpPr/>
          <p:nvPr/>
        </p:nvSpPr>
        <p:spPr>
          <a:xfrm>
            <a:off x="11336213" y="95071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01194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BD1A9-1647-4AEC-839E-D2E92E2FFB89}"/>
              </a:ext>
            </a:extLst>
          </p:cNvPr>
          <p:cNvSpPr>
            <a:spLocks noGrp="1"/>
          </p:cNvSpPr>
          <p:nvPr>
            <p:ph type="title"/>
          </p:nvPr>
        </p:nvSpPr>
        <p:spPr>
          <a:xfrm>
            <a:off x="570451" y="608794"/>
            <a:ext cx="9782962" cy="858543"/>
          </a:xfrm>
        </p:spPr>
        <p:txBody>
          <a:bodyPr/>
          <a:lstStyle/>
          <a:p>
            <a:r>
              <a:rPr lang="en-US" dirty="0"/>
              <a:t>Outline of contain </a:t>
            </a:r>
          </a:p>
        </p:txBody>
      </p:sp>
      <p:sp>
        <p:nvSpPr>
          <p:cNvPr id="4" name="Rectangle 3">
            <a:extLst>
              <a:ext uri="{FF2B5EF4-FFF2-40B4-BE49-F238E27FC236}">
                <a16:creationId xmlns:a16="http://schemas.microsoft.com/office/drawing/2014/main" id="{17155B76-7341-4F0F-B687-BB0FD0CB3832}"/>
              </a:ext>
            </a:extLst>
          </p:cNvPr>
          <p:cNvSpPr/>
          <p:nvPr/>
        </p:nvSpPr>
        <p:spPr>
          <a:xfrm>
            <a:off x="1066800" y="2092777"/>
            <a:ext cx="3681368" cy="4446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Introduction and Motivation </a:t>
            </a:r>
          </a:p>
        </p:txBody>
      </p:sp>
      <p:sp>
        <p:nvSpPr>
          <p:cNvPr id="5" name="Rectangle 4">
            <a:extLst>
              <a:ext uri="{FF2B5EF4-FFF2-40B4-BE49-F238E27FC236}">
                <a16:creationId xmlns:a16="http://schemas.microsoft.com/office/drawing/2014/main" id="{0CC05D92-EA7E-463F-AE3C-314158DF3257}"/>
              </a:ext>
            </a:extLst>
          </p:cNvPr>
          <p:cNvSpPr/>
          <p:nvPr/>
        </p:nvSpPr>
        <p:spPr>
          <a:xfrm>
            <a:off x="1066800" y="2904688"/>
            <a:ext cx="3681368" cy="4446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Theory and hypotheses</a:t>
            </a:r>
          </a:p>
        </p:txBody>
      </p:sp>
      <p:sp>
        <p:nvSpPr>
          <p:cNvPr id="6" name="Rectangle 5">
            <a:extLst>
              <a:ext uri="{FF2B5EF4-FFF2-40B4-BE49-F238E27FC236}">
                <a16:creationId xmlns:a16="http://schemas.microsoft.com/office/drawing/2014/main" id="{73505732-34D0-4F89-887E-4807D6BB7912}"/>
              </a:ext>
            </a:extLst>
          </p:cNvPr>
          <p:cNvSpPr/>
          <p:nvPr/>
        </p:nvSpPr>
        <p:spPr>
          <a:xfrm>
            <a:off x="1066800" y="3734486"/>
            <a:ext cx="3681368" cy="4446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Method </a:t>
            </a:r>
          </a:p>
        </p:txBody>
      </p:sp>
      <p:sp>
        <p:nvSpPr>
          <p:cNvPr id="7" name="Rectangle 6">
            <a:extLst>
              <a:ext uri="{FF2B5EF4-FFF2-40B4-BE49-F238E27FC236}">
                <a16:creationId xmlns:a16="http://schemas.microsoft.com/office/drawing/2014/main" id="{6F8CF06A-21F3-4306-BDEC-7F3A850E7BF0}"/>
              </a:ext>
            </a:extLst>
          </p:cNvPr>
          <p:cNvSpPr/>
          <p:nvPr/>
        </p:nvSpPr>
        <p:spPr>
          <a:xfrm>
            <a:off x="1066800" y="4555217"/>
            <a:ext cx="3681368" cy="4446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Discussion </a:t>
            </a:r>
          </a:p>
        </p:txBody>
      </p:sp>
      <p:sp>
        <p:nvSpPr>
          <p:cNvPr id="10" name="TextBox 9">
            <a:extLst>
              <a:ext uri="{FF2B5EF4-FFF2-40B4-BE49-F238E27FC236}">
                <a16:creationId xmlns:a16="http://schemas.microsoft.com/office/drawing/2014/main" id="{0EC8FDAA-CC31-40B5-960F-AC8DDC812637}"/>
              </a:ext>
            </a:extLst>
          </p:cNvPr>
          <p:cNvSpPr txBox="1"/>
          <p:nvPr/>
        </p:nvSpPr>
        <p:spPr>
          <a:xfrm>
            <a:off x="1066800" y="1723445"/>
            <a:ext cx="1066318" cy="369332"/>
          </a:xfrm>
          <a:prstGeom prst="rect">
            <a:avLst/>
          </a:prstGeom>
          <a:noFill/>
        </p:spPr>
        <p:txBody>
          <a:bodyPr wrap="none" rtlCol="0">
            <a:spAutoFit/>
          </a:bodyPr>
          <a:lstStyle/>
          <a:p>
            <a:r>
              <a:rPr lang="en-US" dirty="0"/>
              <a:t>Chapter 1</a:t>
            </a:r>
          </a:p>
        </p:txBody>
      </p:sp>
      <p:sp>
        <p:nvSpPr>
          <p:cNvPr id="11" name="TextBox 10">
            <a:extLst>
              <a:ext uri="{FF2B5EF4-FFF2-40B4-BE49-F238E27FC236}">
                <a16:creationId xmlns:a16="http://schemas.microsoft.com/office/drawing/2014/main" id="{940B302E-A66A-4862-A138-0FA61EE3D4D7}"/>
              </a:ext>
            </a:extLst>
          </p:cNvPr>
          <p:cNvSpPr txBox="1"/>
          <p:nvPr/>
        </p:nvSpPr>
        <p:spPr>
          <a:xfrm>
            <a:off x="1066800" y="2525211"/>
            <a:ext cx="1066318" cy="369332"/>
          </a:xfrm>
          <a:prstGeom prst="rect">
            <a:avLst/>
          </a:prstGeom>
          <a:noFill/>
        </p:spPr>
        <p:txBody>
          <a:bodyPr wrap="none" rtlCol="0">
            <a:spAutoFit/>
          </a:bodyPr>
          <a:lstStyle/>
          <a:p>
            <a:r>
              <a:rPr lang="en-US" dirty="0"/>
              <a:t>Chapter 2</a:t>
            </a:r>
          </a:p>
        </p:txBody>
      </p:sp>
      <p:sp>
        <p:nvSpPr>
          <p:cNvPr id="12" name="TextBox 11">
            <a:extLst>
              <a:ext uri="{FF2B5EF4-FFF2-40B4-BE49-F238E27FC236}">
                <a16:creationId xmlns:a16="http://schemas.microsoft.com/office/drawing/2014/main" id="{F39DAA93-73EB-428D-A184-B13A52946F1B}"/>
              </a:ext>
            </a:extLst>
          </p:cNvPr>
          <p:cNvSpPr txBox="1"/>
          <p:nvPr/>
        </p:nvSpPr>
        <p:spPr>
          <a:xfrm>
            <a:off x="1066800" y="3365154"/>
            <a:ext cx="1066318" cy="369332"/>
          </a:xfrm>
          <a:prstGeom prst="rect">
            <a:avLst/>
          </a:prstGeom>
          <a:noFill/>
        </p:spPr>
        <p:txBody>
          <a:bodyPr wrap="none" rtlCol="0">
            <a:spAutoFit/>
          </a:bodyPr>
          <a:lstStyle/>
          <a:p>
            <a:r>
              <a:rPr lang="en-US" dirty="0"/>
              <a:t>Chapter 3</a:t>
            </a:r>
          </a:p>
        </p:txBody>
      </p:sp>
      <p:sp>
        <p:nvSpPr>
          <p:cNvPr id="13" name="TextBox 12">
            <a:extLst>
              <a:ext uri="{FF2B5EF4-FFF2-40B4-BE49-F238E27FC236}">
                <a16:creationId xmlns:a16="http://schemas.microsoft.com/office/drawing/2014/main" id="{94DCECA0-7CE0-41F4-9B98-21A694B3FC89}"/>
              </a:ext>
            </a:extLst>
          </p:cNvPr>
          <p:cNvSpPr txBox="1"/>
          <p:nvPr/>
        </p:nvSpPr>
        <p:spPr>
          <a:xfrm>
            <a:off x="1066800" y="4185885"/>
            <a:ext cx="1066318" cy="369332"/>
          </a:xfrm>
          <a:prstGeom prst="rect">
            <a:avLst/>
          </a:prstGeom>
          <a:noFill/>
        </p:spPr>
        <p:txBody>
          <a:bodyPr wrap="none" rtlCol="0">
            <a:spAutoFit/>
          </a:bodyPr>
          <a:lstStyle/>
          <a:p>
            <a:r>
              <a:rPr lang="en-US" dirty="0"/>
              <a:t>Chapter 4</a:t>
            </a:r>
          </a:p>
        </p:txBody>
      </p:sp>
      <p:cxnSp>
        <p:nvCxnSpPr>
          <p:cNvPr id="15" name="Connector: Curved 14">
            <a:extLst>
              <a:ext uri="{FF2B5EF4-FFF2-40B4-BE49-F238E27FC236}">
                <a16:creationId xmlns:a16="http://schemas.microsoft.com/office/drawing/2014/main" id="{0B87D001-5949-4FA2-B04D-D64E241D3529}"/>
              </a:ext>
            </a:extLst>
          </p:cNvPr>
          <p:cNvCxnSpPr>
            <a:cxnSpLocks/>
            <a:stCxn id="5" idx="3"/>
            <a:endCxn id="18" idx="1"/>
          </p:cNvCxnSpPr>
          <p:nvPr/>
        </p:nvCxnSpPr>
        <p:spPr>
          <a:xfrm flipV="1">
            <a:off x="4748168" y="684346"/>
            <a:ext cx="895521" cy="2442650"/>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Rectangle: Rounded Corners 17">
            <a:extLst>
              <a:ext uri="{FF2B5EF4-FFF2-40B4-BE49-F238E27FC236}">
                <a16:creationId xmlns:a16="http://schemas.microsoft.com/office/drawing/2014/main" id="{847DEBAF-AEFA-47F3-8D35-7832AB4D7DAA}"/>
              </a:ext>
            </a:extLst>
          </p:cNvPr>
          <p:cNvSpPr/>
          <p:nvPr/>
        </p:nvSpPr>
        <p:spPr>
          <a:xfrm>
            <a:off x="5643689" y="462439"/>
            <a:ext cx="2400653" cy="443813"/>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dirty="0"/>
              <a:t>Business model innovation &amp; boundary conditions</a:t>
            </a:r>
          </a:p>
        </p:txBody>
      </p:sp>
      <p:sp>
        <p:nvSpPr>
          <p:cNvPr id="20" name="Rectangle: Rounded Corners 19">
            <a:extLst>
              <a:ext uri="{FF2B5EF4-FFF2-40B4-BE49-F238E27FC236}">
                <a16:creationId xmlns:a16="http://schemas.microsoft.com/office/drawing/2014/main" id="{AFD0F1F2-C664-41EC-A362-679E21ABD315}"/>
              </a:ext>
            </a:extLst>
          </p:cNvPr>
          <p:cNvSpPr/>
          <p:nvPr/>
        </p:nvSpPr>
        <p:spPr>
          <a:xfrm>
            <a:off x="5643688" y="1006814"/>
            <a:ext cx="2400653" cy="443813"/>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dirty="0"/>
              <a:t>Business model innovation as a signaling strategy</a:t>
            </a:r>
          </a:p>
        </p:txBody>
      </p:sp>
      <p:cxnSp>
        <p:nvCxnSpPr>
          <p:cNvPr id="23" name="Connector: Curved 22">
            <a:extLst>
              <a:ext uri="{FF2B5EF4-FFF2-40B4-BE49-F238E27FC236}">
                <a16:creationId xmlns:a16="http://schemas.microsoft.com/office/drawing/2014/main" id="{96E089AB-7C63-4986-919D-6FE37EC06D26}"/>
              </a:ext>
            </a:extLst>
          </p:cNvPr>
          <p:cNvCxnSpPr>
            <a:cxnSpLocks/>
            <a:stCxn id="5" idx="3"/>
            <a:endCxn id="20" idx="1"/>
          </p:cNvCxnSpPr>
          <p:nvPr/>
        </p:nvCxnSpPr>
        <p:spPr>
          <a:xfrm flipV="1">
            <a:off x="4748168" y="1228721"/>
            <a:ext cx="895520" cy="1898275"/>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Rectangle: Rounded Corners 23">
            <a:extLst>
              <a:ext uri="{FF2B5EF4-FFF2-40B4-BE49-F238E27FC236}">
                <a16:creationId xmlns:a16="http://schemas.microsoft.com/office/drawing/2014/main" id="{1C843824-9C6B-420F-A3BB-7C6241610C27}"/>
              </a:ext>
            </a:extLst>
          </p:cNvPr>
          <p:cNvSpPr/>
          <p:nvPr/>
        </p:nvSpPr>
        <p:spPr>
          <a:xfrm>
            <a:off x="5643688" y="1646551"/>
            <a:ext cx="2400653" cy="443813"/>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dirty="0"/>
              <a:t>The effect of BM innovation on international performance</a:t>
            </a:r>
          </a:p>
        </p:txBody>
      </p:sp>
      <p:sp>
        <p:nvSpPr>
          <p:cNvPr id="29" name="Rectangle: Rounded Corners 28">
            <a:extLst>
              <a:ext uri="{FF2B5EF4-FFF2-40B4-BE49-F238E27FC236}">
                <a16:creationId xmlns:a16="http://schemas.microsoft.com/office/drawing/2014/main" id="{EE92AAB0-4843-4EB2-95FD-D95F6587FDB6}"/>
              </a:ext>
            </a:extLst>
          </p:cNvPr>
          <p:cNvSpPr/>
          <p:nvPr/>
        </p:nvSpPr>
        <p:spPr>
          <a:xfrm>
            <a:off x="5652426" y="2240949"/>
            <a:ext cx="2400653" cy="443813"/>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100" dirty="0"/>
              <a:t>The boundary conditions of institutional capabilities on international performance</a:t>
            </a:r>
          </a:p>
        </p:txBody>
      </p:sp>
      <p:cxnSp>
        <p:nvCxnSpPr>
          <p:cNvPr id="31" name="Connector: Curved 30">
            <a:extLst>
              <a:ext uri="{FF2B5EF4-FFF2-40B4-BE49-F238E27FC236}">
                <a16:creationId xmlns:a16="http://schemas.microsoft.com/office/drawing/2014/main" id="{D5B58DEB-A6C9-41C6-9637-1B2351A038DB}"/>
              </a:ext>
            </a:extLst>
          </p:cNvPr>
          <p:cNvCxnSpPr>
            <a:stCxn id="5" idx="3"/>
            <a:endCxn id="24" idx="1"/>
          </p:cNvCxnSpPr>
          <p:nvPr/>
        </p:nvCxnSpPr>
        <p:spPr>
          <a:xfrm flipV="1">
            <a:off x="4748168" y="1868458"/>
            <a:ext cx="895520" cy="1258538"/>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Connector: Curved 32">
            <a:extLst>
              <a:ext uri="{FF2B5EF4-FFF2-40B4-BE49-F238E27FC236}">
                <a16:creationId xmlns:a16="http://schemas.microsoft.com/office/drawing/2014/main" id="{ECF2E451-8471-448A-9134-0EF2AD941CD5}"/>
              </a:ext>
            </a:extLst>
          </p:cNvPr>
          <p:cNvCxnSpPr>
            <a:stCxn id="5" idx="3"/>
            <a:endCxn id="29" idx="1"/>
          </p:cNvCxnSpPr>
          <p:nvPr/>
        </p:nvCxnSpPr>
        <p:spPr>
          <a:xfrm flipV="1">
            <a:off x="4748168" y="2462856"/>
            <a:ext cx="904258" cy="664140"/>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34" name="Rectangle 33">
            <a:extLst>
              <a:ext uri="{FF2B5EF4-FFF2-40B4-BE49-F238E27FC236}">
                <a16:creationId xmlns:a16="http://schemas.microsoft.com/office/drawing/2014/main" id="{303734D2-6FC5-4585-B424-65A9811BA3A2}"/>
              </a:ext>
            </a:extLst>
          </p:cNvPr>
          <p:cNvSpPr/>
          <p:nvPr/>
        </p:nvSpPr>
        <p:spPr>
          <a:xfrm>
            <a:off x="1066800" y="5377771"/>
            <a:ext cx="3681368" cy="4446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Limitation &amp; future research directions </a:t>
            </a:r>
          </a:p>
        </p:txBody>
      </p:sp>
      <p:sp>
        <p:nvSpPr>
          <p:cNvPr id="35" name="TextBox 34">
            <a:extLst>
              <a:ext uri="{FF2B5EF4-FFF2-40B4-BE49-F238E27FC236}">
                <a16:creationId xmlns:a16="http://schemas.microsoft.com/office/drawing/2014/main" id="{45F32AB7-1C99-46D3-8827-295CA326D949}"/>
              </a:ext>
            </a:extLst>
          </p:cNvPr>
          <p:cNvSpPr txBox="1"/>
          <p:nvPr/>
        </p:nvSpPr>
        <p:spPr>
          <a:xfrm>
            <a:off x="1066800" y="5008439"/>
            <a:ext cx="1066318" cy="369332"/>
          </a:xfrm>
          <a:prstGeom prst="rect">
            <a:avLst/>
          </a:prstGeom>
          <a:noFill/>
        </p:spPr>
        <p:txBody>
          <a:bodyPr wrap="none" rtlCol="0">
            <a:spAutoFit/>
          </a:bodyPr>
          <a:lstStyle/>
          <a:p>
            <a:r>
              <a:rPr lang="en-US" dirty="0"/>
              <a:t>Chapter 5</a:t>
            </a:r>
          </a:p>
        </p:txBody>
      </p:sp>
      <p:sp>
        <p:nvSpPr>
          <p:cNvPr id="36" name="Rectangle: Rounded Corners 35">
            <a:extLst>
              <a:ext uri="{FF2B5EF4-FFF2-40B4-BE49-F238E27FC236}">
                <a16:creationId xmlns:a16="http://schemas.microsoft.com/office/drawing/2014/main" id="{98356845-7EFF-4497-A83A-18CC3E8ECCF2}"/>
              </a:ext>
            </a:extLst>
          </p:cNvPr>
          <p:cNvSpPr/>
          <p:nvPr/>
        </p:nvSpPr>
        <p:spPr>
          <a:xfrm>
            <a:off x="8778722" y="1617536"/>
            <a:ext cx="2400653" cy="443813"/>
          </a:xfrm>
          <a:prstGeom prst="roundRect">
            <a:avLst/>
          </a:prstGeom>
          <a:solidFill>
            <a:schemeClr val="accent5">
              <a:lumMod val="7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dirty="0"/>
              <a:t>Survey development &amp; sample</a:t>
            </a:r>
          </a:p>
        </p:txBody>
      </p:sp>
      <p:cxnSp>
        <p:nvCxnSpPr>
          <p:cNvPr id="38" name="Connector: Curved 37">
            <a:extLst>
              <a:ext uri="{FF2B5EF4-FFF2-40B4-BE49-F238E27FC236}">
                <a16:creationId xmlns:a16="http://schemas.microsoft.com/office/drawing/2014/main" id="{E4FF8A57-F95F-4606-ADB4-B18F874689EE}"/>
              </a:ext>
            </a:extLst>
          </p:cNvPr>
          <p:cNvCxnSpPr>
            <a:stCxn id="6" idx="3"/>
            <a:endCxn id="36" idx="1"/>
          </p:cNvCxnSpPr>
          <p:nvPr/>
        </p:nvCxnSpPr>
        <p:spPr>
          <a:xfrm flipV="1">
            <a:off x="4748168" y="1839443"/>
            <a:ext cx="4030554" cy="2117351"/>
          </a:xfrm>
          <a:prstGeom prst="curvedConnector3">
            <a:avLst>
              <a:gd name="adj1" fmla="val 82885"/>
            </a:avLst>
          </a:prstGeom>
          <a:ln>
            <a:tailEnd type="triangle"/>
          </a:ln>
        </p:spPr>
        <p:style>
          <a:lnRef idx="1">
            <a:schemeClr val="accent1"/>
          </a:lnRef>
          <a:fillRef idx="0">
            <a:schemeClr val="accent1"/>
          </a:fillRef>
          <a:effectRef idx="0">
            <a:schemeClr val="accent1"/>
          </a:effectRef>
          <a:fontRef idx="minor">
            <a:schemeClr val="tx1"/>
          </a:fontRef>
        </p:style>
      </p:cxnSp>
      <p:sp>
        <p:nvSpPr>
          <p:cNvPr id="42" name="Rectangle: Rounded Corners 41">
            <a:extLst>
              <a:ext uri="{FF2B5EF4-FFF2-40B4-BE49-F238E27FC236}">
                <a16:creationId xmlns:a16="http://schemas.microsoft.com/office/drawing/2014/main" id="{24372996-317E-4F51-A96D-45A302EB480C}"/>
              </a:ext>
            </a:extLst>
          </p:cNvPr>
          <p:cNvSpPr/>
          <p:nvPr/>
        </p:nvSpPr>
        <p:spPr>
          <a:xfrm>
            <a:off x="8778722" y="2205652"/>
            <a:ext cx="2400653" cy="443813"/>
          </a:xfrm>
          <a:prstGeom prst="roundRect">
            <a:avLst/>
          </a:prstGeom>
          <a:solidFill>
            <a:schemeClr val="accent5">
              <a:lumMod val="7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dirty="0"/>
              <a:t>Measurement </a:t>
            </a:r>
          </a:p>
        </p:txBody>
      </p:sp>
      <p:sp>
        <p:nvSpPr>
          <p:cNvPr id="43" name="Rectangle: Rounded Corners 42">
            <a:extLst>
              <a:ext uri="{FF2B5EF4-FFF2-40B4-BE49-F238E27FC236}">
                <a16:creationId xmlns:a16="http://schemas.microsoft.com/office/drawing/2014/main" id="{A425D371-342B-444A-8782-5941EB5D2EAF}"/>
              </a:ext>
            </a:extLst>
          </p:cNvPr>
          <p:cNvSpPr/>
          <p:nvPr/>
        </p:nvSpPr>
        <p:spPr>
          <a:xfrm>
            <a:off x="8778721" y="2793768"/>
            <a:ext cx="2400653" cy="443813"/>
          </a:xfrm>
          <a:prstGeom prst="roundRect">
            <a:avLst/>
          </a:prstGeom>
          <a:solidFill>
            <a:schemeClr val="accent5">
              <a:lumMod val="7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dirty="0"/>
              <a:t>Control variables</a:t>
            </a:r>
          </a:p>
        </p:txBody>
      </p:sp>
      <p:sp>
        <p:nvSpPr>
          <p:cNvPr id="44" name="Rectangle: Rounded Corners 43">
            <a:extLst>
              <a:ext uri="{FF2B5EF4-FFF2-40B4-BE49-F238E27FC236}">
                <a16:creationId xmlns:a16="http://schemas.microsoft.com/office/drawing/2014/main" id="{A799431D-006F-4D25-A1E3-04BE03E5BA3C}"/>
              </a:ext>
            </a:extLst>
          </p:cNvPr>
          <p:cNvSpPr/>
          <p:nvPr/>
        </p:nvSpPr>
        <p:spPr>
          <a:xfrm>
            <a:off x="8787459" y="3381854"/>
            <a:ext cx="2400653" cy="443813"/>
          </a:xfrm>
          <a:prstGeom prst="roundRect">
            <a:avLst/>
          </a:prstGeom>
          <a:solidFill>
            <a:schemeClr val="accent5">
              <a:lumMod val="7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dirty="0"/>
              <a:t>Addressing endogeneity  </a:t>
            </a:r>
          </a:p>
        </p:txBody>
      </p:sp>
      <p:sp>
        <p:nvSpPr>
          <p:cNvPr id="45" name="Rectangle: Rounded Corners 44">
            <a:extLst>
              <a:ext uri="{FF2B5EF4-FFF2-40B4-BE49-F238E27FC236}">
                <a16:creationId xmlns:a16="http://schemas.microsoft.com/office/drawing/2014/main" id="{546D20EB-628D-492A-A20B-BCCFD32DC813}"/>
              </a:ext>
            </a:extLst>
          </p:cNvPr>
          <p:cNvSpPr/>
          <p:nvPr/>
        </p:nvSpPr>
        <p:spPr>
          <a:xfrm>
            <a:off x="8787459" y="3969940"/>
            <a:ext cx="2400653" cy="443813"/>
          </a:xfrm>
          <a:prstGeom prst="roundRect">
            <a:avLst/>
          </a:prstGeom>
          <a:solidFill>
            <a:schemeClr val="accent5">
              <a:lumMod val="7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dirty="0"/>
              <a:t>Analysis &amp; results</a:t>
            </a:r>
          </a:p>
        </p:txBody>
      </p:sp>
      <p:cxnSp>
        <p:nvCxnSpPr>
          <p:cNvPr id="48" name="Connector: Curved 47">
            <a:extLst>
              <a:ext uri="{FF2B5EF4-FFF2-40B4-BE49-F238E27FC236}">
                <a16:creationId xmlns:a16="http://schemas.microsoft.com/office/drawing/2014/main" id="{A4BCC62A-5A83-486A-8DD2-5D080884280E}"/>
              </a:ext>
            </a:extLst>
          </p:cNvPr>
          <p:cNvCxnSpPr>
            <a:stCxn id="6" idx="3"/>
            <a:endCxn id="42" idx="1"/>
          </p:cNvCxnSpPr>
          <p:nvPr/>
        </p:nvCxnSpPr>
        <p:spPr>
          <a:xfrm flipV="1">
            <a:off x="4748168" y="2427559"/>
            <a:ext cx="4030554" cy="1529235"/>
          </a:xfrm>
          <a:prstGeom prst="curvedConnector3">
            <a:avLst>
              <a:gd name="adj1" fmla="val 82469"/>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Connector: Curved 50">
            <a:extLst>
              <a:ext uri="{FF2B5EF4-FFF2-40B4-BE49-F238E27FC236}">
                <a16:creationId xmlns:a16="http://schemas.microsoft.com/office/drawing/2014/main" id="{7B95DB51-6481-4D68-921D-60210DE92050}"/>
              </a:ext>
            </a:extLst>
          </p:cNvPr>
          <p:cNvCxnSpPr>
            <a:stCxn id="6" idx="3"/>
            <a:endCxn id="43" idx="1"/>
          </p:cNvCxnSpPr>
          <p:nvPr/>
        </p:nvCxnSpPr>
        <p:spPr>
          <a:xfrm flipV="1">
            <a:off x="4748168" y="3015675"/>
            <a:ext cx="4030553" cy="941119"/>
          </a:xfrm>
          <a:prstGeom prst="curvedConnector3">
            <a:avLst>
              <a:gd name="adj1" fmla="val 8226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4" name="Connector: Curved 53">
            <a:extLst>
              <a:ext uri="{FF2B5EF4-FFF2-40B4-BE49-F238E27FC236}">
                <a16:creationId xmlns:a16="http://schemas.microsoft.com/office/drawing/2014/main" id="{924916AD-048A-400C-9997-3FD4B9EEECBB}"/>
              </a:ext>
            </a:extLst>
          </p:cNvPr>
          <p:cNvCxnSpPr>
            <a:cxnSpLocks/>
            <a:endCxn id="44" idx="1"/>
          </p:cNvCxnSpPr>
          <p:nvPr/>
        </p:nvCxnSpPr>
        <p:spPr>
          <a:xfrm flipV="1">
            <a:off x="4824368" y="3603761"/>
            <a:ext cx="3963091" cy="345282"/>
          </a:xfrm>
          <a:prstGeom prst="curvedConnector3">
            <a:avLst>
              <a:gd name="adj1" fmla="val 87255"/>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7" name="Connector: Curved 56">
            <a:extLst>
              <a:ext uri="{FF2B5EF4-FFF2-40B4-BE49-F238E27FC236}">
                <a16:creationId xmlns:a16="http://schemas.microsoft.com/office/drawing/2014/main" id="{92A220A5-6546-4DBB-8DA0-A9F4B9544444}"/>
              </a:ext>
            </a:extLst>
          </p:cNvPr>
          <p:cNvCxnSpPr>
            <a:stCxn id="6" idx="3"/>
            <a:endCxn id="45" idx="1"/>
          </p:cNvCxnSpPr>
          <p:nvPr/>
        </p:nvCxnSpPr>
        <p:spPr>
          <a:xfrm>
            <a:off x="4748168" y="3956794"/>
            <a:ext cx="4039291" cy="235053"/>
          </a:xfrm>
          <a:prstGeom prst="curved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65" name="Rectangle: Rounded Corners 64">
            <a:extLst>
              <a:ext uri="{FF2B5EF4-FFF2-40B4-BE49-F238E27FC236}">
                <a16:creationId xmlns:a16="http://schemas.microsoft.com/office/drawing/2014/main" id="{4809CCC8-F734-4CFF-BBE2-4E7616D43407}"/>
              </a:ext>
            </a:extLst>
          </p:cNvPr>
          <p:cNvSpPr/>
          <p:nvPr/>
        </p:nvSpPr>
        <p:spPr>
          <a:xfrm>
            <a:off x="6516495" y="4601448"/>
            <a:ext cx="2400653" cy="443813"/>
          </a:xfrm>
          <a:prstGeom prst="roundRect">
            <a:avLst/>
          </a:prstGeom>
          <a:solidFill>
            <a:schemeClr val="tx2">
              <a:lumMod val="60000"/>
              <a:lumOff val="4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dirty="0"/>
              <a:t>The effect of BMs on international performance</a:t>
            </a:r>
          </a:p>
        </p:txBody>
      </p:sp>
      <p:cxnSp>
        <p:nvCxnSpPr>
          <p:cNvPr id="67" name="Connector: Curved 66">
            <a:extLst>
              <a:ext uri="{FF2B5EF4-FFF2-40B4-BE49-F238E27FC236}">
                <a16:creationId xmlns:a16="http://schemas.microsoft.com/office/drawing/2014/main" id="{50FA5812-6FF2-4734-88DF-9FBAF4D68254}"/>
              </a:ext>
            </a:extLst>
          </p:cNvPr>
          <p:cNvCxnSpPr>
            <a:stCxn id="7" idx="3"/>
            <a:endCxn id="65" idx="1"/>
          </p:cNvCxnSpPr>
          <p:nvPr/>
        </p:nvCxnSpPr>
        <p:spPr>
          <a:xfrm>
            <a:off x="4748168" y="4777525"/>
            <a:ext cx="1768327" cy="45830"/>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69" name="Rectangle: Rounded Corners 68">
            <a:extLst>
              <a:ext uri="{FF2B5EF4-FFF2-40B4-BE49-F238E27FC236}">
                <a16:creationId xmlns:a16="http://schemas.microsoft.com/office/drawing/2014/main" id="{81888200-26E5-43E7-A06E-AF1D52C183A0}"/>
              </a:ext>
            </a:extLst>
          </p:cNvPr>
          <p:cNvSpPr/>
          <p:nvPr/>
        </p:nvSpPr>
        <p:spPr>
          <a:xfrm>
            <a:off x="6868833" y="5171104"/>
            <a:ext cx="2400653" cy="443813"/>
          </a:xfrm>
          <a:prstGeom prst="roundRect">
            <a:avLst/>
          </a:prstGeom>
          <a:solidFill>
            <a:schemeClr val="tx2">
              <a:lumMod val="60000"/>
              <a:lumOff val="4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dirty="0"/>
              <a:t>Boundary conditions of BM innovation </a:t>
            </a:r>
          </a:p>
        </p:txBody>
      </p:sp>
      <p:sp>
        <p:nvSpPr>
          <p:cNvPr id="70" name="Rectangle: Rounded Corners 69">
            <a:extLst>
              <a:ext uri="{FF2B5EF4-FFF2-40B4-BE49-F238E27FC236}">
                <a16:creationId xmlns:a16="http://schemas.microsoft.com/office/drawing/2014/main" id="{E17A4DDA-2C71-47F4-8961-671BAC03BF07}"/>
              </a:ext>
            </a:extLst>
          </p:cNvPr>
          <p:cNvSpPr/>
          <p:nvPr/>
        </p:nvSpPr>
        <p:spPr>
          <a:xfrm>
            <a:off x="6979288" y="5740760"/>
            <a:ext cx="2400653" cy="443813"/>
          </a:xfrm>
          <a:prstGeom prst="roundRect">
            <a:avLst/>
          </a:prstGeom>
          <a:solidFill>
            <a:schemeClr val="tx2">
              <a:lumMod val="60000"/>
              <a:lumOff val="4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dirty="0"/>
              <a:t>Managerial implications</a:t>
            </a:r>
          </a:p>
        </p:txBody>
      </p:sp>
      <p:cxnSp>
        <p:nvCxnSpPr>
          <p:cNvPr id="72" name="Connector: Curved 71">
            <a:extLst>
              <a:ext uri="{FF2B5EF4-FFF2-40B4-BE49-F238E27FC236}">
                <a16:creationId xmlns:a16="http://schemas.microsoft.com/office/drawing/2014/main" id="{A1838AF6-CAE5-4CD8-9C36-571B2AA3FF01}"/>
              </a:ext>
            </a:extLst>
          </p:cNvPr>
          <p:cNvCxnSpPr>
            <a:cxnSpLocks/>
            <a:stCxn id="7" idx="3"/>
            <a:endCxn id="69" idx="1"/>
          </p:cNvCxnSpPr>
          <p:nvPr/>
        </p:nvCxnSpPr>
        <p:spPr>
          <a:xfrm>
            <a:off x="4748168" y="4777525"/>
            <a:ext cx="2120665" cy="615486"/>
          </a:xfrm>
          <a:prstGeom prst="curved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5" name="Connector: Curved 74">
            <a:extLst>
              <a:ext uri="{FF2B5EF4-FFF2-40B4-BE49-F238E27FC236}">
                <a16:creationId xmlns:a16="http://schemas.microsoft.com/office/drawing/2014/main" id="{E38222F2-0377-4F55-B698-CFDD9F8C7B74}"/>
              </a:ext>
            </a:extLst>
          </p:cNvPr>
          <p:cNvCxnSpPr>
            <a:stCxn id="7" idx="3"/>
            <a:endCxn id="70" idx="1"/>
          </p:cNvCxnSpPr>
          <p:nvPr/>
        </p:nvCxnSpPr>
        <p:spPr>
          <a:xfrm>
            <a:off x="4748168" y="4777525"/>
            <a:ext cx="2231120" cy="1185142"/>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39" name="Flowchart: Connector 38">
            <a:extLst>
              <a:ext uri="{FF2B5EF4-FFF2-40B4-BE49-F238E27FC236}">
                <a16:creationId xmlns:a16="http://schemas.microsoft.com/office/drawing/2014/main" id="{B03EF61F-FD74-4B8A-8FD5-DD3D1C6E09C0}"/>
              </a:ext>
            </a:extLst>
          </p:cNvPr>
          <p:cNvSpPr/>
          <p:nvPr/>
        </p:nvSpPr>
        <p:spPr>
          <a:xfrm>
            <a:off x="10968607" y="-13422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40" name="Flowchart: Connector 39">
            <a:extLst>
              <a:ext uri="{FF2B5EF4-FFF2-40B4-BE49-F238E27FC236}">
                <a16:creationId xmlns:a16="http://schemas.microsoft.com/office/drawing/2014/main" id="{62529549-8666-4943-B23D-832C43E8ED75}"/>
              </a:ext>
            </a:extLst>
          </p:cNvPr>
          <p:cNvSpPr/>
          <p:nvPr/>
        </p:nvSpPr>
        <p:spPr>
          <a:xfrm>
            <a:off x="11720818" y="882723"/>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41" name="Flowchart: Connector 40">
            <a:extLst>
              <a:ext uri="{FF2B5EF4-FFF2-40B4-BE49-F238E27FC236}">
                <a16:creationId xmlns:a16="http://schemas.microsoft.com/office/drawing/2014/main" id="{80CBDB60-32C4-4B70-9F56-92D1571158F7}"/>
              </a:ext>
            </a:extLst>
          </p:cNvPr>
          <p:cNvSpPr/>
          <p:nvPr/>
        </p:nvSpPr>
        <p:spPr>
          <a:xfrm>
            <a:off x="-61518" y="5085127"/>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46" name="Flowchart: Connector 45">
            <a:extLst>
              <a:ext uri="{FF2B5EF4-FFF2-40B4-BE49-F238E27FC236}">
                <a16:creationId xmlns:a16="http://schemas.microsoft.com/office/drawing/2014/main" id="{94F89D71-3FE1-4848-911B-AA34E395AA5E}"/>
              </a:ext>
            </a:extLst>
          </p:cNvPr>
          <p:cNvSpPr/>
          <p:nvPr/>
        </p:nvSpPr>
        <p:spPr>
          <a:xfrm>
            <a:off x="664131" y="627087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47" name="Flowchart: Connector 46">
            <a:extLst>
              <a:ext uri="{FF2B5EF4-FFF2-40B4-BE49-F238E27FC236}">
                <a16:creationId xmlns:a16="http://schemas.microsoft.com/office/drawing/2014/main" id="{EDA49456-0170-4F43-96C5-EC613690B08C}"/>
              </a:ext>
            </a:extLst>
          </p:cNvPr>
          <p:cNvSpPr/>
          <p:nvPr/>
        </p:nvSpPr>
        <p:spPr>
          <a:xfrm>
            <a:off x="420628" y="5881244"/>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49" name="Flowchart: Connector 48">
            <a:extLst>
              <a:ext uri="{FF2B5EF4-FFF2-40B4-BE49-F238E27FC236}">
                <a16:creationId xmlns:a16="http://schemas.microsoft.com/office/drawing/2014/main" id="{0A068A16-4743-426F-B6E6-1BBC5AE939EB}"/>
              </a:ext>
            </a:extLst>
          </p:cNvPr>
          <p:cNvSpPr/>
          <p:nvPr/>
        </p:nvSpPr>
        <p:spPr>
          <a:xfrm>
            <a:off x="420628" y="4689862"/>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50" name="Flowchart: Connector 49">
            <a:extLst>
              <a:ext uri="{FF2B5EF4-FFF2-40B4-BE49-F238E27FC236}">
                <a16:creationId xmlns:a16="http://schemas.microsoft.com/office/drawing/2014/main" id="{B0678E3C-6858-4CD9-82DA-E0CD2944474C}"/>
              </a:ext>
            </a:extLst>
          </p:cNvPr>
          <p:cNvSpPr/>
          <p:nvPr/>
        </p:nvSpPr>
        <p:spPr>
          <a:xfrm>
            <a:off x="10783939" y="977071"/>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52" name="Flowchart: Connector 51">
            <a:extLst>
              <a:ext uri="{FF2B5EF4-FFF2-40B4-BE49-F238E27FC236}">
                <a16:creationId xmlns:a16="http://schemas.microsoft.com/office/drawing/2014/main" id="{A2699179-7C17-4A90-B30F-3AB347933931}"/>
              </a:ext>
            </a:extLst>
          </p:cNvPr>
          <p:cNvSpPr/>
          <p:nvPr/>
        </p:nvSpPr>
        <p:spPr>
          <a:xfrm>
            <a:off x="1502807" y="626450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53" name="Flowchart: Connector 52">
            <a:extLst>
              <a:ext uri="{FF2B5EF4-FFF2-40B4-BE49-F238E27FC236}">
                <a16:creationId xmlns:a16="http://schemas.microsoft.com/office/drawing/2014/main" id="{EF399D71-AF0A-4272-882B-41B7951FC71C}"/>
              </a:ext>
            </a:extLst>
          </p:cNvPr>
          <p:cNvSpPr/>
          <p:nvPr/>
        </p:nvSpPr>
        <p:spPr>
          <a:xfrm>
            <a:off x="10951608" y="551715"/>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55" name="Flowchart: Connector 54">
            <a:extLst>
              <a:ext uri="{FF2B5EF4-FFF2-40B4-BE49-F238E27FC236}">
                <a16:creationId xmlns:a16="http://schemas.microsoft.com/office/drawing/2014/main" id="{D79C9C2C-48E4-41E0-BB73-21AD5F334F76}"/>
              </a:ext>
            </a:extLst>
          </p:cNvPr>
          <p:cNvSpPr/>
          <p:nvPr/>
        </p:nvSpPr>
        <p:spPr>
          <a:xfrm>
            <a:off x="11336213" y="95071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23210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500"/>
                                        <p:tgtEl>
                                          <p:spTgt spid="4"/>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wipe(down)">
                                      <p:cBhvr>
                                        <p:cTn id="13" dur="500"/>
                                        <p:tgtEl>
                                          <p:spTgt spid="11"/>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down)">
                                      <p:cBhvr>
                                        <p:cTn id="16" dur="500"/>
                                        <p:tgtEl>
                                          <p:spTgt spid="5"/>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ipe(down)">
                                      <p:cBhvr>
                                        <p:cTn id="19" dur="500"/>
                                        <p:tgtEl>
                                          <p:spTgt spid="12"/>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down)">
                                      <p:cBhvr>
                                        <p:cTn id="22" dur="500"/>
                                        <p:tgtEl>
                                          <p:spTgt spid="6"/>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wipe(down)">
                                      <p:cBhvr>
                                        <p:cTn id="25" dur="500"/>
                                        <p:tgtEl>
                                          <p:spTgt spid="13"/>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wipe(down)">
                                      <p:cBhvr>
                                        <p:cTn id="28" dur="500"/>
                                        <p:tgtEl>
                                          <p:spTgt spid="7"/>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wipe(down)">
                                      <p:cBhvr>
                                        <p:cTn id="31" dur="500"/>
                                        <p:tgtEl>
                                          <p:spTgt spid="34"/>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35"/>
                                        </p:tgtEl>
                                        <p:attrNameLst>
                                          <p:attrName>style.visibility</p:attrName>
                                        </p:attrNameLst>
                                      </p:cBhvr>
                                      <p:to>
                                        <p:strVal val="visible"/>
                                      </p:to>
                                    </p:set>
                                    <p:animEffect transition="in" filter="wipe(down)">
                                      <p:cBhvr>
                                        <p:cTn id="34" dur="500"/>
                                        <p:tgtEl>
                                          <p:spTgt spid="35"/>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wipe(down)">
                                      <p:cBhvr>
                                        <p:cTn id="39" dur="500"/>
                                        <p:tgtEl>
                                          <p:spTgt spid="18"/>
                                        </p:tgtEl>
                                      </p:cBhvr>
                                    </p:animEffect>
                                  </p:childTnLst>
                                </p:cTn>
                              </p:par>
                              <p:par>
                                <p:cTn id="40" presetID="22" presetClass="entr" presetSubtype="4" fill="hold" grpId="0" nodeType="with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wipe(down)">
                                      <p:cBhvr>
                                        <p:cTn id="42" dur="500"/>
                                        <p:tgtEl>
                                          <p:spTgt spid="20"/>
                                        </p:tgtEl>
                                      </p:cBhvr>
                                    </p:animEffect>
                                  </p:childTnLst>
                                </p:cTn>
                              </p:par>
                              <p:par>
                                <p:cTn id="43" presetID="22" presetClass="entr" presetSubtype="4" fill="hold" grpId="0" nodeType="withEffect">
                                  <p:stCondLst>
                                    <p:cond delay="0"/>
                                  </p:stCondLst>
                                  <p:childTnLst>
                                    <p:set>
                                      <p:cBhvr>
                                        <p:cTn id="44" dur="1" fill="hold">
                                          <p:stCondLst>
                                            <p:cond delay="0"/>
                                          </p:stCondLst>
                                        </p:cTn>
                                        <p:tgtEl>
                                          <p:spTgt spid="24"/>
                                        </p:tgtEl>
                                        <p:attrNameLst>
                                          <p:attrName>style.visibility</p:attrName>
                                        </p:attrNameLst>
                                      </p:cBhvr>
                                      <p:to>
                                        <p:strVal val="visible"/>
                                      </p:to>
                                    </p:set>
                                    <p:animEffect transition="in" filter="wipe(down)">
                                      <p:cBhvr>
                                        <p:cTn id="45" dur="500"/>
                                        <p:tgtEl>
                                          <p:spTgt spid="24"/>
                                        </p:tgtEl>
                                      </p:cBhvr>
                                    </p:animEffect>
                                  </p:childTnLst>
                                </p:cTn>
                              </p:par>
                              <p:par>
                                <p:cTn id="46" presetID="22" presetClass="entr" presetSubtype="4" fill="hold" grpId="0" nodeType="withEffect">
                                  <p:stCondLst>
                                    <p:cond delay="0"/>
                                  </p:stCondLst>
                                  <p:childTnLst>
                                    <p:set>
                                      <p:cBhvr>
                                        <p:cTn id="47" dur="1" fill="hold">
                                          <p:stCondLst>
                                            <p:cond delay="0"/>
                                          </p:stCondLst>
                                        </p:cTn>
                                        <p:tgtEl>
                                          <p:spTgt spid="29"/>
                                        </p:tgtEl>
                                        <p:attrNameLst>
                                          <p:attrName>style.visibility</p:attrName>
                                        </p:attrNameLst>
                                      </p:cBhvr>
                                      <p:to>
                                        <p:strVal val="visible"/>
                                      </p:to>
                                    </p:set>
                                    <p:animEffect transition="in" filter="wipe(down)">
                                      <p:cBhvr>
                                        <p:cTn id="48" dur="500"/>
                                        <p:tgtEl>
                                          <p:spTgt spid="29"/>
                                        </p:tgtEl>
                                      </p:cBhvr>
                                    </p:animEffect>
                                  </p:childTnLst>
                                </p:cTn>
                              </p:par>
                              <p:par>
                                <p:cTn id="49" presetID="22" presetClass="entr" presetSubtype="4" fill="hold" nodeType="withEffect">
                                  <p:stCondLst>
                                    <p:cond delay="0"/>
                                  </p:stCondLst>
                                  <p:childTnLst>
                                    <p:set>
                                      <p:cBhvr>
                                        <p:cTn id="50" dur="1" fill="hold">
                                          <p:stCondLst>
                                            <p:cond delay="0"/>
                                          </p:stCondLst>
                                        </p:cTn>
                                        <p:tgtEl>
                                          <p:spTgt spid="33"/>
                                        </p:tgtEl>
                                        <p:attrNameLst>
                                          <p:attrName>style.visibility</p:attrName>
                                        </p:attrNameLst>
                                      </p:cBhvr>
                                      <p:to>
                                        <p:strVal val="visible"/>
                                      </p:to>
                                    </p:set>
                                    <p:animEffect transition="in" filter="wipe(down)">
                                      <p:cBhvr>
                                        <p:cTn id="51" dur="500"/>
                                        <p:tgtEl>
                                          <p:spTgt spid="33"/>
                                        </p:tgtEl>
                                      </p:cBhvr>
                                    </p:animEffect>
                                  </p:childTnLst>
                                </p:cTn>
                              </p:par>
                              <p:par>
                                <p:cTn id="52" presetID="22" presetClass="entr" presetSubtype="4" fill="hold" nodeType="withEffect">
                                  <p:stCondLst>
                                    <p:cond delay="0"/>
                                  </p:stCondLst>
                                  <p:childTnLst>
                                    <p:set>
                                      <p:cBhvr>
                                        <p:cTn id="53" dur="1" fill="hold">
                                          <p:stCondLst>
                                            <p:cond delay="0"/>
                                          </p:stCondLst>
                                        </p:cTn>
                                        <p:tgtEl>
                                          <p:spTgt spid="31"/>
                                        </p:tgtEl>
                                        <p:attrNameLst>
                                          <p:attrName>style.visibility</p:attrName>
                                        </p:attrNameLst>
                                      </p:cBhvr>
                                      <p:to>
                                        <p:strVal val="visible"/>
                                      </p:to>
                                    </p:set>
                                    <p:animEffect transition="in" filter="wipe(down)">
                                      <p:cBhvr>
                                        <p:cTn id="54" dur="500"/>
                                        <p:tgtEl>
                                          <p:spTgt spid="31"/>
                                        </p:tgtEl>
                                      </p:cBhvr>
                                    </p:animEffect>
                                  </p:childTnLst>
                                </p:cTn>
                              </p:par>
                              <p:par>
                                <p:cTn id="55" presetID="22" presetClass="entr" presetSubtype="4" fill="hold" nodeType="with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wipe(down)">
                                      <p:cBhvr>
                                        <p:cTn id="57" dur="500"/>
                                        <p:tgtEl>
                                          <p:spTgt spid="23"/>
                                        </p:tgtEl>
                                      </p:cBhvr>
                                    </p:animEffect>
                                  </p:childTnLst>
                                </p:cTn>
                              </p:par>
                              <p:par>
                                <p:cTn id="58" presetID="22" presetClass="entr" presetSubtype="4" fill="hold" nodeType="withEffect">
                                  <p:stCondLst>
                                    <p:cond delay="0"/>
                                  </p:stCondLst>
                                  <p:childTnLst>
                                    <p:set>
                                      <p:cBhvr>
                                        <p:cTn id="59" dur="1" fill="hold">
                                          <p:stCondLst>
                                            <p:cond delay="0"/>
                                          </p:stCondLst>
                                        </p:cTn>
                                        <p:tgtEl>
                                          <p:spTgt spid="15"/>
                                        </p:tgtEl>
                                        <p:attrNameLst>
                                          <p:attrName>style.visibility</p:attrName>
                                        </p:attrNameLst>
                                      </p:cBhvr>
                                      <p:to>
                                        <p:strVal val="visible"/>
                                      </p:to>
                                    </p:set>
                                    <p:animEffect transition="in" filter="wipe(down)">
                                      <p:cBhvr>
                                        <p:cTn id="60" dur="500"/>
                                        <p:tgtEl>
                                          <p:spTgt spid="15"/>
                                        </p:tgtEl>
                                      </p:cBhvr>
                                    </p:animEffect>
                                  </p:childTnLst>
                                </p:cTn>
                              </p:par>
                              <p:par>
                                <p:cTn id="61" presetID="22" presetClass="entr" presetSubtype="4" fill="hold" grpId="0" nodeType="withEffect">
                                  <p:stCondLst>
                                    <p:cond delay="0"/>
                                  </p:stCondLst>
                                  <p:childTnLst>
                                    <p:set>
                                      <p:cBhvr>
                                        <p:cTn id="62" dur="1" fill="hold">
                                          <p:stCondLst>
                                            <p:cond delay="0"/>
                                          </p:stCondLst>
                                        </p:cTn>
                                        <p:tgtEl>
                                          <p:spTgt spid="36"/>
                                        </p:tgtEl>
                                        <p:attrNameLst>
                                          <p:attrName>style.visibility</p:attrName>
                                        </p:attrNameLst>
                                      </p:cBhvr>
                                      <p:to>
                                        <p:strVal val="visible"/>
                                      </p:to>
                                    </p:set>
                                    <p:animEffect transition="in" filter="wipe(down)">
                                      <p:cBhvr>
                                        <p:cTn id="63" dur="500"/>
                                        <p:tgtEl>
                                          <p:spTgt spid="36"/>
                                        </p:tgtEl>
                                      </p:cBhvr>
                                    </p:animEffect>
                                  </p:childTnLst>
                                </p:cTn>
                              </p:par>
                              <p:par>
                                <p:cTn id="64" presetID="22" presetClass="entr" presetSubtype="4" fill="hold" nodeType="withEffect">
                                  <p:stCondLst>
                                    <p:cond delay="0"/>
                                  </p:stCondLst>
                                  <p:childTnLst>
                                    <p:set>
                                      <p:cBhvr>
                                        <p:cTn id="65" dur="1" fill="hold">
                                          <p:stCondLst>
                                            <p:cond delay="0"/>
                                          </p:stCondLst>
                                        </p:cTn>
                                        <p:tgtEl>
                                          <p:spTgt spid="38"/>
                                        </p:tgtEl>
                                        <p:attrNameLst>
                                          <p:attrName>style.visibility</p:attrName>
                                        </p:attrNameLst>
                                      </p:cBhvr>
                                      <p:to>
                                        <p:strVal val="visible"/>
                                      </p:to>
                                    </p:set>
                                    <p:animEffect transition="in" filter="wipe(down)">
                                      <p:cBhvr>
                                        <p:cTn id="66" dur="500"/>
                                        <p:tgtEl>
                                          <p:spTgt spid="38"/>
                                        </p:tgtEl>
                                      </p:cBhvr>
                                    </p:animEffect>
                                  </p:childTnLst>
                                </p:cTn>
                              </p:par>
                              <p:par>
                                <p:cTn id="67" presetID="22" presetClass="entr" presetSubtype="4" fill="hold" nodeType="withEffect">
                                  <p:stCondLst>
                                    <p:cond delay="0"/>
                                  </p:stCondLst>
                                  <p:childTnLst>
                                    <p:set>
                                      <p:cBhvr>
                                        <p:cTn id="68" dur="1" fill="hold">
                                          <p:stCondLst>
                                            <p:cond delay="0"/>
                                          </p:stCondLst>
                                        </p:cTn>
                                        <p:tgtEl>
                                          <p:spTgt spid="48"/>
                                        </p:tgtEl>
                                        <p:attrNameLst>
                                          <p:attrName>style.visibility</p:attrName>
                                        </p:attrNameLst>
                                      </p:cBhvr>
                                      <p:to>
                                        <p:strVal val="visible"/>
                                      </p:to>
                                    </p:set>
                                    <p:animEffect transition="in" filter="wipe(down)">
                                      <p:cBhvr>
                                        <p:cTn id="69" dur="500"/>
                                        <p:tgtEl>
                                          <p:spTgt spid="48"/>
                                        </p:tgtEl>
                                      </p:cBhvr>
                                    </p:animEffect>
                                  </p:childTnLst>
                                </p:cTn>
                              </p:par>
                              <p:par>
                                <p:cTn id="70" presetID="22" presetClass="entr" presetSubtype="4" fill="hold" nodeType="withEffect">
                                  <p:stCondLst>
                                    <p:cond delay="0"/>
                                  </p:stCondLst>
                                  <p:childTnLst>
                                    <p:set>
                                      <p:cBhvr>
                                        <p:cTn id="71" dur="1" fill="hold">
                                          <p:stCondLst>
                                            <p:cond delay="0"/>
                                          </p:stCondLst>
                                        </p:cTn>
                                        <p:tgtEl>
                                          <p:spTgt spid="51"/>
                                        </p:tgtEl>
                                        <p:attrNameLst>
                                          <p:attrName>style.visibility</p:attrName>
                                        </p:attrNameLst>
                                      </p:cBhvr>
                                      <p:to>
                                        <p:strVal val="visible"/>
                                      </p:to>
                                    </p:set>
                                    <p:animEffect transition="in" filter="wipe(down)">
                                      <p:cBhvr>
                                        <p:cTn id="72" dur="500"/>
                                        <p:tgtEl>
                                          <p:spTgt spid="51"/>
                                        </p:tgtEl>
                                      </p:cBhvr>
                                    </p:animEffect>
                                  </p:childTnLst>
                                </p:cTn>
                              </p:par>
                              <p:par>
                                <p:cTn id="73" presetID="22" presetClass="entr" presetSubtype="4" fill="hold" grpId="0" nodeType="withEffect">
                                  <p:stCondLst>
                                    <p:cond delay="0"/>
                                  </p:stCondLst>
                                  <p:childTnLst>
                                    <p:set>
                                      <p:cBhvr>
                                        <p:cTn id="74" dur="1" fill="hold">
                                          <p:stCondLst>
                                            <p:cond delay="0"/>
                                          </p:stCondLst>
                                        </p:cTn>
                                        <p:tgtEl>
                                          <p:spTgt spid="43"/>
                                        </p:tgtEl>
                                        <p:attrNameLst>
                                          <p:attrName>style.visibility</p:attrName>
                                        </p:attrNameLst>
                                      </p:cBhvr>
                                      <p:to>
                                        <p:strVal val="visible"/>
                                      </p:to>
                                    </p:set>
                                    <p:animEffect transition="in" filter="wipe(down)">
                                      <p:cBhvr>
                                        <p:cTn id="75" dur="500"/>
                                        <p:tgtEl>
                                          <p:spTgt spid="43"/>
                                        </p:tgtEl>
                                      </p:cBhvr>
                                    </p:animEffect>
                                  </p:childTnLst>
                                </p:cTn>
                              </p:par>
                              <p:par>
                                <p:cTn id="76" presetID="22" presetClass="entr" presetSubtype="4" fill="hold" grpId="0" nodeType="withEffect">
                                  <p:stCondLst>
                                    <p:cond delay="0"/>
                                  </p:stCondLst>
                                  <p:childTnLst>
                                    <p:set>
                                      <p:cBhvr>
                                        <p:cTn id="77" dur="1" fill="hold">
                                          <p:stCondLst>
                                            <p:cond delay="0"/>
                                          </p:stCondLst>
                                        </p:cTn>
                                        <p:tgtEl>
                                          <p:spTgt spid="42"/>
                                        </p:tgtEl>
                                        <p:attrNameLst>
                                          <p:attrName>style.visibility</p:attrName>
                                        </p:attrNameLst>
                                      </p:cBhvr>
                                      <p:to>
                                        <p:strVal val="visible"/>
                                      </p:to>
                                    </p:set>
                                    <p:animEffect transition="in" filter="wipe(down)">
                                      <p:cBhvr>
                                        <p:cTn id="78" dur="500"/>
                                        <p:tgtEl>
                                          <p:spTgt spid="42"/>
                                        </p:tgtEl>
                                      </p:cBhvr>
                                    </p:animEffect>
                                  </p:childTnLst>
                                </p:cTn>
                              </p:par>
                              <p:par>
                                <p:cTn id="79" presetID="22" presetClass="entr" presetSubtype="4" fill="hold" nodeType="withEffect">
                                  <p:stCondLst>
                                    <p:cond delay="0"/>
                                  </p:stCondLst>
                                  <p:childTnLst>
                                    <p:set>
                                      <p:cBhvr>
                                        <p:cTn id="80" dur="1" fill="hold">
                                          <p:stCondLst>
                                            <p:cond delay="0"/>
                                          </p:stCondLst>
                                        </p:cTn>
                                        <p:tgtEl>
                                          <p:spTgt spid="54"/>
                                        </p:tgtEl>
                                        <p:attrNameLst>
                                          <p:attrName>style.visibility</p:attrName>
                                        </p:attrNameLst>
                                      </p:cBhvr>
                                      <p:to>
                                        <p:strVal val="visible"/>
                                      </p:to>
                                    </p:set>
                                    <p:animEffect transition="in" filter="wipe(down)">
                                      <p:cBhvr>
                                        <p:cTn id="81" dur="500"/>
                                        <p:tgtEl>
                                          <p:spTgt spid="54"/>
                                        </p:tgtEl>
                                      </p:cBhvr>
                                    </p:animEffect>
                                  </p:childTnLst>
                                </p:cTn>
                              </p:par>
                              <p:par>
                                <p:cTn id="82" presetID="22" presetClass="entr" presetSubtype="4" fill="hold" grpId="0" nodeType="withEffect">
                                  <p:stCondLst>
                                    <p:cond delay="0"/>
                                  </p:stCondLst>
                                  <p:childTnLst>
                                    <p:set>
                                      <p:cBhvr>
                                        <p:cTn id="83" dur="1" fill="hold">
                                          <p:stCondLst>
                                            <p:cond delay="0"/>
                                          </p:stCondLst>
                                        </p:cTn>
                                        <p:tgtEl>
                                          <p:spTgt spid="44"/>
                                        </p:tgtEl>
                                        <p:attrNameLst>
                                          <p:attrName>style.visibility</p:attrName>
                                        </p:attrNameLst>
                                      </p:cBhvr>
                                      <p:to>
                                        <p:strVal val="visible"/>
                                      </p:to>
                                    </p:set>
                                    <p:animEffect transition="in" filter="wipe(down)">
                                      <p:cBhvr>
                                        <p:cTn id="84" dur="500"/>
                                        <p:tgtEl>
                                          <p:spTgt spid="44"/>
                                        </p:tgtEl>
                                      </p:cBhvr>
                                    </p:animEffect>
                                  </p:childTnLst>
                                </p:cTn>
                              </p:par>
                              <p:par>
                                <p:cTn id="85" presetID="22" presetClass="entr" presetSubtype="4" fill="hold" nodeType="withEffect">
                                  <p:stCondLst>
                                    <p:cond delay="0"/>
                                  </p:stCondLst>
                                  <p:childTnLst>
                                    <p:set>
                                      <p:cBhvr>
                                        <p:cTn id="86" dur="1" fill="hold">
                                          <p:stCondLst>
                                            <p:cond delay="0"/>
                                          </p:stCondLst>
                                        </p:cTn>
                                        <p:tgtEl>
                                          <p:spTgt spid="57"/>
                                        </p:tgtEl>
                                        <p:attrNameLst>
                                          <p:attrName>style.visibility</p:attrName>
                                        </p:attrNameLst>
                                      </p:cBhvr>
                                      <p:to>
                                        <p:strVal val="visible"/>
                                      </p:to>
                                    </p:set>
                                    <p:animEffect transition="in" filter="wipe(down)">
                                      <p:cBhvr>
                                        <p:cTn id="87" dur="500"/>
                                        <p:tgtEl>
                                          <p:spTgt spid="57"/>
                                        </p:tgtEl>
                                      </p:cBhvr>
                                    </p:animEffect>
                                  </p:childTnLst>
                                </p:cTn>
                              </p:par>
                              <p:par>
                                <p:cTn id="88" presetID="22" presetClass="entr" presetSubtype="4" fill="hold" grpId="0" nodeType="withEffect">
                                  <p:stCondLst>
                                    <p:cond delay="0"/>
                                  </p:stCondLst>
                                  <p:childTnLst>
                                    <p:set>
                                      <p:cBhvr>
                                        <p:cTn id="89" dur="1" fill="hold">
                                          <p:stCondLst>
                                            <p:cond delay="0"/>
                                          </p:stCondLst>
                                        </p:cTn>
                                        <p:tgtEl>
                                          <p:spTgt spid="45"/>
                                        </p:tgtEl>
                                        <p:attrNameLst>
                                          <p:attrName>style.visibility</p:attrName>
                                        </p:attrNameLst>
                                      </p:cBhvr>
                                      <p:to>
                                        <p:strVal val="visible"/>
                                      </p:to>
                                    </p:set>
                                    <p:animEffect transition="in" filter="wipe(down)">
                                      <p:cBhvr>
                                        <p:cTn id="90" dur="500"/>
                                        <p:tgtEl>
                                          <p:spTgt spid="45"/>
                                        </p:tgtEl>
                                      </p:cBhvr>
                                    </p:animEffect>
                                  </p:childTnLst>
                                </p:cTn>
                              </p:par>
                              <p:par>
                                <p:cTn id="91" presetID="22" presetClass="entr" presetSubtype="4" fill="hold" nodeType="withEffect">
                                  <p:stCondLst>
                                    <p:cond delay="0"/>
                                  </p:stCondLst>
                                  <p:childTnLst>
                                    <p:set>
                                      <p:cBhvr>
                                        <p:cTn id="92" dur="1" fill="hold">
                                          <p:stCondLst>
                                            <p:cond delay="0"/>
                                          </p:stCondLst>
                                        </p:cTn>
                                        <p:tgtEl>
                                          <p:spTgt spid="67"/>
                                        </p:tgtEl>
                                        <p:attrNameLst>
                                          <p:attrName>style.visibility</p:attrName>
                                        </p:attrNameLst>
                                      </p:cBhvr>
                                      <p:to>
                                        <p:strVal val="visible"/>
                                      </p:to>
                                    </p:set>
                                    <p:animEffect transition="in" filter="wipe(down)">
                                      <p:cBhvr>
                                        <p:cTn id="93" dur="500"/>
                                        <p:tgtEl>
                                          <p:spTgt spid="67"/>
                                        </p:tgtEl>
                                      </p:cBhvr>
                                    </p:animEffect>
                                  </p:childTnLst>
                                </p:cTn>
                              </p:par>
                              <p:par>
                                <p:cTn id="94" presetID="22" presetClass="entr" presetSubtype="4" fill="hold" grpId="0" nodeType="withEffect">
                                  <p:stCondLst>
                                    <p:cond delay="0"/>
                                  </p:stCondLst>
                                  <p:childTnLst>
                                    <p:set>
                                      <p:cBhvr>
                                        <p:cTn id="95" dur="1" fill="hold">
                                          <p:stCondLst>
                                            <p:cond delay="0"/>
                                          </p:stCondLst>
                                        </p:cTn>
                                        <p:tgtEl>
                                          <p:spTgt spid="65"/>
                                        </p:tgtEl>
                                        <p:attrNameLst>
                                          <p:attrName>style.visibility</p:attrName>
                                        </p:attrNameLst>
                                      </p:cBhvr>
                                      <p:to>
                                        <p:strVal val="visible"/>
                                      </p:to>
                                    </p:set>
                                    <p:animEffect transition="in" filter="wipe(down)">
                                      <p:cBhvr>
                                        <p:cTn id="96" dur="500"/>
                                        <p:tgtEl>
                                          <p:spTgt spid="65"/>
                                        </p:tgtEl>
                                      </p:cBhvr>
                                    </p:animEffect>
                                  </p:childTnLst>
                                </p:cTn>
                              </p:par>
                              <p:par>
                                <p:cTn id="97" presetID="22" presetClass="entr" presetSubtype="4" fill="hold" nodeType="withEffect">
                                  <p:stCondLst>
                                    <p:cond delay="0"/>
                                  </p:stCondLst>
                                  <p:childTnLst>
                                    <p:set>
                                      <p:cBhvr>
                                        <p:cTn id="98" dur="1" fill="hold">
                                          <p:stCondLst>
                                            <p:cond delay="0"/>
                                          </p:stCondLst>
                                        </p:cTn>
                                        <p:tgtEl>
                                          <p:spTgt spid="72"/>
                                        </p:tgtEl>
                                        <p:attrNameLst>
                                          <p:attrName>style.visibility</p:attrName>
                                        </p:attrNameLst>
                                      </p:cBhvr>
                                      <p:to>
                                        <p:strVal val="visible"/>
                                      </p:to>
                                    </p:set>
                                    <p:animEffect transition="in" filter="wipe(down)">
                                      <p:cBhvr>
                                        <p:cTn id="99" dur="500"/>
                                        <p:tgtEl>
                                          <p:spTgt spid="72"/>
                                        </p:tgtEl>
                                      </p:cBhvr>
                                    </p:animEffect>
                                  </p:childTnLst>
                                </p:cTn>
                              </p:par>
                              <p:par>
                                <p:cTn id="100" presetID="22" presetClass="entr" presetSubtype="4" fill="hold" grpId="0" nodeType="withEffect">
                                  <p:stCondLst>
                                    <p:cond delay="0"/>
                                  </p:stCondLst>
                                  <p:childTnLst>
                                    <p:set>
                                      <p:cBhvr>
                                        <p:cTn id="101" dur="1" fill="hold">
                                          <p:stCondLst>
                                            <p:cond delay="0"/>
                                          </p:stCondLst>
                                        </p:cTn>
                                        <p:tgtEl>
                                          <p:spTgt spid="69"/>
                                        </p:tgtEl>
                                        <p:attrNameLst>
                                          <p:attrName>style.visibility</p:attrName>
                                        </p:attrNameLst>
                                      </p:cBhvr>
                                      <p:to>
                                        <p:strVal val="visible"/>
                                      </p:to>
                                    </p:set>
                                    <p:animEffect transition="in" filter="wipe(down)">
                                      <p:cBhvr>
                                        <p:cTn id="102" dur="500"/>
                                        <p:tgtEl>
                                          <p:spTgt spid="69"/>
                                        </p:tgtEl>
                                      </p:cBhvr>
                                    </p:animEffect>
                                  </p:childTnLst>
                                </p:cTn>
                              </p:par>
                              <p:par>
                                <p:cTn id="103" presetID="22" presetClass="entr" presetSubtype="4" fill="hold" nodeType="withEffect">
                                  <p:stCondLst>
                                    <p:cond delay="0"/>
                                  </p:stCondLst>
                                  <p:childTnLst>
                                    <p:set>
                                      <p:cBhvr>
                                        <p:cTn id="104" dur="1" fill="hold">
                                          <p:stCondLst>
                                            <p:cond delay="0"/>
                                          </p:stCondLst>
                                        </p:cTn>
                                        <p:tgtEl>
                                          <p:spTgt spid="75"/>
                                        </p:tgtEl>
                                        <p:attrNameLst>
                                          <p:attrName>style.visibility</p:attrName>
                                        </p:attrNameLst>
                                      </p:cBhvr>
                                      <p:to>
                                        <p:strVal val="visible"/>
                                      </p:to>
                                    </p:set>
                                    <p:animEffect transition="in" filter="wipe(down)">
                                      <p:cBhvr>
                                        <p:cTn id="105" dur="500"/>
                                        <p:tgtEl>
                                          <p:spTgt spid="75"/>
                                        </p:tgtEl>
                                      </p:cBhvr>
                                    </p:animEffect>
                                  </p:childTnLst>
                                </p:cTn>
                              </p:par>
                              <p:par>
                                <p:cTn id="106" presetID="22" presetClass="entr" presetSubtype="4" fill="hold" grpId="0" nodeType="withEffect">
                                  <p:stCondLst>
                                    <p:cond delay="0"/>
                                  </p:stCondLst>
                                  <p:childTnLst>
                                    <p:set>
                                      <p:cBhvr>
                                        <p:cTn id="107" dur="1" fill="hold">
                                          <p:stCondLst>
                                            <p:cond delay="0"/>
                                          </p:stCondLst>
                                        </p:cTn>
                                        <p:tgtEl>
                                          <p:spTgt spid="70"/>
                                        </p:tgtEl>
                                        <p:attrNameLst>
                                          <p:attrName>style.visibility</p:attrName>
                                        </p:attrNameLst>
                                      </p:cBhvr>
                                      <p:to>
                                        <p:strVal val="visible"/>
                                      </p:to>
                                    </p:set>
                                    <p:animEffect transition="in" filter="wipe(down)">
                                      <p:cBhvr>
                                        <p:cTn id="108"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10" grpId="0"/>
      <p:bldP spid="11" grpId="0"/>
      <p:bldP spid="12" grpId="0"/>
      <p:bldP spid="13" grpId="0"/>
      <p:bldP spid="18" grpId="0" animBg="1"/>
      <p:bldP spid="20" grpId="0" animBg="1"/>
      <p:bldP spid="24" grpId="0" animBg="1"/>
      <p:bldP spid="29" grpId="0" animBg="1"/>
      <p:bldP spid="34" grpId="0" animBg="1"/>
      <p:bldP spid="35" grpId="0"/>
      <p:bldP spid="36" grpId="0" animBg="1"/>
      <p:bldP spid="42" grpId="0" animBg="1"/>
      <p:bldP spid="43" grpId="0" animBg="1"/>
      <p:bldP spid="44" grpId="0" animBg="1"/>
      <p:bldP spid="45" grpId="0" animBg="1"/>
      <p:bldP spid="65" grpId="0" animBg="1"/>
      <p:bldP spid="69" grpId="0" animBg="1"/>
      <p:bldP spid="7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652FB-3BD4-45E8-8C64-A5EF971CEA81}"/>
              </a:ext>
            </a:extLst>
          </p:cNvPr>
          <p:cNvSpPr>
            <a:spLocks noGrp="1"/>
          </p:cNvSpPr>
          <p:nvPr>
            <p:ph type="title"/>
          </p:nvPr>
        </p:nvSpPr>
        <p:spPr/>
        <p:txBody>
          <a:bodyPr/>
          <a:lstStyle/>
          <a:p>
            <a:r>
              <a:rPr lang="en-US" dirty="0"/>
              <a:t>3.2 Measurement </a:t>
            </a:r>
          </a:p>
        </p:txBody>
      </p:sp>
      <p:sp>
        <p:nvSpPr>
          <p:cNvPr id="3" name="Content Placeholder 2">
            <a:extLst>
              <a:ext uri="{FF2B5EF4-FFF2-40B4-BE49-F238E27FC236}">
                <a16:creationId xmlns:a16="http://schemas.microsoft.com/office/drawing/2014/main" id="{611E51E0-88B5-4E4D-948B-C50EF70822F4}"/>
              </a:ext>
            </a:extLst>
          </p:cNvPr>
          <p:cNvSpPr>
            <a:spLocks noGrp="1"/>
          </p:cNvSpPr>
          <p:nvPr>
            <p:ph idx="1"/>
          </p:nvPr>
        </p:nvSpPr>
        <p:spPr/>
        <p:txBody>
          <a:bodyPr/>
          <a:lstStyle/>
          <a:p>
            <a:pPr algn="just"/>
            <a:r>
              <a:rPr lang="en-US" dirty="0"/>
              <a:t>To measure an exporter’s BM innovation, the independent variable of this study focuses on an exporter’s stress on the adoption and utilization of Alibaba as a new BM by adapting the scale from Solus et al. (2021)</a:t>
            </a:r>
          </a:p>
          <a:p>
            <a:pPr algn="just"/>
            <a:r>
              <a:rPr lang="en-US" dirty="0"/>
              <a:t>For international performance, the focus on a firm’s export sales volume, market share, export profitability, export sales growth, and export market share growth. </a:t>
            </a:r>
          </a:p>
          <a:p>
            <a:pPr algn="just"/>
            <a:r>
              <a:rPr lang="en-US" dirty="0"/>
              <a:t>For entrepreneurial orientation, the researcher will adapted a scale from Zhou et al. (2010), emphasizing the opportunity-seeking efforts and risk-taking behaviors of each exporter in the market</a:t>
            </a:r>
          </a:p>
          <a:p>
            <a:pPr algn="just"/>
            <a:r>
              <a:rPr lang="en-US" dirty="0"/>
              <a:t>For a firm’s perceived foreign institutional barriers in its foreign market, adapting a scale from Tan and Mayer (2011) </a:t>
            </a:r>
            <a:endParaRPr lang="en-ID" dirty="0"/>
          </a:p>
          <a:p>
            <a:pPr marL="0" indent="0">
              <a:buNone/>
            </a:pPr>
            <a:endParaRPr lang="en-US" dirty="0"/>
          </a:p>
        </p:txBody>
      </p:sp>
      <p:sp>
        <p:nvSpPr>
          <p:cNvPr id="4" name="Flowchart: Connector 3">
            <a:extLst>
              <a:ext uri="{FF2B5EF4-FFF2-40B4-BE49-F238E27FC236}">
                <a16:creationId xmlns:a16="http://schemas.microsoft.com/office/drawing/2014/main" id="{1897C5D2-75AC-40F6-82AE-B08227EA1B71}"/>
              </a:ext>
            </a:extLst>
          </p:cNvPr>
          <p:cNvSpPr/>
          <p:nvPr/>
        </p:nvSpPr>
        <p:spPr>
          <a:xfrm>
            <a:off x="10968607" y="-13422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5" name="Flowchart: Connector 4">
            <a:extLst>
              <a:ext uri="{FF2B5EF4-FFF2-40B4-BE49-F238E27FC236}">
                <a16:creationId xmlns:a16="http://schemas.microsoft.com/office/drawing/2014/main" id="{F4C43DBA-FFC1-49B2-8702-9C2C2251AFAB}"/>
              </a:ext>
            </a:extLst>
          </p:cNvPr>
          <p:cNvSpPr/>
          <p:nvPr/>
        </p:nvSpPr>
        <p:spPr>
          <a:xfrm>
            <a:off x="11720818" y="882723"/>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6" name="Flowchart: Connector 5">
            <a:extLst>
              <a:ext uri="{FF2B5EF4-FFF2-40B4-BE49-F238E27FC236}">
                <a16:creationId xmlns:a16="http://schemas.microsoft.com/office/drawing/2014/main" id="{00B22550-6E04-4342-A627-815C026852AE}"/>
              </a:ext>
            </a:extLst>
          </p:cNvPr>
          <p:cNvSpPr/>
          <p:nvPr/>
        </p:nvSpPr>
        <p:spPr>
          <a:xfrm>
            <a:off x="-61518" y="5085127"/>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7" name="Flowchart: Connector 6">
            <a:extLst>
              <a:ext uri="{FF2B5EF4-FFF2-40B4-BE49-F238E27FC236}">
                <a16:creationId xmlns:a16="http://schemas.microsoft.com/office/drawing/2014/main" id="{B79B447C-6728-4609-91F9-D653C52A6AF0}"/>
              </a:ext>
            </a:extLst>
          </p:cNvPr>
          <p:cNvSpPr/>
          <p:nvPr/>
        </p:nvSpPr>
        <p:spPr>
          <a:xfrm>
            <a:off x="664131" y="627087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8" name="Flowchart: Connector 7">
            <a:extLst>
              <a:ext uri="{FF2B5EF4-FFF2-40B4-BE49-F238E27FC236}">
                <a16:creationId xmlns:a16="http://schemas.microsoft.com/office/drawing/2014/main" id="{C219A1BA-54EE-464F-AE0E-99CD0F7FDAE5}"/>
              </a:ext>
            </a:extLst>
          </p:cNvPr>
          <p:cNvSpPr/>
          <p:nvPr/>
        </p:nvSpPr>
        <p:spPr>
          <a:xfrm>
            <a:off x="420628" y="5881244"/>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9" name="Flowchart: Connector 8">
            <a:extLst>
              <a:ext uri="{FF2B5EF4-FFF2-40B4-BE49-F238E27FC236}">
                <a16:creationId xmlns:a16="http://schemas.microsoft.com/office/drawing/2014/main" id="{CC1A4B04-3AE5-4E4B-9B21-839E955F0505}"/>
              </a:ext>
            </a:extLst>
          </p:cNvPr>
          <p:cNvSpPr/>
          <p:nvPr/>
        </p:nvSpPr>
        <p:spPr>
          <a:xfrm>
            <a:off x="420628" y="4689862"/>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0" name="Flowchart: Connector 9">
            <a:extLst>
              <a:ext uri="{FF2B5EF4-FFF2-40B4-BE49-F238E27FC236}">
                <a16:creationId xmlns:a16="http://schemas.microsoft.com/office/drawing/2014/main" id="{6FCD4B56-AB40-4961-86EF-8AC8F5BEBCAD}"/>
              </a:ext>
            </a:extLst>
          </p:cNvPr>
          <p:cNvSpPr/>
          <p:nvPr/>
        </p:nvSpPr>
        <p:spPr>
          <a:xfrm>
            <a:off x="10783939" y="977071"/>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1" name="Flowchart: Connector 10">
            <a:extLst>
              <a:ext uri="{FF2B5EF4-FFF2-40B4-BE49-F238E27FC236}">
                <a16:creationId xmlns:a16="http://schemas.microsoft.com/office/drawing/2014/main" id="{D959969E-D984-4093-A0D4-CB9CB7C51271}"/>
              </a:ext>
            </a:extLst>
          </p:cNvPr>
          <p:cNvSpPr/>
          <p:nvPr/>
        </p:nvSpPr>
        <p:spPr>
          <a:xfrm>
            <a:off x="1502807" y="626450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2" name="Flowchart: Connector 11">
            <a:extLst>
              <a:ext uri="{FF2B5EF4-FFF2-40B4-BE49-F238E27FC236}">
                <a16:creationId xmlns:a16="http://schemas.microsoft.com/office/drawing/2014/main" id="{F3A7841F-641A-4F1A-935E-4EF5F23604E9}"/>
              </a:ext>
            </a:extLst>
          </p:cNvPr>
          <p:cNvSpPr/>
          <p:nvPr/>
        </p:nvSpPr>
        <p:spPr>
          <a:xfrm>
            <a:off x="10951608" y="551715"/>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3" name="Flowchart: Connector 12">
            <a:extLst>
              <a:ext uri="{FF2B5EF4-FFF2-40B4-BE49-F238E27FC236}">
                <a16:creationId xmlns:a16="http://schemas.microsoft.com/office/drawing/2014/main" id="{4ED0BC06-72BF-4809-8236-3AE0DCFBD2BA}"/>
              </a:ext>
            </a:extLst>
          </p:cNvPr>
          <p:cNvSpPr/>
          <p:nvPr/>
        </p:nvSpPr>
        <p:spPr>
          <a:xfrm>
            <a:off x="11336213" y="95071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300261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CB7E748-E2B7-4191-8EAC-82004D5A0A66}"/>
              </a:ext>
            </a:extLst>
          </p:cNvPr>
          <p:cNvSpPr>
            <a:spLocks noGrp="1"/>
          </p:cNvSpPr>
          <p:nvPr>
            <p:ph type="title"/>
          </p:nvPr>
        </p:nvSpPr>
        <p:spPr>
          <a:xfrm>
            <a:off x="461395" y="453005"/>
            <a:ext cx="10202991" cy="1325563"/>
          </a:xfrm>
        </p:spPr>
        <p:txBody>
          <a:bodyPr/>
          <a:lstStyle/>
          <a:p>
            <a:r>
              <a:rPr lang="en-US" dirty="0"/>
              <a:t>3.3 Control Variables</a:t>
            </a:r>
            <a:endParaRPr lang="en-ID" dirty="0"/>
          </a:p>
        </p:txBody>
      </p:sp>
      <p:graphicFrame>
        <p:nvGraphicFramePr>
          <p:cNvPr id="5" name="Content Placeholder 3">
            <a:extLst>
              <a:ext uri="{FF2B5EF4-FFF2-40B4-BE49-F238E27FC236}">
                <a16:creationId xmlns:a16="http://schemas.microsoft.com/office/drawing/2014/main" id="{B16A8136-9947-45A1-9A27-87D47BA4D837}"/>
              </a:ext>
            </a:extLst>
          </p:cNvPr>
          <p:cNvGraphicFramePr>
            <a:graphicFrameLocks noGrp="1"/>
          </p:cNvGraphicFramePr>
          <p:nvPr>
            <p:ph idx="1"/>
            <p:extLst>
              <p:ext uri="{D42A27DB-BD31-4B8C-83A1-F6EECF244321}">
                <p14:modId xmlns:p14="http://schemas.microsoft.com/office/powerpoint/2010/main" val="1109467750"/>
              </p:ext>
            </p:extLst>
          </p:nvPr>
        </p:nvGraphicFramePr>
        <p:xfrm>
          <a:off x="461395" y="1919122"/>
          <a:ext cx="11261926" cy="4119880"/>
        </p:xfrm>
        <a:graphic>
          <a:graphicData uri="http://schemas.openxmlformats.org/drawingml/2006/table">
            <a:tbl>
              <a:tblPr firstRow="1" bandRow="1">
                <a:tableStyleId>{5C22544A-7EE6-4342-B048-85BDC9FD1C3A}</a:tableStyleId>
              </a:tblPr>
              <a:tblGrid>
                <a:gridCol w="1016005">
                  <a:extLst>
                    <a:ext uri="{9D8B030D-6E8A-4147-A177-3AD203B41FA5}">
                      <a16:colId xmlns:a16="http://schemas.microsoft.com/office/drawing/2014/main" val="2099997124"/>
                    </a:ext>
                  </a:extLst>
                </a:gridCol>
                <a:gridCol w="3880381">
                  <a:extLst>
                    <a:ext uri="{9D8B030D-6E8A-4147-A177-3AD203B41FA5}">
                      <a16:colId xmlns:a16="http://schemas.microsoft.com/office/drawing/2014/main" val="3977647429"/>
                    </a:ext>
                  </a:extLst>
                </a:gridCol>
                <a:gridCol w="6365540">
                  <a:extLst>
                    <a:ext uri="{9D8B030D-6E8A-4147-A177-3AD203B41FA5}">
                      <a16:colId xmlns:a16="http://schemas.microsoft.com/office/drawing/2014/main" val="4096784578"/>
                    </a:ext>
                  </a:extLst>
                </a:gridCol>
              </a:tblGrid>
              <a:tr h="370840">
                <a:tc>
                  <a:txBody>
                    <a:bodyPr/>
                    <a:lstStyle/>
                    <a:p>
                      <a:pPr algn="ctr"/>
                      <a:r>
                        <a:rPr lang="en-US" dirty="0"/>
                        <a:t>Number</a:t>
                      </a:r>
                      <a:endParaRPr lang="en-ID" dirty="0"/>
                    </a:p>
                  </a:txBody>
                  <a:tcPr/>
                </a:tc>
                <a:tc>
                  <a:txBody>
                    <a:bodyPr/>
                    <a:lstStyle/>
                    <a:p>
                      <a:pPr algn="ctr"/>
                      <a:r>
                        <a:rPr lang="en-US" dirty="0"/>
                        <a:t>Name of the controlled </a:t>
                      </a:r>
                      <a:endParaRPr lang="en-ID" dirty="0"/>
                    </a:p>
                  </a:txBody>
                  <a:tcPr/>
                </a:tc>
                <a:tc>
                  <a:txBody>
                    <a:bodyPr/>
                    <a:lstStyle/>
                    <a:p>
                      <a:pPr algn="ctr"/>
                      <a:r>
                        <a:rPr lang="en-US" dirty="0"/>
                        <a:t>reason</a:t>
                      </a:r>
                      <a:endParaRPr lang="en-ID" dirty="0"/>
                    </a:p>
                  </a:txBody>
                  <a:tcPr/>
                </a:tc>
                <a:extLst>
                  <a:ext uri="{0D108BD9-81ED-4DB2-BD59-A6C34878D82A}">
                    <a16:rowId xmlns:a16="http://schemas.microsoft.com/office/drawing/2014/main" val="656718958"/>
                  </a:ext>
                </a:extLst>
              </a:tr>
              <a:tr h="370840">
                <a:tc>
                  <a:txBody>
                    <a:bodyPr/>
                    <a:lstStyle/>
                    <a:p>
                      <a:pPr algn="ctr"/>
                      <a:r>
                        <a:rPr lang="en-US" dirty="0"/>
                        <a:t>1</a:t>
                      </a:r>
                      <a:endParaRPr lang="en-ID" dirty="0"/>
                    </a:p>
                  </a:txBody>
                  <a:tcPr/>
                </a:tc>
                <a:tc>
                  <a:txBody>
                    <a:bodyPr/>
                    <a:lstStyle/>
                    <a:p>
                      <a:pPr algn="just"/>
                      <a:r>
                        <a:rPr lang="en-US" dirty="0"/>
                        <a:t>Size</a:t>
                      </a:r>
                      <a:endParaRPr lang="en-ID" dirty="0"/>
                    </a:p>
                  </a:txBody>
                  <a:tcPr/>
                </a:tc>
                <a:tc>
                  <a:txBody>
                    <a:bodyPr/>
                    <a:lstStyle/>
                    <a:p>
                      <a:pPr algn="just"/>
                      <a:r>
                        <a:rPr lang="en-US" dirty="0"/>
                        <a:t>Firm size is common determinant of a firm’s export activities and performance through the scale of resources (Gao et al., 2010). </a:t>
                      </a:r>
                      <a:endParaRPr lang="en-ID" dirty="0"/>
                    </a:p>
                  </a:txBody>
                  <a:tcPr/>
                </a:tc>
                <a:extLst>
                  <a:ext uri="{0D108BD9-81ED-4DB2-BD59-A6C34878D82A}">
                    <a16:rowId xmlns:a16="http://schemas.microsoft.com/office/drawing/2014/main" val="132106378"/>
                  </a:ext>
                </a:extLst>
              </a:tr>
              <a:tr h="370840">
                <a:tc>
                  <a:txBody>
                    <a:bodyPr/>
                    <a:lstStyle/>
                    <a:p>
                      <a:pPr algn="ctr"/>
                      <a:r>
                        <a:rPr lang="en-US" dirty="0"/>
                        <a:t>2</a:t>
                      </a:r>
                      <a:endParaRPr lang="en-ID" dirty="0"/>
                    </a:p>
                  </a:txBody>
                  <a:tcPr/>
                </a:tc>
                <a:tc>
                  <a:txBody>
                    <a:bodyPr/>
                    <a:lstStyle/>
                    <a:p>
                      <a:pPr algn="just"/>
                      <a:r>
                        <a:rPr lang="en-US" dirty="0"/>
                        <a:t>Firm Age</a:t>
                      </a:r>
                      <a:endParaRPr lang="en-ID" dirty="0"/>
                    </a:p>
                  </a:txBody>
                  <a:tcPr/>
                </a:tc>
                <a:tc>
                  <a:txBody>
                    <a:bodyPr/>
                    <a:lstStyle/>
                    <a:p>
                      <a:pPr algn="just"/>
                      <a:r>
                        <a:rPr lang="en-US" dirty="0"/>
                        <a:t>An exporter’s business experience indicates its competence in handling online transaction (Sturman, 2003)</a:t>
                      </a:r>
                      <a:endParaRPr lang="en-ID" dirty="0"/>
                    </a:p>
                  </a:txBody>
                  <a:tcPr/>
                </a:tc>
                <a:extLst>
                  <a:ext uri="{0D108BD9-81ED-4DB2-BD59-A6C34878D82A}">
                    <a16:rowId xmlns:a16="http://schemas.microsoft.com/office/drawing/2014/main" val="695145653"/>
                  </a:ext>
                </a:extLst>
              </a:tr>
              <a:tr h="370840">
                <a:tc>
                  <a:txBody>
                    <a:bodyPr/>
                    <a:lstStyle/>
                    <a:p>
                      <a:pPr algn="ctr"/>
                      <a:r>
                        <a:rPr lang="en-US" dirty="0"/>
                        <a:t>3</a:t>
                      </a:r>
                      <a:endParaRPr lang="en-ID" dirty="0"/>
                    </a:p>
                  </a:txBody>
                  <a:tcPr/>
                </a:tc>
                <a:tc>
                  <a:txBody>
                    <a:bodyPr/>
                    <a:lstStyle/>
                    <a:p>
                      <a:pPr algn="just"/>
                      <a:r>
                        <a:rPr lang="en-US" dirty="0"/>
                        <a:t>Export experience</a:t>
                      </a:r>
                      <a:endParaRPr lang="en-ID" dirty="0"/>
                    </a:p>
                  </a:txBody>
                  <a:tcPr/>
                </a:tc>
                <a:tc>
                  <a:txBody>
                    <a:bodyPr/>
                    <a:lstStyle/>
                    <a:p>
                      <a:pPr algn="just"/>
                      <a:r>
                        <a:rPr lang="en-US" dirty="0"/>
                        <a:t>Helps a firm accumulate the foreign market knowledge and skills necessary to handle intercultural situations (Choquette,2019). It also include the years a firm had been in the export business </a:t>
                      </a:r>
                      <a:endParaRPr lang="en-ID" dirty="0"/>
                    </a:p>
                  </a:txBody>
                  <a:tcPr/>
                </a:tc>
                <a:extLst>
                  <a:ext uri="{0D108BD9-81ED-4DB2-BD59-A6C34878D82A}">
                    <a16:rowId xmlns:a16="http://schemas.microsoft.com/office/drawing/2014/main" val="817883536"/>
                  </a:ext>
                </a:extLst>
              </a:tr>
              <a:tr h="370840">
                <a:tc>
                  <a:txBody>
                    <a:bodyPr/>
                    <a:lstStyle/>
                    <a:p>
                      <a:pPr algn="ctr"/>
                      <a:r>
                        <a:rPr lang="en-US" dirty="0"/>
                        <a:t>4</a:t>
                      </a:r>
                      <a:endParaRPr lang="en-ID" dirty="0"/>
                    </a:p>
                  </a:txBody>
                  <a:tcPr/>
                </a:tc>
                <a:tc>
                  <a:txBody>
                    <a:bodyPr/>
                    <a:lstStyle/>
                    <a:p>
                      <a:pPr algn="just"/>
                      <a:r>
                        <a:rPr lang="en-US" dirty="0"/>
                        <a:t>Export intensity </a:t>
                      </a:r>
                      <a:endParaRPr lang="en-ID" dirty="0"/>
                    </a:p>
                  </a:txBody>
                  <a:tcPr/>
                </a:tc>
                <a:tc>
                  <a:txBody>
                    <a:bodyPr/>
                    <a:lstStyle/>
                    <a:p>
                      <a:pPr algn="just"/>
                      <a:r>
                        <a:rPr lang="en-US" dirty="0"/>
                        <a:t>Indicates a firm’s emphasis on exporting activities and is critical to export performance. Thus in this research include: ratio of export revenue to total revenue </a:t>
                      </a:r>
                      <a:endParaRPr lang="en-ID" dirty="0"/>
                    </a:p>
                  </a:txBody>
                  <a:tcPr/>
                </a:tc>
                <a:extLst>
                  <a:ext uri="{0D108BD9-81ED-4DB2-BD59-A6C34878D82A}">
                    <a16:rowId xmlns:a16="http://schemas.microsoft.com/office/drawing/2014/main" val="3348989506"/>
                  </a:ext>
                </a:extLst>
              </a:tr>
              <a:tr h="370840">
                <a:tc>
                  <a:txBody>
                    <a:bodyPr/>
                    <a:lstStyle/>
                    <a:p>
                      <a:pPr algn="ctr"/>
                      <a:r>
                        <a:rPr lang="en-US" dirty="0"/>
                        <a:t>5</a:t>
                      </a:r>
                      <a:endParaRPr lang="en-ID" dirty="0"/>
                    </a:p>
                  </a:txBody>
                  <a:tcPr/>
                </a:tc>
                <a:tc>
                  <a:txBody>
                    <a:bodyPr/>
                    <a:lstStyle/>
                    <a:p>
                      <a:pPr algn="just"/>
                      <a:r>
                        <a:rPr lang="en-US" dirty="0"/>
                        <a:t>Ratio of R&amp;D Expenditure to a firm’s total revenue</a:t>
                      </a:r>
                      <a:endParaRPr lang="en-ID" dirty="0"/>
                    </a:p>
                  </a:txBody>
                  <a:tcPr/>
                </a:tc>
                <a:tc>
                  <a:txBody>
                    <a:bodyPr/>
                    <a:lstStyle/>
                    <a:p>
                      <a:pPr algn="ctr"/>
                      <a:endParaRPr lang="en-ID" dirty="0"/>
                    </a:p>
                  </a:txBody>
                  <a:tcPr/>
                </a:tc>
                <a:extLst>
                  <a:ext uri="{0D108BD9-81ED-4DB2-BD59-A6C34878D82A}">
                    <a16:rowId xmlns:a16="http://schemas.microsoft.com/office/drawing/2014/main" val="703612608"/>
                  </a:ext>
                </a:extLst>
              </a:tr>
            </a:tbl>
          </a:graphicData>
        </a:graphic>
      </p:graphicFrame>
      <p:sp>
        <p:nvSpPr>
          <p:cNvPr id="6" name="Flowchart: Connector 5">
            <a:extLst>
              <a:ext uri="{FF2B5EF4-FFF2-40B4-BE49-F238E27FC236}">
                <a16:creationId xmlns:a16="http://schemas.microsoft.com/office/drawing/2014/main" id="{135DA139-3B60-438D-A484-6DAD58447316}"/>
              </a:ext>
            </a:extLst>
          </p:cNvPr>
          <p:cNvSpPr/>
          <p:nvPr/>
        </p:nvSpPr>
        <p:spPr>
          <a:xfrm>
            <a:off x="10968607" y="-13422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7" name="Flowchart: Connector 6">
            <a:extLst>
              <a:ext uri="{FF2B5EF4-FFF2-40B4-BE49-F238E27FC236}">
                <a16:creationId xmlns:a16="http://schemas.microsoft.com/office/drawing/2014/main" id="{7599A0F6-B268-448A-9FD8-ECF7ADD5601A}"/>
              </a:ext>
            </a:extLst>
          </p:cNvPr>
          <p:cNvSpPr/>
          <p:nvPr/>
        </p:nvSpPr>
        <p:spPr>
          <a:xfrm>
            <a:off x="11720818" y="882723"/>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8" name="Flowchart: Connector 7">
            <a:extLst>
              <a:ext uri="{FF2B5EF4-FFF2-40B4-BE49-F238E27FC236}">
                <a16:creationId xmlns:a16="http://schemas.microsoft.com/office/drawing/2014/main" id="{96C66127-917A-414B-834B-F20592447E4A}"/>
              </a:ext>
            </a:extLst>
          </p:cNvPr>
          <p:cNvSpPr/>
          <p:nvPr/>
        </p:nvSpPr>
        <p:spPr>
          <a:xfrm>
            <a:off x="-61518" y="5085127"/>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9" name="Flowchart: Connector 8">
            <a:extLst>
              <a:ext uri="{FF2B5EF4-FFF2-40B4-BE49-F238E27FC236}">
                <a16:creationId xmlns:a16="http://schemas.microsoft.com/office/drawing/2014/main" id="{A32F9BB7-4FE3-4EBF-AAA0-748772FBE77F}"/>
              </a:ext>
            </a:extLst>
          </p:cNvPr>
          <p:cNvSpPr/>
          <p:nvPr/>
        </p:nvSpPr>
        <p:spPr>
          <a:xfrm>
            <a:off x="664131" y="627087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0" name="Flowchart: Connector 9">
            <a:extLst>
              <a:ext uri="{FF2B5EF4-FFF2-40B4-BE49-F238E27FC236}">
                <a16:creationId xmlns:a16="http://schemas.microsoft.com/office/drawing/2014/main" id="{18E7A460-2D5E-43EF-B332-7522E0C3F2AF}"/>
              </a:ext>
            </a:extLst>
          </p:cNvPr>
          <p:cNvSpPr/>
          <p:nvPr/>
        </p:nvSpPr>
        <p:spPr>
          <a:xfrm>
            <a:off x="420628" y="5881244"/>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1" name="Flowchart: Connector 10">
            <a:extLst>
              <a:ext uri="{FF2B5EF4-FFF2-40B4-BE49-F238E27FC236}">
                <a16:creationId xmlns:a16="http://schemas.microsoft.com/office/drawing/2014/main" id="{DBDBA64B-C785-416C-854D-41FADE6069AD}"/>
              </a:ext>
            </a:extLst>
          </p:cNvPr>
          <p:cNvSpPr/>
          <p:nvPr/>
        </p:nvSpPr>
        <p:spPr>
          <a:xfrm>
            <a:off x="420628" y="4689862"/>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2" name="Flowchart: Connector 11">
            <a:extLst>
              <a:ext uri="{FF2B5EF4-FFF2-40B4-BE49-F238E27FC236}">
                <a16:creationId xmlns:a16="http://schemas.microsoft.com/office/drawing/2014/main" id="{AC46C039-2C77-44FF-9D48-562CC23EF1D7}"/>
              </a:ext>
            </a:extLst>
          </p:cNvPr>
          <p:cNvSpPr/>
          <p:nvPr/>
        </p:nvSpPr>
        <p:spPr>
          <a:xfrm>
            <a:off x="10783939" y="977071"/>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3" name="Flowchart: Connector 12">
            <a:extLst>
              <a:ext uri="{FF2B5EF4-FFF2-40B4-BE49-F238E27FC236}">
                <a16:creationId xmlns:a16="http://schemas.microsoft.com/office/drawing/2014/main" id="{38B35F42-000C-4830-B39E-9085313744AD}"/>
              </a:ext>
            </a:extLst>
          </p:cNvPr>
          <p:cNvSpPr/>
          <p:nvPr/>
        </p:nvSpPr>
        <p:spPr>
          <a:xfrm>
            <a:off x="1502807" y="626450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4" name="Flowchart: Connector 13">
            <a:extLst>
              <a:ext uri="{FF2B5EF4-FFF2-40B4-BE49-F238E27FC236}">
                <a16:creationId xmlns:a16="http://schemas.microsoft.com/office/drawing/2014/main" id="{E5BFD698-1114-47B0-A795-B1F0AA04E0E5}"/>
              </a:ext>
            </a:extLst>
          </p:cNvPr>
          <p:cNvSpPr/>
          <p:nvPr/>
        </p:nvSpPr>
        <p:spPr>
          <a:xfrm>
            <a:off x="10951608" y="551715"/>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5" name="Flowchart: Connector 14">
            <a:extLst>
              <a:ext uri="{FF2B5EF4-FFF2-40B4-BE49-F238E27FC236}">
                <a16:creationId xmlns:a16="http://schemas.microsoft.com/office/drawing/2014/main" id="{C74A1A9D-0E61-41AE-AC12-45452CD9BFF5}"/>
              </a:ext>
            </a:extLst>
          </p:cNvPr>
          <p:cNvSpPr/>
          <p:nvPr/>
        </p:nvSpPr>
        <p:spPr>
          <a:xfrm>
            <a:off x="11336213" y="95071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518252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783DFDB-1900-4A2D-B08A-DA6FB1D99E4C}"/>
              </a:ext>
            </a:extLst>
          </p:cNvPr>
          <p:cNvSpPr>
            <a:spLocks noGrp="1"/>
          </p:cNvSpPr>
          <p:nvPr>
            <p:ph type="title"/>
          </p:nvPr>
        </p:nvSpPr>
        <p:spPr>
          <a:xfrm>
            <a:off x="854978" y="625184"/>
            <a:ext cx="10515600" cy="1325563"/>
          </a:xfrm>
        </p:spPr>
        <p:txBody>
          <a:bodyPr/>
          <a:lstStyle/>
          <a:p>
            <a:r>
              <a:rPr lang="en-US" dirty="0"/>
              <a:t>3.4 Addressing endogeneity </a:t>
            </a:r>
            <a:endParaRPr lang="en-ID" dirty="0"/>
          </a:p>
        </p:txBody>
      </p:sp>
      <p:sp>
        <p:nvSpPr>
          <p:cNvPr id="5" name="Rectangle: Rounded Corners 4">
            <a:extLst>
              <a:ext uri="{FF2B5EF4-FFF2-40B4-BE49-F238E27FC236}">
                <a16:creationId xmlns:a16="http://schemas.microsoft.com/office/drawing/2014/main" id="{27FAFE5E-21DF-4266-A8B3-2D93957A566F}"/>
              </a:ext>
            </a:extLst>
          </p:cNvPr>
          <p:cNvSpPr/>
          <p:nvPr/>
        </p:nvSpPr>
        <p:spPr>
          <a:xfrm>
            <a:off x="736992" y="1978247"/>
            <a:ext cx="3202858" cy="848032"/>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Addressing Endogeneity </a:t>
            </a:r>
            <a:endParaRPr lang="en-ID" dirty="0"/>
          </a:p>
        </p:txBody>
      </p:sp>
      <p:sp>
        <p:nvSpPr>
          <p:cNvPr id="6" name="Rectangle 5">
            <a:extLst>
              <a:ext uri="{FF2B5EF4-FFF2-40B4-BE49-F238E27FC236}">
                <a16:creationId xmlns:a16="http://schemas.microsoft.com/office/drawing/2014/main" id="{86A868C5-6389-4241-82CF-B68C504C337C}"/>
              </a:ext>
            </a:extLst>
          </p:cNvPr>
          <p:cNvSpPr/>
          <p:nvPr/>
        </p:nvSpPr>
        <p:spPr>
          <a:xfrm>
            <a:off x="854978" y="3829168"/>
            <a:ext cx="3365090" cy="104713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BM innovation, the independent variable in the model, likely to be endogenous </a:t>
            </a:r>
            <a:endParaRPr lang="en-ID" dirty="0"/>
          </a:p>
        </p:txBody>
      </p:sp>
      <p:sp>
        <p:nvSpPr>
          <p:cNvPr id="7" name="Rectangle 6">
            <a:extLst>
              <a:ext uri="{FF2B5EF4-FFF2-40B4-BE49-F238E27FC236}">
                <a16:creationId xmlns:a16="http://schemas.microsoft.com/office/drawing/2014/main" id="{7A0B3AD0-B4EB-4B26-B0DD-C428B8F09C73}"/>
              </a:ext>
            </a:extLst>
          </p:cNvPr>
          <p:cNvSpPr/>
          <p:nvPr/>
        </p:nvSpPr>
        <p:spPr>
          <a:xfrm>
            <a:off x="6388080" y="2575556"/>
            <a:ext cx="3392129" cy="9144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Assessed common method variance through the marker variable approach </a:t>
            </a:r>
            <a:endParaRPr lang="en-ID" dirty="0"/>
          </a:p>
        </p:txBody>
      </p:sp>
      <p:sp>
        <p:nvSpPr>
          <p:cNvPr id="8" name="Rectangle 7">
            <a:extLst>
              <a:ext uri="{FF2B5EF4-FFF2-40B4-BE49-F238E27FC236}">
                <a16:creationId xmlns:a16="http://schemas.microsoft.com/office/drawing/2014/main" id="{8D840AA2-1DCA-417A-93D5-15604425246C}"/>
              </a:ext>
            </a:extLst>
          </p:cNvPr>
          <p:cNvSpPr/>
          <p:nvPr/>
        </p:nvSpPr>
        <p:spPr>
          <a:xfrm>
            <a:off x="6388080" y="4661786"/>
            <a:ext cx="3392129" cy="132556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Omission bias is a source of endogeneity then the researchers used multiple control variable to minimize this in the study</a:t>
            </a:r>
            <a:endParaRPr lang="en-ID" dirty="0"/>
          </a:p>
        </p:txBody>
      </p:sp>
      <p:cxnSp>
        <p:nvCxnSpPr>
          <p:cNvPr id="9" name="Connector: Curved 8">
            <a:extLst>
              <a:ext uri="{FF2B5EF4-FFF2-40B4-BE49-F238E27FC236}">
                <a16:creationId xmlns:a16="http://schemas.microsoft.com/office/drawing/2014/main" id="{166534AF-DFED-403D-BE1A-C3BCC5F0BF69}"/>
              </a:ext>
            </a:extLst>
          </p:cNvPr>
          <p:cNvCxnSpPr>
            <a:stCxn id="5" idx="2"/>
            <a:endCxn id="6" idx="0"/>
          </p:cNvCxnSpPr>
          <p:nvPr/>
        </p:nvCxnSpPr>
        <p:spPr>
          <a:xfrm rot="16200000" flipH="1">
            <a:off x="1936528" y="3228172"/>
            <a:ext cx="1002889" cy="199102"/>
          </a:xfrm>
          <a:prstGeom prst="curvedConnector3">
            <a:avLst/>
          </a:prstGeom>
          <a:ln>
            <a:tailEnd type="triangle"/>
          </a:ln>
        </p:spPr>
        <p:style>
          <a:lnRef idx="1">
            <a:schemeClr val="dk1"/>
          </a:lnRef>
          <a:fillRef idx="0">
            <a:schemeClr val="dk1"/>
          </a:fillRef>
          <a:effectRef idx="0">
            <a:schemeClr val="dk1"/>
          </a:effectRef>
          <a:fontRef idx="minor">
            <a:schemeClr val="tx1"/>
          </a:fontRef>
        </p:style>
      </p:cxnSp>
      <p:cxnSp>
        <p:nvCxnSpPr>
          <p:cNvPr id="10" name="Connector: Curved 9">
            <a:extLst>
              <a:ext uri="{FF2B5EF4-FFF2-40B4-BE49-F238E27FC236}">
                <a16:creationId xmlns:a16="http://schemas.microsoft.com/office/drawing/2014/main" id="{79DBC82E-62FA-4D9E-99F0-9B3669B95F60}"/>
              </a:ext>
            </a:extLst>
          </p:cNvPr>
          <p:cNvCxnSpPr>
            <a:stCxn id="6" idx="2"/>
            <a:endCxn id="7" idx="1"/>
          </p:cNvCxnSpPr>
          <p:nvPr/>
        </p:nvCxnSpPr>
        <p:spPr>
          <a:xfrm rot="5400000" flipH="1" flipV="1">
            <a:off x="3541027" y="2029251"/>
            <a:ext cx="1843547" cy="3850557"/>
          </a:xfrm>
          <a:prstGeom prst="curvedConnector4">
            <a:avLst>
              <a:gd name="adj1" fmla="val -12400"/>
              <a:gd name="adj2" fmla="val 71848"/>
            </a:avLst>
          </a:prstGeom>
          <a:ln>
            <a:tailEnd type="triangle"/>
          </a:ln>
        </p:spPr>
        <p:style>
          <a:lnRef idx="1">
            <a:schemeClr val="dk1"/>
          </a:lnRef>
          <a:fillRef idx="0">
            <a:schemeClr val="dk1"/>
          </a:fillRef>
          <a:effectRef idx="0">
            <a:schemeClr val="dk1"/>
          </a:effectRef>
          <a:fontRef idx="minor">
            <a:schemeClr val="tx1"/>
          </a:fontRef>
        </p:style>
      </p:cxnSp>
      <p:cxnSp>
        <p:nvCxnSpPr>
          <p:cNvPr id="11" name="Connector: Curved 10">
            <a:extLst>
              <a:ext uri="{FF2B5EF4-FFF2-40B4-BE49-F238E27FC236}">
                <a16:creationId xmlns:a16="http://schemas.microsoft.com/office/drawing/2014/main" id="{0C0A959F-67BA-487C-AF28-5BE5A7FFCC41}"/>
              </a:ext>
            </a:extLst>
          </p:cNvPr>
          <p:cNvCxnSpPr>
            <a:stCxn id="6" idx="2"/>
            <a:endCxn id="8" idx="0"/>
          </p:cNvCxnSpPr>
          <p:nvPr/>
        </p:nvCxnSpPr>
        <p:spPr>
          <a:xfrm rot="5400000" flipH="1" flipV="1">
            <a:off x="5203575" y="1995734"/>
            <a:ext cx="214517" cy="5546622"/>
          </a:xfrm>
          <a:prstGeom prst="curvedConnector5">
            <a:avLst>
              <a:gd name="adj1" fmla="val -106565"/>
              <a:gd name="adj2" fmla="val 55728"/>
              <a:gd name="adj3" fmla="val 261566"/>
            </a:avLst>
          </a:prstGeom>
          <a:ln>
            <a:tailEnd type="triangle"/>
          </a:ln>
        </p:spPr>
        <p:style>
          <a:lnRef idx="1">
            <a:schemeClr val="dk1"/>
          </a:lnRef>
          <a:fillRef idx="0">
            <a:schemeClr val="dk1"/>
          </a:fillRef>
          <a:effectRef idx="0">
            <a:schemeClr val="dk1"/>
          </a:effectRef>
          <a:fontRef idx="minor">
            <a:schemeClr val="tx1"/>
          </a:fontRef>
        </p:style>
      </p:cxnSp>
      <p:sp>
        <p:nvSpPr>
          <p:cNvPr id="12" name="Rectangle 11">
            <a:extLst>
              <a:ext uri="{FF2B5EF4-FFF2-40B4-BE49-F238E27FC236}">
                <a16:creationId xmlns:a16="http://schemas.microsoft.com/office/drawing/2014/main" id="{900D9D2A-359D-4AC9-BE5E-002E19632FD8}"/>
              </a:ext>
            </a:extLst>
          </p:cNvPr>
          <p:cNvSpPr/>
          <p:nvPr/>
        </p:nvSpPr>
        <p:spPr>
          <a:xfrm>
            <a:off x="7067732" y="3489956"/>
            <a:ext cx="3170903" cy="64257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dirty="0"/>
              <a:t>Showed that common method variance would not be of concern in the study</a:t>
            </a:r>
            <a:endParaRPr lang="en-ID" sz="1200" dirty="0"/>
          </a:p>
        </p:txBody>
      </p:sp>
      <p:sp>
        <p:nvSpPr>
          <p:cNvPr id="13" name="Flowchart: Connector 12">
            <a:extLst>
              <a:ext uri="{FF2B5EF4-FFF2-40B4-BE49-F238E27FC236}">
                <a16:creationId xmlns:a16="http://schemas.microsoft.com/office/drawing/2014/main" id="{FD60F518-2560-4443-81D0-8684DCA4B1A1}"/>
              </a:ext>
            </a:extLst>
          </p:cNvPr>
          <p:cNvSpPr/>
          <p:nvPr/>
        </p:nvSpPr>
        <p:spPr>
          <a:xfrm>
            <a:off x="10968607" y="-13422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4" name="Flowchart: Connector 13">
            <a:extLst>
              <a:ext uri="{FF2B5EF4-FFF2-40B4-BE49-F238E27FC236}">
                <a16:creationId xmlns:a16="http://schemas.microsoft.com/office/drawing/2014/main" id="{23797ECB-802B-43C4-9AEE-35845FBFCF37}"/>
              </a:ext>
            </a:extLst>
          </p:cNvPr>
          <p:cNvSpPr/>
          <p:nvPr/>
        </p:nvSpPr>
        <p:spPr>
          <a:xfrm>
            <a:off x="11720818" y="882723"/>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5" name="Flowchart: Connector 14">
            <a:extLst>
              <a:ext uri="{FF2B5EF4-FFF2-40B4-BE49-F238E27FC236}">
                <a16:creationId xmlns:a16="http://schemas.microsoft.com/office/drawing/2014/main" id="{EC4D573D-DF83-421D-A38E-F2022D99E8C4}"/>
              </a:ext>
            </a:extLst>
          </p:cNvPr>
          <p:cNvSpPr/>
          <p:nvPr/>
        </p:nvSpPr>
        <p:spPr>
          <a:xfrm>
            <a:off x="-61518" y="5085127"/>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6" name="Flowchart: Connector 15">
            <a:extLst>
              <a:ext uri="{FF2B5EF4-FFF2-40B4-BE49-F238E27FC236}">
                <a16:creationId xmlns:a16="http://schemas.microsoft.com/office/drawing/2014/main" id="{56308678-6B9D-4E1A-A081-0F84E3E76F2A}"/>
              </a:ext>
            </a:extLst>
          </p:cNvPr>
          <p:cNvSpPr/>
          <p:nvPr/>
        </p:nvSpPr>
        <p:spPr>
          <a:xfrm>
            <a:off x="664131" y="627087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7" name="Flowchart: Connector 16">
            <a:extLst>
              <a:ext uri="{FF2B5EF4-FFF2-40B4-BE49-F238E27FC236}">
                <a16:creationId xmlns:a16="http://schemas.microsoft.com/office/drawing/2014/main" id="{5FBDF08A-C27A-4406-9287-923E1687F67A}"/>
              </a:ext>
            </a:extLst>
          </p:cNvPr>
          <p:cNvSpPr/>
          <p:nvPr/>
        </p:nvSpPr>
        <p:spPr>
          <a:xfrm>
            <a:off x="420628" y="5881244"/>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8" name="Flowchart: Connector 17">
            <a:extLst>
              <a:ext uri="{FF2B5EF4-FFF2-40B4-BE49-F238E27FC236}">
                <a16:creationId xmlns:a16="http://schemas.microsoft.com/office/drawing/2014/main" id="{347762DA-D1E8-4A99-AEF9-4C2787E774CB}"/>
              </a:ext>
            </a:extLst>
          </p:cNvPr>
          <p:cNvSpPr/>
          <p:nvPr/>
        </p:nvSpPr>
        <p:spPr>
          <a:xfrm>
            <a:off x="420628" y="4689862"/>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9" name="Flowchart: Connector 18">
            <a:extLst>
              <a:ext uri="{FF2B5EF4-FFF2-40B4-BE49-F238E27FC236}">
                <a16:creationId xmlns:a16="http://schemas.microsoft.com/office/drawing/2014/main" id="{D9963FCB-EEE8-43BF-AAE0-0D3F12E3036F}"/>
              </a:ext>
            </a:extLst>
          </p:cNvPr>
          <p:cNvSpPr/>
          <p:nvPr/>
        </p:nvSpPr>
        <p:spPr>
          <a:xfrm>
            <a:off x="10783939" y="977071"/>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0" name="Flowchart: Connector 19">
            <a:extLst>
              <a:ext uri="{FF2B5EF4-FFF2-40B4-BE49-F238E27FC236}">
                <a16:creationId xmlns:a16="http://schemas.microsoft.com/office/drawing/2014/main" id="{7C46F539-0A84-4661-8B40-C950E6103B5C}"/>
              </a:ext>
            </a:extLst>
          </p:cNvPr>
          <p:cNvSpPr/>
          <p:nvPr/>
        </p:nvSpPr>
        <p:spPr>
          <a:xfrm>
            <a:off x="1502807" y="626450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1" name="Flowchart: Connector 20">
            <a:extLst>
              <a:ext uri="{FF2B5EF4-FFF2-40B4-BE49-F238E27FC236}">
                <a16:creationId xmlns:a16="http://schemas.microsoft.com/office/drawing/2014/main" id="{6CD01310-E255-4A23-8E13-923793BCEB5C}"/>
              </a:ext>
            </a:extLst>
          </p:cNvPr>
          <p:cNvSpPr/>
          <p:nvPr/>
        </p:nvSpPr>
        <p:spPr>
          <a:xfrm>
            <a:off x="10951608" y="551715"/>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2" name="Flowchart: Connector 21">
            <a:extLst>
              <a:ext uri="{FF2B5EF4-FFF2-40B4-BE49-F238E27FC236}">
                <a16:creationId xmlns:a16="http://schemas.microsoft.com/office/drawing/2014/main" id="{E251CBE1-C3CC-4950-AB06-10243378D0B4}"/>
              </a:ext>
            </a:extLst>
          </p:cNvPr>
          <p:cNvSpPr/>
          <p:nvPr/>
        </p:nvSpPr>
        <p:spPr>
          <a:xfrm>
            <a:off x="11336213" y="95071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788971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1448C30-C483-4CE9-905C-EA50C7FEDB2D}"/>
              </a:ext>
            </a:extLst>
          </p:cNvPr>
          <p:cNvSpPr>
            <a:spLocks noGrp="1"/>
          </p:cNvSpPr>
          <p:nvPr>
            <p:ph type="title"/>
          </p:nvPr>
        </p:nvSpPr>
        <p:spPr>
          <a:xfrm>
            <a:off x="771088" y="541294"/>
            <a:ext cx="10515600" cy="1325563"/>
          </a:xfrm>
        </p:spPr>
        <p:txBody>
          <a:bodyPr/>
          <a:lstStyle/>
          <a:p>
            <a:r>
              <a:rPr lang="en-US" dirty="0"/>
              <a:t>Analysis &amp; results </a:t>
            </a:r>
            <a:endParaRPr lang="en-ID" dirty="0"/>
          </a:p>
        </p:txBody>
      </p:sp>
      <p:sp>
        <p:nvSpPr>
          <p:cNvPr id="5" name="Content Placeholder 2">
            <a:extLst>
              <a:ext uri="{FF2B5EF4-FFF2-40B4-BE49-F238E27FC236}">
                <a16:creationId xmlns:a16="http://schemas.microsoft.com/office/drawing/2014/main" id="{077D9EC2-1B9C-4940-BA52-16DD6C4429A6}"/>
              </a:ext>
            </a:extLst>
          </p:cNvPr>
          <p:cNvSpPr>
            <a:spLocks noGrp="1"/>
          </p:cNvSpPr>
          <p:nvPr>
            <p:ph idx="1"/>
          </p:nvPr>
        </p:nvSpPr>
        <p:spPr>
          <a:xfrm>
            <a:off x="771088" y="2001794"/>
            <a:ext cx="10515600" cy="4351338"/>
          </a:xfrm>
        </p:spPr>
        <p:txBody>
          <a:bodyPr/>
          <a:lstStyle/>
          <a:p>
            <a:r>
              <a:rPr lang="en-US" dirty="0"/>
              <a:t>Using </a:t>
            </a:r>
            <a:r>
              <a:rPr lang="en-US" dirty="0" err="1"/>
              <a:t>SmartPLS</a:t>
            </a:r>
            <a:r>
              <a:rPr lang="en-US" dirty="0"/>
              <a:t> 3.0 ; using a bootstrapping specification of 500 as the number of resamples</a:t>
            </a:r>
          </a:p>
          <a:p>
            <a:r>
              <a:rPr lang="en-US" dirty="0"/>
              <a:t>Measurement model indicates a good level of validity and reliability of the study constructs</a:t>
            </a:r>
          </a:p>
          <a:p>
            <a:r>
              <a:rPr lang="en-US" dirty="0"/>
              <a:t>All the shared variances were less than the respective AVEs, with the largest shared variance of 0.21 between export performance and entrepreneurial orientation </a:t>
            </a:r>
          </a:p>
          <a:p>
            <a:r>
              <a:rPr lang="en-US" dirty="0"/>
              <a:t>The smallest AVE in the study being 0.598, shown table 3 and 4; revealing a good level of discriminant validity between the study constructs. </a:t>
            </a:r>
            <a:endParaRPr lang="en-ID" dirty="0"/>
          </a:p>
        </p:txBody>
      </p:sp>
      <p:sp>
        <p:nvSpPr>
          <p:cNvPr id="6" name="Flowchart: Connector 5">
            <a:extLst>
              <a:ext uri="{FF2B5EF4-FFF2-40B4-BE49-F238E27FC236}">
                <a16:creationId xmlns:a16="http://schemas.microsoft.com/office/drawing/2014/main" id="{BB7ADA13-E5CC-436F-A21D-C87533F3F802}"/>
              </a:ext>
            </a:extLst>
          </p:cNvPr>
          <p:cNvSpPr/>
          <p:nvPr/>
        </p:nvSpPr>
        <p:spPr>
          <a:xfrm>
            <a:off x="10968607" y="-13422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7" name="Flowchart: Connector 6">
            <a:extLst>
              <a:ext uri="{FF2B5EF4-FFF2-40B4-BE49-F238E27FC236}">
                <a16:creationId xmlns:a16="http://schemas.microsoft.com/office/drawing/2014/main" id="{CB79AABB-B51D-44EB-B748-F159775DF8ED}"/>
              </a:ext>
            </a:extLst>
          </p:cNvPr>
          <p:cNvSpPr/>
          <p:nvPr/>
        </p:nvSpPr>
        <p:spPr>
          <a:xfrm>
            <a:off x="11720818" y="882723"/>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8" name="Flowchart: Connector 7">
            <a:extLst>
              <a:ext uri="{FF2B5EF4-FFF2-40B4-BE49-F238E27FC236}">
                <a16:creationId xmlns:a16="http://schemas.microsoft.com/office/drawing/2014/main" id="{11EB021B-FF64-4A92-9AF3-DA55D16E4215}"/>
              </a:ext>
            </a:extLst>
          </p:cNvPr>
          <p:cNvSpPr/>
          <p:nvPr/>
        </p:nvSpPr>
        <p:spPr>
          <a:xfrm>
            <a:off x="-61518" y="5085127"/>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9" name="Flowchart: Connector 8">
            <a:extLst>
              <a:ext uri="{FF2B5EF4-FFF2-40B4-BE49-F238E27FC236}">
                <a16:creationId xmlns:a16="http://schemas.microsoft.com/office/drawing/2014/main" id="{5F8498A5-E27B-4A1B-8D41-914D23EA03F0}"/>
              </a:ext>
            </a:extLst>
          </p:cNvPr>
          <p:cNvSpPr/>
          <p:nvPr/>
        </p:nvSpPr>
        <p:spPr>
          <a:xfrm>
            <a:off x="664131" y="627087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0" name="Flowchart: Connector 9">
            <a:extLst>
              <a:ext uri="{FF2B5EF4-FFF2-40B4-BE49-F238E27FC236}">
                <a16:creationId xmlns:a16="http://schemas.microsoft.com/office/drawing/2014/main" id="{F3736814-114A-4E73-85F0-C9FF48218259}"/>
              </a:ext>
            </a:extLst>
          </p:cNvPr>
          <p:cNvSpPr/>
          <p:nvPr/>
        </p:nvSpPr>
        <p:spPr>
          <a:xfrm>
            <a:off x="420628" y="5881244"/>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1" name="Flowchart: Connector 10">
            <a:extLst>
              <a:ext uri="{FF2B5EF4-FFF2-40B4-BE49-F238E27FC236}">
                <a16:creationId xmlns:a16="http://schemas.microsoft.com/office/drawing/2014/main" id="{27D0146D-9598-4ECB-BF2E-19B0DF36AE16}"/>
              </a:ext>
            </a:extLst>
          </p:cNvPr>
          <p:cNvSpPr/>
          <p:nvPr/>
        </p:nvSpPr>
        <p:spPr>
          <a:xfrm>
            <a:off x="420628" y="4689862"/>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2" name="Flowchart: Connector 11">
            <a:extLst>
              <a:ext uri="{FF2B5EF4-FFF2-40B4-BE49-F238E27FC236}">
                <a16:creationId xmlns:a16="http://schemas.microsoft.com/office/drawing/2014/main" id="{42A30392-50D5-431C-B6AA-12CFE4A8BC1F}"/>
              </a:ext>
            </a:extLst>
          </p:cNvPr>
          <p:cNvSpPr/>
          <p:nvPr/>
        </p:nvSpPr>
        <p:spPr>
          <a:xfrm>
            <a:off x="10783939" y="977071"/>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3" name="Flowchart: Connector 12">
            <a:extLst>
              <a:ext uri="{FF2B5EF4-FFF2-40B4-BE49-F238E27FC236}">
                <a16:creationId xmlns:a16="http://schemas.microsoft.com/office/drawing/2014/main" id="{A6167C64-3DF6-475D-8565-8343DEA8DFFB}"/>
              </a:ext>
            </a:extLst>
          </p:cNvPr>
          <p:cNvSpPr/>
          <p:nvPr/>
        </p:nvSpPr>
        <p:spPr>
          <a:xfrm>
            <a:off x="1502807" y="626450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4" name="Flowchart: Connector 13">
            <a:extLst>
              <a:ext uri="{FF2B5EF4-FFF2-40B4-BE49-F238E27FC236}">
                <a16:creationId xmlns:a16="http://schemas.microsoft.com/office/drawing/2014/main" id="{62B3A7A1-A61E-4C46-9902-9CECCE6118A6}"/>
              </a:ext>
            </a:extLst>
          </p:cNvPr>
          <p:cNvSpPr/>
          <p:nvPr/>
        </p:nvSpPr>
        <p:spPr>
          <a:xfrm>
            <a:off x="10951608" y="551715"/>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5" name="Flowchart: Connector 14">
            <a:extLst>
              <a:ext uri="{FF2B5EF4-FFF2-40B4-BE49-F238E27FC236}">
                <a16:creationId xmlns:a16="http://schemas.microsoft.com/office/drawing/2014/main" id="{ABAEF003-779C-4940-A8FE-A40A7340E85E}"/>
              </a:ext>
            </a:extLst>
          </p:cNvPr>
          <p:cNvSpPr/>
          <p:nvPr/>
        </p:nvSpPr>
        <p:spPr>
          <a:xfrm>
            <a:off x="11336213" y="95071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866020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4">
            <a:extLst>
              <a:ext uri="{FF2B5EF4-FFF2-40B4-BE49-F238E27FC236}">
                <a16:creationId xmlns:a16="http://schemas.microsoft.com/office/drawing/2014/main" id="{8DCAA60D-CD17-4E9B-A28B-EA7F3BF34F3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795" y="243348"/>
            <a:ext cx="6750548" cy="6371303"/>
          </a:xfrm>
        </p:spPr>
      </p:pic>
      <p:pic>
        <p:nvPicPr>
          <p:cNvPr id="5" name="Picture 4">
            <a:extLst>
              <a:ext uri="{FF2B5EF4-FFF2-40B4-BE49-F238E27FC236}">
                <a16:creationId xmlns:a16="http://schemas.microsoft.com/office/drawing/2014/main" id="{2A614288-5B2E-4476-8B3A-3586B0C2050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86831" y="1014838"/>
            <a:ext cx="5936715" cy="3578294"/>
          </a:xfrm>
          <a:prstGeom prst="rect">
            <a:avLst/>
          </a:prstGeom>
        </p:spPr>
      </p:pic>
    </p:spTree>
    <p:extLst>
      <p:ext uri="{BB962C8B-B14F-4D97-AF65-F5344CB8AC3E}">
        <p14:creationId xmlns:p14="http://schemas.microsoft.com/office/powerpoint/2010/main" val="7370633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0016C-8D93-489E-B06F-40F5763DE69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2FE87F1-6862-44D3-9CCC-AE1FC37E8467}"/>
              </a:ext>
            </a:extLst>
          </p:cNvPr>
          <p:cNvSpPr>
            <a:spLocks noGrp="1"/>
          </p:cNvSpPr>
          <p:nvPr>
            <p:ph idx="1"/>
          </p:nvPr>
        </p:nvSpPr>
        <p:spPr/>
        <p:txBody>
          <a:bodyPr/>
          <a:lstStyle/>
          <a:p>
            <a:endParaRPr lang="en-US"/>
          </a:p>
        </p:txBody>
      </p:sp>
      <p:sp>
        <p:nvSpPr>
          <p:cNvPr id="4" name="Rectangle 3">
            <a:extLst>
              <a:ext uri="{FF2B5EF4-FFF2-40B4-BE49-F238E27FC236}">
                <a16:creationId xmlns:a16="http://schemas.microsoft.com/office/drawing/2014/main" id="{5263C616-90A1-4ED9-BCC6-D8F59D330375}"/>
              </a:ext>
            </a:extLst>
          </p:cNvPr>
          <p:cNvSpPr/>
          <p:nvPr/>
        </p:nvSpPr>
        <p:spPr>
          <a:xfrm>
            <a:off x="646471" y="2179586"/>
            <a:ext cx="10899058" cy="9144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Hypothesis 1, proposes that BM innovation improves a firm’s export performance. Figure 2, shows a firm’s BM innovation increases its export performance. Thus, hypothesis 1 is supported</a:t>
            </a:r>
            <a:endParaRPr lang="en-ID" dirty="0"/>
          </a:p>
        </p:txBody>
      </p:sp>
      <p:sp>
        <p:nvSpPr>
          <p:cNvPr id="5" name="Rectangle 4">
            <a:extLst>
              <a:ext uri="{FF2B5EF4-FFF2-40B4-BE49-F238E27FC236}">
                <a16:creationId xmlns:a16="http://schemas.microsoft.com/office/drawing/2014/main" id="{791C34F1-3298-4980-B036-F04FE45FBAA2}"/>
              </a:ext>
            </a:extLst>
          </p:cNvPr>
          <p:cNvSpPr/>
          <p:nvPr/>
        </p:nvSpPr>
        <p:spPr>
          <a:xfrm>
            <a:off x="646471" y="3429000"/>
            <a:ext cx="10899058" cy="914400"/>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US" dirty="0"/>
              <a:t>Hypothesis 2, claims that an exporter’s foreign institutional voids strengthen the relationship between BM </a:t>
            </a:r>
            <a:r>
              <a:rPr lang="en-US" dirty="0" err="1"/>
              <a:t>iinovation</a:t>
            </a:r>
            <a:r>
              <a:rPr lang="en-US" dirty="0"/>
              <a:t> and export performance. As Figure 2, reveals a firm’s foreign institutional voids improve the impact of BM innovation on its export performance. Thus, hypothesis 2 is supported</a:t>
            </a:r>
            <a:endParaRPr lang="en-ID" dirty="0"/>
          </a:p>
        </p:txBody>
      </p:sp>
      <p:sp>
        <p:nvSpPr>
          <p:cNvPr id="6" name="Rectangle 5">
            <a:extLst>
              <a:ext uri="{FF2B5EF4-FFF2-40B4-BE49-F238E27FC236}">
                <a16:creationId xmlns:a16="http://schemas.microsoft.com/office/drawing/2014/main" id="{D9883ACA-E055-4645-97F5-4DDEEC590726}"/>
              </a:ext>
            </a:extLst>
          </p:cNvPr>
          <p:cNvSpPr/>
          <p:nvPr/>
        </p:nvSpPr>
        <p:spPr>
          <a:xfrm>
            <a:off x="646471" y="4835013"/>
            <a:ext cx="10899058" cy="914400"/>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dirty="0"/>
              <a:t>Hypothesis 3, states that an exporter’s entrepreneurial orientation weakens the impact of BM innovation on its export performance. As the results in figure 2. indicate, entrepreneurial orientation decreases the impact of BM innovation on export performance. Thus, hypothesis 3 is supported </a:t>
            </a:r>
            <a:endParaRPr lang="en-ID" dirty="0"/>
          </a:p>
        </p:txBody>
      </p:sp>
      <p:sp>
        <p:nvSpPr>
          <p:cNvPr id="7" name="Flowchart: Connector 6">
            <a:extLst>
              <a:ext uri="{FF2B5EF4-FFF2-40B4-BE49-F238E27FC236}">
                <a16:creationId xmlns:a16="http://schemas.microsoft.com/office/drawing/2014/main" id="{7F23409D-99B7-4C17-A52F-7360966DE61B}"/>
              </a:ext>
            </a:extLst>
          </p:cNvPr>
          <p:cNvSpPr/>
          <p:nvPr/>
        </p:nvSpPr>
        <p:spPr>
          <a:xfrm>
            <a:off x="10968607" y="-13422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8" name="Flowchart: Connector 7">
            <a:extLst>
              <a:ext uri="{FF2B5EF4-FFF2-40B4-BE49-F238E27FC236}">
                <a16:creationId xmlns:a16="http://schemas.microsoft.com/office/drawing/2014/main" id="{B2F0038B-3C68-4412-BDFB-9C66ED9473CC}"/>
              </a:ext>
            </a:extLst>
          </p:cNvPr>
          <p:cNvSpPr/>
          <p:nvPr/>
        </p:nvSpPr>
        <p:spPr>
          <a:xfrm>
            <a:off x="11720818" y="882723"/>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9" name="Flowchart: Connector 8">
            <a:extLst>
              <a:ext uri="{FF2B5EF4-FFF2-40B4-BE49-F238E27FC236}">
                <a16:creationId xmlns:a16="http://schemas.microsoft.com/office/drawing/2014/main" id="{0B7CB30B-CB7F-4777-8FD1-AFB7AA852860}"/>
              </a:ext>
            </a:extLst>
          </p:cNvPr>
          <p:cNvSpPr/>
          <p:nvPr/>
        </p:nvSpPr>
        <p:spPr>
          <a:xfrm>
            <a:off x="-61518" y="5085127"/>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0" name="Flowchart: Connector 9">
            <a:extLst>
              <a:ext uri="{FF2B5EF4-FFF2-40B4-BE49-F238E27FC236}">
                <a16:creationId xmlns:a16="http://schemas.microsoft.com/office/drawing/2014/main" id="{9F0A4FBC-EBA6-497C-A6A3-99ECA56C8394}"/>
              </a:ext>
            </a:extLst>
          </p:cNvPr>
          <p:cNvSpPr/>
          <p:nvPr/>
        </p:nvSpPr>
        <p:spPr>
          <a:xfrm>
            <a:off x="664131" y="627087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1" name="Flowchart: Connector 10">
            <a:extLst>
              <a:ext uri="{FF2B5EF4-FFF2-40B4-BE49-F238E27FC236}">
                <a16:creationId xmlns:a16="http://schemas.microsoft.com/office/drawing/2014/main" id="{2B6360FF-9969-4AFB-A0CD-2FCCF1BD09D3}"/>
              </a:ext>
            </a:extLst>
          </p:cNvPr>
          <p:cNvSpPr/>
          <p:nvPr/>
        </p:nvSpPr>
        <p:spPr>
          <a:xfrm>
            <a:off x="420628" y="5881244"/>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2" name="Flowchart: Connector 11">
            <a:extLst>
              <a:ext uri="{FF2B5EF4-FFF2-40B4-BE49-F238E27FC236}">
                <a16:creationId xmlns:a16="http://schemas.microsoft.com/office/drawing/2014/main" id="{CDAA330B-B3A0-47CD-8E5C-75806D58D284}"/>
              </a:ext>
            </a:extLst>
          </p:cNvPr>
          <p:cNvSpPr/>
          <p:nvPr/>
        </p:nvSpPr>
        <p:spPr>
          <a:xfrm>
            <a:off x="420628" y="4689862"/>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3" name="Flowchart: Connector 12">
            <a:extLst>
              <a:ext uri="{FF2B5EF4-FFF2-40B4-BE49-F238E27FC236}">
                <a16:creationId xmlns:a16="http://schemas.microsoft.com/office/drawing/2014/main" id="{E4F593FF-422A-40BC-9607-CE5EB46F3BBB}"/>
              </a:ext>
            </a:extLst>
          </p:cNvPr>
          <p:cNvSpPr/>
          <p:nvPr/>
        </p:nvSpPr>
        <p:spPr>
          <a:xfrm>
            <a:off x="10783939" y="977071"/>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4" name="Flowchart: Connector 13">
            <a:extLst>
              <a:ext uri="{FF2B5EF4-FFF2-40B4-BE49-F238E27FC236}">
                <a16:creationId xmlns:a16="http://schemas.microsoft.com/office/drawing/2014/main" id="{9724D5CD-344D-49EC-B3C3-B205DDB6943C}"/>
              </a:ext>
            </a:extLst>
          </p:cNvPr>
          <p:cNvSpPr/>
          <p:nvPr/>
        </p:nvSpPr>
        <p:spPr>
          <a:xfrm>
            <a:off x="1502807" y="626450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5" name="Flowchart: Connector 14">
            <a:extLst>
              <a:ext uri="{FF2B5EF4-FFF2-40B4-BE49-F238E27FC236}">
                <a16:creationId xmlns:a16="http://schemas.microsoft.com/office/drawing/2014/main" id="{4917F638-C78D-4F93-AC11-CC9D92952C83}"/>
              </a:ext>
            </a:extLst>
          </p:cNvPr>
          <p:cNvSpPr/>
          <p:nvPr/>
        </p:nvSpPr>
        <p:spPr>
          <a:xfrm>
            <a:off x="10951608" y="551715"/>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6" name="Flowchart: Connector 15">
            <a:extLst>
              <a:ext uri="{FF2B5EF4-FFF2-40B4-BE49-F238E27FC236}">
                <a16:creationId xmlns:a16="http://schemas.microsoft.com/office/drawing/2014/main" id="{EF0DB394-A6AD-45A1-A479-4A15195AF026}"/>
              </a:ext>
            </a:extLst>
          </p:cNvPr>
          <p:cNvSpPr/>
          <p:nvPr/>
        </p:nvSpPr>
        <p:spPr>
          <a:xfrm>
            <a:off x="11336213" y="95071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225253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CDDDED6-68E7-4431-B65E-A18F879A74F2}"/>
              </a:ext>
            </a:extLst>
          </p:cNvPr>
          <p:cNvSpPr>
            <a:spLocks noGrp="1"/>
          </p:cNvSpPr>
          <p:nvPr>
            <p:ph type="title"/>
          </p:nvPr>
        </p:nvSpPr>
        <p:spPr>
          <a:xfrm>
            <a:off x="838200" y="365125"/>
            <a:ext cx="10515600" cy="1325563"/>
          </a:xfrm>
        </p:spPr>
        <p:txBody>
          <a:bodyPr>
            <a:normAutofit/>
          </a:bodyPr>
          <a:lstStyle/>
          <a:p>
            <a:r>
              <a:rPr lang="en-US" sz="3200" dirty="0"/>
              <a:t>Figure 2</a:t>
            </a:r>
            <a:endParaRPr lang="en-ID" sz="3200" dirty="0"/>
          </a:p>
        </p:txBody>
      </p:sp>
      <p:pic>
        <p:nvPicPr>
          <p:cNvPr id="5" name="Content Placeholder 4">
            <a:extLst>
              <a:ext uri="{FF2B5EF4-FFF2-40B4-BE49-F238E27FC236}">
                <a16:creationId xmlns:a16="http://schemas.microsoft.com/office/drawing/2014/main" id="{A82E97B5-315A-48B0-9515-E880F23B98F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64126" y="1450341"/>
            <a:ext cx="11063748" cy="5042534"/>
          </a:xfrm>
        </p:spPr>
      </p:pic>
      <p:sp>
        <p:nvSpPr>
          <p:cNvPr id="6" name="Flowchart: Connector 5">
            <a:extLst>
              <a:ext uri="{FF2B5EF4-FFF2-40B4-BE49-F238E27FC236}">
                <a16:creationId xmlns:a16="http://schemas.microsoft.com/office/drawing/2014/main" id="{520A0FCF-3442-48FB-9E71-C7F2D8432C6E}"/>
              </a:ext>
            </a:extLst>
          </p:cNvPr>
          <p:cNvSpPr/>
          <p:nvPr/>
        </p:nvSpPr>
        <p:spPr>
          <a:xfrm>
            <a:off x="10968607" y="-13422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7" name="Flowchart: Connector 6">
            <a:extLst>
              <a:ext uri="{FF2B5EF4-FFF2-40B4-BE49-F238E27FC236}">
                <a16:creationId xmlns:a16="http://schemas.microsoft.com/office/drawing/2014/main" id="{DFD870D8-6EFC-414C-A136-FC7457C196DA}"/>
              </a:ext>
            </a:extLst>
          </p:cNvPr>
          <p:cNvSpPr/>
          <p:nvPr/>
        </p:nvSpPr>
        <p:spPr>
          <a:xfrm>
            <a:off x="11720818" y="882723"/>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8" name="Flowchart: Connector 7">
            <a:extLst>
              <a:ext uri="{FF2B5EF4-FFF2-40B4-BE49-F238E27FC236}">
                <a16:creationId xmlns:a16="http://schemas.microsoft.com/office/drawing/2014/main" id="{8C339B2D-3C03-427B-8C29-6A091E785259}"/>
              </a:ext>
            </a:extLst>
          </p:cNvPr>
          <p:cNvSpPr/>
          <p:nvPr/>
        </p:nvSpPr>
        <p:spPr>
          <a:xfrm>
            <a:off x="-61518" y="5085127"/>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9" name="Flowchart: Connector 8">
            <a:extLst>
              <a:ext uri="{FF2B5EF4-FFF2-40B4-BE49-F238E27FC236}">
                <a16:creationId xmlns:a16="http://schemas.microsoft.com/office/drawing/2014/main" id="{1215BCAC-C0FA-4984-B7D8-122D0C9562C2}"/>
              </a:ext>
            </a:extLst>
          </p:cNvPr>
          <p:cNvSpPr/>
          <p:nvPr/>
        </p:nvSpPr>
        <p:spPr>
          <a:xfrm>
            <a:off x="664131" y="627087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0" name="Flowchart: Connector 9">
            <a:extLst>
              <a:ext uri="{FF2B5EF4-FFF2-40B4-BE49-F238E27FC236}">
                <a16:creationId xmlns:a16="http://schemas.microsoft.com/office/drawing/2014/main" id="{A7D9B753-3DEB-434B-90FA-53CAFBDEFC5A}"/>
              </a:ext>
            </a:extLst>
          </p:cNvPr>
          <p:cNvSpPr/>
          <p:nvPr/>
        </p:nvSpPr>
        <p:spPr>
          <a:xfrm>
            <a:off x="420628" y="5881244"/>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1" name="Flowchart: Connector 10">
            <a:extLst>
              <a:ext uri="{FF2B5EF4-FFF2-40B4-BE49-F238E27FC236}">
                <a16:creationId xmlns:a16="http://schemas.microsoft.com/office/drawing/2014/main" id="{19EF3188-9B0A-45C5-8B70-BE1594CF761F}"/>
              </a:ext>
            </a:extLst>
          </p:cNvPr>
          <p:cNvSpPr/>
          <p:nvPr/>
        </p:nvSpPr>
        <p:spPr>
          <a:xfrm>
            <a:off x="420628" y="4689862"/>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2" name="Flowchart: Connector 11">
            <a:extLst>
              <a:ext uri="{FF2B5EF4-FFF2-40B4-BE49-F238E27FC236}">
                <a16:creationId xmlns:a16="http://schemas.microsoft.com/office/drawing/2014/main" id="{3780F185-4A18-4A9D-9F0F-E198F4F0F487}"/>
              </a:ext>
            </a:extLst>
          </p:cNvPr>
          <p:cNvSpPr/>
          <p:nvPr/>
        </p:nvSpPr>
        <p:spPr>
          <a:xfrm>
            <a:off x="10783939" y="977071"/>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3" name="Flowchart: Connector 12">
            <a:extLst>
              <a:ext uri="{FF2B5EF4-FFF2-40B4-BE49-F238E27FC236}">
                <a16:creationId xmlns:a16="http://schemas.microsoft.com/office/drawing/2014/main" id="{71AA4241-4522-40BA-AC6C-E4347F80F233}"/>
              </a:ext>
            </a:extLst>
          </p:cNvPr>
          <p:cNvSpPr/>
          <p:nvPr/>
        </p:nvSpPr>
        <p:spPr>
          <a:xfrm>
            <a:off x="1502807" y="626450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4" name="Flowchart: Connector 13">
            <a:extLst>
              <a:ext uri="{FF2B5EF4-FFF2-40B4-BE49-F238E27FC236}">
                <a16:creationId xmlns:a16="http://schemas.microsoft.com/office/drawing/2014/main" id="{C0342670-27DE-419D-86FC-606AD1B3FC66}"/>
              </a:ext>
            </a:extLst>
          </p:cNvPr>
          <p:cNvSpPr/>
          <p:nvPr/>
        </p:nvSpPr>
        <p:spPr>
          <a:xfrm>
            <a:off x="10951608" y="551715"/>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5" name="Flowchart: Connector 14">
            <a:extLst>
              <a:ext uri="{FF2B5EF4-FFF2-40B4-BE49-F238E27FC236}">
                <a16:creationId xmlns:a16="http://schemas.microsoft.com/office/drawing/2014/main" id="{3F389618-DAF6-418C-B64E-B0F82EAAED55}"/>
              </a:ext>
            </a:extLst>
          </p:cNvPr>
          <p:cNvSpPr/>
          <p:nvPr/>
        </p:nvSpPr>
        <p:spPr>
          <a:xfrm>
            <a:off x="11336213" y="95071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519820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1D5D513-43C6-4C54-AE52-8E965419612C}"/>
              </a:ext>
            </a:extLst>
          </p:cNvPr>
          <p:cNvSpPr>
            <a:spLocks noGrp="1"/>
          </p:cNvSpPr>
          <p:nvPr>
            <p:ph type="title"/>
          </p:nvPr>
        </p:nvSpPr>
        <p:spPr>
          <a:xfrm>
            <a:off x="838200" y="365125"/>
            <a:ext cx="10515600" cy="1325563"/>
          </a:xfrm>
        </p:spPr>
        <p:txBody>
          <a:bodyPr/>
          <a:lstStyle/>
          <a:p>
            <a:r>
              <a:rPr lang="en-US" dirty="0"/>
              <a:t>Robustness checks </a:t>
            </a:r>
            <a:endParaRPr lang="en-ID" dirty="0"/>
          </a:p>
        </p:txBody>
      </p:sp>
      <p:sp>
        <p:nvSpPr>
          <p:cNvPr id="5" name="Content Placeholder 2">
            <a:extLst>
              <a:ext uri="{FF2B5EF4-FFF2-40B4-BE49-F238E27FC236}">
                <a16:creationId xmlns:a16="http://schemas.microsoft.com/office/drawing/2014/main" id="{7971C3C8-9382-47F2-90CC-83C0986006B6}"/>
              </a:ext>
            </a:extLst>
          </p:cNvPr>
          <p:cNvSpPr>
            <a:spLocks noGrp="1"/>
          </p:cNvSpPr>
          <p:nvPr>
            <p:ph idx="1"/>
          </p:nvPr>
        </p:nvSpPr>
        <p:spPr>
          <a:xfrm>
            <a:off x="838200" y="1825625"/>
            <a:ext cx="10515600" cy="4351338"/>
          </a:xfrm>
        </p:spPr>
        <p:txBody>
          <a:bodyPr/>
          <a:lstStyle/>
          <a:p>
            <a:pPr algn="just"/>
            <a:r>
              <a:rPr lang="en-US" dirty="0"/>
              <a:t>The researcher also conducted several robustness tests for assess the stability of the PLS model estimation (two additional estimations using 200 and 1000 resamples in the bootstrapping process)</a:t>
            </a:r>
          </a:p>
          <a:p>
            <a:pPr algn="just"/>
            <a:r>
              <a:rPr lang="en-US" dirty="0"/>
              <a:t>Used an alternative single measure of our dependent variable that captures the extent to which a firm’s global competitiveness has improved, estimating the model with this alternative measure.</a:t>
            </a:r>
          </a:p>
          <a:p>
            <a:pPr algn="just"/>
            <a:r>
              <a:rPr lang="en-US" dirty="0"/>
              <a:t>Used multi-item scale that measures the extent to which an exporter uses Alibaba to identify foreign customers</a:t>
            </a:r>
          </a:p>
          <a:p>
            <a:pPr marL="0" indent="0" algn="just">
              <a:buNone/>
            </a:pPr>
            <a:endParaRPr lang="en-US" dirty="0"/>
          </a:p>
        </p:txBody>
      </p:sp>
      <p:sp>
        <p:nvSpPr>
          <p:cNvPr id="6" name="Flowchart: Connector 5">
            <a:extLst>
              <a:ext uri="{FF2B5EF4-FFF2-40B4-BE49-F238E27FC236}">
                <a16:creationId xmlns:a16="http://schemas.microsoft.com/office/drawing/2014/main" id="{75B37BE9-2A9D-4AB6-9305-13936A5E6FE1}"/>
              </a:ext>
            </a:extLst>
          </p:cNvPr>
          <p:cNvSpPr/>
          <p:nvPr/>
        </p:nvSpPr>
        <p:spPr>
          <a:xfrm>
            <a:off x="10968607" y="-13422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7" name="Flowchart: Connector 6">
            <a:extLst>
              <a:ext uri="{FF2B5EF4-FFF2-40B4-BE49-F238E27FC236}">
                <a16:creationId xmlns:a16="http://schemas.microsoft.com/office/drawing/2014/main" id="{9554F6FB-817A-42C1-912B-CEE2A756EF5A}"/>
              </a:ext>
            </a:extLst>
          </p:cNvPr>
          <p:cNvSpPr/>
          <p:nvPr/>
        </p:nvSpPr>
        <p:spPr>
          <a:xfrm>
            <a:off x="11720818" y="882723"/>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8" name="Flowchart: Connector 7">
            <a:extLst>
              <a:ext uri="{FF2B5EF4-FFF2-40B4-BE49-F238E27FC236}">
                <a16:creationId xmlns:a16="http://schemas.microsoft.com/office/drawing/2014/main" id="{399AC71D-3409-455E-AFBB-EB674E2C6DD7}"/>
              </a:ext>
            </a:extLst>
          </p:cNvPr>
          <p:cNvSpPr/>
          <p:nvPr/>
        </p:nvSpPr>
        <p:spPr>
          <a:xfrm>
            <a:off x="-61518" y="5085127"/>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9" name="Flowchart: Connector 8">
            <a:extLst>
              <a:ext uri="{FF2B5EF4-FFF2-40B4-BE49-F238E27FC236}">
                <a16:creationId xmlns:a16="http://schemas.microsoft.com/office/drawing/2014/main" id="{6609E15E-602D-4FA8-AADD-0FA53A2E2172}"/>
              </a:ext>
            </a:extLst>
          </p:cNvPr>
          <p:cNvSpPr/>
          <p:nvPr/>
        </p:nvSpPr>
        <p:spPr>
          <a:xfrm>
            <a:off x="664131" y="627087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0" name="Flowchart: Connector 9">
            <a:extLst>
              <a:ext uri="{FF2B5EF4-FFF2-40B4-BE49-F238E27FC236}">
                <a16:creationId xmlns:a16="http://schemas.microsoft.com/office/drawing/2014/main" id="{CDF89C82-DAA6-406C-ABC1-7616B81F95F1}"/>
              </a:ext>
            </a:extLst>
          </p:cNvPr>
          <p:cNvSpPr/>
          <p:nvPr/>
        </p:nvSpPr>
        <p:spPr>
          <a:xfrm>
            <a:off x="420628" y="5881244"/>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1" name="Flowchart: Connector 10">
            <a:extLst>
              <a:ext uri="{FF2B5EF4-FFF2-40B4-BE49-F238E27FC236}">
                <a16:creationId xmlns:a16="http://schemas.microsoft.com/office/drawing/2014/main" id="{7EF3371B-84AF-4123-9371-BC9E2F655D29}"/>
              </a:ext>
            </a:extLst>
          </p:cNvPr>
          <p:cNvSpPr/>
          <p:nvPr/>
        </p:nvSpPr>
        <p:spPr>
          <a:xfrm>
            <a:off x="420628" y="4689862"/>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2" name="Flowchart: Connector 11">
            <a:extLst>
              <a:ext uri="{FF2B5EF4-FFF2-40B4-BE49-F238E27FC236}">
                <a16:creationId xmlns:a16="http://schemas.microsoft.com/office/drawing/2014/main" id="{E876F768-C3FF-4FD4-8EDD-DF6E2D0ADAA9}"/>
              </a:ext>
            </a:extLst>
          </p:cNvPr>
          <p:cNvSpPr/>
          <p:nvPr/>
        </p:nvSpPr>
        <p:spPr>
          <a:xfrm>
            <a:off x="10783939" y="977071"/>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3" name="Flowchart: Connector 12">
            <a:extLst>
              <a:ext uri="{FF2B5EF4-FFF2-40B4-BE49-F238E27FC236}">
                <a16:creationId xmlns:a16="http://schemas.microsoft.com/office/drawing/2014/main" id="{E3CF92E7-E446-4CEF-8243-D083C43EC62E}"/>
              </a:ext>
            </a:extLst>
          </p:cNvPr>
          <p:cNvSpPr/>
          <p:nvPr/>
        </p:nvSpPr>
        <p:spPr>
          <a:xfrm>
            <a:off x="1502807" y="626450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4" name="Flowchart: Connector 13">
            <a:extLst>
              <a:ext uri="{FF2B5EF4-FFF2-40B4-BE49-F238E27FC236}">
                <a16:creationId xmlns:a16="http://schemas.microsoft.com/office/drawing/2014/main" id="{DEE7838B-BC4C-4B44-979E-76B3915BB124}"/>
              </a:ext>
            </a:extLst>
          </p:cNvPr>
          <p:cNvSpPr/>
          <p:nvPr/>
        </p:nvSpPr>
        <p:spPr>
          <a:xfrm>
            <a:off x="10951608" y="551715"/>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5" name="Flowchart: Connector 14">
            <a:extLst>
              <a:ext uri="{FF2B5EF4-FFF2-40B4-BE49-F238E27FC236}">
                <a16:creationId xmlns:a16="http://schemas.microsoft.com/office/drawing/2014/main" id="{1D4E5438-41E2-4322-95F7-044A7B47A8A1}"/>
              </a:ext>
            </a:extLst>
          </p:cNvPr>
          <p:cNvSpPr/>
          <p:nvPr/>
        </p:nvSpPr>
        <p:spPr>
          <a:xfrm>
            <a:off x="11336213" y="95071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365569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8">
            <a:extLst>
              <a:ext uri="{FF2B5EF4-FFF2-40B4-BE49-F238E27FC236}">
                <a16:creationId xmlns:a16="http://schemas.microsoft.com/office/drawing/2014/main" id="{57CC3F52-6758-4711-BF75-E61F94FEB4D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8761" y="1447406"/>
            <a:ext cx="11872451" cy="4533131"/>
          </a:xfrm>
        </p:spPr>
      </p:pic>
    </p:spTree>
    <p:extLst>
      <p:ext uri="{BB962C8B-B14F-4D97-AF65-F5344CB8AC3E}">
        <p14:creationId xmlns:p14="http://schemas.microsoft.com/office/powerpoint/2010/main" val="15717404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1863D-1FB3-4323-B27F-3E41D2D82AE3}"/>
              </a:ext>
            </a:extLst>
          </p:cNvPr>
          <p:cNvSpPr>
            <a:spLocks noGrp="1"/>
          </p:cNvSpPr>
          <p:nvPr>
            <p:ph type="title"/>
          </p:nvPr>
        </p:nvSpPr>
        <p:spPr/>
        <p:txBody>
          <a:bodyPr/>
          <a:lstStyle/>
          <a:p>
            <a:r>
              <a:rPr lang="en-US" dirty="0"/>
              <a:t>Chapter IV</a:t>
            </a:r>
            <a:br>
              <a:rPr lang="en-US" dirty="0"/>
            </a:br>
            <a:r>
              <a:rPr lang="en-US" dirty="0"/>
              <a:t>Discussion </a:t>
            </a:r>
          </a:p>
        </p:txBody>
      </p:sp>
      <p:sp>
        <p:nvSpPr>
          <p:cNvPr id="3" name="Text Placeholder 2">
            <a:extLst>
              <a:ext uri="{FF2B5EF4-FFF2-40B4-BE49-F238E27FC236}">
                <a16:creationId xmlns:a16="http://schemas.microsoft.com/office/drawing/2014/main" id="{A7F01F7F-3B9A-43FD-9D15-DCDF163E3336}"/>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902047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5BFA9-B9D8-4908-B99F-834CAC4CB692}"/>
              </a:ext>
            </a:extLst>
          </p:cNvPr>
          <p:cNvSpPr>
            <a:spLocks noGrp="1"/>
          </p:cNvSpPr>
          <p:nvPr>
            <p:ph type="title"/>
          </p:nvPr>
        </p:nvSpPr>
        <p:spPr/>
        <p:txBody>
          <a:bodyPr/>
          <a:lstStyle/>
          <a:p>
            <a:r>
              <a:rPr lang="en-US" sz="3600" dirty="0"/>
              <a:t>Chapter I  </a:t>
            </a:r>
            <a:br>
              <a:rPr lang="en-US" sz="3600" dirty="0"/>
            </a:br>
            <a:r>
              <a:rPr lang="en-US" sz="3600" dirty="0"/>
              <a:t>Introduction &amp; motivation </a:t>
            </a:r>
          </a:p>
        </p:txBody>
      </p:sp>
      <p:sp>
        <p:nvSpPr>
          <p:cNvPr id="3" name="Text Placeholder 2">
            <a:extLst>
              <a:ext uri="{FF2B5EF4-FFF2-40B4-BE49-F238E27FC236}">
                <a16:creationId xmlns:a16="http://schemas.microsoft.com/office/drawing/2014/main" id="{527A27D8-FB30-48F7-ABFF-DEBBD379406E}"/>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381956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07AF7-E1C1-59F4-B72A-50DEAEEEE32C}"/>
              </a:ext>
            </a:extLst>
          </p:cNvPr>
          <p:cNvSpPr>
            <a:spLocks noGrp="1"/>
          </p:cNvSpPr>
          <p:nvPr>
            <p:ph type="title"/>
          </p:nvPr>
        </p:nvSpPr>
        <p:spPr>
          <a:xfrm>
            <a:off x="815130" y="564356"/>
            <a:ext cx="10058400" cy="1371600"/>
          </a:xfrm>
        </p:spPr>
        <p:txBody>
          <a:bodyPr>
            <a:normAutofit/>
          </a:bodyPr>
          <a:lstStyle/>
          <a:p>
            <a:r>
              <a:rPr lang="en-US" sz="4400" dirty="0"/>
              <a:t>Mind Mapping for Chapter IV </a:t>
            </a:r>
            <a:endParaRPr lang="en-ID" sz="4400" dirty="0"/>
          </a:p>
        </p:txBody>
      </p:sp>
      <p:sp>
        <p:nvSpPr>
          <p:cNvPr id="4" name="Rectangle: Rounded Corners 3">
            <a:extLst>
              <a:ext uri="{FF2B5EF4-FFF2-40B4-BE49-F238E27FC236}">
                <a16:creationId xmlns:a16="http://schemas.microsoft.com/office/drawing/2014/main" id="{AEC7A530-F82A-8DD4-018E-EA85B7E71102}"/>
              </a:ext>
            </a:extLst>
          </p:cNvPr>
          <p:cNvSpPr/>
          <p:nvPr/>
        </p:nvSpPr>
        <p:spPr>
          <a:xfrm>
            <a:off x="1047135" y="3169444"/>
            <a:ext cx="2831690" cy="91440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Discussion </a:t>
            </a:r>
            <a:endParaRPr lang="en-ID" dirty="0"/>
          </a:p>
        </p:txBody>
      </p:sp>
      <p:sp>
        <p:nvSpPr>
          <p:cNvPr id="5" name="Rectangle: Rounded Corners 4">
            <a:extLst>
              <a:ext uri="{FF2B5EF4-FFF2-40B4-BE49-F238E27FC236}">
                <a16:creationId xmlns:a16="http://schemas.microsoft.com/office/drawing/2014/main" id="{01245FDC-9ECA-615E-63CA-AE449EB319DD}"/>
              </a:ext>
            </a:extLst>
          </p:cNvPr>
          <p:cNvSpPr/>
          <p:nvPr/>
        </p:nvSpPr>
        <p:spPr>
          <a:xfrm>
            <a:off x="5609302" y="1645444"/>
            <a:ext cx="4847303" cy="91440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The effect of BMs on international performance </a:t>
            </a:r>
            <a:endParaRPr lang="en-ID" dirty="0"/>
          </a:p>
        </p:txBody>
      </p:sp>
      <p:sp>
        <p:nvSpPr>
          <p:cNvPr id="6" name="Rectangle: Rounded Corners 5">
            <a:extLst>
              <a:ext uri="{FF2B5EF4-FFF2-40B4-BE49-F238E27FC236}">
                <a16:creationId xmlns:a16="http://schemas.microsoft.com/office/drawing/2014/main" id="{0D3B4453-B45F-C446-DDF2-E8F693C2BD0E}"/>
              </a:ext>
            </a:extLst>
          </p:cNvPr>
          <p:cNvSpPr/>
          <p:nvPr/>
        </p:nvSpPr>
        <p:spPr>
          <a:xfrm>
            <a:off x="5609302" y="3169444"/>
            <a:ext cx="4847303" cy="91440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Boundary conditions of BM innovation</a:t>
            </a:r>
            <a:endParaRPr lang="en-ID" dirty="0"/>
          </a:p>
        </p:txBody>
      </p:sp>
      <p:sp>
        <p:nvSpPr>
          <p:cNvPr id="7" name="Rectangle: Rounded Corners 6">
            <a:extLst>
              <a:ext uri="{FF2B5EF4-FFF2-40B4-BE49-F238E27FC236}">
                <a16:creationId xmlns:a16="http://schemas.microsoft.com/office/drawing/2014/main" id="{A82DF598-0AFE-DB7A-9BA5-12A76F55F884}"/>
              </a:ext>
            </a:extLst>
          </p:cNvPr>
          <p:cNvSpPr/>
          <p:nvPr/>
        </p:nvSpPr>
        <p:spPr>
          <a:xfrm>
            <a:off x="5609301" y="4693444"/>
            <a:ext cx="4847303" cy="91440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Managerial implications</a:t>
            </a:r>
            <a:endParaRPr lang="en-ID" dirty="0"/>
          </a:p>
        </p:txBody>
      </p:sp>
      <p:cxnSp>
        <p:nvCxnSpPr>
          <p:cNvPr id="9" name="Connector: Curved 8">
            <a:extLst>
              <a:ext uri="{FF2B5EF4-FFF2-40B4-BE49-F238E27FC236}">
                <a16:creationId xmlns:a16="http://schemas.microsoft.com/office/drawing/2014/main" id="{25870103-7EFE-E1D8-B60A-34568AE355E7}"/>
              </a:ext>
            </a:extLst>
          </p:cNvPr>
          <p:cNvCxnSpPr>
            <a:stCxn id="4" idx="3"/>
            <a:endCxn id="5" idx="1"/>
          </p:cNvCxnSpPr>
          <p:nvPr/>
        </p:nvCxnSpPr>
        <p:spPr>
          <a:xfrm flipV="1">
            <a:off x="3878825" y="2102644"/>
            <a:ext cx="1730477" cy="1524000"/>
          </a:xfrm>
          <a:prstGeom prst="curvedConnector3">
            <a:avLst/>
          </a:prstGeom>
          <a:ln>
            <a:tailEnd type="triangle"/>
          </a:ln>
        </p:spPr>
        <p:style>
          <a:lnRef idx="1">
            <a:schemeClr val="dk1"/>
          </a:lnRef>
          <a:fillRef idx="0">
            <a:schemeClr val="dk1"/>
          </a:fillRef>
          <a:effectRef idx="0">
            <a:schemeClr val="dk1"/>
          </a:effectRef>
          <a:fontRef idx="minor">
            <a:schemeClr val="tx1"/>
          </a:fontRef>
        </p:style>
      </p:cxnSp>
      <p:cxnSp>
        <p:nvCxnSpPr>
          <p:cNvPr id="11" name="Connector: Curved 10">
            <a:extLst>
              <a:ext uri="{FF2B5EF4-FFF2-40B4-BE49-F238E27FC236}">
                <a16:creationId xmlns:a16="http://schemas.microsoft.com/office/drawing/2014/main" id="{AF0791EE-3751-0820-0C2A-75AE3D5E2F97}"/>
              </a:ext>
            </a:extLst>
          </p:cNvPr>
          <p:cNvCxnSpPr>
            <a:stCxn id="4" idx="3"/>
            <a:endCxn id="6" idx="1"/>
          </p:cNvCxnSpPr>
          <p:nvPr/>
        </p:nvCxnSpPr>
        <p:spPr>
          <a:xfrm>
            <a:off x="3878825" y="3626644"/>
            <a:ext cx="1730477" cy="12700"/>
          </a:xfrm>
          <a:prstGeom prst="curvedConnector3">
            <a:avLst/>
          </a:prstGeom>
          <a:ln>
            <a:tailEnd type="triangle"/>
          </a:ln>
        </p:spPr>
        <p:style>
          <a:lnRef idx="1">
            <a:schemeClr val="dk1"/>
          </a:lnRef>
          <a:fillRef idx="0">
            <a:schemeClr val="dk1"/>
          </a:fillRef>
          <a:effectRef idx="0">
            <a:schemeClr val="dk1"/>
          </a:effectRef>
          <a:fontRef idx="minor">
            <a:schemeClr val="tx1"/>
          </a:fontRef>
        </p:style>
      </p:cxnSp>
      <p:cxnSp>
        <p:nvCxnSpPr>
          <p:cNvPr id="13" name="Connector: Curved 12">
            <a:extLst>
              <a:ext uri="{FF2B5EF4-FFF2-40B4-BE49-F238E27FC236}">
                <a16:creationId xmlns:a16="http://schemas.microsoft.com/office/drawing/2014/main" id="{28E8450C-2FF2-A0A2-747D-715F90165963}"/>
              </a:ext>
            </a:extLst>
          </p:cNvPr>
          <p:cNvCxnSpPr>
            <a:stCxn id="4" idx="3"/>
            <a:endCxn id="7" idx="1"/>
          </p:cNvCxnSpPr>
          <p:nvPr/>
        </p:nvCxnSpPr>
        <p:spPr>
          <a:xfrm>
            <a:off x="3878825" y="3626644"/>
            <a:ext cx="1730476" cy="1524000"/>
          </a:xfrm>
          <a:prstGeom prst="curvedConnector3">
            <a:avLst/>
          </a:prstGeom>
          <a:ln>
            <a:tailEnd type="triangle"/>
          </a:ln>
        </p:spPr>
        <p:style>
          <a:lnRef idx="1">
            <a:schemeClr val="dk1"/>
          </a:lnRef>
          <a:fillRef idx="0">
            <a:schemeClr val="dk1"/>
          </a:fillRef>
          <a:effectRef idx="0">
            <a:schemeClr val="dk1"/>
          </a:effectRef>
          <a:fontRef idx="minor">
            <a:schemeClr val="tx1"/>
          </a:fontRef>
        </p:style>
      </p:cxnSp>
      <p:sp>
        <p:nvSpPr>
          <p:cNvPr id="10" name="Flowchart: Connector 9">
            <a:extLst>
              <a:ext uri="{FF2B5EF4-FFF2-40B4-BE49-F238E27FC236}">
                <a16:creationId xmlns:a16="http://schemas.microsoft.com/office/drawing/2014/main" id="{C824644D-7FAE-473C-8CF0-CE046565E76C}"/>
              </a:ext>
            </a:extLst>
          </p:cNvPr>
          <p:cNvSpPr/>
          <p:nvPr/>
        </p:nvSpPr>
        <p:spPr>
          <a:xfrm>
            <a:off x="10968607" y="-13422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2" name="Flowchart: Connector 11">
            <a:extLst>
              <a:ext uri="{FF2B5EF4-FFF2-40B4-BE49-F238E27FC236}">
                <a16:creationId xmlns:a16="http://schemas.microsoft.com/office/drawing/2014/main" id="{80FA2DAF-E9D1-4234-8BA1-50EF1ED61629}"/>
              </a:ext>
            </a:extLst>
          </p:cNvPr>
          <p:cNvSpPr/>
          <p:nvPr/>
        </p:nvSpPr>
        <p:spPr>
          <a:xfrm>
            <a:off x="11720818" y="882723"/>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4" name="Flowchart: Connector 13">
            <a:extLst>
              <a:ext uri="{FF2B5EF4-FFF2-40B4-BE49-F238E27FC236}">
                <a16:creationId xmlns:a16="http://schemas.microsoft.com/office/drawing/2014/main" id="{6E5A2FE5-83CE-4A29-A9D1-B895DE1DC61D}"/>
              </a:ext>
            </a:extLst>
          </p:cNvPr>
          <p:cNvSpPr/>
          <p:nvPr/>
        </p:nvSpPr>
        <p:spPr>
          <a:xfrm>
            <a:off x="-61518" y="5085127"/>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5" name="Flowchart: Connector 14">
            <a:extLst>
              <a:ext uri="{FF2B5EF4-FFF2-40B4-BE49-F238E27FC236}">
                <a16:creationId xmlns:a16="http://schemas.microsoft.com/office/drawing/2014/main" id="{BAE9FD07-1E62-475B-9261-C7E8833C0986}"/>
              </a:ext>
            </a:extLst>
          </p:cNvPr>
          <p:cNvSpPr/>
          <p:nvPr/>
        </p:nvSpPr>
        <p:spPr>
          <a:xfrm>
            <a:off x="664131" y="627087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6" name="Flowchart: Connector 15">
            <a:extLst>
              <a:ext uri="{FF2B5EF4-FFF2-40B4-BE49-F238E27FC236}">
                <a16:creationId xmlns:a16="http://schemas.microsoft.com/office/drawing/2014/main" id="{76DA7B1C-1FBD-4708-B7D4-BB9B2C860534}"/>
              </a:ext>
            </a:extLst>
          </p:cNvPr>
          <p:cNvSpPr/>
          <p:nvPr/>
        </p:nvSpPr>
        <p:spPr>
          <a:xfrm>
            <a:off x="420628" y="5881244"/>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7" name="Flowchart: Connector 16">
            <a:extLst>
              <a:ext uri="{FF2B5EF4-FFF2-40B4-BE49-F238E27FC236}">
                <a16:creationId xmlns:a16="http://schemas.microsoft.com/office/drawing/2014/main" id="{03D33919-B472-4AD1-9711-3A3C733ABEC6}"/>
              </a:ext>
            </a:extLst>
          </p:cNvPr>
          <p:cNvSpPr/>
          <p:nvPr/>
        </p:nvSpPr>
        <p:spPr>
          <a:xfrm>
            <a:off x="420628" y="4689862"/>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8" name="Flowchart: Connector 17">
            <a:extLst>
              <a:ext uri="{FF2B5EF4-FFF2-40B4-BE49-F238E27FC236}">
                <a16:creationId xmlns:a16="http://schemas.microsoft.com/office/drawing/2014/main" id="{BCFF2C70-2C4E-4102-B490-ACFBDD53188C}"/>
              </a:ext>
            </a:extLst>
          </p:cNvPr>
          <p:cNvSpPr/>
          <p:nvPr/>
        </p:nvSpPr>
        <p:spPr>
          <a:xfrm>
            <a:off x="10783939" y="977071"/>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9" name="Flowchart: Connector 18">
            <a:extLst>
              <a:ext uri="{FF2B5EF4-FFF2-40B4-BE49-F238E27FC236}">
                <a16:creationId xmlns:a16="http://schemas.microsoft.com/office/drawing/2014/main" id="{A639E218-FC61-40F7-9CB1-0EC58F3DC043}"/>
              </a:ext>
            </a:extLst>
          </p:cNvPr>
          <p:cNvSpPr/>
          <p:nvPr/>
        </p:nvSpPr>
        <p:spPr>
          <a:xfrm>
            <a:off x="1502807" y="626450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0" name="Flowchart: Connector 19">
            <a:extLst>
              <a:ext uri="{FF2B5EF4-FFF2-40B4-BE49-F238E27FC236}">
                <a16:creationId xmlns:a16="http://schemas.microsoft.com/office/drawing/2014/main" id="{EAB8D3D7-E092-48A8-B761-0CE2825D2C4E}"/>
              </a:ext>
            </a:extLst>
          </p:cNvPr>
          <p:cNvSpPr/>
          <p:nvPr/>
        </p:nvSpPr>
        <p:spPr>
          <a:xfrm>
            <a:off x="10951608" y="551715"/>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1" name="Flowchart: Connector 20">
            <a:extLst>
              <a:ext uri="{FF2B5EF4-FFF2-40B4-BE49-F238E27FC236}">
                <a16:creationId xmlns:a16="http://schemas.microsoft.com/office/drawing/2014/main" id="{0F3FB93C-3992-4DA7-A068-8E48F921ED9B}"/>
              </a:ext>
            </a:extLst>
          </p:cNvPr>
          <p:cNvSpPr/>
          <p:nvPr/>
        </p:nvSpPr>
        <p:spPr>
          <a:xfrm>
            <a:off x="11336213" y="95071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065390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30919956-14B3-5E94-0B38-C84F1974190D}"/>
              </a:ext>
            </a:extLst>
          </p:cNvPr>
          <p:cNvSpPr/>
          <p:nvPr/>
        </p:nvSpPr>
        <p:spPr>
          <a:xfrm>
            <a:off x="796255" y="1035535"/>
            <a:ext cx="4677697" cy="4321278"/>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b="0" i="0" dirty="0">
                <a:effectLst/>
                <a:latin typeface="-apple-system"/>
              </a:rPr>
              <a:t>The research findings indicate that business model innovation has a positive and significant impact on SMEs' international performance. This positive effect is attributed to the ability of innovative business models to reduce information asymmetry and signal the capabilities and intentions of SMEs to foreign buyers, ultimately enhancing their international performance</a:t>
            </a:r>
            <a:endParaRPr lang="en-ID" dirty="0"/>
          </a:p>
        </p:txBody>
      </p:sp>
      <p:sp>
        <p:nvSpPr>
          <p:cNvPr id="5" name="Rectangle 4">
            <a:extLst>
              <a:ext uri="{FF2B5EF4-FFF2-40B4-BE49-F238E27FC236}">
                <a16:creationId xmlns:a16="http://schemas.microsoft.com/office/drawing/2014/main" id="{2E146531-9A6B-3C2B-1E05-F22C9A6D6368}"/>
              </a:ext>
            </a:extLst>
          </p:cNvPr>
          <p:cNvSpPr/>
          <p:nvPr/>
        </p:nvSpPr>
        <p:spPr>
          <a:xfrm>
            <a:off x="1497417" y="5356813"/>
            <a:ext cx="3275372" cy="501445"/>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b="1" dirty="0"/>
              <a:t>Significant Impact </a:t>
            </a:r>
            <a:endParaRPr lang="en-ID" b="1" dirty="0"/>
          </a:p>
        </p:txBody>
      </p:sp>
      <p:sp>
        <p:nvSpPr>
          <p:cNvPr id="6" name="Rectangle: Rounded Corners 5">
            <a:extLst>
              <a:ext uri="{FF2B5EF4-FFF2-40B4-BE49-F238E27FC236}">
                <a16:creationId xmlns:a16="http://schemas.microsoft.com/office/drawing/2014/main" id="{4451C2A9-8966-AD2D-FB5C-9F1F8C21DEE8}"/>
              </a:ext>
            </a:extLst>
          </p:cNvPr>
          <p:cNvSpPr/>
          <p:nvPr/>
        </p:nvSpPr>
        <p:spPr>
          <a:xfrm>
            <a:off x="6634160" y="1035535"/>
            <a:ext cx="4677697" cy="4321278"/>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b="0" i="0" dirty="0">
                <a:effectLst/>
                <a:latin typeface="-apple-system"/>
              </a:rPr>
              <a:t>This study emphasizes the critical importance of innovative business models for the success of emerging market firms in international markets. The digitally enabled business model innovation, particularly through participation in digital platforms, is seen as a mechanism that can make internationalization efforts less costly and more effective.</a:t>
            </a:r>
            <a:endParaRPr lang="en-ID" dirty="0"/>
          </a:p>
        </p:txBody>
      </p:sp>
      <p:sp>
        <p:nvSpPr>
          <p:cNvPr id="7" name="Rectangle 6">
            <a:extLst>
              <a:ext uri="{FF2B5EF4-FFF2-40B4-BE49-F238E27FC236}">
                <a16:creationId xmlns:a16="http://schemas.microsoft.com/office/drawing/2014/main" id="{716DAF34-EBC8-8A1F-E4D5-6E1103863B44}"/>
              </a:ext>
            </a:extLst>
          </p:cNvPr>
          <p:cNvSpPr/>
          <p:nvPr/>
        </p:nvSpPr>
        <p:spPr>
          <a:xfrm>
            <a:off x="7335323" y="5356813"/>
            <a:ext cx="3275372" cy="501445"/>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b="1" dirty="0"/>
              <a:t>Cost Consideration </a:t>
            </a:r>
            <a:endParaRPr lang="en-ID" b="1" dirty="0"/>
          </a:p>
        </p:txBody>
      </p:sp>
      <p:sp>
        <p:nvSpPr>
          <p:cNvPr id="8" name="Flowchart: Connector 7">
            <a:extLst>
              <a:ext uri="{FF2B5EF4-FFF2-40B4-BE49-F238E27FC236}">
                <a16:creationId xmlns:a16="http://schemas.microsoft.com/office/drawing/2014/main" id="{760947EA-56A6-4BEF-B8B2-E076D948E88F}"/>
              </a:ext>
            </a:extLst>
          </p:cNvPr>
          <p:cNvSpPr/>
          <p:nvPr/>
        </p:nvSpPr>
        <p:spPr>
          <a:xfrm>
            <a:off x="10968607" y="-13422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9" name="Flowchart: Connector 8">
            <a:extLst>
              <a:ext uri="{FF2B5EF4-FFF2-40B4-BE49-F238E27FC236}">
                <a16:creationId xmlns:a16="http://schemas.microsoft.com/office/drawing/2014/main" id="{B89A5458-D4A7-4F86-8277-725FCF9DD224}"/>
              </a:ext>
            </a:extLst>
          </p:cNvPr>
          <p:cNvSpPr/>
          <p:nvPr/>
        </p:nvSpPr>
        <p:spPr>
          <a:xfrm>
            <a:off x="11720818" y="882723"/>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0" name="Flowchart: Connector 9">
            <a:extLst>
              <a:ext uri="{FF2B5EF4-FFF2-40B4-BE49-F238E27FC236}">
                <a16:creationId xmlns:a16="http://schemas.microsoft.com/office/drawing/2014/main" id="{D69B1949-C72A-4962-B54E-FC68377FE94F}"/>
              </a:ext>
            </a:extLst>
          </p:cNvPr>
          <p:cNvSpPr/>
          <p:nvPr/>
        </p:nvSpPr>
        <p:spPr>
          <a:xfrm>
            <a:off x="-61518" y="5085127"/>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1" name="Flowchart: Connector 10">
            <a:extLst>
              <a:ext uri="{FF2B5EF4-FFF2-40B4-BE49-F238E27FC236}">
                <a16:creationId xmlns:a16="http://schemas.microsoft.com/office/drawing/2014/main" id="{045388CE-3458-4268-824D-0DD887BBAD2D}"/>
              </a:ext>
            </a:extLst>
          </p:cNvPr>
          <p:cNvSpPr/>
          <p:nvPr/>
        </p:nvSpPr>
        <p:spPr>
          <a:xfrm>
            <a:off x="664131" y="627087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2" name="Flowchart: Connector 11">
            <a:extLst>
              <a:ext uri="{FF2B5EF4-FFF2-40B4-BE49-F238E27FC236}">
                <a16:creationId xmlns:a16="http://schemas.microsoft.com/office/drawing/2014/main" id="{5051FB0E-028F-4AFE-A89E-116297E8FE09}"/>
              </a:ext>
            </a:extLst>
          </p:cNvPr>
          <p:cNvSpPr/>
          <p:nvPr/>
        </p:nvSpPr>
        <p:spPr>
          <a:xfrm>
            <a:off x="420628" y="5881244"/>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3" name="Flowchart: Connector 12">
            <a:extLst>
              <a:ext uri="{FF2B5EF4-FFF2-40B4-BE49-F238E27FC236}">
                <a16:creationId xmlns:a16="http://schemas.microsoft.com/office/drawing/2014/main" id="{4B8AA451-8916-4C4A-BAEA-2619FF8C4138}"/>
              </a:ext>
            </a:extLst>
          </p:cNvPr>
          <p:cNvSpPr/>
          <p:nvPr/>
        </p:nvSpPr>
        <p:spPr>
          <a:xfrm>
            <a:off x="420628" y="4689862"/>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4" name="Flowchart: Connector 13">
            <a:extLst>
              <a:ext uri="{FF2B5EF4-FFF2-40B4-BE49-F238E27FC236}">
                <a16:creationId xmlns:a16="http://schemas.microsoft.com/office/drawing/2014/main" id="{441B76A5-C914-45CE-87DB-C6B904F69AF0}"/>
              </a:ext>
            </a:extLst>
          </p:cNvPr>
          <p:cNvSpPr/>
          <p:nvPr/>
        </p:nvSpPr>
        <p:spPr>
          <a:xfrm>
            <a:off x="10783939" y="977071"/>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5" name="Flowchart: Connector 14">
            <a:extLst>
              <a:ext uri="{FF2B5EF4-FFF2-40B4-BE49-F238E27FC236}">
                <a16:creationId xmlns:a16="http://schemas.microsoft.com/office/drawing/2014/main" id="{3A04C86F-1317-4E0D-8034-CE942EF4A096}"/>
              </a:ext>
            </a:extLst>
          </p:cNvPr>
          <p:cNvSpPr/>
          <p:nvPr/>
        </p:nvSpPr>
        <p:spPr>
          <a:xfrm>
            <a:off x="1502807" y="626450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6" name="Flowchart: Connector 15">
            <a:extLst>
              <a:ext uri="{FF2B5EF4-FFF2-40B4-BE49-F238E27FC236}">
                <a16:creationId xmlns:a16="http://schemas.microsoft.com/office/drawing/2014/main" id="{7C9EBE3F-E0A9-48F1-B13B-45C840E8BF7D}"/>
              </a:ext>
            </a:extLst>
          </p:cNvPr>
          <p:cNvSpPr/>
          <p:nvPr/>
        </p:nvSpPr>
        <p:spPr>
          <a:xfrm>
            <a:off x="10951608" y="551715"/>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7" name="Flowchart: Connector 16">
            <a:extLst>
              <a:ext uri="{FF2B5EF4-FFF2-40B4-BE49-F238E27FC236}">
                <a16:creationId xmlns:a16="http://schemas.microsoft.com/office/drawing/2014/main" id="{FD4B02C1-F36F-4390-A0FD-9034CABB4790}"/>
              </a:ext>
            </a:extLst>
          </p:cNvPr>
          <p:cNvSpPr/>
          <p:nvPr/>
        </p:nvSpPr>
        <p:spPr>
          <a:xfrm>
            <a:off x="11336213" y="95071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916992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702963BB-B550-6A30-E2E2-F514B2BB792E}"/>
              </a:ext>
            </a:extLst>
          </p:cNvPr>
          <p:cNvSpPr/>
          <p:nvPr/>
        </p:nvSpPr>
        <p:spPr>
          <a:xfrm>
            <a:off x="385893" y="922992"/>
            <a:ext cx="11434195" cy="2451379"/>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b="0" i="0" dirty="0">
                <a:effectLst/>
                <a:latin typeface="-apple-system"/>
              </a:rPr>
              <a:t>This study identifies foreign institutional voids and entrepreneurial orientation as important boundary conditions that moderate the relationship between business model innovation and international performance. In the presence of institutional voids, innovative business models play a crucial role in alleviating information asymmetry and reducing transaction costs, thereby enhancing international performance. Additionally, the level of entrepreneurial orientation within SMEs influences the value created by innovative business models in foreign markets. For SMEs with lower entrepreneurial orientation, adopting innovative business models that leverage digital platforms for exporting can lead to higher returns in international markets</a:t>
            </a:r>
            <a:endParaRPr lang="en-ID" dirty="0"/>
          </a:p>
        </p:txBody>
      </p:sp>
      <p:sp>
        <p:nvSpPr>
          <p:cNvPr id="5" name="Rectangle 4">
            <a:extLst>
              <a:ext uri="{FF2B5EF4-FFF2-40B4-BE49-F238E27FC236}">
                <a16:creationId xmlns:a16="http://schemas.microsoft.com/office/drawing/2014/main" id="{40A957F9-5489-C043-481F-E02F5A089CBB}"/>
              </a:ext>
            </a:extLst>
          </p:cNvPr>
          <p:cNvSpPr/>
          <p:nvPr/>
        </p:nvSpPr>
        <p:spPr>
          <a:xfrm>
            <a:off x="589934" y="421547"/>
            <a:ext cx="3275372" cy="501445"/>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ID" b="1" i="0" dirty="0">
                <a:effectLst/>
                <a:latin typeface="-apple-system"/>
              </a:rPr>
              <a:t>Boundary Conditions</a:t>
            </a:r>
            <a:endParaRPr lang="en-ID" dirty="0"/>
          </a:p>
        </p:txBody>
      </p:sp>
      <p:sp>
        <p:nvSpPr>
          <p:cNvPr id="6" name="Rectangle: Rounded Corners 5">
            <a:extLst>
              <a:ext uri="{FF2B5EF4-FFF2-40B4-BE49-F238E27FC236}">
                <a16:creationId xmlns:a16="http://schemas.microsoft.com/office/drawing/2014/main" id="{D20D7E6A-2E27-8227-4F13-0A84F9FAD456}"/>
              </a:ext>
            </a:extLst>
          </p:cNvPr>
          <p:cNvSpPr/>
          <p:nvPr/>
        </p:nvSpPr>
        <p:spPr>
          <a:xfrm>
            <a:off x="385894" y="3991366"/>
            <a:ext cx="11434195" cy="2451379"/>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b="0" i="0" dirty="0">
                <a:effectLst/>
                <a:latin typeface="-apple-system"/>
              </a:rPr>
              <a:t>The study provides valuable insights for SME managers, suggesting that accumulating resources and capabilities for engaging in business model innovation can significantly benefit internationalization efforts. Managers are advised to consider the contingent effects of business model innovation on international performance, especially in the context of institutional environments and entrepreneurial orientation. Understanding the overlapping nature of business model innovation and entrepreneurial orientation is crucial for success in international markets. Additionally, managers should be aware of the costs and limitations associated with developing and utilizing entrepreneurial orientation and business model innovation, and consider internal and external factors that may impact the effectiveness of business model innovation on international performance </a:t>
            </a:r>
            <a:endParaRPr lang="en-ID" dirty="0"/>
          </a:p>
        </p:txBody>
      </p:sp>
      <p:sp>
        <p:nvSpPr>
          <p:cNvPr id="7" name="Rectangle 6">
            <a:extLst>
              <a:ext uri="{FF2B5EF4-FFF2-40B4-BE49-F238E27FC236}">
                <a16:creationId xmlns:a16="http://schemas.microsoft.com/office/drawing/2014/main" id="{69F0BA4B-2D3D-4F99-98F2-4CFFA17EBFB2}"/>
              </a:ext>
            </a:extLst>
          </p:cNvPr>
          <p:cNvSpPr/>
          <p:nvPr/>
        </p:nvSpPr>
        <p:spPr>
          <a:xfrm>
            <a:off x="576414" y="3489921"/>
            <a:ext cx="3275372" cy="501445"/>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b="1" dirty="0"/>
              <a:t>Cost Consideration </a:t>
            </a:r>
            <a:endParaRPr lang="en-ID" b="1" dirty="0"/>
          </a:p>
        </p:txBody>
      </p:sp>
    </p:spTree>
    <p:extLst>
      <p:ext uri="{BB962C8B-B14F-4D97-AF65-F5344CB8AC3E}">
        <p14:creationId xmlns:p14="http://schemas.microsoft.com/office/powerpoint/2010/main" val="29615587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0106D-FCBD-4091-B570-8E27BF646BBF}"/>
              </a:ext>
            </a:extLst>
          </p:cNvPr>
          <p:cNvSpPr>
            <a:spLocks noGrp="1"/>
          </p:cNvSpPr>
          <p:nvPr>
            <p:ph type="title"/>
          </p:nvPr>
        </p:nvSpPr>
        <p:spPr/>
        <p:txBody>
          <a:bodyPr/>
          <a:lstStyle/>
          <a:p>
            <a:r>
              <a:rPr lang="en-US" sz="5400" dirty="0"/>
              <a:t>Chapter V</a:t>
            </a:r>
            <a:br>
              <a:rPr lang="en-US" sz="5400" dirty="0"/>
            </a:br>
            <a:r>
              <a:rPr lang="en-US" sz="5400" dirty="0"/>
              <a:t>Limitation and future directions </a:t>
            </a:r>
          </a:p>
        </p:txBody>
      </p:sp>
      <p:sp>
        <p:nvSpPr>
          <p:cNvPr id="3" name="Text Placeholder 2">
            <a:extLst>
              <a:ext uri="{FF2B5EF4-FFF2-40B4-BE49-F238E27FC236}">
                <a16:creationId xmlns:a16="http://schemas.microsoft.com/office/drawing/2014/main" id="{ED74CE71-2906-4CD0-8138-C230C1FB8B22}"/>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253511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FF0F62D5-408B-2576-1113-833E4263A3FA}"/>
              </a:ext>
            </a:extLst>
          </p:cNvPr>
          <p:cNvGraphicFramePr>
            <a:graphicFrameLocks noGrp="1"/>
          </p:cNvGraphicFramePr>
          <p:nvPr>
            <p:extLst/>
          </p:nvPr>
        </p:nvGraphicFramePr>
        <p:xfrm>
          <a:off x="528483" y="1690688"/>
          <a:ext cx="11135034" cy="3951685"/>
        </p:xfrm>
        <a:graphic>
          <a:graphicData uri="http://schemas.openxmlformats.org/drawingml/2006/table">
            <a:tbl>
              <a:tblPr firstRow="1" bandRow="1">
                <a:tableStyleId>{284E427A-3D55-4303-BF80-6455036E1DE7}</a:tableStyleId>
              </a:tblPr>
              <a:tblGrid>
                <a:gridCol w="5567517">
                  <a:extLst>
                    <a:ext uri="{9D8B030D-6E8A-4147-A177-3AD203B41FA5}">
                      <a16:colId xmlns:a16="http://schemas.microsoft.com/office/drawing/2014/main" val="760053611"/>
                    </a:ext>
                  </a:extLst>
                </a:gridCol>
                <a:gridCol w="5567517">
                  <a:extLst>
                    <a:ext uri="{9D8B030D-6E8A-4147-A177-3AD203B41FA5}">
                      <a16:colId xmlns:a16="http://schemas.microsoft.com/office/drawing/2014/main" val="2304184485"/>
                    </a:ext>
                  </a:extLst>
                </a:gridCol>
              </a:tblGrid>
              <a:tr h="568405">
                <a:tc>
                  <a:txBody>
                    <a:bodyPr/>
                    <a:lstStyle/>
                    <a:p>
                      <a:pPr algn="ctr"/>
                      <a:r>
                        <a:rPr lang="en-US" dirty="0"/>
                        <a:t>Current position</a:t>
                      </a:r>
                      <a:endParaRPr lang="en-ID" dirty="0"/>
                    </a:p>
                  </a:txBody>
                  <a:tcPr/>
                </a:tc>
                <a:tc>
                  <a:txBody>
                    <a:bodyPr/>
                    <a:lstStyle/>
                    <a:p>
                      <a:pPr algn="ctr"/>
                      <a:r>
                        <a:rPr lang="en-US" dirty="0"/>
                        <a:t>Future recommendation</a:t>
                      </a:r>
                      <a:endParaRPr lang="en-ID" dirty="0"/>
                    </a:p>
                  </a:txBody>
                  <a:tcPr/>
                </a:tc>
                <a:extLst>
                  <a:ext uri="{0D108BD9-81ED-4DB2-BD59-A6C34878D82A}">
                    <a16:rowId xmlns:a16="http://schemas.microsoft.com/office/drawing/2014/main" val="719290473"/>
                  </a:ext>
                </a:extLst>
              </a:tr>
              <a:tr h="568405">
                <a:tc>
                  <a:txBody>
                    <a:bodyPr/>
                    <a:lstStyle/>
                    <a:p>
                      <a:r>
                        <a:rPr lang="en-US" dirty="0"/>
                        <a:t>This research only focus on a specific type of BM innovation ex: SME’s adoption of digital platforms</a:t>
                      </a:r>
                      <a:endParaRPr lang="en-ID" dirty="0"/>
                    </a:p>
                  </a:txBody>
                  <a:tcPr/>
                </a:tc>
                <a:tc>
                  <a:txBody>
                    <a:bodyPr/>
                    <a:lstStyle/>
                    <a:p>
                      <a:r>
                        <a:rPr lang="en-US" dirty="0"/>
                        <a:t>Future research may examine other types of BM innovation (adopting: AI, Industrial 4.0, </a:t>
                      </a:r>
                      <a:r>
                        <a:rPr lang="en-US" dirty="0" err="1"/>
                        <a:t>etc</a:t>
                      </a:r>
                      <a:r>
                        <a:rPr lang="en-US" dirty="0"/>
                        <a:t>)</a:t>
                      </a:r>
                      <a:endParaRPr lang="en-ID" dirty="0"/>
                    </a:p>
                  </a:txBody>
                  <a:tcPr/>
                </a:tc>
                <a:extLst>
                  <a:ext uri="{0D108BD9-81ED-4DB2-BD59-A6C34878D82A}">
                    <a16:rowId xmlns:a16="http://schemas.microsoft.com/office/drawing/2014/main" val="2543238506"/>
                  </a:ext>
                </a:extLst>
              </a:tr>
              <a:tr h="568405">
                <a:tc>
                  <a:txBody>
                    <a:bodyPr/>
                    <a:lstStyle/>
                    <a:p>
                      <a:endParaRPr lang="en-ID" dirty="0"/>
                    </a:p>
                  </a:txBody>
                  <a:tcPr/>
                </a:tc>
                <a:tc>
                  <a:txBody>
                    <a:bodyPr/>
                    <a:lstStyle/>
                    <a:p>
                      <a:r>
                        <a:rPr lang="en-US" dirty="0"/>
                        <a:t>Investigate other contingent factor such as technological uncertainty or market dynamism (which may also shape the relationship between BM innovation and international performance)</a:t>
                      </a:r>
                      <a:endParaRPr lang="en-ID" dirty="0"/>
                    </a:p>
                  </a:txBody>
                  <a:tcPr/>
                </a:tc>
                <a:extLst>
                  <a:ext uri="{0D108BD9-81ED-4DB2-BD59-A6C34878D82A}">
                    <a16:rowId xmlns:a16="http://schemas.microsoft.com/office/drawing/2014/main" val="361922663"/>
                  </a:ext>
                </a:extLst>
              </a:tr>
              <a:tr h="5684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Limitation: cross-sectional design</a:t>
                      </a:r>
                      <a:endParaRPr lang="en-ID" dirty="0"/>
                    </a:p>
                    <a:p>
                      <a:endParaRPr lang="en-ID" dirty="0"/>
                    </a:p>
                  </a:txBody>
                  <a:tcPr/>
                </a:tc>
                <a:tc>
                  <a:txBody>
                    <a:bodyPr/>
                    <a:lstStyle/>
                    <a:p>
                      <a:r>
                        <a:rPr lang="en-US" dirty="0"/>
                        <a:t>Using longitudinal data collection, even over relatively short periods</a:t>
                      </a:r>
                      <a:endParaRPr lang="en-ID" dirty="0"/>
                    </a:p>
                  </a:txBody>
                  <a:tcPr/>
                </a:tc>
                <a:extLst>
                  <a:ext uri="{0D108BD9-81ED-4DB2-BD59-A6C34878D82A}">
                    <a16:rowId xmlns:a16="http://schemas.microsoft.com/office/drawing/2014/main" val="484763244"/>
                  </a:ext>
                </a:extLst>
              </a:tr>
              <a:tr h="5684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Empirical context of this study is provided by China. The result may not apply to other emerging markets. </a:t>
                      </a:r>
                      <a:endParaRPr lang="en-ID" dirty="0"/>
                    </a:p>
                    <a:p>
                      <a:endParaRPr lang="en-ID" dirty="0"/>
                    </a:p>
                  </a:txBody>
                  <a:tcPr/>
                </a:tc>
                <a:tc>
                  <a:txBody>
                    <a:bodyPr/>
                    <a:lstStyle/>
                    <a:p>
                      <a:r>
                        <a:rPr lang="en-US" dirty="0"/>
                        <a:t>Future research may extend and replicate the results in other emerging markets </a:t>
                      </a:r>
                      <a:endParaRPr lang="en-ID" dirty="0"/>
                    </a:p>
                  </a:txBody>
                  <a:tcPr/>
                </a:tc>
                <a:extLst>
                  <a:ext uri="{0D108BD9-81ED-4DB2-BD59-A6C34878D82A}">
                    <a16:rowId xmlns:a16="http://schemas.microsoft.com/office/drawing/2014/main" val="859655878"/>
                  </a:ext>
                </a:extLst>
              </a:tr>
            </a:tbl>
          </a:graphicData>
        </a:graphic>
      </p:graphicFrame>
      <p:sp>
        <p:nvSpPr>
          <p:cNvPr id="6" name="Flowchart: Connector 5">
            <a:extLst>
              <a:ext uri="{FF2B5EF4-FFF2-40B4-BE49-F238E27FC236}">
                <a16:creationId xmlns:a16="http://schemas.microsoft.com/office/drawing/2014/main" id="{99671988-DDED-410A-A36B-FDA853EBE856}"/>
              </a:ext>
            </a:extLst>
          </p:cNvPr>
          <p:cNvSpPr/>
          <p:nvPr/>
        </p:nvSpPr>
        <p:spPr>
          <a:xfrm>
            <a:off x="10968607" y="-13422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7" name="Flowchart: Connector 6">
            <a:extLst>
              <a:ext uri="{FF2B5EF4-FFF2-40B4-BE49-F238E27FC236}">
                <a16:creationId xmlns:a16="http://schemas.microsoft.com/office/drawing/2014/main" id="{9094138C-D016-4883-9A80-FC53DE0A8ED8}"/>
              </a:ext>
            </a:extLst>
          </p:cNvPr>
          <p:cNvSpPr/>
          <p:nvPr/>
        </p:nvSpPr>
        <p:spPr>
          <a:xfrm>
            <a:off x="11720818" y="882723"/>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8" name="Flowchart: Connector 7">
            <a:extLst>
              <a:ext uri="{FF2B5EF4-FFF2-40B4-BE49-F238E27FC236}">
                <a16:creationId xmlns:a16="http://schemas.microsoft.com/office/drawing/2014/main" id="{2CB00EAA-E25A-4956-A740-15FCCD6195A3}"/>
              </a:ext>
            </a:extLst>
          </p:cNvPr>
          <p:cNvSpPr/>
          <p:nvPr/>
        </p:nvSpPr>
        <p:spPr>
          <a:xfrm>
            <a:off x="-61518" y="5085127"/>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9" name="Flowchart: Connector 8">
            <a:extLst>
              <a:ext uri="{FF2B5EF4-FFF2-40B4-BE49-F238E27FC236}">
                <a16:creationId xmlns:a16="http://schemas.microsoft.com/office/drawing/2014/main" id="{9D13723B-5621-41FF-85F9-C9A81D13CDD1}"/>
              </a:ext>
            </a:extLst>
          </p:cNvPr>
          <p:cNvSpPr/>
          <p:nvPr/>
        </p:nvSpPr>
        <p:spPr>
          <a:xfrm>
            <a:off x="664131" y="627087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0" name="Flowchart: Connector 9">
            <a:extLst>
              <a:ext uri="{FF2B5EF4-FFF2-40B4-BE49-F238E27FC236}">
                <a16:creationId xmlns:a16="http://schemas.microsoft.com/office/drawing/2014/main" id="{26353FFA-5AFC-4770-9DED-A0E5D10F54A7}"/>
              </a:ext>
            </a:extLst>
          </p:cNvPr>
          <p:cNvSpPr/>
          <p:nvPr/>
        </p:nvSpPr>
        <p:spPr>
          <a:xfrm>
            <a:off x="420628" y="5881244"/>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1" name="Flowchart: Connector 10">
            <a:extLst>
              <a:ext uri="{FF2B5EF4-FFF2-40B4-BE49-F238E27FC236}">
                <a16:creationId xmlns:a16="http://schemas.microsoft.com/office/drawing/2014/main" id="{45D75BA7-2E15-443E-9612-85860AD06757}"/>
              </a:ext>
            </a:extLst>
          </p:cNvPr>
          <p:cNvSpPr/>
          <p:nvPr/>
        </p:nvSpPr>
        <p:spPr>
          <a:xfrm>
            <a:off x="159147" y="4504608"/>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2" name="Flowchart: Connector 11">
            <a:extLst>
              <a:ext uri="{FF2B5EF4-FFF2-40B4-BE49-F238E27FC236}">
                <a16:creationId xmlns:a16="http://schemas.microsoft.com/office/drawing/2014/main" id="{AAA06E0C-F541-43C6-B0D6-230B3831F02E}"/>
              </a:ext>
            </a:extLst>
          </p:cNvPr>
          <p:cNvSpPr/>
          <p:nvPr/>
        </p:nvSpPr>
        <p:spPr>
          <a:xfrm>
            <a:off x="10783939" y="977071"/>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3" name="Flowchart: Connector 12">
            <a:extLst>
              <a:ext uri="{FF2B5EF4-FFF2-40B4-BE49-F238E27FC236}">
                <a16:creationId xmlns:a16="http://schemas.microsoft.com/office/drawing/2014/main" id="{C537FCFA-EC43-4025-A68E-5791E028EEEB}"/>
              </a:ext>
            </a:extLst>
          </p:cNvPr>
          <p:cNvSpPr/>
          <p:nvPr/>
        </p:nvSpPr>
        <p:spPr>
          <a:xfrm>
            <a:off x="1502807" y="626450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4" name="Flowchart: Connector 13">
            <a:extLst>
              <a:ext uri="{FF2B5EF4-FFF2-40B4-BE49-F238E27FC236}">
                <a16:creationId xmlns:a16="http://schemas.microsoft.com/office/drawing/2014/main" id="{1C5DCDB6-C6D7-4FC4-9313-8690712DD177}"/>
              </a:ext>
            </a:extLst>
          </p:cNvPr>
          <p:cNvSpPr/>
          <p:nvPr/>
        </p:nvSpPr>
        <p:spPr>
          <a:xfrm>
            <a:off x="10951608" y="551715"/>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5" name="Flowchart: Connector 14">
            <a:extLst>
              <a:ext uri="{FF2B5EF4-FFF2-40B4-BE49-F238E27FC236}">
                <a16:creationId xmlns:a16="http://schemas.microsoft.com/office/drawing/2014/main" id="{8BCA1008-2E4A-4ED1-A61B-DE8BCEF9664C}"/>
              </a:ext>
            </a:extLst>
          </p:cNvPr>
          <p:cNvSpPr/>
          <p:nvPr/>
        </p:nvSpPr>
        <p:spPr>
          <a:xfrm>
            <a:off x="11336213" y="95071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421525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D12D6-5CE9-4C07-A35B-CD2D1798ADE1}"/>
              </a:ext>
            </a:extLst>
          </p:cNvPr>
          <p:cNvSpPr>
            <a:spLocks noGrp="1"/>
          </p:cNvSpPr>
          <p:nvPr>
            <p:ph type="ctrTitle"/>
          </p:nvPr>
        </p:nvSpPr>
        <p:spPr/>
        <p:txBody>
          <a:bodyPr/>
          <a:lstStyle/>
          <a:p>
            <a:r>
              <a:rPr lang="en-US" dirty="0"/>
              <a:t>Thank you</a:t>
            </a:r>
          </a:p>
        </p:txBody>
      </p:sp>
      <p:sp>
        <p:nvSpPr>
          <p:cNvPr id="3" name="Subtitle 2">
            <a:extLst>
              <a:ext uri="{FF2B5EF4-FFF2-40B4-BE49-F238E27FC236}">
                <a16:creationId xmlns:a16="http://schemas.microsoft.com/office/drawing/2014/main" id="{FC853609-1DD6-4C5E-8758-D6A8D66288EA}"/>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5455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04F1D1-C5C4-429C-889B-7E4EE06EED8C}"/>
              </a:ext>
            </a:extLst>
          </p:cNvPr>
          <p:cNvSpPr>
            <a:spLocks noGrp="1"/>
          </p:cNvSpPr>
          <p:nvPr>
            <p:ph idx="1"/>
          </p:nvPr>
        </p:nvSpPr>
        <p:spPr/>
        <p:txBody>
          <a:bodyPr>
            <a:normAutofit/>
          </a:bodyPr>
          <a:lstStyle/>
          <a:p>
            <a:pPr algn="just"/>
            <a:endParaRPr lang="en-US" dirty="0"/>
          </a:p>
        </p:txBody>
      </p:sp>
      <p:sp>
        <p:nvSpPr>
          <p:cNvPr id="4" name="Rectangle 3">
            <a:extLst>
              <a:ext uri="{FF2B5EF4-FFF2-40B4-BE49-F238E27FC236}">
                <a16:creationId xmlns:a16="http://schemas.microsoft.com/office/drawing/2014/main" id="{A32586FB-89DC-4B05-BC67-68BD47213451}"/>
              </a:ext>
            </a:extLst>
          </p:cNvPr>
          <p:cNvSpPr/>
          <p:nvPr/>
        </p:nvSpPr>
        <p:spPr>
          <a:xfrm>
            <a:off x="789964" y="1683880"/>
            <a:ext cx="10654018" cy="21643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t>Innovation &amp; internationalization can hold the key to survival and growth among SMEs</a:t>
            </a:r>
          </a:p>
          <a:p>
            <a:pPr marL="285750" indent="-285750">
              <a:buFont typeface="Arial" panose="020B0604020202020204" pitchFamily="34" charset="0"/>
              <a:buChar char="•"/>
            </a:pPr>
            <a:r>
              <a:rPr lang="en-US" dirty="0"/>
              <a:t>International markets, characterized by uncertain formal and informal institutional environments, are driving SMEs to continuously advance their products, services, and business morels (BMs) to satisfy the requirements of foreign markets (Miller et al., 2021)</a:t>
            </a:r>
          </a:p>
          <a:p>
            <a:pPr marL="285750" indent="-285750">
              <a:buFont typeface="Arial" panose="020B0604020202020204" pitchFamily="34" charset="0"/>
              <a:buChar char="•"/>
            </a:pPr>
            <a:r>
              <a:rPr lang="en-US" dirty="0"/>
              <a:t>Advanced technologies such as digital platforms, industry 4.0, and artificial intelligence have triggered the emergence of new BMs which can potentially alter firms’ value creation and capture mechanisms (Solus et al., 2021)</a:t>
            </a:r>
          </a:p>
          <a:p>
            <a:endParaRPr lang="en-US" dirty="0"/>
          </a:p>
        </p:txBody>
      </p:sp>
      <p:sp>
        <p:nvSpPr>
          <p:cNvPr id="5" name="Rectangle 4">
            <a:extLst>
              <a:ext uri="{FF2B5EF4-FFF2-40B4-BE49-F238E27FC236}">
                <a16:creationId xmlns:a16="http://schemas.microsoft.com/office/drawing/2014/main" id="{32688259-9543-4B04-8208-4667CE2664C0}"/>
              </a:ext>
            </a:extLst>
          </p:cNvPr>
          <p:cNvSpPr/>
          <p:nvPr/>
        </p:nvSpPr>
        <p:spPr>
          <a:xfrm>
            <a:off x="1066800" y="3691156"/>
            <a:ext cx="10654018" cy="252425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285750" indent="-285750">
              <a:buFont typeface="Arial" panose="020B0604020202020204" pitchFamily="34" charset="0"/>
              <a:buChar char="•"/>
            </a:pPr>
            <a:r>
              <a:rPr lang="en-US" dirty="0"/>
              <a:t>In this paper, the researchers seek to understand how SMEs can effectively leverage advanced technologies for BM innovation and turn these advancements into competitive advantages in international markets.</a:t>
            </a:r>
          </a:p>
          <a:p>
            <a:pPr marL="285750" indent="-285750">
              <a:buFont typeface="Arial" panose="020B0604020202020204" pitchFamily="34" charset="0"/>
              <a:buChar char="•"/>
            </a:pPr>
            <a:r>
              <a:rPr lang="en-US" dirty="0"/>
              <a:t>This research is to connect BM innovation &amp; international performance by drawing on signaling theory. </a:t>
            </a:r>
          </a:p>
          <a:p>
            <a:pPr marL="285750" indent="-285750">
              <a:buFont typeface="Arial" panose="020B0604020202020204" pitchFamily="34" charset="0"/>
              <a:buChar char="•"/>
            </a:pPr>
            <a:r>
              <a:rPr lang="en-US" dirty="0"/>
              <a:t>This study provides a theory-grounded framework for investigating the link between BM innovation &amp; performance in the international context, which responds to the recent call for more research examining the relationship between BM innovation and international performance </a:t>
            </a:r>
          </a:p>
          <a:p>
            <a:pPr marL="285750" indent="-285750">
              <a:buFont typeface="Arial" panose="020B0604020202020204" pitchFamily="34" charset="0"/>
              <a:buChar char="•"/>
            </a:pPr>
            <a:r>
              <a:rPr lang="en-US" dirty="0"/>
              <a:t>The empirical setting of this study is Chinese SME exporters which take part in Alibaba’s e-business platform  </a:t>
            </a:r>
          </a:p>
          <a:p>
            <a:pPr marL="285750" indent="-285750">
              <a:buFont typeface="Arial" panose="020B0604020202020204" pitchFamily="34" charset="0"/>
              <a:buChar char="•"/>
            </a:pPr>
            <a:endParaRPr lang="en-US" dirty="0"/>
          </a:p>
        </p:txBody>
      </p:sp>
      <p:sp>
        <p:nvSpPr>
          <p:cNvPr id="6" name="Rectangle: Diagonal Corners Rounded 5">
            <a:extLst>
              <a:ext uri="{FF2B5EF4-FFF2-40B4-BE49-F238E27FC236}">
                <a16:creationId xmlns:a16="http://schemas.microsoft.com/office/drawing/2014/main" id="{AB44BE0F-6C8D-4B71-B230-663AEF21BE26}"/>
              </a:ext>
            </a:extLst>
          </p:cNvPr>
          <p:cNvSpPr/>
          <p:nvPr/>
        </p:nvSpPr>
        <p:spPr>
          <a:xfrm>
            <a:off x="869658" y="605887"/>
            <a:ext cx="2880221" cy="914400"/>
          </a:xfrm>
          <a:prstGeom prst="round2Diag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sz="3600" dirty="0"/>
              <a:t>Introduction </a:t>
            </a:r>
          </a:p>
        </p:txBody>
      </p:sp>
      <p:sp>
        <p:nvSpPr>
          <p:cNvPr id="9" name="Flowchart: Connector 8">
            <a:extLst>
              <a:ext uri="{FF2B5EF4-FFF2-40B4-BE49-F238E27FC236}">
                <a16:creationId xmlns:a16="http://schemas.microsoft.com/office/drawing/2014/main" id="{A289F41E-FC8D-44D1-A10D-756723752DD3}"/>
              </a:ext>
            </a:extLst>
          </p:cNvPr>
          <p:cNvSpPr/>
          <p:nvPr/>
        </p:nvSpPr>
        <p:spPr>
          <a:xfrm>
            <a:off x="10968607" y="-13422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0" name="Flowchart: Connector 9">
            <a:extLst>
              <a:ext uri="{FF2B5EF4-FFF2-40B4-BE49-F238E27FC236}">
                <a16:creationId xmlns:a16="http://schemas.microsoft.com/office/drawing/2014/main" id="{941B7F94-9661-47A8-89ED-6C429B4DBD77}"/>
              </a:ext>
            </a:extLst>
          </p:cNvPr>
          <p:cNvSpPr/>
          <p:nvPr/>
        </p:nvSpPr>
        <p:spPr>
          <a:xfrm>
            <a:off x="11720818" y="882723"/>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1" name="Flowchart: Connector 10">
            <a:extLst>
              <a:ext uri="{FF2B5EF4-FFF2-40B4-BE49-F238E27FC236}">
                <a16:creationId xmlns:a16="http://schemas.microsoft.com/office/drawing/2014/main" id="{D31EECAA-BF6A-466C-9BB5-7E4E330ED1B2}"/>
              </a:ext>
            </a:extLst>
          </p:cNvPr>
          <p:cNvSpPr/>
          <p:nvPr/>
        </p:nvSpPr>
        <p:spPr>
          <a:xfrm>
            <a:off x="-61518" y="5085127"/>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2" name="Flowchart: Connector 11">
            <a:extLst>
              <a:ext uri="{FF2B5EF4-FFF2-40B4-BE49-F238E27FC236}">
                <a16:creationId xmlns:a16="http://schemas.microsoft.com/office/drawing/2014/main" id="{02F20802-A6A1-4414-86BA-AB11466D3821}"/>
              </a:ext>
            </a:extLst>
          </p:cNvPr>
          <p:cNvSpPr/>
          <p:nvPr/>
        </p:nvSpPr>
        <p:spPr>
          <a:xfrm>
            <a:off x="664131" y="627087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3" name="Flowchart: Connector 12">
            <a:extLst>
              <a:ext uri="{FF2B5EF4-FFF2-40B4-BE49-F238E27FC236}">
                <a16:creationId xmlns:a16="http://schemas.microsoft.com/office/drawing/2014/main" id="{B182135C-5576-4DCC-B18A-7C2D81DF087D}"/>
              </a:ext>
            </a:extLst>
          </p:cNvPr>
          <p:cNvSpPr/>
          <p:nvPr/>
        </p:nvSpPr>
        <p:spPr>
          <a:xfrm>
            <a:off x="420628" y="5881244"/>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4" name="Flowchart: Connector 13">
            <a:extLst>
              <a:ext uri="{FF2B5EF4-FFF2-40B4-BE49-F238E27FC236}">
                <a16:creationId xmlns:a16="http://schemas.microsoft.com/office/drawing/2014/main" id="{09E722A4-672C-46BC-AEAD-DC57D05AE3CE}"/>
              </a:ext>
            </a:extLst>
          </p:cNvPr>
          <p:cNvSpPr/>
          <p:nvPr/>
        </p:nvSpPr>
        <p:spPr>
          <a:xfrm>
            <a:off x="420628" y="4689862"/>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5" name="Flowchart: Connector 14">
            <a:extLst>
              <a:ext uri="{FF2B5EF4-FFF2-40B4-BE49-F238E27FC236}">
                <a16:creationId xmlns:a16="http://schemas.microsoft.com/office/drawing/2014/main" id="{4D6BE8D8-6A29-4B0F-9FEF-884F179D0726}"/>
              </a:ext>
            </a:extLst>
          </p:cNvPr>
          <p:cNvSpPr/>
          <p:nvPr/>
        </p:nvSpPr>
        <p:spPr>
          <a:xfrm>
            <a:off x="10783939" y="977071"/>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6" name="Flowchart: Connector 15">
            <a:extLst>
              <a:ext uri="{FF2B5EF4-FFF2-40B4-BE49-F238E27FC236}">
                <a16:creationId xmlns:a16="http://schemas.microsoft.com/office/drawing/2014/main" id="{02122111-3148-4887-A833-28DAB0A5D89A}"/>
              </a:ext>
            </a:extLst>
          </p:cNvPr>
          <p:cNvSpPr/>
          <p:nvPr/>
        </p:nvSpPr>
        <p:spPr>
          <a:xfrm>
            <a:off x="1502807" y="626450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7" name="Flowchart: Connector 16">
            <a:extLst>
              <a:ext uri="{FF2B5EF4-FFF2-40B4-BE49-F238E27FC236}">
                <a16:creationId xmlns:a16="http://schemas.microsoft.com/office/drawing/2014/main" id="{B1859E9B-B3BD-43C3-B8B2-85118C2DFD04}"/>
              </a:ext>
            </a:extLst>
          </p:cNvPr>
          <p:cNvSpPr/>
          <p:nvPr/>
        </p:nvSpPr>
        <p:spPr>
          <a:xfrm>
            <a:off x="10951608" y="551715"/>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8" name="Flowchart: Connector 17">
            <a:extLst>
              <a:ext uri="{FF2B5EF4-FFF2-40B4-BE49-F238E27FC236}">
                <a16:creationId xmlns:a16="http://schemas.microsoft.com/office/drawing/2014/main" id="{CBCE0000-0896-44E0-8E5F-141FD0DB0B79}"/>
              </a:ext>
            </a:extLst>
          </p:cNvPr>
          <p:cNvSpPr/>
          <p:nvPr/>
        </p:nvSpPr>
        <p:spPr>
          <a:xfrm>
            <a:off x="11336213" y="95071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4017218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20F54-66DD-4E98-AC1F-19BE156DF78A}"/>
              </a:ext>
            </a:extLst>
          </p:cNvPr>
          <p:cNvSpPr>
            <a:spLocks noGrp="1"/>
          </p:cNvSpPr>
          <p:nvPr>
            <p:ph type="title"/>
          </p:nvPr>
        </p:nvSpPr>
        <p:spPr/>
        <p:txBody>
          <a:bodyPr/>
          <a:lstStyle/>
          <a:p>
            <a:endParaRPr lang="en-US"/>
          </a:p>
        </p:txBody>
      </p:sp>
      <p:sp>
        <p:nvSpPr>
          <p:cNvPr id="4" name="Rectangle 3">
            <a:extLst>
              <a:ext uri="{FF2B5EF4-FFF2-40B4-BE49-F238E27FC236}">
                <a16:creationId xmlns:a16="http://schemas.microsoft.com/office/drawing/2014/main" id="{39FE4EEE-067A-4006-B180-D6E6BDA1FDA4}"/>
              </a:ext>
            </a:extLst>
          </p:cNvPr>
          <p:cNvSpPr/>
          <p:nvPr/>
        </p:nvSpPr>
        <p:spPr>
          <a:xfrm>
            <a:off x="563461" y="536895"/>
            <a:ext cx="10654018" cy="252425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285750" indent="-285750" algn="just">
              <a:buFont typeface="Arial" panose="020B0604020202020204" pitchFamily="34" charset="0"/>
              <a:buChar char="•"/>
            </a:pPr>
            <a:r>
              <a:rPr lang="en-US" dirty="0"/>
              <a:t>This research is also examine internal and external moderating effects on the relationship between BM innovation and international performance </a:t>
            </a:r>
          </a:p>
          <a:p>
            <a:pPr marL="285750" indent="-285750" algn="just">
              <a:buFont typeface="Arial" panose="020B0604020202020204" pitchFamily="34" charset="0"/>
              <a:buChar char="•"/>
            </a:pPr>
            <a:r>
              <a:rPr lang="en-US" dirty="0"/>
              <a:t>This study advances the research on BM innovation and international performance by focusing on emerging market firms. Previous empirical evidence on the </a:t>
            </a:r>
            <a:r>
              <a:rPr lang="en-US" dirty="0" err="1"/>
              <a:t>effectof</a:t>
            </a:r>
            <a:r>
              <a:rPr lang="en-US" dirty="0"/>
              <a:t> BM innovation on international performance has mainly been based on firms from developed countries (</a:t>
            </a:r>
            <a:r>
              <a:rPr lang="en-US" dirty="0" err="1"/>
              <a:t>Asemokha</a:t>
            </a:r>
            <a:r>
              <a:rPr lang="en-US" dirty="0"/>
              <a:t> et al., 2019)</a:t>
            </a:r>
          </a:p>
          <a:p>
            <a:pPr marL="285750" indent="-285750" algn="just">
              <a:buFont typeface="Arial" panose="020B0604020202020204" pitchFamily="34" charset="0"/>
              <a:buChar char="•"/>
            </a:pPr>
            <a:r>
              <a:rPr lang="en-US" dirty="0"/>
              <a:t>This study addresses this gap by offering theoretically grounded empirical evidence based on Chinese exporters. </a:t>
            </a:r>
          </a:p>
        </p:txBody>
      </p:sp>
      <p:sp>
        <p:nvSpPr>
          <p:cNvPr id="6" name="Rectangle 5">
            <a:extLst>
              <a:ext uri="{FF2B5EF4-FFF2-40B4-BE49-F238E27FC236}">
                <a16:creationId xmlns:a16="http://schemas.microsoft.com/office/drawing/2014/main" id="{1752A3EA-03B8-46AB-9DC5-6DACFFCCB5A1}"/>
              </a:ext>
            </a:extLst>
          </p:cNvPr>
          <p:cNvSpPr/>
          <p:nvPr/>
        </p:nvSpPr>
        <p:spPr>
          <a:xfrm>
            <a:off x="679508" y="3790151"/>
            <a:ext cx="10654018" cy="242525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285750" indent="-285750">
              <a:buFont typeface="Arial" panose="020B0604020202020204" pitchFamily="34" charset="0"/>
              <a:buChar char="•"/>
            </a:pPr>
            <a:r>
              <a:rPr lang="en-US" dirty="0">
                <a:solidFill>
                  <a:schemeClr val="tx1"/>
                </a:solidFill>
              </a:rPr>
              <a:t>Respond to the paucity of work relating to the international dimension of the BM innovation and performance link, by explicitly considering the international element.</a:t>
            </a:r>
          </a:p>
          <a:p>
            <a:pPr marL="285750" indent="-285750">
              <a:buFont typeface="Arial" panose="020B0604020202020204" pitchFamily="34" charset="0"/>
              <a:buChar char="•"/>
            </a:pPr>
            <a:r>
              <a:rPr lang="en-US" dirty="0">
                <a:solidFill>
                  <a:schemeClr val="tx1"/>
                </a:solidFill>
              </a:rPr>
              <a:t>To respond to literature which suggests that boundary and contingency perspectives of the BM innovation-performance link require further consideration </a:t>
            </a:r>
          </a:p>
          <a:p>
            <a:pPr marL="285750" indent="-285750">
              <a:buFont typeface="Arial" panose="020B0604020202020204" pitchFamily="34" charset="0"/>
              <a:buChar char="•"/>
            </a:pPr>
            <a:r>
              <a:rPr lang="en-US" dirty="0">
                <a:solidFill>
                  <a:schemeClr val="tx1"/>
                </a:solidFill>
              </a:rPr>
              <a:t>The researcher address this through two contingencies which are relevant for international SME context, namely entrepreneurial orientation as an internal, firm-level dimension and foreign institutional voids as an external dimension </a:t>
            </a:r>
          </a:p>
        </p:txBody>
      </p:sp>
      <p:sp>
        <p:nvSpPr>
          <p:cNvPr id="7" name="Rectangle: Diagonal Corners Rounded 6">
            <a:extLst>
              <a:ext uri="{FF2B5EF4-FFF2-40B4-BE49-F238E27FC236}">
                <a16:creationId xmlns:a16="http://schemas.microsoft.com/office/drawing/2014/main" id="{461EA8BB-6A23-4008-973B-C2CA1A9FB342}"/>
              </a:ext>
            </a:extLst>
          </p:cNvPr>
          <p:cNvSpPr/>
          <p:nvPr/>
        </p:nvSpPr>
        <p:spPr>
          <a:xfrm>
            <a:off x="679508" y="2968448"/>
            <a:ext cx="2785145" cy="914400"/>
          </a:xfrm>
          <a:prstGeom prst="round2Diag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3600" dirty="0"/>
              <a:t>Motivation</a:t>
            </a:r>
          </a:p>
        </p:txBody>
      </p:sp>
    </p:spTree>
    <p:extLst>
      <p:ext uri="{BB962C8B-B14F-4D97-AF65-F5344CB8AC3E}">
        <p14:creationId xmlns:p14="http://schemas.microsoft.com/office/powerpoint/2010/main" val="112771169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randombar(horizont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83845-BB47-443C-84F5-58933FCEE397}"/>
              </a:ext>
            </a:extLst>
          </p:cNvPr>
          <p:cNvSpPr>
            <a:spLocks noGrp="1"/>
          </p:cNvSpPr>
          <p:nvPr>
            <p:ph type="title"/>
          </p:nvPr>
        </p:nvSpPr>
        <p:spPr>
          <a:xfrm>
            <a:off x="2650920" y="642594"/>
            <a:ext cx="8474279" cy="1371600"/>
          </a:xfrm>
        </p:spPr>
        <p:txBody>
          <a:bodyPr/>
          <a:lstStyle/>
          <a:p>
            <a:r>
              <a:rPr lang="en-US" dirty="0"/>
              <a:t>Alibaba.com </a:t>
            </a:r>
          </a:p>
        </p:txBody>
      </p:sp>
      <p:sp>
        <p:nvSpPr>
          <p:cNvPr id="3" name="Content Placeholder 2">
            <a:extLst>
              <a:ext uri="{FF2B5EF4-FFF2-40B4-BE49-F238E27FC236}">
                <a16:creationId xmlns:a16="http://schemas.microsoft.com/office/drawing/2014/main" id="{BE0104C8-C17F-487B-80C9-6C30A792EC59}"/>
              </a:ext>
            </a:extLst>
          </p:cNvPr>
          <p:cNvSpPr>
            <a:spLocks noGrp="1"/>
          </p:cNvSpPr>
          <p:nvPr>
            <p:ph idx="1"/>
          </p:nvPr>
        </p:nvSpPr>
        <p:spPr>
          <a:xfrm>
            <a:off x="1077876" y="2304853"/>
            <a:ext cx="10058400" cy="3931920"/>
          </a:xfrm>
        </p:spPr>
        <p:txBody>
          <a:bodyPr/>
          <a:lstStyle/>
          <a:p>
            <a:r>
              <a:rPr lang="en-US" dirty="0"/>
              <a:t>Alibaba is the world’s largest Internet B2B platform, providing cross border exchanges between SME exporters and foreign buyers</a:t>
            </a:r>
          </a:p>
          <a:p>
            <a:r>
              <a:rPr lang="en-US" dirty="0"/>
              <a:t>Alibaba offers a wide range of innovation BMs for Chinese SME exporters, extending from online mini sites to certificate service</a:t>
            </a:r>
          </a:p>
          <a:p>
            <a:r>
              <a:rPr lang="en-US" dirty="0"/>
              <a:t>Chinese SME exporters which use Alibaba provide an excellent setting in which to investigate emerging market SMEs’ BM innovation enabled by digital technologies </a:t>
            </a:r>
          </a:p>
        </p:txBody>
      </p:sp>
      <p:pic>
        <p:nvPicPr>
          <p:cNvPr id="1026" name="Picture 2" descr="Alibaba app logo transparent PNG - StickPNG">
            <a:extLst>
              <a:ext uri="{FF2B5EF4-FFF2-40B4-BE49-F238E27FC236}">
                <a16:creationId xmlns:a16="http://schemas.microsoft.com/office/drawing/2014/main" id="{968CAC22-FB76-4366-BBCE-BF8615BD50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684956"/>
            <a:ext cx="1400599" cy="1286875"/>
          </a:xfrm>
          <a:prstGeom prst="rect">
            <a:avLst/>
          </a:prstGeom>
          <a:noFill/>
          <a:extLst>
            <a:ext uri="{909E8E84-426E-40DD-AFC4-6F175D3DCCD1}">
              <a14:hiddenFill xmlns:a14="http://schemas.microsoft.com/office/drawing/2010/main">
                <a:solidFill>
                  <a:srgbClr val="FFFFFF"/>
                </a:solidFill>
              </a14:hiddenFill>
            </a:ext>
          </a:extLst>
        </p:spPr>
      </p:pic>
      <p:sp>
        <p:nvSpPr>
          <p:cNvPr id="5" name="Flowchart: Connector 4">
            <a:extLst>
              <a:ext uri="{FF2B5EF4-FFF2-40B4-BE49-F238E27FC236}">
                <a16:creationId xmlns:a16="http://schemas.microsoft.com/office/drawing/2014/main" id="{2AED5E5F-7788-468A-A667-0D1E3308F22D}"/>
              </a:ext>
            </a:extLst>
          </p:cNvPr>
          <p:cNvSpPr/>
          <p:nvPr/>
        </p:nvSpPr>
        <p:spPr>
          <a:xfrm>
            <a:off x="10968607" y="-13422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6" name="Flowchart: Connector 5">
            <a:extLst>
              <a:ext uri="{FF2B5EF4-FFF2-40B4-BE49-F238E27FC236}">
                <a16:creationId xmlns:a16="http://schemas.microsoft.com/office/drawing/2014/main" id="{FD342A77-9385-4881-B589-40353F936036}"/>
              </a:ext>
            </a:extLst>
          </p:cNvPr>
          <p:cNvSpPr/>
          <p:nvPr/>
        </p:nvSpPr>
        <p:spPr>
          <a:xfrm>
            <a:off x="11720818" y="882723"/>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7" name="Flowchart: Connector 6">
            <a:extLst>
              <a:ext uri="{FF2B5EF4-FFF2-40B4-BE49-F238E27FC236}">
                <a16:creationId xmlns:a16="http://schemas.microsoft.com/office/drawing/2014/main" id="{1B36FCFF-1872-4F5F-835B-5DD07C834BA9}"/>
              </a:ext>
            </a:extLst>
          </p:cNvPr>
          <p:cNvSpPr/>
          <p:nvPr/>
        </p:nvSpPr>
        <p:spPr>
          <a:xfrm>
            <a:off x="-61518" y="5085127"/>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8" name="Flowchart: Connector 7">
            <a:extLst>
              <a:ext uri="{FF2B5EF4-FFF2-40B4-BE49-F238E27FC236}">
                <a16:creationId xmlns:a16="http://schemas.microsoft.com/office/drawing/2014/main" id="{B8A492B9-3E70-4727-A535-3E64A4C54204}"/>
              </a:ext>
            </a:extLst>
          </p:cNvPr>
          <p:cNvSpPr/>
          <p:nvPr/>
        </p:nvSpPr>
        <p:spPr>
          <a:xfrm>
            <a:off x="664131" y="627087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9" name="Flowchart: Connector 8">
            <a:extLst>
              <a:ext uri="{FF2B5EF4-FFF2-40B4-BE49-F238E27FC236}">
                <a16:creationId xmlns:a16="http://schemas.microsoft.com/office/drawing/2014/main" id="{020C7285-98BD-478B-8B3F-A8B6B7D3FDAF}"/>
              </a:ext>
            </a:extLst>
          </p:cNvPr>
          <p:cNvSpPr/>
          <p:nvPr/>
        </p:nvSpPr>
        <p:spPr>
          <a:xfrm>
            <a:off x="420628" y="5881244"/>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0" name="Flowchart: Connector 9">
            <a:extLst>
              <a:ext uri="{FF2B5EF4-FFF2-40B4-BE49-F238E27FC236}">
                <a16:creationId xmlns:a16="http://schemas.microsoft.com/office/drawing/2014/main" id="{EA01E44D-35DA-4EB6-B43A-581B6CF0E06B}"/>
              </a:ext>
            </a:extLst>
          </p:cNvPr>
          <p:cNvSpPr/>
          <p:nvPr/>
        </p:nvSpPr>
        <p:spPr>
          <a:xfrm>
            <a:off x="420628" y="4689862"/>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1" name="Flowchart: Connector 10">
            <a:extLst>
              <a:ext uri="{FF2B5EF4-FFF2-40B4-BE49-F238E27FC236}">
                <a16:creationId xmlns:a16="http://schemas.microsoft.com/office/drawing/2014/main" id="{9EE812B9-4EE7-483D-A7DA-8057DBCFBE9C}"/>
              </a:ext>
            </a:extLst>
          </p:cNvPr>
          <p:cNvSpPr/>
          <p:nvPr/>
        </p:nvSpPr>
        <p:spPr>
          <a:xfrm>
            <a:off x="10783939" y="977071"/>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2" name="Flowchart: Connector 11">
            <a:extLst>
              <a:ext uri="{FF2B5EF4-FFF2-40B4-BE49-F238E27FC236}">
                <a16:creationId xmlns:a16="http://schemas.microsoft.com/office/drawing/2014/main" id="{F5E1F8A0-D2B7-4729-A56A-9215050D9E8C}"/>
              </a:ext>
            </a:extLst>
          </p:cNvPr>
          <p:cNvSpPr/>
          <p:nvPr/>
        </p:nvSpPr>
        <p:spPr>
          <a:xfrm>
            <a:off x="1502807" y="626450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3" name="Flowchart: Connector 12">
            <a:extLst>
              <a:ext uri="{FF2B5EF4-FFF2-40B4-BE49-F238E27FC236}">
                <a16:creationId xmlns:a16="http://schemas.microsoft.com/office/drawing/2014/main" id="{C4442BD4-32A0-4D94-ADE1-B03883B887F9}"/>
              </a:ext>
            </a:extLst>
          </p:cNvPr>
          <p:cNvSpPr/>
          <p:nvPr/>
        </p:nvSpPr>
        <p:spPr>
          <a:xfrm>
            <a:off x="10951608" y="551715"/>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4" name="Flowchart: Connector 13">
            <a:extLst>
              <a:ext uri="{FF2B5EF4-FFF2-40B4-BE49-F238E27FC236}">
                <a16:creationId xmlns:a16="http://schemas.microsoft.com/office/drawing/2014/main" id="{BFDFE675-53CA-440A-9DD2-732DEB22CAE0}"/>
              </a:ext>
            </a:extLst>
          </p:cNvPr>
          <p:cNvSpPr/>
          <p:nvPr/>
        </p:nvSpPr>
        <p:spPr>
          <a:xfrm>
            <a:off x="11336213" y="95071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03466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CA4C9-6C29-43BD-9D90-427E7F8F2A79}"/>
              </a:ext>
            </a:extLst>
          </p:cNvPr>
          <p:cNvSpPr>
            <a:spLocks noGrp="1"/>
          </p:cNvSpPr>
          <p:nvPr>
            <p:ph type="title"/>
          </p:nvPr>
        </p:nvSpPr>
        <p:spPr/>
        <p:txBody>
          <a:bodyPr/>
          <a:lstStyle/>
          <a:p>
            <a:r>
              <a:rPr lang="en-US" sz="4800" dirty="0"/>
              <a:t>Chapter II</a:t>
            </a:r>
            <a:br>
              <a:rPr lang="en-US" sz="4800" dirty="0"/>
            </a:br>
            <a:r>
              <a:rPr lang="en-US" sz="4800" dirty="0"/>
              <a:t>Theory and hypotheses</a:t>
            </a:r>
          </a:p>
        </p:txBody>
      </p:sp>
      <p:sp>
        <p:nvSpPr>
          <p:cNvPr id="3" name="Text Placeholder 2">
            <a:extLst>
              <a:ext uri="{FF2B5EF4-FFF2-40B4-BE49-F238E27FC236}">
                <a16:creationId xmlns:a16="http://schemas.microsoft.com/office/drawing/2014/main" id="{22F0D530-0955-4A0A-98BC-0A96DD94F2A9}"/>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114317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1E9F45-0A2B-4B8D-8CED-EFE8DE90A29C}"/>
              </a:ext>
            </a:extLst>
          </p:cNvPr>
          <p:cNvSpPr>
            <a:spLocks noGrp="1"/>
          </p:cNvSpPr>
          <p:nvPr>
            <p:ph idx="1"/>
          </p:nvPr>
        </p:nvSpPr>
        <p:spPr/>
        <p:txBody>
          <a:bodyPr>
            <a:normAutofit lnSpcReduction="10000"/>
          </a:bodyPr>
          <a:lstStyle/>
          <a:p>
            <a:pPr algn="just"/>
            <a:r>
              <a:rPr lang="en-US" dirty="0"/>
              <a:t>BM in this research refers to ‘the content, structure, and governance of transactions design to create value through the exploitation of opportunities. (Amit &amp; </a:t>
            </a:r>
            <a:r>
              <a:rPr lang="en-US" dirty="0" err="1"/>
              <a:t>Zott</a:t>
            </a:r>
            <a:r>
              <a:rPr lang="en-US" dirty="0"/>
              <a:t>, 2001)</a:t>
            </a:r>
          </a:p>
          <a:p>
            <a:pPr algn="just"/>
            <a:r>
              <a:rPr lang="en-US" dirty="0"/>
              <a:t>As a BM ‘explains how an organization is linked to external stakeholders, and how it engages in economic exchanges with them to create value for all exchange partners’ (</a:t>
            </a:r>
            <a:r>
              <a:rPr lang="en-US" dirty="0" err="1"/>
              <a:t>Zott</a:t>
            </a:r>
            <a:r>
              <a:rPr lang="en-US" dirty="0"/>
              <a:t> &amp; Amit, 2007, p. 181), it should be reinvented to capitalize on emerging opportunities (Amit &amp; </a:t>
            </a:r>
            <a:r>
              <a:rPr lang="en-US" dirty="0" err="1"/>
              <a:t>Zott</a:t>
            </a:r>
            <a:r>
              <a:rPr lang="en-US" dirty="0"/>
              <a:t>, 2001).</a:t>
            </a:r>
          </a:p>
          <a:p>
            <a:pPr algn="just"/>
            <a:r>
              <a:rPr lang="en-US" dirty="0"/>
              <a:t>Explains how an organization is linked to external stakeholders, &amp; how it engages in economic exchanges with them to create value for all exchange partners’.</a:t>
            </a:r>
          </a:p>
          <a:p>
            <a:pPr algn="just"/>
            <a:r>
              <a:rPr lang="en-US" dirty="0"/>
              <a:t>BM innovation requires a firm to build a boundary-spanning business network with its external stakeholders to effectively seek and exploit opportunities and capture value (Zot &amp; Amit, 2013)</a:t>
            </a:r>
          </a:p>
          <a:p>
            <a:pPr algn="just"/>
            <a:r>
              <a:rPr lang="en-US" dirty="0"/>
              <a:t>This research develops and empirically tests a conceptual model which examines the effect of BM innovation on international performance. The model of this research identifies the contingent roles of foreign institutional voids and entrepreneurial orientation as internal and external moderators in the link between BM innovation and SMEs’ international performance. </a:t>
            </a:r>
          </a:p>
          <a:p>
            <a:pPr marL="0" indent="0">
              <a:buNone/>
            </a:pPr>
            <a:endParaRPr lang="en-US" dirty="0"/>
          </a:p>
          <a:p>
            <a:pPr algn="just"/>
            <a:endParaRPr lang="en-US" dirty="0"/>
          </a:p>
        </p:txBody>
      </p:sp>
      <p:sp>
        <p:nvSpPr>
          <p:cNvPr id="5" name="Rectangle: Diagonal Corners Rounded 4">
            <a:extLst>
              <a:ext uri="{FF2B5EF4-FFF2-40B4-BE49-F238E27FC236}">
                <a16:creationId xmlns:a16="http://schemas.microsoft.com/office/drawing/2014/main" id="{44F6AB6D-75B0-418C-B081-790443A47524}"/>
              </a:ext>
            </a:extLst>
          </p:cNvPr>
          <p:cNvSpPr/>
          <p:nvPr/>
        </p:nvSpPr>
        <p:spPr>
          <a:xfrm>
            <a:off x="846486" y="831645"/>
            <a:ext cx="10452683" cy="914400"/>
          </a:xfrm>
          <a:prstGeom prst="round2Diag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sz="2400" dirty="0"/>
              <a:t>Business model (BM) innovation &amp; boundary conditions </a:t>
            </a:r>
          </a:p>
        </p:txBody>
      </p:sp>
      <p:sp>
        <p:nvSpPr>
          <p:cNvPr id="6" name="Rectangle 5">
            <a:extLst>
              <a:ext uri="{FF2B5EF4-FFF2-40B4-BE49-F238E27FC236}">
                <a16:creationId xmlns:a16="http://schemas.microsoft.com/office/drawing/2014/main" id="{52FC6EA2-ACD1-487C-ADB8-3C1AA8C11EA3}"/>
              </a:ext>
            </a:extLst>
          </p:cNvPr>
          <p:cNvSpPr/>
          <p:nvPr/>
        </p:nvSpPr>
        <p:spPr>
          <a:xfrm>
            <a:off x="904407" y="1484029"/>
            <a:ext cx="5191593" cy="2603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i="1" dirty="0"/>
              <a:t>Basic concept, effect of BM innovation, international performance </a:t>
            </a:r>
          </a:p>
        </p:txBody>
      </p:sp>
      <p:sp>
        <p:nvSpPr>
          <p:cNvPr id="7" name="Flowchart: Connector 6">
            <a:extLst>
              <a:ext uri="{FF2B5EF4-FFF2-40B4-BE49-F238E27FC236}">
                <a16:creationId xmlns:a16="http://schemas.microsoft.com/office/drawing/2014/main" id="{9317D7C8-1575-4296-8F21-DDFEC1188EAB}"/>
              </a:ext>
            </a:extLst>
          </p:cNvPr>
          <p:cNvSpPr/>
          <p:nvPr/>
        </p:nvSpPr>
        <p:spPr>
          <a:xfrm>
            <a:off x="10968607" y="-13422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8" name="Flowchart: Connector 7">
            <a:extLst>
              <a:ext uri="{FF2B5EF4-FFF2-40B4-BE49-F238E27FC236}">
                <a16:creationId xmlns:a16="http://schemas.microsoft.com/office/drawing/2014/main" id="{B2EF0886-5B67-4E6A-8919-4F992687C472}"/>
              </a:ext>
            </a:extLst>
          </p:cNvPr>
          <p:cNvSpPr/>
          <p:nvPr/>
        </p:nvSpPr>
        <p:spPr>
          <a:xfrm>
            <a:off x="11720818" y="882723"/>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9" name="Flowchart: Connector 8">
            <a:extLst>
              <a:ext uri="{FF2B5EF4-FFF2-40B4-BE49-F238E27FC236}">
                <a16:creationId xmlns:a16="http://schemas.microsoft.com/office/drawing/2014/main" id="{6312F04E-329C-486F-888B-C0D8A2C62DB0}"/>
              </a:ext>
            </a:extLst>
          </p:cNvPr>
          <p:cNvSpPr/>
          <p:nvPr/>
        </p:nvSpPr>
        <p:spPr>
          <a:xfrm>
            <a:off x="-61518" y="5085127"/>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0" name="Flowchart: Connector 9">
            <a:extLst>
              <a:ext uri="{FF2B5EF4-FFF2-40B4-BE49-F238E27FC236}">
                <a16:creationId xmlns:a16="http://schemas.microsoft.com/office/drawing/2014/main" id="{8080EB43-E136-4A39-877B-99B591B2B6D8}"/>
              </a:ext>
            </a:extLst>
          </p:cNvPr>
          <p:cNvSpPr/>
          <p:nvPr/>
        </p:nvSpPr>
        <p:spPr>
          <a:xfrm>
            <a:off x="664131" y="627087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1" name="Flowchart: Connector 10">
            <a:extLst>
              <a:ext uri="{FF2B5EF4-FFF2-40B4-BE49-F238E27FC236}">
                <a16:creationId xmlns:a16="http://schemas.microsoft.com/office/drawing/2014/main" id="{876376B5-505B-4BC3-8AA4-6E84917E242F}"/>
              </a:ext>
            </a:extLst>
          </p:cNvPr>
          <p:cNvSpPr/>
          <p:nvPr/>
        </p:nvSpPr>
        <p:spPr>
          <a:xfrm>
            <a:off x="420628" y="5881244"/>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2" name="Flowchart: Connector 11">
            <a:extLst>
              <a:ext uri="{FF2B5EF4-FFF2-40B4-BE49-F238E27FC236}">
                <a16:creationId xmlns:a16="http://schemas.microsoft.com/office/drawing/2014/main" id="{35789524-2459-42DA-884B-A1D62FEC26F9}"/>
              </a:ext>
            </a:extLst>
          </p:cNvPr>
          <p:cNvSpPr/>
          <p:nvPr/>
        </p:nvSpPr>
        <p:spPr>
          <a:xfrm>
            <a:off x="420628" y="4689862"/>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3" name="Flowchart: Connector 12">
            <a:extLst>
              <a:ext uri="{FF2B5EF4-FFF2-40B4-BE49-F238E27FC236}">
                <a16:creationId xmlns:a16="http://schemas.microsoft.com/office/drawing/2014/main" id="{E0B3C77A-5F9A-4ED7-A7D3-0893313133FA}"/>
              </a:ext>
            </a:extLst>
          </p:cNvPr>
          <p:cNvSpPr/>
          <p:nvPr/>
        </p:nvSpPr>
        <p:spPr>
          <a:xfrm>
            <a:off x="10783939" y="977071"/>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4" name="Flowchart: Connector 13">
            <a:extLst>
              <a:ext uri="{FF2B5EF4-FFF2-40B4-BE49-F238E27FC236}">
                <a16:creationId xmlns:a16="http://schemas.microsoft.com/office/drawing/2014/main" id="{3952C8D8-6A52-41D8-8A16-DAD7F1D6D558}"/>
              </a:ext>
            </a:extLst>
          </p:cNvPr>
          <p:cNvSpPr/>
          <p:nvPr/>
        </p:nvSpPr>
        <p:spPr>
          <a:xfrm>
            <a:off x="1502807" y="626450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5" name="Flowchart: Connector 14">
            <a:extLst>
              <a:ext uri="{FF2B5EF4-FFF2-40B4-BE49-F238E27FC236}">
                <a16:creationId xmlns:a16="http://schemas.microsoft.com/office/drawing/2014/main" id="{48A05F24-988E-4F9E-BFF5-3E5F2CC7F044}"/>
              </a:ext>
            </a:extLst>
          </p:cNvPr>
          <p:cNvSpPr/>
          <p:nvPr/>
        </p:nvSpPr>
        <p:spPr>
          <a:xfrm>
            <a:off x="10951608" y="551715"/>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6" name="Flowchart: Connector 15">
            <a:extLst>
              <a:ext uri="{FF2B5EF4-FFF2-40B4-BE49-F238E27FC236}">
                <a16:creationId xmlns:a16="http://schemas.microsoft.com/office/drawing/2014/main" id="{C323E61A-FAF8-4CB7-B4A5-242DD7BF7DE4}"/>
              </a:ext>
            </a:extLst>
          </p:cNvPr>
          <p:cNvSpPr/>
          <p:nvPr/>
        </p:nvSpPr>
        <p:spPr>
          <a:xfrm>
            <a:off x="11336213" y="95071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34273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173D5-9598-4FD5-8841-F4FCBF3597F7}"/>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A2170329-D503-419B-ABD8-7056E1C58E17}"/>
              </a:ext>
            </a:extLst>
          </p:cNvPr>
          <p:cNvPicPr>
            <a:picLocks noGrp="1" noChangeAspect="1"/>
          </p:cNvPicPr>
          <p:nvPr>
            <p:ph idx="1"/>
          </p:nvPr>
        </p:nvPicPr>
        <p:blipFill>
          <a:blip r:embed="rId2"/>
          <a:stretch>
            <a:fillRect/>
          </a:stretch>
        </p:blipFill>
        <p:spPr>
          <a:xfrm>
            <a:off x="1066800" y="2316387"/>
            <a:ext cx="10058400" cy="3506339"/>
          </a:xfrm>
        </p:spPr>
      </p:pic>
      <p:sp>
        <p:nvSpPr>
          <p:cNvPr id="4" name="Flowchart: Connector 3">
            <a:extLst>
              <a:ext uri="{FF2B5EF4-FFF2-40B4-BE49-F238E27FC236}">
                <a16:creationId xmlns:a16="http://schemas.microsoft.com/office/drawing/2014/main" id="{D129CFE7-39D1-413E-93DA-CD347D579B37}"/>
              </a:ext>
            </a:extLst>
          </p:cNvPr>
          <p:cNvSpPr/>
          <p:nvPr/>
        </p:nvSpPr>
        <p:spPr>
          <a:xfrm>
            <a:off x="10968607" y="-13422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6" name="Flowchart: Connector 5">
            <a:extLst>
              <a:ext uri="{FF2B5EF4-FFF2-40B4-BE49-F238E27FC236}">
                <a16:creationId xmlns:a16="http://schemas.microsoft.com/office/drawing/2014/main" id="{7A1A48E6-CBC8-446D-8D47-215F84A8A33F}"/>
              </a:ext>
            </a:extLst>
          </p:cNvPr>
          <p:cNvSpPr/>
          <p:nvPr/>
        </p:nvSpPr>
        <p:spPr>
          <a:xfrm>
            <a:off x="11720818" y="882723"/>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7" name="Flowchart: Connector 6">
            <a:extLst>
              <a:ext uri="{FF2B5EF4-FFF2-40B4-BE49-F238E27FC236}">
                <a16:creationId xmlns:a16="http://schemas.microsoft.com/office/drawing/2014/main" id="{3F1B509D-3B99-4EA4-A82C-F9A61FF103D1}"/>
              </a:ext>
            </a:extLst>
          </p:cNvPr>
          <p:cNvSpPr/>
          <p:nvPr/>
        </p:nvSpPr>
        <p:spPr>
          <a:xfrm>
            <a:off x="-61518" y="5085127"/>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8" name="Flowchart: Connector 7">
            <a:extLst>
              <a:ext uri="{FF2B5EF4-FFF2-40B4-BE49-F238E27FC236}">
                <a16:creationId xmlns:a16="http://schemas.microsoft.com/office/drawing/2014/main" id="{0585F5A8-4C6A-4FB2-90A9-6EEFD2E3B3FF}"/>
              </a:ext>
            </a:extLst>
          </p:cNvPr>
          <p:cNvSpPr/>
          <p:nvPr/>
        </p:nvSpPr>
        <p:spPr>
          <a:xfrm>
            <a:off x="664131" y="6270874"/>
            <a:ext cx="704675" cy="637564"/>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9" name="Flowchart: Connector 8">
            <a:extLst>
              <a:ext uri="{FF2B5EF4-FFF2-40B4-BE49-F238E27FC236}">
                <a16:creationId xmlns:a16="http://schemas.microsoft.com/office/drawing/2014/main" id="{0918CFC7-916E-49EF-BA43-9765FB6F3E07}"/>
              </a:ext>
            </a:extLst>
          </p:cNvPr>
          <p:cNvSpPr/>
          <p:nvPr/>
        </p:nvSpPr>
        <p:spPr>
          <a:xfrm>
            <a:off x="420628" y="5881244"/>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0" name="Flowchart: Connector 9">
            <a:extLst>
              <a:ext uri="{FF2B5EF4-FFF2-40B4-BE49-F238E27FC236}">
                <a16:creationId xmlns:a16="http://schemas.microsoft.com/office/drawing/2014/main" id="{99C659E5-420F-4077-A30B-43FA1B0E264B}"/>
              </a:ext>
            </a:extLst>
          </p:cNvPr>
          <p:cNvSpPr/>
          <p:nvPr/>
        </p:nvSpPr>
        <p:spPr>
          <a:xfrm>
            <a:off x="420628" y="4689862"/>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1" name="Flowchart: Connector 10">
            <a:extLst>
              <a:ext uri="{FF2B5EF4-FFF2-40B4-BE49-F238E27FC236}">
                <a16:creationId xmlns:a16="http://schemas.microsoft.com/office/drawing/2014/main" id="{FC10FC74-E987-4E23-8C87-3A029CE46A21}"/>
              </a:ext>
            </a:extLst>
          </p:cNvPr>
          <p:cNvSpPr/>
          <p:nvPr/>
        </p:nvSpPr>
        <p:spPr>
          <a:xfrm>
            <a:off x="10783939" y="977071"/>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2" name="Flowchart: Connector 11">
            <a:extLst>
              <a:ext uri="{FF2B5EF4-FFF2-40B4-BE49-F238E27FC236}">
                <a16:creationId xmlns:a16="http://schemas.microsoft.com/office/drawing/2014/main" id="{AC5465A2-CEA8-4DD8-8F96-CAA89987F996}"/>
              </a:ext>
            </a:extLst>
          </p:cNvPr>
          <p:cNvSpPr/>
          <p:nvPr/>
        </p:nvSpPr>
        <p:spPr>
          <a:xfrm>
            <a:off x="1502807" y="626450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3" name="Flowchart: Connector 12">
            <a:extLst>
              <a:ext uri="{FF2B5EF4-FFF2-40B4-BE49-F238E27FC236}">
                <a16:creationId xmlns:a16="http://schemas.microsoft.com/office/drawing/2014/main" id="{31303387-230A-44F0-849E-A3A97C1FC313}"/>
              </a:ext>
            </a:extLst>
          </p:cNvPr>
          <p:cNvSpPr/>
          <p:nvPr/>
        </p:nvSpPr>
        <p:spPr>
          <a:xfrm>
            <a:off x="10951608" y="551715"/>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4" name="Flowchart: Connector 13">
            <a:extLst>
              <a:ext uri="{FF2B5EF4-FFF2-40B4-BE49-F238E27FC236}">
                <a16:creationId xmlns:a16="http://schemas.microsoft.com/office/drawing/2014/main" id="{BB5B0F39-A686-46B1-BFD5-96AAFFA7EC0A}"/>
              </a:ext>
            </a:extLst>
          </p:cNvPr>
          <p:cNvSpPr/>
          <p:nvPr/>
        </p:nvSpPr>
        <p:spPr>
          <a:xfrm>
            <a:off x="11336213" y="950717"/>
            <a:ext cx="369336" cy="334162"/>
          </a:xfrm>
          <a:prstGeom prst="flowChartConnector">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711282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736059"/>
      </a:dk2>
      <a:lt2>
        <a:srgbClr val="E7E0C7"/>
      </a:lt2>
      <a:accent1>
        <a:srgbClr val="92B0C8"/>
      </a:accent1>
      <a:accent2>
        <a:srgbClr val="E37C3D"/>
      </a:accent2>
      <a:accent3>
        <a:srgbClr val="A5AB81"/>
      </a:accent3>
      <a:accent4>
        <a:srgbClr val="E9B635"/>
      </a:accent4>
      <a:accent5>
        <a:srgbClr val="7BA79D"/>
      </a:accent5>
      <a:accent6>
        <a:srgbClr val="968C8C"/>
      </a:accent6>
      <a:hlink>
        <a:srgbClr val="F7A115"/>
      </a:hlink>
      <a:folHlink>
        <a:srgbClr val="969696"/>
      </a:folHlink>
    </a:clrScheme>
    <a:fontScheme name="Savon">
      <a:maj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3F20CFC1-E34F-405B-AA49-5BE0E194F1B3}"/>
    </a:ext>
  </a:extLst>
</a:theme>
</file>

<file path=docProps/app.xml><?xml version="1.0" encoding="utf-8"?>
<Properties xmlns="http://schemas.openxmlformats.org/officeDocument/2006/extended-properties" xmlns:vt="http://schemas.openxmlformats.org/officeDocument/2006/docPropsVTypes">
  <Template>TM03457510[[fn=Savon]]</Template>
  <TotalTime>377</TotalTime>
  <Words>2772</Words>
  <Application>Microsoft Office PowerPoint</Application>
  <PresentationFormat>Widescreen</PresentationFormat>
  <Paragraphs>181</Paragraphs>
  <Slides>35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-apple-system</vt:lpstr>
      <vt:lpstr>Arial</vt:lpstr>
      <vt:lpstr>Bahnschrift Light SemiCondensed</vt:lpstr>
      <vt:lpstr>Garamond</vt:lpstr>
      <vt:lpstr>Wingdings</vt:lpstr>
      <vt:lpstr>Savon</vt:lpstr>
      <vt:lpstr>The effect of business model innovation on Sme’s international performance: the contingent roles of foreign institutional voids and entrepreneurial orientation </vt:lpstr>
      <vt:lpstr>Outline of contain </vt:lpstr>
      <vt:lpstr>Chapter I   Introduction &amp; motivation </vt:lpstr>
      <vt:lpstr>PowerPoint Presentation</vt:lpstr>
      <vt:lpstr>PowerPoint Presentation</vt:lpstr>
      <vt:lpstr>Alibaba.com </vt:lpstr>
      <vt:lpstr>Chapter II Theory and hypotheses</vt:lpstr>
      <vt:lpstr>PowerPoint Presentation</vt:lpstr>
      <vt:lpstr>PowerPoint Presentation</vt:lpstr>
      <vt:lpstr>Business model innovation as a signaling strategy </vt:lpstr>
      <vt:lpstr>The effect of BM innovation on international performance </vt:lpstr>
      <vt:lpstr>PowerPoint Presentation</vt:lpstr>
      <vt:lpstr>the boundary conditions of institutional capabilities on international performance </vt:lpstr>
      <vt:lpstr>Entrepreneurial orientation</vt:lpstr>
      <vt:lpstr>Foreign institutional voids </vt:lpstr>
      <vt:lpstr>Chapter iii Methods</vt:lpstr>
      <vt:lpstr>Survey development and sample</vt:lpstr>
      <vt:lpstr>PowerPoint Presentation</vt:lpstr>
      <vt:lpstr>PowerPoint Presentation</vt:lpstr>
      <vt:lpstr>3.2 Measurement </vt:lpstr>
      <vt:lpstr>3.3 Control Variables</vt:lpstr>
      <vt:lpstr>3.4 Addressing endogeneity </vt:lpstr>
      <vt:lpstr>Analysis &amp; results </vt:lpstr>
      <vt:lpstr>PowerPoint Presentation</vt:lpstr>
      <vt:lpstr>PowerPoint Presentation</vt:lpstr>
      <vt:lpstr>Figure 2</vt:lpstr>
      <vt:lpstr>Robustness checks </vt:lpstr>
      <vt:lpstr>PowerPoint Presentation</vt:lpstr>
      <vt:lpstr>Chapter IV Discussion </vt:lpstr>
      <vt:lpstr>Mind Mapping for Chapter IV </vt:lpstr>
      <vt:lpstr>PowerPoint Presentation</vt:lpstr>
      <vt:lpstr>PowerPoint Presentation</vt:lpstr>
      <vt:lpstr>Chapter V Limitation and future directions </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effect of business model innovation on Sme’s international performance: the contingent roles of foreign institutional voids and entrepreneurial orientation</dc:title>
  <dc:creator>24362</dc:creator>
  <cp:lastModifiedBy>24362</cp:lastModifiedBy>
  <cp:revision>22</cp:revision>
  <dcterms:created xsi:type="dcterms:W3CDTF">2024-04-02T05:15:39Z</dcterms:created>
  <dcterms:modified xsi:type="dcterms:W3CDTF">2024-04-07T12:15:58Z</dcterms:modified>
</cp:coreProperties>
</file>