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7" r:id="rId5"/>
    <p:sldId id="258" r:id="rId6"/>
    <p:sldId id="259" r:id="rId7"/>
    <p:sldId id="260" r:id="rId8"/>
    <p:sldId id="293" r:id="rId9"/>
    <p:sldId id="294" r:id="rId10"/>
    <p:sldId id="295" r:id="rId11"/>
    <p:sldId id="296" r:id="rId12"/>
    <p:sldId id="297" r:id="rId13"/>
    <p:sldId id="261" r:id="rId14"/>
    <p:sldId id="262" r:id="rId15"/>
    <p:sldId id="298" r:id="rId16"/>
    <p:sldId id="299" r:id="rId17"/>
    <p:sldId id="300" r:id="rId18"/>
    <p:sldId id="301" r:id="rId19"/>
    <p:sldId id="302" r:id="rId20"/>
    <p:sldId id="303" r:id="rId21"/>
    <p:sldId id="304" r:id="rId22"/>
    <p:sldId id="314" r:id="rId23"/>
    <p:sldId id="305" r:id="rId24"/>
    <p:sldId id="309" r:id="rId25"/>
    <p:sldId id="306" r:id="rId26"/>
    <p:sldId id="307" r:id="rId27"/>
    <p:sldId id="308" r:id="rId28"/>
    <p:sldId id="263" r:id="rId29"/>
    <p:sldId id="311" r:id="rId30"/>
    <p:sldId id="28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15B9AA-A831-433A-9F23-1D84DF91E57D}" v="9" dt="2023-04-08T09:26:42.1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10" autoAdjust="0"/>
    <p:restoredTop sz="94701" autoAdjust="0"/>
  </p:normalViewPr>
  <p:slideViewPr>
    <p:cSldViewPr snapToGrid="0">
      <p:cViewPr varScale="1">
        <p:scale>
          <a:sx n="91" d="100"/>
          <a:sy n="91" d="100"/>
        </p:scale>
        <p:origin x="15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C69802-7E1D-44EC-AD95-D236DAC74E8E}" type="datetimeFigureOut">
              <a:rPr lang="en-US" smtClean="0"/>
              <a:t>2/26/2024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F0B930-CC77-4D98-AF71-89388339B3E6}" type="slidenum">
              <a:rPr lang="en-US" smtClean="0"/>
              <a:t>‹#›</a:t>
            </a:fld>
            <a:endParaRPr lang="en-US"/>
          </a:p>
        </p:txBody>
      </p:sp>
    </p:spTree>
    <p:extLst>
      <p:ext uri="{BB962C8B-B14F-4D97-AF65-F5344CB8AC3E}">
        <p14:creationId xmlns:p14="http://schemas.microsoft.com/office/powerpoint/2010/main" val="2609100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F0B930-CC77-4D98-AF71-89388339B3E6}" type="slidenum">
              <a:rPr lang="en-US" smtClean="0"/>
              <a:t>20</a:t>
            </a:fld>
            <a:endParaRPr lang="en-US"/>
          </a:p>
        </p:txBody>
      </p:sp>
    </p:spTree>
    <p:extLst>
      <p:ext uri="{BB962C8B-B14F-4D97-AF65-F5344CB8AC3E}">
        <p14:creationId xmlns:p14="http://schemas.microsoft.com/office/powerpoint/2010/main" val="3056884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F0B930-CC77-4D98-AF71-89388339B3E6}" type="slidenum">
              <a:rPr lang="en-US" smtClean="0"/>
              <a:t>24</a:t>
            </a:fld>
            <a:endParaRPr lang="en-US"/>
          </a:p>
        </p:txBody>
      </p:sp>
    </p:spTree>
    <p:extLst>
      <p:ext uri="{BB962C8B-B14F-4D97-AF65-F5344CB8AC3E}">
        <p14:creationId xmlns:p14="http://schemas.microsoft.com/office/powerpoint/2010/main" val="2435897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2ECBE-C793-E894-4780-C6AABF97A2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3F817E-2246-A015-0CB2-852E249EDD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B098EB-BD74-14E7-B750-9F02E91815F9}"/>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5" name="Footer Placeholder 4">
            <a:extLst>
              <a:ext uri="{FF2B5EF4-FFF2-40B4-BE49-F238E27FC236}">
                <a16:creationId xmlns:a16="http://schemas.microsoft.com/office/drawing/2014/main" id="{36112A18-2F7E-C15C-B156-2B5B5EE770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50CA8-B7B5-743F-7B95-F46F1FE746DA}"/>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82291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09BAF-24C9-C461-08C9-A548E2C7F3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24E13F-27E2-FB40-AD89-5671B51CBA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497E3-0225-ABAE-36BF-3238B0ED7517}"/>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5" name="Footer Placeholder 4">
            <a:extLst>
              <a:ext uri="{FF2B5EF4-FFF2-40B4-BE49-F238E27FC236}">
                <a16:creationId xmlns:a16="http://schemas.microsoft.com/office/drawing/2014/main" id="{9E199355-D25F-5C05-1731-0E10B36995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417CA4-204A-F088-18CF-D5070F1E64CA}"/>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3636457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E6EF5F-0E89-75E6-50B4-E1E76564D6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053EC4-BB48-FCD1-1D71-F5C29441F4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C7019-0F29-AA9B-D2C6-488A2AF6CB9A}"/>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5" name="Footer Placeholder 4">
            <a:extLst>
              <a:ext uri="{FF2B5EF4-FFF2-40B4-BE49-F238E27FC236}">
                <a16:creationId xmlns:a16="http://schemas.microsoft.com/office/drawing/2014/main" id="{5D2977D7-CC55-E32A-DD70-9A2C7390D3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F2C44B-B016-FA03-BDC2-41CD447D65BF}"/>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159481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8A33-FCB6-BC5E-7CF0-AF3905BC34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E6415A-1244-0C4F-6E16-1D23AA1A6C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4BAC6E-C27F-43A0-C51B-5EFDBBA4C54A}"/>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5" name="Footer Placeholder 4">
            <a:extLst>
              <a:ext uri="{FF2B5EF4-FFF2-40B4-BE49-F238E27FC236}">
                <a16:creationId xmlns:a16="http://schemas.microsoft.com/office/drawing/2014/main" id="{D0B6C5BF-42DB-8137-833B-473DDACA98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3448B0-29A2-F12A-6F04-CD5798B76F34}"/>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359805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11EA9-9BF9-AA36-EEF1-2AAB51197B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AC6C68-822E-EDA0-683E-17CC8188C8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015E01-D0CA-50CF-1E36-12E8FEBDB8E6}"/>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5" name="Footer Placeholder 4">
            <a:extLst>
              <a:ext uri="{FF2B5EF4-FFF2-40B4-BE49-F238E27FC236}">
                <a16:creationId xmlns:a16="http://schemas.microsoft.com/office/drawing/2014/main" id="{E332DEEC-BDB1-DCC3-0EAC-7412DB61BE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535C56-0DC3-10C5-A720-1FA853A23505}"/>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638782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DBA25-5006-72AF-A452-58C38E6357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482B87-65F8-FA22-8F1B-B163D2DB6E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DC897A-AFD2-9B4D-F0BD-0F46123B8C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491C36-2852-D471-9EF9-1F3D4E9A5F5A}"/>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6" name="Footer Placeholder 5">
            <a:extLst>
              <a:ext uri="{FF2B5EF4-FFF2-40B4-BE49-F238E27FC236}">
                <a16:creationId xmlns:a16="http://schemas.microsoft.com/office/drawing/2014/main" id="{74BBD35B-78A3-1FDA-CDDB-A0E1E5B014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DC8D99-5BCF-DEB5-35A5-0EBC52B5E8EE}"/>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214017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830E-E2B4-7267-BCB2-CAE5C3465A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5D1C49-FEEF-2A04-29C3-0885FF8E4C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65CE72-5558-6B34-6E0F-AB63FA4A3A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BED04A-A541-0789-E7A8-278FE9C336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9CC3C1-B1F7-23DE-D776-112191DEDF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8D99F5-E3A7-BD4E-1FF7-8DE33D0D7D85}"/>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8" name="Footer Placeholder 7">
            <a:extLst>
              <a:ext uri="{FF2B5EF4-FFF2-40B4-BE49-F238E27FC236}">
                <a16:creationId xmlns:a16="http://schemas.microsoft.com/office/drawing/2014/main" id="{D3A42F02-718F-B2EB-2FA2-6F172778D1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D5DB78-AE77-EEF4-968B-30F17DCBB791}"/>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2048808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D0F07-6580-3547-6212-C45193ABAC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D94514-2F42-5B75-4EF9-E122795B2693}"/>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4" name="Footer Placeholder 3">
            <a:extLst>
              <a:ext uri="{FF2B5EF4-FFF2-40B4-BE49-F238E27FC236}">
                <a16:creationId xmlns:a16="http://schemas.microsoft.com/office/drawing/2014/main" id="{F532C82A-8FE2-6BA2-9531-1F35C7F332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04FC55-1BF9-1DAF-7403-2361BCA8C3AC}"/>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1034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A1F73D-D6C7-8670-3BC8-445C45C8A4A7}"/>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3" name="Footer Placeholder 2">
            <a:extLst>
              <a:ext uri="{FF2B5EF4-FFF2-40B4-BE49-F238E27FC236}">
                <a16:creationId xmlns:a16="http://schemas.microsoft.com/office/drawing/2014/main" id="{52970B65-7994-11CF-61B7-69C505B48D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FDEB9E-B6E8-127B-2B35-844D14D8B7E5}"/>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54607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33051-2FA2-BEC7-99CB-5D751E546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12066A-2F86-EB95-B20C-3D50349AEE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78C68-F826-3B50-79B6-06BC7F2E0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68C257-D769-E7B9-0151-D31D175F07EE}"/>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6" name="Footer Placeholder 5">
            <a:extLst>
              <a:ext uri="{FF2B5EF4-FFF2-40B4-BE49-F238E27FC236}">
                <a16:creationId xmlns:a16="http://schemas.microsoft.com/office/drawing/2014/main" id="{D70EE7EE-931F-AD83-1DC1-599A1B4EC2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0CDA8-2650-9454-1A5D-48B0DA81F239}"/>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3672676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26F77-16EE-8CF1-4701-2E0D4ACDC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DCDA62-972F-2660-6108-78C9BF67C6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DC50D4-27D2-9383-4D6F-DB06E48BE8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1B4419-FD2A-5D8F-C11B-0F6BCE44CE26}"/>
              </a:ext>
            </a:extLst>
          </p:cNvPr>
          <p:cNvSpPr>
            <a:spLocks noGrp="1"/>
          </p:cNvSpPr>
          <p:nvPr>
            <p:ph type="dt" sz="half" idx="10"/>
          </p:nvPr>
        </p:nvSpPr>
        <p:spPr/>
        <p:txBody>
          <a:bodyPr/>
          <a:lstStyle/>
          <a:p>
            <a:fld id="{E879B945-DCE1-4E49-AA1D-6179229D75B7}" type="datetimeFigureOut">
              <a:rPr lang="en-US" smtClean="0"/>
              <a:t>2/26/2024</a:t>
            </a:fld>
            <a:endParaRPr lang="en-US"/>
          </a:p>
        </p:txBody>
      </p:sp>
      <p:sp>
        <p:nvSpPr>
          <p:cNvPr id="6" name="Footer Placeholder 5">
            <a:extLst>
              <a:ext uri="{FF2B5EF4-FFF2-40B4-BE49-F238E27FC236}">
                <a16:creationId xmlns:a16="http://schemas.microsoft.com/office/drawing/2014/main" id="{0F982E07-DCCE-0A56-2B6F-CDC8410432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E03F4C-59A4-C18C-AB52-D1F74F2F1A3B}"/>
              </a:ext>
            </a:extLst>
          </p:cNvPr>
          <p:cNvSpPr>
            <a:spLocks noGrp="1"/>
          </p:cNvSpPr>
          <p:nvPr>
            <p:ph type="sldNum" sz="quarter" idx="12"/>
          </p:nvPr>
        </p:nvSpPr>
        <p:spPr/>
        <p:txBody>
          <a:bodyPr/>
          <a:lstStyle/>
          <a:p>
            <a:fld id="{FA305E4C-5700-4832-9C2F-01F3C768B094}" type="slidenum">
              <a:rPr lang="en-US" smtClean="0"/>
              <a:t>‹#›</a:t>
            </a:fld>
            <a:endParaRPr lang="en-US"/>
          </a:p>
        </p:txBody>
      </p:sp>
    </p:spTree>
    <p:extLst>
      <p:ext uri="{BB962C8B-B14F-4D97-AF65-F5344CB8AC3E}">
        <p14:creationId xmlns:p14="http://schemas.microsoft.com/office/powerpoint/2010/main" val="61320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712C70-56E6-EBD5-8A64-417455515F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0FCEBB-973B-D198-701B-5DC8CA3C63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733667-C309-046E-76B9-470BD0D1AA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9B945-DCE1-4E49-AA1D-6179229D75B7}" type="datetimeFigureOut">
              <a:rPr lang="en-US" smtClean="0"/>
              <a:t>2/26/2024</a:t>
            </a:fld>
            <a:endParaRPr lang="en-US"/>
          </a:p>
        </p:txBody>
      </p:sp>
      <p:sp>
        <p:nvSpPr>
          <p:cNvPr id="5" name="Footer Placeholder 4">
            <a:extLst>
              <a:ext uri="{FF2B5EF4-FFF2-40B4-BE49-F238E27FC236}">
                <a16:creationId xmlns:a16="http://schemas.microsoft.com/office/drawing/2014/main" id="{F0B0D83A-A433-782A-2B0A-3C35C6D9C0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7169BD-AD52-181B-488D-D580011FA4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305E4C-5700-4832-9C2F-01F3C768B094}" type="slidenum">
              <a:rPr lang="en-US" smtClean="0"/>
              <a:t>‹#›</a:t>
            </a:fld>
            <a:endParaRPr lang="en-US"/>
          </a:p>
        </p:txBody>
      </p:sp>
    </p:spTree>
    <p:extLst>
      <p:ext uri="{BB962C8B-B14F-4D97-AF65-F5344CB8AC3E}">
        <p14:creationId xmlns:p14="http://schemas.microsoft.com/office/powerpoint/2010/main" val="80319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9A94C3A2-38D3-AAC5-C259-F1C234551606}"/>
              </a:ext>
            </a:extLst>
          </p:cNvPr>
          <p:cNvSpPr txBox="1">
            <a:spLocks/>
          </p:cNvSpPr>
          <p:nvPr/>
        </p:nvSpPr>
        <p:spPr>
          <a:xfrm>
            <a:off x="165062" y="5515706"/>
            <a:ext cx="7499883" cy="793707"/>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latin typeface="+mj-lt"/>
              </a:rPr>
              <a:t>INSTRUCTOR:  PROFESSOR CHENG-WEN LEE </a:t>
            </a:r>
          </a:p>
        </p:txBody>
      </p:sp>
      <p:sp>
        <p:nvSpPr>
          <p:cNvPr id="5" name="Subtitle 2">
            <a:extLst>
              <a:ext uri="{FF2B5EF4-FFF2-40B4-BE49-F238E27FC236}">
                <a16:creationId xmlns:a16="http://schemas.microsoft.com/office/drawing/2014/main" id="{3253B8B4-2AE8-DBC1-6CEB-75694AFB17FA}"/>
              </a:ext>
            </a:extLst>
          </p:cNvPr>
          <p:cNvSpPr txBox="1">
            <a:spLocks/>
          </p:cNvSpPr>
          <p:nvPr/>
        </p:nvSpPr>
        <p:spPr>
          <a:xfrm>
            <a:off x="165062" y="6267076"/>
            <a:ext cx="5581852" cy="79370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b="1" dirty="0"/>
              <a:t>STUDENT: MAKAIREH DAMPHA(11004610)</a:t>
            </a:r>
          </a:p>
        </p:txBody>
      </p:sp>
      <p:pic>
        <p:nvPicPr>
          <p:cNvPr id="3" name="Picture Placeholder 4">
            <a:extLst>
              <a:ext uri="{FF2B5EF4-FFF2-40B4-BE49-F238E27FC236}">
                <a16:creationId xmlns:a16="http://schemas.microsoft.com/office/drawing/2014/main" id="{6EF63C58-DC08-787D-A6A3-795475C3B475}"/>
              </a:ext>
            </a:extLst>
          </p:cNvPr>
          <p:cNvPicPr>
            <a:picLocks noChangeAspect="1"/>
          </p:cNvPicPr>
          <p:nvPr/>
        </p:nvPicPr>
        <p:blipFill>
          <a:blip r:embed="rId2" cstate="print">
            <a:extLst>
              <a:ext uri="{28A0092B-C50C-407E-A947-70E740481C1C}">
                <a14:useLocalDpi xmlns:a14="http://schemas.microsoft.com/office/drawing/2010/main" val="0"/>
              </a:ext>
            </a:extLst>
          </a:blip>
          <a:srcRect l="94" r="94"/>
          <a:stretch>
            <a:fillRect/>
          </a:stretch>
        </p:blipFill>
        <p:spPr>
          <a:xfrm>
            <a:off x="165062" y="194070"/>
            <a:ext cx="2656110" cy="2022230"/>
          </a:xfrm>
          <a:prstGeom prst="ellipse">
            <a:avLst/>
          </a:prstGeom>
          <a:solidFill>
            <a:schemeClr val="accent1"/>
          </a:solidFill>
        </p:spPr>
      </p:pic>
      <p:pic>
        <p:nvPicPr>
          <p:cNvPr id="6" name="Picture 5">
            <a:extLst>
              <a:ext uri="{FF2B5EF4-FFF2-40B4-BE49-F238E27FC236}">
                <a16:creationId xmlns:a16="http://schemas.microsoft.com/office/drawing/2014/main" id="{43C85B9E-CE31-9AF8-5428-7E73F491CCE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6023" t="9656" r="5131" b="12519"/>
          <a:stretch/>
        </p:blipFill>
        <p:spPr>
          <a:xfrm>
            <a:off x="9757691" y="63071"/>
            <a:ext cx="2269247" cy="2153229"/>
          </a:xfrm>
          <a:prstGeom prst="rect">
            <a:avLst/>
          </a:prstGeom>
        </p:spPr>
      </p:pic>
      <p:pic>
        <p:nvPicPr>
          <p:cNvPr id="11" name="Picture 10">
            <a:extLst>
              <a:ext uri="{FF2B5EF4-FFF2-40B4-BE49-F238E27FC236}">
                <a16:creationId xmlns:a16="http://schemas.microsoft.com/office/drawing/2014/main" id="{6801CA9A-AACC-A1D5-AC1B-E9DE7033C82B}"/>
              </a:ext>
            </a:extLst>
          </p:cNvPr>
          <p:cNvPicPr>
            <a:picLocks noChangeAspect="1"/>
          </p:cNvPicPr>
          <p:nvPr/>
        </p:nvPicPr>
        <p:blipFill>
          <a:blip r:embed="rId4"/>
          <a:stretch>
            <a:fillRect/>
          </a:stretch>
        </p:blipFill>
        <p:spPr>
          <a:xfrm>
            <a:off x="1493117" y="2350206"/>
            <a:ext cx="9160626" cy="3031593"/>
          </a:xfrm>
          <a:prstGeom prst="rect">
            <a:avLst/>
          </a:prstGeom>
        </p:spPr>
      </p:pic>
      <p:sp>
        <p:nvSpPr>
          <p:cNvPr id="13" name="Rectangle 12">
            <a:extLst>
              <a:ext uri="{FF2B5EF4-FFF2-40B4-BE49-F238E27FC236}">
                <a16:creationId xmlns:a16="http://schemas.microsoft.com/office/drawing/2014/main" id="{CD7C883C-835F-81D0-8E0E-5932DE14CE24}"/>
              </a:ext>
            </a:extLst>
          </p:cNvPr>
          <p:cNvSpPr/>
          <p:nvPr/>
        </p:nvSpPr>
        <p:spPr>
          <a:xfrm>
            <a:off x="3511296" y="950976"/>
            <a:ext cx="5102352" cy="25603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highlight>
                  <a:srgbClr val="000000"/>
                </a:highlight>
              </a:rPr>
              <a:t>SEMINAR  IN INTERNATIONAL OPERATIONS </a:t>
            </a:r>
            <a:r>
              <a:rPr lang="en-US" sz="2800" dirty="0">
                <a:highlight>
                  <a:srgbClr val="000000"/>
                </a:highlight>
              </a:rPr>
              <a:t>MANAGEMENT AND TRADE </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033613-0509-C230-6574-7AAB0D4199FB}"/>
              </a:ext>
            </a:extLst>
          </p:cNvPr>
          <p:cNvSpPr>
            <a:spLocks noGrp="1"/>
          </p:cNvSpPr>
          <p:nvPr>
            <p:ph type="title"/>
          </p:nvPr>
        </p:nvSpPr>
        <p:spPr>
          <a:xfrm>
            <a:off x="1330569" y="136526"/>
            <a:ext cx="10515600" cy="760290"/>
          </a:xfrm>
        </p:spPr>
        <p:txBody>
          <a:bodyPr/>
          <a:lstStyle/>
          <a:p>
            <a:pPr algn="ctr"/>
            <a:r>
              <a:rPr lang="en-US" dirty="0"/>
              <a:t>HYPOTHESES DEVELOPMENT </a:t>
            </a:r>
          </a:p>
        </p:txBody>
      </p:sp>
      <p:sp>
        <p:nvSpPr>
          <p:cNvPr id="10" name="TextBox 9">
            <a:extLst>
              <a:ext uri="{FF2B5EF4-FFF2-40B4-BE49-F238E27FC236}">
                <a16:creationId xmlns:a16="http://schemas.microsoft.com/office/drawing/2014/main" id="{10DDC7ED-49C4-C6C0-C97D-AB4645DF57CB}"/>
              </a:ext>
            </a:extLst>
          </p:cNvPr>
          <p:cNvSpPr txBox="1"/>
          <p:nvPr/>
        </p:nvSpPr>
        <p:spPr>
          <a:xfrm>
            <a:off x="345830" y="896816"/>
            <a:ext cx="10974441" cy="369332"/>
          </a:xfrm>
          <a:prstGeom prst="rect">
            <a:avLst/>
          </a:prstGeom>
          <a:noFill/>
        </p:spPr>
        <p:txBody>
          <a:bodyPr wrap="square">
            <a:spAutoFit/>
          </a:bodyPr>
          <a:lstStyle/>
          <a:p>
            <a:r>
              <a:rPr lang="en-US" dirty="0"/>
              <a:t>in this study, the </a:t>
            </a:r>
            <a:r>
              <a:rPr lang="en-US" b="1" dirty="0"/>
              <a:t>market-to-book value </a:t>
            </a:r>
            <a:r>
              <a:rPr lang="en-US" dirty="0"/>
              <a:t>is used as an indicator of the intangible component of a company</a:t>
            </a:r>
          </a:p>
        </p:txBody>
      </p:sp>
      <p:sp>
        <p:nvSpPr>
          <p:cNvPr id="12" name="TextBox 11">
            <a:extLst>
              <a:ext uri="{FF2B5EF4-FFF2-40B4-BE49-F238E27FC236}">
                <a16:creationId xmlns:a16="http://schemas.microsoft.com/office/drawing/2014/main" id="{16CCDF9D-7859-49B8-21F8-54AA4A86A7AF}"/>
              </a:ext>
            </a:extLst>
          </p:cNvPr>
          <p:cNvSpPr txBox="1"/>
          <p:nvPr/>
        </p:nvSpPr>
        <p:spPr>
          <a:xfrm>
            <a:off x="345829" y="1657106"/>
            <a:ext cx="11500339" cy="923330"/>
          </a:xfrm>
          <a:prstGeom prst="rect">
            <a:avLst/>
          </a:prstGeom>
          <a:noFill/>
        </p:spPr>
        <p:txBody>
          <a:bodyPr wrap="square">
            <a:spAutoFit/>
          </a:bodyPr>
          <a:lstStyle/>
          <a:p>
            <a:r>
              <a:rPr lang="en-US" dirty="0"/>
              <a:t>The market-to-book value reflects investors’ perceptions of the company’s opportunities for growth (Chen &amp; Zhao, 2006) and is used as a proxy for investment opportunity set relative to the assets in place (</a:t>
            </a:r>
            <a:r>
              <a:rPr lang="en-US" dirty="0" err="1"/>
              <a:t>Kallapur</a:t>
            </a:r>
            <a:r>
              <a:rPr lang="en-US" dirty="0"/>
              <a:t> &amp; Trombley, 2001). The market to-book value is also widely used as a symptom of intangibles (Marzo, 2013)</a:t>
            </a:r>
          </a:p>
        </p:txBody>
      </p:sp>
      <p:sp>
        <p:nvSpPr>
          <p:cNvPr id="14" name="TextBox 13">
            <a:extLst>
              <a:ext uri="{FF2B5EF4-FFF2-40B4-BE49-F238E27FC236}">
                <a16:creationId xmlns:a16="http://schemas.microsoft.com/office/drawing/2014/main" id="{66E0AB6F-B749-C613-F78F-6107122B1285}"/>
              </a:ext>
            </a:extLst>
          </p:cNvPr>
          <p:cNvSpPr txBox="1"/>
          <p:nvPr/>
        </p:nvSpPr>
        <p:spPr>
          <a:xfrm>
            <a:off x="345829" y="2955106"/>
            <a:ext cx="11500339" cy="923330"/>
          </a:xfrm>
          <a:prstGeom prst="rect">
            <a:avLst/>
          </a:prstGeom>
          <a:noFill/>
        </p:spPr>
        <p:txBody>
          <a:bodyPr wrap="square">
            <a:spAutoFit/>
          </a:bodyPr>
          <a:lstStyle/>
          <a:p>
            <a:r>
              <a:rPr lang="en-US" b="1" dirty="0"/>
              <a:t>Moreover</a:t>
            </a:r>
            <a:r>
              <a:rPr lang="en-US" dirty="0"/>
              <a:t>, in the finance literature Park (2019) investigates the change in the </a:t>
            </a:r>
            <a:r>
              <a:rPr lang="en-US" b="1" dirty="0"/>
              <a:t>book-to-market</a:t>
            </a:r>
            <a:r>
              <a:rPr lang="en-US" dirty="0"/>
              <a:t> effect related to the value investing strategy, which involves building a </a:t>
            </a:r>
            <a:r>
              <a:rPr lang="en-US" b="1" dirty="0"/>
              <a:t>zero-investment portfolio </a:t>
            </a:r>
            <a:r>
              <a:rPr lang="en-US" dirty="0"/>
              <a:t>that buys high </a:t>
            </a:r>
            <a:r>
              <a:rPr lang="en-US" b="1" dirty="0"/>
              <a:t>book-to-market ratio stocks and shorts low book-to-market ratio stocks</a:t>
            </a:r>
          </a:p>
        </p:txBody>
      </p:sp>
    </p:spTree>
    <p:extLst>
      <p:ext uri="{BB962C8B-B14F-4D97-AF65-F5344CB8AC3E}">
        <p14:creationId xmlns:p14="http://schemas.microsoft.com/office/powerpoint/2010/main" val="3842985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62A552-54DA-1C21-C6AB-0CF679E43370}"/>
              </a:ext>
            </a:extLst>
          </p:cNvPr>
          <p:cNvSpPr txBox="1"/>
          <p:nvPr/>
        </p:nvSpPr>
        <p:spPr>
          <a:xfrm>
            <a:off x="3854196" y="190238"/>
            <a:ext cx="6099048" cy="769441"/>
          </a:xfrm>
          <a:prstGeom prst="rect">
            <a:avLst/>
          </a:prstGeom>
          <a:noFill/>
        </p:spPr>
        <p:txBody>
          <a:bodyPr wrap="square">
            <a:spAutoFit/>
          </a:bodyPr>
          <a:lstStyle/>
          <a:p>
            <a:r>
              <a:rPr lang="en-US" sz="4400" dirty="0"/>
              <a:t>RESEARCH DESIGN</a:t>
            </a:r>
          </a:p>
        </p:txBody>
      </p:sp>
      <p:sp>
        <p:nvSpPr>
          <p:cNvPr id="10" name="TextBox 9">
            <a:extLst>
              <a:ext uri="{FF2B5EF4-FFF2-40B4-BE49-F238E27FC236}">
                <a16:creationId xmlns:a16="http://schemas.microsoft.com/office/drawing/2014/main" id="{52CE2F2D-FA0D-2CE6-D54C-B805A2EE7F82}"/>
              </a:ext>
            </a:extLst>
          </p:cNvPr>
          <p:cNvSpPr txBox="1"/>
          <p:nvPr/>
        </p:nvSpPr>
        <p:spPr>
          <a:xfrm>
            <a:off x="288036" y="824960"/>
            <a:ext cx="11903964" cy="1631216"/>
          </a:xfrm>
          <a:prstGeom prst="rect">
            <a:avLst/>
          </a:prstGeom>
          <a:noFill/>
        </p:spPr>
        <p:txBody>
          <a:bodyPr wrap="square">
            <a:spAutoFit/>
          </a:bodyPr>
          <a:lstStyle/>
          <a:p>
            <a:r>
              <a:rPr lang="en-US" sz="2800" dirty="0"/>
              <a:t>Sample selection </a:t>
            </a:r>
          </a:p>
          <a:p>
            <a:endParaRPr lang="en-US" dirty="0"/>
          </a:p>
          <a:p>
            <a:r>
              <a:rPr lang="en-US" dirty="0"/>
              <a:t>The sample comprises companies listed on the Warsaw Stock Exchange (Poland). The data are drawn from consolidated financial statements with accounting year-end on December 31, 2018, because it is the last annual period not affected by the COVID-19 pandemic</a:t>
            </a:r>
          </a:p>
        </p:txBody>
      </p:sp>
      <p:pic>
        <p:nvPicPr>
          <p:cNvPr id="14" name="Picture 13">
            <a:extLst>
              <a:ext uri="{FF2B5EF4-FFF2-40B4-BE49-F238E27FC236}">
                <a16:creationId xmlns:a16="http://schemas.microsoft.com/office/drawing/2014/main" id="{FFCBA902-65D9-1F12-6A8B-AF97D0F08118}"/>
              </a:ext>
            </a:extLst>
          </p:cNvPr>
          <p:cNvPicPr>
            <a:picLocks noChangeAspect="1"/>
          </p:cNvPicPr>
          <p:nvPr/>
        </p:nvPicPr>
        <p:blipFill>
          <a:blip r:embed="rId2"/>
          <a:stretch>
            <a:fillRect/>
          </a:stretch>
        </p:blipFill>
        <p:spPr>
          <a:xfrm>
            <a:off x="1210543" y="2667700"/>
            <a:ext cx="9853697" cy="3678236"/>
          </a:xfrm>
          <a:prstGeom prst="rect">
            <a:avLst/>
          </a:prstGeom>
        </p:spPr>
      </p:pic>
    </p:spTree>
    <p:extLst>
      <p:ext uri="{BB962C8B-B14F-4D97-AF65-F5344CB8AC3E}">
        <p14:creationId xmlns:p14="http://schemas.microsoft.com/office/powerpoint/2010/main" val="341693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BD884A-7C96-08BD-B367-3DE7211A36A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5F880A8-9731-7DB9-4FCA-FBFD855C9C49}"/>
              </a:ext>
            </a:extLst>
          </p:cNvPr>
          <p:cNvSpPr txBox="1"/>
          <p:nvPr/>
        </p:nvSpPr>
        <p:spPr>
          <a:xfrm>
            <a:off x="3448812" y="-68393"/>
            <a:ext cx="6099048" cy="769441"/>
          </a:xfrm>
          <a:prstGeom prst="rect">
            <a:avLst/>
          </a:prstGeom>
          <a:noFill/>
        </p:spPr>
        <p:txBody>
          <a:bodyPr wrap="square">
            <a:spAutoFit/>
          </a:bodyPr>
          <a:lstStyle/>
          <a:p>
            <a:r>
              <a:rPr lang="en-US" sz="4400" dirty="0"/>
              <a:t>RESEARCH DESIGN</a:t>
            </a:r>
          </a:p>
        </p:txBody>
      </p:sp>
      <p:pic>
        <p:nvPicPr>
          <p:cNvPr id="3" name="Picture 2">
            <a:extLst>
              <a:ext uri="{FF2B5EF4-FFF2-40B4-BE49-F238E27FC236}">
                <a16:creationId xmlns:a16="http://schemas.microsoft.com/office/drawing/2014/main" id="{B784605B-3D36-872C-8B6B-A4EB70F72AF1}"/>
              </a:ext>
            </a:extLst>
          </p:cNvPr>
          <p:cNvPicPr>
            <a:picLocks noChangeAspect="1"/>
          </p:cNvPicPr>
          <p:nvPr/>
        </p:nvPicPr>
        <p:blipFill>
          <a:blip r:embed="rId2"/>
          <a:stretch>
            <a:fillRect/>
          </a:stretch>
        </p:blipFill>
        <p:spPr>
          <a:xfrm>
            <a:off x="463914" y="701048"/>
            <a:ext cx="11264172" cy="3604518"/>
          </a:xfrm>
          <a:prstGeom prst="rect">
            <a:avLst/>
          </a:prstGeom>
        </p:spPr>
      </p:pic>
      <p:sp>
        <p:nvSpPr>
          <p:cNvPr id="5" name="TextBox 4">
            <a:extLst>
              <a:ext uri="{FF2B5EF4-FFF2-40B4-BE49-F238E27FC236}">
                <a16:creationId xmlns:a16="http://schemas.microsoft.com/office/drawing/2014/main" id="{2F166C88-FE4D-7BAB-98CE-25C8DD1A2294}"/>
              </a:ext>
            </a:extLst>
          </p:cNvPr>
          <p:cNvSpPr txBox="1"/>
          <p:nvPr/>
        </p:nvSpPr>
        <p:spPr>
          <a:xfrm>
            <a:off x="804672" y="4305566"/>
            <a:ext cx="9240012" cy="523220"/>
          </a:xfrm>
          <a:prstGeom prst="rect">
            <a:avLst/>
          </a:prstGeom>
          <a:noFill/>
        </p:spPr>
        <p:txBody>
          <a:bodyPr wrap="square">
            <a:spAutoFit/>
          </a:bodyPr>
          <a:lstStyle/>
          <a:p>
            <a:r>
              <a:rPr lang="en-US" sz="2800" dirty="0"/>
              <a:t>Classification scheme for the income-strategy measurement</a:t>
            </a:r>
          </a:p>
        </p:txBody>
      </p:sp>
      <p:sp>
        <p:nvSpPr>
          <p:cNvPr id="7" name="TextBox 6">
            <a:extLst>
              <a:ext uri="{FF2B5EF4-FFF2-40B4-BE49-F238E27FC236}">
                <a16:creationId xmlns:a16="http://schemas.microsoft.com/office/drawing/2014/main" id="{EC690319-86B6-5253-BA28-57186DAEEACA}"/>
              </a:ext>
            </a:extLst>
          </p:cNvPr>
          <p:cNvSpPr txBox="1"/>
          <p:nvPr/>
        </p:nvSpPr>
        <p:spPr>
          <a:xfrm>
            <a:off x="804672" y="5069115"/>
            <a:ext cx="11387328" cy="646331"/>
          </a:xfrm>
          <a:prstGeom prst="rect">
            <a:avLst/>
          </a:prstGeom>
          <a:noFill/>
        </p:spPr>
        <p:txBody>
          <a:bodyPr wrap="square">
            <a:spAutoFit/>
          </a:bodyPr>
          <a:lstStyle/>
          <a:p>
            <a:r>
              <a:rPr lang="en-US" dirty="0"/>
              <a:t>To measure income strategy regarding intangible assets, </a:t>
            </a:r>
            <a:r>
              <a:rPr lang="en-US" b="1" dirty="0"/>
              <a:t>five accounting procedures </a:t>
            </a:r>
            <a:r>
              <a:rPr lang="en-US" dirty="0"/>
              <a:t>that are vulnerable to managerial discretion and may impact income reporting are considered (see Table 2). </a:t>
            </a:r>
          </a:p>
        </p:txBody>
      </p:sp>
    </p:spTree>
    <p:extLst>
      <p:ext uri="{BB962C8B-B14F-4D97-AF65-F5344CB8AC3E}">
        <p14:creationId xmlns:p14="http://schemas.microsoft.com/office/powerpoint/2010/main" val="3364553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77CFD-86B6-A916-4CE1-7F8AD3F2DED7}"/>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1112B5A-E6C1-82F3-661A-275AC828A24F}"/>
              </a:ext>
            </a:extLst>
          </p:cNvPr>
          <p:cNvSpPr txBox="1"/>
          <p:nvPr/>
        </p:nvSpPr>
        <p:spPr>
          <a:xfrm>
            <a:off x="3648456" y="-100979"/>
            <a:ext cx="6099048" cy="769441"/>
          </a:xfrm>
          <a:prstGeom prst="rect">
            <a:avLst/>
          </a:prstGeom>
          <a:noFill/>
        </p:spPr>
        <p:txBody>
          <a:bodyPr wrap="square">
            <a:spAutoFit/>
          </a:bodyPr>
          <a:lstStyle/>
          <a:p>
            <a:r>
              <a:rPr lang="en-US" sz="4400" dirty="0"/>
              <a:t>RESEARCH DESIGN</a:t>
            </a:r>
          </a:p>
        </p:txBody>
      </p:sp>
      <p:sp>
        <p:nvSpPr>
          <p:cNvPr id="5" name="TextBox 4">
            <a:extLst>
              <a:ext uri="{FF2B5EF4-FFF2-40B4-BE49-F238E27FC236}">
                <a16:creationId xmlns:a16="http://schemas.microsoft.com/office/drawing/2014/main" id="{009AEEED-A111-500F-4A1A-F756A1BA31DD}"/>
              </a:ext>
            </a:extLst>
          </p:cNvPr>
          <p:cNvSpPr txBox="1"/>
          <p:nvPr/>
        </p:nvSpPr>
        <p:spPr>
          <a:xfrm>
            <a:off x="470916" y="537071"/>
            <a:ext cx="6099048" cy="646331"/>
          </a:xfrm>
          <a:prstGeom prst="rect">
            <a:avLst/>
          </a:prstGeom>
          <a:noFill/>
        </p:spPr>
        <p:txBody>
          <a:bodyPr wrap="square">
            <a:spAutoFit/>
          </a:bodyPr>
          <a:lstStyle/>
          <a:p>
            <a:r>
              <a:rPr lang="en-US" sz="3600" dirty="0"/>
              <a:t>Variables definitions</a:t>
            </a:r>
          </a:p>
        </p:txBody>
      </p:sp>
      <p:sp>
        <p:nvSpPr>
          <p:cNvPr id="7" name="TextBox 6">
            <a:extLst>
              <a:ext uri="{FF2B5EF4-FFF2-40B4-BE49-F238E27FC236}">
                <a16:creationId xmlns:a16="http://schemas.microsoft.com/office/drawing/2014/main" id="{EFDC2F97-A3FD-69DB-2F88-828252642674}"/>
              </a:ext>
            </a:extLst>
          </p:cNvPr>
          <p:cNvSpPr txBox="1"/>
          <p:nvPr/>
        </p:nvSpPr>
        <p:spPr>
          <a:xfrm>
            <a:off x="336804" y="1267854"/>
            <a:ext cx="11721084" cy="923330"/>
          </a:xfrm>
          <a:prstGeom prst="rect">
            <a:avLst/>
          </a:prstGeom>
          <a:noFill/>
        </p:spPr>
        <p:txBody>
          <a:bodyPr wrap="square">
            <a:spAutoFit/>
          </a:bodyPr>
          <a:lstStyle/>
          <a:p>
            <a:r>
              <a:rPr lang="en-US" dirty="0"/>
              <a:t>For each hypothesis tested, at least two different measures of the underlying concept are used. The variables are defined in Table 3. Following </a:t>
            </a:r>
            <a:r>
              <a:rPr lang="en-US" dirty="0" err="1"/>
              <a:t>Cazavan</a:t>
            </a:r>
            <a:r>
              <a:rPr lang="en-US" dirty="0"/>
              <a:t>-Jeny et al. (2011), variables used in this study are adjusted for the impact of accounting choices in regard to intangible assets.</a:t>
            </a:r>
          </a:p>
        </p:txBody>
      </p:sp>
      <p:sp>
        <p:nvSpPr>
          <p:cNvPr id="11" name="TextBox 10">
            <a:extLst>
              <a:ext uri="{FF2B5EF4-FFF2-40B4-BE49-F238E27FC236}">
                <a16:creationId xmlns:a16="http://schemas.microsoft.com/office/drawing/2014/main" id="{E03F7C28-D0F6-597F-BE2B-655EDD3AC778}"/>
              </a:ext>
            </a:extLst>
          </p:cNvPr>
          <p:cNvSpPr txBox="1"/>
          <p:nvPr/>
        </p:nvSpPr>
        <p:spPr>
          <a:xfrm>
            <a:off x="251460" y="2444135"/>
            <a:ext cx="11452860" cy="1200329"/>
          </a:xfrm>
          <a:prstGeom prst="rect">
            <a:avLst/>
          </a:prstGeom>
          <a:noFill/>
        </p:spPr>
        <p:txBody>
          <a:bodyPr wrap="square">
            <a:spAutoFit/>
          </a:bodyPr>
          <a:lstStyle/>
          <a:p>
            <a:r>
              <a:rPr lang="en-US" dirty="0"/>
              <a:t>Assets are calculated as </a:t>
            </a:r>
            <a:r>
              <a:rPr lang="en-US" b="1" dirty="0"/>
              <a:t>total assets </a:t>
            </a:r>
            <a:r>
              <a:rPr lang="en-US" dirty="0"/>
              <a:t>as if the entity had chosen an </a:t>
            </a:r>
            <a:r>
              <a:rPr lang="en-US" b="1" dirty="0"/>
              <a:t>aggressive accounting policy without charging earnings with any amortization, impairment loss/reversal, or R&amp;D expenses</a:t>
            </a:r>
            <a:r>
              <a:rPr lang="en-US" dirty="0"/>
              <a:t>, and earnings are adjusted for amortization, impairment loss/reversal, and R&amp;D expenses. Raw data is also presented for clarity and to give a complete view of the surveyed companies</a:t>
            </a:r>
          </a:p>
        </p:txBody>
      </p:sp>
      <p:sp>
        <p:nvSpPr>
          <p:cNvPr id="13" name="TextBox 12">
            <a:extLst>
              <a:ext uri="{FF2B5EF4-FFF2-40B4-BE49-F238E27FC236}">
                <a16:creationId xmlns:a16="http://schemas.microsoft.com/office/drawing/2014/main" id="{9AA9290D-44F8-F380-1DDD-117F97540F2D}"/>
              </a:ext>
            </a:extLst>
          </p:cNvPr>
          <p:cNvSpPr txBox="1"/>
          <p:nvPr/>
        </p:nvSpPr>
        <p:spPr>
          <a:xfrm>
            <a:off x="336804" y="3897415"/>
            <a:ext cx="11233404" cy="646331"/>
          </a:xfrm>
          <a:prstGeom prst="rect">
            <a:avLst/>
          </a:prstGeom>
          <a:noFill/>
        </p:spPr>
        <p:txBody>
          <a:bodyPr wrap="square">
            <a:spAutoFit/>
          </a:bodyPr>
          <a:lstStyle/>
          <a:p>
            <a:r>
              <a:rPr lang="en-US" dirty="0"/>
              <a:t>To capture </a:t>
            </a:r>
            <a:r>
              <a:rPr lang="en-US" b="1" dirty="0"/>
              <a:t>political cost incentives</a:t>
            </a:r>
            <a:r>
              <a:rPr lang="en-US" dirty="0"/>
              <a:t>, firm size proxied by the natural logarithm of net sales (SALES) and by the natural logarithm of total assets (ASSETS) is used.</a:t>
            </a:r>
          </a:p>
        </p:txBody>
      </p:sp>
      <p:sp>
        <p:nvSpPr>
          <p:cNvPr id="16" name="TextBox 15">
            <a:extLst>
              <a:ext uri="{FF2B5EF4-FFF2-40B4-BE49-F238E27FC236}">
                <a16:creationId xmlns:a16="http://schemas.microsoft.com/office/drawing/2014/main" id="{3C2C98D2-257F-E49B-1B05-348EEAE7A448}"/>
              </a:ext>
            </a:extLst>
          </p:cNvPr>
          <p:cNvSpPr txBox="1"/>
          <p:nvPr/>
        </p:nvSpPr>
        <p:spPr>
          <a:xfrm>
            <a:off x="336804" y="4986926"/>
            <a:ext cx="11707368" cy="1754326"/>
          </a:xfrm>
          <a:prstGeom prst="rect">
            <a:avLst/>
          </a:prstGeom>
          <a:noFill/>
        </p:spPr>
        <p:txBody>
          <a:bodyPr wrap="square">
            <a:spAutoFit/>
          </a:bodyPr>
          <a:lstStyle/>
          <a:p>
            <a:r>
              <a:rPr lang="en-US" dirty="0"/>
              <a:t>Three additional proxies are used to capture compensation incentives: </a:t>
            </a:r>
            <a:r>
              <a:rPr lang="en-US" b="1" dirty="0"/>
              <a:t>return on assets (ROA); compensation to net sales (COMP_SALES), </a:t>
            </a:r>
            <a:r>
              <a:rPr lang="en-US" dirty="0"/>
              <a:t>because sales are unaffected by accounting policy choices for intangible assets; and </a:t>
            </a:r>
            <a:r>
              <a:rPr lang="en-US" b="1" dirty="0"/>
              <a:t>compensation to assets </a:t>
            </a:r>
            <a:r>
              <a:rPr lang="en-US" dirty="0"/>
              <a:t>adjusted for accounting policy choices for intangible assets (COMP_ASSETS).</a:t>
            </a:r>
          </a:p>
          <a:p>
            <a:endParaRPr lang="en-US" dirty="0"/>
          </a:p>
          <a:p>
            <a:r>
              <a:rPr lang="en-US" dirty="0"/>
              <a:t> Finally, the </a:t>
            </a:r>
            <a:r>
              <a:rPr lang="en-US" b="1" dirty="0"/>
              <a:t>market-to-book ratio </a:t>
            </a:r>
            <a:r>
              <a:rPr lang="en-US" dirty="0"/>
              <a:t>indicates the intangible nature of a company and is used to distinguish economic-intangible from book-only-intangible firms.</a:t>
            </a:r>
          </a:p>
        </p:txBody>
      </p:sp>
    </p:spTree>
    <p:extLst>
      <p:ext uri="{BB962C8B-B14F-4D97-AF65-F5344CB8AC3E}">
        <p14:creationId xmlns:p14="http://schemas.microsoft.com/office/powerpoint/2010/main" val="629062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0AE3918-42BF-D6ED-DDA7-B040FD389AAF}"/>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8D0DD8AE-1AFA-FFB9-8838-04AF9AD8B62F}"/>
              </a:ext>
            </a:extLst>
          </p:cNvPr>
          <p:cNvSpPr txBox="1"/>
          <p:nvPr/>
        </p:nvSpPr>
        <p:spPr>
          <a:xfrm>
            <a:off x="556532" y="643467"/>
            <a:ext cx="11210925" cy="744836"/>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200" kern="1200">
                <a:solidFill>
                  <a:schemeClr val="bg1"/>
                </a:solidFill>
                <a:latin typeface="+mj-lt"/>
                <a:ea typeface="+mj-ea"/>
                <a:cs typeface="+mj-cs"/>
              </a:rPr>
              <a:t>RESEARCH DESIGN</a:t>
            </a:r>
          </a:p>
        </p:txBody>
      </p:sp>
      <p:pic>
        <p:nvPicPr>
          <p:cNvPr id="3" name="Picture 2" descr="A white and black text on a white background&#10;&#10;Description automatically generated">
            <a:extLst>
              <a:ext uri="{FF2B5EF4-FFF2-40B4-BE49-F238E27FC236}">
                <a16:creationId xmlns:a16="http://schemas.microsoft.com/office/drawing/2014/main" id="{2853518E-6D02-ADF1-1E68-E2EEE05625BC}"/>
              </a:ext>
            </a:extLst>
          </p:cNvPr>
          <p:cNvPicPr>
            <a:picLocks noChangeAspect="1"/>
          </p:cNvPicPr>
          <p:nvPr/>
        </p:nvPicPr>
        <p:blipFill>
          <a:blip r:embed="rId2"/>
          <a:stretch>
            <a:fillRect/>
          </a:stretch>
        </p:blipFill>
        <p:spPr>
          <a:xfrm>
            <a:off x="694944" y="1675227"/>
            <a:ext cx="11210925" cy="4853589"/>
          </a:xfrm>
          <a:prstGeom prst="rect">
            <a:avLst/>
          </a:prstGeom>
        </p:spPr>
      </p:pic>
    </p:spTree>
    <p:extLst>
      <p:ext uri="{BB962C8B-B14F-4D97-AF65-F5344CB8AC3E}">
        <p14:creationId xmlns:p14="http://schemas.microsoft.com/office/powerpoint/2010/main" val="2102191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AC0D3D-923D-6421-D885-D5BF99B0FBA6}"/>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CF62114F-15B0-92C1-9C2C-290133E0B4D8}"/>
              </a:ext>
            </a:extLst>
          </p:cNvPr>
          <p:cNvSpPr txBox="1"/>
          <p:nvPr/>
        </p:nvSpPr>
        <p:spPr>
          <a:xfrm>
            <a:off x="3854196" y="190238"/>
            <a:ext cx="6099048" cy="707886"/>
          </a:xfrm>
          <a:prstGeom prst="rect">
            <a:avLst/>
          </a:prstGeom>
          <a:noFill/>
        </p:spPr>
        <p:txBody>
          <a:bodyPr wrap="square">
            <a:spAutoFit/>
          </a:bodyPr>
          <a:lstStyle/>
          <a:p>
            <a:r>
              <a:rPr lang="en-US" sz="4000" b="1" dirty="0"/>
              <a:t>RESULTS AND DISCUSSION</a:t>
            </a:r>
            <a:endParaRPr lang="en-US" sz="4400" b="1" dirty="0"/>
          </a:p>
        </p:txBody>
      </p:sp>
      <p:sp>
        <p:nvSpPr>
          <p:cNvPr id="3" name="TextBox 2">
            <a:extLst>
              <a:ext uri="{FF2B5EF4-FFF2-40B4-BE49-F238E27FC236}">
                <a16:creationId xmlns:a16="http://schemas.microsoft.com/office/drawing/2014/main" id="{CFCDED1C-BAC2-0E01-BD86-560776CCB6C5}"/>
              </a:ext>
            </a:extLst>
          </p:cNvPr>
          <p:cNvSpPr txBox="1"/>
          <p:nvPr/>
        </p:nvSpPr>
        <p:spPr>
          <a:xfrm>
            <a:off x="489204" y="898124"/>
            <a:ext cx="8343900" cy="584775"/>
          </a:xfrm>
          <a:prstGeom prst="rect">
            <a:avLst/>
          </a:prstGeom>
          <a:noFill/>
        </p:spPr>
        <p:txBody>
          <a:bodyPr wrap="square">
            <a:spAutoFit/>
          </a:bodyPr>
          <a:lstStyle/>
          <a:p>
            <a:r>
              <a:rPr lang="en-US" sz="3200" b="1" dirty="0"/>
              <a:t>Accounting policies chosen by sample firms</a:t>
            </a:r>
          </a:p>
        </p:txBody>
      </p:sp>
      <p:pic>
        <p:nvPicPr>
          <p:cNvPr id="5" name="Picture 4">
            <a:extLst>
              <a:ext uri="{FF2B5EF4-FFF2-40B4-BE49-F238E27FC236}">
                <a16:creationId xmlns:a16="http://schemas.microsoft.com/office/drawing/2014/main" id="{06D2254B-BE38-5DFB-1F12-0555031B2F6F}"/>
              </a:ext>
            </a:extLst>
          </p:cNvPr>
          <p:cNvPicPr>
            <a:picLocks noChangeAspect="1"/>
          </p:cNvPicPr>
          <p:nvPr/>
        </p:nvPicPr>
        <p:blipFill>
          <a:blip r:embed="rId2"/>
          <a:stretch>
            <a:fillRect/>
          </a:stretch>
        </p:blipFill>
        <p:spPr>
          <a:xfrm>
            <a:off x="506653" y="1673122"/>
            <a:ext cx="10901200" cy="2885678"/>
          </a:xfrm>
          <a:prstGeom prst="rect">
            <a:avLst/>
          </a:prstGeom>
        </p:spPr>
      </p:pic>
      <p:sp>
        <p:nvSpPr>
          <p:cNvPr id="7" name="TextBox 6">
            <a:extLst>
              <a:ext uri="{FF2B5EF4-FFF2-40B4-BE49-F238E27FC236}">
                <a16:creationId xmlns:a16="http://schemas.microsoft.com/office/drawing/2014/main" id="{553813BD-6DF6-EA43-2699-3235EFA9EAC6}"/>
              </a:ext>
            </a:extLst>
          </p:cNvPr>
          <p:cNvSpPr txBox="1"/>
          <p:nvPr/>
        </p:nvSpPr>
        <p:spPr>
          <a:xfrm>
            <a:off x="489204" y="4491688"/>
            <a:ext cx="11087100" cy="923330"/>
          </a:xfrm>
          <a:prstGeom prst="rect">
            <a:avLst/>
          </a:prstGeom>
          <a:noFill/>
        </p:spPr>
        <p:txBody>
          <a:bodyPr wrap="square">
            <a:spAutoFit/>
          </a:bodyPr>
          <a:lstStyle/>
          <a:p>
            <a:r>
              <a:rPr lang="en-US" dirty="0"/>
              <a:t>Results in Table 4 show that many individual accounting choices made by Polish-listed companies have a moderate impact on income (32%), followed by income-increasing accounting choices (29%). Only 27% of individual accounting choices have an income-decreasing effect</a:t>
            </a:r>
          </a:p>
        </p:txBody>
      </p:sp>
      <p:sp>
        <p:nvSpPr>
          <p:cNvPr id="11" name="TextBox 10">
            <a:extLst>
              <a:ext uri="{FF2B5EF4-FFF2-40B4-BE49-F238E27FC236}">
                <a16:creationId xmlns:a16="http://schemas.microsoft.com/office/drawing/2014/main" id="{2DC9EC15-A0AA-9D6B-620C-4E35654B3D09}"/>
              </a:ext>
            </a:extLst>
          </p:cNvPr>
          <p:cNvSpPr txBox="1"/>
          <p:nvPr/>
        </p:nvSpPr>
        <p:spPr>
          <a:xfrm>
            <a:off x="413703" y="5791905"/>
            <a:ext cx="11087100" cy="646331"/>
          </a:xfrm>
          <a:prstGeom prst="rect">
            <a:avLst/>
          </a:prstGeom>
          <a:noFill/>
        </p:spPr>
        <p:txBody>
          <a:bodyPr wrap="square">
            <a:spAutoFit/>
          </a:bodyPr>
          <a:lstStyle/>
          <a:p>
            <a:r>
              <a:rPr lang="en-US" dirty="0"/>
              <a:t>Most companies do not assess the useful life as indefinite (61%) and instead select a moderately long amortization period (53%) for their assets with a definite life.</a:t>
            </a:r>
          </a:p>
        </p:txBody>
      </p:sp>
      <p:sp>
        <p:nvSpPr>
          <p:cNvPr id="2" name="Rectangle 1">
            <a:extLst>
              <a:ext uri="{FF2B5EF4-FFF2-40B4-BE49-F238E27FC236}">
                <a16:creationId xmlns:a16="http://schemas.microsoft.com/office/drawing/2014/main" id="{F4A6B6CB-7E4F-75C1-072A-297D77E341E0}"/>
              </a:ext>
            </a:extLst>
          </p:cNvPr>
          <p:cNvSpPr/>
          <p:nvPr/>
        </p:nvSpPr>
        <p:spPr>
          <a:xfrm>
            <a:off x="6535024" y="3712312"/>
            <a:ext cx="545284" cy="14298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3C3AD9D-5C25-9330-6F11-6507869263A2}"/>
              </a:ext>
            </a:extLst>
          </p:cNvPr>
          <p:cNvSpPr/>
          <p:nvPr/>
        </p:nvSpPr>
        <p:spPr>
          <a:xfrm>
            <a:off x="5051571" y="3712312"/>
            <a:ext cx="545284" cy="14298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Rectangle 5">
            <a:extLst>
              <a:ext uri="{FF2B5EF4-FFF2-40B4-BE49-F238E27FC236}">
                <a16:creationId xmlns:a16="http://schemas.microsoft.com/office/drawing/2014/main" id="{DA4359E5-9945-FB71-B444-CC0BE1D444DC}"/>
              </a:ext>
            </a:extLst>
          </p:cNvPr>
          <p:cNvSpPr/>
          <p:nvPr/>
        </p:nvSpPr>
        <p:spPr>
          <a:xfrm>
            <a:off x="7980726" y="3712312"/>
            <a:ext cx="545284" cy="14298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5B20991-4376-AC07-2B18-8A406E06980D}"/>
              </a:ext>
            </a:extLst>
          </p:cNvPr>
          <p:cNvSpPr/>
          <p:nvPr/>
        </p:nvSpPr>
        <p:spPr>
          <a:xfrm>
            <a:off x="5023608" y="2943297"/>
            <a:ext cx="545284" cy="14298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 name="Rectangle 9">
            <a:extLst>
              <a:ext uri="{FF2B5EF4-FFF2-40B4-BE49-F238E27FC236}">
                <a16:creationId xmlns:a16="http://schemas.microsoft.com/office/drawing/2014/main" id="{1DEC255E-E703-CEA9-5E6E-9652E3EA3560}"/>
              </a:ext>
            </a:extLst>
          </p:cNvPr>
          <p:cNvSpPr/>
          <p:nvPr/>
        </p:nvSpPr>
        <p:spPr>
          <a:xfrm>
            <a:off x="6535024" y="3106699"/>
            <a:ext cx="545284" cy="14298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609403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9D10F-2E8C-8E86-6BB6-95FA589F8DF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D778EA3-C097-361F-FB55-58A8C126499A}"/>
              </a:ext>
            </a:extLst>
          </p:cNvPr>
          <p:cNvSpPr txBox="1"/>
          <p:nvPr/>
        </p:nvSpPr>
        <p:spPr>
          <a:xfrm>
            <a:off x="4067206" y="8389"/>
            <a:ext cx="6435810" cy="769441"/>
          </a:xfrm>
          <a:prstGeom prst="rect">
            <a:avLst/>
          </a:prstGeom>
          <a:noFill/>
        </p:spPr>
        <p:txBody>
          <a:bodyPr wrap="square">
            <a:spAutoFit/>
          </a:bodyPr>
          <a:lstStyle/>
          <a:p>
            <a:r>
              <a:rPr lang="en-US" sz="4400" b="1" dirty="0"/>
              <a:t>RESULTS AND DISCUSSION</a:t>
            </a:r>
            <a:endParaRPr lang="en-US" sz="4800" b="1" dirty="0"/>
          </a:p>
        </p:txBody>
      </p:sp>
      <p:pic>
        <p:nvPicPr>
          <p:cNvPr id="3" name="Picture 2">
            <a:extLst>
              <a:ext uri="{FF2B5EF4-FFF2-40B4-BE49-F238E27FC236}">
                <a16:creationId xmlns:a16="http://schemas.microsoft.com/office/drawing/2014/main" id="{53A97327-895B-4A7F-3C6C-9C99EDF40886}"/>
              </a:ext>
            </a:extLst>
          </p:cNvPr>
          <p:cNvPicPr>
            <a:picLocks noChangeAspect="1"/>
          </p:cNvPicPr>
          <p:nvPr/>
        </p:nvPicPr>
        <p:blipFill>
          <a:blip r:embed="rId2"/>
          <a:stretch>
            <a:fillRect/>
          </a:stretch>
        </p:blipFill>
        <p:spPr>
          <a:xfrm>
            <a:off x="261736" y="1118916"/>
            <a:ext cx="10241280" cy="3896892"/>
          </a:xfrm>
          <a:prstGeom prst="rect">
            <a:avLst/>
          </a:prstGeom>
        </p:spPr>
      </p:pic>
      <p:sp>
        <p:nvSpPr>
          <p:cNvPr id="5" name="TextBox 4">
            <a:extLst>
              <a:ext uri="{FF2B5EF4-FFF2-40B4-BE49-F238E27FC236}">
                <a16:creationId xmlns:a16="http://schemas.microsoft.com/office/drawing/2014/main" id="{BF6B73E1-2C6F-5A18-7188-F1F60CB90BD2}"/>
              </a:ext>
            </a:extLst>
          </p:cNvPr>
          <p:cNvSpPr txBox="1"/>
          <p:nvPr/>
        </p:nvSpPr>
        <p:spPr>
          <a:xfrm>
            <a:off x="353568" y="539264"/>
            <a:ext cx="6099048" cy="523220"/>
          </a:xfrm>
          <a:prstGeom prst="rect">
            <a:avLst/>
          </a:prstGeom>
          <a:noFill/>
        </p:spPr>
        <p:txBody>
          <a:bodyPr wrap="square">
            <a:spAutoFit/>
          </a:bodyPr>
          <a:lstStyle/>
          <a:p>
            <a:r>
              <a:rPr lang="en-US" sz="2800" b="1" dirty="0"/>
              <a:t>SAMPLE CHARACTERISTICS</a:t>
            </a:r>
          </a:p>
        </p:txBody>
      </p:sp>
      <p:sp>
        <p:nvSpPr>
          <p:cNvPr id="7" name="TextBox 6">
            <a:extLst>
              <a:ext uri="{FF2B5EF4-FFF2-40B4-BE49-F238E27FC236}">
                <a16:creationId xmlns:a16="http://schemas.microsoft.com/office/drawing/2014/main" id="{CEEE3B89-51D2-431E-8AF4-3B847FBD4D90}"/>
              </a:ext>
            </a:extLst>
          </p:cNvPr>
          <p:cNvSpPr txBox="1"/>
          <p:nvPr/>
        </p:nvSpPr>
        <p:spPr>
          <a:xfrm>
            <a:off x="873252" y="5072241"/>
            <a:ext cx="10575036" cy="1200329"/>
          </a:xfrm>
          <a:prstGeom prst="rect">
            <a:avLst/>
          </a:prstGeom>
          <a:noFill/>
        </p:spPr>
        <p:txBody>
          <a:bodyPr wrap="square">
            <a:spAutoFit/>
          </a:bodyPr>
          <a:lstStyle/>
          <a:p>
            <a:r>
              <a:rPr lang="en-US" dirty="0"/>
              <a:t>No single entity chooses an extremely conservative (</a:t>
            </a:r>
            <a:r>
              <a:rPr lang="en-US" b="1" dirty="0"/>
              <a:t>INC_STRAT = 0</a:t>
            </a:r>
            <a:r>
              <a:rPr lang="en-US" dirty="0"/>
              <a:t>) accounting policy in regard to intangible assets. The average of the</a:t>
            </a:r>
            <a:r>
              <a:rPr lang="en-US" b="1" dirty="0"/>
              <a:t> INC_STRAT is 0.516</a:t>
            </a:r>
            <a:r>
              <a:rPr lang="en-US" dirty="0"/>
              <a:t>, which is consistent with previous studies that suggest more income increasing accounting methods are chosen (Ali &amp; Ahmed, 2017; </a:t>
            </a:r>
            <a:r>
              <a:rPr lang="en-US" dirty="0" err="1"/>
              <a:t>Astami</a:t>
            </a:r>
            <a:r>
              <a:rPr lang="en-US" dirty="0"/>
              <a:t> &amp; Tower, 2006; </a:t>
            </a:r>
            <a:r>
              <a:rPr lang="en-US" dirty="0" err="1"/>
              <a:t>Kullab</a:t>
            </a:r>
            <a:r>
              <a:rPr lang="en-US" dirty="0"/>
              <a:t> &amp; Yan, 2018; Waweru et al., 2011)</a:t>
            </a:r>
          </a:p>
        </p:txBody>
      </p:sp>
      <p:sp>
        <p:nvSpPr>
          <p:cNvPr id="2" name="Rectangle 1">
            <a:extLst>
              <a:ext uri="{FF2B5EF4-FFF2-40B4-BE49-F238E27FC236}">
                <a16:creationId xmlns:a16="http://schemas.microsoft.com/office/drawing/2014/main" id="{51BBD39B-C30B-1241-453F-247A1F1EE4C0}"/>
              </a:ext>
            </a:extLst>
          </p:cNvPr>
          <p:cNvSpPr/>
          <p:nvPr/>
        </p:nvSpPr>
        <p:spPr>
          <a:xfrm>
            <a:off x="3403092" y="2080470"/>
            <a:ext cx="539734" cy="209724"/>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7312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81146A-6F0B-94A8-6EFB-36EB25D826BF}"/>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2277C714-ED2F-A300-3E1A-5ECE03A486AD}"/>
              </a:ext>
            </a:extLst>
          </p:cNvPr>
          <p:cNvSpPr txBox="1"/>
          <p:nvPr/>
        </p:nvSpPr>
        <p:spPr>
          <a:xfrm>
            <a:off x="3854196" y="190238"/>
            <a:ext cx="7027164" cy="769441"/>
          </a:xfrm>
          <a:prstGeom prst="rect">
            <a:avLst/>
          </a:prstGeom>
          <a:noFill/>
        </p:spPr>
        <p:txBody>
          <a:bodyPr wrap="square">
            <a:spAutoFit/>
          </a:bodyPr>
          <a:lstStyle/>
          <a:p>
            <a:r>
              <a:rPr lang="en-US" sz="4400" b="1" dirty="0"/>
              <a:t>RESULTS AND DISCUSSION</a:t>
            </a:r>
            <a:endParaRPr lang="en-US" sz="4800" b="1" dirty="0"/>
          </a:p>
        </p:txBody>
      </p:sp>
      <p:sp>
        <p:nvSpPr>
          <p:cNvPr id="3" name="TextBox 2">
            <a:extLst>
              <a:ext uri="{FF2B5EF4-FFF2-40B4-BE49-F238E27FC236}">
                <a16:creationId xmlns:a16="http://schemas.microsoft.com/office/drawing/2014/main" id="{91EF02F4-8E99-7AAF-64DD-4600941DE613}"/>
              </a:ext>
            </a:extLst>
          </p:cNvPr>
          <p:cNvSpPr txBox="1"/>
          <p:nvPr/>
        </p:nvSpPr>
        <p:spPr>
          <a:xfrm>
            <a:off x="804672" y="775013"/>
            <a:ext cx="6099048" cy="584775"/>
          </a:xfrm>
          <a:prstGeom prst="rect">
            <a:avLst/>
          </a:prstGeom>
          <a:noFill/>
        </p:spPr>
        <p:txBody>
          <a:bodyPr wrap="square">
            <a:spAutoFit/>
          </a:bodyPr>
          <a:lstStyle/>
          <a:p>
            <a:r>
              <a:rPr lang="en-US" sz="3200" b="1" dirty="0"/>
              <a:t>UNIVARIATE TESTS</a:t>
            </a:r>
          </a:p>
        </p:txBody>
      </p:sp>
      <p:sp>
        <p:nvSpPr>
          <p:cNvPr id="5" name="TextBox 4">
            <a:extLst>
              <a:ext uri="{FF2B5EF4-FFF2-40B4-BE49-F238E27FC236}">
                <a16:creationId xmlns:a16="http://schemas.microsoft.com/office/drawing/2014/main" id="{641C605C-7CEA-5AEF-967D-B251D5BA70E3}"/>
              </a:ext>
            </a:extLst>
          </p:cNvPr>
          <p:cNvSpPr txBox="1"/>
          <p:nvPr/>
        </p:nvSpPr>
        <p:spPr>
          <a:xfrm>
            <a:off x="342900" y="1621397"/>
            <a:ext cx="11471148" cy="369332"/>
          </a:xfrm>
          <a:prstGeom prst="rect">
            <a:avLst/>
          </a:prstGeom>
          <a:noFill/>
        </p:spPr>
        <p:txBody>
          <a:bodyPr wrap="square">
            <a:spAutoFit/>
          </a:bodyPr>
          <a:lstStyle/>
          <a:p>
            <a:r>
              <a:rPr lang="en-US" dirty="0"/>
              <a:t>In the first step of the analysis, the entire sample is divided into two groups according to median INC_STRAT of 0.50</a:t>
            </a:r>
          </a:p>
        </p:txBody>
      </p:sp>
      <p:pic>
        <p:nvPicPr>
          <p:cNvPr id="7" name="Picture 6">
            <a:extLst>
              <a:ext uri="{FF2B5EF4-FFF2-40B4-BE49-F238E27FC236}">
                <a16:creationId xmlns:a16="http://schemas.microsoft.com/office/drawing/2014/main" id="{CCF2F1B9-853B-3958-F4EF-D4A4C4B6326F}"/>
              </a:ext>
            </a:extLst>
          </p:cNvPr>
          <p:cNvPicPr>
            <a:picLocks noChangeAspect="1"/>
          </p:cNvPicPr>
          <p:nvPr/>
        </p:nvPicPr>
        <p:blipFill>
          <a:blip r:embed="rId2"/>
          <a:stretch>
            <a:fillRect/>
          </a:stretch>
        </p:blipFill>
        <p:spPr>
          <a:xfrm>
            <a:off x="530352" y="2259228"/>
            <a:ext cx="10954512" cy="2977375"/>
          </a:xfrm>
          <a:prstGeom prst="rect">
            <a:avLst/>
          </a:prstGeom>
        </p:spPr>
      </p:pic>
      <p:sp>
        <p:nvSpPr>
          <p:cNvPr id="10" name="TextBox 9">
            <a:extLst>
              <a:ext uri="{FF2B5EF4-FFF2-40B4-BE49-F238E27FC236}">
                <a16:creationId xmlns:a16="http://schemas.microsoft.com/office/drawing/2014/main" id="{7005F6B7-23C5-C1AA-12F7-29FD5F3FC91A}"/>
              </a:ext>
            </a:extLst>
          </p:cNvPr>
          <p:cNvSpPr txBox="1"/>
          <p:nvPr/>
        </p:nvSpPr>
        <p:spPr>
          <a:xfrm>
            <a:off x="707136" y="5236603"/>
            <a:ext cx="10538460" cy="646331"/>
          </a:xfrm>
          <a:prstGeom prst="rect">
            <a:avLst/>
          </a:prstGeom>
          <a:noFill/>
        </p:spPr>
        <p:txBody>
          <a:bodyPr wrap="square">
            <a:spAutoFit/>
          </a:bodyPr>
          <a:lstStyle/>
          <a:p>
            <a:r>
              <a:rPr lang="en-US" dirty="0"/>
              <a:t>Table 6 shows that entities that choose an aggressive income strategy do not differ significantly from entities that choose a conservative income strategy</a:t>
            </a:r>
          </a:p>
        </p:txBody>
      </p:sp>
    </p:spTree>
    <p:extLst>
      <p:ext uri="{BB962C8B-B14F-4D97-AF65-F5344CB8AC3E}">
        <p14:creationId xmlns:p14="http://schemas.microsoft.com/office/powerpoint/2010/main" val="1267365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DDF991-4B64-2740-82D0-EBEEAA10D90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FF44DDC-DE3C-CDDA-EB45-ECCEEFB34F15}"/>
              </a:ext>
            </a:extLst>
          </p:cNvPr>
          <p:cNvSpPr txBox="1"/>
          <p:nvPr/>
        </p:nvSpPr>
        <p:spPr>
          <a:xfrm>
            <a:off x="3781044" y="190238"/>
            <a:ext cx="6771132" cy="769441"/>
          </a:xfrm>
          <a:prstGeom prst="rect">
            <a:avLst/>
          </a:prstGeom>
          <a:noFill/>
        </p:spPr>
        <p:txBody>
          <a:bodyPr wrap="square">
            <a:spAutoFit/>
          </a:bodyPr>
          <a:lstStyle/>
          <a:p>
            <a:r>
              <a:rPr lang="en-US" sz="4400" b="1" dirty="0"/>
              <a:t>RESULTS AND DISCUSSION</a:t>
            </a:r>
            <a:endParaRPr lang="en-US" sz="4800" b="1" dirty="0"/>
          </a:p>
        </p:txBody>
      </p:sp>
      <p:pic>
        <p:nvPicPr>
          <p:cNvPr id="3" name="Picture 2">
            <a:extLst>
              <a:ext uri="{FF2B5EF4-FFF2-40B4-BE49-F238E27FC236}">
                <a16:creationId xmlns:a16="http://schemas.microsoft.com/office/drawing/2014/main" id="{8A562C84-8D53-7654-F353-A7634EAAA2DE}"/>
              </a:ext>
            </a:extLst>
          </p:cNvPr>
          <p:cNvPicPr>
            <a:picLocks noChangeAspect="1"/>
          </p:cNvPicPr>
          <p:nvPr/>
        </p:nvPicPr>
        <p:blipFill>
          <a:blip r:embed="rId2"/>
          <a:stretch>
            <a:fillRect/>
          </a:stretch>
        </p:blipFill>
        <p:spPr>
          <a:xfrm>
            <a:off x="760208" y="959679"/>
            <a:ext cx="10486912" cy="3045393"/>
          </a:xfrm>
          <a:prstGeom prst="rect">
            <a:avLst/>
          </a:prstGeom>
        </p:spPr>
      </p:pic>
      <p:sp>
        <p:nvSpPr>
          <p:cNvPr id="5" name="TextBox 4">
            <a:extLst>
              <a:ext uri="{FF2B5EF4-FFF2-40B4-BE49-F238E27FC236}">
                <a16:creationId xmlns:a16="http://schemas.microsoft.com/office/drawing/2014/main" id="{749BD6CF-AA39-4A78-35A4-626950FB8A3E}"/>
              </a:ext>
            </a:extLst>
          </p:cNvPr>
          <p:cNvSpPr txBox="1"/>
          <p:nvPr/>
        </p:nvSpPr>
        <p:spPr>
          <a:xfrm>
            <a:off x="211568" y="4128182"/>
            <a:ext cx="10816096" cy="646331"/>
          </a:xfrm>
          <a:prstGeom prst="rect">
            <a:avLst/>
          </a:prstGeom>
          <a:noFill/>
        </p:spPr>
        <p:txBody>
          <a:bodyPr wrap="square">
            <a:spAutoFit/>
          </a:bodyPr>
          <a:lstStyle/>
          <a:p>
            <a:r>
              <a:rPr lang="en-US" dirty="0"/>
              <a:t>The results in Table 7 suggest significant differences in firm size between subsamples regardless of the proxy measure used (at significance level a = 0.1)</a:t>
            </a:r>
          </a:p>
        </p:txBody>
      </p:sp>
      <p:sp>
        <p:nvSpPr>
          <p:cNvPr id="7" name="TextBox 6">
            <a:extLst>
              <a:ext uri="{FF2B5EF4-FFF2-40B4-BE49-F238E27FC236}">
                <a16:creationId xmlns:a16="http://schemas.microsoft.com/office/drawing/2014/main" id="{BBD9466E-1F23-4709-5144-C0ADCDFDF5F9}"/>
              </a:ext>
            </a:extLst>
          </p:cNvPr>
          <p:cNvSpPr txBox="1"/>
          <p:nvPr/>
        </p:nvSpPr>
        <p:spPr>
          <a:xfrm>
            <a:off x="211568" y="4897623"/>
            <a:ext cx="11328160" cy="2031325"/>
          </a:xfrm>
          <a:prstGeom prst="rect">
            <a:avLst/>
          </a:prstGeom>
          <a:noFill/>
        </p:spPr>
        <p:txBody>
          <a:bodyPr wrap="square">
            <a:spAutoFit/>
          </a:bodyPr>
          <a:lstStyle/>
          <a:p>
            <a:r>
              <a:rPr lang="en-US" dirty="0"/>
              <a:t>Large firms with unrecognized intangible assets choose an aggressive income strategy, whereas large firms with a low market-to-book ratio choose conservative income strategies.</a:t>
            </a:r>
          </a:p>
          <a:p>
            <a:endParaRPr lang="en-US" dirty="0"/>
          </a:p>
          <a:p>
            <a:r>
              <a:rPr lang="en-US" dirty="0"/>
              <a:t>This finding confirms the political cost hypothesis (H1) only for companies whose value does not depend on intangible resources</a:t>
            </a:r>
          </a:p>
          <a:p>
            <a:r>
              <a:rPr lang="en-US" b="1" dirty="0"/>
              <a:t>In contrast, </a:t>
            </a:r>
            <a:r>
              <a:rPr lang="en-US" dirty="0"/>
              <a:t>large firms with unrecognized intangible assets account for identified intangible assets rather aggressively, emphasizing their investments in intangibles</a:t>
            </a:r>
          </a:p>
        </p:txBody>
      </p:sp>
      <p:sp>
        <p:nvSpPr>
          <p:cNvPr id="2" name="Rectangle 1">
            <a:extLst>
              <a:ext uri="{FF2B5EF4-FFF2-40B4-BE49-F238E27FC236}">
                <a16:creationId xmlns:a16="http://schemas.microsoft.com/office/drawing/2014/main" id="{CEF3B87A-CBB0-CED6-D9A8-E068A080B79D}"/>
              </a:ext>
            </a:extLst>
          </p:cNvPr>
          <p:cNvSpPr/>
          <p:nvPr/>
        </p:nvSpPr>
        <p:spPr>
          <a:xfrm>
            <a:off x="1073791" y="2625755"/>
            <a:ext cx="9664117" cy="310392"/>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0354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686067-D756-C3FC-1FB7-0363E7F06775}"/>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6495BAED-31EC-62AC-D5E9-6C807E37721E}"/>
              </a:ext>
            </a:extLst>
          </p:cNvPr>
          <p:cNvSpPr txBox="1"/>
          <p:nvPr/>
        </p:nvSpPr>
        <p:spPr>
          <a:xfrm>
            <a:off x="3781044" y="190238"/>
            <a:ext cx="6771132" cy="769441"/>
          </a:xfrm>
          <a:prstGeom prst="rect">
            <a:avLst/>
          </a:prstGeom>
          <a:noFill/>
        </p:spPr>
        <p:txBody>
          <a:bodyPr wrap="square">
            <a:spAutoFit/>
          </a:bodyPr>
          <a:lstStyle/>
          <a:p>
            <a:r>
              <a:rPr lang="en-US" sz="4400" b="1" dirty="0"/>
              <a:t>RESULTS AND DISCUSSION</a:t>
            </a:r>
            <a:endParaRPr lang="en-US" sz="4800" b="1" dirty="0"/>
          </a:p>
        </p:txBody>
      </p:sp>
      <p:sp>
        <p:nvSpPr>
          <p:cNvPr id="4" name="TextBox 3">
            <a:extLst>
              <a:ext uri="{FF2B5EF4-FFF2-40B4-BE49-F238E27FC236}">
                <a16:creationId xmlns:a16="http://schemas.microsoft.com/office/drawing/2014/main" id="{A041B4B1-7E8C-6A6D-6137-6F6CEA523307}"/>
              </a:ext>
            </a:extLst>
          </p:cNvPr>
          <p:cNvSpPr txBox="1"/>
          <p:nvPr/>
        </p:nvSpPr>
        <p:spPr>
          <a:xfrm>
            <a:off x="552796" y="959679"/>
            <a:ext cx="11018519" cy="646331"/>
          </a:xfrm>
          <a:prstGeom prst="rect">
            <a:avLst/>
          </a:prstGeom>
          <a:noFill/>
        </p:spPr>
        <p:txBody>
          <a:bodyPr wrap="square">
            <a:spAutoFit/>
          </a:bodyPr>
          <a:lstStyle/>
          <a:p>
            <a:r>
              <a:rPr lang="en-US" dirty="0"/>
              <a:t>All groups are similar with regard to the leverage measured at the book-value level. Significant differences in LEV_M reflect only the split of the sample into subsamples according to MTB with no differences within these subsamples</a:t>
            </a:r>
          </a:p>
        </p:txBody>
      </p:sp>
      <p:sp>
        <p:nvSpPr>
          <p:cNvPr id="6" name="TextBox 5">
            <a:extLst>
              <a:ext uri="{FF2B5EF4-FFF2-40B4-BE49-F238E27FC236}">
                <a16:creationId xmlns:a16="http://schemas.microsoft.com/office/drawing/2014/main" id="{6353C198-B2BD-4FF2-316A-9CEA90FB2166}"/>
              </a:ext>
            </a:extLst>
          </p:cNvPr>
          <p:cNvSpPr txBox="1"/>
          <p:nvPr/>
        </p:nvSpPr>
        <p:spPr>
          <a:xfrm>
            <a:off x="410094" y="2129227"/>
            <a:ext cx="11371811" cy="923330"/>
          </a:xfrm>
          <a:prstGeom prst="rect">
            <a:avLst/>
          </a:prstGeom>
          <a:noFill/>
        </p:spPr>
        <p:txBody>
          <a:bodyPr wrap="square">
            <a:spAutoFit/>
          </a:bodyPr>
          <a:lstStyle/>
          <a:p>
            <a:r>
              <a:rPr lang="en-US" dirty="0"/>
              <a:t>Hence, the </a:t>
            </a:r>
            <a:r>
              <a:rPr lang="en-US" b="1" dirty="0"/>
              <a:t>debt covenants hypothesis (H2) is not supported</a:t>
            </a:r>
            <a:r>
              <a:rPr lang="en-US" dirty="0"/>
              <a:t>. According to univariate tests, a firm’s leverage ratio does not determine income strategy for intangible assets. This result is in line with some previous findings (</a:t>
            </a:r>
            <a:r>
              <a:rPr lang="en-US" dirty="0" err="1"/>
              <a:t>Cazavan</a:t>
            </a:r>
            <a:r>
              <a:rPr lang="en-US" dirty="0"/>
              <a:t>-Jeny et al., 2011; Waweru et al., 2011</a:t>
            </a:r>
          </a:p>
        </p:txBody>
      </p:sp>
      <p:sp>
        <p:nvSpPr>
          <p:cNvPr id="9" name="TextBox 8">
            <a:extLst>
              <a:ext uri="{FF2B5EF4-FFF2-40B4-BE49-F238E27FC236}">
                <a16:creationId xmlns:a16="http://schemas.microsoft.com/office/drawing/2014/main" id="{A3110990-34B6-7036-6CF2-0EB8953BCC48}"/>
              </a:ext>
            </a:extLst>
          </p:cNvPr>
          <p:cNvSpPr txBox="1"/>
          <p:nvPr/>
        </p:nvSpPr>
        <p:spPr>
          <a:xfrm>
            <a:off x="410094" y="3575774"/>
            <a:ext cx="11593484" cy="923330"/>
          </a:xfrm>
          <a:prstGeom prst="rect">
            <a:avLst/>
          </a:prstGeom>
          <a:noFill/>
        </p:spPr>
        <p:txBody>
          <a:bodyPr wrap="square">
            <a:spAutoFit/>
          </a:bodyPr>
          <a:lstStyle/>
          <a:p>
            <a:r>
              <a:rPr lang="en-US" b="1" dirty="0"/>
              <a:t>Post hoc Dunn’s </a:t>
            </a:r>
            <a:r>
              <a:rPr lang="en-US" dirty="0"/>
              <a:t>tests show significant differences between low- and high-MTB conservative firms regarding all size proxies, LEV_M, COMP_SALES, and COMP_ASSETS. There are also significant differences between low- and high-MTB aggressive firms in regard to LEV_M, ROA, and </a:t>
            </a:r>
            <a:r>
              <a:rPr lang="en-US" dirty="0" err="1"/>
              <a:t>ROA_raw</a:t>
            </a:r>
            <a:endParaRPr lang="en-US" dirty="0"/>
          </a:p>
        </p:txBody>
      </p:sp>
    </p:spTree>
    <p:extLst>
      <p:ext uri="{BB962C8B-B14F-4D97-AF65-F5344CB8AC3E}">
        <p14:creationId xmlns:p14="http://schemas.microsoft.com/office/powerpoint/2010/main" val="181398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C3A24-698D-FEA9-1635-E8232D45979B}"/>
              </a:ext>
            </a:extLst>
          </p:cNvPr>
          <p:cNvSpPr>
            <a:spLocks noGrp="1"/>
          </p:cNvSpPr>
          <p:nvPr>
            <p:ph type="title"/>
          </p:nvPr>
        </p:nvSpPr>
        <p:spPr>
          <a:xfrm>
            <a:off x="838200" y="0"/>
            <a:ext cx="10515600" cy="1002323"/>
          </a:xfrm>
        </p:spPr>
        <p:txBody>
          <a:bodyPr>
            <a:normAutofit/>
          </a:bodyPr>
          <a:lstStyle/>
          <a:p>
            <a:pPr algn="ctr"/>
            <a:r>
              <a:rPr lang="en-US" sz="3200" b="1" dirty="0"/>
              <a:t>PRESENTATION OUTLINE </a:t>
            </a:r>
          </a:p>
        </p:txBody>
      </p:sp>
      <p:sp>
        <p:nvSpPr>
          <p:cNvPr id="5" name="TextBox 4">
            <a:extLst>
              <a:ext uri="{FF2B5EF4-FFF2-40B4-BE49-F238E27FC236}">
                <a16:creationId xmlns:a16="http://schemas.microsoft.com/office/drawing/2014/main" id="{F8AAC50F-51E3-A498-41AF-23F42A5064F8}"/>
              </a:ext>
            </a:extLst>
          </p:cNvPr>
          <p:cNvSpPr txBox="1"/>
          <p:nvPr/>
        </p:nvSpPr>
        <p:spPr>
          <a:xfrm>
            <a:off x="444012" y="1167090"/>
            <a:ext cx="6093068" cy="523220"/>
          </a:xfrm>
          <a:prstGeom prst="rect">
            <a:avLst/>
          </a:prstGeom>
          <a:noFill/>
        </p:spPr>
        <p:txBody>
          <a:bodyPr wrap="square">
            <a:spAutoFit/>
          </a:bodyPr>
          <a:lstStyle/>
          <a:p>
            <a:r>
              <a:rPr lang="en-US" sz="2800" b="1" i="0" u="none" strike="noStrike" baseline="0" dirty="0">
                <a:solidFill>
                  <a:srgbClr val="000000"/>
                </a:solidFill>
                <a:latin typeface="Charis SIL"/>
              </a:rPr>
              <a:t>    1. INTRODUCTION </a:t>
            </a:r>
            <a:endParaRPr lang="en-US" sz="2800" b="1" dirty="0"/>
          </a:p>
        </p:txBody>
      </p:sp>
      <p:sp>
        <p:nvSpPr>
          <p:cNvPr id="7" name="TextBox 6">
            <a:extLst>
              <a:ext uri="{FF2B5EF4-FFF2-40B4-BE49-F238E27FC236}">
                <a16:creationId xmlns:a16="http://schemas.microsoft.com/office/drawing/2014/main" id="{C62C5657-48A7-6726-7687-E3A33EFB1C6A}"/>
              </a:ext>
            </a:extLst>
          </p:cNvPr>
          <p:cNvSpPr txBox="1"/>
          <p:nvPr/>
        </p:nvSpPr>
        <p:spPr>
          <a:xfrm>
            <a:off x="567105" y="1892388"/>
            <a:ext cx="6093068" cy="954107"/>
          </a:xfrm>
          <a:prstGeom prst="rect">
            <a:avLst/>
          </a:prstGeom>
          <a:noFill/>
        </p:spPr>
        <p:txBody>
          <a:bodyPr wrap="square">
            <a:spAutoFit/>
          </a:bodyPr>
          <a:lstStyle/>
          <a:p>
            <a:r>
              <a:rPr lang="en-US" sz="2800" b="1" i="0" u="none" strike="noStrike" baseline="0" dirty="0">
                <a:solidFill>
                  <a:srgbClr val="000000"/>
                </a:solidFill>
                <a:latin typeface="Charis SIL"/>
              </a:rPr>
              <a:t>  2. HYPOTHESIS DEVELOPMENT </a:t>
            </a:r>
          </a:p>
          <a:p>
            <a:endParaRPr lang="en-US" sz="2800" b="1" dirty="0"/>
          </a:p>
        </p:txBody>
      </p:sp>
      <p:sp>
        <p:nvSpPr>
          <p:cNvPr id="9" name="TextBox 8">
            <a:extLst>
              <a:ext uri="{FF2B5EF4-FFF2-40B4-BE49-F238E27FC236}">
                <a16:creationId xmlns:a16="http://schemas.microsoft.com/office/drawing/2014/main" id="{71484D8B-3E59-DEFA-A07D-C8B19543027B}"/>
              </a:ext>
            </a:extLst>
          </p:cNvPr>
          <p:cNvSpPr txBox="1"/>
          <p:nvPr/>
        </p:nvSpPr>
        <p:spPr>
          <a:xfrm>
            <a:off x="567105" y="2617687"/>
            <a:ext cx="7170126" cy="523220"/>
          </a:xfrm>
          <a:prstGeom prst="rect">
            <a:avLst/>
          </a:prstGeom>
          <a:noFill/>
        </p:spPr>
        <p:txBody>
          <a:bodyPr wrap="square">
            <a:spAutoFit/>
          </a:bodyPr>
          <a:lstStyle/>
          <a:p>
            <a:r>
              <a:rPr lang="en-US" sz="2800" b="1" i="0" u="none" strike="noStrike" baseline="0" dirty="0">
                <a:solidFill>
                  <a:srgbClr val="000000"/>
                </a:solidFill>
                <a:latin typeface="Charis SIL"/>
              </a:rPr>
              <a:t>  3. </a:t>
            </a:r>
            <a:r>
              <a:rPr lang="en-US" sz="2800" b="1" dirty="0">
                <a:solidFill>
                  <a:srgbClr val="000000"/>
                </a:solidFill>
                <a:latin typeface="Charis SIL"/>
              </a:rPr>
              <a:t>RESEARCH DESIGN </a:t>
            </a:r>
            <a:endParaRPr lang="en-US" sz="2800" b="1" dirty="0"/>
          </a:p>
        </p:txBody>
      </p:sp>
      <p:sp>
        <p:nvSpPr>
          <p:cNvPr id="11" name="TextBox 10">
            <a:extLst>
              <a:ext uri="{FF2B5EF4-FFF2-40B4-BE49-F238E27FC236}">
                <a16:creationId xmlns:a16="http://schemas.microsoft.com/office/drawing/2014/main" id="{43AFBEAE-C9EC-2364-CB3F-835CD69F424D}"/>
              </a:ext>
            </a:extLst>
          </p:cNvPr>
          <p:cNvSpPr txBox="1"/>
          <p:nvPr/>
        </p:nvSpPr>
        <p:spPr>
          <a:xfrm>
            <a:off x="707781" y="3474950"/>
            <a:ext cx="6093068" cy="523220"/>
          </a:xfrm>
          <a:prstGeom prst="rect">
            <a:avLst/>
          </a:prstGeom>
          <a:noFill/>
        </p:spPr>
        <p:txBody>
          <a:bodyPr wrap="square">
            <a:spAutoFit/>
          </a:bodyPr>
          <a:lstStyle/>
          <a:p>
            <a:r>
              <a:rPr lang="en-US" sz="2800" b="1" i="0" u="none" strike="noStrike" baseline="0" dirty="0">
                <a:solidFill>
                  <a:srgbClr val="000000"/>
                </a:solidFill>
              </a:rPr>
              <a:t>4. </a:t>
            </a:r>
            <a:r>
              <a:rPr lang="en-US" sz="2800" b="1" dirty="0">
                <a:solidFill>
                  <a:srgbClr val="000000"/>
                </a:solidFill>
              </a:rPr>
              <a:t>RESULT AND DISCUSSION </a:t>
            </a:r>
            <a:r>
              <a:rPr lang="en-US" sz="2800" b="1" i="0" u="none" strike="noStrike" baseline="0" dirty="0">
                <a:solidFill>
                  <a:srgbClr val="000000"/>
                </a:solidFill>
              </a:rPr>
              <a:t> </a:t>
            </a:r>
            <a:endParaRPr lang="en-US" sz="2800" b="1" dirty="0"/>
          </a:p>
        </p:txBody>
      </p:sp>
      <p:sp>
        <p:nvSpPr>
          <p:cNvPr id="15" name="TextBox 14">
            <a:extLst>
              <a:ext uri="{FF2B5EF4-FFF2-40B4-BE49-F238E27FC236}">
                <a16:creationId xmlns:a16="http://schemas.microsoft.com/office/drawing/2014/main" id="{94BC090E-DE27-0505-8247-3BC763DBE6C2}"/>
              </a:ext>
            </a:extLst>
          </p:cNvPr>
          <p:cNvSpPr txBox="1"/>
          <p:nvPr/>
        </p:nvSpPr>
        <p:spPr>
          <a:xfrm>
            <a:off x="707781" y="4233051"/>
            <a:ext cx="6093068" cy="523220"/>
          </a:xfrm>
          <a:prstGeom prst="rect">
            <a:avLst/>
          </a:prstGeom>
          <a:noFill/>
        </p:spPr>
        <p:txBody>
          <a:bodyPr wrap="square">
            <a:spAutoFit/>
          </a:bodyPr>
          <a:lstStyle/>
          <a:p>
            <a:r>
              <a:rPr lang="en-US" sz="2800" b="1" dirty="0">
                <a:solidFill>
                  <a:srgbClr val="000000"/>
                </a:solidFill>
              </a:rPr>
              <a:t>5</a:t>
            </a:r>
            <a:r>
              <a:rPr lang="en-US" sz="2800" b="1" i="0" u="none" strike="noStrike" baseline="0" dirty="0">
                <a:solidFill>
                  <a:srgbClr val="000000"/>
                </a:solidFill>
              </a:rPr>
              <a:t>. CONCLUSION </a:t>
            </a:r>
            <a:endParaRPr lang="en-US" sz="2800" b="1" dirty="0"/>
          </a:p>
        </p:txBody>
      </p:sp>
    </p:spTree>
    <p:extLst>
      <p:ext uri="{BB962C8B-B14F-4D97-AF65-F5344CB8AC3E}">
        <p14:creationId xmlns:p14="http://schemas.microsoft.com/office/powerpoint/2010/main" val="2651888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EB325-190B-12E6-E610-72367C8EECA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FA9CD17-8402-BCA0-EA54-6F565E2E0BF1}"/>
              </a:ext>
            </a:extLst>
          </p:cNvPr>
          <p:cNvSpPr txBox="1"/>
          <p:nvPr/>
        </p:nvSpPr>
        <p:spPr>
          <a:xfrm>
            <a:off x="2578608" y="0"/>
            <a:ext cx="7941564" cy="769441"/>
          </a:xfrm>
          <a:prstGeom prst="rect">
            <a:avLst/>
          </a:prstGeom>
          <a:noFill/>
        </p:spPr>
        <p:txBody>
          <a:bodyPr wrap="square">
            <a:spAutoFit/>
          </a:bodyPr>
          <a:lstStyle/>
          <a:p>
            <a:r>
              <a:rPr lang="en-US" sz="4400" b="1" dirty="0"/>
              <a:t>RESULTS AND DISCUSSION</a:t>
            </a:r>
            <a:endParaRPr lang="en-US" sz="4800" b="1" dirty="0"/>
          </a:p>
        </p:txBody>
      </p:sp>
      <p:sp>
        <p:nvSpPr>
          <p:cNvPr id="7" name="TextBox 6">
            <a:extLst>
              <a:ext uri="{FF2B5EF4-FFF2-40B4-BE49-F238E27FC236}">
                <a16:creationId xmlns:a16="http://schemas.microsoft.com/office/drawing/2014/main" id="{B471B59A-8880-D58B-995A-0177646ABBF9}"/>
              </a:ext>
            </a:extLst>
          </p:cNvPr>
          <p:cNvSpPr txBox="1"/>
          <p:nvPr/>
        </p:nvSpPr>
        <p:spPr>
          <a:xfrm>
            <a:off x="416052" y="1298198"/>
            <a:ext cx="11647932" cy="1200329"/>
          </a:xfrm>
          <a:prstGeom prst="rect">
            <a:avLst/>
          </a:prstGeom>
          <a:noFill/>
        </p:spPr>
        <p:txBody>
          <a:bodyPr wrap="square">
            <a:spAutoFit/>
          </a:bodyPr>
          <a:lstStyle/>
          <a:p>
            <a:r>
              <a:rPr lang="en-US" dirty="0"/>
              <a:t> Table 8 shows the correlation matrix for the variables used to identify associations between managerial incentives and the income strategy for intangible assets. All measures of </a:t>
            </a:r>
            <a:r>
              <a:rPr lang="en-US" b="1" dirty="0"/>
              <a:t>firm size are positively correlated with leverage measures</a:t>
            </a:r>
            <a:r>
              <a:rPr lang="en-US" dirty="0"/>
              <a:t>, which means that larger firms are also more indebted. Spearman correlations between measures of leverage and profitability are significant and negative, suggesting that more-leveraged firms are less profitable</a:t>
            </a:r>
          </a:p>
        </p:txBody>
      </p:sp>
      <p:pic>
        <p:nvPicPr>
          <p:cNvPr id="10" name="Picture 9">
            <a:extLst>
              <a:ext uri="{FF2B5EF4-FFF2-40B4-BE49-F238E27FC236}">
                <a16:creationId xmlns:a16="http://schemas.microsoft.com/office/drawing/2014/main" id="{4F2C8D5D-D812-54E4-A23D-15559B9C1D13}"/>
              </a:ext>
            </a:extLst>
          </p:cNvPr>
          <p:cNvPicPr>
            <a:picLocks noChangeAspect="1"/>
          </p:cNvPicPr>
          <p:nvPr/>
        </p:nvPicPr>
        <p:blipFill>
          <a:blip r:embed="rId3"/>
          <a:stretch>
            <a:fillRect/>
          </a:stretch>
        </p:blipFill>
        <p:spPr>
          <a:xfrm>
            <a:off x="416052" y="2498527"/>
            <a:ext cx="10980744" cy="3913632"/>
          </a:xfrm>
          <a:prstGeom prst="rect">
            <a:avLst/>
          </a:prstGeom>
        </p:spPr>
      </p:pic>
    </p:spTree>
    <p:extLst>
      <p:ext uri="{BB962C8B-B14F-4D97-AF65-F5344CB8AC3E}">
        <p14:creationId xmlns:p14="http://schemas.microsoft.com/office/powerpoint/2010/main" val="814805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D1D74-EAED-3ABF-D5EA-EE2B4BF47302}"/>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47A813D9-5F98-C1B8-EBA4-35E9E6BBF9B2}"/>
              </a:ext>
            </a:extLst>
          </p:cNvPr>
          <p:cNvSpPr txBox="1"/>
          <p:nvPr/>
        </p:nvSpPr>
        <p:spPr>
          <a:xfrm>
            <a:off x="2455976" y="0"/>
            <a:ext cx="7895032" cy="769441"/>
          </a:xfrm>
          <a:prstGeom prst="rect">
            <a:avLst/>
          </a:prstGeom>
          <a:noFill/>
        </p:spPr>
        <p:txBody>
          <a:bodyPr wrap="square">
            <a:spAutoFit/>
          </a:bodyPr>
          <a:lstStyle/>
          <a:p>
            <a:r>
              <a:rPr lang="en-US" sz="4400" b="1" dirty="0"/>
              <a:t>RESULTS AND DISCUSSION</a:t>
            </a:r>
            <a:endParaRPr lang="en-US" sz="4800" b="1" dirty="0"/>
          </a:p>
        </p:txBody>
      </p:sp>
      <p:sp>
        <p:nvSpPr>
          <p:cNvPr id="3" name="TextBox 2">
            <a:extLst>
              <a:ext uri="{FF2B5EF4-FFF2-40B4-BE49-F238E27FC236}">
                <a16:creationId xmlns:a16="http://schemas.microsoft.com/office/drawing/2014/main" id="{08622954-F148-D196-B741-BF93FA6DF43B}"/>
              </a:ext>
            </a:extLst>
          </p:cNvPr>
          <p:cNvSpPr txBox="1"/>
          <p:nvPr/>
        </p:nvSpPr>
        <p:spPr>
          <a:xfrm>
            <a:off x="233172" y="769441"/>
            <a:ext cx="6099048" cy="523220"/>
          </a:xfrm>
          <a:prstGeom prst="rect">
            <a:avLst/>
          </a:prstGeom>
          <a:noFill/>
        </p:spPr>
        <p:txBody>
          <a:bodyPr wrap="square">
            <a:spAutoFit/>
          </a:bodyPr>
          <a:lstStyle/>
          <a:p>
            <a:r>
              <a:rPr lang="en-US" sz="2800" b="1" dirty="0"/>
              <a:t>FRACTIONAL REGRESSION ANALYSIS</a:t>
            </a:r>
          </a:p>
        </p:txBody>
      </p:sp>
      <p:sp>
        <p:nvSpPr>
          <p:cNvPr id="5" name="TextBox 4">
            <a:extLst>
              <a:ext uri="{FF2B5EF4-FFF2-40B4-BE49-F238E27FC236}">
                <a16:creationId xmlns:a16="http://schemas.microsoft.com/office/drawing/2014/main" id="{624BBEA4-E54B-5ABE-21BC-DD91A033E43B}"/>
              </a:ext>
            </a:extLst>
          </p:cNvPr>
          <p:cNvSpPr txBox="1"/>
          <p:nvPr/>
        </p:nvSpPr>
        <p:spPr>
          <a:xfrm>
            <a:off x="635508" y="1677799"/>
            <a:ext cx="10739628" cy="2862322"/>
          </a:xfrm>
          <a:prstGeom prst="rect">
            <a:avLst/>
          </a:prstGeom>
          <a:noFill/>
        </p:spPr>
        <p:txBody>
          <a:bodyPr wrap="square">
            <a:spAutoFit/>
          </a:bodyPr>
          <a:lstStyle/>
          <a:p>
            <a:r>
              <a:rPr lang="en-US" dirty="0"/>
              <a:t>Given the bounded nature of the dependent variable INC_STRAT, the data treatment methodology used in this study utilizes regression analysis of fractional response with robust standard errors, as suggested by </a:t>
            </a:r>
            <a:r>
              <a:rPr lang="en-US" dirty="0" err="1"/>
              <a:t>Ramalho</a:t>
            </a:r>
            <a:r>
              <a:rPr lang="en-US" dirty="0"/>
              <a:t> (2019). To calculate the model, R software with the ‘‘</a:t>
            </a:r>
            <a:r>
              <a:rPr lang="en-US" dirty="0" err="1"/>
              <a:t>frm</a:t>
            </a:r>
            <a:r>
              <a:rPr lang="en-US" dirty="0"/>
              <a:t>” package is used, which applies the general linear model to perform the estimations and easily allows estimation of several alternative regression link functions. </a:t>
            </a:r>
          </a:p>
          <a:p>
            <a:endParaRPr lang="en-US" dirty="0"/>
          </a:p>
          <a:p>
            <a:endParaRPr lang="en-US" dirty="0"/>
          </a:p>
          <a:p>
            <a:r>
              <a:rPr lang="en-US" dirty="0"/>
              <a:t>The main regression model is as follows: </a:t>
            </a:r>
          </a:p>
          <a:p>
            <a:endParaRPr lang="en-US" dirty="0"/>
          </a:p>
          <a:p>
            <a:endParaRPr lang="en-US" dirty="0"/>
          </a:p>
          <a:p>
            <a:endParaRPr lang="en-US" dirty="0"/>
          </a:p>
        </p:txBody>
      </p:sp>
      <p:pic>
        <p:nvPicPr>
          <p:cNvPr id="4" name="Picture 3">
            <a:extLst>
              <a:ext uri="{FF2B5EF4-FFF2-40B4-BE49-F238E27FC236}">
                <a16:creationId xmlns:a16="http://schemas.microsoft.com/office/drawing/2014/main" id="{BCB16D17-CD96-67DB-D7B2-95A1A0FA6849}"/>
              </a:ext>
            </a:extLst>
          </p:cNvPr>
          <p:cNvPicPr>
            <a:picLocks noChangeAspect="1"/>
          </p:cNvPicPr>
          <p:nvPr/>
        </p:nvPicPr>
        <p:blipFill>
          <a:blip r:embed="rId2"/>
          <a:stretch>
            <a:fillRect/>
          </a:stretch>
        </p:blipFill>
        <p:spPr>
          <a:xfrm>
            <a:off x="816863" y="4341984"/>
            <a:ext cx="9377275" cy="583275"/>
          </a:xfrm>
          <a:prstGeom prst="rect">
            <a:avLst/>
          </a:prstGeom>
        </p:spPr>
      </p:pic>
    </p:spTree>
    <p:extLst>
      <p:ext uri="{BB962C8B-B14F-4D97-AF65-F5344CB8AC3E}">
        <p14:creationId xmlns:p14="http://schemas.microsoft.com/office/powerpoint/2010/main" val="2264651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D0404-8DFA-2754-B1DA-C7B73A319EE2}"/>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55D7E3C-EF3F-D956-F4E4-2B16EA85EF23}"/>
              </a:ext>
            </a:extLst>
          </p:cNvPr>
          <p:cNvSpPr txBox="1"/>
          <p:nvPr/>
        </p:nvSpPr>
        <p:spPr>
          <a:xfrm>
            <a:off x="2484881" y="0"/>
            <a:ext cx="7392924" cy="769441"/>
          </a:xfrm>
          <a:prstGeom prst="rect">
            <a:avLst/>
          </a:prstGeom>
          <a:noFill/>
        </p:spPr>
        <p:txBody>
          <a:bodyPr wrap="square">
            <a:spAutoFit/>
          </a:bodyPr>
          <a:lstStyle/>
          <a:p>
            <a:r>
              <a:rPr lang="en-US" sz="4400" b="1" dirty="0"/>
              <a:t>RESULTS AND DISCUSSION</a:t>
            </a:r>
            <a:endParaRPr lang="en-US" sz="4800" b="1" dirty="0"/>
          </a:p>
        </p:txBody>
      </p:sp>
      <p:pic>
        <p:nvPicPr>
          <p:cNvPr id="3" name="Picture 2">
            <a:extLst>
              <a:ext uri="{FF2B5EF4-FFF2-40B4-BE49-F238E27FC236}">
                <a16:creationId xmlns:a16="http://schemas.microsoft.com/office/drawing/2014/main" id="{00F0F428-1F9A-C6BB-342A-66E71B3D08D9}"/>
              </a:ext>
            </a:extLst>
          </p:cNvPr>
          <p:cNvPicPr>
            <a:picLocks noChangeAspect="1"/>
          </p:cNvPicPr>
          <p:nvPr/>
        </p:nvPicPr>
        <p:blipFill>
          <a:blip r:embed="rId2"/>
          <a:stretch>
            <a:fillRect/>
          </a:stretch>
        </p:blipFill>
        <p:spPr>
          <a:xfrm>
            <a:off x="621791" y="668857"/>
            <a:ext cx="11119103" cy="3673107"/>
          </a:xfrm>
          <a:prstGeom prst="rect">
            <a:avLst/>
          </a:prstGeom>
        </p:spPr>
      </p:pic>
      <p:sp>
        <p:nvSpPr>
          <p:cNvPr id="4" name="TextBox 3">
            <a:extLst>
              <a:ext uri="{FF2B5EF4-FFF2-40B4-BE49-F238E27FC236}">
                <a16:creationId xmlns:a16="http://schemas.microsoft.com/office/drawing/2014/main" id="{3F3C0141-A424-F726-85DC-E410B3E429F4}"/>
              </a:ext>
            </a:extLst>
          </p:cNvPr>
          <p:cNvSpPr txBox="1"/>
          <p:nvPr/>
        </p:nvSpPr>
        <p:spPr>
          <a:xfrm>
            <a:off x="621791" y="4583232"/>
            <a:ext cx="10921460" cy="1200329"/>
          </a:xfrm>
          <a:prstGeom prst="rect">
            <a:avLst/>
          </a:prstGeom>
          <a:noFill/>
        </p:spPr>
        <p:txBody>
          <a:bodyPr wrap="square">
            <a:spAutoFit/>
          </a:bodyPr>
          <a:lstStyle/>
          <a:p>
            <a:r>
              <a:rPr lang="en-US" dirty="0"/>
              <a:t>These observations are </a:t>
            </a:r>
            <a:r>
              <a:rPr lang="en-US" b="1" dirty="0"/>
              <a:t>outliers according to Cook’s distance </a:t>
            </a:r>
            <a:r>
              <a:rPr lang="en-US" dirty="0"/>
              <a:t>and would bias regression results. Because univariate tests show that incentives to choose particular accounting policies vary between economic-intangible (MTB greater than 1) and book-only-intangible firms (MTB  1), models for the whole sample and separate models for subsamples of firms with different intangible nature are constructed. The results are shown in Table 9</a:t>
            </a:r>
          </a:p>
        </p:txBody>
      </p:sp>
    </p:spTree>
    <p:extLst>
      <p:ext uri="{BB962C8B-B14F-4D97-AF65-F5344CB8AC3E}">
        <p14:creationId xmlns:p14="http://schemas.microsoft.com/office/powerpoint/2010/main" val="3598088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37D62-5315-1BDF-BEC0-03F2FC5F2F29}"/>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5E58415-7DFB-FF68-2C96-FD707F2D3121}"/>
              </a:ext>
            </a:extLst>
          </p:cNvPr>
          <p:cNvSpPr txBox="1"/>
          <p:nvPr/>
        </p:nvSpPr>
        <p:spPr>
          <a:xfrm>
            <a:off x="2609850" y="0"/>
            <a:ext cx="6972300" cy="769441"/>
          </a:xfrm>
          <a:prstGeom prst="rect">
            <a:avLst/>
          </a:prstGeom>
          <a:noFill/>
        </p:spPr>
        <p:txBody>
          <a:bodyPr wrap="square">
            <a:spAutoFit/>
          </a:bodyPr>
          <a:lstStyle/>
          <a:p>
            <a:r>
              <a:rPr lang="en-US" sz="4400" b="1" dirty="0"/>
              <a:t>RESULTS AND DISCUSSION</a:t>
            </a:r>
            <a:endParaRPr lang="en-US" sz="4800" b="1" dirty="0"/>
          </a:p>
        </p:txBody>
      </p:sp>
      <p:pic>
        <p:nvPicPr>
          <p:cNvPr id="3" name="Picture 2">
            <a:extLst>
              <a:ext uri="{FF2B5EF4-FFF2-40B4-BE49-F238E27FC236}">
                <a16:creationId xmlns:a16="http://schemas.microsoft.com/office/drawing/2014/main" id="{7A6D9CC1-2CCA-EDCA-B070-C9E40F1A34B4}"/>
              </a:ext>
            </a:extLst>
          </p:cNvPr>
          <p:cNvPicPr>
            <a:picLocks noChangeAspect="1"/>
          </p:cNvPicPr>
          <p:nvPr/>
        </p:nvPicPr>
        <p:blipFill>
          <a:blip r:embed="rId2"/>
          <a:stretch>
            <a:fillRect/>
          </a:stretch>
        </p:blipFill>
        <p:spPr>
          <a:xfrm>
            <a:off x="504956" y="769441"/>
            <a:ext cx="10156948" cy="3071039"/>
          </a:xfrm>
          <a:prstGeom prst="rect">
            <a:avLst/>
          </a:prstGeom>
        </p:spPr>
      </p:pic>
      <p:sp>
        <p:nvSpPr>
          <p:cNvPr id="5" name="TextBox 4">
            <a:extLst>
              <a:ext uri="{FF2B5EF4-FFF2-40B4-BE49-F238E27FC236}">
                <a16:creationId xmlns:a16="http://schemas.microsoft.com/office/drawing/2014/main" id="{BA85016F-2889-8794-4A5C-9340E472DAAF}"/>
              </a:ext>
            </a:extLst>
          </p:cNvPr>
          <p:cNvSpPr txBox="1"/>
          <p:nvPr/>
        </p:nvSpPr>
        <p:spPr>
          <a:xfrm>
            <a:off x="497848" y="4148256"/>
            <a:ext cx="11032236" cy="923330"/>
          </a:xfrm>
          <a:prstGeom prst="rect">
            <a:avLst/>
          </a:prstGeom>
          <a:noFill/>
        </p:spPr>
        <p:txBody>
          <a:bodyPr wrap="square">
            <a:spAutoFit/>
          </a:bodyPr>
          <a:lstStyle/>
          <a:p>
            <a:r>
              <a:rPr lang="en-US" dirty="0"/>
              <a:t> Managerial accounting choices in firms with high-MTB value do not seem self-serving. All relationships except for COMP_SALES are significant but in the opposite direction than posited by PAT hypotheses assuming opportunistic managerial behaviors</a:t>
            </a:r>
          </a:p>
        </p:txBody>
      </p:sp>
    </p:spTree>
    <p:extLst>
      <p:ext uri="{BB962C8B-B14F-4D97-AF65-F5344CB8AC3E}">
        <p14:creationId xmlns:p14="http://schemas.microsoft.com/office/powerpoint/2010/main" val="3725886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730F6-8B92-32D6-57EB-D0B072CAF37B}"/>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FB33B337-540E-2008-F446-C13B34AF0C3C}"/>
              </a:ext>
            </a:extLst>
          </p:cNvPr>
          <p:cNvSpPr txBox="1"/>
          <p:nvPr/>
        </p:nvSpPr>
        <p:spPr>
          <a:xfrm>
            <a:off x="1975104" y="0"/>
            <a:ext cx="7758684" cy="769441"/>
          </a:xfrm>
          <a:prstGeom prst="rect">
            <a:avLst/>
          </a:prstGeom>
          <a:noFill/>
        </p:spPr>
        <p:txBody>
          <a:bodyPr wrap="square">
            <a:spAutoFit/>
          </a:bodyPr>
          <a:lstStyle/>
          <a:p>
            <a:r>
              <a:rPr lang="en-US" sz="4400" b="1" dirty="0"/>
              <a:t>RESULTS AND DISCUSSION</a:t>
            </a:r>
            <a:endParaRPr lang="en-US" sz="4800" b="1" dirty="0"/>
          </a:p>
        </p:txBody>
      </p:sp>
      <p:pic>
        <p:nvPicPr>
          <p:cNvPr id="3" name="Picture 2">
            <a:extLst>
              <a:ext uri="{FF2B5EF4-FFF2-40B4-BE49-F238E27FC236}">
                <a16:creationId xmlns:a16="http://schemas.microsoft.com/office/drawing/2014/main" id="{7F1387D9-CC96-3725-6017-8441C8FCEA6D}"/>
              </a:ext>
            </a:extLst>
          </p:cNvPr>
          <p:cNvPicPr>
            <a:picLocks noChangeAspect="1"/>
          </p:cNvPicPr>
          <p:nvPr/>
        </p:nvPicPr>
        <p:blipFill>
          <a:blip r:embed="rId3"/>
          <a:stretch>
            <a:fillRect/>
          </a:stretch>
        </p:blipFill>
        <p:spPr>
          <a:xfrm>
            <a:off x="650136" y="769441"/>
            <a:ext cx="10891728" cy="3125903"/>
          </a:xfrm>
          <a:prstGeom prst="rect">
            <a:avLst/>
          </a:prstGeom>
        </p:spPr>
      </p:pic>
      <p:sp>
        <p:nvSpPr>
          <p:cNvPr id="5" name="TextBox 4">
            <a:extLst>
              <a:ext uri="{FF2B5EF4-FFF2-40B4-BE49-F238E27FC236}">
                <a16:creationId xmlns:a16="http://schemas.microsoft.com/office/drawing/2014/main" id="{419A0C3C-BB98-4876-D57F-E0DB53273826}"/>
              </a:ext>
            </a:extLst>
          </p:cNvPr>
          <p:cNvSpPr txBox="1"/>
          <p:nvPr/>
        </p:nvSpPr>
        <p:spPr>
          <a:xfrm>
            <a:off x="403248" y="3895344"/>
            <a:ext cx="11385504" cy="1477328"/>
          </a:xfrm>
          <a:prstGeom prst="rect">
            <a:avLst/>
          </a:prstGeom>
          <a:noFill/>
        </p:spPr>
        <p:txBody>
          <a:bodyPr wrap="square">
            <a:spAutoFit/>
          </a:bodyPr>
          <a:lstStyle/>
          <a:p>
            <a:r>
              <a:rPr lang="en-US" dirty="0"/>
              <a:t>Panel A of Table 11 summarizes the signs and significance of regression coefficients obtained in robustness checks for the LOW subsample. </a:t>
            </a:r>
          </a:p>
          <a:p>
            <a:endParaRPr lang="en-US" dirty="0"/>
          </a:p>
          <a:p>
            <a:r>
              <a:rPr lang="en-US" dirty="0"/>
              <a:t>Panel B of Table 11 summarizes the signs and significance of regression coefficients obtained in robustness checks for the HIGH subsample</a:t>
            </a:r>
          </a:p>
        </p:txBody>
      </p:sp>
      <p:sp>
        <p:nvSpPr>
          <p:cNvPr id="7" name="TextBox 6">
            <a:extLst>
              <a:ext uri="{FF2B5EF4-FFF2-40B4-BE49-F238E27FC236}">
                <a16:creationId xmlns:a16="http://schemas.microsoft.com/office/drawing/2014/main" id="{8012604E-54BC-FF9E-F3C7-0D3EA5679373}"/>
              </a:ext>
            </a:extLst>
          </p:cNvPr>
          <p:cNvSpPr txBox="1"/>
          <p:nvPr/>
        </p:nvSpPr>
        <p:spPr>
          <a:xfrm>
            <a:off x="403248" y="5372672"/>
            <a:ext cx="11557104" cy="1200329"/>
          </a:xfrm>
          <a:prstGeom prst="rect">
            <a:avLst/>
          </a:prstGeom>
          <a:noFill/>
        </p:spPr>
        <p:txBody>
          <a:bodyPr wrap="square">
            <a:spAutoFit/>
          </a:bodyPr>
          <a:lstStyle/>
          <a:p>
            <a:r>
              <a:rPr lang="en-US" dirty="0"/>
              <a:t>All regressions are carried out with both logit and probit link functions, as logit and probit differ in the assumption made about the distribution of the error term. </a:t>
            </a:r>
            <a:r>
              <a:rPr lang="en-US" b="1" dirty="0"/>
              <a:t>Probit models assume a standard normal distribution while logit models assume a standard logistic distribution</a:t>
            </a:r>
            <a:r>
              <a:rPr lang="en-US" dirty="0"/>
              <a:t>. The results for the probit models are consistent with the results for the logit models with respect to both the signs and significance of the regression coefficients.</a:t>
            </a:r>
          </a:p>
        </p:txBody>
      </p:sp>
    </p:spTree>
    <p:extLst>
      <p:ext uri="{BB962C8B-B14F-4D97-AF65-F5344CB8AC3E}">
        <p14:creationId xmlns:p14="http://schemas.microsoft.com/office/powerpoint/2010/main" val="280936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2F5E8BA-8F43-C6C9-4337-5BEBEE3CD139}"/>
              </a:ext>
            </a:extLst>
          </p:cNvPr>
          <p:cNvSpPr txBox="1"/>
          <p:nvPr/>
        </p:nvSpPr>
        <p:spPr>
          <a:xfrm>
            <a:off x="268986" y="5155108"/>
            <a:ext cx="11654028" cy="646331"/>
          </a:xfrm>
          <a:prstGeom prst="rect">
            <a:avLst/>
          </a:prstGeom>
          <a:noFill/>
        </p:spPr>
        <p:txBody>
          <a:bodyPr wrap="square">
            <a:spAutoFit/>
          </a:bodyPr>
          <a:lstStyle/>
          <a:p>
            <a:r>
              <a:rPr lang="en-US" dirty="0"/>
              <a:t>Despite many concerns about managerial self-interest, </a:t>
            </a:r>
            <a:r>
              <a:rPr lang="en-US" b="1" dirty="0"/>
              <a:t>Dinh et al. (2019)</a:t>
            </a:r>
            <a:r>
              <a:rPr lang="en-US" dirty="0"/>
              <a:t> find that managerial discretion is not used opportunistically, even for real activities, which is much more difficult to detect than accounting choices</a:t>
            </a:r>
          </a:p>
        </p:txBody>
      </p:sp>
      <p:sp>
        <p:nvSpPr>
          <p:cNvPr id="12" name="TextBox 11">
            <a:extLst>
              <a:ext uri="{FF2B5EF4-FFF2-40B4-BE49-F238E27FC236}">
                <a16:creationId xmlns:a16="http://schemas.microsoft.com/office/drawing/2014/main" id="{D329DC64-1867-E726-8214-5D2CBE3E1EE7}"/>
              </a:ext>
            </a:extLst>
          </p:cNvPr>
          <p:cNvSpPr txBox="1"/>
          <p:nvPr/>
        </p:nvSpPr>
        <p:spPr>
          <a:xfrm>
            <a:off x="326898" y="4183620"/>
            <a:ext cx="11099292" cy="646331"/>
          </a:xfrm>
          <a:prstGeom prst="rect">
            <a:avLst/>
          </a:prstGeom>
          <a:noFill/>
        </p:spPr>
        <p:txBody>
          <a:bodyPr wrap="square">
            <a:spAutoFit/>
          </a:bodyPr>
          <a:lstStyle/>
          <a:p>
            <a:r>
              <a:rPr lang="en-US" dirty="0"/>
              <a:t>Findings of the present study are in line with </a:t>
            </a:r>
            <a:r>
              <a:rPr lang="en-US" b="1" dirty="0" err="1"/>
              <a:t>Windisch</a:t>
            </a:r>
            <a:r>
              <a:rPr lang="en-US" b="1" dirty="0"/>
              <a:t> (2021), </a:t>
            </a:r>
            <a:r>
              <a:rPr lang="en-US" dirty="0"/>
              <a:t>who finds that discretionary accruals are informative about firms’ future economic prospects, especially in a low enforcement environment</a:t>
            </a:r>
          </a:p>
        </p:txBody>
      </p:sp>
      <p:sp>
        <p:nvSpPr>
          <p:cNvPr id="15" name="TextBox 14">
            <a:extLst>
              <a:ext uri="{FF2B5EF4-FFF2-40B4-BE49-F238E27FC236}">
                <a16:creationId xmlns:a16="http://schemas.microsoft.com/office/drawing/2014/main" id="{9AF01A48-5E38-5941-3445-20FB13B635D6}"/>
              </a:ext>
            </a:extLst>
          </p:cNvPr>
          <p:cNvSpPr txBox="1"/>
          <p:nvPr/>
        </p:nvSpPr>
        <p:spPr>
          <a:xfrm>
            <a:off x="326898" y="750022"/>
            <a:ext cx="11865102" cy="923330"/>
          </a:xfrm>
          <a:prstGeom prst="rect">
            <a:avLst/>
          </a:prstGeom>
          <a:noFill/>
        </p:spPr>
        <p:txBody>
          <a:bodyPr wrap="square">
            <a:spAutoFit/>
          </a:bodyPr>
          <a:lstStyle/>
          <a:p>
            <a:r>
              <a:rPr lang="en-US" b="1" dirty="0"/>
              <a:t>Armstrong et al. (2016) </a:t>
            </a:r>
            <a:r>
              <a:rPr lang="en-US" dirty="0"/>
              <a:t>test managerial incentives for accrual earnings management of newly public companies. Abnormally high accruals in the year of the initial public offering are well-documented in the accounting and finance literature which interprets these results as opportunistic misreporting</a:t>
            </a:r>
          </a:p>
        </p:txBody>
      </p:sp>
      <p:sp>
        <p:nvSpPr>
          <p:cNvPr id="17" name="TextBox 16">
            <a:extLst>
              <a:ext uri="{FF2B5EF4-FFF2-40B4-BE49-F238E27FC236}">
                <a16:creationId xmlns:a16="http://schemas.microsoft.com/office/drawing/2014/main" id="{0AB5E3FD-C19E-B2BF-FDFD-AD97BAD39166}"/>
              </a:ext>
            </a:extLst>
          </p:cNvPr>
          <p:cNvSpPr txBox="1"/>
          <p:nvPr/>
        </p:nvSpPr>
        <p:spPr>
          <a:xfrm>
            <a:off x="326898" y="1910078"/>
            <a:ext cx="11654028" cy="646331"/>
          </a:xfrm>
          <a:prstGeom prst="rect">
            <a:avLst/>
          </a:prstGeom>
          <a:noFill/>
        </p:spPr>
        <p:txBody>
          <a:bodyPr wrap="square">
            <a:spAutoFit/>
          </a:bodyPr>
          <a:lstStyle/>
          <a:p>
            <a:r>
              <a:rPr lang="en-US" dirty="0"/>
              <a:t>However, much of that evidence is based exclusively on the magnitude of abnormal accruals, without distinguishing between misreporting and economic activity explanations.</a:t>
            </a:r>
          </a:p>
        </p:txBody>
      </p:sp>
      <p:sp>
        <p:nvSpPr>
          <p:cNvPr id="19" name="TextBox 18">
            <a:extLst>
              <a:ext uri="{FF2B5EF4-FFF2-40B4-BE49-F238E27FC236}">
                <a16:creationId xmlns:a16="http://schemas.microsoft.com/office/drawing/2014/main" id="{3E986520-991F-45A3-9DE4-D718EFFC35D3}"/>
              </a:ext>
            </a:extLst>
          </p:cNvPr>
          <p:cNvSpPr txBox="1"/>
          <p:nvPr/>
        </p:nvSpPr>
        <p:spPr>
          <a:xfrm>
            <a:off x="326898" y="2967335"/>
            <a:ext cx="11654028" cy="646331"/>
          </a:xfrm>
          <a:prstGeom prst="rect">
            <a:avLst/>
          </a:prstGeom>
          <a:noFill/>
        </p:spPr>
        <p:txBody>
          <a:bodyPr wrap="square">
            <a:spAutoFit/>
          </a:bodyPr>
          <a:lstStyle/>
          <a:p>
            <a:r>
              <a:rPr lang="en-US" b="1" dirty="0"/>
              <a:t>Armstrong et al. (2016) </a:t>
            </a:r>
            <a:r>
              <a:rPr lang="en-US" dirty="0"/>
              <a:t>test for both misreporting and economic activity explanations and find no evidence of opportunistic behavior. </a:t>
            </a:r>
          </a:p>
        </p:txBody>
      </p:sp>
    </p:spTree>
    <p:extLst>
      <p:ext uri="{BB962C8B-B14F-4D97-AF65-F5344CB8AC3E}">
        <p14:creationId xmlns:p14="http://schemas.microsoft.com/office/powerpoint/2010/main" val="3776776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843AA-D2B7-ADA3-59A4-F3A0F77B9FD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9F8218C-560B-7439-8D25-F5211102DEA4}"/>
              </a:ext>
            </a:extLst>
          </p:cNvPr>
          <p:cNvSpPr txBox="1"/>
          <p:nvPr/>
        </p:nvSpPr>
        <p:spPr>
          <a:xfrm>
            <a:off x="3726180" y="135375"/>
            <a:ext cx="2692908" cy="584775"/>
          </a:xfrm>
          <a:prstGeom prst="rect">
            <a:avLst/>
          </a:prstGeom>
          <a:noFill/>
        </p:spPr>
        <p:txBody>
          <a:bodyPr wrap="square">
            <a:spAutoFit/>
          </a:bodyPr>
          <a:lstStyle/>
          <a:p>
            <a:r>
              <a:rPr lang="en-US" sz="3200" b="1" dirty="0"/>
              <a:t>CONCLUSION</a:t>
            </a:r>
          </a:p>
        </p:txBody>
      </p:sp>
      <p:sp>
        <p:nvSpPr>
          <p:cNvPr id="5" name="TextBox 4">
            <a:extLst>
              <a:ext uri="{FF2B5EF4-FFF2-40B4-BE49-F238E27FC236}">
                <a16:creationId xmlns:a16="http://schemas.microsoft.com/office/drawing/2014/main" id="{3FEF4CC3-C549-7342-AC9F-9CA4E87D3C52}"/>
              </a:ext>
            </a:extLst>
          </p:cNvPr>
          <p:cNvSpPr txBox="1"/>
          <p:nvPr/>
        </p:nvSpPr>
        <p:spPr>
          <a:xfrm>
            <a:off x="356616" y="720150"/>
            <a:ext cx="11219688" cy="646331"/>
          </a:xfrm>
          <a:prstGeom prst="rect">
            <a:avLst/>
          </a:prstGeom>
          <a:noFill/>
        </p:spPr>
        <p:txBody>
          <a:bodyPr wrap="square">
            <a:spAutoFit/>
          </a:bodyPr>
          <a:lstStyle/>
          <a:p>
            <a:r>
              <a:rPr lang="en-US" dirty="0"/>
              <a:t>This study examines the determinants of </a:t>
            </a:r>
            <a:r>
              <a:rPr lang="en-US" b="1" dirty="0"/>
              <a:t>accounting choices for intangible assets within the framework of PAT</a:t>
            </a:r>
            <a:r>
              <a:rPr lang="en-US" dirty="0"/>
              <a:t>. A set of five accounting choices is used to determine the character of income strategy adopted by managers</a:t>
            </a:r>
          </a:p>
        </p:txBody>
      </p:sp>
      <p:sp>
        <p:nvSpPr>
          <p:cNvPr id="7" name="TextBox 6">
            <a:extLst>
              <a:ext uri="{FF2B5EF4-FFF2-40B4-BE49-F238E27FC236}">
                <a16:creationId xmlns:a16="http://schemas.microsoft.com/office/drawing/2014/main" id="{6FADC64E-F79F-1141-0F38-C932F8433684}"/>
              </a:ext>
            </a:extLst>
          </p:cNvPr>
          <p:cNvSpPr txBox="1"/>
          <p:nvPr/>
        </p:nvSpPr>
        <p:spPr>
          <a:xfrm>
            <a:off x="356616" y="1658404"/>
            <a:ext cx="11219688" cy="646331"/>
          </a:xfrm>
          <a:prstGeom prst="rect">
            <a:avLst/>
          </a:prstGeom>
          <a:noFill/>
        </p:spPr>
        <p:txBody>
          <a:bodyPr wrap="square">
            <a:spAutoFit/>
          </a:bodyPr>
          <a:lstStyle/>
          <a:p>
            <a:r>
              <a:rPr lang="en-US" dirty="0"/>
              <a:t> Overall, the results indicate firms use more income-increasing policies, emphasize varying incentives in the selection of accounting methods and suggest that accounting choices are rather informative than opportunistic</a:t>
            </a:r>
          </a:p>
        </p:txBody>
      </p:sp>
      <p:sp>
        <p:nvSpPr>
          <p:cNvPr id="9" name="TextBox 8">
            <a:extLst>
              <a:ext uri="{FF2B5EF4-FFF2-40B4-BE49-F238E27FC236}">
                <a16:creationId xmlns:a16="http://schemas.microsoft.com/office/drawing/2014/main" id="{1BDBB5F7-7DDE-BD84-C663-BBBA83A7F9C7}"/>
              </a:ext>
            </a:extLst>
          </p:cNvPr>
          <p:cNvSpPr txBox="1"/>
          <p:nvPr/>
        </p:nvSpPr>
        <p:spPr>
          <a:xfrm>
            <a:off x="356616" y="2551837"/>
            <a:ext cx="11365992" cy="923330"/>
          </a:xfrm>
          <a:prstGeom prst="rect">
            <a:avLst/>
          </a:prstGeom>
          <a:noFill/>
        </p:spPr>
        <p:txBody>
          <a:bodyPr wrap="square">
            <a:spAutoFit/>
          </a:bodyPr>
          <a:lstStyle/>
          <a:p>
            <a:r>
              <a:rPr lang="en-US" dirty="0"/>
              <a:t>The study contributes to the mainly by accounting choice literature  identifying that managerial incentives in selecting accounting methods differ depending on a firm’s intangible nature expressed in the market-to-book ratio. It contributes to the broad discussion on managerial discretion in accounting, suggesting the informative use of accounting flexibility</a:t>
            </a:r>
          </a:p>
        </p:txBody>
      </p:sp>
      <p:sp>
        <p:nvSpPr>
          <p:cNvPr id="11" name="TextBox 10">
            <a:extLst>
              <a:ext uri="{FF2B5EF4-FFF2-40B4-BE49-F238E27FC236}">
                <a16:creationId xmlns:a16="http://schemas.microsoft.com/office/drawing/2014/main" id="{247C5177-4B01-2938-EAC4-24A3F45DE275}"/>
              </a:ext>
            </a:extLst>
          </p:cNvPr>
          <p:cNvSpPr txBox="1"/>
          <p:nvPr/>
        </p:nvSpPr>
        <p:spPr>
          <a:xfrm>
            <a:off x="356616" y="3722269"/>
            <a:ext cx="11045952" cy="646331"/>
          </a:xfrm>
          <a:prstGeom prst="rect">
            <a:avLst/>
          </a:prstGeom>
          <a:noFill/>
        </p:spPr>
        <p:txBody>
          <a:bodyPr wrap="square">
            <a:spAutoFit/>
          </a:bodyPr>
          <a:lstStyle/>
          <a:p>
            <a:r>
              <a:rPr lang="en-US" dirty="0"/>
              <a:t>Most recent studies use accruals measures to capture the income strategy and earnings management concepts. My study represents another point of view and further supports the findings of studies based on accruals</a:t>
            </a:r>
          </a:p>
        </p:txBody>
      </p:sp>
      <p:sp>
        <p:nvSpPr>
          <p:cNvPr id="13" name="TextBox 12">
            <a:extLst>
              <a:ext uri="{FF2B5EF4-FFF2-40B4-BE49-F238E27FC236}">
                <a16:creationId xmlns:a16="http://schemas.microsoft.com/office/drawing/2014/main" id="{3242CBE5-B331-7E92-8035-7376FEA6D6F6}"/>
              </a:ext>
            </a:extLst>
          </p:cNvPr>
          <p:cNvSpPr txBox="1"/>
          <p:nvPr/>
        </p:nvSpPr>
        <p:spPr>
          <a:xfrm>
            <a:off x="425196" y="4659404"/>
            <a:ext cx="11228832" cy="1477328"/>
          </a:xfrm>
          <a:prstGeom prst="rect">
            <a:avLst/>
          </a:prstGeom>
          <a:noFill/>
        </p:spPr>
        <p:txBody>
          <a:bodyPr wrap="square">
            <a:spAutoFit/>
          </a:bodyPr>
          <a:lstStyle/>
          <a:p>
            <a:r>
              <a:rPr lang="en-US" dirty="0"/>
              <a:t>However, this research has some limitations. The identification strategy used is very simple and necessarily assumes that a company’s intangible component is reflected in its market-to-book value. </a:t>
            </a:r>
          </a:p>
          <a:p>
            <a:endParaRPr lang="en-US" dirty="0"/>
          </a:p>
          <a:p>
            <a:r>
              <a:rPr lang="en-US" dirty="0"/>
              <a:t>The results of the study may be sensitive to market imperfections and other factors captured by the market-to-book value. </a:t>
            </a:r>
          </a:p>
        </p:txBody>
      </p:sp>
    </p:spTree>
    <p:extLst>
      <p:ext uri="{BB962C8B-B14F-4D97-AF65-F5344CB8AC3E}">
        <p14:creationId xmlns:p14="http://schemas.microsoft.com/office/powerpoint/2010/main" val="2337491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D153EDB2-4AAD-43F4-AE78-4D326C8133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grpSp>
        <p:nvGrpSpPr>
          <p:cNvPr id="1040" name="Group 1039">
            <a:extLst>
              <a:ext uri="{FF2B5EF4-FFF2-40B4-BE49-F238E27FC236}">
                <a16:creationId xmlns:a16="http://schemas.microsoft.com/office/drawing/2014/main" id="{A3CB7779-72E2-4E92-AE18-6BBC335DD8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7625" y="0"/>
            <a:ext cx="11097905" cy="6858000"/>
            <a:chOff x="547625" y="0"/>
            <a:chExt cx="11097905" cy="6858000"/>
          </a:xfrm>
        </p:grpSpPr>
        <p:sp>
          <p:nvSpPr>
            <p:cNvPr id="1041" name="Freeform: Shape 1040">
              <a:extLst>
                <a:ext uri="{FF2B5EF4-FFF2-40B4-BE49-F238E27FC236}">
                  <a16:creationId xmlns:a16="http://schemas.microsoft.com/office/drawing/2014/main" id="{175B9DA5-08BD-40EA-B06C-3D3CCD06A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907575" y="0"/>
              <a:ext cx="10345003" cy="6858000"/>
            </a:xfrm>
            <a:custGeom>
              <a:avLst/>
              <a:gdLst>
                <a:gd name="connsiteX0" fmla="*/ 7551973 w 9174595"/>
                <a:gd name="connsiteY0" fmla="*/ 0 h 6858000"/>
                <a:gd name="connsiteX1" fmla="*/ 5634635 w 9174595"/>
                <a:gd name="connsiteY1" fmla="*/ 0 h 6858000"/>
                <a:gd name="connsiteX2" fmla="*/ 5550590 w 9174595"/>
                <a:gd name="connsiteY2" fmla="*/ 0 h 6858000"/>
                <a:gd name="connsiteX3" fmla="*/ 5480986 w 9174595"/>
                <a:gd name="connsiteY3" fmla="*/ 0 h 6858000"/>
                <a:gd name="connsiteX4" fmla="*/ 4886240 w 9174595"/>
                <a:gd name="connsiteY4" fmla="*/ 0 h 6858000"/>
                <a:gd name="connsiteX5" fmla="*/ 4816638 w 9174595"/>
                <a:gd name="connsiteY5" fmla="*/ 0 h 6858000"/>
                <a:gd name="connsiteX6" fmla="*/ 4357958 w 9174595"/>
                <a:gd name="connsiteY6" fmla="*/ 0 h 6858000"/>
                <a:gd name="connsiteX7" fmla="*/ 4288354 w 9174595"/>
                <a:gd name="connsiteY7" fmla="*/ 0 h 6858000"/>
                <a:gd name="connsiteX8" fmla="*/ 3693608 w 9174595"/>
                <a:gd name="connsiteY8" fmla="*/ 0 h 6858000"/>
                <a:gd name="connsiteX9" fmla="*/ 3624006 w 9174595"/>
                <a:gd name="connsiteY9" fmla="*/ 0 h 6858000"/>
                <a:gd name="connsiteX10" fmla="*/ 3276448 w 9174595"/>
                <a:gd name="connsiteY10" fmla="*/ 0 h 6858000"/>
                <a:gd name="connsiteX11" fmla="*/ 1622622 w 9174595"/>
                <a:gd name="connsiteY11" fmla="*/ 0 h 6858000"/>
                <a:gd name="connsiteX12" fmla="*/ 1600504 w 9174595"/>
                <a:gd name="connsiteY12" fmla="*/ 14997 h 6858000"/>
                <a:gd name="connsiteX13" fmla="*/ 0 w 9174595"/>
                <a:gd name="connsiteY13" fmla="*/ 3621656 h 6858000"/>
                <a:gd name="connsiteX14" fmla="*/ 1873886 w 9174595"/>
                <a:gd name="connsiteY14" fmla="*/ 6374814 h 6858000"/>
                <a:gd name="connsiteX15" fmla="*/ 2390406 w 9174595"/>
                <a:gd name="connsiteY15" fmla="*/ 6780599 h 6858000"/>
                <a:gd name="connsiteX16" fmla="*/ 2502136 w 9174595"/>
                <a:gd name="connsiteY16" fmla="*/ 6858000 h 6858000"/>
                <a:gd name="connsiteX17" fmla="*/ 3276448 w 9174595"/>
                <a:gd name="connsiteY17" fmla="*/ 6858000 h 6858000"/>
                <a:gd name="connsiteX18" fmla="*/ 3624006 w 9174595"/>
                <a:gd name="connsiteY18" fmla="*/ 6858000 h 6858000"/>
                <a:gd name="connsiteX19" fmla="*/ 3693608 w 9174595"/>
                <a:gd name="connsiteY19" fmla="*/ 6858000 h 6858000"/>
                <a:gd name="connsiteX20" fmla="*/ 4288354 w 9174595"/>
                <a:gd name="connsiteY20" fmla="*/ 6858000 h 6858000"/>
                <a:gd name="connsiteX21" fmla="*/ 4357958 w 9174595"/>
                <a:gd name="connsiteY21" fmla="*/ 6858000 h 6858000"/>
                <a:gd name="connsiteX22" fmla="*/ 4816638 w 9174595"/>
                <a:gd name="connsiteY22" fmla="*/ 6858000 h 6858000"/>
                <a:gd name="connsiteX23" fmla="*/ 4886240 w 9174595"/>
                <a:gd name="connsiteY23" fmla="*/ 6858000 h 6858000"/>
                <a:gd name="connsiteX24" fmla="*/ 5480986 w 9174595"/>
                <a:gd name="connsiteY24" fmla="*/ 6858000 h 6858000"/>
                <a:gd name="connsiteX25" fmla="*/ 5550590 w 9174595"/>
                <a:gd name="connsiteY25" fmla="*/ 6858000 h 6858000"/>
                <a:gd name="connsiteX26" fmla="*/ 5634635 w 9174595"/>
                <a:gd name="connsiteY26" fmla="*/ 6858000 h 6858000"/>
                <a:gd name="connsiteX27" fmla="*/ 6672460 w 9174595"/>
                <a:gd name="connsiteY27" fmla="*/ 6858000 h 6858000"/>
                <a:gd name="connsiteX28" fmla="*/ 6784188 w 9174595"/>
                <a:gd name="connsiteY28" fmla="*/ 6780599 h 6858000"/>
                <a:gd name="connsiteX29" fmla="*/ 7300708 w 9174595"/>
                <a:gd name="connsiteY29" fmla="*/ 6374814 h 6858000"/>
                <a:gd name="connsiteX30" fmla="*/ 9174595 w 9174595"/>
                <a:gd name="connsiteY30" fmla="*/ 3621656 h 6858000"/>
                <a:gd name="connsiteX31" fmla="*/ 7574092 w 9174595"/>
                <a:gd name="connsiteY3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74595" h="6858000">
                  <a:moveTo>
                    <a:pt x="7551973" y="0"/>
                  </a:moveTo>
                  <a:lnTo>
                    <a:pt x="5634635" y="0"/>
                  </a:lnTo>
                  <a:lnTo>
                    <a:pt x="5550590" y="0"/>
                  </a:lnTo>
                  <a:lnTo>
                    <a:pt x="5480986" y="0"/>
                  </a:lnTo>
                  <a:lnTo>
                    <a:pt x="4886240" y="0"/>
                  </a:lnTo>
                  <a:lnTo>
                    <a:pt x="4816638" y="0"/>
                  </a:lnTo>
                  <a:lnTo>
                    <a:pt x="4357958" y="0"/>
                  </a:lnTo>
                  <a:lnTo>
                    <a:pt x="4288354" y="0"/>
                  </a:lnTo>
                  <a:lnTo>
                    <a:pt x="3693608" y="0"/>
                  </a:lnTo>
                  <a:lnTo>
                    <a:pt x="3624006" y="0"/>
                  </a:lnTo>
                  <a:lnTo>
                    <a:pt x="3276448" y="0"/>
                  </a:lnTo>
                  <a:lnTo>
                    <a:pt x="1622622" y="0"/>
                  </a:lnTo>
                  <a:lnTo>
                    <a:pt x="1600504" y="14997"/>
                  </a:lnTo>
                  <a:cubicBezTo>
                    <a:pt x="573594" y="754641"/>
                    <a:pt x="0" y="2093192"/>
                    <a:pt x="0" y="3621656"/>
                  </a:cubicBezTo>
                  <a:cubicBezTo>
                    <a:pt x="0" y="4969131"/>
                    <a:pt x="928496" y="5602839"/>
                    <a:pt x="1873886" y="6374814"/>
                  </a:cubicBezTo>
                  <a:cubicBezTo>
                    <a:pt x="2046046" y="6515397"/>
                    <a:pt x="2216632" y="6653108"/>
                    <a:pt x="2390406" y="6780599"/>
                  </a:cubicBezTo>
                  <a:lnTo>
                    <a:pt x="2502136" y="6858000"/>
                  </a:lnTo>
                  <a:lnTo>
                    <a:pt x="3276448" y="6858000"/>
                  </a:lnTo>
                  <a:lnTo>
                    <a:pt x="3624006" y="6858000"/>
                  </a:lnTo>
                  <a:lnTo>
                    <a:pt x="3693608" y="6858000"/>
                  </a:lnTo>
                  <a:lnTo>
                    <a:pt x="4288354" y="6858000"/>
                  </a:lnTo>
                  <a:lnTo>
                    <a:pt x="4357958" y="6858000"/>
                  </a:lnTo>
                  <a:lnTo>
                    <a:pt x="4816638" y="6858000"/>
                  </a:lnTo>
                  <a:lnTo>
                    <a:pt x="4886240" y="6858000"/>
                  </a:lnTo>
                  <a:lnTo>
                    <a:pt x="5480986" y="6858000"/>
                  </a:lnTo>
                  <a:lnTo>
                    <a:pt x="5550590" y="6858000"/>
                  </a:lnTo>
                  <a:lnTo>
                    <a:pt x="5634635" y="6858000"/>
                  </a:lnTo>
                  <a:lnTo>
                    <a:pt x="6672460" y="6858000"/>
                  </a:lnTo>
                  <a:lnTo>
                    <a:pt x="6784188" y="6780599"/>
                  </a:lnTo>
                  <a:cubicBezTo>
                    <a:pt x="6957963" y="6653108"/>
                    <a:pt x="7128548" y="6515397"/>
                    <a:pt x="7300708" y="6374814"/>
                  </a:cubicBezTo>
                  <a:cubicBezTo>
                    <a:pt x="8246100" y="5602839"/>
                    <a:pt x="9174595" y="4969131"/>
                    <a:pt x="9174595" y="3621656"/>
                  </a:cubicBezTo>
                  <a:cubicBezTo>
                    <a:pt x="9174595" y="2093192"/>
                    <a:pt x="8601001" y="754641"/>
                    <a:pt x="7574092"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2" name="Freeform: Shape 1041">
              <a:extLst>
                <a:ext uri="{FF2B5EF4-FFF2-40B4-BE49-F238E27FC236}">
                  <a16:creationId xmlns:a16="http://schemas.microsoft.com/office/drawing/2014/main" id="{9EE62D72-11EF-40E9-BF23-0FCAEACDD7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70867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043" name="Freeform: Shape 1042">
              <a:extLst>
                <a:ext uri="{FF2B5EF4-FFF2-40B4-BE49-F238E27FC236}">
                  <a16:creationId xmlns:a16="http://schemas.microsoft.com/office/drawing/2014/main" id="{676336F2-6633-4E26-8760-05F94D87D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7523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044" name="Freeform: Shape 1043">
              <a:extLst>
                <a:ext uri="{FF2B5EF4-FFF2-40B4-BE49-F238E27FC236}">
                  <a16:creationId xmlns:a16="http://schemas.microsoft.com/office/drawing/2014/main" id="{39F3102E-7749-422F-8F51-A148252B8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7625" y="0"/>
              <a:ext cx="2209181" cy="6858000"/>
            </a:xfrm>
            <a:custGeom>
              <a:avLst/>
              <a:gdLst>
                <a:gd name="connsiteX0" fmla="*/ 955085 w 2209181"/>
                <a:gd name="connsiteY0" fmla="*/ 0 h 6858000"/>
                <a:gd name="connsiteX1" fmla="*/ 937727 w 2209181"/>
                <a:gd name="connsiteY1" fmla="*/ 0 h 6858000"/>
                <a:gd name="connsiteX2" fmla="*/ 963738 w 2209181"/>
                <a:gd name="connsiteY2" fmla="*/ 24346 h 6858000"/>
                <a:gd name="connsiteX3" fmla="*/ 2184004 w 2209181"/>
                <a:gd name="connsiteY3" fmla="*/ 3809420 h 6858000"/>
                <a:gd name="connsiteX4" fmla="*/ 218679 w 2209181"/>
                <a:gd name="connsiteY4" fmla="*/ 6681644 h 6858000"/>
                <a:gd name="connsiteX5" fmla="*/ 0 w 2209181"/>
                <a:gd name="connsiteY5" fmla="*/ 6858000 h 6858000"/>
                <a:gd name="connsiteX6" fmla="*/ 19349 w 2209181"/>
                <a:gd name="connsiteY6" fmla="*/ 6858000 h 6858000"/>
                <a:gd name="connsiteX7" fmla="*/ 236958 w 2209181"/>
                <a:gd name="connsiteY7" fmla="*/ 6682507 h 6858000"/>
                <a:gd name="connsiteX8" fmla="*/ 2202283 w 2209181"/>
                <a:gd name="connsiteY8" fmla="*/ 3810283 h 6858000"/>
                <a:gd name="connsiteX9" fmla="*/ 982018 w 2209181"/>
                <a:gd name="connsiteY9" fmla="*/ 2521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55085" y="0"/>
                  </a:moveTo>
                  <a:lnTo>
                    <a:pt x="937727" y="0"/>
                  </a:lnTo>
                  <a:lnTo>
                    <a:pt x="963738" y="24346"/>
                  </a:lnTo>
                  <a:cubicBezTo>
                    <a:pt x="1818009" y="885455"/>
                    <a:pt x="2251801" y="2269402"/>
                    <a:pt x="2184004" y="3809420"/>
                  </a:cubicBezTo>
                  <a:cubicBezTo>
                    <a:pt x="2120250" y="5257592"/>
                    <a:pt x="1181008" y="5895709"/>
                    <a:pt x="218679" y="6681644"/>
                  </a:cubicBezTo>
                  <a:lnTo>
                    <a:pt x="0" y="6858000"/>
                  </a:lnTo>
                  <a:lnTo>
                    <a:pt x="19349" y="6858000"/>
                  </a:lnTo>
                  <a:lnTo>
                    <a:pt x="236958" y="6682507"/>
                  </a:lnTo>
                  <a:cubicBezTo>
                    <a:pt x="1199288" y="5896573"/>
                    <a:pt x="2138530" y="5258455"/>
                    <a:pt x="2202283" y="3810283"/>
                  </a:cubicBezTo>
                  <a:cubicBezTo>
                    <a:pt x="2270080" y="2270266"/>
                    <a:pt x="1836289" y="886318"/>
                    <a:pt x="982018" y="25210"/>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045" name="Freeform: Shape 1044">
              <a:extLst>
                <a:ext uri="{FF2B5EF4-FFF2-40B4-BE49-F238E27FC236}">
                  <a16:creationId xmlns:a16="http://schemas.microsoft.com/office/drawing/2014/main" id="{871191CD-1211-4C40-9D45-449D9BE65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36349" y="0"/>
              <a:ext cx="2209181" cy="6858000"/>
            </a:xfrm>
            <a:custGeom>
              <a:avLst/>
              <a:gdLst>
                <a:gd name="connsiteX0" fmla="*/ 937727 w 2209181"/>
                <a:gd name="connsiteY0" fmla="*/ 0 h 6858000"/>
                <a:gd name="connsiteX1" fmla="*/ 955085 w 2209181"/>
                <a:gd name="connsiteY1" fmla="*/ 0 h 6858000"/>
                <a:gd name="connsiteX2" fmla="*/ 982018 w 2209181"/>
                <a:gd name="connsiteY2" fmla="*/ 25210 h 6858000"/>
                <a:gd name="connsiteX3" fmla="*/ 2202283 w 2209181"/>
                <a:gd name="connsiteY3" fmla="*/ 3810283 h 6858000"/>
                <a:gd name="connsiteX4" fmla="*/ 236958 w 2209181"/>
                <a:gd name="connsiteY4" fmla="*/ 6682507 h 6858000"/>
                <a:gd name="connsiteX5" fmla="*/ 19349 w 2209181"/>
                <a:gd name="connsiteY5" fmla="*/ 6858000 h 6858000"/>
                <a:gd name="connsiteX6" fmla="*/ 0 w 2209181"/>
                <a:gd name="connsiteY6" fmla="*/ 6858000 h 6858000"/>
                <a:gd name="connsiteX7" fmla="*/ 218679 w 2209181"/>
                <a:gd name="connsiteY7" fmla="*/ 6681644 h 6858000"/>
                <a:gd name="connsiteX8" fmla="*/ 2184004 w 2209181"/>
                <a:gd name="connsiteY8" fmla="*/ 3809420 h 6858000"/>
                <a:gd name="connsiteX9" fmla="*/ 963738 w 2209181"/>
                <a:gd name="connsiteY9" fmla="*/ 2434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37727" y="0"/>
                  </a:moveTo>
                  <a:lnTo>
                    <a:pt x="955085" y="0"/>
                  </a:lnTo>
                  <a:lnTo>
                    <a:pt x="982018" y="25210"/>
                  </a:lnTo>
                  <a:cubicBezTo>
                    <a:pt x="1836289" y="886318"/>
                    <a:pt x="2270080" y="2270266"/>
                    <a:pt x="2202283" y="3810283"/>
                  </a:cubicBezTo>
                  <a:cubicBezTo>
                    <a:pt x="2138530" y="5258455"/>
                    <a:pt x="1199288" y="5896573"/>
                    <a:pt x="236958" y="6682507"/>
                  </a:cubicBezTo>
                  <a:lnTo>
                    <a:pt x="19349" y="6858000"/>
                  </a:lnTo>
                  <a:lnTo>
                    <a:pt x="0" y="6858000"/>
                  </a:lnTo>
                  <a:lnTo>
                    <a:pt x="218679" y="6681644"/>
                  </a:lnTo>
                  <a:cubicBezTo>
                    <a:pt x="1181008" y="5895709"/>
                    <a:pt x="2120250" y="5257592"/>
                    <a:pt x="2184004" y="3809420"/>
                  </a:cubicBezTo>
                  <a:cubicBezTo>
                    <a:pt x="2251801" y="2269402"/>
                    <a:pt x="1818009" y="885455"/>
                    <a:pt x="963738" y="24346"/>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pic>
        <p:nvPicPr>
          <p:cNvPr id="1026" name="Picture 2" descr="Why You Shouldn't Use a Thank You Slide (And What to Do Instead)">
            <a:extLst>
              <a:ext uri="{FF2B5EF4-FFF2-40B4-BE49-F238E27FC236}">
                <a16:creationId xmlns:a16="http://schemas.microsoft.com/office/drawing/2014/main" id="{5B9E1B48-870D-6794-E513-C8690B70DF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16" r="15078"/>
          <a:stretch/>
        </p:blipFill>
        <p:spPr bwMode="auto">
          <a:xfrm>
            <a:off x="2717918" y="1180532"/>
            <a:ext cx="6546899" cy="4394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42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7023B-F702-7204-7321-437CE6D046BB}"/>
              </a:ext>
            </a:extLst>
          </p:cNvPr>
          <p:cNvSpPr>
            <a:spLocks noGrp="1"/>
          </p:cNvSpPr>
          <p:nvPr>
            <p:ph type="title"/>
          </p:nvPr>
        </p:nvSpPr>
        <p:spPr>
          <a:xfrm>
            <a:off x="838200" y="1"/>
            <a:ext cx="10515600" cy="808892"/>
          </a:xfrm>
        </p:spPr>
        <p:txBody>
          <a:bodyPr/>
          <a:lstStyle/>
          <a:p>
            <a:pPr algn="ctr"/>
            <a:r>
              <a:rPr lang="en-US" dirty="0"/>
              <a:t>INTRODUCTION </a:t>
            </a:r>
          </a:p>
        </p:txBody>
      </p:sp>
      <p:sp>
        <p:nvSpPr>
          <p:cNvPr id="4" name="TextBox 3">
            <a:extLst>
              <a:ext uri="{FF2B5EF4-FFF2-40B4-BE49-F238E27FC236}">
                <a16:creationId xmlns:a16="http://schemas.microsoft.com/office/drawing/2014/main" id="{9EDB093E-76A0-0D68-5FCF-835EC6167D73}"/>
              </a:ext>
            </a:extLst>
          </p:cNvPr>
          <p:cNvSpPr txBox="1"/>
          <p:nvPr/>
        </p:nvSpPr>
        <p:spPr>
          <a:xfrm>
            <a:off x="251460" y="808893"/>
            <a:ext cx="11672316" cy="1200329"/>
          </a:xfrm>
          <a:prstGeom prst="rect">
            <a:avLst/>
          </a:prstGeom>
          <a:noFill/>
        </p:spPr>
        <p:txBody>
          <a:bodyPr wrap="square">
            <a:spAutoFit/>
          </a:bodyPr>
          <a:lstStyle/>
          <a:p>
            <a:r>
              <a:rPr lang="en-US" dirty="0"/>
              <a:t>Intangibles are key to developing a business and creating sustainable value. However, information on intangible resources is under-reported in financial statements subject to </a:t>
            </a:r>
            <a:r>
              <a:rPr lang="en-US" b="1" dirty="0"/>
              <a:t>International Financial Reporting Standards (IFRS</a:t>
            </a:r>
            <a:r>
              <a:rPr lang="en-US" dirty="0"/>
              <a:t>). because International Accounting Standard 38, ‘‘Intangible Assets” (IAS 38), constrains the recognition of intangible assets,  also allows some degree of accounting flexibility, which managers use to </a:t>
            </a:r>
            <a:r>
              <a:rPr lang="en-US" b="1" dirty="0"/>
              <a:t>achieve different goals</a:t>
            </a:r>
            <a:r>
              <a:rPr lang="en-US" dirty="0"/>
              <a:t>.</a:t>
            </a:r>
          </a:p>
        </p:txBody>
      </p:sp>
      <p:sp>
        <p:nvSpPr>
          <p:cNvPr id="8" name="TextBox 7">
            <a:extLst>
              <a:ext uri="{FF2B5EF4-FFF2-40B4-BE49-F238E27FC236}">
                <a16:creationId xmlns:a16="http://schemas.microsoft.com/office/drawing/2014/main" id="{7E2854B1-93EE-7C78-F7EB-D2DD65A4D027}"/>
              </a:ext>
            </a:extLst>
          </p:cNvPr>
          <p:cNvSpPr txBox="1"/>
          <p:nvPr/>
        </p:nvSpPr>
        <p:spPr>
          <a:xfrm>
            <a:off x="251459" y="3515515"/>
            <a:ext cx="11343131" cy="923330"/>
          </a:xfrm>
          <a:prstGeom prst="rect">
            <a:avLst/>
          </a:prstGeom>
          <a:noFill/>
        </p:spPr>
        <p:txBody>
          <a:bodyPr wrap="square">
            <a:spAutoFit/>
          </a:bodyPr>
          <a:lstStyle/>
          <a:p>
            <a:r>
              <a:rPr lang="en-US" b="1" dirty="0"/>
              <a:t>Goodacre &amp; McGrath, 1997; Lev &amp; Ohlson, 1982</a:t>
            </a:r>
            <a:r>
              <a:rPr lang="en-US" dirty="0"/>
              <a:t>). It is unclear whether investors are misled by managers’ accounting choices as previous research is mixed, with findings supporting both the rationality hypothesis and the earnings fixation hypothesis.  </a:t>
            </a:r>
          </a:p>
        </p:txBody>
      </p:sp>
      <p:sp>
        <p:nvSpPr>
          <p:cNvPr id="14" name="TextBox 13">
            <a:extLst>
              <a:ext uri="{FF2B5EF4-FFF2-40B4-BE49-F238E27FC236}">
                <a16:creationId xmlns:a16="http://schemas.microsoft.com/office/drawing/2014/main" id="{21EEA9F5-67CB-180D-F2B9-489F2FF421D6}"/>
              </a:ext>
            </a:extLst>
          </p:cNvPr>
          <p:cNvSpPr txBox="1"/>
          <p:nvPr/>
        </p:nvSpPr>
        <p:spPr>
          <a:xfrm>
            <a:off x="251460" y="4525613"/>
            <a:ext cx="11526012" cy="646331"/>
          </a:xfrm>
          <a:prstGeom prst="rect">
            <a:avLst/>
          </a:prstGeom>
          <a:noFill/>
        </p:spPr>
        <p:txBody>
          <a:bodyPr wrap="square">
            <a:spAutoFit/>
          </a:bodyPr>
          <a:lstStyle/>
          <a:p>
            <a:r>
              <a:rPr lang="en-US" b="1" dirty="0"/>
              <a:t>(Ballas et al., 2012) </a:t>
            </a:r>
            <a:r>
              <a:rPr lang="en-US" dirty="0"/>
              <a:t>Even if investors are indifferent to accounting choices, accounting choices might still be important to managers for reasons related to the underlying economics of a company or to opportunistic managerial incentives</a:t>
            </a:r>
          </a:p>
        </p:txBody>
      </p:sp>
      <p:sp>
        <p:nvSpPr>
          <p:cNvPr id="16" name="TextBox 15">
            <a:extLst>
              <a:ext uri="{FF2B5EF4-FFF2-40B4-BE49-F238E27FC236}">
                <a16:creationId xmlns:a16="http://schemas.microsoft.com/office/drawing/2014/main" id="{429BF9E1-BACA-B27C-8796-734B0A9CF076}"/>
              </a:ext>
            </a:extLst>
          </p:cNvPr>
          <p:cNvSpPr txBox="1"/>
          <p:nvPr/>
        </p:nvSpPr>
        <p:spPr>
          <a:xfrm>
            <a:off x="131064" y="5587442"/>
            <a:ext cx="11343132" cy="646331"/>
          </a:xfrm>
          <a:prstGeom prst="rect">
            <a:avLst/>
          </a:prstGeom>
          <a:noFill/>
        </p:spPr>
        <p:txBody>
          <a:bodyPr wrap="square">
            <a:spAutoFit/>
          </a:bodyPr>
          <a:lstStyle/>
          <a:p>
            <a:r>
              <a:rPr lang="en-US" dirty="0"/>
              <a:t> PAT (</a:t>
            </a:r>
            <a:r>
              <a:rPr lang="en-US" b="1" dirty="0"/>
              <a:t>Watts &amp; Zimmerman, 1986</a:t>
            </a:r>
            <a:r>
              <a:rPr lang="en-US" dirty="0"/>
              <a:t>) emphasizes </a:t>
            </a:r>
            <a:r>
              <a:rPr lang="en-US" b="1" dirty="0"/>
              <a:t>agency conflicts </a:t>
            </a:r>
            <a:r>
              <a:rPr lang="en-US" dirty="0"/>
              <a:t>among different groups of </a:t>
            </a:r>
            <a:r>
              <a:rPr lang="en-US" b="1" dirty="0"/>
              <a:t>stakeholders, each attempting to maximize its wealth</a:t>
            </a:r>
            <a:r>
              <a:rPr lang="en-US" dirty="0"/>
              <a:t>. </a:t>
            </a:r>
          </a:p>
        </p:txBody>
      </p:sp>
      <p:sp>
        <p:nvSpPr>
          <p:cNvPr id="18" name="TextBox 17">
            <a:extLst>
              <a:ext uri="{FF2B5EF4-FFF2-40B4-BE49-F238E27FC236}">
                <a16:creationId xmlns:a16="http://schemas.microsoft.com/office/drawing/2014/main" id="{CD630735-03A9-0D2C-CE59-A887B28107C4}"/>
              </a:ext>
            </a:extLst>
          </p:cNvPr>
          <p:cNvSpPr txBox="1"/>
          <p:nvPr/>
        </p:nvSpPr>
        <p:spPr>
          <a:xfrm>
            <a:off x="251460" y="2315186"/>
            <a:ext cx="11895582" cy="923330"/>
          </a:xfrm>
          <a:prstGeom prst="rect">
            <a:avLst/>
          </a:prstGeom>
          <a:noFill/>
        </p:spPr>
        <p:txBody>
          <a:bodyPr wrap="square">
            <a:spAutoFit/>
          </a:bodyPr>
          <a:lstStyle/>
          <a:p>
            <a:r>
              <a:rPr lang="en-US" dirty="0"/>
              <a:t>On the one hand, managers may use their discretion in </a:t>
            </a:r>
            <a:r>
              <a:rPr lang="en-US" b="1" dirty="0"/>
              <a:t>financial reporting to provide investors with reliable information </a:t>
            </a:r>
            <a:r>
              <a:rPr lang="en-US" dirty="0"/>
              <a:t>on key value drivers; on the other hand, managers may behave </a:t>
            </a:r>
            <a:r>
              <a:rPr lang="en-US" b="1" dirty="0"/>
              <a:t>opportunistically and distort financial information                   </a:t>
            </a:r>
            <a:r>
              <a:rPr lang="en-US" dirty="0"/>
              <a:t>(Pham et al., 2019)</a:t>
            </a:r>
          </a:p>
        </p:txBody>
      </p:sp>
    </p:spTree>
    <p:extLst>
      <p:ext uri="{BB962C8B-B14F-4D97-AF65-F5344CB8AC3E}">
        <p14:creationId xmlns:p14="http://schemas.microsoft.com/office/powerpoint/2010/main" val="180693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B4D7E-D474-548F-1C55-6B5C25B48BD8}"/>
              </a:ext>
            </a:extLst>
          </p:cNvPr>
          <p:cNvSpPr>
            <a:spLocks noGrp="1"/>
          </p:cNvSpPr>
          <p:nvPr>
            <p:ph type="title"/>
          </p:nvPr>
        </p:nvSpPr>
        <p:spPr>
          <a:xfrm>
            <a:off x="1330569" y="136526"/>
            <a:ext cx="10515600" cy="760290"/>
          </a:xfrm>
        </p:spPr>
        <p:txBody>
          <a:bodyPr/>
          <a:lstStyle/>
          <a:p>
            <a:pPr algn="ctr"/>
            <a:r>
              <a:rPr lang="en-US" dirty="0"/>
              <a:t>INTRODUCTION </a:t>
            </a:r>
          </a:p>
        </p:txBody>
      </p:sp>
      <p:sp>
        <p:nvSpPr>
          <p:cNvPr id="4" name="TextBox 3">
            <a:extLst>
              <a:ext uri="{FF2B5EF4-FFF2-40B4-BE49-F238E27FC236}">
                <a16:creationId xmlns:a16="http://schemas.microsoft.com/office/drawing/2014/main" id="{E8C07510-F2F8-0986-C182-C2FB3EBB32E4}"/>
              </a:ext>
            </a:extLst>
          </p:cNvPr>
          <p:cNvSpPr txBox="1"/>
          <p:nvPr/>
        </p:nvSpPr>
        <p:spPr>
          <a:xfrm>
            <a:off x="345830" y="896816"/>
            <a:ext cx="11175609" cy="1200329"/>
          </a:xfrm>
          <a:prstGeom prst="rect">
            <a:avLst/>
          </a:prstGeom>
          <a:noFill/>
        </p:spPr>
        <p:txBody>
          <a:bodyPr wrap="square">
            <a:spAutoFit/>
          </a:bodyPr>
          <a:lstStyle/>
          <a:p>
            <a:r>
              <a:rPr lang="en-US" dirty="0"/>
              <a:t>The </a:t>
            </a:r>
            <a:r>
              <a:rPr lang="en-US" b="1" dirty="0"/>
              <a:t>Political cost hypothesis of PAT </a:t>
            </a:r>
            <a:r>
              <a:rPr lang="en-US" dirty="0"/>
              <a:t>assumes that managers </a:t>
            </a:r>
            <a:r>
              <a:rPr lang="en-US" b="1" dirty="0"/>
              <a:t>choose income-decreasing accounting methods to reduce potential wealth transfers to other stakeholders</a:t>
            </a:r>
            <a:r>
              <a:rPr lang="en-US" dirty="0"/>
              <a:t>. However, managers have an incentive to choose income-increasing accounting methods to avoid breaching debt covenants (debt hypothesis) and to increase their compensation linked to accounting performance (bonus plan hypothesis)</a:t>
            </a:r>
          </a:p>
        </p:txBody>
      </p:sp>
      <p:sp>
        <p:nvSpPr>
          <p:cNvPr id="8" name="TextBox 7">
            <a:extLst>
              <a:ext uri="{FF2B5EF4-FFF2-40B4-BE49-F238E27FC236}">
                <a16:creationId xmlns:a16="http://schemas.microsoft.com/office/drawing/2014/main" id="{DEB5EC55-2131-B62F-1408-10DC679ABD17}"/>
              </a:ext>
            </a:extLst>
          </p:cNvPr>
          <p:cNvSpPr txBox="1"/>
          <p:nvPr/>
        </p:nvSpPr>
        <p:spPr>
          <a:xfrm>
            <a:off x="345829" y="2397728"/>
            <a:ext cx="11175609" cy="923330"/>
          </a:xfrm>
          <a:prstGeom prst="rect">
            <a:avLst/>
          </a:prstGeom>
          <a:noFill/>
        </p:spPr>
        <p:txBody>
          <a:bodyPr wrap="square">
            <a:spAutoFit/>
          </a:bodyPr>
          <a:lstStyle/>
          <a:p>
            <a:r>
              <a:rPr lang="en-US" b="1" dirty="0"/>
              <a:t>Finally</a:t>
            </a:r>
            <a:r>
              <a:rPr lang="en-US" dirty="0"/>
              <a:t>, an income-increasing strategy may reflect high expected future benefits from intangible assets. According to this view, accounting methods reveal managers’ expectations about the firm’s future cash flows (</a:t>
            </a:r>
            <a:r>
              <a:rPr lang="en-US" dirty="0" err="1"/>
              <a:t>Holthausen</a:t>
            </a:r>
            <a:r>
              <a:rPr lang="en-US" dirty="0"/>
              <a:t>, 1990), which is called an </a:t>
            </a:r>
            <a:r>
              <a:rPr lang="en-US" b="1" dirty="0"/>
              <a:t>informative accounting choice</a:t>
            </a:r>
          </a:p>
        </p:txBody>
      </p:sp>
      <p:sp>
        <p:nvSpPr>
          <p:cNvPr id="10" name="TextBox 9">
            <a:extLst>
              <a:ext uri="{FF2B5EF4-FFF2-40B4-BE49-F238E27FC236}">
                <a16:creationId xmlns:a16="http://schemas.microsoft.com/office/drawing/2014/main" id="{9D35D0CB-8CBD-072E-CA18-DF58DE311781}"/>
              </a:ext>
            </a:extLst>
          </p:cNvPr>
          <p:cNvSpPr txBox="1"/>
          <p:nvPr/>
        </p:nvSpPr>
        <p:spPr>
          <a:xfrm>
            <a:off x="345829" y="3621641"/>
            <a:ext cx="11175609" cy="923330"/>
          </a:xfrm>
          <a:prstGeom prst="rect">
            <a:avLst/>
          </a:prstGeom>
          <a:noFill/>
        </p:spPr>
        <p:txBody>
          <a:bodyPr wrap="square">
            <a:spAutoFit/>
          </a:bodyPr>
          <a:lstStyle/>
          <a:p>
            <a:r>
              <a:rPr lang="en-US" dirty="0"/>
              <a:t>This study investigates whether the relationships between the </a:t>
            </a:r>
            <a:r>
              <a:rPr lang="en-US" b="1" dirty="0"/>
              <a:t>income strategy adopted by an entity and firm size, leverage, profitability, and managerial compensation </a:t>
            </a:r>
            <a:r>
              <a:rPr lang="en-US" dirty="0"/>
              <a:t>are driven by opportunistic incentives or reflect the underlying economics of the company</a:t>
            </a:r>
          </a:p>
        </p:txBody>
      </p:sp>
      <p:sp>
        <p:nvSpPr>
          <p:cNvPr id="12" name="TextBox 11">
            <a:extLst>
              <a:ext uri="{FF2B5EF4-FFF2-40B4-BE49-F238E27FC236}">
                <a16:creationId xmlns:a16="http://schemas.microsoft.com/office/drawing/2014/main" id="{9809561E-9816-72C7-013C-C77C68EBEEE7}"/>
              </a:ext>
            </a:extLst>
          </p:cNvPr>
          <p:cNvSpPr txBox="1"/>
          <p:nvPr/>
        </p:nvSpPr>
        <p:spPr>
          <a:xfrm>
            <a:off x="345829" y="4845554"/>
            <a:ext cx="10517357" cy="1477328"/>
          </a:xfrm>
          <a:prstGeom prst="rect">
            <a:avLst/>
          </a:prstGeom>
          <a:noFill/>
        </p:spPr>
        <p:txBody>
          <a:bodyPr wrap="square">
            <a:spAutoFit/>
          </a:bodyPr>
          <a:lstStyle/>
          <a:p>
            <a:r>
              <a:rPr lang="en-US" b="1" dirty="0"/>
              <a:t>First, </a:t>
            </a:r>
            <a:r>
              <a:rPr lang="en-US" dirty="0"/>
              <a:t>under-reported intangible resources are a crucial area of information asymmetry between managers and investors (</a:t>
            </a:r>
            <a:r>
              <a:rPr lang="en-US" dirty="0" err="1"/>
              <a:t>Ferdaous</a:t>
            </a:r>
            <a:r>
              <a:rPr lang="en-US" dirty="0"/>
              <a:t> &amp; Rahman, 2019; </a:t>
            </a:r>
            <a:r>
              <a:rPr lang="en-US" dirty="0" err="1"/>
              <a:t>Labidi</a:t>
            </a:r>
            <a:r>
              <a:rPr lang="en-US" dirty="0"/>
              <a:t> &amp; Gajewski, 2019), </a:t>
            </a:r>
          </a:p>
          <a:p>
            <a:endParaRPr lang="en-US" dirty="0"/>
          </a:p>
          <a:p>
            <a:r>
              <a:rPr lang="en-US" dirty="0"/>
              <a:t>which gives managers room for discretion. Managers may exercise this discretion in opportunistic ways to mislead stakeholders or in non-opportunistic ways to enhance information quality (Bowen et al., 2008).</a:t>
            </a:r>
          </a:p>
        </p:txBody>
      </p:sp>
    </p:spTree>
    <p:extLst>
      <p:ext uri="{BB962C8B-B14F-4D97-AF65-F5344CB8AC3E}">
        <p14:creationId xmlns:p14="http://schemas.microsoft.com/office/powerpoint/2010/main" val="394227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1BBF7-14A2-9E45-241C-54B16E6C8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DDAFED-92FE-BD79-B2C3-988137371756}"/>
              </a:ext>
            </a:extLst>
          </p:cNvPr>
          <p:cNvSpPr>
            <a:spLocks noGrp="1"/>
          </p:cNvSpPr>
          <p:nvPr>
            <p:ph type="title"/>
          </p:nvPr>
        </p:nvSpPr>
        <p:spPr>
          <a:xfrm>
            <a:off x="1330569" y="136526"/>
            <a:ext cx="10515600" cy="760290"/>
          </a:xfrm>
        </p:spPr>
        <p:txBody>
          <a:bodyPr/>
          <a:lstStyle/>
          <a:p>
            <a:pPr algn="ctr"/>
            <a:r>
              <a:rPr lang="en-US" dirty="0"/>
              <a:t>INTRODUCTION </a:t>
            </a:r>
          </a:p>
        </p:txBody>
      </p:sp>
      <p:sp>
        <p:nvSpPr>
          <p:cNvPr id="5" name="TextBox 4">
            <a:extLst>
              <a:ext uri="{FF2B5EF4-FFF2-40B4-BE49-F238E27FC236}">
                <a16:creationId xmlns:a16="http://schemas.microsoft.com/office/drawing/2014/main" id="{BC7A6C3B-2282-8CF0-4AB3-B1C43DE1DE2F}"/>
              </a:ext>
            </a:extLst>
          </p:cNvPr>
          <p:cNvSpPr txBox="1"/>
          <p:nvPr/>
        </p:nvSpPr>
        <p:spPr>
          <a:xfrm>
            <a:off x="160019" y="1028807"/>
            <a:ext cx="11686149" cy="646331"/>
          </a:xfrm>
          <a:prstGeom prst="rect">
            <a:avLst/>
          </a:prstGeom>
          <a:noFill/>
        </p:spPr>
        <p:txBody>
          <a:bodyPr wrap="square">
            <a:spAutoFit/>
          </a:bodyPr>
          <a:lstStyle/>
          <a:p>
            <a:r>
              <a:rPr lang="en-US" dirty="0"/>
              <a:t> </a:t>
            </a:r>
            <a:r>
              <a:rPr lang="en-US" b="1" dirty="0"/>
              <a:t>Second</a:t>
            </a:r>
            <a:r>
              <a:rPr lang="en-US" dirty="0"/>
              <a:t>, results for Poland may be of interest for other developed markets, while the Polish capital market is more suitable      for verifying opportunistic incentives</a:t>
            </a:r>
          </a:p>
        </p:txBody>
      </p:sp>
      <p:sp>
        <p:nvSpPr>
          <p:cNvPr id="7" name="TextBox 6">
            <a:extLst>
              <a:ext uri="{FF2B5EF4-FFF2-40B4-BE49-F238E27FC236}">
                <a16:creationId xmlns:a16="http://schemas.microsoft.com/office/drawing/2014/main" id="{12F6C1F5-699C-C021-2259-D662F4E32D91}"/>
              </a:ext>
            </a:extLst>
          </p:cNvPr>
          <p:cNvSpPr txBox="1"/>
          <p:nvPr/>
        </p:nvSpPr>
        <p:spPr>
          <a:xfrm>
            <a:off x="220981" y="1854444"/>
            <a:ext cx="11830811" cy="1200329"/>
          </a:xfrm>
          <a:prstGeom prst="rect">
            <a:avLst/>
          </a:prstGeom>
          <a:noFill/>
        </p:spPr>
        <p:txBody>
          <a:bodyPr wrap="square">
            <a:spAutoFit/>
          </a:bodyPr>
          <a:lstStyle/>
          <a:p>
            <a:r>
              <a:rPr lang="en-US" dirty="0"/>
              <a:t>Finally, the audit environment in Poland exhibits very different characteristics from most other countries included in the study by Gunn et al. (2019). According to their findings, Poland has the </a:t>
            </a:r>
            <a:r>
              <a:rPr lang="en-US" b="1" dirty="0"/>
              <a:t>lowest audit fees</a:t>
            </a:r>
            <a:r>
              <a:rPr lang="en-US" dirty="0"/>
              <a:t>, with Big 4 auditors servicing less than half of the audit market. These features suggest that managerial incentives to behave opportunistically may be especially strong in Poland</a:t>
            </a:r>
          </a:p>
        </p:txBody>
      </p:sp>
      <p:sp>
        <p:nvSpPr>
          <p:cNvPr id="11" name="TextBox 10">
            <a:extLst>
              <a:ext uri="{FF2B5EF4-FFF2-40B4-BE49-F238E27FC236}">
                <a16:creationId xmlns:a16="http://schemas.microsoft.com/office/drawing/2014/main" id="{38899719-16CA-398A-B74B-38DCDA8333E4}"/>
              </a:ext>
            </a:extLst>
          </p:cNvPr>
          <p:cNvSpPr txBox="1"/>
          <p:nvPr/>
        </p:nvSpPr>
        <p:spPr>
          <a:xfrm>
            <a:off x="250698" y="3235328"/>
            <a:ext cx="11690604" cy="2031325"/>
          </a:xfrm>
          <a:prstGeom prst="rect">
            <a:avLst/>
          </a:prstGeom>
          <a:noFill/>
        </p:spPr>
        <p:txBody>
          <a:bodyPr wrap="square">
            <a:spAutoFit/>
          </a:bodyPr>
          <a:lstStyle/>
          <a:p>
            <a:r>
              <a:rPr lang="en-US" dirty="0"/>
              <a:t>The study contributes to the </a:t>
            </a:r>
            <a:r>
              <a:rPr lang="en-US" b="1" dirty="0"/>
              <a:t>existing literature in several ways</a:t>
            </a:r>
            <a:r>
              <a:rPr lang="en-US" dirty="0"/>
              <a:t>. </a:t>
            </a:r>
          </a:p>
          <a:p>
            <a:endParaRPr lang="en-US" dirty="0"/>
          </a:p>
          <a:p>
            <a:r>
              <a:rPr lang="en-US" b="1" dirty="0"/>
              <a:t>Primarily, </a:t>
            </a:r>
            <a:r>
              <a:rPr lang="en-US" dirty="0"/>
              <a:t>it contributes to the literature on accounting choices by investigating the determinants of the income strategy chosen by managers.</a:t>
            </a:r>
          </a:p>
          <a:p>
            <a:endParaRPr lang="en-US" dirty="0"/>
          </a:p>
          <a:p>
            <a:r>
              <a:rPr lang="en-US" dirty="0"/>
              <a:t>The study also adds to the literature on </a:t>
            </a:r>
            <a:r>
              <a:rPr lang="en-US" b="1" dirty="0"/>
              <a:t>intangible assets being crucial but under-reported value drivers</a:t>
            </a:r>
            <a:r>
              <a:rPr lang="en-US" dirty="0"/>
              <a:t>. New research methods are needed because previous research on intangible assets and accounting choices provided inconclusive findings</a:t>
            </a:r>
          </a:p>
        </p:txBody>
      </p:sp>
      <p:sp>
        <p:nvSpPr>
          <p:cNvPr id="14" name="TextBox 13">
            <a:extLst>
              <a:ext uri="{FF2B5EF4-FFF2-40B4-BE49-F238E27FC236}">
                <a16:creationId xmlns:a16="http://schemas.microsoft.com/office/drawing/2014/main" id="{518B0C7F-27E3-A0BE-39B3-7D2D0D27FEBA}"/>
              </a:ext>
            </a:extLst>
          </p:cNvPr>
          <p:cNvSpPr txBox="1"/>
          <p:nvPr/>
        </p:nvSpPr>
        <p:spPr>
          <a:xfrm>
            <a:off x="324669" y="5603720"/>
            <a:ext cx="11356847" cy="646331"/>
          </a:xfrm>
          <a:prstGeom prst="rect">
            <a:avLst/>
          </a:prstGeom>
          <a:noFill/>
        </p:spPr>
        <p:txBody>
          <a:bodyPr wrap="square">
            <a:spAutoFit/>
          </a:bodyPr>
          <a:lstStyle/>
          <a:p>
            <a:r>
              <a:rPr lang="en-US" b="1" dirty="0"/>
              <a:t>Finally</a:t>
            </a:r>
            <a:r>
              <a:rPr lang="en-US" dirty="0"/>
              <a:t>, the study emphasizes the need for deeper insight into the decision-making process as traditionally considered determinants and research methods do not seem sufficient to explain accounting choices</a:t>
            </a:r>
          </a:p>
        </p:txBody>
      </p:sp>
    </p:spTree>
    <p:extLst>
      <p:ext uri="{BB962C8B-B14F-4D97-AF65-F5344CB8AC3E}">
        <p14:creationId xmlns:p14="http://schemas.microsoft.com/office/powerpoint/2010/main" val="3183222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6599C-6CF0-C2CB-EF8F-80E9603D04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AE1DE-2F1F-DDDE-E29E-CF52AAF8A937}"/>
              </a:ext>
            </a:extLst>
          </p:cNvPr>
          <p:cNvSpPr>
            <a:spLocks noGrp="1"/>
          </p:cNvSpPr>
          <p:nvPr>
            <p:ph type="title"/>
          </p:nvPr>
        </p:nvSpPr>
        <p:spPr>
          <a:xfrm>
            <a:off x="1330569" y="136526"/>
            <a:ext cx="10515600" cy="760290"/>
          </a:xfrm>
        </p:spPr>
        <p:txBody>
          <a:bodyPr/>
          <a:lstStyle/>
          <a:p>
            <a:pPr algn="ctr"/>
            <a:r>
              <a:rPr lang="en-US" dirty="0"/>
              <a:t>HYPOTHESES DEVELOPMENT </a:t>
            </a:r>
          </a:p>
        </p:txBody>
      </p:sp>
      <p:sp>
        <p:nvSpPr>
          <p:cNvPr id="5" name="TextBox 4">
            <a:extLst>
              <a:ext uri="{FF2B5EF4-FFF2-40B4-BE49-F238E27FC236}">
                <a16:creationId xmlns:a16="http://schemas.microsoft.com/office/drawing/2014/main" id="{27139B77-F2BD-C724-AEC4-4CBECEC6AB99}"/>
              </a:ext>
            </a:extLst>
          </p:cNvPr>
          <p:cNvSpPr txBox="1"/>
          <p:nvPr/>
        </p:nvSpPr>
        <p:spPr>
          <a:xfrm>
            <a:off x="345831" y="896816"/>
            <a:ext cx="11500338" cy="1477328"/>
          </a:xfrm>
          <a:prstGeom prst="rect">
            <a:avLst/>
          </a:prstGeom>
          <a:noFill/>
        </p:spPr>
        <p:txBody>
          <a:bodyPr wrap="square">
            <a:spAutoFit/>
          </a:bodyPr>
          <a:lstStyle/>
          <a:p>
            <a:r>
              <a:rPr lang="en-US" dirty="0"/>
              <a:t>(</a:t>
            </a:r>
            <a:r>
              <a:rPr lang="en-US" b="1" dirty="0" err="1"/>
              <a:t>Holthausen</a:t>
            </a:r>
            <a:r>
              <a:rPr lang="en-US" b="1" dirty="0"/>
              <a:t>, 1990</a:t>
            </a:r>
            <a:r>
              <a:rPr lang="en-US" dirty="0"/>
              <a:t>) Generally accepted accounting principles give managers some discretion about reporting financial information. Managers can use this discretion to report </a:t>
            </a:r>
            <a:r>
              <a:rPr lang="en-US" b="1" dirty="0"/>
              <a:t>conservatively,</a:t>
            </a:r>
            <a:r>
              <a:rPr lang="en-US" dirty="0"/>
              <a:t> which leads to lower reported earnings in the current period (</a:t>
            </a:r>
            <a:r>
              <a:rPr lang="en-US" b="1" dirty="0"/>
              <a:t>income decreasing strategy</a:t>
            </a:r>
            <a:r>
              <a:rPr lang="en-US" dirty="0"/>
              <a:t>), or </a:t>
            </a:r>
            <a:r>
              <a:rPr lang="en-US" b="1" dirty="0"/>
              <a:t>aggressively</a:t>
            </a:r>
            <a:r>
              <a:rPr lang="en-US" dirty="0"/>
              <a:t>, which leads to relatively higher reported earnings (</a:t>
            </a:r>
            <a:r>
              <a:rPr lang="en-US" b="1" dirty="0"/>
              <a:t>income increasing strategy</a:t>
            </a:r>
            <a:r>
              <a:rPr lang="en-US" dirty="0"/>
              <a:t>). Three alternative, not mutually exclusive, perspectives on accounting method choice are efficient contracting, opportunistic behavior, and information perspective</a:t>
            </a:r>
          </a:p>
        </p:txBody>
      </p:sp>
      <p:sp>
        <p:nvSpPr>
          <p:cNvPr id="7" name="TextBox 6">
            <a:extLst>
              <a:ext uri="{FF2B5EF4-FFF2-40B4-BE49-F238E27FC236}">
                <a16:creationId xmlns:a16="http://schemas.microsoft.com/office/drawing/2014/main" id="{768C542E-BE08-483D-23E0-8DE9D0D10F16}"/>
              </a:ext>
            </a:extLst>
          </p:cNvPr>
          <p:cNvSpPr txBox="1"/>
          <p:nvPr/>
        </p:nvSpPr>
        <p:spPr>
          <a:xfrm>
            <a:off x="347472" y="2670941"/>
            <a:ext cx="11356848" cy="646331"/>
          </a:xfrm>
          <a:prstGeom prst="rect">
            <a:avLst/>
          </a:prstGeom>
          <a:noFill/>
        </p:spPr>
        <p:txBody>
          <a:bodyPr wrap="square">
            <a:spAutoFit/>
          </a:bodyPr>
          <a:lstStyle/>
          <a:p>
            <a:r>
              <a:rPr lang="en-US" dirty="0"/>
              <a:t>(</a:t>
            </a:r>
            <a:r>
              <a:rPr lang="en-US" b="1" dirty="0"/>
              <a:t>Watts &amp; Zimmerman, 1986</a:t>
            </a:r>
            <a:r>
              <a:rPr lang="en-US" dirty="0"/>
              <a:t>), The first two perspectives are the core of </a:t>
            </a:r>
            <a:r>
              <a:rPr lang="en-US" b="1" dirty="0"/>
              <a:t>PAT</a:t>
            </a:r>
            <a:r>
              <a:rPr lang="en-US" dirty="0"/>
              <a:t> which seeks to explain and predict managers</a:t>
            </a:r>
            <a:r>
              <a:rPr lang="en-US" b="1" dirty="0"/>
              <a:t>’ choices of accounting methods</a:t>
            </a:r>
            <a:r>
              <a:rPr lang="en-US" dirty="0"/>
              <a:t>.</a:t>
            </a:r>
          </a:p>
        </p:txBody>
      </p:sp>
      <p:sp>
        <p:nvSpPr>
          <p:cNvPr id="11" name="TextBox 10">
            <a:extLst>
              <a:ext uri="{FF2B5EF4-FFF2-40B4-BE49-F238E27FC236}">
                <a16:creationId xmlns:a16="http://schemas.microsoft.com/office/drawing/2014/main" id="{E7F27848-CDBE-2362-BE83-1469ED679AD5}"/>
              </a:ext>
            </a:extLst>
          </p:cNvPr>
          <p:cNvSpPr txBox="1"/>
          <p:nvPr/>
        </p:nvSpPr>
        <p:spPr>
          <a:xfrm>
            <a:off x="345832" y="3614069"/>
            <a:ext cx="11500337" cy="923330"/>
          </a:xfrm>
          <a:prstGeom prst="rect">
            <a:avLst/>
          </a:prstGeom>
          <a:noFill/>
        </p:spPr>
        <p:txBody>
          <a:bodyPr wrap="square">
            <a:spAutoFit/>
          </a:bodyPr>
          <a:lstStyle/>
          <a:p>
            <a:r>
              <a:rPr lang="en-US" dirty="0"/>
              <a:t>(</a:t>
            </a:r>
            <a:r>
              <a:rPr lang="en-US" b="1" dirty="0"/>
              <a:t>Deegan, 2014, p. 323). </a:t>
            </a:r>
            <a:r>
              <a:rPr lang="en-US" dirty="0"/>
              <a:t>PAT considers firms as a nexus of contracts between various self-interested individuals within and outside the firm and explains how financial accounting can be used to minimize the cost implications associated with each contracting party operating in their own self-interest</a:t>
            </a:r>
          </a:p>
        </p:txBody>
      </p:sp>
      <p:sp>
        <p:nvSpPr>
          <p:cNvPr id="14" name="TextBox 13">
            <a:extLst>
              <a:ext uri="{FF2B5EF4-FFF2-40B4-BE49-F238E27FC236}">
                <a16:creationId xmlns:a16="http://schemas.microsoft.com/office/drawing/2014/main" id="{02C3F563-375E-37EA-30A3-141C39049083}"/>
              </a:ext>
            </a:extLst>
          </p:cNvPr>
          <p:cNvSpPr txBox="1"/>
          <p:nvPr/>
        </p:nvSpPr>
        <p:spPr>
          <a:xfrm>
            <a:off x="345831" y="4834196"/>
            <a:ext cx="10885932" cy="1477328"/>
          </a:xfrm>
          <a:prstGeom prst="rect">
            <a:avLst/>
          </a:prstGeom>
          <a:noFill/>
        </p:spPr>
        <p:txBody>
          <a:bodyPr wrap="square">
            <a:spAutoFit/>
          </a:bodyPr>
          <a:lstStyle/>
          <a:p>
            <a:r>
              <a:rPr lang="en-US" dirty="0"/>
              <a:t>(</a:t>
            </a:r>
            <a:r>
              <a:rPr lang="en-US" b="1" dirty="0" err="1"/>
              <a:t>Holthausen</a:t>
            </a:r>
            <a:r>
              <a:rPr lang="en-US" b="1" dirty="0"/>
              <a:t>, 1990). In contrast</a:t>
            </a:r>
            <a:r>
              <a:rPr lang="en-US" dirty="0"/>
              <a:t>, the information perspective suggests that the accounting choices provide information about the firm’s future cash flows </a:t>
            </a:r>
          </a:p>
          <a:p>
            <a:endParaRPr lang="en-US" dirty="0"/>
          </a:p>
          <a:p>
            <a:r>
              <a:rPr lang="en-US" b="1" dirty="0"/>
              <a:t> (Fields et al., 2001). </a:t>
            </a:r>
            <a:r>
              <a:rPr lang="en-US" dirty="0"/>
              <a:t>In this perspective, accounting provides an avenue through which better-informed managers disseminate privately held information to less-well-informed investors</a:t>
            </a:r>
          </a:p>
        </p:txBody>
      </p:sp>
    </p:spTree>
    <p:extLst>
      <p:ext uri="{BB962C8B-B14F-4D97-AF65-F5344CB8AC3E}">
        <p14:creationId xmlns:p14="http://schemas.microsoft.com/office/powerpoint/2010/main" val="2294839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30155-89F2-5011-5EDA-999CC8C109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538A7-4C63-389E-C091-ACCE97B5E42A}"/>
              </a:ext>
            </a:extLst>
          </p:cNvPr>
          <p:cNvSpPr>
            <a:spLocks noGrp="1"/>
          </p:cNvSpPr>
          <p:nvPr>
            <p:ph type="title"/>
          </p:nvPr>
        </p:nvSpPr>
        <p:spPr>
          <a:xfrm>
            <a:off x="1330569" y="136526"/>
            <a:ext cx="10515600" cy="760290"/>
          </a:xfrm>
        </p:spPr>
        <p:txBody>
          <a:bodyPr/>
          <a:lstStyle/>
          <a:p>
            <a:pPr algn="ctr"/>
            <a:r>
              <a:rPr lang="en-US" dirty="0"/>
              <a:t>HYPOTHESES DEVELOPMENT </a:t>
            </a:r>
          </a:p>
        </p:txBody>
      </p:sp>
      <p:sp>
        <p:nvSpPr>
          <p:cNvPr id="4" name="TextBox 3">
            <a:extLst>
              <a:ext uri="{FF2B5EF4-FFF2-40B4-BE49-F238E27FC236}">
                <a16:creationId xmlns:a16="http://schemas.microsoft.com/office/drawing/2014/main" id="{D3E01696-ABD9-FB99-1FD4-3B3EC5A03E6E}"/>
              </a:ext>
            </a:extLst>
          </p:cNvPr>
          <p:cNvSpPr txBox="1"/>
          <p:nvPr/>
        </p:nvSpPr>
        <p:spPr>
          <a:xfrm>
            <a:off x="489320" y="896816"/>
            <a:ext cx="11800332" cy="923330"/>
          </a:xfrm>
          <a:prstGeom prst="rect">
            <a:avLst/>
          </a:prstGeom>
          <a:noFill/>
        </p:spPr>
        <p:txBody>
          <a:bodyPr wrap="square">
            <a:spAutoFit/>
          </a:bodyPr>
          <a:lstStyle/>
          <a:p>
            <a:r>
              <a:rPr lang="en-US" b="1" dirty="0"/>
              <a:t>However</a:t>
            </a:r>
            <a:r>
              <a:rPr lang="en-US" dirty="0"/>
              <a:t>, the actions of managers in a </a:t>
            </a:r>
            <a:r>
              <a:rPr lang="en-US" b="1" dirty="0"/>
              <a:t>growth firm are more difficult for shareholders to supervise and monitor</a:t>
            </a:r>
            <a:r>
              <a:rPr lang="en-US" dirty="0"/>
              <a:t>. Previous research confirms that growth firms are more likely to use </a:t>
            </a:r>
            <a:r>
              <a:rPr lang="en-US" b="1" dirty="0"/>
              <a:t>incentive compensation schemes </a:t>
            </a:r>
            <a:r>
              <a:rPr lang="en-US" dirty="0"/>
              <a:t>that tie management compensation to measures of firm performance (Smith &amp; Watts, 1986),</a:t>
            </a:r>
          </a:p>
        </p:txBody>
      </p:sp>
      <p:sp>
        <p:nvSpPr>
          <p:cNvPr id="8" name="TextBox 7">
            <a:extLst>
              <a:ext uri="{FF2B5EF4-FFF2-40B4-BE49-F238E27FC236}">
                <a16:creationId xmlns:a16="http://schemas.microsoft.com/office/drawing/2014/main" id="{333D772C-D6AD-7DD2-04F6-F6537AA30A2A}"/>
              </a:ext>
            </a:extLst>
          </p:cNvPr>
          <p:cNvSpPr txBox="1"/>
          <p:nvPr/>
        </p:nvSpPr>
        <p:spPr>
          <a:xfrm>
            <a:off x="489321" y="2277260"/>
            <a:ext cx="11356848" cy="923330"/>
          </a:xfrm>
          <a:prstGeom prst="rect">
            <a:avLst/>
          </a:prstGeom>
          <a:noFill/>
        </p:spPr>
        <p:txBody>
          <a:bodyPr wrap="square">
            <a:spAutoFit/>
          </a:bodyPr>
          <a:lstStyle/>
          <a:p>
            <a:r>
              <a:rPr lang="en-US" b="1" dirty="0"/>
              <a:t>Despite many contradictory findings</a:t>
            </a:r>
            <a:r>
              <a:rPr lang="en-US" dirty="0"/>
              <a:t>, opportunistic incentives are still the starting point for much research on </a:t>
            </a:r>
            <a:r>
              <a:rPr lang="en-US" b="1" dirty="0"/>
              <a:t>accounting choice and earnings management</a:t>
            </a:r>
            <a:r>
              <a:rPr lang="en-US" dirty="0"/>
              <a:t>. Three key hypotheses developed in the PAT literature are the </a:t>
            </a:r>
          </a:p>
          <a:p>
            <a:r>
              <a:rPr lang="en-US" b="1" dirty="0"/>
              <a:t>political cost hypothesis, the debt hypothesis, and the bonus plan hypothesis</a:t>
            </a:r>
            <a:r>
              <a:rPr lang="en-US" dirty="0"/>
              <a:t>.</a:t>
            </a:r>
          </a:p>
        </p:txBody>
      </p:sp>
      <p:sp>
        <p:nvSpPr>
          <p:cNvPr id="10" name="TextBox 9">
            <a:extLst>
              <a:ext uri="{FF2B5EF4-FFF2-40B4-BE49-F238E27FC236}">
                <a16:creationId xmlns:a16="http://schemas.microsoft.com/office/drawing/2014/main" id="{5D1B4A8E-9F23-771E-1D0A-2C52FD4BAC02}"/>
              </a:ext>
            </a:extLst>
          </p:cNvPr>
          <p:cNvSpPr txBox="1"/>
          <p:nvPr/>
        </p:nvSpPr>
        <p:spPr>
          <a:xfrm>
            <a:off x="489322" y="3444222"/>
            <a:ext cx="11356847" cy="923330"/>
          </a:xfrm>
          <a:prstGeom prst="rect">
            <a:avLst/>
          </a:prstGeom>
          <a:noFill/>
        </p:spPr>
        <p:txBody>
          <a:bodyPr wrap="square">
            <a:spAutoFit/>
          </a:bodyPr>
          <a:lstStyle/>
          <a:p>
            <a:r>
              <a:rPr lang="en-US" dirty="0"/>
              <a:t>firms are under scrutiny by various groups, such as </a:t>
            </a:r>
            <a:r>
              <a:rPr lang="en-US" b="1" dirty="0"/>
              <a:t>governments, employees, consumers, and environmental lobby groups</a:t>
            </a:r>
            <a:r>
              <a:rPr lang="en-US" dirty="0"/>
              <a:t>. These groups may promote the view that a company, particularly a large one, is generating excessive profits and not paying its ‘‘fair share” to other stakeholders (Deegan, 2014, p. 308).</a:t>
            </a:r>
          </a:p>
        </p:txBody>
      </p:sp>
      <p:sp>
        <p:nvSpPr>
          <p:cNvPr id="13" name="TextBox 12">
            <a:extLst>
              <a:ext uri="{FF2B5EF4-FFF2-40B4-BE49-F238E27FC236}">
                <a16:creationId xmlns:a16="http://schemas.microsoft.com/office/drawing/2014/main" id="{FBD95E37-DE2A-0BA0-CAD6-1C5121471D4F}"/>
              </a:ext>
            </a:extLst>
          </p:cNvPr>
          <p:cNvSpPr txBox="1"/>
          <p:nvPr/>
        </p:nvSpPr>
        <p:spPr>
          <a:xfrm>
            <a:off x="489320" y="4611184"/>
            <a:ext cx="10922508" cy="2031325"/>
          </a:xfrm>
          <a:prstGeom prst="rect">
            <a:avLst/>
          </a:prstGeom>
          <a:noFill/>
        </p:spPr>
        <p:txBody>
          <a:bodyPr wrap="square">
            <a:spAutoFit/>
          </a:bodyPr>
          <a:lstStyle/>
          <a:p>
            <a:r>
              <a:rPr lang="en-US" dirty="0"/>
              <a:t>To mitigate this type of problem, this study </a:t>
            </a:r>
            <a:r>
              <a:rPr lang="en-US" b="1" dirty="0"/>
              <a:t>investigates accounting policies </a:t>
            </a:r>
            <a:r>
              <a:rPr lang="en-US" dirty="0"/>
              <a:t>only for </a:t>
            </a:r>
            <a:r>
              <a:rPr lang="en-US" b="1" dirty="0"/>
              <a:t>intangible assets </a:t>
            </a:r>
            <a:r>
              <a:rPr lang="en-US" dirty="0"/>
              <a:t>and links them to the </a:t>
            </a:r>
            <a:r>
              <a:rPr lang="en-US" b="1" dirty="0"/>
              <a:t>market-to-book ratio</a:t>
            </a:r>
            <a:r>
              <a:rPr lang="en-US" dirty="0"/>
              <a:t>, which indicates the intangible nature of a company. </a:t>
            </a:r>
          </a:p>
          <a:p>
            <a:endParaRPr lang="en-US" dirty="0"/>
          </a:p>
          <a:p>
            <a:r>
              <a:rPr lang="en-US" dirty="0"/>
              <a:t>In line with the PAT political cost hypothesis that large firms prefer a less aggressive income strategy, the first hypothesis is formulated as follows: </a:t>
            </a:r>
          </a:p>
          <a:p>
            <a:endParaRPr lang="en-US" dirty="0"/>
          </a:p>
          <a:p>
            <a:r>
              <a:rPr lang="en-US" dirty="0"/>
              <a:t>H1: Managers of larger firms prefer a less aggressive income strategy regarding intangible assets</a:t>
            </a:r>
          </a:p>
        </p:txBody>
      </p:sp>
    </p:spTree>
    <p:extLst>
      <p:ext uri="{BB962C8B-B14F-4D97-AF65-F5344CB8AC3E}">
        <p14:creationId xmlns:p14="http://schemas.microsoft.com/office/powerpoint/2010/main" val="93601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091D78-873E-6664-A15B-D4D038B3CB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0FF149-D5CD-651C-2935-D95A5E0114FA}"/>
              </a:ext>
            </a:extLst>
          </p:cNvPr>
          <p:cNvSpPr>
            <a:spLocks noGrp="1"/>
          </p:cNvSpPr>
          <p:nvPr>
            <p:ph type="title"/>
          </p:nvPr>
        </p:nvSpPr>
        <p:spPr>
          <a:xfrm>
            <a:off x="1330569" y="136526"/>
            <a:ext cx="10515600" cy="760290"/>
          </a:xfrm>
        </p:spPr>
        <p:txBody>
          <a:bodyPr/>
          <a:lstStyle/>
          <a:p>
            <a:pPr algn="ctr"/>
            <a:r>
              <a:rPr lang="en-US" dirty="0"/>
              <a:t>HYPOTHESES DEVELOPMENT </a:t>
            </a:r>
          </a:p>
        </p:txBody>
      </p:sp>
      <p:sp>
        <p:nvSpPr>
          <p:cNvPr id="4" name="TextBox 3">
            <a:extLst>
              <a:ext uri="{FF2B5EF4-FFF2-40B4-BE49-F238E27FC236}">
                <a16:creationId xmlns:a16="http://schemas.microsoft.com/office/drawing/2014/main" id="{CA600237-5795-0B16-9F9A-EBA7E5A6B7A2}"/>
              </a:ext>
            </a:extLst>
          </p:cNvPr>
          <p:cNvSpPr txBox="1"/>
          <p:nvPr/>
        </p:nvSpPr>
        <p:spPr>
          <a:xfrm>
            <a:off x="489320" y="896816"/>
            <a:ext cx="11489319" cy="1200329"/>
          </a:xfrm>
          <a:prstGeom prst="rect">
            <a:avLst/>
          </a:prstGeom>
          <a:noFill/>
        </p:spPr>
        <p:txBody>
          <a:bodyPr wrap="square">
            <a:spAutoFit/>
          </a:bodyPr>
          <a:lstStyle/>
          <a:p>
            <a:r>
              <a:rPr lang="en-US" dirty="0"/>
              <a:t>Financing business activities with </a:t>
            </a:r>
            <a:r>
              <a:rPr lang="en-US" b="1" dirty="0"/>
              <a:t>debt produces </a:t>
            </a:r>
            <a:r>
              <a:rPr lang="en-US" dirty="0"/>
              <a:t>a conflict of interest between the </a:t>
            </a:r>
            <a:r>
              <a:rPr lang="en-US" b="1" dirty="0"/>
              <a:t>firm’s stockholders and bondholders</a:t>
            </a:r>
            <a:r>
              <a:rPr lang="en-US" dirty="0"/>
              <a:t>.</a:t>
            </a:r>
          </a:p>
          <a:p>
            <a:endParaRPr lang="en-US" dirty="0"/>
          </a:p>
          <a:p>
            <a:r>
              <a:rPr lang="en-US" dirty="0"/>
              <a:t> </a:t>
            </a:r>
            <a:r>
              <a:rPr lang="en-US" b="1" dirty="0"/>
              <a:t>Smith and Warner (1979</a:t>
            </a:r>
            <a:r>
              <a:rPr lang="en-US" dirty="0"/>
              <a:t>) describe primary sources of this conflict as </a:t>
            </a:r>
            <a:r>
              <a:rPr lang="en-US" b="1" dirty="0"/>
              <a:t>dividend payment, claim dilution, asset substitution, and underinvestment.</a:t>
            </a:r>
          </a:p>
        </p:txBody>
      </p:sp>
      <p:sp>
        <p:nvSpPr>
          <p:cNvPr id="8" name="TextBox 7">
            <a:extLst>
              <a:ext uri="{FF2B5EF4-FFF2-40B4-BE49-F238E27FC236}">
                <a16:creationId xmlns:a16="http://schemas.microsoft.com/office/drawing/2014/main" id="{C805E6D3-E6CE-684A-C44B-C0ADBFC25F78}"/>
              </a:ext>
            </a:extLst>
          </p:cNvPr>
          <p:cNvSpPr txBox="1"/>
          <p:nvPr/>
        </p:nvSpPr>
        <p:spPr>
          <a:xfrm>
            <a:off x="489321" y="2118771"/>
            <a:ext cx="11356848" cy="646331"/>
          </a:xfrm>
          <a:prstGeom prst="rect">
            <a:avLst/>
          </a:prstGeom>
          <a:noFill/>
        </p:spPr>
        <p:txBody>
          <a:bodyPr wrap="square">
            <a:spAutoFit/>
          </a:bodyPr>
          <a:lstStyle/>
          <a:p>
            <a:r>
              <a:rPr lang="en-US" dirty="0"/>
              <a:t>In regard to intangible assets, </a:t>
            </a:r>
            <a:r>
              <a:rPr lang="en-US" b="1" dirty="0"/>
              <a:t>Aboody and Lev (1998) </a:t>
            </a:r>
            <a:r>
              <a:rPr lang="en-US" dirty="0"/>
              <a:t>provide evidence that more leveraged US firms tend to capitalize software costs more aggressively</a:t>
            </a:r>
          </a:p>
        </p:txBody>
      </p:sp>
      <p:sp>
        <p:nvSpPr>
          <p:cNvPr id="10" name="TextBox 9">
            <a:extLst>
              <a:ext uri="{FF2B5EF4-FFF2-40B4-BE49-F238E27FC236}">
                <a16:creationId xmlns:a16="http://schemas.microsoft.com/office/drawing/2014/main" id="{CA150F44-5ADB-9693-67E7-692E424C9ED9}"/>
              </a:ext>
            </a:extLst>
          </p:cNvPr>
          <p:cNvSpPr txBox="1"/>
          <p:nvPr/>
        </p:nvSpPr>
        <p:spPr>
          <a:xfrm>
            <a:off x="489319" y="3063727"/>
            <a:ext cx="11489319" cy="923330"/>
          </a:xfrm>
          <a:prstGeom prst="rect">
            <a:avLst/>
          </a:prstGeom>
          <a:noFill/>
        </p:spPr>
        <p:txBody>
          <a:bodyPr wrap="square">
            <a:spAutoFit/>
          </a:bodyPr>
          <a:lstStyle/>
          <a:p>
            <a:r>
              <a:rPr lang="en-US" dirty="0"/>
              <a:t>A similar relationship was found with a German sample (Dinh et al., 2016). These findings are not confirmed in the case of R&amp;D in France, where no significant difference in leverage between firms with </a:t>
            </a:r>
            <a:r>
              <a:rPr lang="en-US" b="1" dirty="0"/>
              <a:t>aggressive accounting policy (capitalizers</a:t>
            </a:r>
            <a:r>
              <a:rPr lang="en-US" dirty="0"/>
              <a:t>) and those with </a:t>
            </a:r>
            <a:r>
              <a:rPr lang="en-US" b="1" dirty="0"/>
              <a:t>conservative accounting policy (</a:t>
            </a:r>
            <a:r>
              <a:rPr lang="en-US" b="1" dirty="0" err="1"/>
              <a:t>expensers</a:t>
            </a:r>
            <a:r>
              <a:rPr lang="en-US" dirty="0"/>
              <a:t>) was found (</a:t>
            </a:r>
            <a:r>
              <a:rPr lang="en-US" dirty="0" err="1"/>
              <a:t>Cazavan</a:t>
            </a:r>
            <a:r>
              <a:rPr lang="en-US" dirty="0"/>
              <a:t>-Jeny et al., 2011)</a:t>
            </a:r>
          </a:p>
        </p:txBody>
      </p:sp>
      <p:sp>
        <p:nvSpPr>
          <p:cNvPr id="13" name="TextBox 12">
            <a:extLst>
              <a:ext uri="{FF2B5EF4-FFF2-40B4-BE49-F238E27FC236}">
                <a16:creationId xmlns:a16="http://schemas.microsoft.com/office/drawing/2014/main" id="{34744F68-1B68-8F3A-B30B-D5783F636ED6}"/>
              </a:ext>
            </a:extLst>
          </p:cNvPr>
          <p:cNvSpPr txBox="1"/>
          <p:nvPr/>
        </p:nvSpPr>
        <p:spPr>
          <a:xfrm>
            <a:off x="489321" y="4178381"/>
            <a:ext cx="11489317" cy="2308324"/>
          </a:xfrm>
          <a:prstGeom prst="rect">
            <a:avLst/>
          </a:prstGeom>
          <a:noFill/>
        </p:spPr>
        <p:txBody>
          <a:bodyPr wrap="square">
            <a:spAutoFit/>
          </a:bodyPr>
          <a:lstStyle/>
          <a:p>
            <a:r>
              <a:rPr lang="en-US" dirty="0"/>
              <a:t>However, one must notice that leverage is a proxy measure for the closeness to breaching debt covenants, which is often unknown to outsiders. Although there is some evidence that leverage is a good surrogate for proximity to accounting constraints (Press &amp; </a:t>
            </a:r>
            <a:r>
              <a:rPr lang="en-US" dirty="0" err="1"/>
              <a:t>Weintrop</a:t>
            </a:r>
            <a:r>
              <a:rPr lang="en-US" dirty="0"/>
              <a:t>, 1990), results may be sensitive to the measure of leverage used and vary between different types of covenants. </a:t>
            </a:r>
          </a:p>
          <a:p>
            <a:endParaRPr lang="en-US" dirty="0"/>
          </a:p>
          <a:p>
            <a:r>
              <a:rPr lang="en-US" dirty="0"/>
              <a:t>Assuming opportunistic behavior of the managers, the second hypothesis is as follows:</a:t>
            </a:r>
          </a:p>
          <a:p>
            <a:endParaRPr lang="en-US" dirty="0"/>
          </a:p>
          <a:p>
            <a:r>
              <a:rPr lang="en-US" dirty="0"/>
              <a:t> H2: Managers of highly leveraged firms prefer a more aggressive income strategy regarding intangible assets</a:t>
            </a:r>
          </a:p>
        </p:txBody>
      </p:sp>
    </p:spTree>
    <p:extLst>
      <p:ext uri="{BB962C8B-B14F-4D97-AF65-F5344CB8AC3E}">
        <p14:creationId xmlns:p14="http://schemas.microsoft.com/office/powerpoint/2010/main" val="1535406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87381-495A-EE8E-7DA7-801BF6E070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454D78-A08C-DB59-9427-31BB6096E658}"/>
              </a:ext>
            </a:extLst>
          </p:cNvPr>
          <p:cNvSpPr>
            <a:spLocks noGrp="1"/>
          </p:cNvSpPr>
          <p:nvPr>
            <p:ph type="title"/>
          </p:nvPr>
        </p:nvSpPr>
        <p:spPr>
          <a:xfrm>
            <a:off x="1330569" y="136526"/>
            <a:ext cx="10515600" cy="760290"/>
          </a:xfrm>
        </p:spPr>
        <p:txBody>
          <a:bodyPr/>
          <a:lstStyle/>
          <a:p>
            <a:pPr algn="ctr"/>
            <a:r>
              <a:rPr lang="en-US" dirty="0"/>
              <a:t>HYPOTHESES DEVELOPMENT </a:t>
            </a:r>
          </a:p>
        </p:txBody>
      </p:sp>
      <p:sp>
        <p:nvSpPr>
          <p:cNvPr id="4" name="TextBox 3">
            <a:extLst>
              <a:ext uri="{FF2B5EF4-FFF2-40B4-BE49-F238E27FC236}">
                <a16:creationId xmlns:a16="http://schemas.microsoft.com/office/drawing/2014/main" id="{ED46E562-6DC6-9FF0-A446-2D9313DD9C39}"/>
              </a:ext>
            </a:extLst>
          </p:cNvPr>
          <p:cNvSpPr txBox="1"/>
          <p:nvPr/>
        </p:nvSpPr>
        <p:spPr>
          <a:xfrm>
            <a:off x="345831" y="896816"/>
            <a:ext cx="11500338" cy="923330"/>
          </a:xfrm>
          <a:prstGeom prst="rect">
            <a:avLst/>
          </a:prstGeom>
          <a:noFill/>
        </p:spPr>
        <p:txBody>
          <a:bodyPr wrap="square">
            <a:spAutoFit/>
          </a:bodyPr>
          <a:lstStyle/>
          <a:p>
            <a:r>
              <a:rPr lang="en-US" dirty="0"/>
              <a:t>PAT predicts that if managers’ compensation is related to accounting numbers, there are strong incentives for self-interested managers to </a:t>
            </a:r>
            <a:r>
              <a:rPr lang="en-US" b="1" dirty="0"/>
              <a:t>choose income-increasing accounting policy</a:t>
            </a:r>
            <a:r>
              <a:rPr lang="en-US" dirty="0"/>
              <a:t>. In this setting, managers act opportunistically when maximizing their own wealth at the expense of the stockholders</a:t>
            </a:r>
          </a:p>
        </p:txBody>
      </p:sp>
      <p:sp>
        <p:nvSpPr>
          <p:cNvPr id="8" name="TextBox 7">
            <a:extLst>
              <a:ext uri="{FF2B5EF4-FFF2-40B4-BE49-F238E27FC236}">
                <a16:creationId xmlns:a16="http://schemas.microsoft.com/office/drawing/2014/main" id="{3DCD0930-E31E-97F9-971E-D35961A439B4}"/>
              </a:ext>
            </a:extLst>
          </p:cNvPr>
          <p:cNvSpPr txBox="1"/>
          <p:nvPr/>
        </p:nvSpPr>
        <p:spPr>
          <a:xfrm>
            <a:off x="345831" y="2257270"/>
            <a:ext cx="11500338" cy="646331"/>
          </a:xfrm>
          <a:prstGeom prst="rect">
            <a:avLst/>
          </a:prstGeom>
          <a:noFill/>
        </p:spPr>
        <p:txBody>
          <a:bodyPr wrap="square">
            <a:spAutoFit/>
          </a:bodyPr>
          <a:lstStyle/>
          <a:p>
            <a:r>
              <a:rPr lang="en-US" dirty="0"/>
              <a:t>Researchers must often use proxy measures for management compensation plans when testing the bonus plan hypothesis because, in many countries, companies do not disclose sufficient information in their annual reports.</a:t>
            </a:r>
          </a:p>
        </p:txBody>
      </p:sp>
      <p:sp>
        <p:nvSpPr>
          <p:cNvPr id="10" name="TextBox 9">
            <a:extLst>
              <a:ext uri="{FF2B5EF4-FFF2-40B4-BE49-F238E27FC236}">
                <a16:creationId xmlns:a16="http://schemas.microsoft.com/office/drawing/2014/main" id="{A1BCD4F2-1080-5DEB-221E-713CC44B0D87}"/>
              </a:ext>
            </a:extLst>
          </p:cNvPr>
          <p:cNvSpPr txBox="1"/>
          <p:nvPr/>
        </p:nvSpPr>
        <p:spPr>
          <a:xfrm>
            <a:off x="345830" y="3340725"/>
            <a:ext cx="11500337" cy="1200329"/>
          </a:xfrm>
          <a:prstGeom prst="rect">
            <a:avLst/>
          </a:prstGeom>
          <a:noFill/>
        </p:spPr>
        <p:txBody>
          <a:bodyPr wrap="square">
            <a:spAutoFit/>
          </a:bodyPr>
          <a:lstStyle/>
          <a:p>
            <a:r>
              <a:rPr lang="en-US" dirty="0"/>
              <a:t>They assess compensation level in comparison to various performance measures, such as </a:t>
            </a:r>
            <a:r>
              <a:rPr lang="en-US" b="1" dirty="0"/>
              <a:t>sales, assets, or earnings. Higher compensation</a:t>
            </a:r>
            <a:r>
              <a:rPr lang="en-US" dirty="0"/>
              <a:t>, especially compared to a particular performance measure, increases the need for its justification, which creates stronger incentives to inflate earnings. Based on the above arguments, the following hypothesis is formulated:</a:t>
            </a:r>
          </a:p>
        </p:txBody>
      </p:sp>
      <p:sp>
        <p:nvSpPr>
          <p:cNvPr id="13" name="TextBox 12">
            <a:extLst>
              <a:ext uri="{FF2B5EF4-FFF2-40B4-BE49-F238E27FC236}">
                <a16:creationId xmlns:a16="http://schemas.microsoft.com/office/drawing/2014/main" id="{75223F09-6508-84C9-FF27-928705DF9FF9}"/>
              </a:ext>
            </a:extLst>
          </p:cNvPr>
          <p:cNvSpPr txBox="1"/>
          <p:nvPr/>
        </p:nvSpPr>
        <p:spPr>
          <a:xfrm>
            <a:off x="345829" y="4978178"/>
            <a:ext cx="11500337" cy="646331"/>
          </a:xfrm>
          <a:prstGeom prst="rect">
            <a:avLst/>
          </a:prstGeom>
          <a:noFill/>
        </p:spPr>
        <p:txBody>
          <a:bodyPr wrap="square">
            <a:spAutoFit/>
          </a:bodyPr>
          <a:lstStyle/>
          <a:p>
            <a:r>
              <a:rPr lang="en-US" dirty="0"/>
              <a:t>H3: Managers with a high compensation-to-sales ratio prefer a more aggressive income strategy regarding intangible assets.</a:t>
            </a:r>
          </a:p>
        </p:txBody>
      </p:sp>
    </p:spTree>
    <p:extLst>
      <p:ext uri="{BB962C8B-B14F-4D97-AF65-F5344CB8AC3E}">
        <p14:creationId xmlns:p14="http://schemas.microsoft.com/office/powerpoint/2010/main" val="66122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件" ma:contentTypeID="0x010100D6047F138D408740B27C8F19946BE472" ma:contentTypeVersion="4" ma:contentTypeDescription="建立新的文件。" ma:contentTypeScope="" ma:versionID="90f4a2e5ba4089dd57b9c62f0c81d4a5">
  <xsd:schema xmlns:xsd="http://www.w3.org/2001/XMLSchema" xmlns:xs="http://www.w3.org/2001/XMLSchema" xmlns:p="http://schemas.microsoft.com/office/2006/metadata/properties" xmlns:ns3="95048a00-b633-4bda-974d-eb622bd7110b" targetNamespace="http://schemas.microsoft.com/office/2006/metadata/properties" ma:root="true" ma:fieldsID="ade0ac868cda730f235cd1b794d99c1a" ns3:_="">
    <xsd:import namespace="95048a00-b633-4bda-974d-eb622bd7110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048a00-b633-4bda-974d-eb622bd711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EDA634-3EF6-486B-8DFC-4BE7B69978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048a00-b633-4bda-974d-eb622bd711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BAA8CD-E103-42EF-9D71-CFC3AEC19EC4}">
  <ds:schemaRefs>
    <ds:schemaRef ds:uri="http://schemas.microsoft.com/sharepoint/v3/contenttype/forms"/>
  </ds:schemaRefs>
</ds:datastoreItem>
</file>

<file path=customXml/itemProps3.xml><?xml version="1.0" encoding="utf-8"?>
<ds:datastoreItem xmlns:ds="http://schemas.openxmlformats.org/officeDocument/2006/customXml" ds:itemID="{E175091A-0EF0-49DE-ACE5-F2B4C6BEB892}">
  <ds:schemaRefs>
    <ds:schemaRef ds:uri="http://purl.org/dc/elements/1.1/"/>
    <ds:schemaRef ds:uri="http://purl.org/dc/terms/"/>
    <ds:schemaRef ds:uri="http://www.w3.org/XML/1998/namespace"/>
    <ds:schemaRef ds:uri="http://schemas.microsoft.com/office/2006/metadata/properties"/>
    <ds:schemaRef ds:uri="95048a00-b633-4bda-974d-eb622bd7110b"/>
    <ds:schemaRef ds:uri="http://purl.org/dc/dcmitype/"/>
    <ds:schemaRef ds:uri="http://schemas.microsoft.com/office/2006/documentManagement/typ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11763</TotalTime>
  <Words>3145</Words>
  <Application>Microsoft Office PowerPoint</Application>
  <PresentationFormat>Widescreen</PresentationFormat>
  <Paragraphs>138</Paragraphs>
  <Slides>27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Charis SIL</vt:lpstr>
      <vt:lpstr>Meiryo</vt:lpstr>
      <vt:lpstr>Aptos</vt:lpstr>
      <vt:lpstr>Arial</vt:lpstr>
      <vt:lpstr>Calibri</vt:lpstr>
      <vt:lpstr>Calibri Light</vt:lpstr>
      <vt:lpstr>Office Theme</vt:lpstr>
      <vt:lpstr>PowerPoint Presentation</vt:lpstr>
      <vt:lpstr>PRESENTATION OUTLINE </vt:lpstr>
      <vt:lpstr>INTRODUCTION </vt:lpstr>
      <vt:lpstr>INTRODUCTION </vt:lpstr>
      <vt:lpstr>INTRODUCTION </vt:lpstr>
      <vt:lpstr>HYPOTHESES DEVELOPMENT </vt:lpstr>
      <vt:lpstr>HYPOTHESES DEVELOPMENT </vt:lpstr>
      <vt:lpstr>HYPOTHESES DEVELOPMENT </vt:lpstr>
      <vt:lpstr>HYPOTHESES DEVELOPMENT </vt:lpstr>
      <vt:lpstr>HYPOTHESES DEVELOPMENT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practices and professional power dynamics during a crisis</dc:title>
  <dc:creator>唐梅克</dc:creator>
  <cp:lastModifiedBy>唐梅克</cp:lastModifiedBy>
  <cp:revision>26</cp:revision>
  <dcterms:created xsi:type="dcterms:W3CDTF">2023-04-07T06:43:49Z</dcterms:created>
  <dcterms:modified xsi:type="dcterms:W3CDTF">2024-02-26T15:25:58Z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0x010100D6047F138D408740B27C8F19946BE472</vt:lpwstr>
  </property>
</Properties>
</file>