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2_103A9E9B.xml" ContentType="application/vnd.ms-powerpoint.comments+xml"/>
  <Override PartName="/ppt/comments/modernComment_103_5E9CCC12.xml" ContentType="application/vnd.ms-powerpoint.comments+xml"/>
  <Override PartName="/ppt/comments/modernComment_107_CD21EA0C.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82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2" r:id="rId15"/>
    <p:sldId id="268" r:id="rId16"/>
    <p:sldId id="269" r:id="rId17"/>
    <p:sldId id="270" r:id="rId18"/>
    <p:sldId id="271" r:id="rId19"/>
    <p:sldId id="273" r:id="rId20"/>
    <p:sldId id="274" r:id="rId21"/>
    <p:sldId id="275" r:id="rId22"/>
    <p:sldId id="277"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FDD459-5945-82DC-32ED-3DA38D0E24B3}" name="李仲賢" initials="李李" userId="S::benlee@cht.com.tw::8ef27ce6-4adc-4fc6-b2b8-6f2e9ecdac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94634" autoAdjust="0"/>
  </p:normalViewPr>
  <p:slideViewPr>
    <p:cSldViewPr snapToGrid="0">
      <p:cViewPr varScale="1">
        <p:scale>
          <a:sx n="78" d="100"/>
          <a:sy n="78" d="100"/>
        </p:scale>
        <p:origin x="830"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omments/modernComment_102_103A9E9B.xml><?xml version="1.0" encoding="utf-8"?>
<p188:cmLst xmlns:a="http://schemas.openxmlformats.org/drawingml/2006/main" xmlns:r="http://schemas.openxmlformats.org/officeDocument/2006/relationships" xmlns:p188="http://schemas.microsoft.com/office/powerpoint/2018/8/main">
  <p188:cm id="{753856DF-FDAC-439F-A84C-991EF56958E8}" authorId="{E4FDD459-5945-82DC-32ED-3DA38D0E24B3}" created="2024-05-12T13:35:20.670">
    <ac:txMkLst xmlns:ac="http://schemas.microsoft.com/office/drawing/2013/main/command">
      <pc:docMk xmlns:pc="http://schemas.microsoft.com/office/powerpoint/2013/main/command"/>
      <pc:sldMk xmlns:pc="http://schemas.microsoft.com/office/powerpoint/2013/main/command" cId="272277147" sldId="258"/>
      <ac:spMk id="3" creationId="{4F804329-6E93-6F5F-D274-3817707C84F6}"/>
      <ac:txMk cp="1264" len="8">
        <ac:context len="2094" hash="3341394290"/>
      </ac:txMk>
    </ac:txMkLst>
    <p188:pos x="4075092" y="3650469"/>
    <p188:txBody>
      <a:bodyPr/>
      <a:lstStyle/>
      <a:p>
        <a:r>
          <a:rPr lang="zh-TW" altLang="en-US"/>
          <a:t>範例範例</a:t>
        </a:r>
      </a:p>
    </p188:txBody>
  </p188:cm>
</p188:cmLst>
</file>

<file path=ppt/comments/modernComment_103_5E9CCC12.xml><?xml version="1.0" encoding="utf-8"?>
<p188:cmLst xmlns:a="http://schemas.openxmlformats.org/drawingml/2006/main" xmlns:r="http://schemas.openxmlformats.org/officeDocument/2006/relationships" xmlns:p188="http://schemas.microsoft.com/office/powerpoint/2018/8/main">
  <p188:cm id="{29A1A933-5306-4BFB-8870-C1FF2476CC6B}" authorId="{E4FDD459-5945-82DC-32ED-3DA38D0E24B3}" created="2024-05-12T13:41:35.776">
    <ac:txMkLst xmlns:ac="http://schemas.microsoft.com/office/drawing/2013/main/command">
      <pc:docMk xmlns:pc="http://schemas.microsoft.com/office/powerpoint/2013/main/command"/>
      <pc:sldMk xmlns:pc="http://schemas.microsoft.com/office/powerpoint/2013/main/command" cId="1587334162" sldId="259"/>
      <ac:spMk id="3" creationId="{DA45B792-65DA-21E1-7AD3-F61B5B0193B5}"/>
      <ac:txMk cp="752" len="10">
        <ac:context len="1629" hash="3868557120"/>
      </ac:txMk>
    </ac:txMkLst>
    <p188:pos x="7393210" y="2200290"/>
    <p188:txBody>
      <a:bodyPr/>
      <a:lstStyle/>
      <a:p>
        <a:r>
          <a:rPr lang="zh-TW" altLang="en-US"/>
          <a:t>Tail risk is the chance of a loss occurring due to a rare event, as predicted by a probability distribution. Colloquially, a short-term move of more than three standard deviations is considered to instantiate tail risk.</a:t>
        </a:r>
      </a:p>
    </p188:txBody>
  </p188:cm>
</p188:cmLst>
</file>

<file path=ppt/comments/modernComment_107_CD21EA0C.xml><?xml version="1.0" encoding="utf-8"?>
<p188:cmLst xmlns:a="http://schemas.openxmlformats.org/drawingml/2006/main" xmlns:r="http://schemas.openxmlformats.org/officeDocument/2006/relationships" xmlns:p188="http://schemas.microsoft.com/office/powerpoint/2018/8/main">
  <p188:cm id="{5779CAAA-5F25-48AA-A90D-455FA24CF073}" authorId="{E4FDD459-5945-82DC-32ED-3DA38D0E24B3}" created="2024-05-13T13:05:16.575">
    <ac:txMkLst xmlns:ac="http://schemas.microsoft.com/office/drawing/2013/main/command">
      <pc:docMk xmlns:pc="http://schemas.microsoft.com/office/powerpoint/2013/main/command"/>
      <pc:sldMk xmlns:pc="http://schemas.microsoft.com/office/powerpoint/2013/main/command" cId="3441551884" sldId="263"/>
      <ac:spMk id="3" creationId="{77A8F3FB-21D7-82BD-1940-2CB0876A2876}"/>
      <ac:txMk cp="616" len="13">
        <ac:context len="1279" hash="2206561015"/>
      </ac:txMk>
    </ac:txMkLst>
    <p188:pos x="8629697" y="1655493"/>
    <p188:txBody>
      <a:bodyPr/>
      <a:lstStyle/>
      <a:p>
        <a:r>
          <a:rPr lang="zh-TW" altLang="en-US"/>
          <a:t>特殊的</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6ADC2-A56F-4385-A6A1-9F86E95FF3FF}" type="datetimeFigureOut">
              <a:rPr lang="zh-TW" altLang="en-US" smtClean="0"/>
              <a:t>2024/5/13</a:t>
            </a:fld>
            <a:endParaRPr lang="zh-TW"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TW"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F9FA1-1BE6-446A-A3D2-00B32D945A0C}" type="slidenum">
              <a:rPr lang="zh-TW" altLang="en-US" smtClean="0"/>
              <a:t>‹#›</a:t>
            </a:fld>
            <a:endParaRPr lang="zh-TW" altLang="en-US"/>
          </a:p>
        </p:txBody>
      </p:sp>
    </p:spTree>
    <p:extLst>
      <p:ext uri="{BB962C8B-B14F-4D97-AF65-F5344CB8AC3E}">
        <p14:creationId xmlns:p14="http://schemas.microsoft.com/office/powerpoint/2010/main" val="10271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27</a:t>
            </a:fld>
            <a:endParaRPr lang="zh-TW" altLang="en-US"/>
          </a:p>
        </p:txBody>
      </p:sp>
    </p:spTree>
    <p:extLst>
      <p:ext uri="{BB962C8B-B14F-4D97-AF65-F5344CB8AC3E}">
        <p14:creationId xmlns:p14="http://schemas.microsoft.com/office/powerpoint/2010/main" val="367731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28</a:t>
            </a:fld>
            <a:endParaRPr lang="zh-TW" altLang="en-US"/>
          </a:p>
        </p:txBody>
      </p:sp>
    </p:spTree>
    <p:extLst>
      <p:ext uri="{BB962C8B-B14F-4D97-AF65-F5344CB8AC3E}">
        <p14:creationId xmlns:p14="http://schemas.microsoft.com/office/powerpoint/2010/main" val="401759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29</a:t>
            </a:fld>
            <a:endParaRPr lang="zh-TW" altLang="en-US"/>
          </a:p>
        </p:txBody>
      </p:sp>
    </p:spTree>
    <p:extLst>
      <p:ext uri="{BB962C8B-B14F-4D97-AF65-F5344CB8AC3E}">
        <p14:creationId xmlns:p14="http://schemas.microsoft.com/office/powerpoint/2010/main" val="110013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30</a:t>
            </a:fld>
            <a:endParaRPr lang="zh-TW" altLang="en-US"/>
          </a:p>
        </p:txBody>
      </p:sp>
    </p:spTree>
    <p:extLst>
      <p:ext uri="{BB962C8B-B14F-4D97-AF65-F5344CB8AC3E}">
        <p14:creationId xmlns:p14="http://schemas.microsoft.com/office/powerpoint/2010/main" val="6936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31</a:t>
            </a:fld>
            <a:endParaRPr lang="zh-TW" altLang="en-US"/>
          </a:p>
        </p:txBody>
      </p:sp>
    </p:spTree>
    <p:extLst>
      <p:ext uri="{BB962C8B-B14F-4D97-AF65-F5344CB8AC3E}">
        <p14:creationId xmlns:p14="http://schemas.microsoft.com/office/powerpoint/2010/main" val="27683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32</a:t>
            </a:fld>
            <a:endParaRPr lang="zh-TW" altLang="en-US"/>
          </a:p>
        </p:txBody>
      </p:sp>
    </p:spTree>
    <p:extLst>
      <p:ext uri="{BB962C8B-B14F-4D97-AF65-F5344CB8AC3E}">
        <p14:creationId xmlns:p14="http://schemas.microsoft.com/office/powerpoint/2010/main" val="115913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5"/>
          </p:nvPr>
        </p:nvSpPr>
        <p:spPr/>
        <p:txBody>
          <a:bodyPr/>
          <a:lstStyle/>
          <a:p>
            <a:fld id="{974F9FA1-1BE6-446A-A3D2-00B32D945A0C}" type="slidenum">
              <a:rPr lang="zh-TW" altLang="en-US" smtClean="0"/>
              <a:t>33</a:t>
            </a:fld>
            <a:endParaRPr lang="zh-TW" altLang="en-US"/>
          </a:p>
        </p:txBody>
      </p:sp>
    </p:spTree>
    <p:extLst>
      <p:ext uri="{BB962C8B-B14F-4D97-AF65-F5344CB8AC3E}">
        <p14:creationId xmlns:p14="http://schemas.microsoft.com/office/powerpoint/2010/main" val="11946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14345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92028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96275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69562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93895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410875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01916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98808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526200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66387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9852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34476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478045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205359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563A30-6DA7-486D-9403-9DBB24E08B11}"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7744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478135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563A30-6DA7-486D-9403-9DBB24E08B11}"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0095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00434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425499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32619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98497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86747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A563A30-6DA7-486D-9403-9DBB24E08B11}" type="slidenum">
              <a:rPr lang="zh-TW" altLang="en-US" smtClean="0"/>
              <a:t>‹#›</a:t>
            </a:fld>
            <a:endParaRPr lang="zh-TW"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17353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A563A30-6DA7-486D-9403-9DBB24E08B11}" type="slidenum">
              <a:rPr lang="zh-TW" altLang="en-US" smtClean="0"/>
              <a:t>‹#›</a:t>
            </a:fld>
            <a:endParaRPr lang="zh-TW"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94897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22744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118354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8D9C60A-E6F9-4BB0-B03F-228EE4BAEC95}" type="datetimeFigureOut">
              <a:rPr lang="zh-TW" altLang="en-US" smtClean="0"/>
              <a:t>2024/5/13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67399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314967789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D9C60A-E6F9-4BB0-B03F-228EE4BAEC95}" type="datetimeFigureOut">
              <a:rPr lang="zh-TW" altLang="en-US" smtClean="0"/>
              <a:t>2024/5/13</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A563A30-6DA7-486D-9403-9DBB24E08B11}" type="slidenum">
              <a:rPr lang="zh-TW" altLang="en-US" smtClean="0"/>
              <a:t>‹#›</a:t>
            </a:fld>
            <a:endParaRPr lang="zh-TW" altLang="en-US"/>
          </a:p>
        </p:txBody>
      </p:sp>
    </p:spTree>
    <p:extLst>
      <p:ext uri="{BB962C8B-B14F-4D97-AF65-F5344CB8AC3E}">
        <p14:creationId xmlns:p14="http://schemas.microsoft.com/office/powerpoint/2010/main" val="75500334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2_103A9E9B.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3_5E9CCC1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7_CD21EA0C.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3B49DA-5507-154C-D126-53EB98BC9C61}"/>
              </a:ext>
            </a:extLst>
          </p:cNvPr>
          <p:cNvSpPr>
            <a:spLocks noGrp="1"/>
          </p:cNvSpPr>
          <p:nvPr>
            <p:ph type="ctrTitle"/>
          </p:nvPr>
        </p:nvSpPr>
        <p:spPr>
          <a:xfrm>
            <a:off x="1607574" y="3277597"/>
            <a:ext cx="8976852" cy="1063521"/>
          </a:xfrm>
        </p:spPr>
        <p:txBody>
          <a:bodyPr>
            <a:noAutofit/>
          </a:bodyPr>
          <a:lstStyle/>
          <a:p>
            <a:r>
              <a:rPr lang="en-US" altLang="zh-TW" sz="3200" dirty="0"/>
              <a:t>SEMINAR  IN INTERNATIONAL OPERATIONS MANAGEMENT AND TRADE</a:t>
            </a:r>
            <a:endParaRPr lang="zh-TW" altLang="en-US" sz="3200" dirty="0"/>
          </a:p>
        </p:txBody>
      </p:sp>
      <p:sp>
        <p:nvSpPr>
          <p:cNvPr id="3" name="副标题 2">
            <a:extLst>
              <a:ext uri="{FF2B5EF4-FFF2-40B4-BE49-F238E27FC236}">
                <a16:creationId xmlns:a16="http://schemas.microsoft.com/office/drawing/2014/main" id="{28C411FF-B2AD-5B42-0C4A-829C330B0CC6}"/>
              </a:ext>
            </a:extLst>
          </p:cNvPr>
          <p:cNvSpPr>
            <a:spLocks noGrp="1"/>
          </p:cNvSpPr>
          <p:nvPr>
            <p:ph type="subTitle" idx="1"/>
          </p:nvPr>
        </p:nvSpPr>
        <p:spPr>
          <a:xfrm>
            <a:off x="1607574" y="629439"/>
            <a:ext cx="9414388" cy="3094952"/>
          </a:xfrm>
        </p:spPr>
        <p:txBody>
          <a:bodyPr>
            <a:noAutofit/>
          </a:bodyPr>
          <a:lstStyle/>
          <a:p>
            <a:r>
              <a:rPr lang="en-US" altLang="zh-TW" sz="3600" dirty="0"/>
              <a:t>Does ESG affect stock market dependence? An empirical exploration</a:t>
            </a:r>
            <a:r>
              <a:rPr lang="zh-TW" altLang="en-US" sz="3600" dirty="0"/>
              <a:t> </a:t>
            </a:r>
            <a:r>
              <a:rPr lang="en-US" altLang="zh-TW" sz="3600" dirty="0"/>
              <a:t>of S&amp;P 1200 companies shows the divergent nature of E–S–G</a:t>
            </a:r>
            <a:r>
              <a:rPr lang="zh-TW" altLang="en-US" sz="3600" dirty="0"/>
              <a:t> </a:t>
            </a:r>
            <a:r>
              <a:rPr lang="en-US" altLang="zh-TW" sz="3600" dirty="0"/>
              <a:t>pillars</a:t>
            </a:r>
            <a:endParaRPr lang="zh-TW" altLang="en-US" sz="3600" dirty="0"/>
          </a:p>
        </p:txBody>
      </p:sp>
      <p:sp>
        <p:nvSpPr>
          <p:cNvPr id="5" name="文本框 4">
            <a:extLst>
              <a:ext uri="{FF2B5EF4-FFF2-40B4-BE49-F238E27FC236}">
                <a16:creationId xmlns:a16="http://schemas.microsoft.com/office/drawing/2014/main" id="{C6094110-138E-48AA-6A1D-3EE70AEEE19C}"/>
              </a:ext>
            </a:extLst>
          </p:cNvPr>
          <p:cNvSpPr txBox="1"/>
          <p:nvPr/>
        </p:nvSpPr>
        <p:spPr>
          <a:xfrm>
            <a:off x="1710813" y="5035307"/>
            <a:ext cx="6115664" cy="369332"/>
          </a:xfrm>
          <a:prstGeom prst="rect">
            <a:avLst/>
          </a:prstGeom>
          <a:noFill/>
        </p:spPr>
        <p:txBody>
          <a:bodyPr wrap="square">
            <a:spAutoFit/>
          </a:bodyPr>
          <a:lstStyle/>
          <a:p>
            <a:r>
              <a:rPr lang="en-US" altLang="zh-TW" sz="1800" b="1" dirty="0">
                <a:latin typeface="+mj-lt"/>
              </a:rPr>
              <a:t>INSTRUCTOR:  PROFESSOR CHENG-WEN LEE </a:t>
            </a:r>
          </a:p>
        </p:txBody>
      </p:sp>
      <p:sp>
        <p:nvSpPr>
          <p:cNvPr id="6" name="Subtitle 2">
            <a:extLst>
              <a:ext uri="{FF2B5EF4-FFF2-40B4-BE49-F238E27FC236}">
                <a16:creationId xmlns:a16="http://schemas.microsoft.com/office/drawing/2014/main" id="{5829E480-3DE3-B037-0D6A-9D71F0A10E90}"/>
              </a:ext>
            </a:extLst>
          </p:cNvPr>
          <p:cNvSpPr txBox="1">
            <a:spLocks/>
          </p:cNvSpPr>
          <p:nvPr/>
        </p:nvSpPr>
        <p:spPr>
          <a:xfrm>
            <a:off x="1710812" y="5404639"/>
            <a:ext cx="6558117" cy="3693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STUDENT: Benjamin Lee(10904603)</a:t>
            </a:r>
          </a:p>
        </p:txBody>
      </p:sp>
    </p:spTree>
    <p:extLst>
      <p:ext uri="{BB962C8B-B14F-4D97-AF65-F5344CB8AC3E}">
        <p14:creationId xmlns:p14="http://schemas.microsoft.com/office/powerpoint/2010/main" val="49234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F3AB7E8-811E-D4F3-2444-403AECAD2B2F}"/>
              </a:ext>
            </a:extLst>
          </p:cNvPr>
          <p:cNvSpPr>
            <a:spLocks noGrp="1"/>
          </p:cNvSpPr>
          <p:nvPr>
            <p:ph idx="1"/>
          </p:nvPr>
        </p:nvSpPr>
        <p:spPr>
          <a:xfrm>
            <a:off x="1337187" y="1238865"/>
            <a:ext cx="10550013" cy="5456903"/>
          </a:xfrm>
        </p:spPr>
        <p:txBody>
          <a:bodyPr>
            <a:normAutofit/>
          </a:bodyPr>
          <a:lstStyle/>
          <a:p>
            <a:r>
              <a:rPr lang="en-US" altLang="zh-TW" sz="1800" dirty="0">
                <a:solidFill>
                  <a:srgbClr val="000000"/>
                </a:solidFill>
                <a:effectLst/>
                <a:latin typeface="CharisSIL"/>
              </a:rPr>
              <a:t>We investigate the interdependence between stocks in the S&amp;P 1200 Global index and the market represented by the values of this index by implementing the </a:t>
            </a:r>
            <a:r>
              <a:rPr lang="en-US" altLang="zh-TW" sz="1800" b="1" dirty="0">
                <a:solidFill>
                  <a:srgbClr val="000000"/>
                </a:solidFill>
                <a:effectLst/>
                <a:latin typeface="CharisSIL"/>
              </a:rPr>
              <a:t>cross-</a:t>
            </a:r>
            <a:r>
              <a:rPr lang="en-US" altLang="zh-TW" sz="1800" b="1" dirty="0" err="1">
                <a:solidFill>
                  <a:srgbClr val="000000"/>
                </a:solidFill>
                <a:effectLst/>
                <a:latin typeface="CharisSIL"/>
              </a:rPr>
              <a:t>quantilogram</a:t>
            </a:r>
            <a:r>
              <a:rPr lang="en-US" altLang="zh-TW" sz="1800" b="1" dirty="0">
                <a:solidFill>
                  <a:srgbClr val="000000"/>
                </a:solidFill>
                <a:effectLst/>
                <a:latin typeface="CharisSIL"/>
              </a:rPr>
              <a:t> method </a:t>
            </a:r>
            <a:r>
              <a:rPr lang="en-US" altLang="zh-TW" sz="1800" dirty="0">
                <a:solidFill>
                  <a:srgbClr val="000000"/>
                </a:solidFill>
                <a:effectLst/>
                <a:latin typeface="CharisSIL"/>
              </a:rPr>
              <a:t>of </a:t>
            </a:r>
            <a:r>
              <a:rPr lang="en-US" altLang="zh-TW" sz="1800" dirty="0">
                <a:solidFill>
                  <a:srgbClr val="0080AC"/>
                </a:solidFill>
                <a:effectLst/>
                <a:latin typeface="CharisSIL"/>
              </a:rPr>
              <a:t>Han et al. </a:t>
            </a:r>
            <a:r>
              <a:rPr lang="en-US" altLang="zh-TW" sz="1800" dirty="0">
                <a:solidFill>
                  <a:srgbClr val="000000"/>
                </a:solidFill>
                <a:effectLst/>
                <a:latin typeface="CharisSIL"/>
              </a:rPr>
              <a:t>(</a:t>
            </a:r>
            <a:r>
              <a:rPr lang="en-US" altLang="zh-TW" sz="1800" dirty="0">
                <a:solidFill>
                  <a:srgbClr val="0080AC"/>
                </a:solidFill>
                <a:effectLst/>
                <a:latin typeface="CharisSIL"/>
              </a:rPr>
              <a:t>2016</a:t>
            </a:r>
            <a:r>
              <a:rPr lang="en-US" altLang="zh-TW" sz="1800" dirty="0">
                <a:solidFill>
                  <a:srgbClr val="000000"/>
                </a:solidFill>
                <a:effectLst/>
                <a:latin typeface="CharisSIL"/>
              </a:rPr>
              <a:t>). The method is appealing because it measures the conditional dependence and directional predictability between pairs of variables at stationary levels for different quantiles (lower, middle, and upper) of the distributions. It provides a complete picture of the relationship between the variables under varying market conditions. </a:t>
            </a:r>
          </a:p>
          <a:p>
            <a:r>
              <a:rPr lang="en-US" altLang="zh-TW" sz="2800" i="1" dirty="0">
                <a:solidFill>
                  <a:srgbClr val="000000"/>
                </a:solidFill>
                <a:effectLst/>
                <a:latin typeface="CharisSIL-Italic"/>
              </a:rPr>
              <a:t>Cross-</a:t>
            </a:r>
            <a:r>
              <a:rPr lang="en-US" altLang="zh-TW" sz="2800" i="1" dirty="0" err="1">
                <a:solidFill>
                  <a:srgbClr val="000000"/>
                </a:solidFill>
                <a:effectLst/>
                <a:latin typeface="CharisSIL-Italic"/>
              </a:rPr>
              <a:t>quantilogram</a:t>
            </a:r>
            <a:endParaRPr lang="en-US" altLang="zh-TW" sz="2800" i="1" dirty="0">
              <a:solidFill>
                <a:srgbClr val="000000"/>
              </a:solidFill>
              <a:effectLst/>
              <a:latin typeface="CharisSIL-Italic"/>
            </a:endParaRPr>
          </a:p>
          <a:p>
            <a:r>
              <a:rPr lang="en-US" altLang="zh-TW" sz="1800" dirty="0">
                <a:solidFill>
                  <a:srgbClr val="000000"/>
                </a:solidFill>
                <a:effectLst/>
                <a:latin typeface="CharisSIL"/>
              </a:rPr>
              <a:t>Given a specific sample of data, we consider a strictly stationary time series </a:t>
            </a:r>
            <a:r>
              <a:rPr lang="zh-TW" altLang="en-US" sz="1800" i="1" dirty="0">
                <a:solidFill>
                  <a:srgbClr val="000000"/>
                </a:solidFill>
                <a:effectLst/>
                <a:latin typeface="STIXMath-Italic"/>
              </a:rPr>
              <a:t>𝑥</a:t>
            </a:r>
            <a:r>
              <a:rPr lang="zh-TW" altLang="en-US" baseline="-25000" dirty="0">
                <a:solidFill>
                  <a:srgbClr val="000000"/>
                </a:solidFill>
                <a:latin typeface="CharisSIL"/>
              </a:rPr>
              <a:t>𝑖</a:t>
            </a:r>
            <a:r>
              <a:rPr lang="en-US" altLang="zh-TW" baseline="-25000" dirty="0">
                <a:solidFill>
                  <a:srgbClr val="000000"/>
                </a:solidFill>
                <a:latin typeface="CharisSIL"/>
              </a:rPr>
              <a:t>,</a:t>
            </a:r>
            <a:r>
              <a:rPr lang="zh-TW" altLang="en-US" baseline="-25000" dirty="0">
                <a:solidFill>
                  <a:srgbClr val="000000"/>
                </a:solidFill>
                <a:latin typeface="CharisSIL"/>
              </a:rPr>
              <a:t>𝑡</a:t>
            </a:r>
            <a:r>
              <a:rPr lang="en-US" altLang="zh-TW" baseline="-25000" dirty="0">
                <a:solidFill>
                  <a:srgbClr val="000000"/>
                </a:solidFill>
                <a:latin typeface="CharisSIL"/>
              </a:rPr>
              <a:t>, </a:t>
            </a:r>
            <a:r>
              <a:rPr lang="zh-TW" altLang="en-US" sz="1800" i="1" dirty="0">
                <a:solidFill>
                  <a:srgbClr val="000000"/>
                </a:solidFill>
                <a:effectLst/>
                <a:latin typeface="STIXMath-Italic"/>
              </a:rPr>
              <a:t>𝑡 </a:t>
            </a:r>
            <a:r>
              <a:rPr lang="en-US" altLang="zh-TW" sz="1800" dirty="0">
                <a:solidFill>
                  <a:srgbClr val="000000"/>
                </a:solidFill>
                <a:effectLst/>
                <a:latin typeface="STIXMath-Regular"/>
              </a:rPr>
              <a:t>∈ </a:t>
            </a:r>
            <a:r>
              <a:rPr lang="en-US" altLang="zh-TW" sz="1800" dirty="0">
                <a:solidFill>
                  <a:srgbClr val="000000"/>
                </a:solidFill>
                <a:effectLst/>
                <a:latin typeface="MSBM10"/>
              </a:rPr>
              <a:t>Z</a:t>
            </a:r>
            <a:r>
              <a:rPr lang="en-US" altLang="zh-TW" sz="1800" i="1" dirty="0">
                <a:solidFill>
                  <a:srgbClr val="000000"/>
                </a:solidFill>
                <a:effectLst/>
                <a:latin typeface="STIXMath-Italic"/>
              </a:rPr>
              <a:t>, </a:t>
            </a:r>
            <a:r>
              <a:rPr lang="zh-TW" altLang="en-US" sz="1800" i="1" dirty="0">
                <a:solidFill>
                  <a:srgbClr val="000000"/>
                </a:solidFill>
                <a:effectLst/>
                <a:latin typeface="STIXMath-Italic"/>
              </a:rPr>
              <a:t>𝑖 </a:t>
            </a:r>
            <a:r>
              <a:rPr lang="en-US" altLang="zh-TW" sz="1800" dirty="0">
                <a:solidFill>
                  <a:srgbClr val="000000"/>
                </a:solidFill>
                <a:effectLst/>
                <a:latin typeface="STIXMath-Regular"/>
              </a:rPr>
              <a:t>= 1</a:t>
            </a:r>
            <a:r>
              <a:rPr lang="en-US" altLang="zh-TW" sz="1800" i="1" dirty="0">
                <a:solidFill>
                  <a:srgbClr val="000000"/>
                </a:solidFill>
                <a:effectLst/>
                <a:latin typeface="STIXMath-Italic"/>
              </a:rPr>
              <a:t>, </a:t>
            </a:r>
            <a:r>
              <a:rPr lang="en-US" altLang="zh-TW" sz="1800" dirty="0">
                <a:solidFill>
                  <a:srgbClr val="000000"/>
                </a:solidFill>
                <a:effectLst/>
                <a:latin typeface="STIXMath-Regular"/>
              </a:rPr>
              <a:t>2</a:t>
            </a:r>
            <a:r>
              <a:rPr lang="en-US" altLang="zh-TW" sz="1800" dirty="0">
                <a:solidFill>
                  <a:srgbClr val="000000"/>
                </a:solidFill>
                <a:effectLst/>
                <a:latin typeface="CharisSIL"/>
              </a:rPr>
              <a:t>, where, in our context, </a:t>
            </a:r>
            <a:r>
              <a:rPr lang="zh-TW" altLang="en-US" sz="1800" i="1" dirty="0">
                <a:solidFill>
                  <a:srgbClr val="000000"/>
                </a:solidFill>
                <a:effectLst/>
                <a:latin typeface="STIXMath-Italic"/>
              </a:rPr>
              <a:t>𝑥</a:t>
            </a:r>
            <a:r>
              <a:rPr lang="en-US" altLang="zh-TW" baseline="-25000" dirty="0">
                <a:solidFill>
                  <a:srgbClr val="000000"/>
                </a:solidFill>
                <a:latin typeface="CharisSIL"/>
              </a:rPr>
              <a:t>1,</a:t>
            </a:r>
            <a:r>
              <a:rPr lang="zh-TW" altLang="en-US" baseline="-25000" dirty="0">
                <a:solidFill>
                  <a:srgbClr val="000000"/>
                </a:solidFill>
                <a:latin typeface="CharisSIL"/>
              </a:rPr>
              <a:t>𝑡 </a:t>
            </a:r>
            <a:r>
              <a:rPr lang="en-US" altLang="zh-TW" sz="1800" dirty="0">
                <a:solidFill>
                  <a:srgbClr val="000000"/>
                </a:solidFill>
                <a:effectLst/>
                <a:latin typeface="CharisSIL"/>
              </a:rPr>
              <a:t>represents the index S&amp;P 1200 Global and </a:t>
            </a:r>
            <a:r>
              <a:rPr lang="zh-TW" altLang="en-US" sz="1800" i="1" dirty="0">
                <a:solidFill>
                  <a:srgbClr val="000000"/>
                </a:solidFill>
                <a:effectLst/>
                <a:latin typeface="STIXMath-Italic"/>
              </a:rPr>
              <a:t>𝑥</a:t>
            </a:r>
            <a:r>
              <a:rPr lang="en-US" altLang="zh-TW" baseline="-25000" dirty="0">
                <a:solidFill>
                  <a:srgbClr val="000000"/>
                </a:solidFill>
                <a:latin typeface="CharisSIL"/>
              </a:rPr>
              <a:t>2,</a:t>
            </a:r>
            <a:r>
              <a:rPr lang="zh-TW" altLang="en-US" baseline="-25000" dirty="0">
                <a:solidFill>
                  <a:srgbClr val="000000"/>
                </a:solidFill>
                <a:latin typeface="CharisSIL"/>
              </a:rPr>
              <a:t>𝑡 </a:t>
            </a:r>
            <a:r>
              <a:rPr lang="en-US" altLang="zh-TW" sz="1800" dirty="0">
                <a:solidFill>
                  <a:srgbClr val="000000"/>
                </a:solidFill>
                <a:effectLst/>
                <a:latin typeface="CharisSIL"/>
              </a:rPr>
              <a:t>represents each of the 1,220 S&amp;P 1200 Global constituents. The density and distribution functions</a:t>
            </a:r>
            <a:r>
              <a:rPr lang="zh-TW" altLang="en-US" sz="1800" dirty="0">
                <a:solidFill>
                  <a:srgbClr val="000000"/>
                </a:solidFill>
                <a:effectLst/>
                <a:latin typeface="CharisSIL"/>
              </a:rPr>
              <a:t> </a:t>
            </a:r>
            <a:r>
              <a:rPr lang="en-US" altLang="zh-TW" sz="1800" dirty="0">
                <a:solidFill>
                  <a:srgbClr val="000000"/>
                </a:solidFill>
                <a:effectLst/>
                <a:latin typeface="CharisSIL"/>
              </a:rPr>
              <a:t>of series </a:t>
            </a:r>
            <a:r>
              <a:rPr lang="zh-TW" altLang="en-US" sz="1800" dirty="0">
                <a:solidFill>
                  <a:srgbClr val="000000"/>
                </a:solidFill>
                <a:effectLst/>
                <a:latin typeface="CharisSIL"/>
              </a:rPr>
              <a:t>𝑥</a:t>
            </a:r>
            <a:r>
              <a:rPr lang="zh-TW" altLang="en-US" baseline="-25000" dirty="0">
                <a:solidFill>
                  <a:srgbClr val="000000"/>
                </a:solidFill>
                <a:latin typeface="CharisSIL"/>
              </a:rPr>
              <a:t>𝑖</a:t>
            </a:r>
            <a:r>
              <a:rPr lang="en-US" altLang="zh-TW" baseline="-25000" dirty="0">
                <a:solidFill>
                  <a:srgbClr val="000000"/>
                </a:solidFill>
                <a:latin typeface="CharisSIL"/>
              </a:rPr>
              <a:t>,</a:t>
            </a:r>
            <a:r>
              <a:rPr lang="zh-TW" altLang="en-US" baseline="-25000" dirty="0">
                <a:solidFill>
                  <a:srgbClr val="000000"/>
                </a:solidFill>
                <a:latin typeface="CharisSIL"/>
              </a:rPr>
              <a:t>𝑡 </a:t>
            </a:r>
            <a:r>
              <a:rPr lang="en-US" altLang="zh-TW" sz="1800" dirty="0">
                <a:solidFill>
                  <a:srgbClr val="000000"/>
                </a:solidFill>
                <a:effectLst/>
                <a:latin typeface="CharisSIL"/>
              </a:rPr>
              <a:t>are labeled as </a:t>
            </a:r>
            <a:r>
              <a:rPr lang="zh-TW" altLang="en-US" sz="1800" dirty="0">
                <a:solidFill>
                  <a:srgbClr val="000000"/>
                </a:solidFill>
                <a:effectLst/>
                <a:latin typeface="CharisSIL"/>
              </a:rPr>
              <a:t>𝑓</a:t>
            </a:r>
            <a:r>
              <a:rPr lang="zh-TW" altLang="en-US" baseline="-25000" dirty="0">
                <a:solidFill>
                  <a:srgbClr val="000000"/>
                </a:solidFill>
                <a:latin typeface="CharisSIL"/>
              </a:rPr>
              <a:t>𝑖 </a:t>
            </a:r>
            <a:r>
              <a:rPr lang="en-US" altLang="zh-TW" sz="1800" dirty="0">
                <a:solidFill>
                  <a:srgbClr val="000000"/>
                </a:solidFill>
                <a:effectLst/>
                <a:latin typeface="CharisSIL"/>
              </a:rPr>
              <a:t>and </a:t>
            </a:r>
            <a:r>
              <a:rPr lang="zh-TW" altLang="en-US" sz="1800" dirty="0">
                <a:solidFill>
                  <a:srgbClr val="000000"/>
                </a:solidFill>
                <a:effectLst/>
                <a:latin typeface="CharisSIL"/>
              </a:rPr>
              <a:t>𝐹</a:t>
            </a:r>
            <a:r>
              <a:rPr lang="zh-TW" altLang="en-US" baseline="-25000" dirty="0">
                <a:solidFill>
                  <a:srgbClr val="000000"/>
                </a:solidFill>
                <a:latin typeface="CharisSIL"/>
              </a:rPr>
              <a:t>𝑖 </a:t>
            </a:r>
            <a:r>
              <a:rPr lang="en-US" altLang="zh-TW" sz="1800" dirty="0">
                <a:solidFill>
                  <a:srgbClr val="000000"/>
                </a:solidFill>
                <a:effectLst/>
                <a:latin typeface="CharisSIL"/>
              </a:rPr>
              <a:t>. The quantile of </a:t>
            </a:r>
            <a:r>
              <a:rPr lang="zh-TW" altLang="en-US" sz="1800" dirty="0">
                <a:solidFill>
                  <a:srgbClr val="000000"/>
                </a:solidFill>
                <a:effectLst/>
                <a:latin typeface="CharisSIL"/>
              </a:rPr>
              <a:t>𝑥</a:t>
            </a:r>
            <a:r>
              <a:rPr lang="zh-TW" altLang="en-US" sz="1800" baseline="-25000" dirty="0">
                <a:solidFill>
                  <a:srgbClr val="000000"/>
                </a:solidFill>
                <a:effectLst/>
                <a:latin typeface="CharisSIL"/>
              </a:rPr>
              <a:t>𝑖</a:t>
            </a:r>
            <a:r>
              <a:rPr lang="en-US" altLang="zh-TW" sz="1800" baseline="-25000" dirty="0">
                <a:solidFill>
                  <a:srgbClr val="000000"/>
                </a:solidFill>
                <a:effectLst/>
                <a:latin typeface="CharisSIL"/>
              </a:rPr>
              <a:t>,</a:t>
            </a:r>
            <a:r>
              <a:rPr lang="zh-TW" altLang="en-US" sz="1800" baseline="-25000" dirty="0">
                <a:solidFill>
                  <a:srgbClr val="000000"/>
                </a:solidFill>
                <a:effectLst/>
                <a:latin typeface="CharisSIL"/>
              </a:rPr>
              <a:t>𝑡 </a:t>
            </a:r>
            <a:r>
              <a:rPr lang="en-US" altLang="zh-TW" sz="1800" dirty="0">
                <a:solidFill>
                  <a:srgbClr val="000000"/>
                </a:solidFill>
                <a:effectLst/>
                <a:latin typeface="CharisSIL"/>
              </a:rPr>
              <a:t>is given as</a:t>
            </a:r>
            <a:r>
              <a:rPr lang="zh-TW" altLang="en-US" sz="1800" dirty="0">
                <a:solidFill>
                  <a:srgbClr val="000000"/>
                </a:solidFill>
                <a:effectLst/>
                <a:latin typeface="CharisSIL"/>
              </a:rPr>
              <a:t>                                                          </a:t>
            </a:r>
            <a:r>
              <a:rPr lang="en-US" altLang="zh-TW" sz="1800" dirty="0">
                <a:solidFill>
                  <a:srgbClr val="000000"/>
                </a:solidFill>
                <a:effectLst/>
                <a:latin typeface="CharisSIL"/>
              </a:rPr>
              <a:t>and the expressions of the two-dimensional series of quantiles are represented by</a:t>
            </a:r>
            <a:r>
              <a:rPr lang="zh-TW" altLang="en-US" sz="1800" dirty="0">
                <a:solidFill>
                  <a:srgbClr val="000000"/>
                </a:solidFill>
                <a:effectLst/>
                <a:latin typeface="CharisSIL"/>
              </a:rPr>
              <a:t>                                                        </a:t>
            </a:r>
            <a:r>
              <a:rPr lang="en-US" altLang="zh-TW" sz="1800" dirty="0">
                <a:solidFill>
                  <a:srgbClr val="000000"/>
                </a:solidFill>
                <a:effectLst/>
                <a:latin typeface="CharisSIL"/>
                <a:ea typeface="宋体" panose="02010600030101010101" pitchFamily="2" charset="-122"/>
              </a:rPr>
              <a:t>To measure and test for the directional </a:t>
            </a:r>
            <a:r>
              <a:rPr lang="en-US" altLang="zh-TW" sz="1800" dirty="0">
                <a:solidFill>
                  <a:srgbClr val="000000"/>
                </a:solidFill>
                <a:effectLst/>
                <a:latin typeface="CharisSIL"/>
              </a:rPr>
              <a:t>predictability between </a:t>
            </a:r>
            <a:r>
              <a:rPr lang="zh-TW" altLang="en-US" sz="1800" i="1" dirty="0">
                <a:solidFill>
                  <a:srgbClr val="000000"/>
                </a:solidFill>
                <a:effectLst/>
                <a:latin typeface="STIXMath-Italic"/>
              </a:rPr>
              <a:t>𝑥</a:t>
            </a:r>
            <a:r>
              <a:rPr lang="en-US" altLang="zh-TW" baseline="-25000" dirty="0">
                <a:solidFill>
                  <a:srgbClr val="000000"/>
                </a:solidFill>
                <a:latin typeface="CharisSIL"/>
              </a:rPr>
              <a:t>1,</a:t>
            </a:r>
            <a:r>
              <a:rPr lang="zh-TW" altLang="en-US" baseline="-25000" dirty="0">
                <a:solidFill>
                  <a:srgbClr val="000000"/>
                </a:solidFill>
                <a:latin typeface="CharisSIL"/>
              </a:rPr>
              <a:t>𝑡 </a:t>
            </a:r>
            <a:r>
              <a:rPr lang="en-US" altLang="zh-TW" sz="1800" dirty="0">
                <a:solidFill>
                  <a:srgbClr val="000000"/>
                </a:solidFill>
                <a:effectLst/>
                <a:latin typeface="CharisSIL"/>
              </a:rPr>
              <a:t>and </a:t>
            </a:r>
            <a:r>
              <a:rPr lang="zh-TW" altLang="en-US" sz="1800" i="1" dirty="0">
                <a:solidFill>
                  <a:srgbClr val="000000"/>
                </a:solidFill>
                <a:effectLst/>
                <a:latin typeface="STIXMath-Italic"/>
              </a:rPr>
              <a:t>𝑥</a:t>
            </a:r>
            <a:r>
              <a:rPr lang="en-US" altLang="zh-TW" baseline="-25000" dirty="0">
                <a:solidFill>
                  <a:srgbClr val="000000"/>
                </a:solidFill>
                <a:latin typeface="CharisSIL"/>
              </a:rPr>
              <a:t>2,</a:t>
            </a:r>
            <a:r>
              <a:rPr lang="zh-TW" altLang="en-US" baseline="-25000" dirty="0">
                <a:solidFill>
                  <a:srgbClr val="000000"/>
                </a:solidFill>
                <a:latin typeface="CharisSIL"/>
              </a:rPr>
              <a:t>𝑡 </a:t>
            </a:r>
            <a:r>
              <a:rPr lang="en-US" altLang="zh-TW" sz="1800" dirty="0">
                <a:solidFill>
                  <a:srgbClr val="000000"/>
                </a:solidFill>
                <a:effectLst/>
                <a:latin typeface="CharisSIL"/>
              </a:rPr>
              <a:t>for different quantiles, </a:t>
            </a:r>
            <a:r>
              <a:rPr lang="en-US" altLang="zh-TW" sz="1800" dirty="0">
                <a:solidFill>
                  <a:srgbClr val="0080AC"/>
                </a:solidFill>
                <a:effectLst/>
                <a:latin typeface="CharisSIL"/>
              </a:rPr>
              <a:t>Han et al. </a:t>
            </a:r>
            <a:r>
              <a:rPr lang="en-US" altLang="zh-TW" sz="1800" dirty="0">
                <a:solidFill>
                  <a:srgbClr val="000000"/>
                </a:solidFill>
                <a:effectLst/>
                <a:latin typeface="CharisSIL"/>
              </a:rPr>
              <a:t>(</a:t>
            </a:r>
            <a:r>
              <a:rPr lang="en-US" altLang="zh-TW" sz="1800" dirty="0">
                <a:solidFill>
                  <a:srgbClr val="0080AC"/>
                </a:solidFill>
                <a:effectLst/>
                <a:latin typeface="CharisSIL"/>
              </a:rPr>
              <a:t>2016</a:t>
            </a:r>
            <a:r>
              <a:rPr lang="en-US" altLang="zh-TW" sz="1800" dirty="0">
                <a:solidFill>
                  <a:srgbClr val="000000"/>
                </a:solidFill>
                <a:effectLst/>
                <a:latin typeface="CharisSIL"/>
              </a:rPr>
              <a:t>) propose the cross-</a:t>
            </a:r>
            <a:r>
              <a:rPr lang="en-US" altLang="zh-TW" sz="1800" dirty="0" err="1">
                <a:solidFill>
                  <a:srgbClr val="000000"/>
                </a:solidFill>
                <a:effectLst/>
                <a:latin typeface="CharisSIL"/>
              </a:rPr>
              <a:t>quantilogram</a:t>
            </a:r>
            <a:r>
              <a:rPr lang="en-US" altLang="zh-TW" sz="1800" dirty="0">
                <a:solidFill>
                  <a:srgbClr val="000000"/>
                </a:solidFill>
                <a:effectLst/>
                <a:latin typeface="CharisSIL"/>
              </a:rPr>
              <a:t> for </a:t>
            </a:r>
            <a:r>
              <a:rPr lang="zh-TW" altLang="en-US" sz="1800" i="1" dirty="0">
                <a:solidFill>
                  <a:srgbClr val="000000"/>
                </a:solidFill>
                <a:effectLst/>
                <a:latin typeface="STIXMath-Italic"/>
              </a:rPr>
              <a:t>𝛼</a:t>
            </a:r>
            <a:r>
              <a:rPr lang="en-US" altLang="zh-TW" sz="1800" dirty="0">
                <a:solidFill>
                  <a:srgbClr val="000000"/>
                </a:solidFill>
                <a:effectLst/>
                <a:latin typeface="CharisSIL"/>
              </a:rPr>
              <a:t>-quantile with lag k as,</a:t>
            </a:r>
          </a:p>
          <a:p>
            <a:pPr lvl="8"/>
            <a:r>
              <a:rPr lang="zh-TW" altLang="en-US" dirty="0">
                <a:solidFill>
                  <a:srgbClr val="000000"/>
                </a:solidFill>
                <a:latin typeface="CharisSIL"/>
              </a:rPr>
              <a:t>                                                                                          </a:t>
            </a:r>
            <a:r>
              <a:rPr lang="en-US" altLang="zh-TW" dirty="0">
                <a:solidFill>
                  <a:srgbClr val="000000"/>
                </a:solidFill>
                <a:latin typeface="CharisSIL"/>
              </a:rPr>
              <a:t>							</a:t>
            </a:r>
            <a:r>
              <a:rPr lang="en-US" altLang="zh-TW" sz="1800" dirty="0">
                <a:solidFill>
                  <a:srgbClr val="000000"/>
                </a:solidFill>
                <a:effectLst/>
                <a:latin typeface="CharisSIL"/>
              </a:rPr>
              <a:t>(1) </a:t>
            </a:r>
            <a:endParaRPr lang="en-US" altLang="zh-TW" dirty="0">
              <a:solidFill>
                <a:srgbClr val="000000"/>
              </a:solidFill>
              <a:latin typeface="CharisSIL"/>
            </a:endParaRPr>
          </a:p>
          <a:p>
            <a:r>
              <a:rPr lang="en-US" altLang="zh-TW" sz="1800" dirty="0">
                <a:solidFill>
                  <a:srgbClr val="000000"/>
                </a:solidFill>
                <a:effectLst/>
                <a:latin typeface="CharisSIL"/>
              </a:rPr>
              <a:t>where </a:t>
            </a:r>
            <a:r>
              <a:rPr lang="zh-TW" altLang="en-US" sz="1800" i="1" dirty="0">
                <a:solidFill>
                  <a:srgbClr val="000000"/>
                </a:solidFill>
                <a:effectLst/>
                <a:latin typeface="STIXMath-Italic"/>
              </a:rPr>
              <a:t>𝑘 </a:t>
            </a:r>
            <a:r>
              <a:rPr lang="en-US" altLang="zh-TW" sz="1800" dirty="0">
                <a:solidFill>
                  <a:srgbClr val="000000"/>
                </a:solidFill>
                <a:effectLst/>
                <a:latin typeface="STIXMath-Regular"/>
              </a:rPr>
              <a:t>= 0</a:t>
            </a:r>
            <a:r>
              <a:rPr lang="en-US" altLang="zh-TW" sz="1800" i="1" dirty="0">
                <a:solidFill>
                  <a:srgbClr val="000000"/>
                </a:solidFill>
                <a:effectLst/>
                <a:latin typeface="STIXMath-Italic"/>
              </a:rPr>
              <a:t>,</a:t>
            </a:r>
            <a:r>
              <a:rPr lang="en-US" altLang="zh-TW" sz="1800" dirty="0">
                <a:solidFill>
                  <a:srgbClr val="000000"/>
                </a:solidFill>
                <a:effectLst/>
                <a:latin typeface="STIXMath-Regular"/>
              </a:rPr>
              <a:t>±1</a:t>
            </a:r>
            <a:r>
              <a:rPr lang="en-US" altLang="zh-TW" sz="1800" i="1" dirty="0">
                <a:solidFill>
                  <a:srgbClr val="000000"/>
                </a:solidFill>
                <a:effectLst/>
                <a:latin typeface="STIXMath-Italic"/>
              </a:rPr>
              <a:t>,</a:t>
            </a:r>
            <a:r>
              <a:rPr lang="en-US" altLang="zh-TW" sz="1800" dirty="0">
                <a:solidFill>
                  <a:srgbClr val="000000"/>
                </a:solidFill>
                <a:effectLst/>
                <a:latin typeface="STIXMath-Regular"/>
              </a:rPr>
              <a:t>±2</a:t>
            </a:r>
            <a:r>
              <a:rPr lang="en-US" altLang="zh-TW" sz="1800" i="1" dirty="0">
                <a:solidFill>
                  <a:srgbClr val="000000"/>
                </a:solidFill>
                <a:effectLst/>
                <a:latin typeface="STIXMath-Italic"/>
              </a:rPr>
              <a:t>, </a:t>
            </a:r>
            <a:r>
              <a:rPr lang="en-US" altLang="zh-TW" sz="1800" dirty="0">
                <a:solidFill>
                  <a:srgbClr val="000000"/>
                </a:solidFill>
                <a:effectLst/>
                <a:latin typeface="STIXMath-Regular"/>
              </a:rPr>
              <a:t>…</a:t>
            </a:r>
            <a:r>
              <a:rPr lang="en-US" altLang="zh-TW" sz="1800" dirty="0">
                <a:solidFill>
                  <a:srgbClr val="000000"/>
                </a:solidFill>
                <a:effectLst/>
                <a:latin typeface="CharisSIL"/>
              </a:rPr>
              <a:t>, and </a:t>
            </a:r>
            <a:r>
              <a:rPr lang="zh-TW" altLang="en-US" sz="1800" i="1" dirty="0">
                <a:solidFill>
                  <a:srgbClr val="000000"/>
                </a:solidFill>
                <a:effectLst/>
                <a:latin typeface="STIXMath-Italic"/>
              </a:rPr>
              <a:t>𝛹</a:t>
            </a:r>
            <a:r>
              <a:rPr lang="zh-TW" altLang="en-US" baseline="-25000" dirty="0">
                <a:solidFill>
                  <a:srgbClr val="000000"/>
                </a:solidFill>
                <a:latin typeface="CharisSIL"/>
              </a:rPr>
              <a:t>𝑎 </a:t>
            </a:r>
            <a:r>
              <a:rPr lang="en-US" altLang="zh-TW" sz="1800" dirty="0">
                <a:solidFill>
                  <a:srgbClr val="000000"/>
                </a:solidFill>
                <a:effectLst/>
                <a:latin typeface="STIXMath-Regular"/>
              </a:rPr>
              <a:t>(</a:t>
            </a:r>
            <a:r>
              <a:rPr lang="zh-TW" altLang="en-US" sz="1800" i="1" dirty="0">
                <a:solidFill>
                  <a:srgbClr val="000000"/>
                </a:solidFill>
                <a:effectLst/>
                <a:latin typeface="STIXMath-Italic"/>
              </a:rPr>
              <a:t>𝜇</a:t>
            </a:r>
            <a:r>
              <a:rPr lang="en-US" altLang="zh-TW" sz="1800" dirty="0">
                <a:solidFill>
                  <a:srgbClr val="000000"/>
                </a:solidFill>
                <a:effectLst/>
                <a:latin typeface="STIXMath-Regular"/>
              </a:rPr>
              <a:t>) </a:t>
            </a:r>
            <a:r>
              <a:rPr lang="en-US" altLang="zh-TW" sz="1800" dirty="0">
                <a:solidFill>
                  <a:srgbClr val="000000"/>
                </a:solidFill>
                <a:effectLst/>
                <a:latin typeface="STIXMathCalligraphy-Regular"/>
              </a:rPr>
              <a:t>≡ </a:t>
            </a:r>
            <a:r>
              <a:rPr lang="en-US" altLang="zh-TW" sz="1800" dirty="0">
                <a:solidFill>
                  <a:srgbClr val="000000"/>
                </a:solidFill>
                <a:effectLst/>
                <a:latin typeface="STIXMath-Regular"/>
              </a:rPr>
              <a:t>1 [</a:t>
            </a:r>
            <a:r>
              <a:rPr lang="zh-TW" altLang="en-US" sz="1800" i="1" dirty="0">
                <a:solidFill>
                  <a:srgbClr val="000000"/>
                </a:solidFill>
                <a:effectLst/>
                <a:latin typeface="STIXMath-Italic"/>
              </a:rPr>
              <a:t>𝜇 </a:t>
            </a:r>
            <a:r>
              <a:rPr lang="en-US" altLang="zh-TW" sz="1800" i="1" dirty="0">
                <a:solidFill>
                  <a:srgbClr val="000000"/>
                </a:solidFill>
                <a:effectLst/>
                <a:latin typeface="STIXMath-Italic"/>
              </a:rPr>
              <a:t>&lt; </a:t>
            </a:r>
            <a:r>
              <a:rPr lang="en-US" altLang="zh-TW" sz="1800" dirty="0">
                <a:solidFill>
                  <a:srgbClr val="000000"/>
                </a:solidFill>
                <a:effectLst/>
                <a:latin typeface="STIXMath-Regular"/>
              </a:rPr>
              <a:t>0] − </a:t>
            </a:r>
            <a:r>
              <a:rPr lang="zh-TW" altLang="en-US" sz="1800" i="1" dirty="0">
                <a:solidFill>
                  <a:srgbClr val="000000"/>
                </a:solidFill>
                <a:effectLst/>
                <a:latin typeface="STIXMath-Italic"/>
              </a:rPr>
              <a:t>𝑎</a:t>
            </a:r>
            <a:r>
              <a:rPr lang="en-US" altLang="zh-TW" sz="1800" dirty="0">
                <a:solidFill>
                  <a:srgbClr val="000000"/>
                </a:solidFill>
                <a:effectLst/>
                <a:latin typeface="CharisSIL"/>
              </a:rPr>
              <a:t>, </a:t>
            </a:r>
            <a:r>
              <a:rPr lang="en-US" altLang="zh-TW" sz="1800" dirty="0">
                <a:solidFill>
                  <a:srgbClr val="000000"/>
                </a:solidFill>
                <a:effectLst/>
                <a:latin typeface="STIXMath-Regular"/>
              </a:rPr>
              <a:t>1 [] </a:t>
            </a:r>
            <a:r>
              <a:rPr lang="en-US" altLang="zh-TW" sz="1800" dirty="0">
                <a:solidFill>
                  <a:srgbClr val="000000"/>
                </a:solidFill>
                <a:effectLst/>
                <a:latin typeface="CharisSIL"/>
              </a:rPr>
              <a:t>denotes the indicator function, and </a:t>
            </a:r>
            <a:r>
              <a:rPr lang="en-US" altLang="zh-TW" sz="1800" dirty="0">
                <a:solidFill>
                  <a:srgbClr val="000000"/>
                </a:solidFill>
                <a:effectLst/>
                <a:latin typeface="STIXMath-Regular"/>
              </a:rPr>
              <a:t>1 </a:t>
            </a:r>
            <a:r>
              <a:rPr lang="en-US" altLang="zh-TW" sz="1800" dirty="0">
                <a:solidFill>
                  <a:srgbClr val="000000"/>
                </a:solidFill>
                <a:effectLst/>
                <a:latin typeface="STIXMathExtensions-Regular"/>
              </a:rPr>
              <a:t>[ </a:t>
            </a:r>
            <a:r>
              <a:rPr lang="zh-TW" altLang="en-US" sz="1800" i="1" dirty="0">
                <a:solidFill>
                  <a:srgbClr val="000000"/>
                </a:solidFill>
                <a:effectLst/>
                <a:latin typeface="STIXMath-Italic"/>
              </a:rPr>
              <a:t>𝑥</a:t>
            </a:r>
            <a:r>
              <a:rPr lang="zh-TW" altLang="en-US" baseline="-25000" dirty="0">
                <a:solidFill>
                  <a:srgbClr val="000000"/>
                </a:solidFill>
                <a:latin typeface="CharisSIL"/>
              </a:rPr>
              <a:t>𝑖</a:t>
            </a:r>
            <a:r>
              <a:rPr lang="en-US" altLang="zh-TW" baseline="-25000" dirty="0">
                <a:solidFill>
                  <a:srgbClr val="000000"/>
                </a:solidFill>
                <a:latin typeface="CharisSIL"/>
              </a:rPr>
              <a:t>,</a:t>
            </a:r>
            <a:r>
              <a:rPr lang="zh-TW" altLang="en-US" baseline="-25000" dirty="0">
                <a:solidFill>
                  <a:srgbClr val="000000"/>
                </a:solidFill>
                <a:latin typeface="CharisSIL"/>
              </a:rPr>
              <a:t>𝑡 </a:t>
            </a:r>
            <a:r>
              <a:rPr lang="en-US" altLang="zh-TW" sz="1800" dirty="0">
                <a:solidFill>
                  <a:srgbClr val="000000"/>
                </a:solidFill>
                <a:effectLst/>
                <a:latin typeface="STIXMathCalligraphy-Regular"/>
              </a:rPr>
              <a:t>≤</a:t>
            </a:r>
            <a:r>
              <a:rPr lang="zh-TW" altLang="en-US" baseline="-25000" dirty="0">
                <a:solidFill>
                  <a:srgbClr val="000000"/>
                </a:solidFill>
                <a:latin typeface="CharisSIL"/>
              </a:rPr>
              <a:t>𝑖 </a:t>
            </a:r>
            <a:r>
              <a:rPr lang="en-US" altLang="zh-TW" sz="1800" dirty="0">
                <a:solidFill>
                  <a:srgbClr val="000000"/>
                </a:solidFill>
                <a:effectLst/>
                <a:latin typeface="STIXMathExtensions-Regular"/>
              </a:rPr>
              <a:t>( </a:t>
            </a:r>
            <a:r>
              <a:rPr lang="zh-TW" altLang="en-US" sz="1800" i="1" dirty="0">
                <a:solidFill>
                  <a:srgbClr val="000000"/>
                </a:solidFill>
                <a:effectLst/>
                <a:latin typeface="STIXMath-Italic"/>
              </a:rPr>
              <a:t>𝛼</a:t>
            </a:r>
            <a:r>
              <a:rPr lang="zh-TW" altLang="en-US" baseline="-25000" dirty="0">
                <a:solidFill>
                  <a:srgbClr val="000000"/>
                </a:solidFill>
                <a:latin typeface="CharisSIL"/>
              </a:rPr>
              <a:t>𝑖 </a:t>
            </a:r>
            <a:r>
              <a:rPr lang="en-US" altLang="zh-TW" sz="1800" dirty="0">
                <a:solidFill>
                  <a:srgbClr val="000000"/>
                </a:solidFill>
                <a:effectLst/>
                <a:latin typeface="STIXMathExtensions-Regular"/>
              </a:rPr>
              <a:t>)] </a:t>
            </a:r>
            <a:r>
              <a:rPr lang="en-US" altLang="zh-TW" sz="1800" dirty="0">
                <a:solidFill>
                  <a:srgbClr val="000000"/>
                </a:solidFill>
                <a:effectLst/>
                <a:latin typeface="CharisSIL"/>
              </a:rPr>
              <a:t>is the quantile exceeding process.</a:t>
            </a:r>
          </a:p>
          <a:p>
            <a:endParaRPr lang="en-US" altLang="zh-TW" dirty="0">
              <a:solidFill>
                <a:srgbClr val="000000"/>
              </a:solidFill>
              <a:latin typeface="CharisSIL"/>
            </a:endParaRPr>
          </a:p>
          <a:p>
            <a:pPr marL="0" indent="0">
              <a:buNone/>
            </a:pPr>
            <a:endParaRPr lang="en-US" altLang="zh-TW" sz="1800" dirty="0">
              <a:solidFill>
                <a:srgbClr val="000000"/>
              </a:solidFill>
              <a:effectLst/>
              <a:latin typeface="CharisSIL"/>
            </a:endParaRPr>
          </a:p>
          <a:p>
            <a:pPr lvl="3"/>
            <a:endParaRPr lang="en-US" altLang="zh-TW" i="1" dirty="0">
              <a:solidFill>
                <a:srgbClr val="000000"/>
              </a:solidFill>
              <a:effectLst/>
              <a:latin typeface="CharisSIL-Italic"/>
            </a:endParaRPr>
          </a:p>
        </p:txBody>
      </p:sp>
      <p:sp>
        <p:nvSpPr>
          <p:cNvPr id="4" name="Title 1">
            <a:extLst>
              <a:ext uri="{FF2B5EF4-FFF2-40B4-BE49-F238E27FC236}">
                <a16:creationId xmlns:a16="http://schemas.microsoft.com/office/drawing/2014/main" id="{67DAF172-84F0-1680-4F60-D27E7A703E56}"/>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10" name="图片 9">
            <a:extLst>
              <a:ext uri="{FF2B5EF4-FFF2-40B4-BE49-F238E27FC236}">
                <a16:creationId xmlns:a16="http://schemas.microsoft.com/office/drawing/2014/main" id="{95D74292-8E5B-5E59-42F7-1FD73469FE08}"/>
              </a:ext>
            </a:extLst>
          </p:cNvPr>
          <p:cNvPicPr>
            <a:picLocks noChangeAspect="1"/>
          </p:cNvPicPr>
          <p:nvPr/>
        </p:nvPicPr>
        <p:blipFill>
          <a:blip r:embed="rId2"/>
          <a:stretch>
            <a:fillRect/>
          </a:stretch>
        </p:blipFill>
        <p:spPr>
          <a:xfrm>
            <a:off x="2784632" y="4446006"/>
            <a:ext cx="2886478" cy="266737"/>
          </a:xfrm>
          <a:prstGeom prst="rect">
            <a:avLst/>
          </a:prstGeom>
        </p:spPr>
      </p:pic>
      <p:pic>
        <p:nvPicPr>
          <p:cNvPr id="12" name="图片 11">
            <a:extLst>
              <a:ext uri="{FF2B5EF4-FFF2-40B4-BE49-F238E27FC236}">
                <a16:creationId xmlns:a16="http://schemas.microsoft.com/office/drawing/2014/main" id="{8F8FECF1-6EB3-26A5-1FC6-572F365518EF}"/>
              </a:ext>
            </a:extLst>
          </p:cNvPr>
          <p:cNvPicPr>
            <a:picLocks noChangeAspect="1"/>
          </p:cNvPicPr>
          <p:nvPr/>
        </p:nvPicPr>
        <p:blipFill>
          <a:blip r:embed="rId3"/>
          <a:stretch>
            <a:fillRect/>
          </a:stretch>
        </p:blipFill>
        <p:spPr>
          <a:xfrm>
            <a:off x="3606127" y="4766493"/>
            <a:ext cx="2806532" cy="266737"/>
          </a:xfrm>
          <a:prstGeom prst="rect">
            <a:avLst/>
          </a:prstGeom>
        </p:spPr>
      </p:pic>
      <p:pic>
        <p:nvPicPr>
          <p:cNvPr id="16" name="图片 15">
            <a:extLst>
              <a:ext uri="{FF2B5EF4-FFF2-40B4-BE49-F238E27FC236}">
                <a16:creationId xmlns:a16="http://schemas.microsoft.com/office/drawing/2014/main" id="{4AFA8CAD-3132-468B-F548-BD148D5B2E14}"/>
              </a:ext>
            </a:extLst>
          </p:cNvPr>
          <p:cNvPicPr>
            <a:picLocks noChangeAspect="1"/>
          </p:cNvPicPr>
          <p:nvPr/>
        </p:nvPicPr>
        <p:blipFill>
          <a:blip r:embed="rId4"/>
          <a:stretch>
            <a:fillRect/>
          </a:stretch>
        </p:blipFill>
        <p:spPr>
          <a:xfrm>
            <a:off x="3111501" y="5338108"/>
            <a:ext cx="3648584" cy="562053"/>
          </a:xfrm>
          <a:prstGeom prst="rect">
            <a:avLst/>
          </a:prstGeom>
        </p:spPr>
      </p:pic>
    </p:spTree>
    <p:extLst>
      <p:ext uri="{BB962C8B-B14F-4D97-AF65-F5344CB8AC3E}">
        <p14:creationId xmlns:p14="http://schemas.microsoft.com/office/powerpoint/2010/main" val="425385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CE90D3-D464-F694-1846-A2DB23CDF751}"/>
              </a:ext>
            </a:extLst>
          </p:cNvPr>
          <p:cNvSpPr>
            <a:spLocks noGrp="1"/>
          </p:cNvSpPr>
          <p:nvPr>
            <p:ph idx="1"/>
          </p:nvPr>
        </p:nvSpPr>
        <p:spPr>
          <a:xfrm>
            <a:off x="1337187" y="1238865"/>
            <a:ext cx="10422194" cy="5447070"/>
          </a:xfrm>
        </p:spPr>
        <p:txBody>
          <a:bodyPr>
            <a:normAutofit/>
          </a:bodyPr>
          <a:lstStyle/>
          <a:p>
            <a:r>
              <a:rPr lang="en-US" altLang="zh-TW" sz="1800" dirty="0">
                <a:solidFill>
                  <a:srgbClr val="000000"/>
                </a:solidFill>
                <a:effectLst/>
                <a:latin typeface="CharisSIL"/>
                <a:ea typeface="宋体" panose="02010600030101010101" pitchFamily="2" charset="-122"/>
              </a:rPr>
              <a:t>According to Eq. </a:t>
            </a:r>
            <a:r>
              <a:rPr lang="en-US" altLang="zh-TW" sz="1800" dirty="0">
                <a:solidFill>
                  <a:srgbClr val="0080AC"/>
                </a:solidFill>
                <a:effectLst/>
                <a:latin typeface="CharisSIL"/>
                <a:ea typeface="宋体" panose="02010600030101010101" pitchFamily="2" charset="-122"/>
              </a:rPr>
              <a:t>(1)</a:t>
            </a:r>
            <a:r>
              <a:rPr lang="en-US" altLang="zh-TW" sz="1800" dirty="0">
                <a:solidFill>
                  <a:srgbClr val="000000"/>
                </a:solidFill>
                <a:effectLst/>
                <a:latin typeface="CharisSIL"/>
                <a:ea typeface="宋体" panose="02010600030101010101" pitchFamily="2" charset="-122"/>
              </a:rPr>
              <a:t>, the cross-</a:t>
            </a:r>
            <a:r>
              <a:rPr lang="en-US" altLang="zh-TW" sz="1800" dirty="0" err="1">
                <a:solidFill>
                  <a:srgbClr val="000000"/>
                </a:solidFill>
                <a:effectLst/>
                <a:latin typeface="CharisSIL"/>
                <a:ea typeface="宋体" panose="02010600030101010101" pitchFamily="2" charset="-122"/>
              </a:rPr>
              <a:t>quantilogram</a:t>
            </a:r>
            <a:r>
              <a:rPr lang="en-US" altLang="zh-TW" sz="1800" dirty="0">
                <a:solidFill>
                  <a:srgbClr val="000000"/>
                </a:solidFill>
                <a:effectLst/>
                <a:latin typeface="CharisSIL"/>
                <a:ea typeface="宋体" panose="02010600030101010101" pitchFamily="2" charset="-122"/>
              </a:rPr>
              <a:t> measures the serial dependence between a pair of variables at different </a:t>
            </a:r>
            <a:r>
              <a:rPr lang="en-US" altLang="zh-TW" sz="1800" dirty="0">
                <a:solidFill>
                  <a:srgbClr val="000000"/>
                </a:solidFill>
                <a:effectLst/>
                <a:latin typeface="CharisSIL"/>
              </a:rPr>
              <a:t>quantiles when</a:t>
            </a:r>
            <a:r>
              <a:rPr lang="zh-TW" altLang="en-US" sz="1800" i="1" dirty="0">
                <a:solidFill>
                  <a:srgbClr val="000000"/>
                </a:solidFill>
                <a:effectLst/>
                <a:latin typeface="STIXMath-Italic"/>
              </a:rPr>
              <a:t>𝑘 </a:t>
            </a:r>
            <a:r>
              <a:rPr lang="en-US" altLang="zh-TW" sz="1800" dirty="0">
                <a:solidFill>
                  <a:srgbClr val="000000"/>
                </a:solidFill>
                <a:effectLst/>
                <a:latin typeface="STIXMath-Regular"/>
              </a:rPr>
              <a:t>= 1</a:t>
            </a:r>
            <a:r>
              <a:rPr lang="en-US" altLang="zh-TW" sz="1800" i="1" dirty="0">
                <a:solidFill>
                  <a:srgbClr val="000000"/>
                </a:solidFill>
                <a:effectLst/>
                <a:latin typeface="STIXMath-Italic"/>
              </a:rPr>
              <a:t>, </a:t>
            </a:r>
            <a:r>
              <a:rPr lang="zh-TW" altLang="en-US" sz="1800" i="1" dirty="0">
                <a:solidFill>
                  <a:srgbClr val="000000"/>
                </a:solidFill>
                <a:effectLst/>
                <a:latin typeface="STIXMath-Italic"/>
              </a:rPr>
              <a:t>𝜌</a:t>
            </a:r>
            <a:r>
              <a:rPr lang="zh-TW" altLang="en-US" sz="1800" i="1" baseline="-25000" dirty="0">
                <a:solidFill>
                  <a:srgbClr val="000000"/>
                </a:solidFill>
                <a:effectLst/>
                <a:latin typeface="STIXMath-Italic"/>
              </a:rPr>
              <a:t>𝛼 </a:t>
            </a:r>
            <a:r>
              <a:rPr lang="en-US" altLang="zh-TW" sz="1800" dirty="0">
                <a:solidFill>
                  <a:srgbClr val="000000"/>
                </a:solidFill>
                <a:effectLst/>
                <a:latin typeface="STIXMath-Regular"/>
              </a:rPr>
              <a:t>(1) </a:t>
            </a:r>
            <a:r>
              <a:rPr lang="en-US" altLang="zh-TW" sz="1800" dirty="0">
                <a:solidFill>
                  <a:srgbClr val="000000"/>
                </a:solidFill>
                <a:effectLst/>
                <a:latin typeface="CharisSIL"/>
              </a:rPr>
              <a:t>indicates the cross-dependence between the quantile </a:t>
            </a:r>
            <a:r>
              <a:rPr lang="zh-TW" altLang="en-US" sz="1800" i="1" dirty="0">
                <a:solidFill>
                  <a:srgbClr val="000000"/>
                </a:solidFill>
                <a:effectLst/>
                <a:latin typeface="STIXMath-Italic"/>
              </a:rPr>
              <a:t>𝑞</a:t>
            </a:r>
            <a:r>
              <a:rPr lang="en-US" altLang="zh-TW" sz="1800" baseline="-25000" dirty="0">
                <a:solidFill>
                  <a:srgbClr val="000000"/>
                </a:solidFill>
                <a:effectLst/>
                <a:latin typeface="STIXMath-Regular"/>
              </a:rPr>
              <a:t>1</a:t>
            </a:r>
            <a:r>
              <a:rPr lang="en-US" altLang="zh-TW" sz="1800" dirty="0">
                <a:solidFill>
                  <a:srgbClr val="000000"/>
                </a:solidFill>
                <a:effectLst/>
                <a:latin typeface="STIXMath-Regular"/>
              </a:rPr>
              <a:t> (</a:t>
            </a:r>
            <a:r>
              <a:rPr lang="zh-TW" altLang="en-US" sz="1800" i="1" dirty="0">
                <a:solidFill>
                  <a:srgbClr val="000000"/>
                </a:solidFill>
                <a:effectLst/>
                <a:latin typeface="STIXMath-Italic"/>
              </a:rPr>
              <a:t>𝛼</a:t>
            </a:r>
            <a:r>
              <a:rPr lang="en-US" altLang="zh-TW" sz="1800" baseline="-25000" dirty="0">
                <a:solidFill>
                  <a:srgbClr val="000000"/>
                </a:solidFill>
                <a:effectLst/>
                <a:latin typeface="STIXMath-Regular"/>
              </a:rPr>
              <a:t>1</a:t>
            </a:r>
            <a:r>
              <a:rPr lang="en-US" altLang="zh-TW" sz="1800" dirty="0">
                <a:solidFill>
                  <a:srgbClr val="000000"/>
                </a:solidFill>
                <a:effectLst/>
                <a:latin typeface="STIXMath-Regular"/>
              </a:rPr>
              <a:t> ) </a:t>
            </a:r>
            <a:r>
              <a:rPr lang="en-US" altLang="zh-TW" sz="1800" dirty="0">
                <a:solidFill>
                  <a:srgbClr val="000000"/>
                </a:solidFill>
                <a:effectLst/>
                <a:latin typeface="CharisSIL"/>
              </a:rPr>
              <a:t>of an index S&amp;P 1200 Global </a:t>
            </a:r>
            <a:r>
              <a:rPr lang="zh-TW" altLang="en-US" sz="1800" i="1" dirty="0">
                <a:solidFill>
                  <a:srgbClr val="000000"/>
                </a:solidFill>
                <a:effectLst/>
                <a:latin typeface="STIXMath-Italic"/>
              </a:rPr>
              <a:t>𝑥</a:t>
            </a:r>
            <a:r>
              <a:rPr lang="en-US" altLang="zh-TW" sz="1800" baseline="-25000" dirty="0">
                <a:solidFill>
                  <a:srgbClr val="000000"/>
                </a:solidFill>
                <a:effectLst/>
                <a:latin typeface="STIXMath-Regular"/>
              </a:rPr>
              <a:t>1</a:t>
            </a:r>
            <a:r>
              <a:rPr lang="en-US" altLang="zh-TW" sz="1800" i="1" baseline="-25000" dirty="0">
                <a:solidFill>
                  <a:srgbClr val="000000"/>
                </a:solidFill>
                <a:effectLst/>
                <a:latin typeface="STIXMath-Italic"/>
              </a:rPr>
              <a:t>,</a:t>
            </a:r>
            <a:r>
              <a:rPr lang="zh-TW" altLang="en-US" sz="1800" i="1" baseline="-25000" dirty="0">
                <a:solidFill>
                  <a:srgbClr val="000000"/>
                </a:solidFill>
                <a:effectLst/>
                <a:latin typeface="STIXMath-Italic"/>
              </a:rPr>
              <a:t>𝑡 </a:t>
            </a:r>
            <a:r>
              <a:rPr lang="en-US" altLang="zh-TW" sz="1800" dirty="0">
                <a:solidFill>
                  <a:srgbClr val="000000"/>
                </a:solidFill>
                <a:effectLst/>
                <a:latin typeface="CharisSIL"/>
              </a:rPr>
              <a:t>at time </a:t>
            </a:r>
            <a:r>
              <a:rPr lang="zh-TW" altLang="en-US" sz="1800" i="1" dirty="0">
                <a:solidFill>
                  <a:srgbClr val="000000"/>
                </a:solidFill>
                <a:effectLst/>
                <a:latin typeface="STIXMath-Italic"/>
              </a:rPr>
              <a:t>𝑡  </a:t>
            </a:r>
            <a:r>
              <a:rPr lang="en-US" altLang="zh-TW" sz="1800" dirty="0">
                <a:solidFill>
                  <a:srgbClr val="000000"/>
                </a:solidFill>
                <a:effectLst/>
                <a:latin typeface="CharisSIL"/>
              </a:rPr>
              <a:t>and the </a:t>
            </a:r>
            <a:r>
              <a:rPr lang="en-US" altLang="zh-TW" sz="1800" dirty="0" err="1">
                <a:solidFill>
                  <a:srgbClr val="000000"/>
                </a:solidFill>
                <a:effectLst/>
                <a:latin typeface="CharisSIL"/>
              </a:rPr>
              <a:t>quantil</a:t>
            </a:r>
            <a:r>
              <a:rPr lang="zh-TW" altLang="en-US" sz="1800" dirty="0">
                <a:solidFill>
                  <a:srgbClr val="000000"/>
                </a:solidFill>
                <a:effectLst/>
                <a:latin typeface="CharisSIL"/>
              </a:rPr>
              <a:t> </a:t>
            </a:r>
            <a:r>
              <a:rPr lang="zh-TW" altLang="en-US" sz="1800" i="1" dirty="0">
                <a:solidFill>
                  <a:srgbClr val="000000"/>
                </a:solidFill>
                <a:effectLst/>
                <a:latin typeface="STIXMath-Italic"/>
              </a:rPr>
              <a:t>𝑞</a:t>
            </a:r>
            <a:r>
              <a:rPr lang="en-US" altLang="zh-TW" sz="1800" baseline="-25000" dirty="0">
                <a:solidFill>
                  <a:srgbClr val="000000"/>
                </a:solidFill>
                <a:effectLst/>
                <a:latin typeface="STIXMath-Regular"/>
              </a:rPr>
              <a:t>2</a:t>
            </a:r>
            <a:r>
              <a:rPr lang="en-US" altLang="zh-TW" sz="1800" dirty="0">
                <a:solidFill>
                  <a:srgbClr val="000000"/>
                </a:solidFill>
                <a:effectLst/>
                <a:latin typeface="STIXMath-Regular"/>
              </a:rPr>
              <a:t> </a:t>
            </a:r>
            <a:r>
              <a:rPr lang="en-US" altLang="zh-TW" sz="1800" dirty="0">
                <a:solidFill>
                  <a:srgbClr val="000000"/>
                </a:solidFill>
                <a:effectLst/>
                <a:latin typeface="STIXMathExtensions-Regular"/>
              </a:rPr>
              <a:t>( </a:t>
            </a:r>
            <a:r>
              <a:rPr lang="zh-TW" altLang="en-US" sz="1800" i="1" dirty="0">
                <a:solidFill>
                  <a:srgbClr val="000000"/>
                </a:solidFill>
                <a:effectLst/>
                <a:latin typeface="STIXMath-Italic"/>
              </a:rPr>
              <a:t>𝛼</a:t>
            </a:r>
            <a:r>
              <a:rPr lang="en-US" altLang="zh-TW" sz="1800" baseline="-25000" dirty="0">
                <a:solidFill>
                  <a:srgbClr val="000000"/>
                </a:solidFill>
                <a:effectLst/>
                <a:latin typeface="STIXMath-Regular"/>
              </a:rPr>
              <a:t>2</a:t>
            </a:r>
            <a:r>
              <a:rPr lang="en-US" altLang="zh-TW" sz="1800" dirty="0">
                <a:solidFill>
                  <a:srgbClr val="000000"/>
                </a:solidFill>
                <a:effectLst/>
                <a:latin typeface="STIXMath-Regular"/>
              </a:rPr>
              <a:t> </a:t>
            </a:r>
            <a:r>
              <a:rPr lang="en-US" altLang="zh-TW" sz="1800" dirty="0">
                <a:solidFill>
                  <a:srgbClr val="000000"/>
                </a:solidFill>
                <a:effectLst/>
                <a:latin typeface="STIXMathExtensions-Regular"/>
              </a:rPr>
              <a:t>)</a:t>
            </a:r>
            <a:r>
              <a:rPr lang="zh-TW" altLang="en-US" dirty="0">
                <a:solidFill>
                  <a:srgbClr val="000000"/>
                </a:solidFill>
                <a:latin typeface="CharisSIL"/>
              </a:rPr>
              <a:t> </a:t>
            </a:r>
            <a:r>
              <a:rPr lang="en-US" altLang="zh-TW" sz="1800" dirty="0">
                <a:solidFill>
                  <a:srgbClr val="000000"/>
                </a:solidFill>
                <a:effectLst/>
                <a:latin typeface="CharisSIL"/>
              </a:rPr>
              <a:t>of one of its constituents </a:t>
            </a:r>
            <a:r>
              <a:rPr lang="zh-TW" altLang="en-US" sz="1800" i="1" dirty="0">
                <a:solidFill>
                  <a:srgbClr val="000000"/>
                </a:solidFill>
                <a:effectLst/>
                <a:latin typeface="STIXMath-Italic"/>
              </a:rPr>
              <a:t>𝑥</a:t>
            </a:r>
            <a:r>
              <a:rPr lang="en-US" altLang="zh-TW" baseline="-25000" dirty="0">
                <a:solidFill>
                  <a:srgbClr val="000000"/>
                </a:solidFill>
                <a:latin typeface="STIXMath-Regular"/>
              </a:rPr>
              <a:t>2,</a:t>
            </a:r>
            <a:r>
              <a:rPr lang="zh-TW" altLang="en-US" baseline="-25000" dirty="0">
                <a:solidFill>
                  <a:srgbClr val="000000"/>
                </a:solidFill>
                <a:latin typeface="STIXMath-Regular"/>
              </a:rPr>
              <a:t>𝑡 </a:t>
            </a:r>
            <a:r>
              <a:rPr lang="en-US" altLang="zh-TW" sz="1800" dirty="0">
                <a:solidFill>
                  <a:srgbClr val="000000"/>
                </a:solidFill>
                <a:effectLst/>
                <a:latin typeface="CharisSIL"/>
              </a:rPr>
              <a:t>at time </a:t>
            </a:r>
            <a:r>
              <a:rPr lang="zh-TW" altLang="en-US" sz="1800" i="1" dirty="0">
                <a:solidFill>
                  <a:srgbClr val="000000"/>
                </a:solidFill>
                <a:effectLst/>
                <a:latin typeface="STIXMath-Italic"/>
              </a:rPr>
              <a:t>𝑡 </a:t>
            </a:r>
            <a:r>
              <a:rPr lang="en-US" altLang="zh-TW" sz="1800" dirty="0">
                <a:solidFill>
                  <a:srgbClr val="000000"/>
                </a:solidFill>
                <a:effectLst/>
                <a:latin typeface="STIXMath-Regular"/>
              </a:rPr>
              <a:t>+ 1</a:t>
            </a:r>
            <a:r>
              <a:rPr lang="en-US" altLang="zh-TW" sz="1800" dirty="0">
                <a:solidFill>
                  <a:srgbClr val="000000"/>
                </a:solidFill>
                <a:effectLst/>
                <a:latin typeface="CharisSIL"/>
              </a:rPr>
              <a:t>.</a:t>
            </a:r>
          </a:p>
          <a:p>
            <a:r>
              <a:rPr lang="en-US" altLang="zh-TW" sz="1800" dirty="0">
                <a:solidFill>
                  <a:srgbClr val="000000"/>
                </a:solidFill>
                <a:effectLst/>
                <a:latin typeface="CharisSIL"/>
              </a:rPr>
              <a:t> Therefore, this measures the one-day lead–lag effect between </a:t>
            </a:r>
            <a:r>
              <a:rPr lang="zh-TW" altLang="en-US" sz="1800" i="1" dirty="0">
                <a:solidFill>
                  <a:srgbClr val="000000"/>
                </a:solidFill>
                <a:effectLst/>
                <a:latin typeface="STIXMath-Italic"/>
              </a:rPr>
              <a:t>𝑥</a:t>
            </a:r>
            <a:r>
              <a:rPr lang="en-US" altLang="zh-TW" baseline="-25000" dirty="0">
                <a:solidFill>
                  <a:srgbClr val="000000"/>
                </a:solidFill>
                <a:latin typeface="STIXMath-Regular"/>
              </a:rPr>
              <a:t>1,</a:t>
            </a:r>
            <a:r>
              <a:rPr lang="zh-TW" altLang="en-US" baseline="-25000" dirty="0">
                <a:solidFill>
                  <a:srgbClr val="000000"/>
                </a:solidFill>
                <a:latin typeface="STIXMath-Regular"/>
              </a:rPr>
              <a:t>𝑡 </a:t>
            </a:r>
            <a:r>
              <a:rPr lang="en-US" altLang="zh-TW" sz="1800" dirty="0">
                <a:solidFill>
                  <a:srgbClr val="000000"/>
                </a:solidFill>
                <a:effectLst/>
                <a:latin typeface="CharisSIL"/>
              </a:rPr>
              <a:t>and </a:t>
            </a:r>
            <a:r>
              <a:rPr lang="zh-TW" altLang="en-US" sz="1800" i="1" dirty="0">
                <a:solidFill>
                  <a:srgbClr val="000000"/>
                </a:solidFill>
                <a:effectLst/>
                <a:latin typeface="STIXMath-Italic"/>
              </a:rPr>
              <a:t>𝑥</a:t>
            </a:r>
            <a:r>
              <a:rPr lang="en-US" altLang="zh-TW" baseline="-25000" dirty="0">
                <a:solidFill>
                  <a:srgbClr val="000000"/>
                </a:solidFill>
                <a:latin typeface="STIXMath-Regular"/>
              </a:rPr>
              <a:t>2,</a:t>
            </a:r>
            <a:r>
              <a:rPr lang="zh-TW" altLang="en-US" baseline="-25000" dirty="0">
                <a:solidFill>
                  <a:srgbClr val="000000"/>
                </a:solidFill>
                <a:latin typeface="STIXMath-Regular"/>
              </a:rPr>
              <a:t>𝑡</a:t>
            </a:r>
            <a:r>
              <a:rPr lang="en-US" altLang="zh-TW" sz="1800" dirty="0">
                <a:solidFill>
                  <a:srgbClr val="000000"/>
                </a:solidFill>
                <a:effectLst/>
                <a:latin typeface="CharisSIL"/>
              </a:rPr>
              <a:t>, and in the case of </a:t>
            </a:r>
            <a:r>
              <a:rPr lang="zh-TW" altLang="en-US" sz="1800" i="1" dirty="0">
                <a:solidFill>
                  <a:srgbClr val="000000"/>
                </a:solidFill>
                <a:effectLst/>
                <a:latin typeface="STIXMath-Italic"/>
              </a:rPr>
              <a:t>𝜌</a:t>
            </a:r>
            <a:r>
              <a:rPr lang="zh-TW" altLang="en-US" baseline="-25000" dirty="0">
                <a:solidFill>
                  <a:srgbClr val="000000"/>
                </a:solidFill>
                <a:latin typeface="STIXMath-Regular"/>
              </a:rPr>
              <a:t>𝛼 </a:t>
            </a:r>
            <a:r>
              <a:rPr lang="en-US" altLang="zh-TW" sz="1800" dirty="0">
                <a:solidFill>
                  <a:srgbClr val="000000"/>
                </a:solidFill>
                <a:effectLst/>
                <a:latin typeface="STIXMath-Regular"/>
              </a:rPr>
              <a:t>(1) = 0</a:t>
            </a:r>
            <a:r>
              <a:rPr lang="zh-TW" altLang="en-US" sz="1800" dirty="0">
                <a:solidFill>
                  <a:srgbClr val="000000"/>
                </a:solidFill>
                <a:effectLst/>
                <a:latin typeface="STIXMath-Regular"/>
              </a:rPr>
              <a:t> </a:t>
            </a:r>
            <a:r>
              <a:rPr lang="en-US" altLang="zh-TW" sz="1800" dirty="0">
                <a:solidFill>
                  <a:srgbClr val="000000"/>
                </a:solidFill>
                <a:effectLst/>
                <a:latin typeface="CharisSIL"/>
              </a:rPr>
              <a:t>, there is no predictability from the quantile </a:t>
            </a:r>
            <a:r>
              <a:rPr lang="zh-TW" altLang="en-US" sz="1800" i="1" dirty="0">
                <a:solidFill>
                  <a:srgbClr val="000000"/>
                </a:solidFill>
                <a:effectLst/>
                <a:latin typeface="STIXMath-Italic"/>
              </a:rPr>
              <a:t>𝛼</a:t>
            </a:r>
            <a:r>
              <a:rPr lang="en-US" altLang="zh-TW" baseline="-25000" dirty="0">
                <a:solidFill>
                  <a:srgbClr val="000000"/>
                </a:solidFill>
                <a:latin typeface="STIXMath-Regular"/>
              </a:rPr>
              <a:t>1</a:t>
            </a:r>
            <a:r>
              <a:rPr lang="en-US" altLang="zh-TW" sz="1800" dirty="0">
                <a:solidFill>
                  <a:srgbClr val="000000"/>
                </a:solidFill>
                <a:effectLst/>
                <a:latin typeface="STIXMath-Regular"/>
              </a:rPr>
              <a:t> </a:t>
            </a:r>
            <a:r>
              <a:rPr lang="en-US" altLang="zh-TW" sz="1800" dirty="0">
                <a:solidFill>
                  <a:srgbClr val="000000"/>
                </a:solidFill>
                <a:effectLst/>
                <a:latin typeface="CharisSIL"/>
              </a:rPr>
              <a:t>of index S&amp;P 1200 to the quantile</a:t>
            </a:r>
            <a:r>
              <a:rPr lang="zh-TW" altLang="en-US" sz="1800" dirty="0">
                <a:solidFill>
                  <a:srgbClr val="000000"/>
                </a:solidFill>
                <a:effectLst/>
                <a:latin typeface="CharisSIL"/>
              </a:rPr>
              <a:t> </a:t>
            </a:r>
            <a:r>
              <a:rPr lang="zh-TW" altLang="en-US" sz="1800" i="1" dirty="0">
                <a:solidFill>
                  <a:srgbClr val="000000"/>
                </a:solidFill>
                <a:effectLst/>
                <a:latin typeface="STIXMath-Italic"/>
              </a:rPr>
              <a:t>𝛼</a:t>
            </a:r>
            <a:r>
              <a:rPr lang="en-US" altLang="zh-TW" baseline="-25000" dirty="0">
                <a:solidFill>
                  <a:srgbClr val="000000"/>
                </a:solidFill>
                <a:latin typeface="STIXMath-Regular"/>
              </a:rPr>
              <a:t>2</a:t>
            </a:r>
            <a:r>
              <a:rPr lang="en-US" altLang="zh-TW" sz="1800" dirty="0">
                <a:solidFill>
                  <a:srgbClr val="000000"/>
                </a:solidFill>
                <a:effectLst/>
                <a:latin typeface="STIXMath-Regular"/>
              </a:rPr>
              <a:t> </a:t>
            </a:r>
            <a:r>
              <a:rPr lang="en-US" altLang="zh-TW" sz="1800" dirty="0">
                <a:solidFill>
                  <a:srgbClr val="000000"/>
                </a:solidFill>
                <a:effectLst/>
                <a:latin typeface="CharisSIL"/>
              </a:rPr>
              <a:t>of its constituent, which means that </a:t>
            </a:r>
            <a:r>
              <a:rPr lang="zh-TW" altLang="en-US" sz="1800" i="1" dirty="0">
                <a:solidFill>
                  <a:srgbClr val="000000"/>
                </a:solidFill>
                <a:effectLst/>
                <a:latin typeface="STIXMath-Italic"/>
              </a:rPr>
              <a:t>𝑥</a:t>
            </a:r>
            <a:r>
              <a:rPr lang="en-US" altLang="zh-TW" baseline="-25000" dirty="0">
                <a:solidFill>
                  <a:srgbClr val="000000"/>
                </a:solidFill>
                <a:latin typeface="STIXMath-Regular"/>
              </a:rPr>
              <a:t>2,</a:t>
            </a:r>
            <a:r>
              <a:rPr lang="zh-TW" altLang="en-US" baseline="-25000" dirty="0">
                <a:solidFill>
                  <a:srgbClr val="000000"/>
                </a:solidFill>
                <a:latin typeface="STIXMath-Regular"/>
              </a:rPr>
              <a:t>𝑡 </a:t>
            </a:r>
            <a:r>
              <a:rPr lang="en-US" altLang="zh-TW" sz="1800" dirty="0">
                <a:solidFill>
                  <a:srgbClr val="000000"/>
                </a:solidFill>
                <a:effectLst/>
                <a:latin typeface="CharisSIL"/>
              </a:rPr>
              <a:t>is not dependent on the market represented by the S&amp;P 1200. Contrary to this, </a:t>
            </a:r>
            <a:r>
              <a:rPr lang="zh-TW" altLang="en-US" sz="1800" i="1" dirty="0">
                <a:solidFill>
                  <a:srgbClr val="000000"/>
                </a:solidFill>
                <a:effectLst/>
                <a:latin typeface="STIXMath-Italic"/>
              </a:rPr>
              <a:t>𝜌</a:t>
            </a:r>
            <a:r>
              <a:rPr lang="zh-TW" altLang="en-US" baseline="-25000" dirty="0">
                <a:solidFill>
                  <a:srgbClr val="000000"/>
                </a:solidFill>
                <a:latin typeface="STIXMath-Regular"/>
              </a:rPr>
              <a:t>𝛼 </a:t>
            </a:r>
            <a:r>
              <a:rPr lang="en-US" altLang="zh-TW" sz="1800" dirty="0">
                <a:solidFill>
                  <a:srgbClr val="000000"/>
                </a:solidFill>
                <a:effectLst/>
                <a:latin typeface="STIXMath-Regular"/>
              </a:rPr>
              <a:t>(1) </a:t>
            </a:r>
            <a:r>
              <a:rPr lang="en-US" altLang="zh-TW" sz="1800" dirty="0">
                <a:solidFill>
                  <a:srgbClr val="000000"/>
                </a:solidFill>
                <a:effectLst/>
                <a:latin typeface="STIXMathCalligraphy-Regular"/>
              </a:rPr>
              <a:t>≠ </a:t>
            </a:r>
            <a:r>
              <a:rPr lang="en-US" altLang="zh-TW" sz="1800" dirty="0">
                <a:solidFill>
                  <a:srgbClr val="000000"/>
                </a:solidFill>
                <a:effectLst/>
                <a:latin typeface="STIXMath-Regular"/>
              </a:rPr>
              <a:t>0 </a:t>
            </a:r>
            <a:r>
              <a:rPr lang="en-US" altLang="zh-TW" sz="1800" dirty="0">
                <a:solidFill>
                  <a:srgbClr val="000000"/>
                </a:solidFill>
                <a:effectLst/>
                <a:latin typeface="CharisSIL"/>
              </a:rPr>
              <a:t>means that </a:t>
            </a:r>
            <a:r>
              <a:rPr lang="zh-TW" altLang="en-US" sz="1800" i="1" dirty="0">
                <a:solidFill>
                  <a:srgbClr val="000000"/>
                </a:solidFill>
                <a:effectLst/>
                <a:latin typeface="STIXMath-Italic"/>
              </a:rPr>
              <a:t>𝑥</a:t>
            </a:r>
            <a:r>
              <a:rPr lang="en-US" altLang="zh-TW" baseline="-25000" dirty="0">
                <a:solidFill>
                  <a:srgbClr val="000000"/>
                </a:solidFill>
                <a:latin typeface="STIXMath-Regular"/>
              </a:rPr>
              <a:t>2,</a:t>
            </a:r>
            <a:r>
              <a:rPr lang="zh-TW" altLang="en-US" baseline="-25000" dirty="0">
                <a:solidFill>
                  <a:srgbClr val="000000"/>
                </a:solidFill>
                <a:latin typeface="STIXMath-Regular"/>
              </a:rPr>
              <a:t>𝑡 </a:t>
            </a:r>
            <a:r>
              <a:rPr lang="en-US" altLang="zh-TW" sz="1800" dirty="0">
                <a:solidFill>
                  <a:srgbClr val="000000"/>
                </a:solidFill>
                <a:effectLst/>
                <a:latin typeface="CharisSIL"/>
              </a:rPr>
              <a:t>depends on the market conditions, that is, it follows its ups and downs to some extent. In Eq. </a:t>
            </a:r>
            <a:r>
              <a:rPr lang="en-US" altLang="zh-TW" sz="1800" dirty="0">
                <a:solidFill>
                  <a:srgbClr val="0080AC"/>
                </a:solidFill>
                <a:effectLst/>
                <a:latin typeface="CharisSIL"/>
              </a:rPr>
              <a:t>(2)</a:t>
            </a:r>
            <a:r>
              <a:rPr lang="en-US" altLang="zh-TW" sz="1800" dirty="0">
                <a:solidFill>
                  <a:srgbClr val="000000"/>
                </a:solidFill>
                <a:effectLst/>
                <a:latin typeface="CharisSIL"/>
              </a:rPr>
              <a:t>, the cross-</a:t>
            </a:r>
            <a:r>
              <a:rPr lang="en-US" altLang="zh-TW" sz="1800" dirty="0" err="1">
                <a:solidFill>
                  <a:srgbClr val="000000"/>
                </a:solidFill>
                <a:effectLst/>
                <a:latin typeface="CharisSIL"/>
              </a:rPr>
              <a:t>quantilogram</a:t>
            </a:r>
            <a:r>
              <a:rPr lang="en-US" altLang="zh-TW" sz="1800" dirty="0">
                <a:solidFill>
                  <a:srgbClr val="000000"/>
                </a:solidFill>
                <a:effectLst/>
                <a:latin typeface="CharisSIL"/>
              </a:rPr>
              <a:t> of the sample counterpart is</a:t>
            </a:r>
            <a:r>
              <a:rPr lang="zh-TW" altLang="en-US" sz="1800" dirty="0">
                <a:solidFill>
                  <a:srgbClr val="000000"/>
                </a:solidFill>
                <a:effectLst/>
                <a:latin typeface="CharisSIL"/>
              </a:rPr>
              <a:t> </a:t>
            </a:r>
            <a:r>
              <a:rPr lang="en-US" altLang="zh-TW" sz="1800" dirty="0">
                <a:solidFill>
                  <a:srgbClr val="000000"/>
                </a:solidFill>
                <a:effectLst/>
                <a:latin typeface="CharisSIL"/>
              </a:rPr>
              <a:t>estimated as:</a:t>
            </a:r>
          </a:p>
          <a:p>
            <a:endParaRPr lang="en-US" altLang="zh-TW" dirty="0">
              <a:solidFill>
                <a:srgbClr val="000000"/>
              </a:solidFill>
              <a:latin typeface="CharisSIL"/>
            </a:endParaRPr>
          </a:p>
          <a:p>
            <a:endParaRPr lang="en-US" altLang="zh-TW" sz="1800" dirty="0">
              <a:solidFill>
                <a:srgbClr val="000000"/>
              </a:solidFill>
              <a:effectLst/>
              <a:latin typeface="CharisSIL"/>
            </a:endParaRPr>
          </a:p>
          <a:p>
            <a:r>
              <a:rPr lang="en-US" altLang="zh-TW" sz="1800" dirty="0">
                <a:solidFill>
                  <a:srgbClr val="000000"/>
                </a:solidFill>
                <a:effectLst/>
                <a:latin typeface="CharisSIL"/>
              </a:rPr>
              <a:t>where </a:t>
            </a:r>
            <a:r>
              <a:rPr lang="zh-TW" altLang="en-US" i="1" dirty="0">
                <a:solidFill>
                  <a:srgbClr val="000000"/>
                </a:solidFill>
                <a:latin typeface="STIXMath-Italic"/>
              </a:rPr>
              <a:t>           </a:t>
            </a:r>
            <a:r>
              <a:rPr lang="en-US" altLang="zh-TW" sz="1800" dirty="0">
                <a:solidFill>
                  <a:srgbClr val="000000"/>
                </a:solidFill>
                <a:effectLst/>
                <a:latin typeface="CharisSIL"/>
              </a:rPr>
              <a:t>is the unconditional sample quantile. </a:t>
            </a:r>
          </a:p>
        </p:txBody>
      </p:sp>
      <p:sp>
        <p:nvSpPr>
          <p:cNvPr id="4" name="Title 1">
            <a:extLst>
              <a:ext uri="{FF2B5EF4-FFF2-40B4-BE49-F238E27FC236}">
                <a16:creationId xmlns:a16="http://schemas.microsoft.com/office/drawing/2014/main" id="{DD5A8BD9-D6C4-144C-D735-C7A4AA47CC50}"/>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8" name="图片 7">
            <a:extLst>
              <a:ext uri="{FF2B5EF4-FFF2-40B4-BE49-F238E27FC236}">
                <a16:creationId xmlns:a16="http://schemas.microsoft.com/office/drawing/2014/main" id="{094CB6FC-9058-25FA-22B6-5E4E0842A58D}"/>
              </a:ext>
            </a:extLst>
          </p:cNvPr>
          <p:cNvPicPr>
            <a:picLocks noChangeAspect="1"/>
          </p:cNvPicPr>
          <p:nvPr/>
        </p:nvPicPr>
        <p:blipFill>
          <a:blip r:embed="rId2"/>
          <a:stretch>
            <a:fillRect/>
          </a:stretch>
        </p:blipFill>
        <p:spPr>
          <a:xfrm>
            <a:off x="2460644" y="4560505"/>
            <a:ext cx="466790" cy="238158"/>
          </a:xfrm>
          <a:prstGeom prst="rect">
            <a:avLst/>
          </a:prstGeom>
        </p:spPr>
      </p:pic>
      <p:pic>
        <p:nvPicPr>
          <p:cNvPr id="10" name="图片 9">
            <a:extLst>
              <a:ext uri="{FF2B5EF4-FFF2-40B4-BE49-F238E27FC236}">
                <a16:creationId xmlns:a16="http://schemas.microsoft.com/office/drawing/2014/main" id="{DD1A590B-A814-00D1-319F-6B28BFE72758}"/>
              </a:ext>
            </a:extLst>
          </p:cNvPr>
          <p:cNvPicPr>
            <a:picLocks noChangeAspect="1"/>
          </p:cNvPicPr>
          <p:nvPr/>
        </p:nvPicPr>
        <p:blipFill>
          <a:blip r:embed="rId3"/>
          <a:stretch>
            <a:fillRect/>
          </a:stretch>
        </p:blipFill>
        <p:spPr>
          <a:xfrm>
            <a:off x="1766282" y="3697017"/>
            <a:ext cx="8659433" cy="771633"/>
          </a:xfrm>
          <a:prstGeom prst="rect">
            <a:avLst/>
          </a:prstGeom>
        </p:spPr>
      </p:pic>
    </p:spTree>
    <p:extLst>
      <p:ext uri="{BB962C8B-B14F-4D97-AF65-F5344CB8AC3E}">
        <p14:creationId xmlns:p14="http://schemas.microsoft.com/office/powerpoint/2010/main" val="409970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05658FF-97EC-5E40-A62E-503F0A7A9850}"/>
              </a:ext>
            </a:extLst>
          </p:cNvPr>
          <p:cNvSpPr>
            <a:spLocks noGrp="1"/>
          </p:cNvSpPr>
          <p:nvPr>
            <p:ph idx="1"/>
          </p:nvPr>
        </p:nvSpPr>
        <p:spPr>
          <a:xfrm>
            <a:off x="1376516" y="1268361"/>
            <a:ext cx="10500852" cy="5358581"/>
          </a:xfrm>
        </p:spPr>
        <p:txBody>
          <a:bodyPr>
            <a:normAutofit/>
          </a:bodyPr>
          <a:lstStyle/>
          <a:p>
            <a:r>
              <a:rPr lang="en-US" altLang="zh-TW" sz="2800" i="1" dirty="0">
                <a:solidFill>
                  <a:srgbClr val="000000"/>
                </a:solidFill>
                <a:latin typeface="CharisSIL-Italic"/>
              </a:rPr>
              <a:t>Materials</a:t>
            </a:r>
          </a:p>
          <a:p>
            <a:r>
              <a:rPr lang="en-US" altLang="zh-TW" sz="1800" dirty="0">
                <a:solidFill>
                  <a:srgbClr val="000000"/>
                </a:solidFill>
                <a:effectLst/>
                <a:latin typeface="CharisSIL"/>
              </a:rPr>
              <a:t>We use daily data from 2015-01-01 to 2021-12-31 for log returns on the S&amp;P Global 1200 index and all its constituent stocks separately (descriptive statistics shown in </a:t>
            </a:r>
            <a:r>
              <a:rPr lang="en-US" altLang="zh-TW" sz="1800" dirty="0">
                <a:solidFill>
                  <a:srgbClr val="0080AC"/>
                </a:solidFill>
                <a:effectLst/>
                <a:latin typeface="CharisSIL"/>
              </a:rPr>
              <a:t>Table 1</a:t>
            </a:r>
            <a:r>
              <a:rPr lang="en-US" altLang="zh-TW" sz="1800" dirty="0">
                <a:solidFill>
                  <a:srgbClr val="000000"/>
                </a:solidFill>
                <a:effectLst/>
                <a:latin typeface="CharisSIL"/>
              </a:rPr>
              <a:t>). We used 1,220 stocks in the full sample and ensured global coverage as the index covers 31 countries, all 11 industry sectors (GICS methodology) and approximately 70% of global stock-market capitalization.</a:t>
            </a:r>
          </a:p>
          <a:p>
            <a:r>
              <a:rPr lang="en-US" altLang="zh-TW" sz="1800" dirty="0">
                <a:solidFill>
                  <a:srgbClr val="000000"/>
                </a:solidFill>
                <a:effectLst/>
                <a:latin typeface="CharisSIL"/>
              </a:rPr>
              <a:t>We gathered the ESG data for these companies from seven major ESG data providers. We set the time period at 2016–2020 to include part of the Covid-19 pandemic while fighting the limited data accessibility. We gathered the data from three sources: (</a:t>
            </a:r>
            <a:r>
              <a:rPr lang="en-US" altLang="zh-TW" sz="1800" dirty="0" err="1">
                <a:solidFill>
                  <a:srgbClr val="000000"/>
                </a:solidFill>
                <a:effectLst/>
                <a:latin typeface="CharisSIL"/>
              </a:rPr>
              <a:t>i</a:t>
            </a:r>
            <a:r>
              <a:rPr lang="en-US" altLang="zh-TW" sz="1800" dirty="0">
                <a:solidFill>
                  <a:srgbClr val="000000"/>
                </a:solidFill>
                <a:effectLst/>
                <a:latin typeface="CharisSIL"/>
              </a:rPr>
              <a:t>) Bloomberg Terminal provided the majority of our ESG data, (ii) Yahoo Finance API provided the returns data, and (iii) the Thompson Reuters ESG data were obtained from Refinitiv. The majority of data was gathered during June and July 2022, except for the TR data set (collected in 2021) and the Sustainalytics data set, which was unavailable at Bloomberg due to a change in the methodology; we used the limited data set obtained in early 2021 (descriptive statistics shown in </a:t>
            </a:r>
            <a:r>
              <a:rPr lang="en-US" altLang="zh-TW" sz="1800" dirty="0">
                <a:solidFill>
                  <a:srgbClr val="0080AC"/>
                </a:solidFill>
                <a:effectLst/>
                <a:latin typeface="CharisSIL"/>
              </a:rPr>
              <a:t>Table A.1</a:t>
            </a:r>
            <a:r>
              <a:rPr lang="en-US" altLang="zh-TW" sz="1800" dirty="0">
                <a:solidFill>
                  <a:srgbClr val="000000"/>
                </a:solidFill>
                <a:effectLst/>
                <a:latin typeface="CharisSIL"/>
              </a:rPr>
              <a:t>).</a:t>
            </a:r>
            <a:endParaRPr lang="en-US" altLang="zh-TW" sz="2800" dirty="0">
              <a:solidFill>
                <a:srgbClr val="000000"/>
              </a:solidFill>
              <a:latin typeface="CharisSIL-Italic"/>
            </a:endParaRPr>
          </a:p>
          <a:p>
            <a:endParaRPr lang="zh-TW" altLang="en-US" dirty="0"/>
          </a:p>
        </p:txBody>
      </p:sp>
      <p:sp>
        <p:nvSpPr>
          <p:cNvPr id="4" name="Title 1">
            <a:extLst>
              <a:ext uri="{FF2B5EF4-FFF2-40B4-BE49-F238E27FC236}">
                <a16:creationId xmlns:a16="http://schemas.microsoft.com/office/drawing/2014/main" id="{AED572CA-3741-B396-1426-8DBDF9D7FF25}"/>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spTree>
    <p:extLst>
      <p:ext uri="{BB962C8B-B14F-4D97-AF65-F5344CB8AC3E}">
        <p14:creationId xmlns:p14="http://schemas.microsoft.com/office/powerpoint/2010/main" val="131101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743EAD55-3B92-A239-3014-30C7DAEEA26A}"/>
              </a:ext>
            </a:extLst>
          </p:cNvPr>
          <p:cNvPicPr>
            <a:picLocks noGrp="1" noChangeAspect="1"/>
          </p:cNvPicPr>
          <p:nvPr>
            <p:ph idx="1"/>
          </p:nvPr>
        </p:nvPicPr>
        <p:blipFill>
          <a:blip r:embed="rId2"/>
          <a:stretch>
            <a:fillRect/>
          </a:stretch>
        </p:blipFill>
        <p:spPr>
          <a:xfrm>
            <a:off x="2723204" y="918620"/>
            <a:ext cx="6745591" cy="5806644"/>
          </a:xfrm>
        </p:spPr>
      </p:pic>
      <p:sp>
        <p:nvSpPr>
          <p:cNvPr id="4" name="Title 1">
            <a:extLst>
              <a:ext uri="{FF2B5EF4-FFF2-40B4-BE49-F238E27FC236}">
                <a16:creationId xmlns:a16="http://schemas.microsoft.com/office/drawing/2014/main" id="{BC7DF4F8-96C2-C6B8-3F77-D5334B128E86}"/>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spTree>
    <p:extLst>
      <p:ext uri="{BB962C8B-B14F-4D97-AF65-F5344CB8AC3E}">
        <p14:creationId xmlns:p14="http://schemas.microsoft.com/office/powerpoint/2010/main" val="339262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DC5D48E0-A93C-A80F-1447-BE327FC75804}"/>
              </a:ext>
            </a:extLst>
          </p:cNvPr>
          <p:cNvPicPr>
            <a:picLocks noGrp="1" noChangeAspect="1"/>
          </p:cNvPicPr>
          <p:nvPr>
            <p:ph idx="1"/>
          </p:nvPr>
        </p:nvPicPr>
        <p:blipFill>
          <a:blip r:embed="rId2"/>
          <a:stretch>
            <a:fillRect/>
          </a:stretch>
        </p:blipFill>
        <p:spPr>
          <a:xfrm>
            <a:off x="1307690" y="1130263"/>
            <a:ext cx="10638504" cy="5624498"/>
          </a:xfrm>
        </p:spPr>
      </p:pic>
      <p:sp>
        <p:nvSpPr>
          <p:cNvPr id="4" name="Title 1">
            <a:extLst>
              <a:ext uri="{FF2B5EF4-FFF2-40B4-BE49-F238E27FC236}">
                <a16:creationId xmlns:a16="http://schemas.microsoft.com/office/drawing/2014/main" id="{CC1F996E-4841-D7DD-4B01-2EF0C1DB2EAC}"/>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spTree>
    <p:extLst>
      <p:ext uri="{BB962C8B-B14F-4D97-AF65-F5344CB8AC3E}">
        <p14:creationId xmlns:p14="http://schemas.microsoft.com/office/powerpoint/2010/main" val="116791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9863A1-94C5-D7AE-775A-3AC76BFF42B0}"/>
              </a:ext>
            </a:extLst>
          </p:cNvPr>
          <p:cNvSpPr>
            <a:spLocks noGrp="1"/>
          </p:cNvSpPr>
          <p:nvPr>
            <p:ph idx="1"/>
          </p:nvPr>
        </p:nvSpPr>
        <p:spPr>
          <a:xfrm>
            <a:off x="1347019" y="1229032"/>
            <a:ext cx="10157593" cy="5555226"/>
          </a:xfrm>
        </p:spPr>
        <p:txBody>
          <a:bodyPr>
            <a:normAutofit lnSpcReduction="10000"/>
          </a:bodyPr>
          <a:lstStyle/>
          <a:p>
            <a:r>
              <a:rPr lang="en-US" altLang="zh-TW" sz="1800" dirty="0">
                <a:solidFill>
                  <a:srgbClr val="000000"/>
                </a:solidFill>
                <a:effectLst/>
                <a:latin typeface="CharisSIL"/>
              </a:rPr>
              <a:t>The ESG ratings for each dimension E, S, and G, as well as the aggregate ESG ratings, were chosen for the research. Also, to address the ESG data heterogeneity issue (</a:t>
            </a:r>
            <a:r>
              <a:rPr lang="en-US" altLang="zh-TW" sz="1800" dirty="0">
                <a:solidFill>
                  <a:srgbClr val="0080AC"/>
                </a:solidFill>
                <a:effectLst/>
                <a:latin typeface="CharisSIL"/>
              </a:rPr>
              <a:t>Avetisyan and </a:t>
            </a:r>
            <a:r>
              <a:rPr lang="en-US" altLang="zh-TW" sz="1800" dirty="0" err="1">
                <a:solidFill>
                  <a:srgbClr val="0080AC"/>
                </a:solidFill>
                <a:effectLst/>
                <a:latin typeface="CharisSIL"/>
              </a:rPr>
              <a:t>Hockerts</a:t>
            </a:r>
            <a:r>
              <a:rPr lang="en-US" altLang="zh-TW" sz="1800" dirty="0">
                <a:solidFill>
                  <a:srgbClr val="000000"/>
                </a:solidFill>
                <a:effectLst/>
                <a:latin typeface="CharisSIL"/>
              </a:rPr>
              <a:t>, </a:t>
            </a:r>
            <a:r>
              <a:rPr lang="en-US" altLang="zh-TW" sz="1800" dirty="0">
                <a:solidFill>
                  <a:srgbClr val="0080AC"/>
                </a:solidFill>
                <a:effectLst/>
                <a:latin typeface="CharisSIL"/>
              </a:rPr>
              <a:t>2017</a:t>
            </a:r>
            <a:r>
              <a:rPr lang="en-US" altLang="zh-TW" sz="1800" dirty="0">
                <a:solidFill>
                  <a:srgbClr val="000000"/>
                </a:solidFill>
                <a:effectLst/>
                <a:latin typeface="CharisSIL"/>
              </a:rPr>
              <a:t>; </a:t>
            </a:r>
            <a:r>
              <a:rPr lang="en-US" altLang="zh-TW" sz="1800" dirty="0" err="1">
                <a:solidFill>
                  <a:srgbClr val="0080AC"/>
                </a:solidFill>
                <a:effectLst/>
                <a:latin typeface="CharisSIL"/>
              </a:rPr>
              <a:t>Chatterji</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2016</a:t>
            </a:r>
            <a:r>
              <a:rPr lang="en-US" altLang="zh-TW" sz="1800" dirty="0">
                <a:solidFill>
                  <a:srgbClr val="000000"/>
                </a:solidFill>
                <a:effectLst/>
                <a:latin typeface="CharisSIL"/>
              </a:rPr>
              <a:t>; </a:t>
            </a:r>
            <a:r>
              <a:rPr lang="en-US" altLang="zh-TW" sz="1800" dirty="0" err="1">
                <a:solidFill>
                  <a:srgbClr val="0080AC"/>
                </a:solidFill>
                <a:effectLst/>
                <a:latin typeface="CharisSIL"/>
              </a:rPr>
              <a:t>Semenova</a:t>
            </a:r>
            <a:r>
              <a:rPr lang="en-US" altLang="zh-TW" sz="1800" dirty="0">
                <a:solidFill>
                  <a:srgbClr val="0080AC"/>
                </a:solidFill>
                <a:effectLst/>
                <a:latin typeface="CharisSIL"/>
              </a:rPr>
              <a:t> and Hassel</a:t>
            </a:r>
            <a:r>
              <a:rPr lang="en-US" altLang="zh-TW" sz="1800" dirty="0">
                <a:solidFill>
                  <a:srgbClr val="000000"/>
                </a:solidFill>
                <a:effectLst/>
                <a:latin typeface="CharisSIL"/>
              </a:rPr>
              <a:t>, </a:t>
            </a:r>
            <a:r>
              <a:rPr lang="en-US" altLang="zh-TW" sz="1800" dirty="0">
                <a:solidFill>
                  <a:srgbClr val="0080AC"/>
                </a:solidFill>
                <a:effectLst/>
                <a:latin typeface="CharisSIL"/>
              </a:rPr>
              <a:t>2015</a:t>
            </a:r>
            <a:r>
              <a:rPr lang="en-US" altLang="zh-TW" sz="1800" dirty="0">
                <a:solidFill>
                  <a:srgbClr val="000000"/>
                </a:solidFill>
                <a:effectLst/>
                <a:latin typeface="CharisSIL"/>
              </a:rPr>
              <a:t>; </a:t>
            </a:r>
            <a:r>
              <a:rPr lang="en-US" altLang="zh-TW" sz="1800" dirty="0" err="1">
                <a:solidFill>
                  <a:srgbClr val="0080AC"/>
                </a:solidFill>
                <a:effectLst/>
                <a:latin typeface="CharisSIL"/>
              </a:rPr>
              <a:t>Dorfleitner</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2015</a:t>
            </a:r>
            <a:r>
              <a:rPr lang="en-US" altLang="zh-TW" sz="1800" dirty="0">
                <a:solidFill>
                  <a:srgbClr val="000000"/>
                </a:solidFill>
                <a:effectLst/>
                <a:latin typeface="CharisSIL"/>
              </a:rPr>
              <a:t>), we incorporated another ESG indicator that could embody the shared information between different data providers.</a:t>
            </a:r>
          </a:p>
          <a:p>
            <a:r>
              <a:rPr lang="en-US" altLang="zh-TW" sz="1800" dirty="0">
                <a:solidFill>
                  <a:srgbClr val="000000"/>
                </a:solidFill>
                <a:effectLst/>
                <a:latin typeface="CharisSIL"/>
              </a:rPr>
              <a:t> The heterogeneity plays a significant role in the non-conclusive state of the ESG-financial performance relationship. Average ESG scores based on data from several ESG rating providers have been found to have the ability to predict future ESG news. However, this ability decreases the further away the ratings are from each other (</a:t>
            </a:r>
            <a:r>
              <a:rPr lang="en-US" altLang="zh-TW" sz="1800" dirty="0" err="1">
                <a:solidFill>
                  <a:srgbClr val="0080AC"/>
                </a:solidFill>
                <a:effectLst/>
                <a:latin typeface="CharisSIL"/>
              </a:rPr>
              <a:t>Serafeim</a:t>
            </a:r>
            <a:r>
              <a:rPr lang="en-US" altLang="zh-TW" sz="1800" dirty="0">
                <a:solidFill>
                  <a:srgbClr val="0080AC"/>
                </a:solidFill>
                <a:effectLst/>
                <a:latin typeface="CharisSIL"/>
              </a:rPr>
              <a:t> and Yoon</a:t>
            </a:r>
            <a:r>
              <a:rPr lang="en-US" altLang="zh-TW" sz="1800" dirty="0">
                <a:solidFill>
                  <a:srgbClr val="000000"/>
                </a:solidFill>
                <a:effectLst/>
                <a:latin typeface="CharisSIL"/>
              </a:rPr>
              <a:t>, </a:t>
            </a:r>
            <a:r>
              <a:rPr lang="en-US" altLang="zh-TW" sz="1800" dirty="0">
                <a:solidFill>
                  <a:srgbClr val="0080AC"/>
                </a:solidFill>
                <a:effectLst/>
                <a:latin typeface="CharisSIL"/>
              </a:rPr>
              <a:t>2022</a:t>
            </a:r>
            <a:r>
              <a:rPr lang="en-US" altLang="zh-TW" sz="1800" dirty="0">
                <a:solidFill>
                  <a:srgbClr val="000000"/>
                </a:solidFill>
                <a:effectLst/>
                <a:latin typeface="CharisSIL"/>
              </a:rPr>
              <a:t>). </a:t>
            </a:r>
          </a:p>
          <a:p>
            <a:r>
              <a:rPr lang="en-US" altLang="zh-TW" sz="1800" dirty="0">
                <a:solidFill>
                  <a:srgbClr val="000000"/>
                </a:solidFill>
                <a:effectLst/>
                <a:latin typeface="CharisSIL"/>
              </a:rPr>
              <a:t>To this end, we were inspired by </a:t>
            </a:r>
            <a:r>
              <a:rPr lang="en-US" altLang="zh-TW" sz="1800" dirty="0" err="1">
                <a:solidFill>
                  <a:srgbClr val="0080AC"/>
                </a:solidFill>
                <a:effectLst/>
                <a:latin typeface="CharisSIL"/>
              </a:rPr>
              <a:t>Gyönyörová</a:t>
            </a:r>
            <a:r>
              <a:rPr lang="en-US" altLang="zh-TW" sz="1800" dirty="0">
                <a:solidFill>
                  <a:srgbClr val="0080AC"/>
                </a:solidFill>
                <a:effectLst/>
                <a:latin typeface="CharisSIL"/>
              </a:rPr>
              <a:t> et al. </a:t>
            </a:r>
            <a:r>
              <a:rPr lang="en-US" altLang="zh-TW" sz="1800" dirty="0">
                <a:solidFill>
                  <a:srgbClr val="000000"/>
                </a:solidFill>
                <a:effectLst/>
                <a:latin typeface="CharisSIL"/>
              </a:rPr>
              <a:t>(</a:t>
            </a:r>
            <a:r>
              <a:rPr lang="en-US" altLang="zh-TW" sz="1800" dirty="0">
                <a:solidFill>
                  <a:srgbClr val="0080AC"/>
                </a:solidFill>
                <a:effectLst/>
                <a:latin typeface="CharisSIL"/>
              </a:rPr>
              <a:t>2021</a:t>
            </a:r>
            <a:r>
              <a:rPr lang="en-US" altLang="zh-TW" sz="1800" dirty="0">
                <a:solidFill>
                  <a:srgbClr val="000000"/>
                </a:solidFill>
                <a:effectLst/>
                <a:latin typeface="CharisSIL"/>
              </a:rPr>
              <a:t>), who proposed applying extracted factorial structures. Therefore, the new score represents the part of the information that all the data providers agree on. For this reason, it is not only a simple combination, but it can also be observed as a hidden but fairly objective ESG evaluation. Thus, the level of ESG data used can be seen according to three levels: aggregate ESG scores, individual E–S–G pillar scores, and synthetic cumulative ESG and dimensional E–S–G scores. </a:t>
            </a:r>
          </a:p>
          <a:p>
            <a:r>
              <a:rPr lang="en-US" altLang="zh-TW" sz="1800" dirty="0">
                <a:solidFill>
                  <a:srgbClr val="000000"/>
                </a:solidFill>
                <a:effectLst/>
                <a:latin typeface="CharisSIL"/>
              </a:rPr>
              <a:t>We employ principal component analysis (PCA) to construct the composite ESG rating together and separately for the E, S, and G dimensions. We standardized all inputs to have zero mean and unit variance before performing the PCA to account for the input data scale differences on a provider basis. We applied the same process on both the level of ESG ratings and on the E–S–G dimensions, leaving us with four brand-new scores.</a:t>
            </a:r>
            <a:endParaRPr lang="zh-TW" altLang="en-US" dirty="0"/>
          </a:p>
        </p:txBody>
      </p:sp>
      <p:sp>
        <p:nvSpPr>
          <p:cNvPr id="4" name="Title 1">
            <a:extLst>
              <a:ext uri="{FF2B5EF4-FFF2-40B4-BE49-F238E27FC236}">
                <a16:creationId xmlns:a16="http://schemas.microsoft.com/office/drawing/2014/main" id="{19F87693-DAA5-3F4F-97A2-2F9713BF3073}"/>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spTree>
    <p:extLst>
      <p:ext uri="{BB962C8B-B14F-4D97-AF65-F5344CB8AC3E}">
        <p14:creationId xmlns:p14="http://schemas.microsoft.com/office/powerpoint/2010/main" val="106903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904875F-2FEC-23DB-74AC-2B81E90552CE}"/>
              </a:ext>
            </a:extLst>
          </p:cNvPr>
          <p:cNvSpPr>
            <a:spLocks noGrp="1"/>
          </p:cNvSpPr>
          <p:nvPr>
            <p:ph idx="1"/>
          </p:nvPr>
        </p:nvSpPr>
        <p:spPr>
          <a:xfrm>
            <a:off x="1337187" y="1027931"/>
            <a:ext cx="10569678" cy="5638339"/>
          </a:xfrm>
        </p:spPr>
        <p:txBody>
          <a:bodyPr/>
          <a:lstStyle/>
          <a:p>
            <a:r>
              <a:rPr lang="en-US" altLang="zh-TW" sz="1800" dirty="0">
                <a:solidFill>
                  <a:srgbClr val="000000"/>
                </a:solidFill>
                <a:effectLst/>
                <a:latin typeface="CharisSIL"/>
                <a:ea typeface="宋体" panose="02010600030101010101" pitchFamily="2" charset="-122"/>
              </a:rPr>
              <a:t>The correlation matrix of synthetic and original scores in </a:t>
            </a:r>
            <a:r>
              <a:rPr lang="en-US" altLang="zh-TW" sz="1800" dirty="0">
                <a:solidFill>
                  <a:srgbClr val="0080AC"/>
                </a:solidFill>
                <a:effectLst/>
                <a:latin typeface="CharisSIL"/>
                <a:ea typeface="宋体" panose="02010600030101010101" pitchFamily="2" charset="-122"/>
              </a:rPr>
              <a:t>Table B.1 </a:t>
            </a:r>
            <a:r>
              <a:rPr lang="en-US" altLang="zh-TW" sz="1800" dirty="0">
                <a:solidFill>
                  <a:srgbClr val="000000"/>
                </a:solidFill>
                <a:effectLst/>
                <a:latin typeface="CharisSIL"/>
                <a:ea typeface="宋体" panose="02010600030101010101" pitchFamily="2" charset="-122"/>
              </a:rPr>
              <a:t>further clarifies the </a:t>
            </a:r>
            <a:r>
              <a:rPr lang="en-US" altLang="zh-TW" sz="1800" dirty="0">
                <a:solidFill>
                  <a:srgbClr val="000000"/>
                </a:solidFill>
                <a:effectLst/>
                <a:latin typeface="CharisSIL"/>
              </a:rPr>
              <a:t>synthetic scores’ accuracy.</a:t>
            </a:r>
          </a:p>
          <a:p>
            <a:endParaRPr lang="en-US" altLang="zh-TW" sz="1800" dirty="0">
              <a:solidFill>
                <a:srgbClr val="000000"/>
              </a:solidFill>
              <a:effectLst/>
              <a:latin typeface="CharisSIL"/>
            </a:endParaRPr>
          </a:p>
          <a:p>
            <a:endParaRPr lang="zh-TW" altLang="en-US" dirty="0"/>
          </a:p>
        </p:txBody>
      </p:sp>
      <p:sp>
        <p:nvSpPr>
          <p:cNvPr id="4" name="Title 1">
            <a:extLst>
              <a:ext uri="{FF2B5EF4-FFF2-40B4-BE49-F238E27FC236}">
                <a16:creationId xmlns:a16="http://schemas.microsoft.com/office/drawing/2014/main" id="{40749393-F6B5-AAEF-CC41-919283EF8594}"/>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8" name="图片 7">
            <a:extLst>
              <a:ext uri="{FF2B5EF4-FFF2-40B4-BE49-F238E27FC236}">
                <a16:creationId xmlns:a16="http://schemas.microsoft.com/office/drawing/2014/main" id="{E36F126E-4817-47D7-788A-81878EA66BE6}"/>
              </a:ext>
            </a:extLst>
          </p:cNvPr>
          <p:cNvPicPr>
            <a:picLocks noChangeAspect="1"/>
          </p:cNvPicPr>
          <p:nvPr/>
        </p:nvPicPr>
        <p:blipFill>
          <a:blip r:embed="rId2"/>
          <a:stretch>
            <a:fillRect/>
          </a:stretch>
        </p:blipFill>
        <p:spPr>
          <a:xfrm>
            <a:off x="2172929" y="1721566"/>
            <a:ext cx="7875639" cy="5074991"/>
          </a:xfrm>
          <a:prstGeom prst="rect">
            <a:avLst/>
          </a:prstGeom>
        </p:spPr>
      </p:pic>
    </p:spTree>
    <p:extLst>
      <p:ext uri="{BB962C8B-B14F-4D97-AF65-F5344CB8AC3E}">
        <p14:creationId xmlns:p14="http://schemas.microsoft.com/office/powerpoint/2010/main" val="164138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C3D0458-1498-DC47-C6BE-D94AEE5754F5}"/>
              </a:ext>
            </a:extLst>
          </p:cNvPr>
          <p:cNvSpPr>
            <a:spLocks noGrp="1"/>
          </p:cNvSpPr>
          <p:nvPr>
            <p:ph idx="1"/>
          </p:nvPr>
        </p:nvSpPr>
        <p:spPr>
          <a:xfrm>
            <a:off x="1366683" y="1229032"/>
            <a:ext cx="10559845" cy="5486400"/>
          </a:xfrm>
        </p:spPr>
        <p:txBody>
          <a:bodyPr/>
          <a:lstStyle/>
          <a:p>
            <a:r>
              <a:rPr lang="en-US" altLang="zh-TW" sz="1800" dirty="0">
                <a:solidFill>
                  <a:srgbClr val="000000"/>
                </a:solidFill>
                <a:effectLst/>
                <a:latin typeface="CharisSIL"/>
                <a:ea typeface="宋体" panose="02010600030101010101" pitchFamily="2" charset="-122"/>
              </a:rPr>
              <a:t>The number of extracted cases is thus directly dependent on the coverage overlap and </a:t>
            </a:r>
            <a:r>
              <a:rPr lang="en-US" altLang="zh-TW" sz="1800" dirty="0">
                <a:solidFill>
                  <a:srgbClr val="000000"/>
                </a:solidFill>
                <a:effectLst/>
                <a:latin typeface="CharisSIL"/>
              </a:rPr>
              <a:t>shrinks for some years, as can be seen in </a:t>
            </a:r>
            <a:r>
              <a:rPr lang="en-US" altLang="zh-TW" sz="1800" dirty="0">
                <a:solidFill>
                  <a:srgbClr val="0080AC"/>
                </a:solidFill>
                <a:effectLst/>
                <a:latin typeface="CharisSIL"/>
              </a:rPr>
              <a:t>Table 2.</a:t>
            </a:r>
          </a:p>
          <a:p>
            <a:endParaRPr lang="zh-TW" altLang="en-US" dirty="0"/>
          </a:p>
        </p:txBody>
      </p:sp>
      <p:sp>
        <p:nvSpPr>
          <p:cNvPr id="4" name="Title 1">
            <a:extLst>
              <a:ext uri="{FF2B5EF4-FFF2-40B4-BE49-F238E27FC236}">
                <a16:creationId xmlns:a16="http://schemas.microsoft.com/office/drawing/2014/main" id="{EF9595B8-A805-081B-B7F3-3066C1B9E54C}"/>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6" name="图片 5">
            <a:extLst>
              <a:ext uri="{FF2B5EF4-FFF2-40B4-BE49-F238E27FC236}">
                <a16:creationId xmlns:a16="http://schemas.microsoft.com/office/drawing/2014/main" id="{C8D6B25B-F7C1-FC54-2E8D-F25441BC28D5}"/>
              </a:ext>
            </a:extLst>
          </p:cNvPr>
          <p:cNvPicPr>
            <a:picLocks noChangeAspect="1"/>
          </p:cNvPicPr>
          <p:nvPr/>
        </p:nvPicPr>
        <p:blipFill>
          <a:blip r:embed="rId2"/>
          <a:stretch>
            <a:fillRect/>
          </a:stretch>
        </p:blipFill>
        <p:spPr>
          <a:xfrm>
            <a:off x="1267506" y="1828425"/>
            <a:ext cx="10050278" cy="4887007"/>
          </a:xfrm>
          <a:prstGeom prst="rect">
            <a:avLst/>
          </a:prstGeom>
        </p:spPr>
      </p:pic>
    </p:spTree>
    <p:extLst>
      <p:ext uri="{BB962C8B-B14F-4D97-AF65-F5344CB8AC3E}">
        <p14:creationId xmlns:p14="http://schemas.microsoft.com/office/powerpoint/2010/main" val="299767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D58D5DA-BA7A-6F2A-22B5-B9859A7EE2A0}"/>
              </a:ext>
            </a:extLst>
          </p:cNvPr>
          <p:cNvSpPr>
            <a:spLocks noGrp="1"/>
          </p:cNvSpPr>
          <p:nvPr>
            <p:ph idx="1"/>
          </p:nvPr>
        </p:nvSpPr>
        <p:spPr>
          <a:xfrm>
            <a:off x="1327355" y="1248697"/>
            <a:ext cx="10589342" cy="5437238"/>
          </a:xfrm>
        </p:spPr>
        <p:txBody>
          <a:bodyPr>
            <a:normAutofit/>
          </a:bodyPr>
          <a:lstStyle/>
          <a:p>
            <a:r>
              <a:rPr lang="en-US" altLang="zh-TW" sz="1800" dirty="0">
                <a:solidFill>
                  <a:srgbClr val="000000"/>
                </a:solidFill>
                <a:effectLst/>
                <a:latin typeface="CharisSIL"/>
              </a:rPr>
              <a:t>In the next step, we transformed all 23 ESG-related indicators – 19 from ESG data providers and four synthetically made – from scales to classes. As most of the employed ESG data scores the company on the best-in-class approach, we do not account for industry specifics or regional affiliation, although we check the industry and region representation as a part of robustness checks.</a:t>
            </a:r>
          </a:p>
          <a:p>
            <a:r>
              <a:rPr lang="en-US" altLang="zh-TW" dirty="0">
                <a:solidFill>
                  <a:srgbClr val="000000"/>
                </a:solidFill>
                <a:latin typeface="CharisSIL"/>
              </a:rPr>
              <a:t>T</a:t>
            </a:r>
            <a:r>
              <a:rPr lang="en-US" altLang="zh-TW" sz="1800" dirty="0">
                <a:solidFill>
                  <a:srgbClr val="000000"/>
                </a:solidFill>
                <a:effectLst/>
                <a:latin typeface="CharisSIL"/>
              </a:rPr>
              <a:t>he stocks are repeatedly divided into quantiles based on every single used ESG score. We focus</a:t>
            </a:r>
            <a:r>
              <a:rPr lang="zh-TW" altLang="en-US" sz="1800" dirty="0">
                <a:solidFill>
                  <a:srgbClr val="000000"/>
                </a:solidFill>
                <a:effectLst/>
                <a:latin typeface="CharisSIL"/>
              </a:rPr>
              <a:t> </a:t>
            </a:r>
            <a:r>
              <a:rPr lang="en-US" altLang="zh-TW" sz="1800" dirty="0">
                <a:solidFill>
                  <a:srgbClr val="000000"/>
                </a:solidFill>
                <a:effectLst/>
                <a:latin typeface="CharisSIL"/>
              </a:rPr>
              <a:t>on the quantile (0.0–0.2; 0.4–0.5; 0.8–1.0), further named as low-, medium- and high-ESG stocks and ignore the rest. This way, we can check the proposed dependencies differentiation on the three mentioned levels without ignoring the middle ones, which may perform differently (</a:t>
            </a:r>
            <a:r>
              <a:rPr lang="en-US" altLang="zh-TW" sz="1800" dirty="0" err="1">
                <a:solidFill>
                  <a:srgbClr val="0080AC"/>
                </a:solidFill>
                <a:effectLst/>
                <a:latin typeface="CharisSIL"/>
              </a:rPr>
              <a:t>Czado</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2022</a:t>
            </a:r>
            <a:r>
              <a:rPr lang="en-US" altLang="zh-TW" sz="1800" dirty="0">
                <a:solidFill>
                  <a:srgbClr val="000000"/>
                </a:solidFill>
                <a:effectLst/>
                <a:latin typeface="CharisSIL"/>
              </a:rPr>
              <a:t>; </a:t>
            </a:r>
            <a:r>
              <a:rPr lang="en-US" altLang="zh-TW" sz="1800" dirty="0" err="1">
                <a:solidFill>
                  <a:srgbClr val="0080AC"/>
                </a:solidFill>
                <a:effectLst/>
                <a:latin typeface="CharisSIL"/>
              </a:rPr>
              <a:t>Harjoto</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2017</a:t>
            </a:r>
            <a:r>
              <a:rPr lang="en-US" altLang="zh-TW" sz="1800" dirty="0">
                <a:solidFill>
                  <a:srgbClr val="000000"/>
                </a:solidFill>
                <a:effectLst/>
                <a:latin typeface="CharisSIL"/>
              </a:rPr>
              <a:t>).</a:t>
            </a:r>
          </a:p>
          <a:p>
            <a:r>
              <a:rPr lang="en-US" altLang="zh-TW" sz="1800" dirty="0">
                <a:solidFill>
                  <a:srgbClr val="000000"/>
                </a:solidFill>
                <a:effectLst/>
                <a:latin typeface="CharisSIL"/>
                <a:ea typeface="宋体" panose="02010600030101010101" pitchFamily="2" charset="-122"/>
              </a:rPr>
              <a:t>To account for the time dynamics and proper time setting of ESG data, we run </a:t>
            </a:r>
            <a:r>
              <a:rPr lang="en-US" altLang="zh-TW" sz="1800" dirty="0">
                <a:solidFill>
                  <a:srgbClr val="000000"/>
                </a:solidFill>
                <a:effectLst/>
                <a:latin typeface="CharisSIL"/>
              </a:rPr>
              <a:t>the analyses for ESG as a precedent, as a concurrent and as an antecedent to the financial data. For all analyses, we work with the same ESG data set from 2016–2020, but we shift the period for financial data. Because this approach leads us to a large number of results, we then aggregate them according to the original ESG classes (high-, medium- and low-ESG stocks) using their average and we calculate the unpaired t-test, also known as the independent samples t-test, to compare the means of two independent groups: the high-ESG and low-ESG stock groups in our case. The </a:t>
            </a:r>
            <a:r>
              <a:rPr lang="zh-TW" altLang="en-US" sz="1800" i="1" dirty="0">
                <a:solidFill>
                  <a:srgbClr val="000000"/>
                </a:solidFill>
                <a:effectLst/>
                <a:latin typeface="STIXMath-Italic"/>
              </a:rPr>
              <a:t>𝑡 </a:t>
            </a:r>
            <a:r>
              <a:rPr lang="en-US" altLang="zh-TW" sz="1800" dirty="0">
                <a:solidFill>
                  <a:srgbClr val="000000"/>
                </a:solidFill>
                <a:effectLst/>
                <a:latin typeface="CharisSIL"/>
              </a:rPr>
              <a:t>statistic to test whether the means are different is calculated as given in Eq. </a:t>
            </a:r>
            <a:r>
              <a:rPr lang="en-US" altLang="zh-TW" sz="1800" dirty="0">
                <a:solidFill>
                  <a:srgbClr val="0080AC"/>
                </a:solidFill>
                <a:effectLst/>
                <a:latin typeface="CharisSIL"/>
              </a:rPr>
              <a:t>(3)</a:t>
            </a:r>
            <a:r>
              <a:rPr lang="en-US" altLang="zh-TW" sz="1800" dirty="0">
                <a:solidFill>
                  <a:srgbClr val="000000"/>
                </a:solidFill>
                <a:effectLst/>
                <a:latin typeface="CharisSIL"/>
              </a:rPr>
              <a:t>, where </a:t>
            </a:r>
            <a:r>
              <a:rPr lang="zh-TW" altLang="en-US" sz="1800" dirty="0">
                <a:solidFill>
                  <a:srgbClr val="000000"/>
                </a:solidFill>
                <a:effectLst/>
                <a:latin typeface="CharisSIL"/>
              </a:rPr>
              <a:t>          </a:t>
            </a:r>
            <a:r>
              <a:rPr lang="en-US" altLang="zh-TW" sz="1800" i="1" dirty="0">
                <a:solidFill>
                  <a:srgbClr val="000000"/>
                </a:solidFill>
                <a:effectLst/>
                <a:latin typeface="STIXMath-Italic"/>
              </a:rPr>
              <a:t> </a:t>
            </a:r>
            <a:r>
              <a:rPr lang="en-US" altLang="zh-TW" sz="1800" dirty="0">
                <a:solidFill>
                  <a:srgbClr val="000000"/>
                </a:solidFill>
                <a:effectLst/>
                <a:latin typeface="CharisSIL"/>
              </a:rPr>
              <a:t>is mean of the </a:t>
            </a:r>
            <a:r>
              <a:rPr lang="en-US" altLang="zh-TW" sz="1800" dirty="0" err="1">
                <a:solidFill>
                  <a:srgbClr val="000000"/>
                </a:solidFill>
                <a:effectLst/>
                <a:latin typeface="CharisSIL"/>
              </a:rPr>
              <a:t>quantilograms</a:t>
            </a:r>
            <a:r>
              <a:rPr lang="en-US" altLang="zh-TW" sz="1800" dirty="0">
                <a:solidFill>
                  <a:srgbClr val="000000"/>
                </a:solidFill>
                <a:effectLst/>
                <a:latin typeface="CharisSIL"/>
              </a:rPr>
              <a:t> of high-ESG, </a:t>
            </a:r>
            <a:r>
              <a:rPr lang="zh-TW" altLang="en-US" sz="1800" dirty="0">
                <a:solidFill>
                  <a:srgbClr val="000000"/>
                </a:solidFill>
                <a:effectLst/>
                <a:latin typeface="CharisSIL"/>
              </a:rPr>
              <a:t>         </a:t>
            </a:r>
            <a:r>
              <a:rPr lang="en-US" altLang="zh-TW" sz="1800" dirty="0">
                <a:solidFill>
                  <a:srgbClr val="000000"/>
                </a:solidFill>
                <a:effectLst/>
                <a:latin typeface="CharisSIL"/>
              </a:rPr>
              <a:t>is mean of the </a:t>
            </a:r>
            <a:r>
              <a:rPr lang="en-US" altLang="zh-TW" sz="1800" dirty="0" err="1">
                <a:solidFill>
                  <a:srgbClr val="000000"/>
                </a:solidFill>
                <a:effectLst/>
                <a:latin typeface="CharisSIL"/>
              </a:rPr>
              <a:t>quantilograms</a:t>
            </a:r>
            <a:r>
              <a:rPr lang="en-US" altLang="zh-TW" sz="1800" dirty="0">
                <a:solidFill>
                  <a:srgbClr val="000000"/>
                </a:solidFill>
                <a:effectLst/>
                <a:latin typeface="CharisSIL"/>
              </a:rPr>
              <a:t> of low-ESG, with the estimate of the variance </a:t>
            </a:r>
            <a:r>
              <a:rPr lang="zh-TW" altLang="en-US" sz="1800" i="1" dirty="0">
                <a:solidFill>
                  <a:srgbClr val="000000"/>
                </a:solidFill>
                <a:effectLst/>
                <a:latin typeface="STIXMath-Italic"/>
              </a:rPr>
              <a:t>𝑠 </a:t>
            </a:r>
            <a:r>
              <a:rPr lang="en-US" altLang="zh-TW" sz="1800" baseline="30000" dirty="0">
                <a:solidFill>
                  <a:srgbClr val="000000"/>
                </a:solidFill>
                <a:effectLst/>
                <a:latin typeface="STIXMath-Regular"/>
              </a:rPr>
              <a:t>2</a:t>
            </a:r>
            <a:r>
              <a:rPr lang="en-US" altLang="zh-TW" sz="1800" dirty="0">
                <a:solidFill>
                  <a:srgbClr val="000000"/>
                </a:solidFill>
                <a:effectLst/>
                <a:latin typeface="STIXMath-Regular"/>
              </a:rPr>
              <a:t> </a:t>
            </a:r>
            <a:r>
              <a:rPr lang="en-US" altLang="zh-TW" sz="1800" dirty="0">
                <a:solidFill>
                  <a:srgbClr val="000000"/>
                </a:solidFill>
                <a:effectLst/>
                <a:latin typeface="CharisSIL"/>
              </a:rPr>
              <a:t>of each of the group and the number of observation </a:t>
            </a:r>
            <a:r>
              <a:rPr lang="zh-TW" altLang="en-US" sz="1800" i="1" dirty="0">
                <a:solidFill>
                  <a:srgbClr val="000000"/>
                </a:solidFill>
                <a:effectLst/>
                <a:latin typeface="STIXMath-Italic"/>
              </a:rPr>
              <a:t>𝑛</a:t>
            </a:r>
            <a:r>
              <a:rPr lang="en-US" altLang="zh-TW" sz="1800" dirty="0">
                <a:solidFill>
                  <a:srgbClr val="000000"/>
                </a:solidFill>
                <a:effectLst/>
                <a:latin typeface="CharisSIL"/>
              </a:rPr>
              <a:t>. </a:t>
            </a:r>
            <a:endParaRPr lang="zh-TW" altLang="en-US" dirty="0"/>
          </a:p>
        </p:txBody>
      </p:sp>
      <p:sp>
        <p:nvSpPr>
          <p:cNvPr id="4" name="Title 1">
            <a:extLst>
              <a:ext uri="{FF2B5EF4-FFF2-40B4-BE49-F238E27FC236}">
                <a16:creationId xmlns:a16="http://schemas.microsoft.com/office/drawing/2014/main" id="{7AEEB731-DD29-FD43-C8FF-19E430882F1F}"/>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6" name="图片 5">
            <a:extLst>
              <a:ext uri="{FF2B5EF4-FFF2-40B4-BE49-F238E27FC236}">
                <a16:creationId xmlns:a16="http://schemas.microsoft.com/office/drawing/2014/main" id="{B40A451D-9332-E20E-E26C-3AF6F806033D}"/>
              </a:ext>
            </a:extLst>
          </p:cNvPr>
          <p:cNvPicPr>
            <a:picLocks noChangeAspect="1"/>
          </p:cNvPicPr>
          <p:nvPr/>
        </p:nvPicPr>
        <p:blipFill>
          <a:blip r:embed="rId2"/>
          <a:stretch>
            <a:fillRect/>
          </a:stretch>
        </p:blipFill>
        <p:spPr>
          <a:xfrm>
            <a:off x="2756523" y="5691940"/>
            <a:ext cx="514422" cy="228632"/>
          </a:xfrm>
          <a:prstGeom prst="rect">
            <a:avLst/>
          </a:prstGeom>
        </p:spPr>
      </p:pic>
      <p:pic>
        <p:nvPicPr>
          <p:cNvPr id="8" name="图片 7">
            <a:extLst>
              <a:ext uri="{FF2B5EF4-FFF2-40B4-BE49-F238E27FC236}">
                <a16:creationId xmlns:a16="http://schemas.microsoft.com/office/drawing/2014/main" id="{146CE616-DE46-C1A5-11BF-21B4B0C016A6}"/>
              </a:ext>
            </a:extLst>
          </p:cNvPr>
          <p:cNvPicPr>
            <a:picLocks noChangeAspect="1"/>
          </p:cNvPicPr>
          <p:nvPr/>
        </p:nvPicPr>
        <p:blipFill>
          <a:blip r:embed="rId3"/>
          <a:stretch>
            <a:fillRect/>
          </a:stretch>
        </p:blipFill>
        <p:spPr>
          <a:xfrm>
            <a:off x="7259656" y="5639848"/>
            <a:ext cx="514422" cy="283458"/>
          </a:xfrm>
          <a:prstGeom prst="rect">
            <a:avLst/>
          </a:prstGeom>
        </p:spPr>
      </p:pic>
    </p:spTree>
    <p:extLst>
      <p:ext uri="{BB962C8B-B14F-4D97-AF65-F5344CB8AC3E}">
        <p14:creationId xmlns:p14="http://schemas.microsoft.com/office/powerpoint/2010/main" val="11559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E73846-1015-77F8-8CDF-A8005EB67D6F}"/>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Methods and materials</a:t>
            </a:r>
          </a:p>
        </p:txBody>
      </p:sp>
      <p:pic>
        <p:nvPicPr>
          <p:cNvPr id="10" name="内容占位符 9">
            <a:extLst>
              <a:ext uri="{FF2B5EF4-FFF2-40B4-BE49-F238E27FC236}">
                <a16:creationId xmlns:a16="http://schemas.microsoft.com/office/drawing/2014/main" id="{CA6F0657-BD17-E8E6-5DC9-D214538AE4FC}"/>
              </a:ext>
            </a:extLst>
          </p:cNvPr>
          <p:cNvPicPr>
            <a:picLocks noGrp="1" noChangeAspect="1"/>
          </p:cNvPicPr>
          <p:nvPr>
            <p:ph idx="1"/>
          </p:nvPr>
        </p:nvPicPr>
        <p:blipFill>
          <a:blip r:embed="rId2"/>
          <a:stretch>
            <a:fillRect/>
          </a:stretch>
        </p:blipFill>
        <p:spPr>
          <a:xfrm>
            <a:off x="1388675" y="1348080"/>
            <a:ext cx="9440592" cy="943107"/>
          </a:xfrm>
        </p:spPr>
      </p:pic>
      <p:sp>
        <p:nvSpPr>
          <p:cNvPr id="12" name="文本框 11">
            <a:extLst>
              <a:ext uri="{FF2B5EF4-FFF2-40B4-BE49-F238E27FC236}">
                <a16:creationId xmlns:a16="http://schemas.microsoft.com/office/drawing/2014/main" id="{1FC3C17A-890E-ABF0-4F24-6EED1B96AE7B}"/>
              </a:ext>
            </a:extLst>
          </p:cNvPr>
          <p:cNvSpPr txBox="1"/>
          <p:nvPr/>
        </p:nvSpPr>
        <p:spPr>
          <a:xfrm>
            <a:off x="1362732" y="2291187"/>
            <a:ext cx="10494971" cy="1477328"/>
          </a:xfrm>
          <a:prstGeom prst="rect">
            <a:avLst/>
          </a:prstGeom>
          <a:noFill/>
        </p:spPr>
        <p:txBody>
          <a:bodyPr wrap="square">
            <a:spAutoFit/>
          </a:bodyPr>
          <a:lstStyle/>
          <a:p>
            <a:r>
              <a:rPr lang="en-US" altLang="zh-TW" dirty="0">
                <a:solidFill>
                  <a:srgbClr val="000000"/>
                </a:solidFill>
                <a:latin typeface="CharisSIL"/>
              </a:rPr>
              <a:t>The unpaired t-test allows us to assess whether a significant difference exists between the means of these two groups. It takes into consideration the variability within each group and the sample sizes. In the</a:t>
            </a:r>
            <a:r>
              <a:rPr lang="zh-TW" altLang="en-US" dirty="0">
                <a:solidFill>
                  <a:srgbClr val="000000"/>
                </a:solidFill>
                <a:latin typeface="CharisSIL"/>
              </a:rPr>
              <a:t> </a:t>
            </a:r>
            <a:r>
              <a:rPr lang="en-US" altLang="zh-TW" dirty="0">
                <a:solidFill>
                  <a:srgbClr val="000000"/>
                </a:solidFill>
                <a:latin typeface="CharisSIL"/>
              </a:rPr>
              <a:t>following figures, we present the </a:t>
            </a:r>
            <a:r>
              <a:rPr lang="zh-TW" altLang="en-US" dirty="0">
                <a:solidFill>
                  <a:srgbClr val="000000"/>
                </a:solidFill>
                <a:latin typeface="CharisSIL"/>
              </a:rPr>
              <a:t>𝑝</a:t>
            </a:r>
            <a:r>
              <a:rPr lang="en-US" altLang="zh-TW" dirty="0">
                <a:solidFill>
                  <a:srgbClr val="000000"/>
                </a:solidFill>
                <a:latin typeface="CharisSIL"/>
              </a:rPr>
              <a:t>-value, which indicates the probability of obtaining the</a:t>
            </a:r>
            <a:r>
              <a:rPr lang="zh-TW" altLang="en-US" dirty="0">
                <a:solidFill>
                  <a:srgbClr val="000000"/>
                </a:solidFill>
                <a:latin typeface="CharisSIL"/>
              </a:rPr>
              <a:t> </a:t>
            </a:r>
            <a:r>
              <a:rPr lang="en-US" altLang="zh-TW" dirty="0">
                <a:solidFill>
                  <a:srgbClr val="000000"/>
                </a:solidFill>
                <a:latin typeface="CharisSIL"/>
              </a:rPr>
              <a:t>observed</a:t>
            </a:r>
            <a:r>
              <a:rPr lang="zh-TW" altLang="en-US" dirty="0">
                <a:solidFill>
                  <a:srgbClr val="000000"/>
                </a:solidFill>
                <a:latin typeface="CharisSIL"/>
              </a:rPr>
              <a:t> </a:t>
            </a:r>
            <a:r>
              <a:rPr lang="en-US" altLang="zh-TW" dirty="0">
                <a:solidFill>
                  <a:srgbClr val="000000"/>
                </a:solidFill>
                <a:latin typeface="CharisSIL"/>
              </a:rPr>
              <a:t>difference if the null hypothesis is true. A small </a:t>
            </a:r>
            <a:r>
              <a:rPr lang="zh-TW" altLang="en-US" dirty="0">
                <a:solidFill>
                  <a:srgbClr val="000000"/>
                </a:solidFill>
                <a:latin typeface="CharisSIL"/>
              </a:rPr>
              <a:t>𝑝</a:t>
            </a:r>
            <a:r>
              <a:rPr lang="en-US" altLang="zh-TW" dirty="0">
                <a:solidFill>
                  <a:srgbClr val="000000"/>
                </a:solidFill>
                <a:latin typeface="CharisSIL"/>
              </a:rPr>
              <a:t>-value suggests a significant</a:t>
            </a:r>
            <a:r>
              <a:rPr lang="zh-TW" altLang="en-US" dirty="0">
                <a:solidFill>
                  <a:srgbClr val="000000"/>
                </a:solidFill>
                <a:latin typeface="CharisSIL"/>
              </a:rPr>
              <a:t> </a:t>
            </a:r>
            <a:r>
              <a:rPr lang="en-US" altLang="zh-TW" dirty="0">
                <a:solidFill>
                  <a:srgbClr val="000000"/>
                </a:solidFill>
                <a:latin typeface="CharisSIL"/>
              </a:rPr>
              <a:t>difference between the means of the two groups. </a:t>
            </a:r>
          </a:p>
          <a:p>
            <a:endParaRPr lang="zh-TW" altLang="en-US" dirty="0">
              <a:solidFill>
                <a:srgbClr val="000000"/>
              </a:solidFill>
              <a:latin typeface="CharisSIL"/>
            </a:endParaRPr>
          </a:p>
        </p:txBody>
      </p:sp>
    </p:spTree>
    <p:extLst>
      <p:ext uri="{BB962C8B-B14F-4D97-AF65-F5344CB8AC3E}">
        <p14:creationId xmlns:p14="http://schemas.microsoft.com/office/powerpoint/2010/main" val="188007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88AA0F-B4D4-B682-8172-D005481E63E6}"/>
              </a:ext>
            </a:extLst>
          </p:cNvPr>
          <p:cNvSpPr>
            <a:spLocks noGrp="1"/>
          </p:cNvSpPr>
          <p:nvPr>
            <p:ph type="title"/>
          </p:nvPr>
        </p:nvSpPr>
        <p:spPr>
          <a:xfrm>
            <a:off x="1295402" y="0"/>
            <a:ext cx="9601196" cy="473042"/>
          </a:xfrm>
        </p:spPr>
        <p:txBody>
          <a:bodyPr>
            <a:normAutofit fontScale="90000"/>
          </a:bodyPr>
          <a:lstStyle/>
          <a:p>
            <a:pPr algn="ctr"/>
            <a:r>
              <a:rPr lang="en-US" altLang="zh-TW" sz="3200" dirty="0">
                <a:latin typeface="Calibri" panose="020F0502020204030204" pitchFamily="34" charset="0"/>
                <a:ea typeface="Calibri" panose="020F0502020204030204" pitchFamily="34" charset="0"/>
                <a:cs typeface="Calibri" panose="020F0502020204030204" pitchFamily="34" charset="0"/>
              </a:rPr>
              <a:t>PRESENTATION OUTLINE </a:t>
            </a:r>
            <a:endParaRPr lang="zh-TW" altLang="en-US" sz="32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5A49043-A24C-2897-8298-7C8660765935}"/>
              </a:ext>
            </a:extLst>
          </p:cNvPr>
          <p:cNvSpPr>
            <a:spLocks noGrp="1"/>
          </p:cNvSpPr>
          <p:nvPr>
            <p:ph idx="1"/>
          </p:nvPr>
        </p:nvSpPr>
        <p:spPr>
          <a:xfrm>
            <a:off x="1671484" y="855406"/>
            <a:ext cx="10323870" cy="5771536"/>
          </a:xfrm>
        </p:spPr>
        <p:txBody>
          <a:bodyPr/>
          <a:lstStyle/>
          <a:p>
            <a:pPr>
              <a:buFont typeface="+mj-lt"/>
              <a:buAutoNum type="arabicPeriod"/>
            </a:pPr>
            <a:r>
              <a:rPr lang="en-US" altLang="zh-TW" sz="1800" b="1" i="0" u="none" strike="noStrike" baseline="0" dirty="0">
                <a:solidFill>
                  <a:srgbClr val="000000"/>
                </a:solidFill>
                <a:latin typeface="Charis SIL"/>
              </a:rPr>
              <a:t>. INTRODUCTION</a:t>
            </a:r>
          </a:p>
          <a:p>
            <a:pPr>
              <a:buFont typeface="+mj-lt"/>
              <a:buAutoNum type="arabicPeriod"/>
            </a:pPr>
            <a:r>
              <a:rPr lang="en-US" altLang="zh-TW" b="1" dirty="0">
                <a:solidFill>
                  <a:srgbClr val="000000"/>
                </a:solidFill>
                <a:latin typeface="Charis SIL"/>
              </a:rPr>
              <a:t> THEORETICAL FRAMEWORK</a:t>
            </a:r>
          </a:p>
          <a:p>
            <a:pPr>
              <a:buFont typeface="+mj-lt"/>
              <a:buAutoNum type="arabicPeriod"/>
            </a:pPr>
            <a:r>
              <a:rPr lang="en-US" altLang="zh-TW" b="1" dirty="0">
                <a:solidFill>
                  <a:srgbClr val="000000"/>
                </a:solidFill>
                <a:latin typeface="Charis SIL"/>
              </a:rPr>
              <a:t> METHODS AND MATERIALS</a:t>
            </a:r>
          </a:p>
          <a:p>
            <a:pPr>
              <a:buFont typeface="+mj-lt"/>
              <a:buAutoNum type="arabicPeriod"/>
            </a:pPr>
            <a:r>
              <a:rPr lang="en-US" altLang="zh-TW" b="1" dirty="0">
                <a:solidFill>
                  <a:srgbClr val="000000"/>
                </a:solidFill>
                <a:latin typeface="Charis SIL"/>
              </a:rPr>
              <a:t> RESULTS AND DISCUSSION</a:t>
            </a:r>
          </a:p>
          <a:p>
            <a:pPr>
              <a:buFont typeface="+mj-lt"/>
              <a:buAutoNum type="arabicPeriod"/>
            </a:pPr>
            <a:r>
              <a:rPr lang="en-US" altLang="zh-TW" b="1" dirty="0">
                <a:solidFill>
                  <a:srgbClr val="000000"/>
                </a:solidFill>
                <a:latin typeface="Charis SIL"/>
              </a:rPr>
              <a:t> CONCLUSION</a:t>
            </a:r>
            <a:endParaRPr lang="zh-TW" altLang="en-US" b="1" dirty="0">
              <a:solidFill>
                <a:srgbClr val="000000"/>
              </a:solidFill>
              <a:latin typeface="Charis SIL"/>
            </a:endParaRPr>
          </a:p>
        </p:txBody>
      </p:sp>
    </p:spTree>
    <p:extLst>
      <p:ext uri="{BB962C8B-B14F-4D97-AF65-F5344CB8AC3E}">
        <p14:creationId xmlns:p14="http://schemas.microsoft.com/office/powerpoint/2010/main" val="22443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0E5C644-4CD9-4EE0-2C0F-CD85050BECA2}"/>
              </a:ext>
            </a:extLst>
          </p:cNvPr>
          <p:cNvSpPr>
            <a:spLocks noGrp="1"/>
          </p:cNvSpPr>
          <p:nvPr>
            <p:ph idx="1"/>
          </p:nvPr>
        </p:nvSpPr>
        <p:spPr>
          <a:xfrm>
            <a:off x="1327355" y="1258529"/>
            <a:ext cx="10432026" cy="5407742"/>
          </a:xfrm>
        </p:spPr>
        <p:txBody>
          <a:bodyPr>
            <a:normAutofit/>
          </a:bodyPr>
          <a:lstStyle/>
          <a:p>
            <a:r>
              <a:rPr lang="en-US" altLang="zh-TW" sz="1800" dirty="0">
                <a:solidFill>
                  <a:srgbClr val="000000"/>
                </a:solidFill>
                <a:effectLst/>
                <a:latin typeface="CharisSIL"/>
              </a:rPr>
              <a:t>Because we focus on micro-level connectedness structure and our cross-</a:t>
            </a:r>
            <a:r>
              <a:rPr lang="en-US" altLang="zh-TW" sz="1800" dirty="0" err="1">
                <a:solidFill>
                  <a:srgbClr val="000000"/>
                </a:solidFill>
                <a:effectLst/>
                <a:latin typeface="CharisSIL"/>
              </a:rPr>
              <a:t>quantilogram</a:t>
            </a:r>
            <a:r>
              <a:rPr lang="en-US" altLang="zh-TW" sz="1800" dirty="0">
                <a:solidFill>
                  <a:srgbClr val="000000"/>
                </a:solidFill>
                <a:effectLst/>
                <a:latin typeface="CharisSIL"/>
              </a:rPr>
              <a:t> approach consists of many sub-analyses, we present them graphically in an aggregated form. </a:t>
            </a:r>
            <a:r>
              <a:rPr lang="en-US" altLang="zh-TW" sz="1800" dirty="0">
                <a:solidFill>
                  <a:srgbClr val="0080AC"/>
                </a:solidFill>
                <a:effectLst/>
                <a:latin typeface="CharisSIL"/>
              </a:rPr>
              <a:t>Figs. 1</a:t>
            </a:r>
            <a:r>
              <a:rPr lang="en-US" altLang="zh-TW" sz="1800" dirty="0">
                <a:solidFill>
                  <a:srgbClr val="000000"/>
                </a:solidFill>
                <a:effectLst/>
                <a:latin typeface="CharisSIL"/>
              </a:rPr>
              <a:t>, </a:t>
            </a:r>
            <a:r>
              <a:rPr lang="en-US" altLang="zh-TW" sz="1800" dirty="0">
                <a:solidFill>
                  <a:srgbClr val="0080AC"/>
                </a:solidFill>
                <a:effectLst/>
                <a:latin typeface="CharisSIL"/>
              </a:rPr>
              <a:t>2</a:t>
            </a:r>
            <a:r>
              <a:rPr lang="en-US" altLang="zh-TW" sz="1800" dirty="0">
                <a:solidFill>
                  <a:srgbClr val="000000"/>
                </a:solidFill>
                <a:effectLst/>
                <a:latin typeface="CharisSIL"/>
              </a:rPr>
              <a:t>, </a:t>
            </a:r>
            <a:r>
              <a:rPr lang="en-US" altLang="zh-TW" sz="1800" dirty="0">
                <a:solidFill>
                  <a:srgbClr val="0080AC"/>
                </a:solidFill>
                <a:effectLst/>
                <a:latin typeface="CharisSIL"/>
              </a:rPr>
              <a:t>3</a:t>
            </a:r>
            <a:r>
              <a:rPr lang="en-US" altLang="zh-TW" sz="1800" dirty="0">
                <a:solidFill>
                  <a:srgbClr val="000000"/>
                </a:solidFill>
                <a:effectLst/>
                <a:latin typeface="CharisSIL"/>
              </a:rPr>
              <a:t>, </a:t>
            </a:r>
            <a:r>
              <a:rPr lang="en-US" altLang="zh-TW" sz="1800" dirty="0">
                <a:solidFill>
                  <a:srgbClr val="0080AC"/>
                </a:solidFill>
                <a:effectLst/>
                <a:latin typeface="CharisSIL"/>
              </a:rPr>
              <a:t>C.1 </a:t>
            </a:r>
            <a:r>
              <a:rPr lang="en-US" altLang="zh-TW" sz="1800" dirty="0">
                <a:solidFill>
                  <a:srgbClr val="000000"/>
                </a:solidFill>
                <a:effectLst/>
                <a:latin typeface="CharisSIL"/>
              </a:rPr>
              <a:t>and </a:t>
            </a:r>
            <a:r>
              <a:rPr lang="en-US" altLang="zh-TW" sz="1800" dirty="0">
                <a:solidFill>
                  <a:srgbClr val="0080AC"/>
                </a:solidFill>
                <a:effectLst/>
                <a:latin typeface="CharisSIL"/>
              </a:rPr>
              <a:t>C.2 </a:t>
            </a:r>
            <a:r>
              <a:rPr lang="en-US" altLang="zh-TW" sz="1800" dirty="0">
                <a:solidFill>
                  <a:srgbClr val="000000"/>
                </a:solidFill>
                <a:effectLst/>
                <a:latin typeface="CharisSIL"/>
              </a:rPr>
              <a:t>present the results for quantile 0.1 (meaning the 10% of the worst trading days), while </a:t>
            </a:r>
            <a:r>
              <a:rPr lang="en-US" altLang="zh-TW" sz="1800" dirty="0">
                <a:solidFill>
                  <a:srgbClr val="0080AC"/>
                </a:solidFill>
                <a:effectLst/>
                <a:latin typeface="CharisSIL"/>
              </a:rPr>
              <a:t>Figs. C.3–C.5 </a:t>
            </a:r>
            <a:r>
              <a:rPr lang="en-US" altLang="zh-TW" sz="1800" dirty="0">
                <a:solidFill>
                  <a:srgbClr val="000000"/>
                </a:solidFill>
                <a:effectLst/>
                <a:latin typeface="CharisSIL"/>
              </a:rPr>
              <a:t>show the results for the quantile 0.9 (10% of the best trading days), both with a lag k = 0 (representing simultaneity).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altLang="zh-TW" sz="2800" b="0" i="1" u="none" strike="noStrike" kern="1200" cap="none" spc="0" normalizeH="0" baseline="0" noProof="0" dirty="0">
                <a:ln>
                  <a:noFill/>
                </a:ln>
                <a:solidFill>
                  <a:srgbClr val="000000"/>
                </a:solidFill>
                <a:effectLst/>
                <a:uLnTx/>
                <a:uFillTx/>
                <a:latin typeface="CharisSIL-Italic"/>
                <a:ea typeface="微軟正黑體" panose="020B0604030504040204" pitchFamily="34" charset="-120"/>
                <a:cs typeface="+mn-cs"/>
              </a:rPr>
              <a:t>Results</a:t>
            </a:r>
          </a:p>
          <a:p>
            <a:r>
              <a:rPr lang="en-US" altLang="zh-TW" sz="1800" dirty="0">
                <a:solidFill>
                  <a:srgbClr val="000000"/>
                </a:solidFill>
                <a:effectLst/>
                <a:latin typeface="CharisSIL"/>
              </a:rPr>
              <a:t>Aggregated ESG scores, in general, have mixed and not very persuasive results. Most of the middle-ESG (Bloomberg, synthetic ESG) or high-ESG (</a:t>
            </a:r>
            <a:r>
              <a:rPr lang="en-US" altLang="zh-TW" sz="1800" dirty="0" err="1">
                <a:solidFill>
                  <a:srgbClr val="000000"/>
                </a:solidFill>
                <a:effectLst/>
                <a:latin typeface="CharisSIL"/>
              </a:rPr>
              <a:t>RobecoSAM</a:t>
            </a:r>
            <a:r>
              <a:rPr lang="en-US" altLang="zh-TW" sz="1800" dirty="0">
                <a:solidFill>
                  <a:srgbClr val="000000"/>
                </a:solidFill>
                <a:effectLst/>
                <a:latin typeface="CharisSIL"/>
              </a:rPr>
              <a:t>, MSCI) scored companies are less connected to the market than the low-ESG ones. Several interesting cases were explored: for Sustainalytics, no pattern was identified; for Thompson Reuters, 2020 is the only year when the middle-ESG class companies are significantly more strongly connected to the market than other classes. For MSCI, the pandemic year caused a shift from a previously unclear situation, but for the case of the financial data of 2021, the middle-ESG companies based on 2020 scores were the least connected to the market in 2021. In the case of Bloomberg in 2020, the middle-ESG companies showed the lowest connectedness to the market. Lastly, the synthetic ESG represents the most powerful indicator compared to other aggregated scores in the perspective of the best differentiation effect, with middle-ESG stocks showing the weakest co-movement with the market.</a:t>
            </a:r>
          </a:p>
          <a:p>
            <a:endParaRPr lang="en-US" altLang="zh-TW" sz="2800" i="1" dirty="0">
              <a:solidFill>
                <a:srgbClr val="000000"/>
              </a:solidFill>
              <a:latin typeface="CharisSIL-Italic"/>
            </a:endParaRPr>
          </a:p>
          <a:p>
            <a:endParaRPr lang="zh-TW" altLang="en-US" dirty="0"/>
          </a:p>
        </p:txBody>
      </p:sp>
      <p:sp>
        <p:nvSpPr>
          <p:cNvPr id="4" name="Title 1">
            <a:extLst>
              <a:ext uri="{FF2B5EF4-FFF2-40B4-BE49-F238E27FC236}">
                <a16:creationId xmlns:a16="http://schemas.microsoft.com/office/drawing/2014/main" id="{DCA3EB92-18DD-F6AF-87CF-5AEAC702962E}"/>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Tree>
    <p:extLst>
      <p:ext uri="{BB962C8B-B14F-4D97-AF65-F5344CB8AC3E}">
        <p14:creationId xmlns:p14="http://schemas.microsoft.com/office/powerpoint/2010/main" val="27607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402B53A-627C-0321-E0E4-25A1C3D2763D}"/>
              </a:ext>
            </a:extLst>
          </p:cNvPr>
          <p:cNvSpPr>
            <a:spLocks noGrp="1"/>
          </p:cNvSpPr>
          <p:nvPr>
            <p:ph idx="1"/>
          </p:nvPr>
        </p:nvSpPr>
        <p:spPr>
          <a:xfrm>
            <a:off x="1356852" y="1229031"/>
            <a:ext cx="10471354" cy="5414397"/>
          </a:xfrm>
        </p:spPr>
        <p:txBody>
          <a:bodyPr/>
          <a:lstStyle/>
          <a:p>
            <a:r>
              <a:rPr lang="en-US" altLang="zh-TW" sz="1800" dirty="0">
                <a:solidFill>
                  <a:srgbClr val="000000"/>
                </a:solidFill>
                <a:effectLst/>
                <a:latin typeface="CharisSIL"/>
              </a:rPr>
              <a:t>The overall effect of the Environment pillar can be described similarly to the aggregated ESG with significantly more robust results and prevailing effects of high-E stocks. All explored scores point to the lower co-movements of high-E stocks with the market with some variations: for CDP, the only significant year was 2019, and the middle-ESG stock connectedness was close to the connectedness of high-E stocks; Sustainalytics provides mixed results to some extent, and synthetic E also favored the middle-E companies, which had for several cases similarly weak co-movements as high-E stocks. </a:t>
            </a:r>
          </a:p>
          <a:p>
            <a:endParaRPr lang="zh-TW" altLang="en-US" sz="2800" i="1" dirty="0">
              <a:solidFill>
                <a:srgbClr val="000000"/>
              </a:solidFill>
              <a:latin typeface="CharisSIL-Italic"/>
            </a:endParaRPr>
          </a:p>
        </p:txBody>
      </p:sp>
      <p:sp>
        <p:nvSpPr>
          <p:cNvPr id="4" name="Title 1">
            <a:extLst>
              <a:ext uri="{FF2B5EF4-FFF2-40B4-BE49-F238E27FC236}">
                <a16:creationId xmlns:a16="http://schemas.microsoft.com/office/drawing/2014/main" id="{66096BE4-F787-90C9-D8DA-2F2A2FBA9DE6}"/>
              </a:ext>
            </a:extLst>
          </p:cNvPr>
          <p:cNvSpPr txBox="1">
            <a:spLocks/>
          </p:cNvSpPr>
          <p:nvPr/>
        </p:nvSpPr>
        <p:spPr>
          <a:xfrm>
            <a:off x="1639887" y="21457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Tree>
    <p:extLst>
      <p:ext uri="{BB962C8B-B14F-4D97-AF65-F5344CB8AC3E}">
        <p14:creationId xmlns:p14="http://schemas.microsoft.com/office/powerpoint/2010/main" val="159106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3E44C4EA-B538-0345-AD29-806AFA1D3DDB}"/>
              </a:ext>
            </a:extLst>
          </p:cNvPr>
          <p:cNvPicPr>
            <a:picLocks noGrp="1" noChangeAspect="1"/>
          </p:cNvPicPr>
          <p:nvPr>
            <p:ph idx="1"/>
          </p:nvPr>
        </p:nvPicPr>
        <p:blipFill>
          <a:blip r:embed="rId2"/>
          <a:stretch>
            <a:fillRect/>
          </a:stretch>
        </p:blipFill>
        <p:spPr>
          <a:xfrm>
            <a:off x="924233" y="961499"/>
            <a:ext cx="10225522" cy="5370475"/>
          </a:xfrm>
          <a:prstGeom prst="rect">
            <a:avLst/>
          </a:prstGeom>
        </p:spPr>
      </p:pic>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21457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639887" y="6331974"/>
            <a:ext cx="9696707" cy="400110"/>
          </a:xfrm>
          <a:prstGeom prst="rect">
            <a:avLst/>
          </a:prstGeom>
          <a:noFill/>
        </p:spPr>
        <p:txBody>
          <a:bodyPr wrap="square">
            <a:spAutoFit/>
          </a:bodyPr>
          <a:lstStyle/>
          <a:p>
            <a:r>
              <a:rPr lang="en-US" altLang="zh-TW" sz="2000" b="1" dirty="0">
                <a:solidFill>
                  <a:srgbClr val="000000"/>
                </a:solidFill>
                <a:effectLst/>
                <a:latin typeface="CharisSIL-Bold"/>
              </a:rPr>
              <a:t>Fig. 1.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0.1 output aggregation: Bloomberg data.</a:t>
            </a:r>
            <a:endParaRPr lang="zh-TW" altLang="en-US" sz="2000" dirty="0"/>
          </a:p>
        </p:txBody>
      </p:sp>
    </p:spTree>
    <p:extLst>
      <p:ext uri="{BB962C8B-B14F-4D97-AF65-F5344CB8AC3E}">
        <p14:creationId xmlns:p14="http://schemas.microsoft.com/office/powerpoint/2010/main" val="48768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2591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639887" y="6331974"/>
            <a:ext cx="9696707" cy="400110"/>
          </a:xfrm>
          <a:prstGeom prst="rect">
            <a:avLst/>
          </a:prstGeom>
          <a:noFill/>
        </p:spPr>
        <p:txBody>
          <a:bodyPr wrap="square">
            <a:spAutoFit/>
          </a:bodyPr>
          <a:lstStyle/>
          <a:p>
            <a:r>
              <a:rPr lang="en-US" altLang="zh-TW" sz="2000" b="1" dirty="0">
                <a:solidFill>
                  <a:srgbClr val="000000"/>
                </a:solidFill>
                <a:effectLst/>
                <a:latin typeface="CharisSIL-Bold"/>
              </a:rPr>
              <a:t>Fig. 2.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0.1 output aggregation:  Sustainalytics data.</a:t>
            </a:r>
            <a:endParaRPr lang="zh-TW" altLang="en-US" sz="2000" dirty="0"/>
          </a:p>
        </p:txBody>
      </p:sp>
      <p:pic>
        <p:nvPicPr>
          <p:cNvPr id="8" name="图片 7">
            <a:extLst>
              <a:ext uri="{FF2B5EF4-FFF2-40B4-BE49-F238E27FC236}">
                <a16:creationId xmlns:a16="http://schemas.microsoft.com/office/drawing/2014/main" id="{26E6C785-C89B-783A-D48C-1B0DD99452B9}"/>
              </a:ext>
            </a:extLst>
          </p:cNvPr>
          <p:cNvPicPr>
            <a:picLocks noChangeAspect="1"/>
          </p:cNvPicPr>
          <p:nvPr/>
        </p:nvPicPr>
        <p:blipFill>
          <a:blip r:embed="rId2"/>
          <a:stretch>
            <a:fillRect/>
          </a:stretch>
        </p:blipFill>
        <p:spPr>
          <a:xfrm>
            <a:off x="1160206" y="681423"/>
            <a:ext cx="10189564" cy="5672160"/>
          </a:xfrm>
          <a:prstGeom prst="rect">
            <a:avLst/>
          </a:prstGeom>
        </p:spPr>
      </p:pic>
    </p:spTree>
    <p:extLst>
      <p:ext uri="{BB962C8B-B14F-4D97-AF65-F5344CB8AC3E}">
        <p14:creationId xmlns:p14="http://schemas.microsoft.com/office/powerpoint/2010/main" val="218037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56852" y="6331974"/>
            <a:ext cx="10533122" cy="400110"/>
          </a:xfrm>
          <a:prstGeom prst="rect">
            <a:avLst/>
          </a:prstGeom>
          <a:noFill/>
        </p:spPr>
        <p:txBody>
          <a:bodyPr wrap="square">
            <a:spAutoFit/>
          </a:bodyPr>
          <a:lstStyle/>
          <a:p>
            <a:r>
              <a:rPr lang="en-US" altLang="zh-TW" sz="2000" b="1" dirty="0">
                <a:solidFill>
                  <a:srgbClr val="000000"/>
                </a:solidFill>
                <a:effectLst/>
                <a:latin typeface="CharisSIL-Bold"/>
              </a:rPr>
              <a:t>Fig. 3.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0.1 output </a:t>
            </a:r>
            <a:r>
              <a:rPr lang="en-US" altLang="zh-TW" sz="2000" dirty="0">
                <a:solidFill>
                  <a:srgbClr val="000000"/>
                </a:solidFill>
                <a:latin typeface="CharisSIL"/>
              </a:rPr>
              <a:t>aggregation</a:t>
            </a:r>
            <a:r>
              <a:rPr lang="zh-TW" altLang="en-US" sz="2000" dirty="0">
                <a:solidFill>
                  <a:srgbClr val="000000"/>
                </a:solidFill>
                <a:latin typeface="CharisSIL"/>
              </a:rPr>
              <a:t> </a:t>
            </a:r>
            <a:r>
              <a:rPr lang="en-US" altLang="zh-TW" sz="2000" dirty="0">
                <a:solidFill>
                  <a:srgbClr val="000000"/>
                </a:solidFill>
                <a:latin typeface="CharisSIL"/>
              </a:rPr>
              <a:t>of synthetic structural scores.</a:t>
            </a:r>
            <a:endParaRPr lang="zh-TW" altLang="en-US" sz="2000" dirty="0">
              <a:solidFill>
                <a:srgbClr val="000000"/>
              </a:solidFill>
              <a:latin typeface="CharisSIL"/>
            </a:endParaRPr>
          </a:p>
        </p:txBody>
      </p:sp>
      <p:pic>
        <p:nvPicPr>
          <p:cNvPr id="3" name="图片 2">
            <a:extLst>
              <a:ext uri="{FF2B5EF4-FFF2-40B4-BE49-F238E27FC236}">
                <a16:creationId xmlns:a16="http://schemas.microsoft.com/office/drawing/2014/main" id="{E865DAEA-075C-0AB8-5680-93187507791F}"/>
              </a:ext>
            </a:extLst>
          </p:cNvPr>
          <p:cNvPicPr>
            <a:picLocks noChangeAspect="1"/>
          </p:cNvPicPr>
          <p:nvPr/>
        </p:nvPicPr>
        <p:blipFill>
          <a:blip r:embed="rId2"/>
          <a:stretch>
            <a:fillRect/>
          </a:stretch>
        </p:blipFill>
        <p:spPr>
          <a:xfrm>
            <a:off x="1052051" y="577068"/>
            <a:ext cx="10250087" cy="5795567"/>
          </a:xfrm>
          <a:prstGeom prst="rect">
            <a:avLst/>
          </a:prstGeom>
        </p:spPr>
      </p:pic>
    </p:spTree>
    <p:extLst>
      <p:ext uri="{BB962C8B-B14F-4D97-AF65-F5344CB8AC3E}">
        <p14:creationId xmlns:p14="http://schemas.microsoft.com/office/powerpoint/2010/main" val="176463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56852" y="6331974"/>
            <a:ext cx="10533122" cy="400110"/>
          </a:xfrm>
          <a:prstGeom prst="rect">
            <a:avLst/>
          </a:prstGeom>
          <a:noFill/>
        </p:spPr>
        <p:txBody>
          <a:bodyPr wrap="square">
            <a:spAutoFit/>
          </a:bodyPr>
          <a:lstStyle/>
          <a:p>
            <a:r>
              <a:rPr lang="en-US" altLang="zh-TW" sz="2000" b="1" dirty="0">
                <a:solidFill>
                  <a:srgbClr val="000000"/>
                </a:solidFill>
                <a:effectLst/>
                <a:latin typeface="CharisSIL-Bold"/>
              </a:rPr>
              <a:t>Fig. C.2.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0.1 output aggregation:  Thompson Reuters data.</a:t>
            </a:r>
            <a:endParaRPr lang="zh-TW" altLang="en-US" sz="2000" dirty="0">
              <a:solidFill>
                <a:srgbClr val="000000"/>
              </a:solidFill>
              <a:latin typeface="CharisSIL"/>
            </a:endParaRPr>
          </a:p>
        </p:txBody>
      </p:sp>
      <p:sp>
        <p:nvSpPr>
          <p:cNvPr id="8" name="文本框 7">
            <a:extLst>
              <a:ext uri="{FF2B5EF4-FFF2-40B4-BE49-F238E27FC236}">
                <a16:creationId xmlns:a16="http://schemas.microsoft.com/office/drawing/2014/main" id="{FB1F44C2-FFAA-1C0F-C547-96F47223D214}"/>
              </a:ext>
            </a:extLst>
          </p:cNvPr>
          <p:cNvSpPr txBox="1"/>
          <p:nvPr/>
        </p:nvSpPr>
        <p:spPr>
          <a:xfrm>
            <a:off x="3048000" y="3284407"/>
            <a:ext cx="6096000" cy="215444"/>
          </a:xfrm>
          <a:prstGeom prst="rect">
            <a:avLst/>
          </a:prstGeom>
          <a:noFill/>
        </p:spPr>
        <p:txBody>
          <a:bodyPr wrap="square">
            <a:spAutoFit/>
          </a:bodyPr>
          <a:lstStyle/>
          <a:p>
            <a:r>
              <a:rPr lang="en-US" altLang="zh-TW" sz="800" dirty="0">
                <a:solidFill>
                  <a:srgbClr val="000000"/>
                </a:solidFill>
                <a:effectLst/>
                <a:latin typeface="CharisSIL"/>
              </a:rPr>
              <a:t>output aggregation: </a:t>
            </a:r>
            <a:r>
              <a:rPr lang="en-US" altLang="zh-TW" sz="800" dirty="0" err="1">
                <a:solidFill>
                  <a:srgbClr val="000000"/>
                </a:solidFill>
                <a:effectLst/>
                <a:latin typeface="CharisSIL"/>
              </a:rPr>
              <a:t>RobecoSAM</a:t>
            </a:r>
            <a:r>
              <a:rPr lang="en-US" altLang="zh-TW" sz="800" dirty="0">
                <a:solidFill>
                  <a:srgbClr val="000000"/>
                </a:solidFill>
                <a:effectLst/>
                <a:latin typeface="CharisSIL"/>
              </a:rPr>
              <a:t>. </a:t>
            </a:r>
            <a:endParaRPr lang="zh-TW" altLang="en-US" dirty="0"/>
          </a:p>
        </p:txBody>
      </p:sp>
      <p:pic>
        <p:nvPicPr>
          <p:cNvPr id="10" name="图片 9">
            <a:extLst>
              <a:ext uri="{FF2B5EF4-FFF2-40B4-BE49-F238E27FC236}">
                <a16:creationId xmlns:a16="http://schemas.microsoft.com/office/drawing/2014/main" id="{9B733A4E-AF6B-7067-5EE5-49EBE33BC6A2}"/>
              </a:ext>
            </a:extLst>
          </p:cNvPr>
          <p:cNvPicPr>
            <a:picLocks noChangeAspect="1"/>
          </p:cNvPicPr>
          <p:nvPr/>
        </p:nvPicPr>
        <p:blipFill>
          <a:blip r:embed="rId2"/>
          <a:stretch>
            <a:fillRect/>
          </a:stretch>
        </p:blipFill>
        <p:spPr>
          <a:xfrm>
            <a:off x="992123" y="570271"/>
            <a:ext cx="10333831" cy="5788075"/>
          </a:xfrm>
          <a:prstGeom prst="rect">
            <a:avLst/>
          </a:prstGeom>
        </p:spPr>
      </p:pic>
    </p:spTree>
    <p:extLst>
      <p:ext uri="{BB962C8B-B14F-4D97-AF65-F5344CB8AC3E}">
        <p14:creationId xmlns:p14="http://schemas.microsoft.com/office/powerpoint/2010/main" val="103423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993058" y="6408053"/>
            <a:ext cx="11031794" cy="400110"/>
          </a:xfrm>
          <a:prstGeom prst="rect">
            <a:avLst/>
          </a:prstGeom>
          <a:noFill/>
        </p:spPr>
        <p:txBody>
          <a:bodyPr wrap="square">
            <a:spAutoFit/>
          </a:bodyPr>
          <a:lstStyle/>
          <a:p>
            <a:r>
              <a:rPr lang="en-US" altLang="zh-TW" sz="2000" b="1" dirty="0">
                <a:solidFill>
                  <a:srgbClr val="000000"/>
                </a:solidFill>
                <a:effectLst/>
                <a:latin typeface="CharisSIL-Bold"/>
              </a:rPr>
              <a:t>Fig. C.3.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0.9 output </a:t>
            </a:r>
            <a:r>
              <a:rPr lang="en-US" altLang="zh-TW" sz="2000" dirty="0" err="1">
                <a:solidFill>
                  <a:srgbClr val="000000"/>
                </a:solidFill>
                <a:effectLst/>
                <a:latin typeface="CharisSIL"/>
              </a:rPr>
              <a:t>aggregationn</a:t>
            </a:r>
            <a:r>
              <a:rPr lang="en-US" altLang="zh-TW" sz="2000" dirty="0">
                <a:solidFill>
                  <a:srgbClr val="000000"/>
                </a:solidFill>
                <a:effectLst/>
                <a:latin typeface="CharisSIL"/>
              </a:rPr>
              <a:t>: Bloomberg data.</a:t>
            </a:r>
            <a:endParaRPr lang="zh-TW" altLang="en-US" sz="2000" dirty="0">
              <a:solidFill>
                <a:srgbClr val="000000"/>
              </a:solidFill>
              <a:latin typeface="CharisSIL"/>
            </a:endParaRPr>
          </a:p>
        </p:txBody>
      </p:sp>
      <p:pic>
        <p:nvPicPr>
          <p:cNvPr id="11" name="图片 10">
            <a:extLst>
              <a:ext uri="{FF2B5EF4-FFF2-40B4-BE49-F238E27FC236}">
                <a16:creationId xmlns:a16="http://schemas.microsoft.com/office/drawing/2014/main" id="{091933C8-3C98-39E3-AB7F-4A823D21A112}"/>
              </a:ext>
            </a:extLst>
          </p:cNvPr>
          <p:cNvPicPr>
            <a:picLocks noChangeAspect="1"/>
          </p:cNvPicPr>
          <p:nvPr/>
        </p:nvPicPr>
        <p:blipFill>
          <a:blip r:embed="rId2"/>
          <a:stretch>
            <a:fillRect/>
          </a:stretch>
        </p:blipFill>
        <p:spPr>
          <a:xfrm>
            <a:off x="993059" y="587599"/>
            <a:ext cx="10294374" cy="5829120"/>
          </a:xfrm>
          <a:prstGeom prst="rect">
            <a:avLst/>
          </a:prstGeom>
        </p:spPr>
      </p:pic>
    </p:spTree>
    <p:extLst>
      <p:ext uri="{BB962C8B-B14F-4D97-AF65-F5344CB8AC3E}">
        <p14:creationId xmlns:p14="http://schemas.microsoft.com/office/powerpoint/2010/main" val="138084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1031794" cy="400110"/>
          </a:xfrm>
          <a:prstGeom prst="rect">
            <a:avLst/>
          </a:prstGeom>
          <a:noFill/>
        </p:spPr>
        <p:txBody>
          <a:bodyPr wrap="square">
            <a:spAutoFit/>
          </a:bodyPr>
          <a:lstStyle/>
          <a:p>
            <a:r>
              <a:rPr lang="en-US" altLang="zh-TW" sz="2000" b="1" dirty="0">
                <a:solidFill>
                  <a:srgbClr val="000000"/>
                </a:solidFill>
                <a:effectLst/>
                <a:latin typeface="CharisSIL-Bold"/>
              </a:rPr>
              <a:t>Fig. C.4.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0.9 output aggregation</a:t>
            </a:r>
            <a:r>
              <a:rPr lang="en-US" altLang="zh-TW" sz="2000" dirty="0">
                <a:solidFill>
                  <a:srgbClr val="000000"/>
                </a:solidFill>
                <a:latin typeface="CharisSIL"/>
              </a:rPr>
              <a:t>: synthetic data.</a:t>
            </a:r>
            <a:endParaRPr lang="zh-TW" altLang="en-US" sz="2000" dirty="0">
              <a:solidFill>
                <a:srgbClr val="000000"/>
              </a:solidFill>
              <a:latin typeface="CharisSIL"/>
            </a:endParaRPr>
          </a:p>
        </p:txBody>
      </p:sp>
      <p:pic>
        <p:nvPicPr>
          <p:cNvPr id="9" name="图片 8">
            <a:extLst>
              <a:ext uri="{FF2B5EF4-FFF2-40B4-BE49-F238E27FC236}">
                <a16:creationId xmlns:a16="http://schemas.microsoft.com/office/drawing/2014/main" id="{B9AA0019-4CEC-10DF-F0F0-72608B3E7D75}"/>
              </a:ext>
            </a:extLst>
          </p:cNvPr>
          <p:cNvPicPr>
            <a:picLocks noChangeAspect="1"/>
          </p:cNvPicPr>
          <p:nvPr/>
        </p:nvPicPr>
        <p:blipFill>
          <a:blip r:embed="rId3"/>
          <a:stretch>
            <a:fillRect/>
          </a:stretch>
        </p:blipFill>
        <p:spPr>
          <a:xfrm>
            <a:off x="1170039" y="544741"/>
            <a:ext cx="10430302" cy="5895388"/>
          </a:xfrm>
          <a:prstGeom prst="rect">
            <a:avLst/>
          </a:prstGeom>
        </p:spPr>
      </p:pic>
    </p:spTree>
    <p:extLst>
      <p:ext uri="{BB962C8B-B14F-4D97-AF65-F5344CB8AC3E}">
        <p14:creationId xmlns:p14="http://schemas.microsoft.com/office/powerpoint/2010/main" val="358047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1031794" cy="400110"/>
          </a:xfrm>
          <a:prstGeom prst="rect">
            <a:avLst/>
          </a:prstGeom>
          <a:noFill/>
        </p:spPr>
        <p:txBody>
          <a:bodyPr wrap="square">
            <a:spAutoFit/>
          </a:bodyPr>
          <a:lstStyle/>
          <a:p>
            <a:r>
              <a:rPr lang="en-US" altLang="zh-TW" sz="2000" b="1" dirty="0">
                <a:solidFill>
                  <a:srgbClr val="000000"/>
                </a:solidFill>
                <a:effectLst/>
                <a:latin typeface="CharisSIL-Bold"/>
              </a:rPr>
              <a:t>Fig. C.4.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0.9 output aggregation</a:t>
            </a:r>
            <a:r>
              <a:rPr lang="en-US" altLang="zh-TW" sz="2000" dirty="0">
                <a:solidFill>
                  <a:srgbClr val="000000"/>
                </a:solidFill>
                <a:latin typeface="CharisSIL"/>
              </a:rPr>
              <a:t>: </a:t>
            </a:r>
            <a:r>
              <a:rPr lang="en-US" altLang="zh-TW" sz="2000" dirty="0" err="1">
                <a:solidFill>
                  <a:srgbClr val="000000"/>
                </a:solidFill>
                <a:latin typeface="CharisSIL"/>
              </a:rPr>
              <a:t>RobecoSAM</a:t>
            </a:r>
            <a:r>
              <a:rPr lang="en-US" altLang="zh-TW" sz="2000" dirty="0">
                <a:solidFill>
                  <a:srgbClr val="000000"/>
                </a:solidFill>
                <a:latin typeface="CharisSIL"/>
              </a:rPr>
              <a:t> data.</a:t>
            </a:r>
            <a:endParaRPr lang="zh-TW" altLang="en-US" sz="2000" dirty="0">
              <a:solidFill>
                <a:srgbClr val="000000"/>
              </a:solidFill>
              <a:latin typeface="CharisSIL"/>
            </a:endParaRPr>
          </a:p>
        </p:txBody>
      </p:sp>
      <p:pic>
        <p:nvPicPr>
          <p:cNvPr id="3" name="图片 2">
            <a:extLst>
              <a:ext uri="{FF2B5EF4-FFF2-40B4-BE49-F238E27FC236}">
                <a16:creationId xmlns:a16="http://schemas.microsoft.com/office/drawing/2014/main" id="{B0E91718-2615-FB50-7C5C-0BC8319C102E}"/>
              </a:ext>
            </a:extLst>
          </p:cNvPr>
          <p:cNvPicPr>
            <a:picLocks noChangeAspect="1"/>
          </p:cNvPicPr>
          <p:nvPr/>
        </p:nvPicPr>
        <p:blipFill>
          <a:blip r:embed="rId3"/>
          <a:stretch>
            <a:fillRect/>
          </a:stretch>
        </p:blipFill>
        <p:spPr>
          <a:xfrm>
            <a:off x="983226" y="579333"/>
            <a:ext cx="10385597" cy="5788539"/>
          </a:xfrm>
          <a:prstGeom prst="rect">
            <a:avLst/>
          </a:prstGeom>
        </p:spPr>
      </p:pic>
    </p:spTree>
    <p:extLst>
      <p:ext uri="{BB962C8B-B14F-4D97-AF65-F5344CB8AC3E}">
        <p14:creationId xmlns:p14="http://schemas.microsoft.com/office/powerpoint/2010/main" val="184365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1031794" cy="400110"/>
          </a:xfrm>
          <a:prstGeom prst="rect">
            <a:avLst/>
          </a:prstGeom>
          <a:noFill/>
        </p:spPr>
        <p:txBody>
          <a:bodyPr wrap="square">
            <a:spAutoFit/>
          </a:bodyPr>
          <a:lstStyle/>
          <a:p>
            <a:r>
              <a:rPr lang="en-US" altLang="zh-TW" sz="2000" b="1" dirty="0">
                <a:solidFill>
                  <a:srgbClr val="000000"/>
                </a:solidFill>
                <a:effectLst/>
                <a:latin typeface="CharisSIL-Bold"/>
              </a:rPr>
              <a:t>Fig. C.5.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0.9 output aggregation</a:t>
            </a:r>
            <a:r>
              <a:rPr lang="en-US" altLang="zh-TW" sz="2000" dirty="0">
                <a:solidFill>
                  <a:srgbClr val="000000"/>
                </a:solidFill>
                <a:latin typeface="CharisSIL"/>
              </a:rPr>
              <a:t>: Thompson Reuters data.</a:t>
            </a:r>
            <a:endParaRPr lang="zh-TW" altLang="en-US" sz="2000" dirty="0">
              <a:solidFill>
                <a:srgbClr val="000000"/>
              </a:solidFill>
              <a:latin typeface="CharisSIL"/>
            </a:endParaRPr>
          </a:p>
        </p:txBody>
      </p:sp>
      <p:pic>
        <p:nvPicPr>
          <p:cNvPr id="5" name="图片 4">
            <a:extLst>
              <a:ext uri="{FF2B5EF4-FFF2-40B4-BE49-F238E27FC236}">
                <a16:creationId xmlns:a16="http://schemas.microsoft.com/office/drawing/2014/main" id="{422E8753-A752-76FC-C7A9-3AEFC993B913}"/>
              </a:ext>
            </a:extLst>
          </p:cNvPr>
          <p:cNvPicPr>
            <a:picLocks noChangeAspect="1"/>
          </p:cNvPicPr>
          <p:nvPr/>
        </p:nvPicPr>
        <p:blipFill>
          <a:blip r:embed="rId3"/>
          <a:stretch>
            <a:fillRect/>
          </a:stretch>
        </p:blipFill>
        <p:spPr>
          <a:xfrm>
            <a:off x="993058" y="581706"/>
            <a:ext cx="10361476" cy="5781403"/>
          </a:xfrm>
          <a:prstGeom prst="rect">
            <a:avLst/>
          </a:prstGeom>
        </p:spPr>
      </p:pic>
    </p:spTree>
    <p:extLst>
      <p:ext uri="{BB962C8B-B14F-4D97-AF65-F5344CB8AC3E}">
        <p14:creationId xmlns:p14="http://schemas.microsoft.com/office/powerpoint/2010/main" val="367489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F804329-6E93-6F5F-D274-3817707C84F6}"/>
              </a:ext>
            </a:extLst>
          </p:cNvPr>
          <p:cNvSpPr>
            <a:spLocks noGrp="1"/>
          </p:cNvSpPr>
          <p:nvPr>
            <p:ph idx="1"/>
          </p:nvPr>
        </p:nvSpPr>
        <p:spPr>
          <a:xfrm>
            <a:off x="793820" y="879230"/>
            <a:ext cx="11193864" cy="5883311"/>
          </a:xfrm>
        </p:spPr>
        <p:txBody>
          <a:bodyPr>
            <a:noAutofit/>
          </a:bodyPr>
          <a:lstStyle/>
          <a:p>
            <a:r>
              <a:rPr lang="en-US" altLang="zh-TW" b="1" dirty="0">
                <a:latin typeface="Calibri" panose="020F0502020204030204" pitchFamily="34" charset="0"/>
                <a:ea typeface="Calibri" panose="020F0502020204030204" pitchFamily="34" charset="0"/>
                <a:cs typeface="Calibri" panose="020F0502020204030204" pitchFamily="34" charset="0"/>
              </a:rPr>
              <a:t>Environmental, social, and governance (ESG) </a:t>
            </a:r>
            <a:r>
              <a:rPr lang="en-US" altLang="zh-TW" dirty="0">
                <a:latin typeface="Calibri" panose="020F0502020204030204" pitchFamily="34" charset="0"/>
                <a:ea typeface="Calibri" panose="020F0502020204030204" pitchFamily="34" charset="0"/>
                <a:cs typeface="Calibri" panose="020F0502020204030204" pitchFamily="34" charset="0"/>
              </a:rPr>
              <a:t>investing plays a crucial role in today’s financial markets. The application of non-financial factors within the standard financial decision-making process is growing (</a:t>
            </a:r>
            <a:r>
              <a:rPr lang="en-US" altLang="zh-TW" dirty="0" err="1">
                <a:latin typeface="Calibri" panose="020F0502020204030204" pitchFamily="34" charset="0"/>
                <a:ea typeface="Calibri" panose="020F0502020204030204" pitchFamily="34" charset="0"/>
                <a:cs typeface="Calibri" panose="020F0502020204030204" pitchFamily="34" charset="0"/>
              </a:rPr>
              <a:t>Amel</a:t>
            </a:r>
            <a:r>
              <a:rPr lang="en-US" altLang="zh-TW" dirty="0">
                <a:latin typeface="Calibri" panose="020F0502020204030204" pitchFamily="34" charset="0"/>
                <a:ea typeface="Calibri" panose="020F0502020204030204" pitchFamily="34" charset="0"/>
                <a:cs typeface="Calibri" panose="020F0502020204030204" pitchFamily="34" charset="0"/>
              </a:rPr>
              <a:t>-Zadeh and </a:t>
            </a:r>
            <a:r>
              <a:rPr lang="en-US" altLang="zh-TW" dirty="0" err="1">
                <a:latin typeface="Calibri" panose="020F0502020204030204" pitchFamily="34" charset="0"/>
                <a:ea typeface="Calibri" panose="020F0502020204030204" pitchFamily="34" charset="0"/>
                <a:cs typeface="Calibri" panose="020F0502020204030204" pitchFamily="34" charset="0"/>
              </a:rPr>
              <a:t>Serafeim</a:t>
            </a:r>
            <a:r>
              <a:rPr lang="en-US" altLang="zh-TW" dirty="0">
                <a:latin typeface="Calibri" panose="020F0502020204030204" pitchFamily="34" charset="0"/>
                <a:ea typeface="Calibri" panose="020F0502020204030204" pitchFamily="34" charset="0"/>
                <a:cs typeface="Calibri" panose="020F0502020204030204" pitchFamily="34" charset="0"/>
              </a:rPr>
              <a:t>, 2018; Van </a:t>
            </a:r>
            <a:r>
              <a:rPr lang="en-US" altLang="zh-TW" dirty="0" err="1">
                <a:latin typeface="Calibri" panose="020F0502020204030204" pitchFamily="34" charset="0"/>
                <a:ea typeface="Calibri" panose="020F0502020204030204" pitchFamily="34" charset="0"/>
                <a:cs typeface="Calibri" panose="020F0502020204030204" pitchFamily="34" charset="0"/>
              </a:rPr>
              <a:t>Duuren</a:t>
            </a:r>
            <a:r>
              <a:rPr lang="en-US" altLang="zh-TW" dirty="0">
                <a:latin typeface="Calibri" panose="020F0502020204030204" pitchFamily="34" charset="0"/>
                <a:ea typeface="Calibri" panose="020F0502020204030204" pitchFamily="34" charset="0"/>
                <a:cs typeface="Calibri" panose="020F0502020204030204" pitchFamily="34" charset="0"/>
              </a:rPr>
              <a:t> et al., 2016), and the value of ESG integrated investments could reach $53 trillion by 2025 (Bloomberg, 2021). Sustainability became a necessity rather than an opportunity, and the Covid-19 pandemic fixed its position next to standard financial measures (</a:t>
            </a:r>
            <a:r>
              <a:rPr lang="en-US" altLang="zh-TW" dirty="0" err="1">
                <a:latin typeface="Calibri" panose="020F0502020204030204" pitchFamily="34" charset="0"/>
                <a:ea typeface="Calibri" panose="020F0502020204030204" pitchFamily="34" charset="0"/>
                <a:cs typeface="Calibri" panose="020F0502020204030204" pitchFamily="34" charset="0"/>
              </a:rPr>
              <a:t>Pástor</a:t>
            </a:r>
            <a:r>
              <a:rPr lang="en-US" altLang="zh-TW" dirty="0">
                <a:latin typeface="Calibri" panose="020F0502020204030204" pitchFamily="34" charset="0"/>
                <a:ea typeface="Calibri" panose="020F0502020204030204" pitchFamily="34" charset="0"/>
                <a:cs typeface="Calibri" panose="020F0502020204030204" pitchFamily="34" charset="0"/>
              </a:rPr>
              <a:t> and </a:t>
            </a:r>
            <a:r>
              <a:rPr lang="en-US" altLang="zh-TW" dirty="0" err="1">
                <a:latin typeface="Calibri" panose="020F0502020204030204" pitchFamily="34" charset="0"/>
                <a:ea typeface="Calibri" panose="020F0502020204030204" pitchFamily="34" charset="0"/>
                <a:cs typeface="Calibri" panose="020F0502020204030204" pitchFamily="34" charset="0"/>
              </a:rPr>
              <a:t>Vorsatz</a:t>
            </a:r>
            <a:r>
              <a:rPr lang="en-US" altLang="zh-TW" dirty="0">
                <a:latin typeface="Calibri" panose="020F0502020204030204" pitchFamily="34" charset="0"/>
                <a:ea typeface="Calibri" panose="020F0502020204030204" pitchFamily="34" charset="0"/>
                <a:cs typeface="Calibri" panose="020F0502020204030204" pitchFamily="34" charset="0"/>
              </a:rPr>
              <a:t>, 2020). Not only institutions but also retail investors and households focus on social responsibility now (Bauer et al.,2021).</a:t>
            </a:r>
          </a:p>
          <a:p>
            <a:r>
              <a:rPr lang="en-US" altLang="zh-TW" dirty="0">
                <a:latin typeface="Calibri" panose="020F0502020204030204" pitchFamily="34" charset="0"/>
                <a:cs typeface="Calibri" panose="020F0502020204030204" pitchFamily="34" charset="0"/>
              </a:rPr>
              <a:t> </a:t>
            </a:r>
            <a:r>
              <a:rPr lang="en-US" altLang="zh-TW" dirty="0">
                <a:latin typeface="Calibri" panose="020F0502020204030204" pitchFamily="34" charset="0"/>
                <a:ea typeface="Calibri" panose="020F0502020204030204" pitchFamily="34" charset="0"/>
                <a:cs typeface="Calibri" panose="020F0502020204030204" pitchFamily="34" charset="0"/>
              </a:rPr>
              <a:t>The main drivers of the growing investor demand are the societal pressure that shifts investors’ preferences to utilize the social returns (Lagerkvist et al., 2020; </a:t>
            </a:r>
            <a:r>
              <a:rPr lang="en-US" altLang="zh-TW" dirty="0" err="1">
                <a:latin typeface="Calibri" panose="020F0502020204030204" pitchFamily="34" charset="0"/>
                <a:ea typeface="Calibri" panose="020F0502020204030204" pitchFamily="34" charset="0"/>
                <a:cs typeface="Calibri" panose="020F0502020204030204" pitchFamily="34" charset="0"/>
              </a:rPr>
              <a:t>Hartzmark</a:t>
            </a:r>
            <a:r>
              <a:rPr lang="en-US" altLang="zh-TW" dirty="0">
                <a:latin typeface="Calibri" panose="020F0502020204030204" pitchFamily="34" charset="0"/>
                <a:ea typeface="Calibri" panose="020F0502020204030204" pitchFamily="34" charset="0"/>
                <a:cs typeface="Calibri" panose="020F0502020204030204" pitchFamily="34" charset="0"/>
              </a:rPr>
              <a:t> and Sussman, 2019) or pushes them to fulfill their customers’ or stakeholders’ expectations (</a:t>
            </a:r>
            <a:r>
              <a:rPr lang="en-US" altLang="zh-TW" dirty="0" err="1">
                <a:latin typeface="Calibri" panose="020F0502020204030204" pitchFamily="34" charset="0"/>
                <a:ea typeface="Calibri" panose="020F0502020204030204" pitchFamily="34" charset="0"/>
                <a:cs typeface="Calibri" panose="020F0502020204030204" pitchFamily="34" charset="0"/>
              </a:rPr>
              <a:t>Amel</a:t>
            </a:r>
            <a:r>
              <a:rPr lang="en-US" altLang="zh-TW" dirty="0">
                <a:latin typeface="Calibri" panose="020F0502020204030204" pitchFamily="34" charset="0"/>
                <a:ea typeface="Calibri" panose="020F0502020204030204" pitchFamily="34" charset="0"/>
                <a:cs typeface="Calibri" panose="020F0502020204030204" pitchFamily="34" charset="0"/>
              </a:rPr>
              <a:t>-Zadeh and </a:t>
            </a:r>
            <a:r>
              <a:rPr lang="en-US" altLang="zh-TW" dirty="0" err="1">
                <a:latin typeface="Calibri" panose="020F0502020204030204" pitchFamily="34" charset="0"/>
                <a:ea typeface="Calibri" panose="020F0502020204030204" pitchFamily="34" charset="0"/>
                <a:cs typeface="Calibri" panose="020F0502020204030204" pitchFamily="34" charset="0"/>
              </a:rPr>
              <a:t>Serafeim</a:t>
            </a:r>
            <a:r>
              <a:rPr lang="en-US" altLang="zh-TW" dirty="0">
                <a:latin typeface="Calibri" panose="020F0502020204030204" pitchFamily="34" charset="0"/>
                <a:ea typeface="Calibri" panose="020F0502020204030204" pitchFamily="34" charset="0"/>
                <a:cs typeface="Calibri" panose="020F0502020204030204" pitchFamily="34" charset="0"/>
              </a:rPr>
              <a:t>, 2018) and regulatory (performance and disclosure) requirements (</a:t>
            </a:r>
            <a:r>
              <a:rPr lang="en-US" altLang="zh-TW" dirty="0" err="1">
                <a:latin typeface="Calibri" panose="020F0502020204030204" pitchFamily="34" charset="0"/>
                <a:ea typeface="Calibri" panose="020F0502020204030204" pitchFamily="34" charset="0"/>
                <a:cs typeface="Calibri" panose="020F0502020204030204" pitchFamily="34" charset="0"/>
              </a:rPr>
              <a:t>Renneboog</a:t>
            </a:r>
            <a:r>
              <a:rPr lang="en-US" altLang="zh-TW" dirty="0">
                <a:latin typeface="Calibri" panose="020F0502020204030204" pitchFamily="34" charset="0"/>
                <a:ea typeface="Calibri" panose="020F0502020204030204" pitchFamily="34" charset="0"/>
                <a:cs typeface="Calibri" panose="020F0502020204030204" pitchFamily="34" charset="0"/>
              </a:rPr>
              <a:t> et al., 2008; </a:t>
            </a:r>
            <a:r>
              <a:rPr lang="en-US" altLang="zh-TW" dirty="0" err="1">
                <a:latin typeface="Calibri" panose="020F0502020204030204" pitchFamily="34" charset="0"/>
                <a:ea typeface="Calibri" panose="020F0502020204030204" pitchFamily="34" charset="0"/>
                <a:cs typeface="Calibri" panose="020F0502020204030204" pitchFamily="34" charset="0"/>
              </a:rPr>
              <a:t>Ramelli</a:t>
            </a:r>
            <a:r>
              <a:rPr lang="en-US" altLang="zh-TW" dirty="0">
                <a:latin typeface="Calibri" panose="020F0502020204030204" pitchFamily="34" charset="0"/>
                <a:ea typeface="Calibri" panose="020F0502020204030204" pitchFamily="34" charset="0"/>
                <a:cs typeface="Calibri" panose="020F0502020204030204" pitchFamily="34" charset="0"/>
              </a:rPr>
              <a:t> et al., 2021), which, to certain extent, reflect the fight against climate change. </a:t>
            </a:r>
          </a:p>
          <a:p>
            <a:r>
              <a:rPr lang="en-US" altLang="zh-TW" dirty="0">
                <a:latin typeface="Calibri" panose="020F0502020204030204" pitchFamily="34" charset="0"/>
                <a:ea typeface="Calibri" panose="020F0502020204030204" pitchFamily="34" charset="0"/>
                <a:cs typeface="Calibri" panose="020F0502020204030204" pitchFamily="34" charset="0"/>
              </a:rPr>
              <a:t>As for the investors’ view, hope for reduction of risks (</a:t>
            </a:r>
            <a:r>
              <a:rPr lang="en-US" altLang="zh-TW" dirty="0" err="1">
                <a:latin typeface="Calibri" panose="020F0502020204030204" pitchFamily="34" charset="0"/>
                <a:ea typeface="Calibri" panose="020F0502020204030204" pitchFamily="34" charset="0"/>
                <a:cs typeface="Calibri" panose="020F0502020204030204" pitchFamily="34" charset="0"/>
              </a:rPr>
              <a:t>Becchetti</a:t>
            </a:r>
            <a:r>
              <a:rPr lang="en-US" altLang="zh-TW" dirty="0">
                <a:latin typeface="Calibri" panose="020F0502020204030204" pitchFamily="34" charset="0"/>
                <a:ea typeface="Calibri" panose="020F0502020204030204" pitchFamily="34" charset="0"/>
                <a:cs typeface="Calibri" panose="020F0502020204030204" pitchFamily="34" charset="0"/>
              </a:rPr>
              <a:t> et al., 2015a) or the potential profit emerging from the new market paradigm play roles. Moreover, based on the standard portfolio theory, the restriction based on sustainability performance set on the market should lead to the penalization of returns (Pedersen et al., 2021). </a:t>
            </a:r>
          </a:p>
          <a:p>
            <a:r>
              <a:rPr lang="en-US" altLang="zh-TW" dirty="0">
                <a:latin typeface="Calibri" panose="020F0502020204030204" pitchFamily="34" charset="0"/>
                <a:ea typeface="Calibri" panose="020F0502020204030204" pitchFamily="34" charset="0"/>
                <a:cs typeface="Calibri" panose="020F0502020204030204" pitchFamily="34" charset="0"/>
              </a:rPr>
              <a:t>Although the question of sustainability’s (or ESG’s) effect on the risk-return profile of assets is widely researched, and many studies point to a positive relationship between sustainability and financial performance (</a:t>
            </a:r>
            <a:r>
              <a:rPr lang="en-US" altLang="zh-TW" dirty="0" err="1">
                <a:latin typeface="Calibri" panose="020F0502020204030204" pitchFamily="34" charset="0"/>
                <a:ea typeface="Calibri" panose="020F0502020204030204" pitchFamily="34" charset="0"/>
                <a:cs typeface="Calibri" panose="020F0502020204030204" pitchFamily="34" charset="0"/>
              </a:rPr>
              <a:t>Friede</a:t>
            </a:r>
            <a:r>
              <a:rPr lang="en-US" altLang="zh-TW" dirty="0">
                <a:latin typeface="Calibri" panose="020F0502020204030204" pitchFamily="34" charset="0"/>
                <a:ea typeface="Calibri" panose="020F0502020204030204" pitchFamily="34" charset="0"/>
                <a:cs typeface="Calibri" panose="020F0502020204030204" pitchFamily="34" charset="0"/>
              </a:rPr>
              <a:t> et al., 2015), no clear and concise answer has yet been given (</a:t>
            </a:r>
            <a:r>
              <a:rPr lang="en-US" altLang="zh-TW" dirty="0" err="1">
                <a:latin typeface="Calibri" panose="020F0502020204030204" pitchFamily="34" charset="0"/>
                <a:ea typeface="Calibri" panose="020F0502020204030204" pitchFamily="34" charset="0"/>
                <a:cs typeface="Calibri" panose="020F0502020204030204" pitchFamily="34" charset="0"/>
              </a:rPr>
              <a:t>Coqueret</a:t>
            </a:r>
            <a:r>
              <a:rPr lang="en-US" altLang="zh-TW" dirty="0">
                <a:latin typeface="Calibri" panose="020F0502020204030204" pitchFamily="34" charset="0"/>
                <a:ea typeface="Calibri" panose="020F0502020204030204" pitchFamily="34" charset="0"/>
                <a:cs typeface="Calibri" panose="020F0502020204030204" pitchFamily="34" charset="0"/>
              </a:rPr>
              <a:t>, 2021). The same opalescent situation prevails in the risk management area. Within the literature, ESG was found to be both risk reducing (</a:t>
            </a:r>
            <a:r>
              <a:rPr lang="en-US" altLang="zh-TW" dirty="0" err="1">
                <a:latin typeface="Calibri" panose="020F0502020204030204" pitchFamily="34" charset="0"/>
                <a:ea typeface="Calibri" panose="020F0502020204030204" pitchFamily="34" charset="0"/>
                <a:cs typeface="Calibri" panose="020F0502020204030204" pitchFamily="34" charset="0"/>
              </a:rPr>
              <a:t>Oikonomou</a:t>
            </a:r>
            <a:r>
              <a:rPr lang="en-US" altLang="zh-TW" dirty="0">
                <a:latin typeface="Calibri" panose="020F0502020204030204" pitchFamily="34" charset="0"/>
                <a:ea typeface="Calibri" panose="020F0502020204030204" pitchFamily="34" charset="0"/>
                <a:cs typeface="Calibri" panose="020F0502020204030204" pitchFamily="34" charset="0"/>
              </a:rPr>
              <a:t> et al., 2012; </a:t>
            </a:r>
            <a:r>
              <a:rPr lang="en-US" altLang="zh-TW" dirty="0" err="1">
                <a:latin typeface="Calibri" panose="020F0502020204030204" pitchFamily="34" charset="0"/>
                <a:ea typeface="Calibri" panose="020F0502020204030204" pitchFamily="34" charset="0"/>
                <a:cs typeface="Calibri" panose="020F0502020204030204" pitchFamily="34" charset="0"/>
              </a:rPr>
              <a:t>Drempetic</a:t>
            </a:r>
            <a:r>
              <a:rPr lang="en-US" altLang="zh-TW" dirty="0">
                <a:latin typeface="Calibri" panose="020F0502020204030204" pitchFamily="34" charset="0"/>
                <a:ea typeface="Calibri" panose="020F0502020204030204" pitchFamily="34" charset="0"/>
                <a:cs typeface="Calibri" panose="020F0502020204030204" pitchFamily="34" charset="0"/>
              </a:rPr>
              <a:t> et al., 2020; Khan et al., 2024) and risk enhancing, influencing implied volatility (Patel et al., 2021) or downside risks (</a:t>
            </a:r>
            <a:r>
              <a:rPr lang="en-US" altLang="zh-TW" dirty="0" err="1">
                <a:latin typeface="Calibri" panose="020F0502020204030204" pitchFamily="34" charset="0"/>
                <a:ea typeface="Calibri" panose="020F0502020204030204" pitchFamily="34" charset="0"/>
                <a:cs typeface="Calibri" panose="020F0502020204030204" pitchFamily="34" charset="0"/>
              </a:rPr>
              <a:t>Nofsinger</a:t>
            </a:r>
            <a:r>
              <a:rPr lang="en-US" altLang="zh-TW" dirty="0">
                <a:latin typeface="Calibri" panose="020F0502020204030204" pitchFamily="34" charset="0"/>
                <a:ea typeface="Calibri" panose="020F0502020204030204" pitchFamily="34" charset="0"/>
                <a:cs typeface="Calibri" panose="020F0502020204030204" pitchFamily="34" charset="0"/>
              </a:rPr>
              <a:t> et al., 2019).</a:t>
            </a:r>
            <a:endParaRPr lang="zh-TW" altLang="en-US"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3D71DD35-F386-B747-E02D-21C323F393FD}"/>
              </a:ext>
            </a:extLst>
          </p:cNvPr>
          <p:cNvSpPr>
            <a:spLocks noGrp="1"/>
          </p:cNvSpPr>
          <p:nvPr>
            <p:ph type="title"/>
          </p:nvPr>
        </p:nvSpPr>
        <p:spPr>
          <a:xfrm>
            <a:off x="1639887" y="95459"/>
            <a:ext cx="8912225" cy="783771"/>
          </a:xfrm>
        </p:spPr>
        <p:txBody>
          <a:bodyPr/>
          <a:lstStyle/>
          <a:p>
            <a:pPr algn="ctr"/>
            <a:r>
              <a:rPr lang="en-US" dirty="0"/>
              <a:t>INTRODUCTION </a:t>
            </a:r>
          </a:p>
        </p:txBody>
      </p:sp>
    </p:spTree>
    <p:extLst>
      <p:ext uri="{BB962C8B-B14F-4D97-AF65-F5344CB8AC3E}">
        <p14:creationId xmlns:p14="http://schemas.microsoft.com/office/powerpoint/2010/main" val="27227714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1031794" cy="400110"/>
          </a:xfrm>
          <a:prstGeom prst="rect">
            <a:avLst/>
          </a:prstGeom>
          <a:noFill/>
        </p:spPr>
        <p:txBody>
          <a:bodyPr wrap="square">
            <a:spAutoFit/>
          </a:bodyPr>
          <a:lstStyle/>
          <a:p>
            <a:r>
              <a:rPr lang="en-US" altLang="zh-TW" sz="2000" b="1" dirty="0">
                <a:solidFill>
                  <a:srgbClr val="000000"/>
                </a:solidFill>
                <a:effectLst/>
                <a:latin typeface="CharisSIL-Bold"/>
              </a:rPr>
              <a:t>Fig. C.5. </a:t>
            </a:r>
            <a:r>
              <a:rPr lang="en-US" altLang="zh-TW" sz="2000" dirty="0">
                <a:solidFill>
                  <a:srgbClr val="000000"/>
                </a:solidFill>
                <a:effectLst/>
                <a:latin typeface="CharisSIL"/>
              </a:rPr>
              <a:t>The cross-</a:t>
            </a:r>
            <a:r>
              <a:rPr lang="en-US" altLang="zh-TW" sz="2000" dirty="0" err="1">
                <a:solidFill>
                  <a:srgbClr val="000000"/>
                </a:solidFill>
                <a:effectLst/>
                <a:latin typeface="CharisSIL"/>
              </a:rPr>
              <a:t>quantilogram</a:t>
            </a:r>
            <a:r>
              <a:rPr lang="en-US" altLang="zh-TW" sz="2000" dirty="0">
                <a:solidFill>
                  <a:srgbClr val="000000"/>
                </a:solidFill>
                <a:effectLst/>
                <a:latin typeface="CharisSIL"/>
              </a:rPr>
              <a:t> for quantile 0.9 output aggregation</a:t>
            </a:r>
            <a:r>
              <a:rPr lang="en-US" altLang="zh-TW" sz="2000" dirty="0">
                <a:solidFill>
                  <a:srgbClr val="000000"/>
                </a:solidFill>
                <a:latin typeface="CharisSIL"/>
              </a:rPr>
              <a:t>:  ISS, CDP and </a:t>
            </a:r>
            <a:r>
              <a:rPr lang="en-US" altLang="zh-TW" sz="2000" dirty="0" err="1">
                <a:solidFill>
                  <a:srgbClr val="000000"/>
                </a:solidFill>
                <a:latin typeface="CharisSIL"/>
              </a:rPr>
              <a:t>MSCIdata</a:t>
            </a:r>
            <a:r>
              <a:rPr lang="en-US" altLang="zh-TW" sz="2000" dirty="0">
                <a:solidFill>
                  <a:srgbClr val="000000"/>
                </a:solidFill>
                <a:latin typeface="CharisSIL"/>
              </a:rPr>
              <a:t>.</a:t>
            </a:r>
            <a:endParaRPr lang="zh-TW" altLang="en-US" sz="2000" dirty="0">
              <a:solidFill>
                <a:srgbClr val="000000"/>
              </a:solidFill>
              <a:latin typeface="CharisSIL"/>
            </a:endParaRPr>
          </a:p>
        </p:txBody>
      </p:sp>
      <p:pic>
        <p:nvPicPr>
          <p:cNvPr id="3" name="图片 2">
            <a:extLst>
              <a:ext uri="{FF2B5EF4-FFF2-40B4-BE49-F238E27FC236}">
                <a16:creationId xmlns:a16="http://schemas.microsoft.com/office/drawing/2014/main" id="{89989257-9DF5-1FB8-4554-9076EDDD8F2A}"/>
              </a:ext>
            </a:extLst>
          </p:cNvPr>
          <p:cNvPicPr>
            <a:picLocks noChangeAspect="1"/>
          </p:cNvPicPr>
          <p:nvPr/>
        </p:nvPicPr>
        <p:blipFill>
          <a:blip r:embed="rId3"/>
          <a:stretch>
            <a:fillRect/>
          </a:stretch>
        </p:blipFill>
        <p:spPr>
          <a:xfrm>
            <a:off x="856519" y="1142681"/>
            <a:ext cx="10478962" cy="4572638"/>
          </a:xfrm>
          <a:prstGeom prst="rect">
            <a:avLst/>
          </a:prstGeom>
        </p:spPr>
      </p:pic>
    </p:spTree>
    <p:extLst>
      <p:ext uri="{BB962C8B-B14F-4D97-AF65-F5344CB8AC3E}">
        <p14:creationId xmlns:p14="http://schemas.microsoft.com/office/powerpoint/2010/main" val="303455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0028903" cy="400110"/>
          </a:xfrm>
          <a:prstGeom prst="rect">
            <a:avLst/>
          </a:prstGeom>
          <a:noFill/>
        </p:spPr>
        <p:txBody>
          <a:bodyPr wrap="square">
            <a:spAutoFit/>
          </a:bodyPr>
          <a:lstStyle/>
          <a:p>
            <a:r>
              <a:rPr lang="en-US" altLang="zh-TW" sz="2000" b="1" dirty="0">
                <a:solidFill>
                  <a:srgbClr val="000000"/>
                </a:solidFill>
                <a:effectLst/>
                <a:latin typeface="CharisSIL-Bold"/>
              </a:rPr>
              <a:t>Fig. D.1. The companies’ distribution over regions using all employed ESG scores and years.</a:t>
            </a:r>
            <a:endParaRPr lang="zh-TW" altLang="en-US" sz="2000" dirty="0">
              <a:solidFill>
                <a:srgbClr val="000000"/>
              </a:solidFill>
              <a:latin typeface="CharisSIL"/>
            </a:endParaRPr>
          </a:p>
        </p:txBody>
      </p:sp>
      <p:pic>
        <p:nvPicPr>
          <p:cNvPr id="5" name="图片 4">
            <a:extLst>
              <a:ext uri="{FF2B5EF4-FFF2-40B4-BE49-F238E27FC236}">
                <a16:creationId xmlns:a16="http://schemas.microsoft.com/office/drawing/2014/main" id="{E17AF362-87D7-4489-4442-9A53338A3A63}"/>
              </a:ext>
            </a:extLst>
          </p:cNvPr>
          <p:cNvPicPr>
            <a:picLocks noChangeAspect="1"/>
          </p:cNvPicPr>
          <p:nvPr/>
        </p:nvPicPr>
        <p:blipFill>
          <a:blip r:embed="rId3"/>
          <a:stretch>
            <a:fillRect/>
          </a:stretch>
        </p:blipFill>
        <p:spPr>
          <a:xfrm>
            <a:off x="1639887" y="598785"/>
            <a:ext cx="8912225" cy="5894329"/>
          </a:xfrm>
          <a:prstGeom prst="rect">
            <a:avLst/>
          </a:prstGeom>
        </p:spPr>
      </p:pic>
      <p:pic>
        <p:nvPicPr>
          <p:cNvPr id="8" name="图片 7">
            <a:extLst>
              <a:ext uri="{FF2B5EF4-FFF2-40B4-BE49-F238E27FC236}">
                <a16:creationId xmlns:a16="http://schemas.microsoft.com/office/drawing/2014/main" id="{FFDD7883-3520-3A59-AD81-6EDEA9FCF35F}"/>
              </a:ext>
            </a:extLst>
          </p:cNvPr>
          <p:cNvPicPr>
            <a:picLocks noChangeAspect="1"/>
          </p:cNvPicPr>
          <p:nvPr/>
        </p:nvPicPr>
        <p:blipFill>
          <a:blip r:embed="rId3"/>
          <a:stretch>
            <a:fillRect/>
          </a:stretch>
        </p:blipFill>
        <p:spPr>
          <a:xfrm>
            <a:off x="1594809" y="452022"/>
            <a:ext cx="9002381" cy="5953956"/>
          </a:xfrm>
          <a:prstGeom prst="rect">
            <a:avLst/>
          </a:prstGeom>
        </p:spPr>
      </p:pic>
    </p:spTree>
    <p:extLst>
      <p:ext uri="{BB962C8B-B14F-4D97-AF65-F5344CB8AC3E}">
        <p14:creationId xmlns:p14="http://schemas.microsoft.com/office/powerpoint/2010/main" val="639107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440129"/>
            <a:ext cx="10028903" cy="400110"/>
          </a:xfrm>
          <a:prstGeom prst="rect">
            <a:avLst/>
          </a:prstGeom>
          <a:noFill/>
        </p:spPr>
        <p:txBody>
          <a:bodyPr wrap="square">
            <a:spAutoFit/>
          </a:bodyPr>
          <a:lstStyle/>
          <a:p>
            <a:r>
              <a:rPr lang="en-US" altLang="zh-TW" sz="2000" b="1" dirty="0">
                <a:solidFill>
                  <a:srgbClr val="000000"/>
                </a:solidFill>
                <a:effectLst/>
                <a:latin typeface="CharisSIL-Bold"/>
              </a:rPr>
              <a:t>Fig. D.2. The companies’ distribution over industries using all employed ESG scores and years.</a:t>
            </a:r>
            <a:endParaRPr lang="zh-TW" altLang="en-US" sz="2000" dirty="0">
              <a:solidFill>
                <a:srgbClr val="000000"/>
              </a:solidFill>
              <a:latin typeface="CharisSIL"/>
            </a:endParaRPr>
          </a:p>
        </p:txBody>
      </p:sp>
      <p:pic>
        <p:nvPicPr>
          <p:cNvPr id="3" name="图片 2">
            <a:extLst>
              <a:ext uri="{FF2B5EF4-FFF2-40B4-BE49-F238E27FC236}">
                <a16:creationId xmlns:a16="http://schemas.microsoft.com/office/drawing/2014/main" id="{B90518A3-4DE4-EE02-022B-6CD5630E9632}"/>
              </a:ext>
            </a:extLst>
          </p:cNvPr>
          <p:cNvPicPr>
            <a:picLocks noChangeAspect="1"/>
          </p:cNvPicPr>
          <p:nvPr/>
        </p:nvPicPr>
        <p:blipFill>
          <a:blip r:embed="rId3"/>
          <a:stretch>
            <a:fillRect/>
          </a:stretch>
        </p:blipFill>
        <p:spPr>
          <a:xfrm>
            <a:off x="1728177" y="584495"/>
            <a:ext cx="8735644" cy="5982535"/>
          </a:xfrm>
          <a:prstGeom prst="rect">
            <a:avLst/>
          </a:prstGeom>
        </p:spPr>
      </p:pic>
      <p:pic>
        <p:nvPicPr>
          <p:cNvPr id="9" name="图片 8">
            <a:extLst>
              <a:ext uri="{FF2B5EF4-FFF2-40B4-BE49-F238E27FC236}">
                <a16:creationId xmlns:a16="http://schemas.microsoft.com/office/drawing/2014/main" id="{63566D05-ACA2-B80F-791F-BCB9897D14FB}"/>
              </a:ext>
            </a:extLst>
          </p:cNvPr>
          <p:cNvPicPr>
            <a:picLocks noChangeAspect="1"/>
          </p:cNvPicPr>
          <p:nvPr/>
        </p:nvPicPr>
        <p:blipFill>
          <a:blip r:embed="rId3"/>
          <a:stretch>
            <a:fillRect/>
          </a:stretch>
        </p:blipFill>
        <p:spPr>
          <a:xfrm>
            <a:off x="1728178" y="437732"/>
            <a:ext cx="8735644" cy="5982535"/>
          </a:xfrm>
          <a:prstGeom prst="rect">
            <a:avLst/>
          </a:prstGeom>
        </p:spPr>
      </p:pic>
    </p:spTree>
    <p:extLst>
      <p:ext uri="{BB962C8B-B14F-4D97-AF65-F5344CB8AC3E}">
        <p14:creationId xmlns:p14="http://schemas.microsoft.com/office/powerpoint/2010/main" val="1697502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49C1C9-077A-3202-D1F4-B9BADCDC744C}"/>
              </a:ext>
            </a:extLst>
          </p:cNvPr>
          <p:cNvSpPr txBox="1">
            <a:spLocks/>
          </p:cNvSpPr>
          <p:nvPr/>
        </p:nvSpPr>
        <p:spPr>
          <a:xfrm>
            <a:off x="1639887" y="17761"/>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 Results and discussion</a:t>
            </a:r>
          </a:p>
          <a:p>
            <a:pPr algn="ctr"/>
            <a:endParaRPr lang="en-US" dirty="0"/>
          </a:p>
        </p:txBody>
      </p:sp>
      <p:sp>
        <p:nvSpPr>
          <p:cNvPr id="7" name="文本框 6">
            <a:extLst>
              <a:ext uri="{FF2B5EF4-FFF2-40B4-BE49-F238E27FC236}">
                <a16:creationId xmlns:a16="http://schemas.microsoft.com/office/drawing/2014/main" id="{B81F3A8E-64DA-FF69-F761-B93B3BD4D335}"/>
              </a:ext>
            </a:extLst>
          </p:cNvPr>
          <p:cNvSpPr txBox="1"/>
          <p:nvPr/>
        </p:nvSpPr>
        <p:spPr>
          <a:xfrm>
            <a:off x="1327355" y="6221319"/>
            <a:ext cx="10028903" cy="677108"/>
          </a:xfrm>
          <a:prstGeom prst="rect">
            <a:avLst/>
          </a:prstGeom>
          <a:noFill/>
        </p:spPr>
        <p:txBody>
          <a:bodyPr wrap="square">
            <a:spAutoFit/>
          </a:bodyPr>
          <a:lstStyle/>
          <a:p>
            <a:r>
              <a:rPr lang="en-US" altLang="zh-TW" sz="2000" b="1" dirty="0">
                <a:solidFill>
                  <a:srgbClr val="000000"/>
                </a:solidFill>
                <a:effectLst/>
                <a:latin typeface="CharisSIL-Bold"/>
              </a:rPr>
              <a:t>Fig. D.3. The companies’ distribution over industries using all employed ESG scores and years.</a:t>
            </a:r>
          </a:p>
          <a:p>
            <a:r>
              <a:rPr lang="en-US" altLang="zh-TW" sz="1800" dirty="0">
                <a:solidFill>
                  <a:srgbClr val="000000"/>
                </a:solidFill>
                <a:effectLst/>
                <a:latin typeface="CharisSIL"/>
              </a:rPr>
              <a:t>Notes: The figure shows industries based on the four-sector model of the economy. </a:t>
            </a:r>
            <a:endParaRPr lang="zh-TW" altLang="en-US" sz="2000" dirty="0">
              <a:solidFill>
                <a:srgbClr val="000000"/>
              </a:solidFill>
              <a:latin typeface="CharisSIL"/>
            </a:endParaRPr>
          </a:p>
        </p:txBody>
      </p:sp>
      <p:pic>
        <p:nvPicPr>
          <p:cNvPr id="5" name="图片 4">
            <a:extLst>
              <a:ext uri="{FF2B5EF4-FFF2-40B4-BE49-F238E27FC236}">
                <a16:creationId xmlns:a16="http://schemas.microsoft.com/office/drawing/2014/main" id="{E6F0B520-B05F-0B4B-58E2-11BD713B9971}"/>
              </a:ext>
            </a:extLst>
          </p:cNvPr>
          <p:cNvPicPr>
            <a:picLocks noChangeAspect="1"/>
          </p:cNvPicPr>
          <p:nvPr/>
        </p:nvPicPr>
        <p:blipFill>
          <a:blip r:embed="rId3"/>
          <a:stretch>
            <a:fillRect/>
          </a:stretch>
        </p:blipFill>
        <p:spPr>
          <a:xfrm>
            <a:off x="1797415" y="600489"/>
            <a:ext cx="8371447" cy="5584001"/>
          </a:xfrm>
          <a:prstGeom prst="rect">
            <a:avLst/>
          </a:prstGeom>
        </p:spPr>
      </p:pic>
    </p:spTree>
    <p:extLst>
      <p:ext uri="{BB962C8B-B14F-4D97-AF65-F5344CB8AC3E}">
        <p14:creationId xmlns:p14="http://schemas.microsoft.com/office/powerpoint/2010/main" val="49707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A45B792-65DA-21E1-7AD3-F61B5B0193B5}"/>
              </a:ext>
            </a:extLst>
          </p:cNvPr>
          <p:cNvSpPr>
            <a:spLocks noGrp="1"/>
          </p:cNvSpPr>
          <p:nvPr>
            <p:ph idx="1"/>
          </p:nvPr>
        </p:nvSpPr>
        <p:spPr>
          <a:xfrm>
            <a:off x="773723" y="1225899"/>
            <a:ext cx="10936496" cy="5460036"/>
          </a:xfrm>
        </p:spPr>
        <p:txBody>
          <a:bodyPr>
            <a:normAutofit/>
          </a:bodyPr>
          <a:lstStyle/>
          <a:p>
            <a:r>
              <a:rPr lang="en-US" altLang="zh-TW" sz="1800" dirty="0">
                <a:solidFill>
                  <a:srgbClr val="000000"/>
                </a:solidFill>
                <a:effectLst/>
                <a:latin typeface="CharisSIL"/>
              </a:rPr>
              <a:t>To efficiently manage portfolio risks, knowledge of how ESG affects stock behavior in times of market upturns and downturns, as well as the dependence structure of assets, is needed. ESG investments are usually driven by more than financial performance (</a:t>
            </a:r>
            <a:r>
              <a:rPr lang="en-US" altLang="zh-TW" sz="1800" dirty="0" err="1">
                <a:solidFill>
                  <a:srgbClr val="0080AC"/>
                </a:solidFill>
                <a:effectLst/>
                <a:latin typeface="CharisSIL"/>
              </a:rPr>
              <a:t>Bollen</a:t>
            </a:r>
            <a:r>
              <a:rPr lang="en-US" altLang="zh-TW" sz="1800" dirty="0">
                <a:solidFill>
                  <a:srgbClr val="000000"/>
                </a:solidFill>
                <a:effectLst/>
                <a:latin typeface="CharisSIL"/>
              </a:rPr>
              <a:t>, </a:t>
            </a:r>
            <a:r>
              <a:rPr lang="en-US" altLang="zh-TW" sz="1800" dirty="0">
                <a:solidFill>
                  <a:srgbClr val="0080AC"/>
                </a:solidFill>
                <a:effectLst/>
                <a:latin typeface="CharisSIL"/>
              </a:rPr>
              <a:t>2007</a:t>
            </a:r>
            <a:r>
              <a:rPr lang="en-US" altLang="zh-TW" sz="1800" dirty="0">
                <a:solidFill>
                  <a:srgbClr val="000000"/>
                </a:solidFill>
                <a:effectLst/>
                <a:latin typeface="CharisSIL"/>
              </a:rPr>
              <a:t>), which sheds light on the element of investor’s loyalty. It was already shown that socially responsible investment (SRI) funds flows are less sensitive to past returns (</a:t>
            </a:r>
            <a:r>
              <a:rPr lang="en-US" altLang="zh-TW" sz="1800" dirty="0" err="1">
                <a:solidFill>
                  <a:srgbClr val="0080AC"/>
                </a:solidFill>
                <a:effectLst/>
                <a:latin typeface="CharisSIL"/>
              </a:rPr>
              <a:t>Renneboog</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2011</a:t>
            </a:r>
            <a:r>
              <a:rPr lang="en-US" altLang="zh-TW" sz="1800" dirty="0">
                <a:solidFill>
                  <a:srgbClr val="000000"/>
                </a:solidFill>
                <a:effectLst/>
                <a:latin typeface="CharisSIL"/>
              </a:rPr>
              <a:t>; </a:t>
            </a:r>
            <a:r>
              <a:rPr lang="en-US" altLang="zh-TW" sz="1800" dirty="0">
                <a:solidFill>
                  <a:srgbClr val="0080AC"/>
                </a:solidFill>
                <a:effectLst/>
                <a:latin typeface="CharisSIL"/>
              </a:rPr>
              <a:t>Benson and Humphrey</a:t>
            </a:r>
            <a:r>
              <a:rPr lang="en-US" altLang="zh-TW" sz="1800" dirty="0">
                <a:solidFill>
                  <a:srgbClr val="000000"/>
                </a:solidFill>
                <a:effectLst/>
                <a:latin typeface="CharisSIL"/>
              </a:rPr>
              <a:t>, </a:t>
            </a:r>
            <a:r>
              <a:rPr lang="en-US" altLang="zh-TW" sz="1800" dirty="0">
                <a:solidFill>
                  <a:srgbClr val="0080AC"/>
                </a:solidFill>
                <a:effectLst/>
                <a:latin typeface="CharisSIL"/>
              </a:rPr>
              <a:t>2008</a:t>
            </a:r>
            <a:r>
              <a:rPr lang="en-US" altLang="zh-TW" sz="1800" dirty="0">
                <a:solidFill>
                  <a:srgbClr val="000000"/>
                </a:solidFill>
                <a:effectLst/>
                <a:latin typeface="CharisSIL"/>
              </a:rPr>
              <a:t>). Moreover, social responsibility lowers risks within the SRI cash flow volatility (</a:t>
            </a:r>
            <a:r>
              <a:rPr lang="en-US" altLang="zh-TW" sz="1800" dirty="0" err="1">
                <a:solidFill>
                  <a:srgbClr val="0080AC"/>
                </a:solidFill>
                <a:effectLst/>
                <a:latin typeface="CharisSIL"/>
              </a:rPr>
              <a:t>Bollen</a:t>
            </a:r>
            <a:r>
              <a:rPr lang="en-US" altLang="zh-TW" sz="1800" dirty="0">
                <a:solidFill>
                  <a:srgbClr val="000000"/>
                </a:solidFill>
                <a:effectLst/>
                <a:latin typeface="CharisSIL"/>
              </a:rPr>
              <a:t>, </a:t>
            </a:r>
            <a:r>
              <a:rPr lang="en-US" altLang="zh-TW" sz="1800" dirty="0">
                <a:solidFill>
                  <a:srgbClr val="0080AC"/>
                </a:solidFill>
                <a:effectLst/>
                <a:latin typeface="CharisSIL"/>
              </a:rPr>
              <a:t>2007</a:t>
            </a:r>
            <a:r>
              <a:rPr lang="en-US" altLang="zh-TW" sz="1800" dirty="0">
                <a:solidFill>
                  <a:srgbClr val="000000"/>
                </a:solidFill>
                <a:effectLst/>
                <a:latin typeface="CharisSIL"/>
              </a:rPr>
              <a:t>), and firms with a high ESG profile are perceived by investors as more resilient (</a:t>
            </a:r>
            <a:r>
              <a:rPr lang="en-US" altLang="zh-TW" sz="1800" dirty="0">
                <a:solidFill>
                  <a:srgbClr val="0080AC"/>
                </a:solidFill>
                <a:effectLst/>
                <a:latin typeface="CharisSIL"/>
              </a:rPr>
              <a:t>Roselle</a:t>
            </a:r>
            <a:r>
              <a:rPr lang="en-US" altLang="zh-TW" sz="1800" dirty="0">
                <a:solidFill>
                  <a:srgbClr val="000000"/>
                </a:solidFill>
                <a:effectLst/>
                <a:latin typeface="CharisSIL"/>
              </a:rPr>
              <a:t>, </a:t>
            </a:r>
            <a:r>
              <a:rPr lang="en-US" altLang="zh-TW" sz="1800" dirty="0">
                <a:solidFill>
                  <a:srgbClr val="0080AC"/>
                </a:solidFill>
                <a:effectLst/>
                <a:latin typeface="CharisSIL"/>
              </a:rPr>
              <a:t>2016</a:t>
            </a:r>
            <a:r>
              <a:rPr lang="en-US" altLang="zh-TW" sz="1800" dirty="0">
                <a:solidFill>
                  <a:srgbClr val="000000"/>
                </a:solidFill>
                <a:effectLst/>
                <a:latin typeface="CharisSIL"/>
              </a:rPr>
              <a:t>). </a:t>
            </a:r>
          </a:p>
          <a:p>
            <a:r>
              <a:rPr lang="en-US" altLang="zh-TW" sz="1800" dirty="0">
                <a:solidFill>
                  <a:srgbClr val="000000"/>
                </a:solidFill>
                <a:effectLst/>
                <a:latin typeface="CharisSIL"/>
              </a:rPr>
              <a:t>Nevertheless, the diversification properties focusing on the stocks’ tail risk connectedness while considering ESG received growing attention only recently and still do not achieve coverage that would enable a proper answer. Assessing the connectedness between ESG indices and a set of influential macroeconomic and financial variables by applying the approach of </a:t>
            </a:r>
            <a:r>
              <a:rPr lang="en-US" altLang="zh-TW" sz="1800" dirty="0">
                <a:solidFill>
                  <a:srgbClr val="0080AC"/>
                </a:solidFill>
                <a:effectLst/>
                <a:latin typeface="CharisSIL"/>
              </a:rPr>
              <a:t>Diebold and </a:t>
            </a:r>
            <a:r>
              <a:rPr lang="en-US" altLang="zh-TW" sz="1800" dirty="0" err="1">
                <a:solidFill>
                  <a:srgbClr val="0080AC"/>
                </a:solidFill>
                <a:effectLst/>
                <a:latin typeface="CharisSIL"/>
              </a:rPr>
              <a:t>Yılmaz</a:t>
            </a:r>
            <a:r>
              <a:rPr lang="en-US" altLang="zh-TW" sz="1800" dirty="0">
                <a:solidFill>
                  <a:srgbClr val="0080AC"/>
                </a:solidFill>
                <a:effectLst/>
                <a:latin typeface="CharisSIL"/>
              </a:rPr>
              <a:t> </a:t>
            </a:r>
            <a:r>
              <a:rPr lang="en-US" altLang="zh-TW" sz="1800" dirty="0">
                <a:solidFill>
                  <a:srgbClr val="000000"/>
                </a:solidFill>
                <a:effectLst/>
                <a:latin typeface="CharisSIL"/>
              </a:rPr>
              <a:t>(</a:t>
            </a:r>
            <a:r>
              <a:rPr lang="en-US" altLang="zh-TW" sz="1800" dirty="0">
                <a:solidFill>
                  <a:srgbClr val="0080AC"/>
                </a:solidFill>
                <a:effectLst/>
                <a:latin typeface="CharisSIL"/>
              </a:rPr>
              <a:t>2014</a:t>
            </a:r>
            <a:r>
              <a:rPr lang="en-US" altLang="zh-TW" sz="1800" dirty="0">
                <a:solidFill>
                  <a:srgbClr val="000000"/>
                </a:solidFill>
                <a:effectLst/>
                <a:latin typeface="CharisSIL"/>
              </a:rPr>
              <a:t>), </a:t>
            </a:r>
            <a:r>
              <a:rPr lang="en-US" altLang="zh-TW" sz="1800" dirty="0">
                <a:solidFill>
                  <a:srgbClr val="0080AC"/>
                </a:solidFill>
                <a:effectLst/>
                <a:latin typeface="CharisSIL"/>
              </a:rPr>
              <a:t>Umar et al. </a:t>
            </a:r>
            <a:r>
              <a:rPr lang="en-US" altLang="zh-TW" sz="1800" dirty="0">
                <a:solidFill>
                  <a:srgbClr val="000000"/>
                </a:solidFill>
                <a:effectLst/>
                <a:latin typeface="CharisSIL"/>
              </a:rPr>
              <a:t>(</a:t>
            </a:r>
            <a:r>
              <a:rPr lang="en-US" altLang="zh-TW" sz="1800" dirty="0">
                <a:solidFill>
                  <a:srgbClr val="0080AC"/>
                </a:solidFill>
                <a:effectLst/>
                <a:latin typeface="CharisSIL"/>
              </a:rPr>
              <a:t>2020</a:t>
            </a:r>
            <a:r>
              <a:rPr lang="en-US" altLang="zh-TW" sz="1800" dirty="0">
                <a:solidFill>
                  <a:srgbClr val="000000"/>
                </a:solidFill>
                <a:effectLst/>
                <a:latin typeface="CharisSIL"/>
              </a:rPr>
              <a:t>) conclude that the portfolio diversification opportunities of ESG investments tend to diminish during market downturns. </a:t>
            </a:r>
          </a:p>
          <a:p>
            <a:r>
              <a:rPr lang="en-US" altLang="zh-TW" sz="1800" dirty="0" err="1">
                <a:solidFill>
                  <a:srgbClr val="0080AC"/>
                </a:solidFill>
                <a:effectLst/>
                <a:latin typeface="CharisSIL"/>
              </a:rPr>
              <a:t>Czado</a:t>
            </a:r>
            <a:r>
              <a:rPr lang="en-US" altLang="zh-TW" sz="1800" dirty="0">
                <a:solidFill>
                  <a:srgbClr val="0080AC"/>
                </a:solidFill>
                <a:effectLst/>
                <a:latin typeface="CharisSIL"/>
              </a:rPr>
              <a:t> et al. </a:t>
            </a:r>
            <a:r>
              <a:rPr lang="en-US" altLang="zh-TW" sz="1800" dirty="0">
                <a:solidFill>
                  <a:srgbClr val="000000"/>
                </a:solidFill>
                <a:effectLst/>
                <a:latin typeface="CharisSIL"/>
              </a:rPr>
              <a:t>(</a:t>
            </a:r>
            <a:r>
              <a:rPr lang="en-US" altLang="zh-TW" sz="1800" dirty="0">
                <a:solidFill>
                  <a:srgbClr val="0080AC"/>
                </a:solidFill>
                <a:effectLst/>
                <a:latin typeface="CharisSIL"/>
              </a:rPr>
              <a:t>2022</a:t>
            </a:r>
            <a:r>
              <a:rPr lang="en-US" altLang="zh-TW" sz="1800" dirty="0">
                <a:solidFill>
                  <a:srgbClr val="000000"/>
                </a:solidFill>
                <a:effectLst/>
                <a:latin typeface="CharisSIL"/>
              </a:rPr>
              <a:t>) focused on the companies comprising the S&amp;P index, applied vine copula models to capture cross-sectional dependence within ESG class indices based on the Refinitiv ESG data, and showed assets with moderate (middle-) ESG scores tend to show weaker dependence to the U.S. market compared to assets with extremely high or low ESG scores, and that the dependence becomes stronger in times of crisis.</a:t>
            </a:r>
            <a:endParaRPr lang="zh-TW" altLang="en-US" dirty="0"/>
          </a:p>
        </p:txBody>
      </p:sp>
      <p:sp>
        <p:nvSpPr>
          <p:cNvPr id="4" name="Title 1">
            <a:extLst>
              <a:ext uri="{FF2B5EF4-FFF2-40B4-BE49-F238E27FC236}">
                <a16:creationId xmlns:a16="http://schemas.microsoft.com/office/drawing/2014/main" id="{0CFB369C-B9A7-BF90-BD0B-EA6802E84B60}"/>
              </a:ext>
            </a:extLst>
          </p:cNvPr>
          <p:cNvSpPr txBox="1">
            <a:spLocks/>
          </p:cNvSpPr>
          <p:nvPr/>
        </p:nvSpPr>
        <p:spPr>
          <a:xfrm>
            <a:off x="1639887" y="341644"/>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INTRODUCTION </a:t>
            </a:r>
          </a:p>
        </p:txBody>
      </p:sp>
    </p:spTree>
    <p:extLst>
      <p:ext uri="{BB962C8B-B14F-4D97-AF65-F5344CB8AC3E}">
        <p14:creationId xmlns:p14="http://schemas.microsoft.com/office/powerpoint/2010/main" val="158733416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C96FA13-D605-A8FA-0FCD-2701A7F49965}"/>
              </a:ext>
            </a:extLst>
          </p:cNvPr>
          <p:cNvSpPr>
            <a:spLocks noGrp="1"/>
          </p:cNvSpPr>
          <p:nvPr>
            <p:ph idx="1"/>
          </p:nvPr>
        </p:nvSpPr>
        <p:spPr>
          <a:xfrm>
            <a:off x="825909" y="1140542"/>
            <a:ext cx="11021961" cy="5624051"/>
          </a:xfrm>
        </p:spPr>
        <p:txBody>
          <a:bodyPr>
            <a:normAutofit/>
          </a:bodyPr>
          <a:lstStyle/>
          <a:p>
            <a:r>
              <a:rPr lang="en-US" altLang="zh-TW" sz="1800" dirty="0">
                <a:solidFill>
                  <a:srgbClr val="000000"/>
                </a:solidFill>
                <a:effectLst/>
                <a:latin typeface="CharisSIL"/>
              </a:rPr>
              <a:t>With a similar approach and results but focusing on risk dependence, </a:t>
            </a:r>
            <a:r>
              <a:rPr lang="en-US" altLang="zh-TW" sz="1800" dirty="0" err="1">
                <a:solidFill>
                  <a:srgbClr val="0080AC"/>
                </a:solidFill>
                <a:effectLst/>
                <a:latin typeface="CharisSIL"/>
              </a:rPr>
              <a:t>Bax</a:t>
            </a:r>
            <a:r>
              <a:rPr lang="en-US" altLang="zh-TW" sz="1800" dirty="0">
                <a:solidFill>
                  <a:srgbClr val="0080AC"/>
                </a:solidFill>
                <a:effectLst/>
                <a:latin typeface="CharisSIL"/>
              </a:rPr>
              <a:t> et al. </a:t>
            </a:r>
            <a:r>
              <a:rPr lang="en-US" altLang="zh-TW" sz="1800" dirty="0">
                <a:solidFill>
                  <a:srgbClr val="000000"/>
                </a:solidFill>
                <a:effectLst/>
                <a:latin typeface="CharisSIL"/>
              </a:rPr>
              <a:t>(</a:t>
            </a:r>
            <a:r>
              <a:rPr lang="en-US" altLang="zh-TW" sz="1800" dirty="0">
                <a:solidFill>
                  <a:srgbClr val="0080AC"/>
                </a:solidFill>
                <a:effectLst/>
                <a:latin typeface="CharisSIL"/>
              </a:rPr>
              <a:t>2023</a:t>
            </a:r>
            <a:r>
              <a:rPr lang="en-US" altLang="zh-TW" sz="1800" dirty="0">
                <a:solidFill>
                  <a:srgbClr val="000000"/>
                </a:solidFill>
                <a:effectLst/>
                <a:latin typeface="CharisSIL"/>
              </a:rPr>
              <a:t>) looked on the individual E–S–G pillars and suggested that the E-pillar has a similar dependence as ESG in times of crisis, while in the case of high ESG class, the S-pillar provides strong risk dependence, and the G-pillar provides weak risk dependence. </a:t>
            </a:r>
            <a:r>
              <a:rPr lang="en-US" altLang="zh-TW" sz="1800" dirty="0" err="1">
                <a:solidFill>
                  <a:srgbClr val="0080AC"/>
                </a:solidFill>
                <a:effectLst/>
                <a:latin typeface="CharisSIL"/>
              </a:rPr>
              <a:t>Pedini</a:t>
            </a:r>
            <a:r>
              <a:rPr lang="en-US" altLang="zh-TW" sz="1800" dirty="0">
                <a:solidFill>
                  <a:srgbClr val="0080AC"/>
                </a:solidFill>
                <a:effectLst/>
                <a:latin typeface="CharisSIL"/>
              </a:rPr>
              <a:t> and </a:t>
            </a:r>
            <a:r>
              <a:rPr lang="en-US" altLang="zh-TW" sz="1800" dirty="0" err="1">
                <a:solidFill>
                  <a:srgbClr val="0080AC"/>
                </a:solidFill>
                <a:effectLst/>
                <a:latin typeface="CharisSIL"/>
              </a:rPr>
              <a:t>Severini</a:t>
            </a:r>
            <a:r>
              <a:rPr lang="en-US" altLang="zh-TW" sz="1800" dirty="0">
                <a:solidFill>
                  <a:srgbClr val="0080AC"/>
                </a:solidFill>
                <a:effectLst/>
                <a:latin typeface="CharisSIL"/>
              </a:rPr>
              <a:t> </a:t>
            </a:r>
            <a:r>
              <a:rPr lang="en-US" altLang="zh-TW" sz="1800" dirty="0">
                <a:solidFill>
                  <a:srgbClr val="000000"/>
                </a:solidFill>
                <a:effectLst/>
                <a:latin typeface="CharisSIL"/>
              </a:rPr>
              <a:t>(</a:t>
            </a:r>
            <a:r>
              <a:rPr lang="en-US" altLang="zh-TW" sz="1800" dirty="0">
                <a:solidFill>
                  <a:srgbClr val="0080AC"/>
                </a:solidFill>
                <a:effectLst/>
                <a:latin typeface="CharisSIL"/>
              </a:rPr>
              <a:t>2022</a:t>
            </a:r>
            <a:r>
              <a:rPr lang="en-US" altLang="zh-TW" sz="1800" dirty="0">
                <a:solidFill>
                  <a:srgbClr val="000000"/>
                </a:solidFill>
                <a:effectLst/>
                <a:latin typeface="CharisSIL"/>
              </a:rPr>
              <a:t>) employed a cross-</a:t>
            </a:r>
            <a:r>
              <a:rPr lang="en-US" altLang="zh-TW" sz="1800" dirty="0" err="1">
                <a:solidFill>
                  <a:srgbClr val="000000"/>
                </a:solidFill>
                <a:effectLst/>
                <a:latin typeface="CharisSIL"/>
              </a:rPr>
              <a:t>quantilogram</a:t>
            </a:r>
            <a:r>
              <a:rPr lang="en-US" altLang="zh-TW" sz="1800" dirty="0">
                <a:solidFill>
                  <a:srgbClr val="000000"/>
                </a:solidFill>
                <a:effectLst/>
                <a:latin typeface="CharisSIL"/>
              </a:rPr>
              <a:t> approach to check safe haven and diversifier properties of ESG stock and bond indices and suggest ESG assets have a strong diversification potential. The micro-level research focusing on the relationship between individual stocks and the market is lagging behind, as the mainstream approach uses an individual ESG assessment of companies to build a portfolio that is later analyzed as a homogeneous unit. </a:t>
            </a:r>
          </a:p>
          <a:p>
            <a:r>
              <a:rPr lang="en-US" altLang="zh-TW" sz="1800" dirty="0">
                <a:solidFill>
                  <a:srgbClr val="000000"/>
                </a:solidFill>
                <a:effectLst/>
                <a:latin typeface="CharisSIL"/>
              </a:rPr>
              <a:t>In this context, our study addresses the above two issues: </a:t>
            </a:r>
            <a:r>
              <a:rPr lang="en-US" altLang="zh-TW" sz="1800" b="1" dirty="0">
                <a:solidFill>
                  <a:srgbClr val="000000"/>
                </a:solidFill>
                <a:effectLst/>
                <a:latin typeface="CharisSIL"/>
              </a:rPr>
              <a:t>ESG effect on assets’ dependence properties and the ESG data heterogeneity critical view</a:t>
            </a:r>
            <a:r>
              <a:rPr lang="en-US" altLang="zh-TW" sz="1800" dirty="0">
                <a:solidFill>
                  <a:srgbClr val="000000"/>
                </a:solidFill>
                <a:effectLst/>
                <a:latin typeface="CharisSIL"/>
              </a:rPr>
              <a:t>. In contrast to other papers, we focus our analysis directly on the individual stocks. We empirically analyze the stock market co-movements in extreme quantiles while accounting for their sustainability performance in various perspectives </a:t>
            </a:r>
            <a:r>
              <a:rPr lang="en-US" altLang="zh-TW" sz="1800" b="1" dirty="0">
                <a:solidFill>
                  <a:srgbClr val="000000"/>
                </a:solidFill>
                <a:effectLst/>
                <a:latin typeface="CharisSIL"/>
              </a:rPr>
              <a:t>by employing the bi-variate cross-</a:t>
            </a:r>
            <a:r>
              <a:rPr lang="en-US" altLang="zh-TW" sz="1800" b="1" dirty="0" err="1">
                <a:solidFill>
                  <a:srgbClr val="000000"/>
                </a:solidFill>
                <a:effectLst/>
                <a:latin typeface="CharisSIL"/>
              </a:rPr>
              <a:t>quantilogram</a:t>
            </a:r>
            <a:r>
              <a:rPr lang="en-US" altLang="zh-TW" sz="1800" b="1" dirty="0">
                <a:solidFill>
                  <a:srgbClr val="000000"/>
                </a:solidFill>
                <a:effectLst/>
                <a:latin typeface="CharisSIL"/>
              </a:rPr>
              <a:t> </a:t>
            </a:r>
            <a:r>
              <a:rPr lang="en-US" altLang="zh-TW" sz="1800" dirty="0">
                <a:solidFill>
                  <a:srgbClr val="000000"/>
                </a:solidFill>
                <a:effectLst/>
                <a:latin typeface="CharisSIL"/>
              </a:rPr>
              <a:t>by </a:t>
            </a:r>
            <a:r>
              <a:rPr lang="en-US" altLang="zh-TW" sz="1800" dirty="0">
                <a:solidFill>
                  <a:srgbClr val="0080AC"/>
                </a:solidFill>
                <a:effectLst/>
                <a:latin typeface="CharisSIL"/>
              </a:rPr>
              <a:t>Han et al. </a:t>
            </a:r>
            <a:r>
              <a:rPr lang="en-US" altLang="zh-TW" sz="1800" dirty="0">
                <a:solidFill>
                  <a:srgbClr val="000000"/>
                </a:solidFill>
                <a:effectLst/>
                <a:latin typeface="CharisSIL"/>
              </a:rPr>
              <a:t>(</a:t>
            </a:r>
            <a:r>
              <a:rPr lang="en-US" altLang="zh-TW" sz="1800" dirty="0">
                <a:solidFill>
                  <a:srgbClr val="0080AC"/>
                </a:solidFill>
                <a:effectLst/>
                <a:latin typeface="CharisSIL"/>
              </a:rPr>
              <a:t>2016</a:t>
            </a:r>
            <a:r>
              <a:rPr lang="en-US" altLang="zh-TW" sz="1800" dirty="0">
                <a:solidFill>
                  <a:srgbClr val="000000"/>
                </a:solidFill>
                <a:effectLst/>
                <a:latin typeface="CharisSIL"/>
              </a:rPr>
              <a:t>), which enables us to avoid any distributional or parametrical assumptions (</a:t>
            </a:r>
            <a:r>
              <a:rPr lang="en-US" altLang="zh-TW" sz="1800" dirty="0">
                <a:solidFill>
                  <a:srgbClr val="0080AC"/>
                </a:solidFill>
                <a:effectLst/>
                <a:latin typeface="CharisSIL"/>
              </a:rPr>
              <a:t>Uddin et al.</a:t>
            </a:r>
            <a:r>
              <a:rPr lang="en-US" altLang="zh-TW" sz="1800" dirty="0">
                <a:solidFill>
                  <a:srgbClr val="000000"/>
                </a:solidFill>
                <a:effectLst/>
                <a:latin typeface="CharisSIL"/>
              </a:rPr>
              <a:t>, </a:t>
            </a:r>
            <a:r>
              <a:rPr lang="en-US" altLang="zh-TW" sz="1800" dirty="0">
                <a:solidFill>
                  <a:srgbClr val="0080AC"/>
                </a:solidFill>
                <a:effectLst/>
                <a:latin typeface="CharisSIL"/>
              </a:rPr>
              <a:t>2019</a:t>
            </a:r>
            <a:r>
              <a:rPr lang="en-US" altLang="zh-TW" sz="1800" dirty="0">
                <a:solidFill>
                  <a:srgbClr val="000000"/>
                </a:solidFill>
                <a:effectLst/>
                <a:latin typeface="CharisSIL"/>
              </a:rPr>
              <a:t>; </a:t>
            </a:r>
            <a:r>
              <a:rPr lang="en-US" altLang="zh-TW" sz="1800" dirty="0" err="1">
                <a:solidFill>
                  <a:srgbClr val="0080AC"/>
                </a:solidFill>
                <a:effectLst/>
                <a:latin typeface="CharisSIL"/>
              </a:rPr>
              <a:t>Baumöhl</a:t>
            </a:r>
            <a:r>
              <a:rPr lang="en-US" altLang="zh-TW" sz="1800" dirty="0">
                <a:solidFill>
                  <a:srgbClr val="0080AC"/>
                </a:solidFill>
                <a:effectLst/>
                <a:latin typeface="CharisSIL"/>
              </a:rPr>
              <a:t> and </a:t>
            </a:r>
            <a:r>
              <a:rPr lang="en-US" altLang="zh-TW" sz="1800" dirty="0" err="1">
                <a:solidFill>
                  <a:srgbClr val="0080AC"/>
                </a:solidFill>
                <a:effectLst/>
                <a:latin typeface="CharisSIL"/>
              </a:rPr>
              <a:t>Lyócsa</a:t>
            </a:r>
            <a:r>
              <a:rPr lang="en-US" altLang="zh-TW" sz="1800" dirty="0">
                <a:solidFill>
                  <a:srgbClr val="000000"/>
                </a:solidFill>
                <a:effectLst/>
                <a:latin typeface="CharisSIL"/>
              </a:rPr>
              <a:t>, </a:t>
            </a:r>
            <a:r>
              <a:rPr lang="en-US" altLang="zh-TW" sz="1800" dirty="0">
                <a:solidFill>
                  <a:srgbClr val="0080AC"/>
                </a:solidFill>
                <a:effectLst/>
                <a:latin typeface="CharisSIL"/>
              </a:rPr>
              <a:t>2017</a:t>
            </a:r>
            <a:r>
              <a:rPr lang="en-US" altLang="zh-TW" sz="1800" dirty="0">
                <a:solidFill>
                  <a:srgbClr val="000000"/>
                </a:solidFill>
                <a:effectLst/>
                <a:latin typeface="CharisSIL"/>
              </a:rPr>
              <a:t>) while being intuitive and easy to interpret.</a:t>
            </a:r>
          </a:p>
          <a:p>
            <a:r>
              <a:rPr lang="en-US" altLang="zh-TW" sz="1800" dirty="0">
                <a:solidFill>
                  <a:srgbClr val="000000"/>
                </a:solidFill>
                <a:effectLst/>
                <a:latin typeface="CharisSIL"/>
                <a:ea typeface="宋体" panose="02010600030101010101" pitchFamily="2" charset="-122"/>
              </a:rPr>
              <a:t>Moreover, </a:t>
            </a:r>
            <a:r>
              <a:rPr lang="en-US" altLang="zh-TW" sz="1800" dirty="0">
                <a:solidFill>
                  <a:srgbClr val="000000"/>
                </a:solidFill>
                <a:effectLst/>
                <a:latin typeface="CharisSIL"/>
              </a:rPr>
              <a:t>to address the issue of unreliable ESG data, we </a:t>
            </a:r>
            <a:r>
              <a:rPr lang="en-US" altLang="zh-TW" sz="1800" b="1" dirty="0">
                <a:solidFill>
                  <a:srgbClr val="000000"/>
                </a:solidFill>
                <a:effectLst/>
                <a:latin typeface="CharisSIL"/>
              </a:rPr>
              <a:t>used a unique data set </a:t>
            </a:r>
            <a:r>
              <a:rPr lang="en-US" altLang="zh-TW" sz="1800" dirty="0">
                <a:solidFill>
                  <a:srgbClr val="000000"/>
                </a:solidFill>
                <a:effectLst/>
                <a:latin typeface="CharisSIL"/>
              </a:rPr>
              <a:t>and </a:t>
            </a:r>
            <a:r>
              <a:rPr lang="en-US" altLang="zh-TW" sz="1800" b="1" dirty="0">
                <a:solidFill>
                  <a:srgbClr val="000000"/>
                </a:solidFill>
                <a:effectLst/>
                <a:latin typeface="CharisSIL"/>
              </a:rPr>
              <a:t>employed 20 various scores </a:t>
            </a:r>
            <a:r>
              <a:rPr lang="en-US" altLang="zh-TW" sz="1800" dirty="0">
                <a:solidFill>
                  <a:srgbClr val="000000"/>
                </a:solidFill>
                <a:effectLst/>
                <a:latin typeface="CharisSIL"/>
              </a:rPr>
              <a:t>from seven major ESG data providers to cover the aggregate ESG level as well as separate E–S–G pillars. In addition, as </a:t>
            </a:r>
            <a:r>
              <a:rPr lang="en-US" altLang="zh-TW" sz="1800" dirty="0" err="1">
                <a:solidFill>
                  <a:srgbClr val="0080AC"/>
                </a:solidFill>
                <a:effectLst/>
                <a:latin typeface="CharisSIL"/>
              </a:rPr>
              <a:t>Serafeim</a:t>
            </a:r>
            <a:r>
              <a:rPr lang="en-US" altLang="zh-TW" sz="1800" dirty="0">
                <a:solidFill>
                  <a:srgbClr val="0080AC"/>
                </a:solidFill>
                <a:effectLst/>
                <a:latin typeface="CharisSIL"/>
              </a:rPr>
              <a:t> and Yoon </a:t>
            </a:r>
            <a:r>
              <a:rPr lang="en-US" altLang="zh-TW" sz="1800" dirty="0">
                <a:solidFill>
                  <a:srgbClr val="000000"/>
                </a:solidFill>
                <a:effectLst/>
                <a:latin typeface="CharisSIL"/>
              </a:rPr>
              <a:t>(</a:t>
            </a:r>
            <a:r>
              <a:rPr lang="en-US" altLang="zh-TW" sz="1800" dirty="0">
                <a:solidFill>
                  <a:srgbClr val="0080AC"/>
                </a:solidFill>
                <a:effectLst/>
                <a:latin typeface="CharisSIL"/>
              </a:rPr>
              <a:t>2022</a:t>
            </a:r>
            <a:r>
              <a:rPr lang="en-US" altLang="zh-TW" sz="1800" dirty="0">
                <a:solidFill>
                  <a:srgbClr val="000000"/>
                </a:solidFill>
                <a:effectLst/>
                <a:latin typeface="CharisSIL"/>
              </a:rPr>
              <a:t>) suggest, </a:t>
            </a:r>
            <a:r>
              <a:rPr lang="en-US" altLang="zh-TW" sz="1800" b="1" dirty="0">
                <a:solidFill>
                  <a:srgbClr val="000000"/>
                </a:solidFill>
                <a:effectLst/>
                <a:latin typeface="CharisSIL"/>
              </a:rPr>
              <a:t>the closer the scores between different providers, the higher the power to predict future ESG news</a:t>
            </a:r>
            <a:r>
              <a:rPr lang="en-US" altLang="zh-TW" sz="1800" dirty="0">
                <a:solidFill>
                  <a:srgbClr val="000000"/>
                </a:solidFill>
                <a:effectLst/>
                <a:latin typeface="CharisSIL"/>
              </a:rPr>
              <a:t>.</a:t>
            </a:r>
            <a:endParaRPr lang="zh-TW" altLang="en-US" dirty="0"/>
          </a:p>
        </p:txBody>
      </p:sp>
      <p:sp>
        <p:nvSpPr>
          <p:cNvPr id="4" name="Title 1">
            <a:extLst>
              <a:ext uri="{FF2B5EF4-FFF2-40B4-BE49-F238E27FC236}">
                <a16:creationId xmlns:a16="http://schemas.microsoft.com/office/drawing/2014/main" id="{760AFF3F-908F-F24D-C88D-79C04844CF18}"/>
              </a:ext>
            </a:extLst>
          </p:cNvPr>
          <p:cNvSpPr txBox="1">
            <a:spLocks/>
          </p:cNvSpPr>
          <p:nvPr/>
        </p:nvSpPr>
        <p:spPr>
          <a:xfrm>
            <a:off x="1639887" y="344129"/>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INTRODUCTION </a:t>
            </a:r>
          </a:p>
        </p:txBody>
      </p:sp>
    </p:spTree>
    <p:extLst>
      <p:ext uri="{BB962C8B-B14F-4D97-AF65-F5344CB8AC3E}">
        <p14:creationId xmlns:p14="http://schemas.microsoft.com/office/powerpoint/2010/main" val="142947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903F494-D5A0-795C-68FE-5C11B53D2AAC}"/>
              </a:ext>
            </a:extLst>
          </p:cNvPr>
          <p:cNvSpPr>
            <a:spLocks noGrp="1"/>
          </p:cNvSpPr>
          <p:nvPr>
            <p:ph idx="1"/>
          </p:nvPr>
        </p:nvSpPr>
        <p:spPr>
          <a:xfrm>
            <a:off x="993057" y="1238865"/>
            <a:ext cx="10874477" cy="5506064"/>
          </a:xfrm>
        </p:spPr>
        <p:txBody>
          <a:bodyPr>
            <a:normAutofit lnSpcReduction="10000"/>
          </a:bodyPr>
          <a:lstStyle/>
          <a:p>
            <a:r>
              <a:rPr lang="en-US" altLang="zh-TW" sz="1800" dirty="0">
                <a:solidFill>
                  <a:srgbClr val="000000"/>
                </a:solidFill>
                <a:effectLst/>
                <a:latin typeface="CharisSIL"/>
              </a:rPr>
              <a:t>As proposed by </a:t>
            </a:r>
            <a:r>
              <a:rPr lang="en-US" altLang="zh-TW" sz="1800" dirty="0" err="1">
                <a:solidFill>
                  <a:srgbClr val="0080AC"/>
                </a:solidFill>
                <a:effectLst/>
                <a:latin typeface="CharisSIL"/>
              </a:rPr>
              <a:t>Gyönyörová</a:t>
            </a:r>
            <a:r>
              <a:rPr lang="en-US" altLang="zh-TW" sz="1800" dirty="0">
                <a:solidFill>
                  <a:srgbClr val="0080AC"/>
                </a:solidFill>
                <a:effectLst/>
                <a:latin typeface="CharisSIL"/>
              </a:rPr>
              <a:t> et al. </a:t>
            </a:r>
            <a:r>
              <a:rPr lang="en-US" altLang="zh-TW" sz="1800" dirty="0">
                <a:solidFill>
                  <a:srgbClr val="000000"/>
                </a:solidFill>
                <a:effectLst/>
                <a:latin typeface="CharisSIL"/>
              </a:rPr>
              <a:t>(</a:t>
            </a:r>
            <a:r>
              <a:rPr lang="en-US" altLang="zh-TW" sz="1800" dirty="0">
                <a:solidFill>
                  <a:srgbClr val="0080AC"/>
                </a:solidFill>
                <a:effectLst/>
                <a:latin typeface="CharisSIL"/>
              </a:rPr>
              <a:t>2021</a:t>
            </a:r>
            <a:r>
              <a:rPr lang="en-US" altLang="zh-TW" sz="1800" dirty="0">
                <a:solidFill>
                  <a:srgbClr val="000000"/>
                </a:solidFill>
                <a:effectLst/>
                <a:latin typeface="CharisSIL"/>
              </a:rPr>
              <a:t>), we applied </a:t>
            </a:r>
            <a:r>
              <a:rPr lang="en-US" altLang="zh-TW" sz="1800" b="1" dirty="0">
                <a:solidFill>
                  <a:srgbClr val="000000"/>
                </a:solidFill>
                <a:effectLst/>
                <a:latin typeface="CharisSIL"/>
              </a:rPr>
              <a:t>principal component analysis (PCA) </a:t>
            </a:r>
            <a:r>
              <a:rPr lang="en-US" altLang="zh-TW" sz="1800" dirty="0">
                <a:solidFill>
                  <a:srgbClr val="000000"/>
                </a:solidFill>
                <a:effectLst/>
                <a:latin typeface="CharisSIL"/>
              </a:rPr>
              <a:t>to derive a structural combination of these scores on the aggregate and dimensional level, which reflects the value of shared information between all providers. </a:t>
            </a:r>
          </a:p>
          <a:p>
            <a:r>
              <a:rPr lang="en-US" altLang="zh-TW" sz="1800" dirty="0">
                <a:solidFill>
                  <a:srgbClr val="000000"/>
                </a:solidFill>
                <a:effectLst/>
                <a:latin typeface="CharisSIL"/>
              </a:rPr>
              <a:t>In our empirical study for the period from 2015 to 2021, we show evidence for the ESG effects on the co-movement intensity between stocks in the S&amp;P Global 1200 index and the market. We prove graphically and statistically significant differences between E–S–G scores effect with the Governance pillar having the opposite effect to the Environment and Social pillars. Aggregate ESG scores incorporate conceptual discrepancies and thus, in general, have the weakest differentiating effect.</a:t>
            </a:r>
          </a:p>
          <a:p>
            <a:pPr algn="l"/>
            <a:r>
              <a:rPr lang="en-US" altLang="zh-TW" sz="1800" b="0" i="0" u="none" strike="noStrike" baseline="0" dirty="0">
                <a:latin typeface="CharisSIL"/>
              </a:rPr>
              <a:t>From the perspective of ESG classes, we suggest the middle class has</a:t>
            </a:r>
            <a:r>
              <a:rPr lang="zh-TW" altLang="en-US" sz="1800" b="0" i="0" u="none" strike="noStrike" baseline="0" dirty="0">
                <a:latin typeface="CharisSIL"/>
              </a:rPr>
              <a:t> </a:t>
            </a:r>
            <a:r>
              <a:rPr lang="en-US" altLang="zh-TW" sz="1800" b="0" i="0" u="none" strike="noStrike" baseline="0" dirty="0">
                <a:latin typeface="CharisSIL"/>
              </a:rPr>
              <a:t>interesting but often overlooked properties. The differentiation effect is strongest during market downturns, as the overall level of</a:t>
            </a:r>
            <a:r>
              <a:rPr lang="zh-TW" altLang="en-US" sz="1800" b="0" i="0" u="none" strike="noStrike" baseline="0" dirty="0">
                <a:latin typeface="CharisSIL"/>
              </a:rPr>
              <a:t> </a:t>
            </a:r>
            <a:r>
              <a:rPr lang="en-US" altLang="zh-TW" sz="1800" b="0" i="0" u="none" strike="noStrike" baseline="0" dirty="0">
                <a:latin typeface="CharisSIL"/>
              </a:rPr>
              <a:t>tail connectedness increases. We also found significant differences between providers’ data that point to the core information of</a:t>
            </a:r>
            <a:r>
              <a:rPr lang="zh-TW" altLang="en-US" sz="1800" b="0" i="0" u="none" strike="noStrike" baseline="0" dirty="0">
                <a:latin typeface="CharisSIL"/>
              </a:rPr>
              <a:t> </a:t>
            </a:r>
            <a:r>
              <a:rPr lang="en-US" altLang="zh-TW" sz="1800" b="0" i="0" u="none" strike="noStrike" baseline="0" dirty="0">
                <a:latin typeface="CharisSIL"/>
              </a:rPr>
              <a:t>disclosure within the Governance pillar and an increased power of structurally shared information.</a:t>
            </a:r>
          </a:p>
          <a:p>
            <a:pPr algn="l"/>
            <a:r>
              <a:rPr lang="en-US" altLang="zh-TW" sz="1800" b="0" i="0" u="none" strike="noStrike" baseline="0" dirty="0">
                <a:latin typeface="CharisSIL"/>
              </a:rPr>
              <a:t>Our study contributes to the literature by uncovering unique insights into the co-movements</a:t>
            </a:r>
            <a:r>
              <a:rPr lang="zh-TW" altLang="en-US" sz="1800" b="0" i="0" u="none" strike="noStrike" baseline="0" dirty="0">
                <a:latin typeface="CharisSIL"/>
              </a:rPr>
              <a:t> </a:t>
            </a:r>
            <a:r>
              <a:rPr lang="en-US" altLang="zh-TW" sz="1800" b="0" i="0" u="none" strike="noStrike" baseline="0" dirty="0">
                <a:latin typeface="CharisSIL"/>
              </a:rPr>
              <a:t>of ESG classes and their</a:t>
            </a:r>
            <a:r>
              <a:rPr lang="zh-TW" altLang="en-US" sz="1800" b="0" i="0" u="none" strike="noStrike" baseline="0" dirty="0">
                <a:latin typeface="CharisSIL"/>
              </a:rPr>
              <a:t> </a:t>
            </a:r>
            <a:r>
              <a:rPr lang="en-US" altLang="zh-TW" sz="1800" b="0" i="0" u="none" strike="noStrike" baseline="0" dirty="0">
                <a:latin typeface="CharisSIL"/>
              </a:rPr>
              <a:t>implications for risk management in financial markets. From a practical point of view, we</a:t>
            </a:r>
            <a:r>
              <a:rPr lang="zh-TW" altLang="en-US" sz="1800" b="0" i="0" u="none" strike="noStrike" baseline="0" dirty="0">
                <a:latin typeface="CharisSIL"/>
              </a:rPr>
              <a:t> </a:t>
            </a:r>
            <a:r>
              <a:rPr lang="en-US" altLang="zh-TW" sz="1800" b="0" i="0" u="none" strike="noStrike" baseline="0" dirty="0">
                <a:latin typeface="CharisSIL"/>
              </a:rPr>
              <a:t>provide evidence for investors to improve their portfolio management by considering the distinct nature of E–S–G dimensions, the</a:t>
            </a:r>
            <a:r>
              <a:rPr lang="zh-TW" altLang="en-US" sz="1800" b="0" i="0" u="none" strike="noStrike" baseline="0" dirty="0">
                <a:latin typeface="CharisSIL"/>
              </a:rPr>
              <a:t> </a:t>
            </a:r>
            <a:r>
              <a:rPr lang="en-US" altLang="zh-TW" sz="1800" b="0" i="0" u="none" strike="noStrike" baseline="0" dirty="0">
                <a:latin typeface="CharisSIL"/>
              </a:rPr>
              <a:t>importance of their current market understanding and the diversification opportunities of ESG middle-class stocks. Regulators and</a:t>
            </a:r>
            <a:r>
              <a:rPr lang="zh-TW" altLang="en-US" sz="1800" b="0" i="0" u="none" strike="noStrike" baseline="0" dirty="0">
                <a:latin typeface="CharisSIL"/>
              </a:rPr>
              <a:t> </a:t>
            </a:r>
            <a:r>
              <a:rPr lang="en-US" altLang="zh-TW" sz="1800" b="0" i="0" u="none" strike="noStrike" baseline="0" dirty="0">
                <a:latin typeface="CharisSIL"/>
              </a:rPr>
              <a:t>policymakers should be aware of the uncertainty in ESG investing and help reduce blind use of ESG scores, enabling stakeholders</a:t>
            </a:r>
            <a:r>
              <a:rPr lang="zh-TW" altLang="en-US" sz="1800" b="0" i="0" u="none" strike="noStrike" baseline="0" dirty="0">
                <a:latin typeface="CharisSIL"/>
              </a:rPr>
              <a:t> </a:t>
            </a:r>
            <a:r>
              <a:rPr lang="en-US" altLang="zh-TW" sz="1800" b="0" i="0" u="none" strike="noStrike" baseline="0" dirty="0">
                <a:latin typeface="CharisSIL"/>
              </a:rPr>
              <a:t>to make informed decisions and promote sustainable investment practices.</a:t>
            </a:r>
            <a:endParaRPr lang="zh-TW" altLang="en-US" dirty="0"/>
          </a:p>
        </p:txBody>
      </p:sp>
      <p:sp>
        <p:nvSpPr>
          <p:cNvPr id="5" name="Title 1">
            <a:extLst>
              <a:ext uri="{FF2B5EF4-FFF2-40B4-BE49-F238E27FC236}">
                <a16:creationId xmlns:a16="http://schemas.microsoft.com/office/drawing/2014/main" id="{A9A3B1BE-E61A-8765-1F2A-0C57B9A76BFB}"/>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INTRODUCTION </a:t>
            </a:r>
          </a:p>
        </p:txBody>
      </p:sp>
    </p:spTree>
    <p:extLst>
      <p:ext uri="{BB962C8B-B14F-4D97-AF65-F5344CB8AC3E}">
        <p14:creationId xmlns:p14="http://schemas.microsoft.com/office/powerpoint/2010/main" val="404974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DD9F9C4-4C39-E240-10CE-A0935BAD81CB}"/>
              </a:ext>
            </a:extLst>
          </p:cNvPr>
          <p:cNvSpPr>
            <a:spLocks noGrp="1"/>
          </p:cNvSpPr>
          <p:nvPr>
            <p:ph idx="1"/>
          </p:nvPr>
        </p:nvSpPr>
        <p:spPr>
          <a:xfrm>
            <a:off x="1327355" y="1258529"/>
            <a:ext cx="10648335" cy="5378245"/>
          </a:xfrm>
        </p:spPr>
        <p:txBody>
          <a:bodyPr>
            <a:normAutofit lnSpcReduction="10000"/>
          </a:bodyPr>
          <a:lstStyle/>
          <a:p>
            <a:r>
              <a:rPr lang="en-US" altLang="zh-TW" dirty="0">
                <a:solidFill>
                  <a:srgbClr val="000000"/>
                </a:solidFill>
                <a:latin typeface="CharisSIL"/>
              </a:rPr>
              <a:t>The stakeholder theory offers the basic framework for the argumentation in favor of the negative relationship between Corporate</a:t>
            </a:r>
            <a:r>
              <a:rPr lang="zh-TW" altLang="en-US" dirty="0">
                <a:solidFill>
                  <a:srgbClr val="000000"/>
                </a:solidFill>
                <a:latin typeface="CharisSIL"/>
              </a:rPr>
              <a:t> </a:t>
            </a:r>
            <a:r>
              <a:rPr lang="en-US" altLang="zh-TW" dirty="0">
                <a:solidFill>
                  <a:srgbClr val="000000"/>
                </a:solidFill>
                <a:latin typeface="CharisSIL"/>
              </a:rPr>
              <a:t>Social Performance (CSP) and firm risks (Jensen, 2002). The value maximization approach based on the long-term</a:t>
            </a:r>
            <a:r>
              <a:rPr lang="zh-TW" altLang="en-US" dirty="0">
                <a:solidFill>
                  <a:srgbClr val="000000"/>
                </a:solidFill>
                <a:latin typeface="CharisSIL"/>
              </a:rPr>
              <a:t> </a:t>
            </a:r>
            <a:r>
              <a:rPr lang="en-US" altLang="zh-TW" dirty="0">
                <a:solidFill>
                  <a:srgbClr val="000000"/>
                </a:solidFill>
                <a:latin typeface="CharisSIL"/>
              </a:rPr>
              <a:t>company’s financial performance should motivate managers to take into account all of the interests of the firm’s stakeholders. </a:t>
            </a:r>
          </a:p>
          <a:p>
            <a:r>
              <a:rPr lang="en-US" altLang="zh-TW" dirty="0">
                <a:solidFill>
                  <a:srgbClr val="000000"/>
                </a:solidFill>
                <a:latin typeface="CharisSIL"/>
              </a:rPr>
              <a:t>High-CSP engagement acts as an insurance protection mechanism. In general, it reduces the probability of negative shock occurrence and</a:t>
            </a:r>
            <a:r>
              <a:rPr lang="zh-TW" altLang="en-US" dirty="0">
                <a:solidFill>
                  <a:srgbClr val="000000"/>
                </a:solidFill>
                <a:latin typeface="CharisSIL"/>
              </a:rPr>
              <a:t> </a:t>
            </a:r>
            <a:r>
              <a:rPr lang="en-US" altLang="zh-TW" dirty="0">
                <a:solidFill>
                  <a:srgbClr val="000000"/>
                </a:solidFill>
                <a:latin typeface="CharisSIL"/>
              </a:rPr>
              <a:t>lowers the volatility of performance</a:t>
            </a:r>
            <a:r>
              <a:rPr lang="zh-TW" altLang="en-US" dirty="0">
                <a:solidFill>
                  <a:srgbClr val="000000"/>
                </a:solidFill>
                <a:latin typeface="CharisSIL"/>
              </a:rPr>
              <a:t> </a:t>
            </a:r>
            <a:r>
              <a:rPr lang="en-US" altLang="zh-TW" dirty="0">
                <a:solidFill>
                  <a:srgbClr val="000000"/>
                </a:solidFill>
                <a:latin typeface="CharisSIL"/>
              </a:rPr>
              <a:t>measures (e.g. cash flow) in contrast to low-CSP engaged firms (</a:t>
            </a:r>
            <a:r>
              <a:rPr lang="en-US" altLang="zh-TW" dirty="0" err="1">
                <a:solidFill>
                  <a:srgbClr val="000000"/>
                </a:solidFill>
                <a:latin typeface="CharisSIL"/>
              </a:rPr>
              <a:t>Bouslah</a:t>
            </a:r>
            <a:r>
              <a:rPr lang="en-US" altLang="zh-TW" dirty="0">
                <a:solidFill>
                  <a:srgbClr val="000000"/>
                </a:solidFill>
                <a:latin typeface="CharisSIL"/>
              </a:rPr>
              <a:t> et al., 2013). Also, CSP</a:t>
            </a:r>
            <a:r>
              <a:rPr lang="zh-TW" altLang="en-US" dirty="0">
                <a:solidFill>
                  <a:srgbClr val="000000"/>
                </a:solidFill>
                <a:latin typeface="CharisSIL"/>
              </a:rPr>
              <a:t> </a:t>
            </a:r>
            <a:r>
              <a:rPr lang="en-US" altLang="zh-TW" dirty="0">
                <a:solidFill>
                  <a:srgbClr val="000000"/>
                </a:solidFill>
                <a:latin typeface="CharisSIL"/>
              </a:rPr>
              <a:t>contributes to damage mitigation and faster recovery after negative operational, environmental and social event occurrence (Godfrey,</a:t>
            </a:r>
            <a:r>
              <a:rPr lang="zh-TW" altLang="en-US" dirty="0">
                <a:solidFill>
                  <a:srgbClr val="000000"/>
                </a:solidFill>
                <a:latin typeface="CharisSIL"/>
              </a:rPr>
              <a:t> </a:t>
            </a:r>
            <a:r>
              <a:rPr lang="en-US" altLang="zh-TW" dirty="0">
                <a:solidFill>
                  <a:srgbClr val="000000"/>
                </a:solidFill>
                <a:latin typeface="CharisSIL"/>
              </a:rPr>
              <a:t>2005; Godfrey et al., 2009; Klein and </a:t>
            </a:r>
            <a:r>
              <a:rPr lang="en-US" altLang="zh-TW" dirty="0" err="1">
                <a:solidFill>
                  <a:srgbClr val="000000"/>
                </a:solidFill>
                <a:latin typeface="CharisSIL"/>
              </a:rPr>
              <a:t>Dawar</a:t>
            </a:r>
            <a:r>
              <a:rPr lang="en-US" altLang="zh-TW" dirty="0">
                <a:solidFill>
                  <a:srgbClr val="000000"/>
                </a:solidFill>
                <a:latin typeface="CharisSIL"/>
              </a:rPr>
              <a:t>, 2004).</a:t>
            </a:r>
          </a:p>
          <a:p>
            <a:r>
              <a:rPr lang="en-US" altLang="zh-TW" dirty="0">
                <a:solidFill>
                  <a:srgbClr val="000000"/>
                </a:solidFill>
                <a:latin typeface="CharisSIL"/>
              </a:rPr>
              <a:t>High CSP engagement reduces the litigation risk and strengthens the stakeholders’ trust in the company, reducing agency and</a:t>
            </a:r>
            <a:r>
              <a:rPr lang="zh-TW" altLang="en-US" dirty="0">
                <a:solidFill>
                  <a:srgbClr val="000000"/>
                </a:solidFill>
                <a:latin typeface="CharisSIL"/>
              </a:rPr>
              <a:t> </a:t>
            </a:r>
            <a:r>
              <a:rPr lang="en-US" altLang="zh-TW" dirty="0">
                <a:solidFill>
                  <a:srgbClr val="000000"/>
                </a:solidFill>
                <a:latin typeface="CharisSIL"/>
              </a:rPr>
              <a:t>transaction costs (</a:t>
            </a:r>
            <a:r>
              <a:rPr lang="en-US" altLang="zh-TW" dirty="0" err="1">
                <a:solidFill>
                  <a:srgbClr val="000000"/>
                </a:solidFill>
                <a:latin typeface="CharisSIL"/>
              </a:rPr>
              <a:t>Becchetti</a:t>
            </a:r>
            <a:r>
              <a:rPr lang="en-US" altLang="zh-TW" dirty="0">
                <a:solidFill>
                  <a:srgbClr val="000000"/>
                </a:solidFill>
                <a:latin typeface="CharisSIL"/>
              </a:rPr>
              <a:t> et al., 2015b; </a:t>
            </a:r>
            <a:r>
              <a:rPr lang="en-US" altLang="zh-TW" dirty="0" err="1">
                <a:solidFill>
                  <a:srgbClr val="000000"/>
                </a:solidFill>
                <a:latin typeface="CharisSIL"/>
              </a:rPr>
              <a:t>Lins</a:t>
            </a:r>
            <a:r>
              <a:rPr lang="en-US" altLang="zh-TW" dirty="0">
                <a:solidFill>
                  <a:srgbClr val="000000"/>
                </a:solidFill>
                <a:latin typeface="CharisSIL"/>
              </a:rPr>
              <a:t> et al., 2017). Thus, high CSP reduces financial risk giving stable relationships with</a:t>
            </a:r>
            <a:r>
              <a:rPr lang="zh-TW" altLang="en-US" dirty="0">
                <a:solidFill>
                  <a:srgbClr val="000000"/>
                </a:solidFill>
                <a:latin typeface="CharisSIL"/>
              </a:rPr>
              <a:t> </a:t>
            </a:r>
            <a:r>
              <a:rPr lang="en-US" altLang="zh-TW" dirty="0">
                <a:solidFill>
                  <a:srgbClr val="000000"/>
                </a:solidFill>
                <a:latin typeface="CharisSIL"/>
              </a:rPr>
              <a:t>stakeholders, such as loyal customers, satisfied employees, lenders, government, and supportive community (McGuire et al., 1988;</a:t>
            </a:r>
            <a:r>
              <a:rPr lang="zh-TW" altLang="en-US" dirty="0">
                <a:solidFill>
                  <a:srgbClr val="000000"/>
                </a:solidFill>
                <a:latin typeface="CharisSIL"/>
              </a:rPr>
              <a:t> </a:t>
            </a:r>
            <a:r>
              <a:rPr lang="en-US" altLang="zh-TW" dirty="0">
                <a:solidFill>
                  <a:srgbClr val="000000"/>
                </a:solidFill>
                <a:latin typeface="CharisSIL"/>
              </a:rPr>
              <a:t>Hong and </a:t>
            </a:r>
            <a:r>
              <a:rPr lang="en-US" altLang="zh-TW" dirty="0" err="1">
                <a:solidFill>
                  <a:srgbClr val="000000"/>
                </a:solidFill>
                <a:latin typeface="CharisSIL"/>
              </a:rPr>
              <a:t>Kacperczyk</a:t>
            </a:r>
            <a:r>
              <a:rPr lang="en-US" altLang="zh-TW" dirty="0">
                <a:solidFill>
                  <a:srgbClr val="000000"/>
                </a:solidFill>
                <a:latin typeface="CharisSIL"/>
              </a:rPr>
              <a:t>, 2009; </a:t>
            </a:r>
            <a:r>
              <a:rPr lang="en-US" altLang="zh-TW" dirty="0" err="1">
                <a:solidFill>
                  <a:srgbClr val="000000"/>
                </a:solidFill>
                <a:latin typeface="CharisSIL"/>
              </a:rPr>
              <a:t>Bouslah</a:t>
            </a:r>
            <a:r>
              <a:rPr lang="en-US" altLang="zh-TW" dirty="0">
                <a:solidFill>
                  <a:srgbClr val="000000"/>
                </a:solidFill>
                <a:latin typeface="CharisSIL"/>
              </a:rPr>
              <a:t> et al., 2013). </a:t>
            </a:r>
          </a:p>
          <a:p>
            <a:r>
              <a:rPr lang="en-US" altLang="zh-TW" dirty="0">
                <a:solidFill>
                  <a:srgbClr val="000000"/>
                </a:solidFill>
                <a:latin typeface="CharisSIL"/>
              </a:rPr>
              <a:t>Good management theory (Waddock and Graves, 1997) also supports this view</a:t>
            </a:r>
            <a:r>
              <a:rPr lang="zh-TW" altLang="en-US" dirty="0">
                <a:solidFill>
                  <a:srgbClr val="000000"/>
                </a:solidFill>
                <a:latin typeface="CharisSIL"/>
              </a:rPr>
              <a:t> </a:t>
            </a:r>
            <a:r>
              <a:rPr lang="en-US" altLang="zh-TW" dirty="0">
                <a:solidFill>
                  <a:srgbClr val="000000"/>
                </a:solidFill>
                <a:latin typeface="CharisSIL"/>
              </a:rPr>
              <a:t>but focuses more on good corporate governance. Effective and clear CSR strategy and emphasizing stable relationships with the</a:t>
            </a:r>
            <a:r>
              <a:rPr lang="zh-TW" altLang="en-US" dirty="0">
                <a:solidFill>
                  <a:srgbClr val="000000"/>
                </a:solidFill>
                <a:latin typeface="CharisSIL"/>
              </a:rPr>
              <a:t> </a:t>
            </a:r>
            <a:r>
              <a:rPr lang="en-US" altLang="zh-TW" dirty="0">
                <a:solidFill>
                  <a:srgbClr val="000000"/>
                </a:solidFill>
                <a:latin typeface="CharisSIL"/>
              </a:rPr>
              <a:t>company’s stakeholders signal a quality risk-management system and financial stability (</a:t>
            </a:r>
            <a:r>
              <a:rPr lang="en-US" altLang="zh-TW" dirty="0" err="1">
                <a:solidFill>
                  <a:srgbClr val="000000"/>
                </a:solidFill>
                <a:latin typeface="CharisSIL"/>
              </a:rPr>
              <a:t>Orlitzky</a:t>
            </a:r>
            <a:r>
              <a:rPr lang="en-US" altLang="zh-TW" dirty="0">
                <a:solidFill>
                  <a:srgbClr val="000000"/>
                </a:solidFill>
                <a:latin typeface="CharisSIL"/>
              </a:rPr>
              <a:t> and Benjamin, 2001; El Ghoul</a:t>
            </a:r>
            <a:r>
              <a:rPr lang="zh-TW" altLang="en-US" dirty="0">
                <a:solidFill>
                  <a:srgbClr val="000000"/>
                </a:solidFill>
                <a:latin typeface="CharisSIL"/>
              </a:rPr>
              <a:t> </a:t>
            </a:r>
            <a:r>
              <a:rPr lang="en-US" altLang="zh-TW" dirty="0">
                <a:solidFill>
                  <a:srgbClr val="000000"/>
                </a:solidFill>
                <a:latin typeface="CharisSIL"/>
              </a:rPr>
              <a:t>et al., 2011; </a:t>
            </a:r>
            <a:r>
              <a:rPr lang="en-US" altLang="zh-TW" dirty="0" err="1">
                <a:solidFill>
                  <a:srgbClr val="000000"/>
                </a:solidFill>
                <a:latin typeface="CharisSIL"/>
              </a:rPr>
              <a:t>Bouslah</a:t>
            </a:r>
            <a:r>
              <a:rPr lang="en-US" altLang="zh-TW" dirty="0">
                <a:solidFill>
                  <a:srgbClr val="000000"/>
                </a:solidFill>
                <a:latin typeface="CharisSIL"/>
              </a:rPr>
              <a:t> et al., 2013).</a:t>
            </a:r>
            <a:endParaRPr lang="zh-TW" altLang="en-US" dirty="0">
              <a:solidFill>
                <a:srgbClr val="000000"/>
              </a:solidFill>
              <a:latin typeface="CharisSIL"/>
            </a:endParaRPr>
          </a:p>
        </p:txBody>
      </p:sp>
      <p:sp>
        <p:nvSpPr>
          <p:cNvPr id="8" name="Title 1">
            <a:extLst>
              <a:ext uri="{FF2B5EF4-FFF2-40B4-BE49-F238E27FC236}">
                <a16:creationId xmlns:a16="http://schemas.microsoft.com/office/drawing/2014/main" id="{9B5A5547-E393-A022-2F46-BE33508E77A6}"/>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Theoretical framework </a:t>
            </a:r>
          </a:p>
        </p:txBody>
      </p:sp>
    </p:spTree>
    <p:extLst>
      <p:ext uri="{BB962C8B-B14F-4D97-AF65-F5344CB8AC3E}">
        <p14:creationId xmlns:p14="http://schemas.microsoft.com/office/powerpoint/2010/main" val="175177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7A8F3FB-21D7-82BD-1940-2CB0876A2876}"/>
              </a:ext>
            </a:extLst>
          </p:cNvPr>
          <p:cNvSpPr>
            <a:spLocks noGrp="1"/>
          </p:cNvSpPr>
          <p:nvPr>
            <p:ph idx="1"/>
          </p:nvPr>
        </p:nvSpPr>
        <p:spPr>
          <a:xfrm>
            <a:off x="1288026" y="1258529"/>
            <a:ext cx="10589342" cy="5378245"/>
          </a:xfrm>
        </p:spPr>
        <p:txBody>
          <a:bodyPr>
            <a:normAutofit/>
          </a:bodyPr>
          <a:lstStyle/>
          <a:p>
            <a:r>
              <a:rPr lang="en-US" altLang="zh-TW" sz="1800" dirty="0">
                <a:solidFill>
                  <a:srgbClr val="000000"/>
                </a:solidFill>
                <a:effectLst/>
                <a:latin typeface="CharisSIL"/>
              </a:rPr>
              <a:t>Besides, the investors’ perspective plays its role. As non-financial criteria may drive investors, the high CSP may attract them and create a crisis-resistant loyalty amongst its investors base (</a:t>
            </a:r>
            <a:r>
              <a:rPr lang="en-US" altLang="zh-TW" sz="1800" dirty="0" err="1">
                <a:solidFill>
                  <a:srgbClr val="0080AC"/>
                </a:solidFill>
                <a:effectLst/>
                <a:latin typeface="CharisSIL"/>
              </a:rPr>
              <a:t>Bollen</a:t>
            </a:r>
            <a:r>
              <a:rPr lang="en-US" altLang="zh-TW" sz="1800" dirty="0">
                <a:solidFill>
                  <a:srgbClr val="000000"/>
                </a:solidFill>
                <a:effectLst/>
                <a:latin typeface="CharisSIL"/>
              </a:rPr>
              <a:t>, </a:t>
            </a:r>
            <a:r>
              <a:rPr lang="en-US" altLang="zh-TW" sz="1800" dirty="0">
                <a:solidFill>
                  <a:srgbClr val="0080AC"/>
                </a:solidFill>
                <a:effectLst/>
                <a:latin typeface="CharisSIL"/>
              </a:rPr>
              <a:t>2007</a:t>
            </a:r>
            <a:r>
              <a:rPr lang="en-US" altLang="zh-TW" sz="1800" dirty="0">
                <a:solidFill>
                  <a:srgbClr val="000000"/>
                </a:solidFill>
                <a:effectLst/>
                <a:latin typeface="CharisSIL"/>
              </a:rPr>
              <a:t>; </a:t>
            </a:r>
            <a:r>
              <a:rPr lang="en-US" altLang="zh-TW" sz="1800" dirty="0">
                <a:solidFill>
                  <a:srgbClr val="0080AC"/>
                </a:solidFill>
                <a:effectLst/>
                <a:latin typeface="CharisSIL"/>
              </a:rPr>
              <a:t>Lee and Faff</a:t>
            </a:r>
            <a:r>
              <a:rPr lang="en-US" altLang="zh-TW" sz="1800" dirty="0">
                <a:solidFill>
                  <a:srgbClr val="000000"/>
                </a:solidFill>
                <a:effectLst/>
                <a:latin typeface="CharisSIL"/>
              </a:rPr>
              <a:t>, </a:t>
            </a:r>
            <a:r>
              <a:rPr lang="en-US" altLang="zh-TW" sz="1800" dirty="0">
                <a:solidFill>
                  <a:srgbClr val="0080AC"/>
                </a:solidFill>
                <a:effectLst/>
                <a:latin typeface="CharisSIL"/>
              </a:rPr>
              <a:t>2009</a:t>
            </a:r>
            <a:r>
              <a:rPr lang="en-US" altLang="zh-TW" sz="1800" dirty="0">
                <a:solidFill>
                  <a:srgbClr val="000000"/>
                </a:solidFill>
                <a:effectLst/>
                <a:latin typeface="CharisSIL"/>
              </a:rPr>
              <a:t>). </a:t>
            </a:r>
          </a:p>
          <a:p>
            <a:r>
              <a:rPr lang="en-US" altLang="zh-TW" sz="1800" dirty="0">
                <a:solidFill>
                  <a:srgbClr val="000000"/>
                </a:solidFill>
                <a:effectLst/>
                <a:latin typeface="CharisSIL"/>
              </a:rPr>
              <a:t>Moreover, the relative size of the investor base is considered another argument for lowering risks (</a:t>
            </a:r>
            <a:r>
              <a:rPr lang="en-US" altLang="zh-TW" sz="1800" dirty="0">
                <a:solidFill>
                  <a:srgbClr val="0080AC"/>
                </a:solidFill>
                <a:effectLst/>
                <a:latin typeface="CharisSIL"/>
              </a:rPr>
              <a:t>Hong and </a:t>
            </a:r>
            <a:r>
              <a:rPr lang="en-US" altLang="zh-TW" sz="1800" dirty="0" err="1">
                <a:solidFill>
                  <a:srgbClr val="0080AC"/>
                </a:solidFill>
                <a:effectLst/>
                <a:latin typeface="CharisSIL"/>
              </a:rPr>
              <a:t>Kacperczyk</a:t>
            </a:r>
            <a:r>
              <a:rPr lang="en-US" altLang="zh-TW" sz="1800" dirty="0">
                <a:solidFill>
                  <a:srgbClr val="000000"/>
                </a:solidFill>
                <a:effectLst/>
                <a:latin typeface="CharisSIL"/>
              </a:rPr>
              <a:t>, </a:t>
            </a:r>
            <a:r>
              <a:rPr lang="en-US" altLang="zh-TW" sz="1800" dirty="0">
                <a:solidFill>
                  <a:srgbClr val="0080AC"/>
                </a:solidFill>
                <a:effectLst/>
                <a:latin typeface="CharisSIL"/>
              </a:rPr>
              <a:t>2009</a:t>
            </a:r>
            <a:r>
              <a:rPr lang="en-US" altLang="zh-TW" sz="1800" dirty="0">
                <a:solidFill>
                  <a:srgbClr val="000000"/>
                </a:solidFill>
                <a:effectLst/>
                <a:latin typeface="CharisSIL"/>
              </a:rPr>
              <a:t>; </a:t>
            </a:r>
            <a:r>
              <a:rPr lang="en-US" altLang="zh-TW" sz="1800" dirty="0">
                <a:solidFill>
                  <a:srgbClr val="0080AC"/>
                </a:solidFill>
                <a:effectLst/>
                <a:latin typeface="CharisSIL"/>
              </a:rPr>
              <a:t>El Ghoul et al.</a:t>
            </a:r>
            <a:r>
              <a:rPr lang="en-US" altLang="zh-TW" sz="1800" dirty="0">
                <a:solidFill>
                  <a:srgbClr val="000000"/>
                </a:solidFill>
                <a:effectLst/>
                <a:latin typeface="CharisSIL"/>
              </a:rPr>
              <a:t>, </a:t>
            </a:r>
            <a:r>
              <a:rPr lang="en-US" altLang="zh-TW" sz="1800" dirty="0">
                <a:solidFill>
                  <a:srgbClr val="0080AC"/>
                </a:solidFill>
                <a:effectLst/>
                <a:latin typeface="CharisSIL"/>
              </a:rPr>
              <a:t>2011</a:t>
            </a:r>
            <a:r>
              <a:rPr lang="en-US" altLang="zh-TW" sz="1800" dirty="0">
                <a:solidFill>
                  <a:srgbClr val="000000"/>
                </a:solidFill>
                <a:effectLst/>
                <a:latin typeface="CharisSIL"/>
              </a:rPr>
              <a:t>). </a:t>
            </a:r>
            <a:r>
              <a:rPr lang="en-US" altLang="zh-TW" sz="1800" dirty="0">
                <a:solidFill>
                  <a:srgbClr val="0080AC"/>
                </a:solidFill>
                <a:effectLst/>
                <a:latin typeface="CharisSIL"/>
              </a:rPr>
              <a:t>Heinkel et al. </a:t>
            </a:r>
            <a:r>
              <a:rPr lang="en-US" altLang="zh-TW" sz="1800" dirty="0">
                <a:solidFill>
                  <a:srgbClr val="000000"/>
                </a:solidFill>
                <a:effectLst/>
                <a:latin typeface="CharisSIL"/>
              </a:rPr>
              <a:t>(</a:t>
            </a:r>
            <a:r>
              <a:rPr lang="en-US" altLang="zh-TW" sz="1800" dirty="0">
                <a:solidFill>
                  <a:srgbClr val="0080AC"/>
                </a:solidFill>
                <a:effectLst/>
                <a:latin typeface="CharisSIL"/>
              </a:rPr>
              <a:t>2001</a:t>
            </a:r>
            <a:r>
              <a:rPr lang="en-US" altLang="zh-TW" sz="1800" dirty="0">
                <a:solidFill>
                  <a:srgbClr val="000000"/>
                </a:solidFill>
                <a:effectLst/>
                <a:latin typeface="CharisSIL"/>
              </a:rPr>
              <a:t>) assume that a company’s CSP may determine the attractiveness of stocks, which leads to higher risk for non-CSR stocks. High CSP indicates a transparent information environment and, thereby, reduces the company’s idiosyncratic risk by boosting analysts, thus investors, attention (</a:t>
            </a:r>
            <a:r>
              <a:rPr lang="en-US" altLang="zh-TW" sz="1800" dirty="0">
                <a:solidFill>
                  <a:srgbClr val="0080AC"/>
                </a:solidFill>
                <a:effectLst/>
                <a:latin typeface="CharisSIL"/>
              </a:rPr>
              <a:t>Liu et al.</a:t>
            </a:r>
            <a:r>
              <a:rPr lang="en-US" altLang="zh-TW" sz="1800" dirty="0">
                <a:solidFill>
                  <a:srgbClr val="000000"/>
                </a:solidFill>
                <a:effectLst/>
                <a:latin typeface="CharisSIL"/>
              </a:rPr>
              <a:t>, </a:t>
            </a:r>
            <a:r>
              <a:rPr lang="en-US" altLang="zh-TW" sz="1800" dirty="0">
                <a:solidFill>
                  <a:srgbClr val="0080AC"/>
                </a:solidFill>
                <a:effectLst/>
                <a:latin typeface="CharisSIL"/>
              </a:rPr>
              <a:t>2023</a:t>
            </a:r>
            <a:r>
              <a:rPr lang="en-US" altLang="zh-TW" sz="1800" dirty="0">
                <a:solidFill>
                  <a:srgbClr val="000000"/>
                </a:solidFill>
                <a:effectLst/>
                <a:latin typeface="CharisSIL"/>
              </a:rPr>
              <a:t>). </a:t>
            </a:r>
          </a:p>
          <a:p>
            <a:r>
              <a:rPr lang="en-US" altLang="zh-TW" sz="1800" dirty="0">
                <a:solidFill>
                  <a:srgbClr val="000000"/>
                </a:solidFill>
                <a:effectLst/>
                <a:latin typeface="CharisSIL"/>
              </a:rPr>
              <a:t>On the other hand, several arguments exist proposing the positive relationship between high-CSP engagement and financial risk. The managerial opportunism theory deems CSR expenditures as unnecessary costs. High costs reduce resources, lead to over</a:t>
            </a:r>
            <a:r>
              <a:rPr lang="zh-TW" altLang="en-US" sz="1800" dirty="0">
                <a:solidFill>
                  <a:srgbClr val="000000"/>
                </a:solidFill>
                <a:effectLst/>
                <a:latin typeface="CharisSIL"/>
              </a:rPr>
              <a:t> </a:t>
            </a:r>
            <a:r>
              <a:rPr lang="en-US" altLang="zh-TW" sz="1800" dirty="0">
                <a:solidFill>
                  <a:srgbClr val="000000"/>
                </a:solidFill>
                <a:effectLst/>
                <a:latin typeface="CharisSIL"/>
              </a:rPr>
              <a:t>investments and decrease the net worth of the company (</a:t>
            </a:r>
            <a:r>
              <a:rPr lang="en-US" altLang="zh-TW" sz="1800" dirty="0">
                <a:solidFill>
                  <a:srgbClr val="0080AC"/>
                </a:solidFill>
                <a:effectLst/>
                <a:latin typeface="CharisSIL"/>
              </a:rPr>
              <a:t>Barnea and Rubin</a:t>
            </a:r>
            <a:r>
              <a:rPr lang="en-US" altLang="zh-TW" sz="1800" dirty="0">
                <a:solidFill>
                  <a:srgbClr val="000000"/>
                </a:solidFill>
                <a:effectLst/>
                <a:latin typeface="CharisSIL"/>
              </a:rPr>
              <a:t>, </a:t>
            </a:r>
            <a:r>
              <a:rPr lang="en-US" altLang="zh-TW" sz="1800" dirty="0">
                <a:solidFill>
                  <a:srgbClr val="0080AC"/>
                </a:solidFill>
                <a:effectLst/>
                <a:latin typeface="CharisSIL"/>
              </a:rPr>
              <a:t>2010</a:t>
            </a:r>
            <a:r>
              <a:rPr lang="en-US" altLang="zh-TW" sz="1800" dirty="0">
                <a:solidFill>
                  <a:srgbClr val="000000"/>
                </a:solidFill>
                <a:effectLst/>
                <a:latin typeface="CharisSIL"/>
              </a:rPr>
              <a:t>). </a:t>
            </a:r>
          </a:p>
          <a:p>
            <a:r>
              <a:rPr lang="en-US" altLang="zh-TW" sz="1800" dirty="0">
                <a:solidFill>
                  <a:srgbClr val="000000"/>
                </a:solidFill>
                <a:effectLst/>
                <a:latin typeface="CharisSIL"/>
              </a:rPr>
              <a:t>Another issue is the different effects of sustainable practices across industries and the company’s age (</a:t>
            </a:r>
            <a:r>
              <a:rPr lang="en-US" altLang="zh-TW" sz="1800" dirty="0">
                <a:solidFill>
                  <a:srgbClr val="0080AC"/>
                </a:solidFill>
                <a:effectLst/>
                <a:latin typeface="CharisSIL"/>
              </a:rPr>
              <a:t>Peloza</a:t>
            </a:r>
            <a:r>
              <a:rPr lang="en-US" altLang="zh-TW" sz="1800" dirty="0">
                <a:solidFill>
                  <a:srgbClr val="000000"/>
                </a:solidFill>
                <a:effectLst/>
                <a:latin typeface="CharisSIL"/>
              </a:rPr>
              <a:t>, </a:t>
            </a:r>
            <a:r>
              <a:rPr lang="en-US" altLang="zh-TW" sz="1800" dirty="0">
                <a:solidFill>
                  <a:srgbClr val="0080AC"/>
                </a:solidFill>
                <a:effectLst/>
                <a:latin typeface="CharisSIL"/>
              </a:rPr>
              <a:t>2006</a:t>
            </a:r>
            <a:r>
              <a:rPr lang="en-US" altLang="zh-TW" sz="1800" dirty="0">
                <a:solidFill>
                  <a:srgbClr val="000000"/>
                </a:solidFill>
                <a:effectLst/>
                <a:latin typeface="CharisSIL"/>
              </a:rPr>
              <a:t>). Besides, CSR consists of various activities perceived differently by stakeholders and shareholders (</a:t>
            </a:r>
            <a:r>
              <a:rPr lang="en-US" altLang="zh-TW" sz="1800" dirty="0">
                <a:solidFill>
                  <a:srgbClr val="0080AC"/>
                </a:solidFill>
                <a:effectLst/>
                <a:latin typeface="CharisSIL"/>
              </a:rPr>
              <a:t>Peloza and Shang</a:t>
            </a:r>
            <a:r>
              <a:rPr lang="en-US" altLang="zh-TW" sz="1800" dirty="0">
                <a:solidFill>
                  <a:srgbClr val="000000"/>
                </a:solidFill>
                <a:effectLst/>
                <a:latin typeface="CharisSIL"/>
              </a:rPr>
              <a:t>, </a:t>
            </a:r>
            <a:r>
              <a:rPr lang="en-US" altLang="zh-TW" sz="1800" dirty="0">
                <a:solidFill>
                  <a:srgbClr val="0080AC"/>
                </a:solidFill>
                <a:effectLst/>
                <a:latin typeface="CharisSIL"/>
              </a:rPr>
              <a:t>2011</a:t>
            </a:r>
            <a:r>
              <a:rPr lang="en-US" altLang="zh-TW" sz="1800" dirty="0">
                <a:solidFill>
                  <a:srgbClr val="000000"/>
                </a:solidFill>
                <a:effectLst/>
                <a:latin typeface="CharisSIL"/>
              </a:rPr>
              <a:t>). </a:t>
            </a:r>
          </a:p>
        </p:txBody>
      </p:sp>
      <p:sp>
        <p:nvSpPr>
          <p:cNvPr id="4" name="Title 1">
            <a:extLst>
              <a:ext uri="{FF2B5EF4-FFF2-40B4-BE49-F238E27FC236}">
                <a16:creationId xmlns:a16="http://schemas.microsoft.com/office/drawing/2014/main" id="{2A55AAB5-2064-D8D6-75A6-091A225C7C07}"/>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Theoretical framework </a:t>
            </a:r>
          </a:p>
        </p:txBody>
      </p:sp>
    </p:spTree>
    <p:extLst>
      <p:ext uri="{BB962C8B-B14F-4D97-AF65-F5344CB8AC3E}">
        <p14:creationId xmlns:p14="http://schemas.microsoft.com/office/powerpoint/2010/main" val="344155188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F65B9C3-1191-D3E9-3DD5-8371E28196A5}"/>
              </a:ext>
            </a:extLst>
          </p:cNvPr>
          <p:cNvSpPr>
            <a:spLocks noGrp="1"/>
          </p:cNvSpPr>
          <p:nvPr>
            <p:ph idx="1"/>
          </p:nvPr>
        </p:nvSpPr>
        <p:spPr>
          <a:xfrm>
            <a:off x="1347019" y="1258529"/>
            <a:ext cx="10589342" cy="5417574"/>
          </a:xfrm>
        </p:spPr>
        <p:txBody>
          <a:bodyPr/>
          <a:lstStyle/>
          <a:p>
            <a:r>
              <a:rPr lang="en-US" altLang="zh-TW" sz="1800" dirty="0">
                <a:solidFill>
                  <a:srgbClr val="000000"/>
                </a:solidFill>
                <a:effectLst/>
                <a:latin typeface="CharisSIL"/>
              </a:rPr>
              <a:t>In this paper, we build on this theoretical framework and explore the relationship between CSP (ESG) and financial risk from another perspective. Globalization and advanced technologies consistently integrate already highly intertwined financial markets across various asset classes, regions, and industries, making unexpected market events an immediate universal threat or opportunity. </a:t>
            </a:r>
          </a:p>
          <a:p>
            <a:r>
              <a:rPr lang="en-US" altLang="zh-TW" sz="1800" dirty="0">
                <a:solidFill>
                  <a:srgbClr val="000000"/>
                </a:solidFill>
                <a:effectLst/>
                <a:latin typeface="CharisSIL"/>
              </a:rPr>
              <a:t>A stream of literature that focuses on the ESG and SRI specifics during crises suggests that SRI and ESG funds perform better (such as (</a:t>
            </a:r>
            <a:r>
              <a:rPr lang="en-US" altLang="zh-TW" sz="1800" dirty="0" err="1">
                <a:solidFill>
                  <a:srgbClr val="0080AC"/>
                </a:solidFill>
                <a:effectLst/>
                <a:latin typeface="CharisSIL"/>
              </a:rPr>
              <a:t>Nofsinger</a:t>
            </a:r>
            <a:r>
              <a:rPr lang="en-US" altLang="zh-TW" sz="1800" dirty="0">
                <a:solidFill>
                  <a:srgbClr val="0080AC"/>
                </a:solidFill>
                <a:effectLst/>
                <a:latin typeface="CharisSIL"/>
              </a:rPr>
              <a:t> and Varma</a:t>
            </a:r>
            <a:r>
              <a:rPr lang="en-US" altLang="zh-TW" sz="1800" dirty="0">
                <a:solidFill>
                  <a:srgbClr val="000000"/>
                </a:solidFill>
                <a:effectLst/>
                <a:latin typeface="CharisSIL"/>
              </a:rPr>
              <a:t>, </a:t>
            </a:r>
            <a:r>
              <a:rPr lang="en-US" altLang="zh-TW" sz="1800" dirty="0">
                <a:solidFill>
                  <a:srgbClr val="0080AC"/>
                </a:solidFill>
                <a:effectLst/>
                <a:latin typeface="CharisSIL"/>
              </a:rPr>
              <a:t>2014</a:t>
            </a:r>
            <a:r>
              <a:rPr lang="en-US" altLang="zh-TW" sz="1800" dirty="0">
                <a:solidFill>
                  <a:srgbClr val="000000"/>
                </a:solidFill>
                <a:effectLst/>
                <a:latin typeface="CharisSIL"/>
              </a:rPr>
              <a:t>) during the global financial crisis period or (</a:t>
            </a:r>
            <a:r>
              <a:rPr lang="en-US" altLang="zh-TW" sz="1800" dirty="0" err="1">
                <a:solidFill>
                  <a:srgbClr val="0080AC"/>
                </a:solidFill>
                <a:effectLst/>
                <a:latin typeface="CharisSIL"/>
              </a:rPr>
              <a:t>Pástor</a:t>
            </a:r>
            <a:r>
              <a:rPr lang="en-US" altLang="zh-TW" sz="1800" dirty="0">
                <a:solidFill>
                  <a:srgbClr val="0080AC"/>
                </a:solidFill>
                <a:effectLst/>
                <a:latin typeface="CharisSIL"/>
              </a:rPr>
              <a:t> and </a:t>
            </a:r>
            <a:r>
              <a:rPr lang="en-US" altLang="zh-TW" sz="1800" dirty="0" err="1">
                <a:solidFill>
                  <a:srgbClr val="0080AC"/>
                </a:solidFill>
                <a:effectLst/>
                <a:latin typeface="CharisSIL"/>
              </a:rPr>
              <a:t>Vorsatz</a:t>
            </a:r>
            <a:r>
              <a:rPr lang="en-US" altLang="zh-TW" sz="1800" dirty="0">
                <a:solidFill>
                  <a:srgbClr val="000000"/>
                </a:solidFill>
                <a:effectLst/>
                <a:latin typeface="CharisSIL"/>
              </a:rPr>
              <a:t>, </a:t>
            </a:r>
            <a:r>
              <a:rPr lang="en-US" altLang="zh-TW" sz="1800" dirty="0">
                <a:solidFill>
                  <a:srgbClr val="0080AC"/>
                </a:solidFill>
                <a:effectLst/>
                <a:latin typeface="CharisSIL"/>
              </a:rPr>
              <a:t>2020</a:t>
            </a:r>
            <a:r>
              <a:rPr lang="en-US" altLang="zh-TW" sz="1800" dirty="0">
                <a:solidFill>
                  <a:srgbClr val="000000"/>
                </a:solidFill>
                <a:effectLst/>
                <a:latin typeface="CharisSIL"/>
              </a:rPr>
              <a:t>; </a:t>
            </a:r>
            <a:r>
              <a:rPr lang="en-US" altLang="zh-TW" sz="1800" dirty="0" err="1">
                <a:solidFill>
                  <a:srgbClr val="0080AC"/>
                </a:solidFill>
                <a:effectLst/>
                <a:latin typeface="CharisSIL"/>
              </a:rPr>
              <a:t>Omura</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2021</a:t>
            </a:r>
            <a:r>
              <a:rPr lang="en-US" altLang="zh-TW" sz="1800" dirty="0">
                <a:solidFill>
                  <a:srgbClr val="000000"/>
                </a:solidFill>
                <a:effectLst/>
                <a:latin typeface="CharisSIL"/>
              </a:rPr>
              <a:t>; </a:t>
            </a:r>
            <a:r>
              <a:rPr lang="en-US" altLang="zh-TW" sz="1800" dirty="0">
                <a:solidFill>
                  <a:srgbClr val="0080AC"/>
                </a:solidFill>
                <a:effectLst/>
                <a:latin typeface="CharisSIL"/>
              </a:rPr>
              <a:t>Singh</a:t>
            </a:r>
            <a:r>
              <a:rPr lang="en-US" altLang="zh-TW" sz="1800" dirty="0">
                <a:solidFill>
                  <a:srgbClr val="000000"/>
                </a:solidFill>
                <a:effectLst/>
                <a:latin typeface="CharisSIL"/>
              </a:rPr>
              <a:t>, </a:t>
            </a:r>
            <a:r>
              <a:rPr lang="en-US" altLang="zh-TW" sz="1800" dirty="0">
                <a:solidFill>
                  <a:srgbClr val="0080AC"/>
                </a:solidFill>
                <a:effectLst/>
                <a:latin typeface="CharisSIL"/>
              </a:rPr>
              <a:t>2020</a:t>
            </a:r>
            <a:r>
              <a:rPr lang="en-US" altLang="zh-TW" sz="1800" dirty="0">
                <a:solidFill>
                  <a:srgbClr val="000000"/>
                </a:solidFill>
                <a:effectLst/>
                <a:latin typeface="CharisSIL"/>
              </a:rPr>
              <a:t>) during the period of the Covid-19 pandemic) and perform worse during economic downturns (</a:t>
            </a:r>
            <a:r>
              <a:rPr lang="en-US" altLang="zh-TW" sz="1800" dirty="0" err="1">
                <a:solidFill>
                  <a:srgbClr val="0080AC"/>
                </a:solidFill>
                <a:effectLst/>
                <a:latin typeface="CharisSIL"/>
              </a:rPr>
              <a:t>Fiordelisi</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2020</a:t>
            </a:r>
            <a:r>
              <a:rPr lang="en-US" altLang="zh-TW" sz="1800" dirty="0">
                <a:solidFill>
                  <a:srgbClr val="000000"/>
                </a:solidFill>
                <a:effectLst/>
                <a:latin typeface="CharisSIL"/>
              </a:rPr>
              <a:t>) or when controlling for other factors that have little or no hedging power (</a:t>
            </a:r>
            <a:r>
              <a:rPr lang="en-US" altLang="zh-TW" sz="1800" dirty="0">
                <a:solidFill>
                  <a:srgbClr val="0080AC"/>
                </a:solidFill>
                <a:effectLst/>
                <a:latin typeface="CharisSIL"/>
              </a:rPr>
              <a:t>Demers et al.</a:t>
            </a:r>
            <a:r>
              <a:rPr lang="en-US" altLang="zh-TW" sz="1800" dirty="0">
                <a:solidFill>
                  <a:srgbClr val="000000"/>
                </a:solidFill>
                <a:effectLst/>
                <a:latin typeface="CharisSIL"/>
              </a:rPr>
              <a:t>, </a:t>
            </a:r>
            <a:r>
              <a:rPr lang="en-US" altLang="zh-TW" sz="1800" dirty="0">
                <a:solidFill>
                  <a:srgbClr val="0080AC"/>
                </a:solidFill>
                <a:effectLst/>
                <a:latin typeface="CharisSIL"/>
              </a:rPr>
              <a:t>2020</a:t>
            </a:r>
            <a:r>
              <a:rPr lang="en-US" altLang="zh-TW" sz="1800" dirty="0">
                <a:solidFill>
                  <a:srgbClr val="000000"/>
                </a:solidFill>
                <a:effectLst/>
                <a:latin typeface="CharisSIL"/>
              </a:rPr>
              <a:t>; </a:t>
            </a:r>
            <a:r>
              <a:rPr lang="en-US" altLang="zh-TW" sz="1800" dirty="0">
                <a:solidFill>
                  <a:srgbClr val="0080AC"/>
                </a:solidFill>
                <a:effectLst/>
                <a:latin typeface="CharisSIL"/>
              </a:rPr>
              <a:t>Mahmoud and Meyer</a:t>
            </a:r>
            <a:r>
              <a:rPr lang="en-US" altLang="zh-TW" sz="1800" dirty="0">
                <a:solidFill>
                  <a:srgbClr val="000000"/>
                </a:solidFill>
                <a:effectLst/>
                <a:latin typeface="CharisSIL"/>
              </a:rPr>
              <a:t>, </a:t>
            </a:r>
            <a:r>
              <a:rPr lang="en-US" altLang="zh-TW" sz="1800" dirty="0">
                <a:solidFill>
                  <a:srgbClr val="0080AC"/>
                </a:solidFill>
                <a:effectLst/>
                <a:latin typeface="CharisSIL"/>
              </a:rPr>
              <a:t>2021</a:t>
            </a:r>
            <a:r>
              <a:rPr lang="en-US" altLang="zh-TW" sz="1800" dirty="0">
                <a:solidFill>
                  <a:srgbClr val="000000"/>
                </a:solidFill>
                <a:effectLst/>
                <a:latin typeface="CharisSIL"/>
              </a:rPr>
              <a:t>; </a:t>
            </a:r>
            <a:r>
              <a:rPr lang="en-US" altLang="zh-TW" sz="1800" dirty="0">
                <a:solidFill>
                  <a:srgbClr val="0080AC"/>
                </a:solidFill>
                <a:effectLst/>
                <a:latin typeface="CharisSIL"/>
              </a:rPr>
              <a:t>Demers et al.</a:t>
            </a:r>
            <a:r>
              <a:rPr lang="en-US" altLang="zh-TW" sz="1800" dirty="0">
                <a:solidFill>
                  <a:srgbClr val="000000"/>
                </a:solidFill>
                <a:effectLst/>
                <a:latin typeface="CharisSIL"/>
              </a:rPr>
              <a:t>, </a:t>
            </a:r>
            <a:r>
              <a:rPr lang="en-US" altLang="zh-TW" sz="1800" dirty="0">
                <a:solidFill>
                  <a:srgbClr val="0080AC"/>
                </a:solidFill>
                <a:effectLst/>
                <a:latin typeface="CharisSIL"/>
              </a:rPr>
              <a:t>2021</a:t>
            </a:r>
            <a:r>
              <a:rPr lang="en-US" altLang="zh-TW" sz="1800" dirty="0">
                <a:solidFill>
                  <a:srgbClr val="000000"/>
                </a:solidFill>
                <a:effectLst/>
                <a:latin typeface="CharisSIL"/>
              </a:rPr>
              <a:t>; </a:t>
            </a:r>
            <a:r>
              <a:rPr lang="en-US" altLang="zh-TW" sz="1800" dirty="0">
                <a:solidFill>
                  <a:srgbClr val="0080AC"/>
                </a:solidFill>
                <a:effectLst/>
                <a:latin typeface="CharisSIL"/>
              </a:rPr>
              <a:t>Folger-</a:t>
            </a:r>
            <a:r>
              <a:rPr lang="en-US" altLang="zh-TW" sz="1800" dirty="0" err="1">
                <a:solidFill>
                  <a:srgbClr val="0080AC"/>
                </a:solidFill>
                <a:effectLst/>
                <a:latin typeface="CharisSIL"/>
              </a:rPr>
              <a:t>Laronde</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2022</a:t>
            </a:r>
            <a:r>
              <a:rPr lang="en-US" altLang="zh-TW" sz="1800" dirty="0">
                <a:solidFill>
                  <a:srgbClr val="000000"/>
                </a:solidFill>
                <a:effectLst/>
                <a:latin typeface="CharisSIL"/>
              </a:rPr>
              <a:t>). </a:t>
            </a:r>
            <a:endParaRPr lang="zh-TW" altLang="en-US" dirty="0"/>
          </a:p>
          <a:p>
            <a:r>
              <a:rPr lang="en-US" altLang="zh-TW" sz="1800" dirty="0">
                <a:solidFill>
                  <a:srgbClr val="000000"/>
                </a:solidFill>
                <a:effectLst/>
                <a:latin typeface="CharisSIL"/>
              </a:rPr>
              <a:t>Given the importance of portfolio diversification, we focus on the micro-level analysis of interconnections between stocks and the market. Moreover, the market dependency structure is influenced by market development, the openness of the economy, and financial or economic crises. We mainly focus on developed and opened markets, but we must incorporate the time dynamics within our research. </a:t>
            </a:r>
          </a:p>
          <a:p>
            <a:r>
              <a:rPr lang="en-US" altLang="zh-TW" sz="1800" dirty="0">
                <a:solidFill>
                  <a:srgbClr val="000000"/>
                </a:solidFill>
                <a:effectLst/>
                <a:latin typeface="CharisSIL"/>
              </a:rPr>
              <a:t>In general, the stock market dependence intensifies during crisis periods due to contagion effects (</a:t>
            </a:r>
            <a:r>
              <a:rPr lang="en-US" altLang="zh-TW" sz="1800" dirty="0" err="1">
                <a:solidFill>
                  <a:srgbClr val="0080AC"/>
                </a:solidFill>
                <a:effectLst/>
                <a:latin typeface="CharisSIL"/>
              </a:rPr>
              <a:t>Karanasos</a:t>
            </a:r>
            <a:r>
              <a:rPr lang="en-US" altLang="zh-TW" sz="1800" dirty="0">
                <a:solidFill>
                  <a:srgbClr val="0080AC"/>
                </a:solidFill>
                <a:effectLst/>
                <a:latin typeface="CharisSIL"/>
              </a:rPr>
              <a:t> et al.</a:t>
            </a:r>
            <a:r>
              <a:rPr lang="en-US" altLang="zh-TW" sz="1800" dirty="0">
                <a:solidFill>
                  <a:srgbClr val="000000"/>
                </a:solidFill>
                <a:effectLst/>
                <a:latin typeface="CharisSIL"/>
              </a:rPr>
              <a:t>, </a:t>
            </a:r>
            <a:r>
              <a:rPr lang="en-US" altLang="zh-TW" sz="1800" dirty="0">
                <a:solidFill>
                  <a:srgbClr val="0080AC"/>
                </a:solidFill>
                <a:effectLst/>
                <a:latin typeface="CharisSIL"/>
              </a:rPr>
              <a:t>2016</a:t>
            </a:r>
            <a:r>
              <a:rPr lang="en-US" altLang="zh-TW" sz="1800" dirty="0">
                <a:solidFill>
                  <a:srgbClr val="000000"/>
                </a:solidFill>
                <a:effectLst/>
                <a:latin typeface="CharisSIL"/>
              </a:rPr>
              <a:t>; </a:t>
            </a:r>
            <a:r>
              <a:rPr lang="en-US" altLang="zh-TW" sz="1800" dirty="0" err="1">
                <a:solidFill>
                  <a:srgbClr val="0080AC"/>
                </a:solidFill>
                <a:effectLst/>
                <a:latin typeface="CharisSIL"/>
              </a:rPr>
              <a:t>Mokni</a:t>
            </a:r>
            <a:r>
              <a:rPr lang="en-US" altLang="zh-TW" sz="1800" dirty="0">
                <a:solidFill>
                  <a:srgbClr val="0080AC"/>
                </a:solidFill>
                <a:effectLst/>
                <a:latin typeface="CharisSIL"/>
              </a:rPr>
              <a:t> and Mansouri</a:t>
            </a:r>
            <a:r>
              <a:rPr lang="en-US" altLang="zh-TW" sz="1800" dirty="0">
                <a:solidFill>
                  <a:srgbClr val="000000"/>
                </a:solidFill>
                <a:effectLst/>
                <a:latin typeface="CharisSIL"/>
              </a:rPr>
              <a:t>, </a:t>
            </a:r>
            <a:r>
              <a:rPr lang="en-US" altLang="zh-TW" sz="1800" dirty="0">
                <a:solidFill>
                  <a:srgbClr val="0080AC"/>
                </a:solidFill>
                <a:effectLst/>
                <a:latin typeface="CharisSIL"/>
              </a:rPr>
              <a:t>2017</a:t>
            </a:r>
            <a:r>
              <a:rPr lang="en-US" altLang="zh-TW" sz="1800" dirty="0">
                <a:solidFill>
                  <a:srgbClr val="000000"/>
                </a:solidFill>
                <a:effectLst/>
                <a:latin typeface="CharisSIL"/>
              </a:rPr>
              <a:t>). We can follow this presumption by employing the data covering the Covid-19 pandemic and exploring the effect of ESG on this relationship. </a:t>
            </a:r>
            <a:endParaRPr lang="zh-TW" altLang="en-US" dirty="0"/>
          </a:p>
        </p:txBody>
      </p:sp>
      <p:sp>
        <p:nvSpPr>
          <p:cNvPr id="4" name="Title 1">
            <a:extLst>
              <a:ext uri="{FF2B5EF4-FFF2-40B4-BE49-F238E27FC236}">
                <a16:creationId xmlns:a16="http://schemas.microsoft.com/office/drawing/2014/main" id="{0000EEF1-FEE5-E22D-ED86-A9D8EE215244}"/>
              </a:ext>
            </a:extLst>
          </p:cNvPr>
          <p:cNvSpPr txBox="1">
            <a:spLocks/>
          </p:cNvSpPr>
          <p:nvPr/>
        </p:nvSpPr>
        <p:spPr>
          <a:xfrm>
            <a:off x="1639887" y="334296"/>
            <a:ext cx="8912225" cy="6936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Theoretical framework </a:t>
            </a:r>
          </a:p>
        </p:txBody>
      </p:sp>
    </p:spTree>
    <p:extLst>
      <p:ext uri="{BB962C8B-B14F-4D97-AF65-F5344CB8AC3E}">
        <p14:creationId xmlns:p14="http://schemas.microsoft.com/office/powerpoint/2010/main" val="317016978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积分</Template>
  <TotalTime>287</TotalTime>
  <Words>4443</Words>
  <Application>Microsoft Office PowerPoint</Application>
  <PresentationFormat>宽屏</PresentationFormat>
  <Paragraphs>116</Paragraphs>
  <Slides>33</Slides>
  <Notes>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33</vt:i4>
      </vt:variant>
    </vt:vector>
  </HeadingPairs>
  <TitlesOfParts>
    <vt:vector size="51" baseType="lpstr">
      <vt:lpstr>Charis SIL</vt:lpstr>
      <vt:lpstr>CharisSIL</vt:lpstr>
      <vt:lpstr>CharisSIL-Bold</vt:lpstr>
      <vt:lpstr>CharisSIL-Italic</vt:lpstr>
      <vt:lpstr>MSBM10</vt:lpstr>
      <vt:lpstr>STIXMathCalligraphy-Regular</vt:lpstr>
      <vt:lpstr>STIXMathExtensions-Regular</vt:lpstr>
      <vt:lpstr>STIXMath-Italic</vt:lpstr>
      <vt:lpstr>STIXMath-Regular</vt:lpstr>
      <vt:lpstr>Aptos</vt:lpstr>
      <vt:lpstr>Arial</vt:lpstr>
      <vt:lpstr>Calibri</vt:lpstr>
      <vt:lpstr>Calibri Light</vt:lpstr>
      <vt:lpstr>Century Gothic</vt:lpstr>
      <vt:lpstr>Wingdings 2</vt:lpstr>
      <vt:lpstr>Wingdings 3</vt:lpstr>
      <vt:lpstr>HDOfficeLightV0</vt:lpstr>
      <vt:lpstr>丝状</vt:lpstr>
      <vt:lpstr>SEMINAR  IN INTERNATIONAL OPERATIONS MANAGEMENT AND TRADE</vt:lpstr>
      <vt:lpstr>PRESENTATION OUTLINE </vt:lpstr>
      <vt:lpstr>INTRODUCTION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IN INTERNATIONAL OPERATIONS MANAGEMENT AND TRADE</dc:title>
  <dc:creator>李仲賢</dc:creator>
  <cp:lastModifiedBy>李仲賢</cp:lastModifiedBy>
  <cp:revision>4</cp:revision>
  <dcterms:created xsi:type="dcterms:W3CDTF">2024-05-12T12:12:31Z</dcterms:created>
  <dcterms:modified xsi:type="dcterms:W3CDTF">2024-05-13T13:57:13Z</dcterms:modified>
</cp:coreProperties>
</file>