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5" r:id="rId2"/>
    <p:sldId id="266" r:id="rId3"/>
    <p:sldId id="267" r:id="rId4"/>
    <p:sldId id="336" r:id="rId5"/>
    <p:sldId id="337" r:id="rId6"/>
    <p:sldId id="338" r:id="rId7"/>
    <p:sldId id="340" r:id="rId8"/>
    <p:sldId id="339" r:id="rId9"/>
    <p:sldId id="342" r:id="rId10"/>
    <p:sldId id="343" r:id="rId11"/>
    <p:sldId id="341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</p:sldIdLst>
  <p:sldSz cx="9144000" cy="514508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EB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9" autoAdjust="0"/>
    <p:restoredTop sz="94660"/>
  </p:normalViewPr>
  <p:slideViewPr>
    <p:cSldViewPr>
      <p:cViewPr varScale="1">
        <p:scale>
          <a:sx n="139" d="100"/>
          <a:sy n="139" d="100"/>
        </p:scale>
        <p:origin x="474" y="-36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55CF8-6833-4208-B620-CF5477A7652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94062-B43C-459B-8DB1-0ECD052926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558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94062-B43C-459B-8DB1-0ECD052926A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64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84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948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839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08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72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821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006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611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662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100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384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692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838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54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343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22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958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22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96280"/>
            <a:ext cx="143508" cy="3960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59048" y="24854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市场分析</a:t>
            </a:r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96280"/>
            <a:ext cx="143508" cy="3960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59048" y="24854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8CA556-735B-496B-8CB4-38C09E419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64985" y="304292"/>
            <a:ext cx="467291" cy="324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795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810430" y="340296"/>
            <a:ext cx="959245" cy="315475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zh-CN" altLang="en-US" sz="1600" kern="12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1064411341"/>
      </p:ext>
    </p:extLst>
  </p:cSld>
  <p:clrMapOvr>
    <a:masterClrMapping/>
  </p:clrMapOvr>
  <p:transition spd="med"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5823B3C-2F91-45F6-A0C1-4B94BA33F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64985" y="304292"/>
            <a:ext cx="467291" cy="324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795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810430" y="340296"/>
            <a:ext cx="959245" cy="315475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zh-CN" altLang="en-US" sz="1600" kern="12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</p:spTree>
    <p:extLst>
      <p:ext uri="{BB962C8B-B14F-4D97-AF65-F5344CB8AC3E}">
        <p14:creationId xmlns:p14="http://schemas.microsoft.com/office/powerpoint/2010/main" val="1408507419"/>
      </p:ext>
    </p:extLst>
  </p:cSld>
  <p:clrMapOvr>
    <a:masterClrMapping/>
  </p:clrMapOvr>
  <p:transition spd="med"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249E823-B89C-402A-9913-708E1AB76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64985" y="304292"/>
            <a:ext cx="467291" cy="324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795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810430" y="340296"/>
            <a:ext cx="959245" cy="315475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zh-CN" altLang="en-US" sz="1600" kern="12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</p:spTree>
    <p:extLst>
      <p:ext uri="{BB962C8B-B14F-4D97-AF65-F5344CB8AC3E}">
        <p14:creationId xmlns:p14="http://schemas.microsoft.com/office/powerpoint/2010/main" val="2267018532"/>
      </p:ext>
    </p:extLst>
  </p:cSld>
  <p:clrMapOvr>
    <a:masterClrMapping/>
  </p:clrMapOvr>
  <p:transition spd="med"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63C8B4E-50D5-49E2-9858-BD5264B9D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64985" y="304292"/>
            <a:ext cx="467291" cy="324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795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810430" y="340296"/>
            <a:ext cx="959245" cy="315475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zh-CN" altLang="en-US" sz="1600" kern="12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</p:spTree>
    <p:extLst>
      <p:ext uri="{BB962C8B-B14F-4D97-AF65-F5344CB8AC3E}">
        <p14:creationId xmlns:p14="http://schemas.microsoft.com/office/powerpoint/2010/main" val="3737821510"/>
      </p:ext>
    </p:extLst>
  </p:cSld>
  <p:clrMapOvr>
    <a:masterClrMapping/>
  </p:clrMapOvr>
  <p:transition spd="med"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0E76-E6F9-4125-90CD-90F8EE17D5E5}" type="datetime1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915816" y="4805481"/>
            <a:ext cx="2133600" cy="273929"/>
          </a:xfrm>
          <a:prstGeom prst="rect">
            <a:avLst/>
          </a:prstGeom>
        </p:spPr>
        <p:txBody>
          <a:bodyPr/>
          <a:lstStyle/>
          <a:p>
            <a:fld id="{916F26BD-DE47-4663-A93D-9EEAA43341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0E76-E6F9-4125-90CD-90F8EE17D5E5}" type="datetime1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915816" y="4805481"/>
            <a:ext cx="2133600" cy="273929"/>
          </a:xfrm>
          <a:prstGeom prst="rect">
            <a:avLst/>
          </a:prstGeom>
        </p:spPr>
        <p:txBody>
          <a:bodyPr/>
          <a:lstStyle/>
          <a:p>
            <a:fld id="{916F26BD-DE47-4663-A93D-9EEAA43341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76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70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12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248" y="195547"/>
            <a:ext cx="3250704" cy="395759"/>
          </a:xfrm>
        </p:spPr>
        <p:txBody>
          <a:bodyPr>
            <a:normAutofit/>
          </a:bodyPr>
          <a:lstStyle>
            <a:lvl1pPr algn="l">
              <a:defRPr sz="2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360040" y="195546"/>
            <a:ext cx="360040" cy="360151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5190" y="342624"/>
            <a:ext cx="290264" cy="29035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66CCFF"/>
                  </a:gs>
                  <a:gs pos="52000">
                    <a:schemeClr val="bg1"/>
                  </a:gs>
                  <a:gs pos="100000">
                    <a:srgbClr val="0070C0"/>
                  </a:gs>
                </a:gsLst>
                <a:lin ang="0" scaled="1"/>
              </a:gra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897462" y="608722"/>
            <a:ext cx="835505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3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8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96280"/>
            <a:ext cx="143508" cy="3960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59048" y="24854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96280"/>
            <a:ext cx="143508" cy="3960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59048" y="24854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产品运行</a:t>
            </a:r>
          </a:p>
        </p:txBody>
      </p:sp>
    </p:spTree>
  </p:cSld>
  <p:clrMapOvr>
    <a:masterClrMapping/>
  </p:clrMapOvr>
  <p:transition spd="med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BD18E-2C87-472D-9D6F-1ED03D8B57B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6" r:id="rId8"/>
    <p:sldLayoutId id="2147483667" r:id="rId9"/>
    <p:sldLayoutId id="2147483668" r:id="rId10"/>
    <p:sldLayoutId id="2147483669" r:id="rId11"/>
    <p:sldLayoutId id="2147483677" r:id="rId12"/>
    <p:sldLayoutId id="2147483678" r:id="rId13"/>
    <p:sldLayoutId id="2147483679" r:id="rId14"/>
    <p:sldLayoutId id="2147483680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2" r:id="rId21"/>
    <p:sldLayoutId id="2147483664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ransition spd="med" advClick="0" advTm="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40D20F5-D7D6-40E6-8DF6-C877C0FE10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403648" y="888205"/>
            <a:ext cx="633670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智慧機器人社</a:t>
            </a:r>
            <a:endParaRPr lang="en-US" altLang="zh-TW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algn="ctr"/>
            <a:r>
              <a:rPr lang="zh-TW" altLang="en-US" sz="20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教材</a:t>
            </a:r>
            <a:r>
              <a:rPr lang="en-US" altLang="zh-TW" sz="20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(1)</a:t>
            </a:r>
            <a:endParaRPr lang="en-US" altLang="zh-TW" sz="3600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14AE1A4-FFA6-460D-966A-D2E335F5A9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6" t="11686" r="21460" b="66621"/>
          <a:stretch/>
        </p:blipFill>
        <p:spPr>
          <a:xfrm>
            <a:off x="6222244" y="3264304"/>
            <a:ext cx="2670235" cy="1683237"/>
          </a:xfrm>
          <a:prstGeom prst="rect">
            <a:avLst/>
          </a:prstGeom>
        </p:spPr>
      </p:pic>
      <p:sp>
        <p:nvSpPr>
          <p:cNvPr id="23" name="TextBox 32">
            <a:extLst>
              <a:ext uri="{FF2B5EF4-FFF2-40B4-BE49-F238E27FC236}">
                <a16:creationId xmlns:a16="http://schemas.microsoft.com/office/drawing/2014/main" id="{D79E92CD-3A82-45BF-B3F0-F309E90E1A9B}"/>
              </a:ext>
            </a:extLst>
          </p:cNvPr>
          <p:cNvSpPr txBox="1"/>
          <p:nvPr/>
        </p:nvSpPr>
        <p:spPr>
          <a:xfrm>
            <a:off x="1385646" y="2302761"/>
            <a:ext cx="6336704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時長 </a:t>
            </a:r>
            <a:r>
              <a:rPr lang="en-US" altLang="zh-TW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:</a:t>
            </a:r>
            <a:r>
              <a:rPr lang="zh-TW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TW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  <a:r>
              <a:rPr lang="zh-TW" altLang="en-US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周 </a:t>
            </a:r>
            <a:r>
              <a:rPr lang="en-US" altLang="zh-TW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(</a:t>
            </a:r>
            <a:r>
              <a:rPr lang="zh-TW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應該</a:t>
            </a:r>
            <a:r>
              <a:rPr lang="en-US" altLang="zh-TW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)</a:t>
            </a: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F018ABDD-332B-4313-917E-3E785A91ED28}"/>
              </a:ext>
            </a:extLst>
          </p:cNvPr>
          <p:cNvSpPr txBox="1"/>
          <p:nvPr/>
        </p:nvSpPr>
        <p:spPr>
          <a:xfrm>
            <a:off x="3959932" y="3148608"/>
            <a:ext cx="6336704" cy="764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主講 楊立璿</a:t>
            </a:r>
            <a:endParaRPr lang="en-US" altLang="zh-TW" sz="1600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1600" b="1" dirty="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主編 方靖</a:t>
            </a:r>
            <a:endParaRPr lang="en-US" altLang="zh-TW" sz="1600" b="1" dirty="0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3922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78550" y="-127756"/>
            <a:ext cx="9901100" cy="572463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5219FA2-0B89-49AC-BB74-43878EE53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376300"/>
            <a:ext cx="6132484" cy="446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556" y="376300"/>
            <a:ext cx="6984776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練習一下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E1132CC3-00E7-4FE5-9B15-A0BDD547D45D}"/>
              </a:ext>
            </a:extLst>
          </p:cNvPr>
          <p:cNvSpPr txBox="1">
            <a:spLocks/>
          </p:cNvSpPr>
          <p:nvPr/>
        </p:nvSpPr>
        <p:spPr>
          <a:xfrm>
            <a:off x="593558" y="605763"/>
            <a:ext cx="5292588" cy="2200592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但如果要輸出「*」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第一排是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10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個，逐漸減少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最後一排剩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1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個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試試看ㄅ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F29C67E-7023-42A9-99BB-3E714F630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47" y="2572544"/>
            <a:ext cx="2600344" cy="2076295"/>
          </a:xfrm>
          <a:prstGeom prst="rect">
            <a:avLst/>
          </a:prstGeom>
        </p:spPr>
      </p:pic>
      <p:sp>
        <p:nvSpPr>
          <p:cNvPr id="9" name="文本占位符 3">
            <a:extLst>
              <a:ext uri="{FF2B5EF4-FFF2-40B4-BE49-F238E27FC236}">
                <a16:creationId xmlns:a16="http://schemas.microsoft.com/office/drawing/2014/main" id="{2580A695-82D6-48F4-B6ED-FE7ADED0EE57}"/>
              </a:ext>
            </a:extLst>
          </p:cNvPr>
          <p:cNvSpPr txBox="1">
            <a:spLocks/>
          </p:cNvSpPr>
          <p:nvPr/>
        </p:nvSpPr>
        <p:spPr>
          <a:xfrm>
            <a:off x="3275856" y="369359"/>
            <a:ext cx="5796644" cy="2200592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提示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:</a:t>
            </a:r>
          </a:p>
          <a:p>
            <a:pPr marL="342900" indent="-342900">
              <a:buAutoNum type="arabicPeriod"/>
            </a:pP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用兩個迴圈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第一個迴圈一樣要重複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10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次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pPr marL="342900" indent="-342900">
              <a:buAutoNum type="arabicPeriod"/>
            </a:pP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但第二個迴圈會有一些變化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(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可以思考一下怎麼樣會越來越少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F7ABCF35-9DE3-4383-9350-64691ACDB1E8}"/>
              </a:ext>
            </a:extLst>
          </p:cNvPr>
          <p:cNvSpPr txBox="1">
            <a:spLocks/>
          </p:cNvSpPr>
          <p:nvPr/>
        </p:nvSpPr>
        <p:spPr>
          <a:xfrm>
            <a:off x="5900511" y="4012704"/>
            <a:ext cx="5292588" cy="1036107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下一頁是解答 </a:t>
            </a:r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(</a:t>
            </a:r>
            <a:r>
              <a:rPr lang="zh-TW" altLang="en-US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其實還有很多種解法</a:t>
            </a:r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)</a:t>
            </a:r>
            <a:endParaRPr lang="en-US" altLang="zh-TW" sz="11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54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78550" y="-127756"/>
            <a:ext cx="9901100" cy="572463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E368280-C9DE-4621-BC1F-1B115835C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314999"/>
            <a:ext cx="3069978" cy="295992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E3F4A4A-53EE-4A39-8982-A7C48385C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43" y="1317794"/>
            <a:ext cx="2823218" cy="2959922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10A29D70-D48B-4FAC-AF95-023C7940A1B4}"/>
              </a:ext>
            </a:extLst>
          </p:cNvPr>
          <p:cNvSpPr txBox="1"/>
          <p:nvPr/>
        </p:nvSpPr>
        <p:spPr>
          <a:xfrm>
            <a:off x="791580" y="736340"/>
            <a:ext cx="936104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第一種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643B89D0-4C20-4E8B-AE7E-23236D032A3E}"/>
              </a:ext>
            </a:extLst>
          </p:cNvPr>
          <p:cNvSpPr txBox="1"/>
          <p:nvPr/>
        </p:nvSpPr>
        <p:spPr>
          <a:xfrm>
            <a:off x="4926432" y="736340"/>
            <a:ext cx="936104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第二種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F478645E-960C-49F6-BD55-E067CB1115E0}"/>
              </a:ext>
            </a:extLst>
          </p:cNvPr>
          <p:cNvSpPr txBox="1"/>
          <p:nvPr/>
        </p:nvSpPr>
        <p:spPr>
          <a:xfrm>
            <a:off x="575556" y="376300"/>
            <a:ext cx="6984776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解答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976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78550" y="-127756"/>
            <a:ext cx="9901100" cy="5724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556" y="376300"/>
            <a:ext cx="6984776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金字塔三角形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D4C318F6-EC44-42D0-AAED-AA1B95AFE1F3}"/>
              </a:ext>
            </a:extLst>
          </p:cNvPr>
          <p:cNvSpPr txBox="1">
            <a:spLocks/>
          </p:cNvSpPr>
          <p:nvPr/>
        </p:nvSpPr>
        <p:spPr>
          <a:xfrm>
            <a:off x="575556" y="952031"/>
            <a:ext cx="5292588" cy="1036107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7E61BDD9-254D-4579-B65C-F6B00BA033D0}"/>
              </a:ext>
            </a:extLst>
          </p:cNvPr>
          <p:cNvSpPr txBox="1">
            <a:spLocks/>
          </p:cNvSpPr>
          <p:nvPr/>
        </p:nvSpPr>
        <p:spPr>
          <a:xfrm>
            <a:off x="593558" y="605763"/>
            <a:ext cx="5292588" cy="2200592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斜的三角形不太可能蓋金字塔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所以要混和一些空格進去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!</a:t>
            </a:r>
          </a:p>
          <a:p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直接試看看吧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!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A84E029-711B-4087-A674-8EEDA3C87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892" y="1040259"/>
            <a:ext cx="3867427" cy="3064569"/>
          </a:xfrm>
          <a:prstGeom prst="rect">
            <a:avLst/>
          </a:prstGeom>
        </p:spPr>
      </p:pic>
      <p:sp>
        <p:nvSpPr>
          <p:cNvPr id="7" name="文本占位符 3">
            <a:extLst>
              <a:ext uri="{FF2B5EF4-FFF2-40B4-BE49-F238E27FC236}">
                <a16:creationId xmlns:a16="http://schemas.microsoft.com/office/drawing/2014/main" id="{0CA6AC4C-AF62-46CD-B73A-D469B153ECD9}"/>
              </a:ext>
            </a:extLst>
          </p:cNvPr>
          <p:cNvSpPr txBox="1">
            <a:spLocks/>
          </p:cNvSpPr>
          <p:nvPr/>
        </p:nvSpPr>
        <p:spPr>
          <a:xfrm>
            <a:off x="7164288" y="4012704"/>
            <a:ext cx="5292588" cy="1036107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下一頁是解答 </a:t>
            </a:r>
            <a:endParaRPr lang="en-US" altLang="zh-TW" sz="11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836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78550" y="-127756"/>
            <a:ext cx="9901100" cy="5724636"/>
          </a:xfrm>
          <a:prstGeom prst="rect">
            <a:avLst/>
          </a:prstGeom>
        </p:spPr>
      </p:pic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D4C318F6-EC44-42D0-AAED-AA1B95AFE1F3}"/>
              </a:ext>
            </a:extLst>
          </p:cNvPr>
          <p:cNvSpPr txBox="1">
            <a:spLocks/>
          </p:cNvSpPr>
          <p:nvPr/>
        </p:nvSpPr>
        <p:spPr>
          <a:xfrm>
            <a:off x="575556" y="952031"/>
            <a:ext cx="5292588" cy="1036107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A84E029-711B-4087-A674-8EEDA3C87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031" y="1202277"/>
            <a:ext cx="3867427" cy="30645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ECB676D-3C91-46E6-9159-7F7E07326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99" y="970812"/>
            <a:ext cx="3867427" cy="3296034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91661822-BF7E-444C-8AD2-DF345428ABEF}"/>
              </a:ext>
            </a:extLst>
          </p:cNvPr>
          <p:cNvSpPr txBox="1"/>
          <p:nvPr/>
        </p:nvSpPr>
        <p:spPr>
          <a:xfrm>
            <a:off x="575556" y="376300"/>
            <a:ext cx="6984776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解答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30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3" name="文本占位符 3"/>
          <p:cNvSpPr txBox="1">
            <a:spLocks/>
          </p:cNvSpPr>
          <p:nvPr/>
        </p:nvSpPr>
        <p:spPr>
          <a:xfrm>
            <a:off x="1907704" y="1312404"/>
            <a:ext cx="5292588" cy="432202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Arduino</a:t>
            </a:r>
            <a:r>
              <a:rPr lang="zh-TW" altLang="en-US" sz="3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介紹 </a:t>
            </a:r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(</a:t>
            </a:r>
            <a:r>
              <a:rPr lang="zh-TW" altLang="en-US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目錄</a:t>
            </a:r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)</a:t>
            </a:r>
            <a:endParaRPr lang="zh-CN" altLang="en-US" sz="320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2176500"/>
            <a:ext cx="6984776" cy="1705421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Digital and Analog?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Digital </a:t>
            </a: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上的</a:t>
            </a: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(~)</a:t>
            </a: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是什麼</a:t>
            </a: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?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Arduino</a:t>
            </a: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可以用來做什麼</a:t>
            </a: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?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58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5536" y="340296"/>
            <a:ext cx="6984776" cy="1289923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Digital(</a:t>
            </a: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數位</a:t>
            </a: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) and Analog(</a:t>
            </a: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類比</a:t>
            </a: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)?</a:t>
            </a:r>
          </a:p>
          <a:p>
            <a:pPr>
              <a:lnSpc>
                <a:spcPct val="150000"/>
              </a:lnSpc>
            </a:pP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3E7443A-E01F-457B-925A-A80ACBCAC9A7}"/>
              </a:ext>
            </a:extLst>
          </p:cNvPr>
          <p:cNvSpPr txBox="1"/>
          <p:nvPr/>
        </p:nvSpPr>
        <p:spPr>
          <a:xfrm>
            <a:off x="647564" y="1096380"/>
            <a:ext cx="6984776" cy="3268285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什麼是數位跟類比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在電腦中所有訊號都以</a:t>
            </a:r>
            <a:r>
              <a:rPr lang="zh-TW" altLang="en-US" sz="1200" b="1" dirty="0">
                <a:solidFill>
                  <a:schemeClr val="bg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數位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儲存，比較常見的是二進制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(0, 1)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在自然中蟲鳴鳥叫聽到的聲音之類的都屬於類比訊號。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數位訊號是不連續的有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HIGH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跟 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LOW(0-255)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，而類比訊號是連續的。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那舉例一下什麼要接在數位跟類比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數位 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LED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燈、按鈕開關 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高低電位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類比 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: 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溫度感測器、光感應器、麥克風 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但類比訊號到電腦就變數位訊號了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&gt;ADC(Analog-to-Digital Converter)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646491B-42DD-4F90-93DA-D7394DEE4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611" y="1799969"/>
            <a:ext cx="2868825" cy="178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5536" y="340296"/>
            <a:ext cx="6984776" cy="1289923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Digital </a:t>
            </a: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上的</a:t>
            </a: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(~)</a:t>
            </a: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是什麼</a:t>
            </a: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3E7443A-E01F-457B-925A-A80ACBCAC9A7}"/>
              </a:ext>
            </a:extLst>
          </p:cNvPr>
          <p:cNvSpPr txBox="1"/>
          <p:nvPr/>
        </p:nvSpPr>
        <p:spPr>
          <a:xfrm>
            <a:off x="1746512" y="1016507"/>
            <a:ext cx="6984776" cy="1444709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PWM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輸出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(~)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簡單來說就是可以調整輸出電壓介於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0V(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低電位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)~5V(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高電位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中間的任何電壓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而沒有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(~)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則是只有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0V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5V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兩種輸出而已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8C925C7-2647-4520-8908-57A99E29A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44295" y="1971907"/>
            <a:ext cx="2524477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7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3" name="文本占位符 3"/>
          <p:cNvSpPr txBox="1">
            <a:spLocks/>
          </p:cNvSpPr>
          <p:nvPr/>
        </p:nvSpPr>
        <p:spPr>
          <a:xfrm>
            <a:off x="1907704" y="1312404"/>
            <a:ext cx="5292588" cy="432202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零件介紹與實作</a:t>
            </a:r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(</a:t>
            </a:r>
            <a:r>
              <a:rPr lang="zh-TW" altLang="en-US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目錄</a:t>
            </a:r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)</a:t>
            </a:r>
            <a:endParaRPr lang="zh-CN" altLang="en-US" sz="320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51820" y="1960960"/>
            <a:ext cx="6984776" cy="1289923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LED</a:t>
            </a: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燈泡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超音波模組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馬達驅動器</a:t>
            </a: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(L298N)</a:t>
            </a:r>
          </a:p>
        </p:txBody>
      </p:sp>
    </p:spTree>
    <p:extLst>
      <p:ext uri="{BB962C8B-B14F-4D97-AF65-F5344CB8AC3E}">
        <p14:creationId xmlns:p14="http://schemas.microsoft.com/office/powerpoint/2010/main" val="6785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9532" y="304292"/>
            <a:ext cx="6984776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LED</a:t>
            </a: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燈泡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cf66a5c8-e604-4b43-9dc7-ea2e8e9b9e44">
            <a:hlinkClick r:id="" action="ppaction://media"/>
            <a:extLst>
              <a:ext uri="{FF2B5EF4-FFF2-40B4-BE49-F238E27FC236}">
                <a16:creationId xmlns:a16="http://schemas.microsoft.com/office/drawing/2014/main" id="{88B18382-7D4F-4FF2-860E-8E7F5A1D0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5302" b="5702"/>
          <a:stretch/>
        </p:blipFill>
        <p:spPr>
          <a:xfrm>
            <a:off x="5085604" y="760244"/>
            <a:ext cx="2831276" cy="397632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5914B17C-D464-45E0-ABF5-484F7DD472CA}"/>
              </a:ext>
            </a:extLst>
          </p:cNvPr>
          <p:cNvGrpSpPr/>
          <p:nvPr/>
        </p:nvGrpSpPr>
        <p:grpSpPr>
          <a:xfrm>
            <a:off x="470617" y="760244"/>
            <a:ext cx="4314847" cy="3976320"/>
            <a:chOff x="470617" y="760244"/>
            <a:chExt cx="4314847" cy="3976320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69A37F3F-33F6-4656-AC02-6340788FB988}"/>
                </a:ext>
              </a:extLst>
            </p:cNvPr>
            <p:cNvGrpSpPr/>
            <p:nvPr/>
          </p:nvGrpSpPr>
          <p:grpSpPr>
            <a:xfrm>
              <a:off x="470617" y="760244"/>
              <a:ext cx="4314847" cy="2564993"/>
              <a:chOff x="655582" y="956496"/>
              <a:chExt cx="4314847" cy="2564993"/>
            </a:xfrm>
          </p:grpSpPr>
          <p:pic>
            <p:nvPicPr>
              <p:cNvPr id="3" name="圖片 2">
                <a:extLst>
                  <a:ext uri="{FF2B5EF4-FFF2-40B4-BE49-F238E27FC236}">
                    <a16:creationId xmlns:a16="http://schemas.microsoft.com/office/drawing/2014/main" id="{63080EFA-9F3E-4DA0-95DE-26610964E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5582" y="956496"/>
                <a:ext cx="4223945" cy="2564993"/>
              </a:xfrm>
              <a:prstGeom prst="rect">
                <a:avLst/>
              </a:prstGeom>
            </p:spPr>
          </p:pic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7437CC66-6CA0-422B-AC66-71D782D51E77}"/>
                  </a:ext>
                </a:extLst>
              </p:cNvPr>
              <p:cNvSpPr txBox="1"/>
              <p:nvPr/>
            </p:nvSpPr>
            <p:spPr>
              <a:xfrm>
                <a:off x="1835696" y="2035089"/>
                <a:ext cx="3134733" cy="292388"/>
              </a:xfrm>
              <a:prstGeom prst="rect">
                <a:avLst/>
              </a:prstGeom>
              <a:solidFill>
                <a:srgbClr val="DEBCD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300" b="1" dirty="0">
                    <a:solidFill>
                      <a:schemeClr val="tx2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HIGH</a:t>
                </a:r>
                <a:r>
                  <a:rPr lang="zh-TW" altLang="en-US" sz="1300" b="1" dirty="0">
                    <a:solidFill>
                      <a:schemeClr val="tx2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跟</a:t>
                </a:r>
                <a:r>
                  <a:rPr lang="en-US" altLang="zh-TW" sz="1300" b="1" dirty="0">
                    <a:solidFill>
                      <a:schemeClr val="tx2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LOW</a:t>
                </a:r>
                <a:r>
                  <a:rPr lang="zh-TW" altLang="en-US" sz="1300" b="1" dirty="0">
                    <a:solidFill>
                      <a:schemeClr val="tx2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可以改</a:t>
                </a:r>
                <a:r>
                  <a:rPr lang="en-US" altLang="zh-TW" sz="1300" b="1" dirty="0">
                    <a:solidFill>
                      <a:schemeClr val="tx2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0-255</a:t>
                </a:r>
                <a:r>
                  <a:rPr lang="zh-TW" altLang="en-US" sz="1300" b="1" dirty="0">
                    <a:solidFill>
                      <a:schemeClr val="tx2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控制燈泡亮度</a:t>
                </a: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2B62F54-925B-4DA4-8135-1A66219FC702}"/>
                  </a:ext>
                </a:extLst>
              </p:cNvPr>
              <p:cNvSpPr/>
              <p:nvPr/>
            </p:nvSpPr>
            <p:spPr>
              <a:xfrm>
                <a:off x="2699792" y="2428528"/>
                <a:ext cx="432048" cy="21602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444FF4C0-9E8D-4189-AAA6-79A3155D2BB9}"/>
                  </a:ext>
                </a:extLst>
              </p:cNvPr>
              <p:cNvSpPr/>
              <p:nvPr/>
            </p:nvSpPr>
            <p:spPr>
              <a:xfrm>
                <a:off x="2699792" y="2846654"/>
                <a:ext cx="324036" cy="21602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D6E83E59-EA9D-490C-AE0A-745276AEA2BD}"/>
                </a:ext>
              </a:extLst>
            </p:cNvPr>
            <p:cNvSpPr txBox="1"/>
            <p:nvPr/>
          </p:nvSpPr>
          <p:spPr>
            <a:xfrm>
              <a:off x="920178" y="3323216"/>
              <a:ext cx="1908212" cy="52322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400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HIGH</a:t>
              </a:r>
              <a:r>
                <a:rPr lang="zh-TW" altLang="en-US" sz="1400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的理論值是</a:t>
              </a:r>
              <a:r>
                <a:rPr lang="en-US" altLang="zh-TW" sz="1400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255</a:t>
              </a:r>
            </a:p>
            <a:p>
              <a:r>
                <a:rPr lang="en-US" altLang="zh-TW" sz="1400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LOW</a:t>
              </a:r>
              <a:r>
                <a:rPr lang="zh-TW" altLang="en-US" sz="1400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則是</a:t>
              </a:r>
              <a:r>
                <a:rPr lang="en-US" altLang="zh-TW" sz="1400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</a:t>
              </a:r>
              <a:endParaRPr lang="zh-TW" altLang="en-US" sz="14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0529C4A2-A6BB-46BB-BAA3-009C8A3E0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69986" y="3152361"/>
              <a:ext cx="1924576" cy="1584203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6C2EE1C-65E3-4A6C-A4A5-318D12BDFF21}"/>
              </a:ext>
            </a:extLst>
          </p:cNvPr>
          <p:cNvSpPr txBox="1"/>
          <p:nvPr/>
        </p:nvSpPr>
        <p:spPr>
          <a:xfrm>
            <a:off x="5085604" y="760244"/>
            <a:ext cx="34029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23134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50456516-302D-4A79-B8D1-3099CC50E87D}"/>
              </a:ext>
            </a:extLst>
          </p:cNvPr>
          <p:cNvGrpSpPr/>
          <p:nvPr/>
        </p:nvGrpSpPr>
        <p:grpSpPr>
          <a:xfrm>
            <a:off x="3239852" y="2157399"/>
            <a:ext cx="2955504" cy="464421"/>
            <a:chOff x="1095398" y="2040615"/>
            <a:chExt cx="2955504" cy="464421"/>
          </a:xfrm>
        </p:grpSpPr>
        <p:grpSp>
          <p:nvGrpSpPr>
            <p:cNvPr id="2" name="组合 27"/>
            <p:cNvGrpSpPr/>
            <p:nvPr/>
          </p:nvGrpSpPr>
          <p:grpSpPr>
            <a:xfrm>
              <a:off x="1095398" y="2040615"/>
              <a:ext cx="470000" cy="464421"/>
              <a:chOff x="4965079" y="546100"/>
              <a:chExt cx="588369" cy="581025"/>
            </a:xfrm>
          </p:grpSpPr>
          <p:sp>
            <p:nvSpPr>
              <p:cNvPr id="29" name="Oval 6"/>
              <p:cNvSpPr>
                <a:spLocks noChangeArrowheads="1"/>
              </p:cNvSpPr>
              <p:nvPr/>
            </p:nvSpPr>
            <p:spPr bwMode="auto">
              <a:xfrm>
                <a:off x="4968752" y="546100"/>
                <a:ext cx="581024" cy="581025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 Box 24"/>
              <p:cNvSpPr txBox="1">
                <a:spLocks noChangeArrowheads="1"/>
              </p:cNvSpPr>
              <p:nvPr/>
            </p:nvSpPr>
            <p:spPr bwMode="auto">
              <a:xfrm>
                <a:off x="4965079" y="586175"/>
                <a:ext cx="588369" cy="500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zh-CN" altLang="zh-CN" sz="2000" b="1" dirty="0">
                    <a:solidFill>
                      <a:schemeClr val="bg1"/>
                    </a:solidFill>
                  </a:rPr>
                  <a:t>01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708719" y="2103444"/>
              <a:ext cx="2342183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solidFill>
                    <a:schemeClr val="bg2">
                      <a:lumMod val="75000"/>
                    </a:schemeClr>
                  </a:solidFill>
                  <a:ea typeface="微软雅黑" panose="020B0503020204020204" pitchFamily="34" charset="-122"/>
                </a:rPr>
                <a:t>程式設計</a:t>
              </a:r>
              <a:r>
                <a:rPr lang="en-US" altLang="zh-TW" sz="1200" b="1" dirty="0">
                  <a:solidFill>
                    <a:schemeClr val="bg2">
                      <a:lumMod val="75000"/>
                    </a:schemeClr>
                  </a:solidFill>
                  <a:ea typeface="微软雅黑" panose="020B0503020204020204" pitchFamily="34" charset="-122"/>
                </a:rPr>
                <a:t>(</a:t>
              </a:r>
              <a:r>
                <a:rPr lang="zh-TW" altLang="en-US" sz="1200" b="1" dirty="0">
                  <a:solidFill>
                    <a:schemeClr val="bg2">
                      <a:lumMod val="75000"/>
                    </a:schemeClr>
                  </a:solidFill>
                  <a:ea typeface="微软雅黑" panose="020B0503020204020204" pitchFamily="34" charset="-122"/>
                </a:rPr>
                <a:t>很簡單真的</a:t>
              </a:r>
              <a:r>
                <a:rPr lang="en-US" altLang="zh-TW" sz="1200" b="1" dirty="0">
                  <a:solidFill>
                    <a:schemeClr val="bg2">
                      <a:lumMod val="75000"/>
                    </a:schemeClr>
                  </a:solidFill>
                  <a:ea typeface="微软雅黑" panose="020B0503020204020204" pitchFamily="34" charset="-122"/>
                </a:rPr>
                <a:t>)</a:t>
              </a:r>
              <a:endParaRPr lang="zh-CN" altLang="en-US" sz="2000" b="1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F7F83DD5-BEA0-4106-8A2A-28D5ADF576CA}"/>
              </a:ext>
            </a:extLst>
          </p:cNvPr>
          <p:cNvGrpSpPr/>
          <p:nvPr/>
        </p:nvGrpSpPr>
        <p:grpSpPr>
          <a:xfrm>
            <a:off x="3239852" y="2842612"/>
            <a:ext cx="2955504" cy="464421"/>
            <a:chOff x="1095398" y="2725828"/>
            <a:chExt cx="2955504" cy="464421"/>
          </a:xfrm>
        </p:grpSpPr>
        <p:grpSp>
          <p:nvGrpSpPr>
            <p:cNvPr id="3" name="组合 31"/>
            <p:cNvGrpSpPr/>
            <p:nvPr/>
          </p:nvGrpSpPr>
          <p:grpSpPr>
            <a:xfrm>
              <a:off x="1095398" y="2725828"/>
              <a:ext cx="470000" cy="464421"/>
              <a:chOff x="4965079" y="546100"/>
              <a:chExt cx="588369" cy="581025"/>
            </a:xfrm>
          </p:grpSpPr>
          <p:sp>
            <p:nvSpPr>
              <p:cNvPr id="38" name="Oval 6"/>
              <p:cNvSpPr>
                <a:spLocks noChangeArrowheads="1"/>
              </p:cNvSpPr>
              <p:nvPr/>
            </p:nvSpPr>
            <p:spPr bwMode="auto">
              <a:xfrm>
                <a:off x="4968752" y="546100"/>
                <a:ext cx="581024" cy="581025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Text Box 24"/>
              <p:cNvSpPr txBox="1">
                <a:spLocks noChangeArrowheads="1"/>
              </p:cNvSpPr>
              <p:nvPr/>
            </p:nvSpPr>
            <p:spPr bwMode="auto">
              <a:xfrm>
                <a:off x="4965079" y="586175"/>
                <a:ext cx="588369" cy="500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zh-CN" sz="2000" b="1" dirty="0">
                    <a:solidFill>
                      <a:schemeClr val="bg1"/>
                    </a:solidFill>
                  </a:rPr>
                  <a:t>02</a:t>
                </a:r>
                <a:endParaRPr lang="zh-CN" altLang="zh-CN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708719" y="2788657"/>
              <a:ext cx="2342183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err="1">
                  <a:solidFill>
                    <a:schemeClr val="bg2">
                      <a:lumMod val="75000"/>
                    </a:schemeClr>
                  </a:solidFill>
                  <a:ea typeface="微软雅黑" panose="020B0503020204020204" pitchFamily="34" charset="-122"/>
                </a:rPr>
                <a:t>Ardiono</a:t>
              </a:r>
              <a:r>
                <a:rPr lang="zh-TW" altLang="en-US" sz="2000" b="1" dirty="0">
                  <a:solidFill>
                    <a:schemeClr val="bg2">
                      <a:lumMod val="75000"/>
                    </a:schemeClr>
                  </a:solidFill>
                  <a:ea typeface="微软雅黑" panose="020B0503020204020204" pitchFamily="34" charset="-122"/>
                </a:rPr>
                <a:t>介紹</a:t>
              </a:r>
              <a:endParaRPr lang="zh-CN" altLang="en-US" sz="2000" b="1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FED1A83A-8057-4346-B478-04461449046C}"/>
              </a:ext>
            </a:extLst>
          </p:cNvPr>
          <p:cNvGrpSpPr/>
          <p:nvPr/>
        </p:nvGrpSpPr>
        <p:grpSpPr>
          <a:xfrm>
            <a:off x="3231712" y="3561796"/>
            <a:ext cx="2955504" cy="464421"/>
            <a:chOff x="5290827" y="2471522"/>
            <a:chExt cx="2955504" cy="464421"/>
          </a:xfrm>
        </p:grpSpPr>
        <p:grpSp>
          <p:nvGrpSpPr>
            <p:cNvPr id="4" name="组合 46"/>
            <p:cNvGrpSpPr/>
            <p:nvPr/>
          </p:nvGrpSpPr>
          <p:grpSpPr>
            <a:xfrm>
              <a:off x="5290827" y="2471522"/>
              <a:ext cx="470000" cy="464421"/>
              <a:chOff x="4965079" y="546100"/>
              <a:chExt cx="588369" cy="581025"/>
            </a:xfrm>
          </p:grpSpPr>
          <p:sp>
            <p:nvSpPr>
              <p:cNvPr id="48" name="Oval 6"/>
              <p:cNvSpPr>
                <a:spLocks noChangeArrowheads="1"/>
              </p:cNvSpPr>
              <p:nvPr/>
            </p:nvSpPr>
            <p:spPr bwMode="auto">
              <a:xfrm>
                <a:off x="4968752" y="546100"/>
                <a:ext cx="581024" cy="581025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 Box 24"/>
              <p:cNvSpPr txBox="1">
                <a:spLocks noChangeArrowheads="1"/>
              </p:cNvSpPr>
              <p:nvPr/>
            </p:nvSpPr>
            <p:spPr bwMode="auto">
              <a:xfrm>
                <a:off x="4965079" y="586175"/>
                <a:ext cx="588369" cy="500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zh-CN" altLang="zh-CN" sz="2000" b="1" dirty="0">
                    <a:solidFill>
                      <a:schemeClr val="bg1"/>
                    </a:solidFill>
                  </a:rPr>
                  <a:t>0</a:t>
                </a:r>
                <a:r>
                  <a:rPr lang="en-US" altLang="zh-CN" sz="2000" b="1" dirty="0">
                    <a:solidFill>
                      <a:schemeClr val="bg1"/>
                    </a:solidFill>
                  </a:rPr>
                  <a:t>3</a:t>
                </a:r>
                <a:endParaRPr lang="zh-CN" altLang="zh-CN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5904148" y="2534351"/>
              <a:ext cx="2342183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solidFill>
                    <a:schemeClr val="bg2">
                      <a:lumMod val="75000"/>
                    </a:schemeClr>
                  </a:solidFill>
                  <a:ea typeface="微软雅黑" panose="020B0503020204020204" pitchFamily="34" charset="-122"/>
                </a:rPr>
                <a:t>零件介紹與實作</a:t>
              </a:r>
              <a:endParaRPr lang="zh-CN" altLang="en-US" sz="2000" b="1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400092" y="1240396"/>
            <a:ext cx="9028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TW" altLang="en-US" sz="2800" dirty="0">
                <a:solidFill>
                  <a:schemeClr val="accent1"/>
                </a:solidFill>
              </a:rPr>
              <a:t>大綱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1560070">
            <a:off x="2881875" y="1317388"/>
            <a:ext cx="2446854" cy="3695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   PAGE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3B955B31-0404-4790-B7DE-564AFC6C1C66}"/>
              </a:ext>
            </a:extLst>
          </p:cNvPr>
          <p:cNvGrpSpPr/>
          <p:nvPr/>
        </p:nvGrpSpPr>
        <p:grpSpPr>
          <a:xfrm>
            <a:off x="239884" y="304292"/>
            <a:ext cx="7104424" cy="4056938"/>
            <a:chOff x="239884" y="304292"/>
            <a:chExt cx="7104424" cy="4056938"/>
          </a:xfrm>
        </p:grpSpPr>
        <p:sp>
          <p:nvSpPr>
            <p:cNvPr id="16" name="TextBox 15"/>
            <p:cNvSpPr txBox="1"/>
            <p:nvPr/>
          </p:nvSpPr>
          <p:spPr>
            <a:xfrm>
              <a:off x="359532" y="304292"/>
              <a:ext cx="6984776" cy="458926"/>
            </a:xfrm>
            <a:prstGeom prst="rect">
              <a:avLst/>
            </a:prstGeom>
            <a:noFill/>
          </p:spPr>
          <p:txBody>
            <a:bodyPr wrap="square" lIns="91458" tIns="45729" rIns="91458" bIns="45729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 startAt="2"/>
              </a:pPr>
              <a:r>
                <a:rPr lang="zh-TW" altLang="en-US" b="1" dirty="0">
                  <a:solidFill>
                    <a:schemeClr val="bg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超音波模組</a:t>
              </a:r>
              <a:endPara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0F9DABF7-BBDA-44E2-BA5F-CFC510A3DCD6}"/>
                </a:ext>
              </a:extLst>
            </p:cNvPr>
            <p:cNvGrpSpPr/>
            <p:nvPr/>
          </p:nvGrpSpPr>
          <p:grpSpPr>
            <a:xfrm>
              <a:off x="239884" y="760244"/>
              <a:ext cx="5160208" cy="3600986"/>
              <a:chOff x="239884" y="760244"/>
              <a:chExt cx="5160208" cy="3600986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A74096A-A22D-4ADD-8342-035956D91AC1}"/>
                  </a:ext>
                </a:extLst>
              </p:cNvPr>
              <p:cNvSpPr/>
              <p:nvPr/>
            </p:nvSpPr>
            <p:spPr>
              <a:xfrm>
                <a:off x="239884" y="760244"/>
                <a:ext cx="2279888" cy="2123658"/>
              </a:xfrm>
              <a:prstGeom prst="rect">
                <a:avLst/>
              </a:prstGeom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// 定義超音波模組引腳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const int Vcc = 11;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const int trigPin = 12;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const int echoPin = 13;</a:t>
                </a:r>
              </a:p>
              <a:p>
                <a:endParaRPr lang="zh-TW" altLang="en-US" sz="1200" b="1" dirty="0">
                  <a:solidFill>
                    <a:schemeClr val="bg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void setup() {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pinMode(Vcc, OUTPUT);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pinMode(trigPin, OUTPUT);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pinMode(echoPin, INPUT);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Serial.begin(9600);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}</a:t>
                </a: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BA4325CB-ACF5-4D58-801D-6AB3A106A031}"/>
                  </a:ext>
                </a:extLst>
              </p:cNvPr>
              <p:cNvSpPr/>
              <p:nvPr/>
            </p:nvSpPr>
            <p:spPr>
              <a:xfrm>
                <a:off x="2519772" y="760244"/>
                <a:ext cx="2880320" cy="3600986"/>
              </a:xfrm>
              <a:prstGeom prst="rect">
                <a:avLst/>
              </a:prstGeom>
              <a:ln>
                <a:solidFill>
                  <a:srgbClr val="E6E6E6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void loop() {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digitalWrite(Vcc, HIGH);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// 測量距離  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long duration, distance;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digitalWrite(trigPin, LOW);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delayMicroseconds(2);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digitalWrite(trigPin, HIGH);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delayMicroseconds(10);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digitalWrite(trigPin, LOW);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duration = pulseIn(echoPin, HIGH);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distance = (duration / 2) / 29.1;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// 顯示距離到序列埠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Serial.print("Distance: ");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Serial.print(distance);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Serial.println(" cm");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delay(500);</a:t>
                </a:r>
              </a:p>
              <a:p>
                <a:r>
                  <a:rPr lang="zh-TW" altLang="en-US" sz="1200" b="1" dirty="0">
                    <a:solidFill>
                      <a:schemeClr val="bg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}</a:t>
                </a:r>
              </a:p>
            </p:txBody>
          </p:sp>
        </p:grpSp>
      </p:grpSp>
      <p:sp>
        <p:nvSpPr>
          <p:cNvPr id="18" name="TextBox 15">
            <a:extLst>
              <a:ext uri="{FF2B5EF4-FFF2-40B4-BE49-F238E27FC236}">
                <a16:creationId xmlns:a16="http://schemas.microsoft.com/office/drawing/2014/main" id="{D2ECFA7C-D764-4EAE-A7C0-ECFEE720F2A0}"/>
              </a:ext>
            </a:extLst>
          </p:cNvPr>
          <p:cNvSpPr txBox="1"/>
          <p:nvPr/>
        </p:nvSpPr>
        <p:spPr>
          <a:xfrm>
            <a:off x="442315" y="4216487"/>
            <a:ext cx="1928074" cy="336713"/>
          </a:xfrm>
          <a:prstGeom prst="rect">
            <a:avLst/>
          </a:prstGeom>
          <a:solidFill>
            <a:srgbClr val="DEBCDC"/>
          </a:solidFill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code</a:t>
            </a: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有疑問都可以討論ㄛ</a:t>
            </a:r>
            <a:endParaRPr lang="en-US" altLang="zh-TW" sz="12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7CFF8BC7-D903-4E1A-87A6-3AF002B929FE}"/>
              </a:ext>
            </a:extLst>
          </p:cNvPr>
          <p:cNvGrpSpPr/>
          <p:nvPr/>
        </p:nvGrpSpPr>
        <p:grpSpPr>
          <a:xfrm>
            <a:off x="5484950" y="599192"/>
            <a:ext cx="2894013" cy="4080552"/>
            <a:chOff x="5530415" y="599192"/>
            <a:chExt cx="2894013" cy="4080552"/>
          </a:xfrm>
        </p:grpSpPr>
        <p:pic>
          <p:nvPicPr>
            <p:cNvPr id="13" name="fad87daa-7433-4cef-a6c2-99263b686b88">
              <a:hlinkClick r:id="" action="ppaction://media"/>
              <a:extLst>
                <a:ext uri="{FF2B5EF4-FFF2-40B4-BE49-F238E27FC236}">
                  <a16:creationId xmlns:a16="http://schemas.microsoft.com/office/drawing/2014/main" id="{0B28C005-C5C2-494D-9C99-8DDF2DDC392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t="9183" b="11508"/>
            <a:stretch/>
          </p:blipFill>
          <p:spPr>
            <a:xfrm>
              <a:off x="5530415" y="599192"/>
              <a:ext cx="2894013" cy="4080552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B6C2EE1C-65E3-4A6C-A4A5-318D12BDFF21}"/>
                </a:ext>
              </a:extLst>
            </p:cNvPr>
            <p:cNvSpPr txBox="1"/>
            <p:nvPr/>
          </p:nvSpPr>
          <p:spPr>
            <a:xfrm>
              <a:off x="5530415" y="599192"/>
              <a:ext cx="362128" cy="138499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影片</a:t>
              </a:r>
              <a:endParaRPr lang="en-US" altLang="zh-TW" sz="1400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1400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....</a:t>
              </a:r>
            </a:p>
            <a:p>
              <a:r>
                <a:rPr lang="zh-TW" altLang="en-US" sz="1400" b="1" dirty="0">
                  <a:solidFill>
                    <a:schemeClr val="tx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開聲音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1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9532" y="304292"/>
            <a:ext cx="6984776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馬達驅動器介紹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ECCCD40-AAE2-4B72-9E62-6515EA17DCC8}"/>
              </a:ext>
            </a:extLst>
          </p:cNvPr>
          <p:cNvGrpSpPr/>
          <p:nvPr/>
        </p:nvGrpSpPr>
        <p:grpSpPr>
          <a:xfrm>
            <a:off x="539552" y="952364"/>
            <a:ext cx="2850861" cy="3005876"/>
            <a:chOff x="2023061" y="1780456"/>
            <a:chExt cx="2850861" cy="300587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8DFCF16-5397-494A-AF77-1264B120C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5736" y="1780456"/>
              <a:ext cx="1845073" cy="2223417"/>
            </a:xfrm>
            <a:prstGeom prst="rect">
              <a:avLst/>
            </a:prstGeom>
          </p:spPr>
        </p:pic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9E5A376-6677-4D4C-9737-FE79181AA9E4}"/>
                </a:ext>
              </a:extLst>
            </p:cNvPr>
            <p:cNvSpPr txBox="1"/>
            <p:nvPr/>
          </p:nvSpPr>
          <p:spPr>
            <a:xfrm>
              <a:off x="2519772" y="3472644"/>
              <a:ext cx="504056" cy="336713"/>
            </a:xfrm>
            <a:prstGeom prst="rect">
              <a:avLst/>
            </a:prstGeom>
            <a:solidFill>
              <a:srgbClr val="DEBCDC"/>
            </a:solidFill>
          </p:spPr>
          <p:txBody>
            <a:bodyPr wrap="square" lIns="91458" tIns="45729" rIns="91458" bIns="45729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200" b="1" dirty="0">
                  <a:solidFill>
                    <a:schemeClr val="tx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電源</a:t>
              </a:r>
              <a:endPara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21AD9D8D-8321-40EA-BC9D-4270C4993138}"/>
                </a:ext>
              </a:extLst>
            </p:cNvPr>
            <p:cNvSpPr txBox="1"/>
            <p:nvPr/>
          </p:nvSpPr>
          <p:spPr>
            <a:xfrm>
              <a:off x="2260556" y="3942938"/>
              <a:ext cx="525368" cy="316387"/>
            </a:xfrm>
            <a:prstGeom prst="rect">
              <a:avLst/>
            </a:prstGeom>
            <a:noFill/>
          </p:spPr>
          <p:txBody>
            <a:bodyPr wrap="square" lIns="91458" tIns="45729" rIns="91458" bIns="45729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100" b="1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12V</a:t>
              </a: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8A2FF1C5-1544-403F-93FD-F01AAF9BF6B6}"/>
                </a:ext>
              </a:extLst>
            </p:cNvPr>
            <p:cNvSpPr txBox="1"/>
            <p:nvPr/>
          </p:nvSpPr>
          <p:spPr>
            <a:xfrm>
              <a:off x="2447764" y="4133232"/>
              <a:ext cx="525368" cy="316387"/>
            </a:xfrm>
            <a:prstGeom prst="rect">
              <a:avLst/>
            </a:prstGeom>
            <a:noFill/>
          </p:spPr>
          <p:txBody>
            <a:bodyPr wrap="square" lIns="91458" tIns="45729" rIns="91458" bIns="45729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100" b="1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接地</a:t>
              </a:r>
              <a:endParaRPr lang="en-US" altLang="zh-TW" sz="1100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76579947-2770-4A33-90A5-391F7DEC04C1}"/>
                </a:ext>
              </a:extLst>
            </p:cNvPr>
            <p:cNvSpPr txBox="1"/>
            <p:nvPr/>
          </p:nvSpPr>
          <p:spPr>
            <a:xfrm>
              <a:off x="2761144" y="3946130"/>
              <a:ext cx="525368" cy="316387"/>
            </a:xfrm>
            <a:prstGeom prst="rect">
              <a:avLst/>
            </a:prstGeom>
            <a:noFill/>
          </p:spPr>
          <p:txBody>
            <a:bodyPr wrap="square" lIns="91458" tIns="45729" rIns="91458" bIns="45729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100" b="1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5V</a:t>
              </a:r>
            </a:p>
          </p:txBody>
        </p: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1FBDCA98-37B7-4B0D-89C9-D9A7C1954B8A}"/>
                </a:ext>
              </a:extLst>
            </p:cNvPr>
            <p:cNvSpPr txBox="1"/>
            <p:nvPr/>
          </p:nvSpPr>
          <p:spPr>
            <a:xfrm>
              <a:off x="2023061" y="4449619"/>
              <a:ext cx="1476165" cy="336713"/>
            </a:xfrm>
            <a:prstGeom prst="rect">
              <a:avLst/>
            </a:prstGeom>
            <a:solidFill>
              <a:srgbClr val="DEBCDC"/>
            </a:solidFill>
          </p:spPr>
          <p:txBody>
            <a:bodyPr wrap="square" lIns="91458" tIns="45729" rIns="91458" bIns="45729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200" b="1" dirty="0">
                  <a:solidFill>
                    <a:schemeClr val="tx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5V</a:t>
              </a:r>
              <a:r>
                <a:rPr lang="zh-TW" altLang="en-US" sz="1200" b="1" dirty="0">
                  <a:solidFill>
                    <a:schemeClr val="tx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TW" sz="1200" b="1" dirty="0">
                  <a:solidFill>
                    <a:schemeClr val="tx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12V</a:t>
              </a:r>
              <a:r>
                <a:rPr lang="zh-TW" altLang="en-US" sz="1200" b="1" dirty="0">
                  <a:solidFill>
                    <a:schemeClr val="tx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擇一就好</a:t>
              </a:r>
              <a:endPara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3159A091-4405-4D8C-8FE4-B2DAFF608AA5}"/>
                </a:ext>
              </a:extLst>
            </p:cNvPr>
            <p:cNvSpPr txBox="1"/>
            <p:nvPr/>
          </p:nvSpPr>
          <p:spPr>
            <a:xfrm>
              <a:off x="2195736" y="2833457"/>
              <a:ext cx="1845073" cy="336713"/>
            </a:xfrm>
            <a:prstGeom prst="rect">
              <a:avLst/>
            </a:prstGeom>
            <a:solidFill>
              <a:srgbClr val="DEBCDC"/>
            </a:solidFill>
          </p:spPr>
          <p:txBody>
            <a:bodyPr wrap="square" lIns="91458" tIns="45729" rIns="91458" bIns="45729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1200" b="1" dirty="0">
                  <a:solidFill>
                    <a:schemeClr val="tx2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馬達輸出</a:t>
              </a:r>
              <a:endPara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TextBox 15">
              <a:extLst>
                <a:ext uri="{FF2B5EF4-FFF2-40B4-BE49-F238E27FC236}">
                  <a16:creationId xmlns:a16="http://schemas.microsoft.com/office/drawing/2014/main" id="{1A001041-1BE3-439E-8460-BE1BEEF6C7B0}"/>
                </a:ext>
              </a:extLst>
            </p:cNvPr>
            <p:cNvSpPr txBox="1"/>
            <p:nvPr/>
          </p:nvSpPr>
          <p:spPr>
            <a:xfrm>
              <a:off x="3993901" y="3675180"/>
              <a:ext cx="880021" cy="316387"/>
            </a:xfrm>
            <a:prstGeom prst="rect">
              <a:avLst/>
            </a:prstGeom>
            <a:noFill/>
          </p:spPr>
          <p:txBody>
            <a:bodyPr wrap="square" lIns="91458" tIns="45729" rIns="91458" bIns="45729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100" b="1" dirty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訊號輸入</a:t>
              </a:r>
              <a:endParaRPr lang="en-US" altLang="zh-TW" sz="11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409F1750-2F15-4FC5-A2E0-095D07464BFE}"/>
              </a:ext>
            </a:extLst>
          </p:cNvPr>
          <p:cNvSpPr/>
          <p:nvPr/>
        </p:nvSpPr>
        <p:spPr>
          <a:xfrm>
            <a:off x="1626451" y="2803011"/>
            <a:ext cx="930849" cy="4700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A808F79A-EAA0-4441-884C-BDABA07581A9}"/>
              </a:ext>
            </a:extLst>
          </p:cNvPr>
          <p:cNvSpPr txBox="1"/>
          <p:nvPr/>
        </p:nvSpPr>
        <p:spPr>
          <a:xfrm>
            <a:off x="3293192" y="771783"/>
            <a:ext cx="6984776" cy="227570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訊號輸入有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en-US" altLang="zh-TW" sz="1200" b="1" dirty="0" err="1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EnA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IN1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IN2)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en-US" altLang="zh-TW" sz="1200" b="1" dirty="0" err="1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EnB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IN3 IN4) 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共六支接角 三個一組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b="1" dirty="0" err="1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EnA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控制輸出電壓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一調要接在有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~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號的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digital output!!!!!!)</a:t>
            </a:r>
          </a:p>
          <a:p>
            <a:pPr>
              <a:lnSpc>
                <a:spcPct val="150000"/>
              </a:lnSpc>
            </a:pP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IN1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IN2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調整高低電位控制馬達旋轉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因此單邊馬達輸出的接口沒有分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+-</a:t>
            </a: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順轉 跟 逆轉可以透過 高低電位實現</a:t>
            </a: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1200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然後用 程式 或 搖桿 就可以控制車子ㄌ</a:t>
            </a:r>
            <a:r>
              <a:rPr lang="en-US" altLang="zh-TW" sz="1200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!!</a:t>
            </a:r>
          </a:p>
        </p:txBody>
      </p:sp>
      <p:pic>
        <p:nvPicPr>
          <p:cNvPr id="33" name="3ebacb1e-669d-4d89-b225-e1b1942430c1">
            <a:hlinkClick r:id="" action="ppaction://media"/>
            <a:extLst>
              <a:ext uri="{FF2B5EF4-FFF2-40B4-BE49-F238E27FC236}">
                <a16:creationId xmlns:a16="http://schemas.microsoft.com/office/drawing/2014/main" id="{D3DBBAA4-646F-43E4-B6D2-6D9CE0D669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23391" b="12307"/>
          <a:stretch/>
        </p:blipFill>
        <p:spPr>
          <a:xfrm>
            <a:off x="6286920" y="1864980"/>
            <a:ext cx="251957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7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3" name="文本占位符 3"/>
          <p:cNvSpPr txBox="1">
            <a:spLocks/>
          </p:cNvSpPr>
          <p:nvPr/>
        </p:nvSpPr>
        <p:spPr>
          <a:xfrm>
            <a:off x="2879812" y="484312"/>
            <a:ext cx="3348372" cy="432202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前言</a:t>
            </a:r>
            <a:endParaRPr lang="zh-CN" altLang="en-US" sz="320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9632" y="1132384"/>
            <a:ext cx="6984776" cy="2246787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嘿</a:t>
            </a:r>
            <a:r>
              <a:rPr lang="en-US" altLang="zh-TW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..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我是另外一個教學 方靖</a:t>
            </a:r>
            <a:endParaRPr lang="en-US" altLang="zh-TW" sz="1400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但我剛好禮拜三晚上有課，所以這學期社團時間應該都看不到我</a:t>
            </a:r>
            <a:r>
              <a:rPr lang="en-US" altLang="zh-TW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altLang="zh-TW" sz="11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TW" altLang="en-US" sz="11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但我很常在社辦 大家沒事都可以來社辦耍廢</a:t>
            </a:r>
            <a:r>
              <a:rPr lang="en-US" altLang="zh-TW" sz="11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這次的教材是由我編寫的，但其實立璿</a:t>
            </a:r>
            <a:r>
              <a:rPr lang="en-US" altLang="zh-TW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ㄖㄨㄟˋ</a:t>
            </a:r>
            <a:r>
              <a:rPr lang="en-US" altLang="zh-TW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才是專業的</a:t>
            </a:r>
            <a:r>
              <a:rPr lang="en-US" altLang="zh-TW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資工大佬</a:t>
            </a:r>
            <a:r>
              <a:rPr lang="en-US" altLang="zh-TW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TW" sz="1400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我會盡量把內容寫的簡單一點，希望大家不要放棄學習 </a:t>
            </a:r>
            <a:r>
              <a:rPr lang="en-US" altLang="zh-TW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d(d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＇∀＇</a:t>
            </a:r>
            <a:r>
              <a:rPr lang="en-US" altLang="zh-TW" sz="1400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)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C105D75-502E-43D5-B0BB-4E328AE31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6" b="-1"/>
          <a:stretch/>
        </p:blipFill>
        <p:spPr>
          <a:xfrm>
            <a:off x="6837843" y="916514"/>
            <a:ext cx="1357757" cy="130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3" name="文本占位符 3"/>
          <p:cNvSpPr txBox="1">
            <a:spLocks/>
          </p:cNvSpPr>
          <p:nvPr/>
        </p:nvSpPr>
        <p:spPr>
          <a:xfrm>
            <a:off x="1799692" y="1276400"/>
            <a:ext cx="5292588" cy="432202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程式設計 </a:t>
            </a:r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(</a:t>
            </a:r>
            <a:r>
              <a:rPr lang="zh-TW" altLang="en-US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目錄</a:t>
            </a:r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)</a:t>
            </a:r>
          </a:p>
          <a:p>
            <a:pPr algn="ctr"/>
            <a:endParaRPr lang="en-US" altLang="zh-TW" sz="120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TW" altLang="en-US" sz="12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每個段落結束都會讓大家練習看看</a:t>
            </a:r>
            <a:endParaRPr lang="zh-CN" altLang="en-US" sz="320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27884" y="2140496"/>
            <a:ext cx="6984776" cy="1705421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輸出文字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For </a:t>
            </a: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迴圈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三角形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金字塔三角形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69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3" name="文本占位符 3"/>
          <p:cNvSpPr txBox="1">
            <a:spLocks/>
          </p:cNvSpPr>
          <p:nvPr/>
        </p:nvSpPr>
        <p:spPr>
          <a:xfrm>
            <a:off x="-1440668" y="439878"/>
            <a:ext cx="5292588" cy="432202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4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前情提要</a:t>
            </a:r>
            <a:endParaRPr lang="zh-CN" altLang="en-US" sz="240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5CF48C7-80C8-485D-AD31-42C5E1A21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69251"/>
            <a:ext cx="2017468" cy="1268123"/>
          </a:xfrm>
          <a:prstGeom prst="rect">
            <a:avLst/>
          </a:prstGeom>
        </p:spPr>
      </p:pic>
      <p:sp>
        <p:nvSpPr>
          <p:cNvPr id="6" name="文本占位符 3">
            <a:extLst>
              <a:ext uri="{FF2B5EF4-FFF2-40B4-BE49-F238E27FC236}">
                <a16:creationId xmlns:a16="http://schemas.microsoft.com/office/drawing/2014/main" id="{8E17E031-C6EF-400E-A0D0-104625A95C90}"/>
              </a:ext>
            </a:extLst>
          </p:cNvPr>
          <p:cNvSpPr txBox="1">
            <a:spLocks/>
          </p:cNvSpPr>
          <p:nvPr/>
        </p:nvSpPr>
        <p:spPr>
          <a:xfrm>
            <a:off x="539552" y="2149685"/>
            <a:ext cx="5292588" cy="2358038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setup(): 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程式的起始部分，只執行一次，用於初始化設定。</a:t>
            </a:r>
          </a:p>
          <a:p>
            <a:endParaRPr lang="zh-TW" altLang="en-US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loop(): 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主要程式部分，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持續執行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，包含主要程式邏輯。</a:t>
            </a:r>
          </a:p>
          <a:p>
            <a:endParaRPr lang="zh-TW" altLang="en-US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總之，程式從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setup() 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開始，然後一直循環執行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loop() 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中的程式碼。</a:t>
            </a:r>
            <a:endParaRPr lang="zh-CN" altLang="en-US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C6A60BAA-A197-4037-97F2-D5EAC5FFE730}"/>
              </a:ext>
            </a:extLst>
          </p:cNvPr>
          <p:cNvSpPr txBox="1">
            <a:spLocks/>
          </p:cNvSpPr>
          <p:nvPr/>
        </p:nvSpPr>
        <p:spPr>
          <a:xfrm>
            <a:off x="2711707" y="1193562"/>
            <a:ext cx="5292588" cy="509750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0" dirty="0" err="1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Serial.begin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(9600);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//9600bit/s</a:t>
            </a: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大概就是程式每秒講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9600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個字給電腦聽的概念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1BA4800-5034-4319-A450-25E749A389C1}"/>
              </a:ext>
            </a:extLst>
          </p:cNvPr>
          <p:cNvSpPr txBox="1"/>
          <p:nvPr/>
        </p:nvSpPr>
        <p:spPr>
          <a:xfrm>
            <a:off x="6490862" y="3760676"/>
            <a:ext cx="2376264" cy="1167710"/>
          </a:xfrm>
          <a:prstGeom prst="rect">
            <a:avLst/>
          </a:prstGeom>
          <a:solidFill>
            <a:srgbClr val="DEBCDC"/>
          </a:solidFill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Tips:</a:t>
            </a: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在程式裡的 </a:t>
            </a:r>
            <a:r>
              <a: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=</a:t>
            </a: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不是等於</a:t>
            </a:r>
            <a:endParaRPr lang="en-US" altLang="zh-TW" sz="12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一個 </a:t>
            </a:r>
            <a:r>
              <a: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=</a:t>
            </a: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是把值給變數</a:t>
            </a:r>
            <a:endParaRPr lang="en-US" altLang="zh-TW" sz="12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兩個 </a:t>
            </a:r>
            <a:r>
              <a: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==</a:t>
            </a: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才是判斷是不是等於</a:t>
            </a:r>
            <a:endParaRPr lang="en-US" altLang="zh-TW" sz="12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30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556" y="376300"/>
            <a:ext cx="6984776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輸出文字、基本框架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1117D37-DEF0-49FD-89E7-5730B739A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9678"/>
            <a:ext cx="2772308" cy="1134972"/>
          </a:xfrm>
          <a:prstGeom prst="rect">
            <a:avLst/>
          </a:prstGeom>
        </p:spPr>
      </p:pic>
      <p:sp>
        <p:nvSpPr>
          <p:cNvPr id="8" name="文本占位符 3">
            <a:extLst>
              <a:ext uri="{FF2B5EF4-FFF2-40B4-BE49-F238E27FC236}">
                <a16:creationId xmlns:a16="http://schemas.microsoft.com/office/drawing/2014/main" id="{752C86FD-2437-476B-B84D-E753E991F0FB}"/>
              </a:ext>
            </a:extLst>
          </p:cNvPr>
          <p:cNvSpPr txBox="1">
            <a:spLocks/>
          </p:cNvSpPr>
          <p:nvPr/>
        </p:nvSpPr>
        <p:spPr>
          <a:xfrm>
            <a:off x="347008" y="1696194"/>
            <a:ext cx="3852428" cy="2358038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0" dirty="0" err="1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Serial.println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("Hello, Arduino!");</a:t>
            </a: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兩個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“ ”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中間的文字可以修改，就會有不同輸出。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endParaRPr lang="en-US" altLang="zh-CN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然後就可以送出了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!</a:t>
            </a:r>
            <a:endParaRPr lang="zh-CN" altLang="en-US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33DBA0-A676-4020-8B4F-C322560B0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605763"/>
            <a:ext cx="2610772" cy="1728397"/>
          </a:xfrm>
          <a:prstGeom prst="rect">
            <a:avLst/>
          </a:prstGeom>
        </p:spPr>
      </p:pic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E1132CC3-00E7-4FE5-9B15-A0BDD547D45D}"/>
              </a:ext>
            </a:extLst>
          </p:cNvPr>
          <p:cNvSpPr txBox="1">
            <a:spLocks/>
          </p:cNvSpPr>
          <p:nvPr/>
        </p:nvSpPr>
        <p:spPr>
          <a:xfrm>
            <a:off x="4691752" y="1834686"/>
            <a:ext cx="5292588" cy="2358038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但聰明的你會發現程式的輸出太快了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en-US" altLang="zh-TW" sz="105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(</a:t>
            </a:r>
            <a:r>
              <a:rPr lang="zh-TW" altLang="en-US" sz="105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其實不用這麼快沒關係</a:t>
            </a:r>
            <a:r>
              <a:rPr lang="en-US" altLang="zh-TW" sz="105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==)</a:t>
            </a:r>
          </a:p>
          <a:p>
            <a:endParaRPr lang="en-US" altLang="zh-TW" sz="105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於是決定讓他隔一秒輸出一次就好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!!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320B4B7-197C-479E-8844-E2A0176D4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351" y="3508648"/>
            <a:ext cx="2846133" cy="3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556" y="376300"/>
            <a:ext cx="6984776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練習一下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E1132CC3-00E7-4FE5-9B15-A0BDD547D45D}"/>
              </a:ext>
            </a:extLst>
          </p:cNvPr>
          <p:cNvSpPr txBox="1">
            <a:spLocks/>
          </p:cNvSpPr>
          <p:nvPr/>
        </p:nvSpPr>
        <p:spPr>
          <a:xfrm>
            <a:off x="791580" y="457420"/>
            <a:ext cx="5292588" cy="3447271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如果在輸出的文字中加入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“\n”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就會換行輸出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那試看看怎麼輸出三角形吧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!!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72E52D-F28A-4209-8D7D-1AA5F95B5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80" y="952364"/>
            <a:ext cx="4039164" cy="20005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F1227D0-B87E-4639-9091-4B8496788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04292"/>
            <a:ext cx="3199460" cy="20977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A803AAC-DD82-476E-984A-63E4D7922A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846"/>
          <a:stretch/>
        </p:blipFill>
        <p:spPr>
          <a:xfrm>
            <a:off x="863588" y="3211504"/>
            <a:ext cx="828092" cy="112712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9F429F7-7318-4310-8E98-6A8ADE5ED1FC}"/>
              </a:ext>
            </a:extLst>
          </p:cNvPr>
          <p:cNvSpPr/>
          <p:nvPr/>
        </p:nvSpPr>
        <p:spPr>
          <a:xfrm>
            <a:off x="3203848" y="835226"/>
            <a:ext cx="288032" cy="40517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182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78550" y="-127756"/>
            <a:ext cx="9901100" cy="5724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556" y="376300"/>
            <a:ext cx="6984776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en-US" altLang="zh-TW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For</a:t>
            </a: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迴圈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E1132CC3-00E7-4FE5-9B15-A0BDD547D45D}"/>
              </a:ext>
            </a:extLst>
          </p:cNvPr>
          <p:cNvSpPr txBox="1">
            <a:spLocks/>
          </p:cNvSpPr>
          <p:nvPr/>
        </p:nvSpPr>
        <p:spPr>
          <a:xfrm>
            <a:off x="503548" y="844352"/>
            <a:ext cx="5292588" cy="1036107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迴圈就是讓電腦重複執行的程式碼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而且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for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迴圈特別好用，所以不講別的ㄌ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…</a:t>
            </a:r>
          </a:p>
          <a:p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1318FE96-1D85-4960-BB9A-43565D868E11}"/>
              </a:ext>
            </a:extLst>
          </p:cNvPr>
          <p:cNvSpPr txBox="1">
            <a:spLocks/>
          </p:cNvSpPr>
          <p:nvPr/>
        </p:nvSpPr>
        <p:spPr>
          <a:xfrm>
            <a:off x="503548" y="1698455"/>
            <a:ext cx="5292588" cy="1036107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for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迴圈基本架構</a:t>
            </a:r>
            <a:endParaRPr lang="en-US" altLang="zh-TW" sz="160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for(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起始設定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; 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終止條件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;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每次執行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後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的動作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)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{</a:t>
            </a: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    想要執行的程式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;</a:t>
            </a:r>
          </a:p>
          <a:p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}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D4C318F6-EC44-42D0-AAED-AA1B95AFE1F3}"/>
              </a:ext>
            </a:extLst>
          </p:cNvPr>
          <p:cNvSpPr txBox="1">
            <a:spLocks/>
          </p:cNvSpPr>
          <p:nvPr/>
        </p:nvSpPr>
        <p:spPr>
          <a:xfrm>
            <a:off x="4626006" y="381228"/>
            <a:ext cx="5292588" cy="1036107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範例</a:t>
            </a:r>
            <a:endParaRPr lang="en-US" altLang="zh-TW" sz="160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立璿每次吃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1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顆蘋果，吃完會說「好ㄘ」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但每吃完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5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顆 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就會休息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5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秒再繼續吃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3">
            <a:extLst>
              <a:ext uri="{FF2B5EF4-FFF2-40B4-BE49-F238E27FC236}">
                <a16:creationId xmlns:a16="http://schemas.microsoft.com/office/drawing/2014/main" id="{9DE21D71-FE64-44F6-B1D6-DD401B00D7A2}"/>
              </a:ext>
            </a:extLst>
          </p:cNvPr>
          <p:cNvSpPr txBox="1">
            <a:spLocks/>
          </p:cNvSpPr>
          <p:nvPr/>
        </p:nvSpPr>
        <p:spPr>
          <a:xfrm>
            <a:off x="2159732" y="3679321"/>
            <a:ext cx="5292588" cy="1036107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有問題直接問就好</a:t>
            </a:r>
            <a:r>
              <a:rPr lang="ja-JP" altLang="en-US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ヽ</a:t>
            </a:r>
            <a:r>
              <a:rPr lang="en-US" altLang="ja-JP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(́◕◞</a:t>
            </a:r>
            <a:r>
              <a:rPr lang="te-IN" altLang="zh-TW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౪◟◕‵)</a:t>
            </a:r>
            <a:r>
              <a:rPr lang="ja-JP" altLang="en-US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ﾉ</a:t>
            </a:r>
            <a:r>
              <a:rPr lang="en-US" altLang="zh-TW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!!</a:t>
            </a:r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 要再進階ㄌ喔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DCC8F362-3A3C-4D31-932A-3DABEAA3AD53}"/>
              </a:ext>
            </a:extLst>
          </p:cNvPr>
          <p:cNvGrpSpPr/>
          <p:nvPr/>
        </p:nvGrpSpPr>
        <p:grpSpPr>
          <a:xfrm>
            <a:off x="4968044" y="1518516"/>
            <a:ext cx="5832648" cy="2052024"/>
            <a:chOff x="4968044" y="1518516"/>
            <a:chExt cx="5832648" cy="2052024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387C80DD-8282-43B3-BA7B-3D2C0718C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044" y="1518516"/>
              <a:ext cx="3744416" cy="2052024"/>
            </a:xfrm>
            <a:prstGeom prst="rect">
              <a:avLst/>
            </a:prstGeom>
          </p:spPr>
        </p:pic>
        <p:sp>
          <p:nvSpPr>
            <p:cNvPr id="18" name="文本占位符 3">
              <a:extLst>
                <a:ext uri="{FF2B5EF4-FFF2-40B4-BE49-F238E27FC236}">
                  <a16:creationId xmlns:a16="http://schemas.microsoft.com/office/drawing/2014/main" id="{0D9D903A-E501-4E8C-8D26-96DAF3A94CBF}"/>
                </a:ext>
              </a:extLst>
            </p:cNvPr>
            <p:cNvSpPr txBox="1">
              <a:spLocks/>
            </p:cNvSpPr>
            <p:nvPr/>
          </p:nvSpPr>
          <p:spPr>
            <a:xfrm>
              <a:off x="6084168" y="1869422"/>
              <a:ext cx="4716524" cy="865140"/>
            </a:xfrm>
            <a:prstGeom prst="rect">
              <a:avLst/>
            </a:prstGeom>
          </p:spPr>
          <p:txBody>
            <a:bodyPr vert="horz" lIns="91416" tIns="45708" rIns="91416" bIns="45708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b="1" kern="1200">
                  <a:solidFill>
                    <a:srgbClr val="56762C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在</a:t>
              </a:r>
              <a:r>
                <a:rPr lang="en-US" altLang="zh-TW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C</a:t>
              </a:r>
              <a:r>
                <a:rPr lang="zh-TW" altLang="en-US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語言的世界中，要使用數字就要先定義</a:t>
              </a:r>
              <a:endParaRPr lang="en-US" altLang="zh-TW" sz="1050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  <a:p>
              <a:r>
                <a:rPr lang="zh-TW" altLang="en-US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所以在吃蘋果前要先告訴電腦你要吃蘋果</a:t>
              </a:r>
              <a:endParaRPr lang="en-US" altLang="zh-TW" sz="1050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  <a:p>
              <a:r>
                <a:rPr lang="zh-TW" altLang="en-US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                            </a:t>
              </a:r>
              <a:r>
                <a:rPr lang="en-US" altLang="zh-TW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(</a:t>
              </a:r>
              <a:r>
                <a:rPr lang="zh-TW" altLang="en-US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將</a:t>
              </a:r>
              <a:r>
                <a:rPr lang="en-US" altLang="zh-TW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1</a:t>
              </a:r>
              <a:r>
                <a:rPr lang="zh-TW" altLang="en-US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傳給</a:t>
              </a:r>
              <a:r>
                <a:rPr lang="en-US" altLang="zh-TW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apple</a:t>
              </a:r>
              <a:r>
                <a:rPr lang="zh-TW" altLang="en-US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這個變數</a:t>
              </a:r>
              <a:r>
                <a:rPr lang="en-US" altLang="zh-TW" sz="1050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)</a:t>
              </a:r>
              <a:endParaRPr lang="en-US" altLang="zh-TW" sz="1000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E7B016C-88A5-433B-BB72-C50AC0F02505}"/>
                </a:ext>
              </a:extLst>
            </p:cNvPr>
            <p:cNvSpPr/>
            <p:nvPr/>
          </p:nvSpPr>
          <p:spPr>
            <a:xfrm>
              <a:off x="5148064" y="2428528"/>
              <a:ext cx="1152128" cy="1800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9040C0D1-AE8C-4AB8-80CF-E319618951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2200" y="2392524"/>
              <a:ext cx="900100" cy="1260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B84B90AD-69D2-4015-95FA-1B44E47D3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268" y="3598029"/>
            <a:ext cx="673001" cy="1243254"/>
          </a:xfrm>
          <a:prstGeom prst="rect">
            <a:avLst/>
          </a:prstGeom>
        </p:spPr>
      </p:pic>
      <p:sp>
        <p:nvSpPr>
          <p:cNvPr id="20" name="TextBox 15">
            <a:extLst>
              <a:ext uri="{FF2B5EF4-FFF2-40B4-BE49-F238E27FC236}">
                <a16:creationId xmlns:a16="http://schemas.microsoft.com/office/drawing/2014/main" id="{F15B0FC7-531E-4DDE-B426-ECA09F724C49}"/>
              </a:ext>
            </a:extLst>
          </p:cNvPr>
          <p:cNvSpPr txBox="1"/>
          <p:nvPr/>
        </p:nvSpPr>
        <p:spPr>
          <a:xfrm>
            <a:off x="1223628" y="2623087"/>
            <a:ext cx="2376264" cy="1167710"/>
          </a:xfrm>
          <a:prstGeom prst="rect">
            <a:avLst/>
          </a:prstGeom>
          <a:solidFill>
            <a:srgbClr val="DEBCDC"/>
          </a:solidFill>
        </p:spPr>
        <p:txBody>
          <a:bodyPr wrap="square" lIns="91458" tIns="45729" rIns="91458" bIns="4572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Tips:</a:t>
            </a: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在程式裡的 </a:t>
            </a:r>
            <a:r>
              <a: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=</a:t>
            </a: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不是等於</a:t>
            </a:r>
            <a:endParaRPr lang="en-US" altLang="zh-TW" sz="12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一個 </a:t>
            </a:r>
            <a:r>
              <a: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=</a:t>
            </a: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是把值給變數</a:t>
            </a:r>
            <a:endParaRPr lang="en-US" altLang="zh-TW" sz="12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兩個 </a:t>
            </a:r>
            <a:r>
              <a:rPr lang="en-US" altLang="zh-TW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==</a:t>
            </a:r>
            <a:r>
              <a:rPr lang="zh-TW" altLang="en-US" sz="1200" b="1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 才是判斷是否相等</a:t>
            </a:r>
            <a:endParaRPr lang="en-US" altLang="zh-TW" sz="1200" b="1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1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6EAA4C7-87DB-49BE-AFE3-D4D8620F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78550" y="-127756"/>
            <a:ext cx="9901100" cy="5724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556" y="376300"/>
            <a:ext cx="6984776" cy="458926"/>
          </a:xfrm>
          <a:prstGeom prst="rect">
            <a:avLst/>
          </a:prstGeom>
          <a:noFill/>
        </p:spPr>
        <p:txBody>
          <a:bodyPr wrap="square" lIns="91458" tIns="45729" rIns="91458" bIns="45729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zh-TW" altLang="en-US" b="1" dirty="0">
                <a:solidFill>
                  <a:schemeClr val="bg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三角形</a:t>
            </a:r>
            <a:endParaRPr lang="en-US" altLang="zh-TW" b="1" dirty="0">
              <a:solidFill>
                <a:schemeClr val="bg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E1132CC3-00E7-4FE5-9B15-A0BDD547D45D}"/>
              </a:ext>
            </a:extLst>
          </p:cNvPr>
          <p:cNvSpPr txBox="1">
            <a:spLocks/>
          </p:cNvSpPr>
          <p:nvPr/>
        </p:nvSpPr>
        <p:spPr>
          <a:xfrm>
            <a:off x="575556" y="846374"/>
            <a:ext cx="5292588" cy="1036107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該不會以為蘋果只能一顆一顆吃吧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?</a:t>
            </a:r>
            <a:b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</a:b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重疊多個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For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迴圈 可以讓立璿一次吃更多蘋果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u="sng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*現場補充一下</a:t>
            </a:r>
            <a:r>
              <a:rPr lang="en-US" altLang="zh-TW" sz="1400" u="sng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print() </a:t>
            </a:r>
            <a:r>
              <a:rPr lang="zh-TW" altLang="en-US" sz="1400" u="sng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跟 </a:t>
            </a:r>
            <a:r>
              <a:rPr lang="en-US" altLang="zh-TW" sz="1400" u="sng" dirty="0" err="1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println</a:t>
            </a:r>
            <a:r>
              <a:rPr lang="en-US" altLang="zh-TW" sz="1400" u="sng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()</a:t>
            </a:r>
            <a:r>
              <a:rPr lang="zh-TW" altLang="en-US" sz="1400" u="sng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的差別</a:t>
            </a:r>
            <a:endParaRPr lang="en-US" altLang="zh-TW" sz="1400" u="sng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1318FE96-1D85-4960-BB9A-43565D868E11}"/>
              </a:ext>
            </a:extLst>
          </p:cNvPr>
          <p:cNvSpPr txBox="1">
            <a:spLocks/>
          </p:cNvSpPr>
          <p:nvPr/>
        </p:nvSpPr>
        <p:spPr>
          <a:xfrm>
            <a:off x="504063" y="2356520"/>
            <a:ext cx="5292588" cy="1507913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for(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起始設定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; 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終止條件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;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每次執行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後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的動作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)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{</a:t>
            </a: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   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for(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起始設定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; 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終止條件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;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每次執行</a:t>
            </a:r>
            <a:r>
              <a:rPr lang="zh-TW" altLang="en-US" sz="14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後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的動作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)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{</a:t>
            </a: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         想要執行的程式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;</a:t>
            </a: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     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}</a:t>
            </a:r>
          </a:p>
          <a:p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}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D4C318F6-EC44-42D0-AAED-AA1B95AFE1F3}"/>
              </a:ext>
            </a:extLst>
          </p:cNvPr>
          <p:cNvSpPr txBox="1">
            <a:spLocks/>
          </p:cNvSpPr>
          <p:nvPr/>
        </p:nvSpPr>
        <p:spPr>
          <a:xfrm>
            <a:off x="4626006" y="381228"/>
            <a:ext cx="5292588" cy="1036107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範例</a:t>
            </a:r>
            <a:endParaRPr lang="en-US" altLang="zh-TW" sz="160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今天的他特別餓</a:t>
            </a:r>
            <a:endParaRPr lang="en-US" altLang="zh-TW" sz="1400" b="0" dirty="0">
              <a:solidFill>
                <a:schemeClr val="bg2">
                  <a:lumMod val="7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立璿第一次吃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1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顆蘋果，第二次吃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2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顆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….</a:t>
            </a:r>
          </a:p>
          <a:p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一不小心吃了一百次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(100</a:t>
            </a:r>
            <a:r>
              <a:rPr lang="zh-TW" altLang="en-US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顆</a:t>
            </a:r>
            <a:r>
              <a:rPr lang="en-US" altLang="zh-TW" sz="1400" b="0" dirty="0">
                <a:solidFill>
                  <a:schemeClr val="bg2">
                    <a:lumMod val="75000"/>
                  </a:schemeClr>
                </a:solidFill>
                <a:ea typeface="微软雅黑" panose="020B0503020204020204" pitchFamily="34" charset="-122"/>
              </a:rPr>
              <a:t>)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0B01737-7AFA-44AB-A01A-622FD2DD3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367" y="1470085"/>
            <a:ext cx="4072780" cy="282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自定义 11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AA88E"/>
      </a:accent1>
      <a:accent2>
        <a:srgbClr val="8CBF03"/>
      </a:accent2>
      <a:accent3>
        <a:srgbClr val="5AA88E"/>
      </a:accent3>
      <a:accent4>
        <a:srgbClr val="8CBF03"/>
      </a:accent4>
      <a:accent5>
        <a:srgbClr val="5AA88E"/>
      </a:accent5>
      <a:accent6>
        <a:srgbClr val="8CBF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1241</Words>
  <Application>Microsoft Office PowerPoint</Application>
  <PresentationFormat>自訂</PresentationFormat>
  <Paragraphs>211</Paragraphs>
  <Slides>21</Slides>
  <Notes>21</Notes>
  <HiddenSlides>0</HiddenSlides>
  <MMClips>3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9" baseType="lpstr">
      <vt:lpstr>微软雅黑</vt:lpstr>
      <vt:lpstr>宋体</vt:lpstr>
      <vt:lpstr>微軟正黑體</vt:lpstr>
      <vt:lpstr>新細明體</vt:lpstr>
      <vt:lpstr>Arial</vt:lpstr>
      <vt:lpstr>Calibri</vt:lpstr>
      <vt:lpstr>Gautami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CYIR智慧機器人社 教材(1)</dc:title>
  <dc:creator>靖</dc:creator>
  <cp:keywords/>
  <cp:lastModifiedBy>User</cp:lastModifiedBy>
  <cp:revision>202</cp:revision>
  <dcterms:created xsi:type="dcterms:W3CDTF">2017-06-18T08:54:36Z</dcterms:created>
  <dcterms:modified xsi:type="dcterms:W3CDTF">2023-09-25T13:49:24Z</dcterms:modified>
  <cp:contentStatus>完稿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