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6" r:id="rId2"/>
    <p:sldId id="1383" r:id="rId3"/>
    <p:sldId id="1184" r:id="rId4"/>
    <p:sldId id="1401" r:id="rId5"/>
    <p:sldId id="1185" r:id="rId6"/>
    <p:sldId id="1295" r:id="rId7"/>
    <p:sldId id="1299" r:id="rId8"/>
    <p:sldId id="1402" r:id="rId9"/>
    <p:sldId id="1300" r:id="rId10"/>
    <p:sldId id="1301" r:id="rId11"/>
    <p:sldId id="1189" r:id="rId12"/>
    <p:sldId id="1403" r:id="rId13"/>
    <p:sldId id="1190" r:id="rId14"/>
    <p:sldId id="1191" r:id="rId15"/>
    <p:sldId id="1033" r:id="rId16"/>
    <p:sldId id="1034" r:id="rId17"/>
    <p:sldId id="1374" r:id="rId18"/>
    <p:sldId id="1372" r:id="rId19"/>
    <p:sldId id="1040" r:id="rId20"/>
    <p:sldId id="1042" r:id="rId21"/>
    <p:sldId id="1399" r:id="rId22"/>
    <p:sldId id="1044" r:id="rId23"/>
    <p:sldId id="1398" r:id="rId24"/>
    <p:sldId id="1043" r:id="rId25"/>
    <p:sldId id="1041" r:id="rId26"/>
    <p:sldId id="1406" r:id="rId27"/>
    <p:sldId id="1410" r:id="rId28"/>
    <p:sldId id="1405" r:id="rId29"/>
    <p:sldId id="1047" r:id="rId30"/>
    <p:sldId id="284" r:id="rId31"/>
    <p:sldId id="262" r:id="rId32"/>
    <p:sldId id="266" r:id="rId33"/>
    <p:sldId id="1048" r:id="rId34"/>
    <p:sldId id="263" r:id="rId35"/>
    <p:sldId id="285" r:id="rId36"/>
    <p:sldId id="265" r:id="rId37"/>
    <p:sldId id="267" r:id="rId38"/>
    <p:sldId id="269" r:id="rId39"/>
    <p:sldId id="270" r:id="rId40"/>
    <p:sldId id="280" r:id="rId41"/>
    <p:sldId id="1050" r:id="rId42"/>
    <p:sldId id="1051" r:id="rId43"/>
    <p:sldId id="273" r:id="rId44"/>
    <p:sldId id="274" r:id="rId45"/>
    <p:sldId id="288" r:id="rId46"/>
    <p:sldId id="275" r:id="rId47"/>
    <p:sldId id="276" r:id="rId48"/>
    <p:sldId id="277" r:id="rId49"/>
    <p:sldId id="278" r:id="rId50"/>
    <p:sldId id="279" r:id="rId51"/>
    <p:sldId id="1066" r:id="rId52"/>
    <p:sldId id="1049" r:id="rId53"/>
    <p:sldId id="1054" r:id="rId54"/>
    <p:sldId id="1067" r:id="rId55"/>
    <p:sldId id="1068" r:id="rId56"/>
    <p:sldId id="1397" r:id="rId57"/>
    <p:sldId id="1057" r:id="rId58"/>
    <p:sldId id="1414" r:id="rId59"/>
    <p:sldId id="1373" r:id="rId60"/>
    <p:sldId id="1376" r:id="rId61"/>
    <p:sldId id="1380" r:id="rId62"/>
    <p:sldId id="1197" r:id="rId63"/>
    <p:sldId id="1387" r:id="rId64"/>
    <p:sldId id="1388" r:id="rId65"/>
    <p:sldId id="1386" r:id="rId66"/>
    <p:sldId id="1389" r:id="rId67"/>
    <p:sldId id="1064" r:id="rId68"/>
    <p:sldId id="1065" r:id="rId69"/>
    <p:sldId id="1199" r:id="rId70"/>
    <p:sldId id="1411" r:id="rId71"/>
    <p:sldId id="1073" r:id="rId72"/>
    <p:sldId id="1206" r:id="rId73"/>
    <p:sldId id="1400" r:id="rId74"/>
    <p:sldId id="1307" r:id="rId75"/>
    <p:sldId id="1205" r:id="rId76"/>
    <p:sldId id="1324" r:id="rId77"/>
    <p:sldId id="1385" r:id="rId78"/>
    <p:sldId id="1413" r:id="rId79"/>
    <p:sldId id="1271" r:id="rId8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469" autoAdjust="0"/>
  </p:normalViewPr>
  <p:slideViewPr>
    <p:cSldViewPr snapToGrid="0">
      <p:cViewPr varScale="1">
        <p:scale>
          <a:sx n="94" d="100"/>
          <a:sy n="94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4DE7-5159-4F79-8C5B-278F06B18C6B}" type="datetimeFigureOut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C832F-D29E-4E8D-A9B8-ABFB7B2EF8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22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ml-frequent-pattern-growth-algorithm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oftwaretestinghelp.com/fp-growth-algorithm-data-mining/" TargetMode="External"/><Relationship Id="rId4" Type="http://schemas.openxmlformats.org/officeDocument/2006/relationships/hyperlink" Target="https://blog.csdn.net/bryant_meng/article/details/80864910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DB3316F-EB6A-454A-B933-84472D986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46DBBC-03B0-4202-BA88-9F8ADC875CC7}" type="slidenum">
              <a:rPr lang="en-US" altLang="zh-TW" smtClean="0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643A912-0FC5-4077-9C0A-25BC4057A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DC36D41-93BC-4A42-9D1D-187CEA196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7ACFD05-F9DA-4160-926E-422F55F12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6C4489-29F0-4514-99AF-CF1CFB40E1BA}" type="slidenum">
              <a:rPr lang="en-US" altLang="zh-TW" smtClean="0"/>
              <a:pPr>
                <a:spcBef>
                  <a:spcPct val="0"/>
                </a:spcBef>
              </a:pPr>
              <a:t>14</a:t>
            </a:fld>
            <a:endParaRPr lang="en-US" altLang="zh-TW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434B122-4099-4AFA-BCD0-E211DC052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77D0768-B7EE-436A-89FB-D554361C0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6AE931D-48BA-4B83-9F8D-148D62154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B5245B-A770-4BF5-80C8-7E0D1FCCD9A7}" type="slidenum">
              <a:rPr lang="en-US" altLang="zh-TW" smtClean="0"/>
              <a:pPr>
                <a:spcBef>
                  <a:spcPct val="0"/>
                </a:spcBef>
              </a:pPr>
              <a:t>15</a:t>
            </a:fld>
            <a:endParaRPr lang="en-US" altLang="zh-TW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325E68B-0602-4C33-B8E5-C7B6FC692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17174C3-C4BD-4DF2-A6F9-889C6025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2B49D20-2D19-47BF-83A3-FBBE9D045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A6D04D-2FBD-4EFF-8154-FAB63AD8A7D3}" type="slidenum">
              <a:rPr lang="en-US" altLang="zh-TW" smtClean="0"/>
              <a:pPr>
                <a:spcBef>
                  <a:spcPct val="0"/>
                </a:spcBef>
              </a:pPr>
              <a:t>16</a:t>
            </a:fld>
            <a:endParaRPr lang="en-US" altLang="zh-TW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70DC4C4-3DC5-4C08-8364-2E8062BF3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EED8323-1186-4D8F-AA0F-2B9E22184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E5138A7-F2EE-4C02-B7A1-778F8CF3C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4A41D8-B85E-40DA-B11E-8B314685135F}" type="slidenum">
              <a:rPr lang="en-US" altLang="zh-TW" smtClean="0"/>
              <a:pPr>
                <a:spcBef>
                  <a:spcPct val="0"/>
                </a:spcBef>
              </a:pPr>
              <a:t>17</a:t>
            </a:fld>
            <a:endParaRPr lang="en-US" altLang="zh-TW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898676F-A338-4DBC-A274-802716019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1C04D95-4574-4BAE-AF06-5BF18700B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43733A9-2464-4C1A-9B63-7EB76E3028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82C8EB-6C38-4FC0-B273-6C3959EC027A}" type="slidenum">
              <a:rPr lang="en-US" altLang="zh-TW" smtClean="0"/>
              <a:pPr>
                <a:spcBef>
                  <a:spcPct val="0"/>
                </a:spcBef>
              </a:pPr>
              <a:t>18</a:t>
            </a:fld>
            <a:endParaRPr lang="en-US" altLang="zh-TW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A662FF6-031D-4059-A5C7-BE47660BF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D983C41-0DBB-4329-B4A4-A136A2931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4DF4C47-1209-45B6-9A9F-4CF8C869C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C85975-7B99-4A8B-ADBC-1FA821BDDE6B}" type="slidenum">
              <a:rPr lang="en-US" altLang="zh-TW" smtClean="0"/>
              <a:pPr>
                <a:spcBef>
                  <a:spcPct val="0"/>
                </a:spcBef>
              </a:pPr>
              <a:t>19</a:t>
            </a:fld>
            <a:endParaRPr lang="en-US" altLang="zh-TW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C44E1F7-7598-4125-9DBC-F018B17E4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7F65212-E71B-4035-92B7-540A9022D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847D3EB-8CA8-4991-878C-33A4AF6F8D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C39459-B867-42B5-B776-50843BC65A38}" type="slidenum">
              <a:rPr lang="en-US" altLang="zh-TW" smtClean="0"/>
              <a:pPr>
                <a:spcBef>
                  <a:spcPct val="0"/>
                </a:spcBef>
              </a:pPr>
              <a:t>20</a:t>
            </a:fld>
            <a:endParaRPr lang="en-US" altLang="zh-TW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20148E4-9623-4659-ACBD-A6A4735EB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A35FF51-C3C8-4D0C-B562-4FCF0A84F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30C4D12-6E8E-4FCC-82AB-2DAC29504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8AED6D-B362-431C-81DE-D16FA01119BC}" type="slidenum">
              <a:rPr lang="en-US" altLang="zh-TW" smtClean="0"/>
              <a:pPr>
                <a:spcBef>
                  <a:spcPct val="0"/>
                </a:spcBef>
              </a:pPr>
              <a:t>22</a:t>
            </a:fld>
            <a:endParaRPr lang="en-US" altLang="zh-TW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94ECFF0-D045-4736-A6D4-1F5AE30D5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BAA1690-594D-4D15-ADF8-597BC81E7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modulo (or "modulus" or "mod") is the remainder after dividing one number by another.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100 mod 9 equals 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b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100/9 = 11 with a remainder of 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C832F-D29E-4E8D-A9B8-ABFB7B2EF89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859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C78908EF-0807-47BF-A32B-5BECAF57C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D22488-2DDE-44C0-BDE0-4C0948FDF6BA}" type="slidenum">
              <a:rPr lang="en-US" altLang="zh-TW" smtClean="0"/>
              <a:pPr>
                <a:spcBef>
                  <a:spcPct val="0"/>
                </a:spcBef>
              </a:pPr>
              <a:t>24</a:t>
            </a:fld>
            <a:endParaRPr lang="en-US" altLang="zh-TW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352BEC0C-EB0E-4EDE-AAA7-FF460522CC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49C6DC2-5A21-4054-8AD0-257D5713E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5F5EC93-D2D0-482C-8991-B3581F179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9FEF82-6482-4960-A740-D18965AB95C0}" type="slidenum">
              <a:rPr lang="en-US" altLang="zh-TW" smtClean="0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063457C-A7E7-463A-A2CD-B5BE3645B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7DACF3D-D215-41E0-A4A9-CEFA8F6EB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2A8EB230-937D-4D6A-B5A4-5CA474C28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596F65-E885-483A-A4FA-DC91636477EE}" type="slidenum">
              <a:rPr lang="en-US" altLang="zh-TW" smtClean="0"/>
              <a:pPr>
                <a:spcBef>
                  <a:spcPct val="0"/>
                </a:spcBef>
              </a:pPr>
              <a:t>25</a:t>
            </a:fld>
            <a:endParaRPr lang="en-US" altLang="zh-TW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98210AB-89FD-4E87-B5AF-1ED38F23C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A292B27-6DD8-47C8-96B1-4438D106A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487DCE1-8A74-4E84-8073-FFDFD688D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DD9C28-AF2E-4EE0-BEFF-7F38DC315CBF}" type="slidenum">
              <a:rPr lang="en-US" altLang="zh-TW" smtClean="0"/>
              <a:pPr>
                <a:spcBef>
                  <a:spcPct val="0"/>
                </a:spcBef>
              </a:pPr>
              <a:t>29</a:t>
            </a:fld>
            <a:endParaRPr lang="en-US" altLang="zh-TW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D169AB0-77BC-482E-8EE4-0F0AE63B2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952C80E-40D0-4B14-A861-04FE02F01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0CCF3CDD-9769-4D18-B468-0E73D54DE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FE14E-BC31-40E2-9D74-A8B74046D73C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D92419C0-0186-4CD6-B7FD-5BC82CF56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57FDBD96-D9A2-4B08-8C24-D4F78B1F3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https://www.geeksforgeeks.org/ml-frequent-pattern-growth-algorithm/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https://blog.csdn.net/bryant_meng/article/details/80864910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https://www.softwaretestinghelp.com/fp-growth-algorithm-data-mining/</a:t>
            </a:r>
            <a:endParaRPr lang="en-US" altLang="zh-TW" dirty="0"/>
          </a:p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870B3755-E78D-48D8-80AA-446BA8A55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9AED1-E0E5-4E20-8770-B0C4C86614E6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1A181862-1AC6-4896-BB97-21A79BA18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84A660D-1AF4-45E9-940A-027D0A1C3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077D16DA-1D2F-4748-AFA1-3E0C52B11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D17EF-CFA0-40D4-9699-7BBD4623EE69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631758D7-DCC7-45A4-9DC4-E72916955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1C1DF16-821A-4EB0-AD27-36FBC29D4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1AF275F-0BC8-451C-BE9C-9D89F6A1F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68CFF5-026D-4737-AB02-4BFD96020094}" type="slidenum">
              <a:rPr lang="en-US" altLang="zh-TW" smtClean="0"/>
              <a:pPr>
                <a:spcBef>
                  <a:spcPct val="0"/>
                </a:spcBef>
              </a:pPr>
              <a:t>33</a:t>
            </a:fld>
            <a:endParaRPr lang="en-US" altLang="zh-TW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E8081F79-5A5C-4774-A146-1B880DE2B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87A00E1-60EF-4925-A3EE-3D5B74C6C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557D4E1B-B05C-463A-A6B2-090E67C64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DA01D-3DAF-4CEB-A628-F8751A08E961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3E02A0B1-C000-4BD6-A621-088E1B9DB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55753A7C-FAC4-42AF-88ED-E3BC90509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6F7FA146-F427-49BF-A7BE-511D03AFA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6C770-DC72-44F5-9147-A2535BB49FA5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CEBC3331-6DB7-4DD4-A1B3-F9120A4C5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CF3C1AE-3A63-4EF9-948E-05F30DF0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C0C06EF6-55F8-4942-AB94-061435B56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14B2B-FE3D-45A0-8A1D-D672A56FA575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D8EBB988-978E-4478-8095-09AFDB206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BFF5392F-7EE9-4B50-99EF-C7425C1DC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A92C0BD2-D121-455F-92D5-56EBD6077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24284-0D5A-40C0-B7E2-6320254B3777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B2B84538-7F30-4983-9B62-B37811935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97014CBF-2010-4F7A-84DA-EA2909020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DC45897-7A67-4B59-B1F5-F4CA230F0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2E8621-32AB-4F40-BA52-3D4944C8FEC8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B6C9B21-5B9E-4758-93A5-BD9561020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B2FDC3C-64DA-4BC1-BF3E-C6CDDEE11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79516234-89B8-4B2D-81A0-C9D563E01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59ED5-32E7-4A98-92FD-E2420E3B7C11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2576B972-45C3-4211-A260-6E84F4A71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03BE213-81BC-406F-990B-C5CB2396E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9AAD0C91-E228-4DB9-B604-6BA44828B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F8717-EC22-46B2-8D38-7F3ABBC74C00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ECF7FF35-3F50-470C-A235-31C61A5EF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892E03B-A22A-4620-B64D-4B15A9419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4592E6F3-C798-4CB2-B4EF-465653B7F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CF6D4-3471-4BBE-9CCF-D1EE130007FE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C3AA2EDE-8F44-4F43-83FB-39C0910F60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73394528-B7E8-40F1-86D1-7F6A6637B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BCAF5AFB-FDE6-41D4-9EEF-06F0601F2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C46F2B-4470-42E7-AA98-4F98E847E40E}" type="slidenum">
              <a:rPr lang="en-US" altLang="zh-TW" smtClean="0"/>
              <a:pPr>
                <a:spcBef>
                  <a:spcPct val="0"/>
                </a:spcBef>
              </a:pPr>
              <a:t>41</a:t>
            </a:fld>
            <a:endParaRPr lang="en-US" altLang="zh-TW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2BB8EC9-C0BA-407C-8BD7-516493964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4E7C4B1-2247-4316-B1AF-B3B1DEDAF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32987EEB-7C5C-4140-9C40-C6A3ECC82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895774-EF43-4D89-9663-FF01AD4206FE}" type="slidenum">
              <a:rPr lang="en-US" altLang="zh-TW" smtClean="0"/>
              <a:pPr>
                <a:spcBef>
                  <a:spcPct val="0"/>
                </a:spcBef>
              </a:pPr>
              <a:t>42</a:t>
            </a:fld>
            <a:endParaRPr lang="en-US" altLang="zh-TW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DA359A1-FDD5-43C7-AB39-640838E3C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732EF5B-39F8-47C1-8363-120ACA89E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9F2D78FC-13B1-41B8-AD27-9EFA757DF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93752-1804-4845-9066-5A25CDD2FCD5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E492E7D7-8A92-4E0A-91B5-A74AFD548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B017675D-91B0-47F7-8EFF-4F0329AD4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E2072CBE-C62A-45A0-8D5E-604C9D38E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12CCE-9621-420C-80FB-3771B3453395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622B98E0-A54C-4DA5-A41A-2B67F9BE7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7B8E9F33-3FA7-4CCB-8615-49C22CCA3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69C52A1A-6702-4EFA-9791-512FF3F15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1AA78-8B2E-47E9-94B5-F301E17FCE8B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5F34AF9-D15F-44C5-81C9-AB71AD502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13ABB832-C241-451C-9782-A8DE6A792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531B55A5-FCBA-4EB5-8E1C-1F6EAA9D6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9AC25-0F6E-412D-A6AC-19B5E253A8FD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172B0528-4035-4834-8134-8CC80D556B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4A41C9CC-9A6E-4030-B87B-D3461A06F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FD6D6AE3-3EF9-434F-AE40-8C6C2E36E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92B62-9978-4C48-BF89-708491B56DBB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C8A7EA36-CCF3-4D81-8C99-3B47C4DF9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5588A0FF-DB76-43D0-9F10-EDC9922A1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40B4871-7F05-4E39-983F-75136156E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90F651-5A23-4EFF-90D4-E391E6AC1B69}" type="slidenum">
              <a:rPr lang="en-US" altLang="zh-TW" smtClean="0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2A3486F-5B47-47F6-BD3D-53DAEB6BE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46A7308-7440-4E76-931F-6FF091E3D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61AFFD84-28B6-4C7E-9179-BEF3A6D8D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3E1A5-E9CF-4092-8D64-CE71529CAB7A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8BF9274E-32CB-4675-BE94-1A91678E1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7450A2B9-571C-436D-8DBB-75F91AFCD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55EED1E7-33E2-4A94-BDF9-19D526196D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61736-09A0-453A-87AE-B46D775623A4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62E32FA0-EAF1-49AA-9267-CDD38488F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3E21DA12-40FC-41A0-9260-8F665A1B7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B0C905D-32EE-4030-81B6-AB3E6AB4F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19DF1F-F663-46F5-ABB4-4E04146A4607}" type="slidenum">
              <a:rPr lang="en-US" altLang="zh-TW" smtClean="0"/>
              <a:pPr>
                <a:spcBef>
                  <a:spcPct val="0"/>
                </a:spcBef>
              </a:pPr>
              <a:t>51</a:t>
            </a:fld>
            <a:endParaRPr lang="en-US" altLang="zh-TW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F204D7EA-B501-44CF-8FC2-B815C7BF9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8F81D9B-C54E-4476-8C87-A56095715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71A88C6-6EEA-404A-8ABF-DF839170B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586140-C916-4D79-BFDF-4C0257BA17D1}" type="slidenum">
              <a:rPr lang="en-US" altLang="zh-TW" smtClean="0"/>
              <a:pPr>
                <a:spcBef>
                  <a:spcPct val="0"/>
                </a:spcBef>
              </a:pPr>
              <a:t>52</a:t>
            </a:fld>
            <a:endParaRPr lang="en-US" altLang="zh-TW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A5686958-71CF-4270-8C4C-B281DE340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6D3C004-0686-45C5-848B-ECE943B69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A28FE47C-BF7E-409B-9787-906865DA4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709DD5-9A46-45DD-9296-C7D05E2A3C39}" type="slidenum">
              <a:rPr lang="en-US" altLang="zh-TW" smtClean="0"/>
              <a:pPr>
                <a:spcBef>
                  <a:spcPct val="0"/>
                </a:spcBef>
              </a:pPr>
              <a:t>53</a:t>
            </a:fld>
            <a:endParaRPr lang="en-US" altLang="zh-TW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EDB40496-6985-4A5E-A0C3-8D3FBF9AE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15B72C41-81DA-4026-B4DF-038FF622E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2841F58-935D-496A-997C-750521A40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EFD44-7D31-4936-BF47-29FFFC98B3B3}" type="slidenum">
              <a:rPr lang="en-US" altLang="zh-TW" smtClean="0"/>
              <a:pPr>
                <a:spcBef>
                  <a:spcPct val="0"/>
                </a:spcBef>
              </a:pPr>
              <a:t>54</a:t>
            </a:fld>
            <a:endParaRPr lang="en-US" altLang="zh-TW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CCD39A4-6A51-4B96-9349-5E569FE3D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8FF670C7-68DE-4683-9CED-F9658BDEF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6B0440F-F5A9-44BA-8267-BCE810480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C210EB-2390-47C9-80D1-8F82E000BEB2}" type="slidenum">
              <a:rPr lang="en-US" altLang="zh-TW" smtClean="0"/>
              <a:pPr>
                <a:spcBef>
                  <a:spcPct val="0"/>
                </a:spcBef>
              </a:pPr>
              <a:t>55</a:t>
            </a:fld>
            <a:endParaRPr lang="en-US" altLang="zh-TW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406078D6-C33B-4976-9B27-0CD0A672D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E2EE2C3-5206-4C05-AE7A-48A05812C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4DA1431E-CF8C-41A8-BA2A-736185161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6BBDCB-C638-4F20-BC81-5B8E27D7B351}" type="slidenum">
              <a:rPr lang="en-US" altLang="zh-TW" smtClean="0"/>
              <a:pPr>
                <a:spcBef>
                  <a:spcPct val="0"/>
                </a:spcBef>
              </a:pPr>
              <a:t>57</a:t>
            </a:fld>
            <a:endParaRPr lang="en-US" altLang="zh-TW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2F808C-D823-4D23-AFDF-87E4ECE52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130D89B3-4ECE-490A-BF64-5B5B608EF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FECF09FA-C0B2-4104-8355-5935D7373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0DE75D-2704-4C1B-893F-A5D0E062C9B2}" type="slidenum">
              <a:rPr lang="en-US" altLang="zh-TW" smtClean="0"/>
              <a:pPr>
                <a:spcBef>
                  <a:spcPct val="0"/>
                </a:spcBef>
              </a:pPr>
              <a:t>59</a:t>
            </a:fld>
            <a:endParaRPr lang="en-US" altLang="zh-TW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4C829C12-90A2-4627-B08E-6C3F132D1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38828407-B1CC-4400-8371-55999411B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EDCA8D67-CF77-4C63-950D-248A1C06B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FF963A-B545-4053-A05E-3ED716529F86}" type="slidenum">
              <a:rPr lang="en-US" altLang="zh-TW" smtClean="0"/>
              <a:pPr>
                <a:spcBef>
                  <a:spcPct val="0"/>
                </a:spcBef>
              </a:pPr>
              <a:t>60</a:t>
            </a:fld>
            <a:endParaRPr lang="en-US" altLang="zh-TW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E06368D0-67A9-45DE-85F3-39C2AFF75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40D7B005-10FC-46AB-AC10-858452528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BBAEF03-E757-4F4C-827D-25D79B69A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A5E655-5453-45FA-8149-BE101330F179}" type="slidenum">
              <a:rPr lang="en-US" altLang="zh-TW" smtClean="0"/>
              <a:pPr>
                <a:spcBef>
                  <a:spcPct val="0"/>
                </a:spcBef>
              </a:pPr>
              <a:t>7</a:t>
            </a:fld>
            <a:endParaRPr lang="en-US" altLang="zh-TW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4EA0CA8-CC74-4B95-92BF-57FD36B8A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D1F76A8-F7FE-4628-8A6B-46BB306BA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116A2A15-9ADA-4506-AA74-2987B3CED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67CBE3-78D3-40C2-9DAF-6B2708D8972E}" type="slidenum">
              <a:rPr lang="en-US" altLang="zh-TW" smtClean="0"/>
              <a:pPr>
                <a:spcBef>
                  <a:spcPct val="0"/>
                </a:spcBef>
              </a:pPr>
              <a:t>61</a:t>
            </a:fld>
            <a:endParaRPr lang="en-US" altLang="zh-TW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9FECA682-D58E-4E82-9435-0F1CC805E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EED5D103-38C4-4E30-99CB-DA88AE4AD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5B6B5199-AE30-44A7-9E10-CCD082F80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65229A-6862-4D0D-8879-9B34F7293A59}" type="slidenum">
              <a:rPr lang="en-US" altLang="zh-TW" smtClean="0"/>
              <a:pPr>
                <a:spcBef>
                  <a:spcPct val="0"/>
                </a:spcBef>
              </a:pPr>
              <a:t>62</a:t>
            </a:fld>
            <a:endParaRPr lang="en-US" altLang="zh-TW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932EF0E3-3A67-440A-9A85-C2B13E63F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D337186F-8FEA-4156-BEA9-8A0C84B3A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CDE7980-B661-4D73-8D90-23B86F01F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80FA5C6-7DA7-4581-860A-A04F8DE30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4C21A94-0053-4526-851C-BBD10E476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4EFF1B1-EF8E-4712-A596-31F160306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C9C7944C-6463-4F29-9379-10610B454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4D9E9883-4959-48C2-9B60-029E92A9E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7FA6F3CF-9EA7-4AA5-9DE2-4E7DC69BF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5BCDE91-0192-44A0-81DE-B7361EB6F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816A2CB3-5A15-4402-AAB7-9D1BD08AE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958E31-B85F-41EA-8F46-6A9443539973}" type="slidenum">
              <a:rPr lang="en-US" altLang="zh-TW" smtClean="0"/>
              <a:pPr>
                <a:spcBef>
                  <a:spcPct val="0"/>
                </a:spcBef>
              </a:pPr>
              <a:t>67</a:t>
            </a:fld>
            <a:endParaRPr lang="en-US" altLang="zh-TW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2075B3F7-38FE-4172-99D5-254928871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87E78EF3-1428-44C3-8A8E-A088342B6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0D796CEF-B9DE-4040-BC33-BC204B356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6D8A85-3717-4581-9AB7-33A0C4A726C6}" type="slidenum">
              <a:rPr lang="en-US" altLang="zh-TW" smtClean="0"/>
              <a:pPr>
                <a:spcBef>
                  <a:spcPct val="0"/>
                </a:spcBef>
              </a:pPr>
              <a:t>68</a:t>
            </a:fld>
            <a:endParaRPr lang="en-US" altLang="zh-TW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5E7D91F1-6D67-4DAD-92C3-80B0271A1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0E1494FC-91B5-471F-AD84-668470CF3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0B19882D-1862-44F5-8454-EC46731B4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CE3B2C-5056-4B72-9335-16AE5F0D53DE}" type="slidenum">
              <a:rPr lang="en-US" altLang="zh-TW" smtClean="0"/>
              <a:pPr>
                <a:spcBef>
                  <a:spcPct val="0"/>
                </a:spcBef>
              </a:pPr>
              <a:t>69</a:t>
            </a:fld>
            <a:endParaRPr lang="en-US" altLang="zh-TW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53ED458D-E0F4-49CE-894A-0BB5EB0B5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3DE06420-6A42-41EF-A64E-5C09C8FFB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320488AB-C049-494C-84AE-B55A71895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AFB030-C1E1-42B5-8986-31C07E597517}" type="slidenum">
              <a:rPr lang="en-US" altLang="zh-TW" smtClean="0"/>
              <a:pPr>
                <a:spcBef>
                  <a:spcPct val="0"/>
                </a:spcBef>
              </a:pPr>
              <a:t>71</a:t>
            </a:fld>
            <a:endParaRPr lang="en-US" altLang="zh-TW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AC92EE7F-A64F-4869-8544-738B4CCDA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ACF5B425-E144-4430-94F3-04A5328D2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85EB52B-3C7B-42F2-AFAB-243E8D3D4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7B5AB7-6AF2-422B-B6AF-93F6479F67A7}" type="slidenum">
              <a:rPr lang="en-US" altLang="zh-TW" smtClean="0"/>
              <a:pPr>
                <a:spcBef>
                  <a:spcPct val="0"/>
                </a:spcBef>
              </a:pPr>
              <a:t>9</a:t>
            </a:fld>
            <a:endParaRPr lang="en-US" altLang="zh-TW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24587DD-3576-4D51-A3D7-A29512F9F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B715174-1D19-41E2-8522-082C0C2E7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8DCF0D3D-C98C-4858-BEF5-C1B815730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F5D1F4-4E7A-459B-92C3-8159541829D7}" type="slidenum">
              <a:rPr lang="en-US" altLang="zh-TW" smtClean="0"/>
              <a:pPr>
                <a:spcBef>
                  <a:spcPct val="0"/>
                </a:spcBef>
              </a:pPr>
              <a:t>72</a:t>
            </a:fld>
            <a:endParaRPr lang="en-US" altLang="zh-TW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5879CA25-E319-4B48-B222-55665BAC0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DE72B4A2-8CE9-4BB5-B73F-1FAA6C7C8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E80C424A-C780-4581-A35B-9A3A708C0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F7D633-BA20-4769-A088-7798875A9A39}" type="slidenum">
              <a:rPr lang="en-US" altLang="zh-TW" smtClean="0"/>
              <a:pPr>
                <a:spcBef>
                  <a:spcPct val="0"/>
                </a:spcBef>
              </a:pPr>
              <a:t>74</a:t>
            </a:fld>
            <a:endParaRPr lang="en-US" altLang="zh-TW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3464CA30-0D6E-41FD-B9B1-B16F3D345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E82948DE-2C89-4B81-810A-BC29C5196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5FA7C843-3D42-4FFB-810C-155B388E8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519328-67EC-4070-B764-1C54D670F4E8}" type="slidenum">
              <a:rPr lang="en-US" altLang="zh-TW" smtClean="0"/>
              <a:pPr>
                <a:spcBef>
                  <a:spcPct val="0"/>
                </a:spcBef>
              </a:pPr>
              <a:t>75</a:t>
            </a:fld>
            <a:endParaRPr lang="en-US" altLang="zh-TW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4AFC9A4F-3183-47CE-9340-31B79C97D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7A78B9FF-5846-4F73-A99A-469CB7A4F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9195F071-8FE8-4634-8EB3-F08CF8DD6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927FCB-264B-4204-8C1B-A5FBDE35EDFA}" type="slidenum">
              <a:rPr lang="en-US" altLang="zh-TW" smtClean="0"/>
              <a:pPr>
                <a:spcBef>
                  <a:spcPct val="0"/>
                </a:spcBef>
              </a:pPr>
              <a:t>76</a:t>
            </a:fld>
            <a:endParaRPr lang="en-US" altLang="zh-TW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E7CA7032-05D4-4388-8AD2-F6CD8A29D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239C86C2-0554-40A9-AC13-3EB5BA5F4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E2C2825F-424F-4102-8880-11623806D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52ACFA36-60B2-4734-8371-9CD33A449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1D2AF8D1-F12F-4844-A8E6-B3FCDE096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05195B-427E-43AA-9796-9AA15378909E}" type="slidenum">
              <a:rPr lang="en-US" altLang="zh-TW" smtClean="0"/>
              <a:pPr>
                <a:spcBef>
                  <a:spcPct val="0"/>
                </a:spcBef>
              </a:pPr>
              <a:t>79</a:t>
            </a:fld>
            <a:endParaRPr lang="en-US" altLang="zh-TW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75F9E7E9-1EEF-4235-BD21-89A3CE639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53DBDB5B-91AB-4DE6-9E33-C9FA0F341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0ABCC1A-2B04-4CB3-8899-482ABE0EC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73D90D-F408-4F6E-911A-69CA82E20839}" type="slidenum">
              <a:rPr lang="en-US" altLang="zh-TW" smtClean="0"/>
              <a:pPr>
                <a:spcBef>
                  <a:spcPct val="0"/>
                </a:spcBef>
              </a:pPr>
              <a:t>10</a:t>
            </a:fld>
            <a:endParaRPr lang="en-US" altLang="zh-TW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63EA81A-F526-4D80-8B16-97BB3D305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D055DA7-EC70-4BEF-A442-BAEFF45B3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28039D0-46D8-4DA5-AFFF-7F1888869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9D4ED4-7365-40A4-A68F-A3E97C54C5FA}" type="slidenum">
              <a:rPr lang="en-US" altLang="zh-TW" smtClean="0"/>
              <a:pPr>
                <a:spcBef>
                  <a:spcPct val="0"/>
                </a:spcBef>
              </a:pPr>
              <a:t>11</a:t>
            </a:fld>
            <a:endParaRPr lang="en-US" altLang="zh-TW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B19E5F4-7DBC-4BF1-96E5-124D3FBF9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43725A6-CCD7-46FA-BA2C-AB8012DB4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Downward closure property </a:t>
            </a:r>
            <a:r>
              <a:rPr lang="zh-TW" altLang="en-US"/>
              <a:t>向下封閉性</a:t>
            </a:r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32449DD-A82F-4A7A-8091-B5BA2443C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395A5B-8F8F-4B98-BDD7-886768A66CB3}" type="slidenum">
              <a:rPr lang="en-US" altLang="zh-TW" smtClean="0"/>
              <a:pPr>
                <a:spcBef>
                  <a:spcPct val="0"/>
                </a:spcBef>
              </a:pPr>
              <a:t>13</a:t>
            </a:fld>
            <a:endParaRPr lang="en-US" altLang="zh-TW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C63DE26-5167-432F-95B8-7949A0CBB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762D026-EBE7-417A-B3AC-2B23C4497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4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3871-7561-467B-81F8-C25779FC8BC7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6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10C-ED54-4EFD-AEA5-21F56235F1BC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78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18CB-CE32-46BD-AECA-28D435955A0D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68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59">
            <a:extLst>
              <a:ext uri="{FF2B5EF4-FFF2-40B4-BE49-F238E27FC236}">
                <a16:creationId xmlns:a16="http://schemas.microsoft.com/office/drawing/2014/main" id="{E08A6FE5-6FDB-46C1-A5B7-F828F1FD6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D596FF5-B39A-475F-928E-E76154DE2B1F}" type="datetime1">
              <a:rPr lang="zh-TW" altLang="en-US" smtClean="0"/>
              <a:t>2022/11/1</a:t>
            </a:fld>
            <a:endParaRPr lang="en-US" altLang="zh-TW"/>
          </a:p>
        </p:txBody>
      </p:sp>
      <p:sp>
        <p:nvSpPr>
          <p:cNvPr id="6" name="Rectangle 2060">
            <a:extLst>
              <a:ext uri="{FF2B5EF4-FFF2-40B4-BE49-F238E27FC236}">
                <a16:creationId xmlns:a16="http://schemas.microsoft.com/office/drawing/2014/main" id="{770362EF-1A62-4DF7-93A9-95203477E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6BE47693-33FC-4A65-AA60-9AC0D5F28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1EA6-1901-4568-A474-E47BC3CFD5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4949898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59">
            <a:extLst>
              <a:ext uri="{FF2B5EF4-FFF2-40B4-BE49-F238E27FC236}">
                <a16:creationId xmlns:a16="http://schemas.microsoft.com/office/drawing/2014/main" id="{56CCEBC2-9B2F-4166-91C5-D1AAF45E7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7D3711E-088B-4680-A081-4B30676CD317}" type="datetime1">
              <a:rPr lang="zh-TW" altLang="en-US" smtClean="0"/>
              <a:t>2022/11/1</a:t>
            </a:fld>
            <a:endParaRPr lang="en-US" altLang="zh-TW"/>
          </a:p>
        </p:txBody>
      </p:sp>
      <p:sp>
        <p:nvSpPr>
          <p:cNvPr id="7" name="Rectangle 2060">
            <a:extLst>
              <a:ext uri="{FF2B5EF4-FFF2-40B4-BE49-F238E27FC236}">
                <a16:creationId xmlns:a16="http://schemas.microsoft.com/office/drawing/2014/main" id="{C387274F-446F-4024-80CD-CDDA8D48D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61">
            <a:extLst>
              <a:ext uri="{FF2B5EF4-FFF2-40B4-BE49-F238E27FC236}">
                <a16:creationId xmlns:a16="http://schemas.microsoft.com/office/drawing/2014/main" id="{68F4D8E5-3CF0-4E80-A3CC-AD0643041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C1E8-C704-4781-AC2A-D5A611641D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746619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9F55-1726-4077-A408-4C8E4F2E771C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48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8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3345-72AA-4BD8-A007-239FFBD31D32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27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178B-4387-4771-B3D5-61A01063346E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91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E9CF-43A6-4196-A2AA-12F2836585BD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75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3E1-9FA5-48FF-B14C-D00A5E0A19CB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3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B9FC-ED38-45C2-8A59-8D4C6D9AB932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5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6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CBEF-C5F6-4FA2-B376-A2CD6434B4A9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8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4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0FB1-2A51-48DD-B3F8-E932A1157E03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38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477C64-6B60-4A7D-A645-78F546B33347}" type="datetime1">
              <a:rPr lang="zh-TW" altLang="en-US" smtClean="0"/>
              <a:t>2022/11/1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27C84C22-D57E-4CCF-A89F-3BF22CCE56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4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lai@cyc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aretestinghelp.com/fp-growth-algorithm-data-minin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waretestinghelp.com/fp-growth-algorithm-data-minin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uiuc.edu/~hanj/pdf/pkdd07_twu.pdf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14AA9E-CE3F-4017-9844-7A5CF78DC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dirty="0"/>
              <a:t>Chapter 06</a:t>
            </a:r>
            <a:br>
              <a:rPr lang="en-US" altLang="zh-TW" sz="3600" dirty="0"/>
            </a:br>
            <a:r>
              <a:rPr lang="en-US" altLang="zh-TW" sz="3600" dirty="0">
                <a:ea typeface="新細明體" panose="02020500000000000000" pitchFamily="18" charset="-120"/>
              </a:rPr>
              <a:t>Mining Frequent Patterns, Association and Correlations</a:t>
            </a:r>
            <a:endParaRPr lang="zh-TW" altLang="en-US" sz="3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ACEABA-0D47-4A0C-8FDE-E102D7F7F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Dr. Chin-Hui Lai</a:t>
            </a:r>
          </a:p>
          <a:p>
            <a:r>
              <a:rPr lang="en-US" altLang="zh-TW" dirty="0"/>
              <a:t>Department of Information Management, CYCU</a:t>
            </a:r>
          </a:p>
          <a:p>
            <a:r>
              <a:rPr lang="en-US" altLang="zh-TW" dirty="0"/>
              <a:t>Email: </a:t>
            </a:r>
            <a:r>
              <a:rPr lang="en-US" altLang="zh-TW" dirty="0">
                <a:hlinkClick r:id="rId2"/>
              </a:rPr>
              <a:t>chlai@cycu.edu.tw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713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5E555031-E3B3-4D1D-825B-A0F11F9DC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Closed Patterns and Max-Patterns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69CC293-06E3-4280-82A7-21457BFE9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Exercise.  DB = {&lt;a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, …, a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100</a:t>
            </a:r>
            <a:r>
              <a:rPr lang="en-US" altLang="zh-TW" sz="2400" dirty="0">
                <a:ea typeface="新細明體" panose="02020500000000000000" pitchFamily="18" charset="-120"/>
              </a:rPr>
              <a:t>&gt;, &lt; a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, …, a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50</a:t>
            </a:r>
            <a:r>
              <a:rPr lang="en-US" altLang="zh-TW" sz="2400" dirty="0">
                <a:ea typeface="新細明體" panose="02020500000000000000" pitchFamily="18" charset="-120"/>
              </a:rPr>
              <a:t>&gt;} </a:t>
            </a:r>
            <a:endParaRPr lang="en-US" altLang="zh-TW" sz="2400" dirty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 err="1">
                <a:ea typeface="新細明體" panose="02020500000000000000" pitchFamily="18" charset="-120"/>
              </a:rPr>
              <a:t>Min_sup</a:t>
            </a:r>
            <a:r>
              <a:rPr lang="en-US" altLang="zh-TW" sz="1800" dirty="0">
                <a:ea typeface="新細明體" panose="02020500000000000000" pitchFamily="18" charset="-120"/>
              </a:rPr>
              <a:t> = 1.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What is the set of </a:t>
            </a:r>
            <a:r>
              <a:rPr lang="en-US" altLang="zh-TW" sz="2400" dirty="0">
                <a:solidFill>
                  <a:schemeClr val="hlink"/>
                </a:solidFill>
                <a:ea typeface="新細明體" panose="02020500000000000000" pitchFamily="18" charset="-120"/>
              </a:rPr>
              <a:t>closed itemset</a:t>
            </a:r>
            <a:r>
              <a:rPr lang="en-US" altLang="zh-TW" sz="2400" dirty="0">
                <a:ea typeface="新細明體" panose="02020500000000000000" pitchFamily="18" charset="-120"/>
              </a:rPr>
              <a:t>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&lt;a</a:t>
            </a:r>
            <a:r>
              <a:rPr lang="en-US" altLang="zh-TW" sz="18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1800" dirty="0">
                <a:ea typeface="新細明體" panose="02020500000000000000" pitchFamily="18" charset="-120"/>
              </a:rPr>
              <a:t>, …, a</a:t>
            </a:r>
            <a:r>
              <a:rPr lang="en-US" altLang="zh-TW" sz="1800" baseline="-25000" dirty="0">
                <a:ea typeface="新細明體" panose="02020500000000000000" pitchFamily="18" charset="-120"/>
              </a:rPr>
              <a:t>100</a:t>
            </a:r>
            <a:r>
              <a:rPr lang="en-US" altLang="zh-TW" sz="1800" dirty="0">
                <a:ea typeface="新細明體" panose="02020500000000000000" pitchFamily="18" charset="-120"/>
              </a:rPr>
              <a:t>&gt;: 1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&lt; a</a:t>
            </a:r>
            <a:r>
              <a:rPr lang="en-US" altLang="zh-TW" sz="18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1800" dirty="0">
                <a:ea typeface="新細明體" panose="02020500000000000000" pitchFamily="18" charset="-120"/>
              </a:rPr>
              <a:t>, …, a</a:t>
            </a:r>
            <a:r>
              <a:rPr lang="en-US" altLang="zh-TW" sz="1800" baseline="-25000" dirty="0">
                <a:ea typeface="新細明體" panose="02020500000000000000" pitchFamily="18" charset="-120"/>
              </a:rPr>
              <a:t>50</a:t>
            </a:r>
            <a:r>
              <a:rPr lang="en-US" altLang="zh-TW" sz="1800" dirty="0">
                <a:ea typeface="新細明體" panose="02020500000000000000" pitchFamily="18" charset="-120"/>
              </a:rPr>
              <a:t>&gt;: 2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What is the set of </a:t>
            </a:r>
            <a:r>
              <a:rPr lang="en-US" altLang="zh-TW" sz="2400" dirty="0">
                <a:solidFill>
                  <a:schemeClr val="hlink"/>
                </a:solidFill>
                <a:ea typeface="新細明體" panose="02020500000000000000" pitchFamily="18" charset="-120"/>
              </a:rPr>
              <a:t>max-pattern?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&lt;a</a:t>
            </a:r>
            <a:r>
              <a:rPr lang="en-US" altLang="zh-TW" sz="18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1800" dirty="0">
                <a:ea typeface="新細明體" panose="02020500000000000000" pitchFamily="18" charset="-120"/>
              </a:rPr>
              <a:t>, …, a</a:t>
            </a:r>
            <a:r>
              <a:rPr lang="en-US" altLang="zh-TW" sz="1800" baseline="-25000" dirty="0">
                <a:ea typeface="新細明體" panose="02020500000000000000" pitchFamily="18" charset="-120"/>
              </a:rPr>
              <a:t>100</a:t>
            </a:r>
            <a:r>
              <a:rPr lang="en-US" altLang="zh-TW" sz="1800" dirty="0">
                <a:ea typeface="新細明體" panose="02020500000000000000" pitchFamily="18" charset="-120"/>
              </a:rPr>
              <a:t>&gt;: 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What is the set of </a:t>
            </a:r>
            <a:r>
              <a:rPr lang="en-US" altLang="zh-TW" sz="2400" dirty="0">
                <a:solidFill>
                  <a:schemeClr val="hlink"/>
                </a:solidFill>
                <a:ea typeface="新細明體" panose="02020500000000000000" pitchFamily="18" charset="-120"/>
              </a:rPr>
              <a:t>all patterns</a:t>
            </a:r>
            <a:r>
              <a:rPr lang="en-US" altLang="zh-TW" sz="2400" dirty="0">
                <a:ea typeface="新細明體" panose="02020500000000000000" pitchFamily="18" charset="-120"/>
              </a:rPr>
              <a:t>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solidFill>
                  <a:schemeClr val="hlink"/>
                </a:solidFill>
                <a:ea typeface="新細明體" panose="02020500000000000000" pitchFamily="18" charset="-120"/>
              </a:rPr>
              <a:t>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45257B88-7720-4B9C-B88D-B1E70B541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The Downward Closure Property and Scalable Mining Methods</a:t>
            </a:r>
            <a:endParaRPr lang="en-US" altLang="zh-TW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B16E19C-EB5B-4B19-B9C2-ED39C1A38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downward closure property </a:t>
            </a:r>
            <a:r>
              <a:rPr lang="en-US" altLang="zh-TW" sz="2400" dirty="0"/>
              <a:t>of frequent patterns</a:t>
            </a:r>
          </a:p>
          <a:p>
            <a:pPr lvl="1"/>
            <a:r>
              <a:rPr lang="en-US" altLang="zh-TW" sz="2400" dirty="0">
                <a:solidFill>
                  <a:srgbClr val="0000FF"/>
                </a:solidFill>
              </a:rPr>
              <a:t>Any subset of a frequent itemset must be frequent</a:t>
            </a:r>
          </a:p>
          <a:p>
            <a:pPr lvl="1"/>
            <a:r>
              <a:rPr lang="en-US" altLang="zh-TW" sz="2400" dirty="0"/>
              <a:t>If {beer, diaper, nuts} is frequent, so is {beer, diaper}</a:t>
            </a:r>
          </a:p>
          <a:p>
            <a:pPr lvl="1"/>
            <a:r>
              <a:rPr lang="en-US" altLang="zh-TW" sz="2400" dirty="0"/>
              <a:t>i.e., every transaction having {beer, diaper, nuts} also contains {beer, diaper}</a:t>
            </a:r>
            <a:r>
              <a:rPr lang="en-US" altLang="zh-TW" sz="2000" dirty="0"/>
              <a:t> </a:t>
            </a:r>
          </a:p>
          <a:p>
            <a:pPr lvl="1"/>
            <a:endParaRPr lang="en-US" altLang="zh-TW" sz="1800" dirty="0"/>
          </a:p>
          <a:p>
            <a:r>
              <a:rPr lang="en-US" altLang="zh-TW" sz="2400" dirty="0"/>
              <a:t>Scalable mining methods: Three major approaches</a:t>
            </a:r>
          </a:p>
          <a:p>
            <a:pPr lvl="1"/>
            <a:r>
              <a:rPr lang="en-US" altLang="zh-TW" sz="2000" dirty="0" err="1"/>
              <a:t>Apriori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(Agrawal &amp; Srikant@VLDB’94)</a:t>
            </a:r>
          </a:p>
          <a:p>
            <a:pPr lvl="1"/>
            <a:r>
              <a:rPr lang="en-US" altLang="zh-TW" sz="2000" dirty="0"/>
              <a:t>Freq. pattern growth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FPgrowth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—Han, Pei &amp; Yin @SIGMOD’00)</a:t>
            </a:r>
          </a:p>
          <a:p>
            <a:pPr lvl="1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Vertical data format approach (Charm—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Zaki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&amp; Hsiao @SDM’02)</a:t>
            </a:r>
            <a:endParaRPr lang="en-US" altLang="zh-TW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3E19FC-AC19-48FE-8667-D28B1176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cap="none" dirty="0" err="1"/>
              <a:t>Apriori</a:t>
            </a:r>
            <a:r>
              <a:rPr lang="en-US" altLang="zh-TW" sz="4400" cap="none" dirty="0"/>
              <a:t> Algorithm</a:t>
            </a:r>
            <a:endParaRPr lang="zh-TW" altLang="en-US" sz="4400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752E3C-A78E-46BC-8476-0527C1A67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615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31001A91-8FCB-4D35-8417-121A011A9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Apriori</a:t>
            </a:r>
            <a:r>
              <a:rPr lang="en-US" altLang="zh-TW" dirty="0"/>
              <a:t>: A Candidate Generation &amp; Test Approach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293142E-F782-488E-86B9-8E52684A0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>
                <a:solidFill>
                  <a:srgbClr val="0000FF"/>
                </a:solidFill>
              </a:rPr>
              <a:t>Apriori</a:t>
            </a:r>
            <a:r>
              <a:rPr lang="en-US" altLang="zh-TW" sz="2400" dirty="0">
                <a:solidFill>
                  <a:srgbClr val="0000FF"/>
                </a:solidFill>
              </a:rPr>
              <a:t> pruning principle</a:t>
            </a:r>
            <a:r>
              <a:rPr lang="en-US" altLang="zh-TW" sz="2400" dirty="0"/>
              <a:t>: If there is any itemset which is infrequent, its superset should not be generated/tested!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(Agrawal &amp; Srikant @VLDB’94,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Mannila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, et al. @ KDD’ 94)</a:t>
            </a:r>
          </a:p>
          <a:p>
            <a:endParaRPr lang="en-US" altLang="zh-TW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2400" dirty="0"/>
              <a:t>Method: </a:t>
            </a:r>
          </a:p>
          <a:p>
            <a:pPr marL="662940" lvl="1" indent="-457200">
              <a:buFont typeface="+mj-lt"/>
              <a:buAutoNum type="arabicParenR"/>
            </a:pPr>
            <a:r>
              <a:rPr lang="en-US" altLang="zh-TW" sz="2400" dirty="0"/>
              <a:t>Initially, scan DB once to get frequent 1-itemset</a:t>
            </a:r>
          </a:p>
          <a:p>
            <a:pPr marL="662940" lvl="1" indent="-457200">
              <a:buFont typeface="+mj-lt"/>
              <a:buAutoNum type="arabicParenR"/>
            </a:pPr>
            <a:r>
              <a:rPr lang="en-US" altLang="zh-TW" sz="2400" dirty="0"/>
              <a:t>Generate length (k+1) candidate </a:t>
            </a:r>
            <a:r>
              <a:rPr lang="en-US" altLang="zh-TW" sz="2400" dirty="0" err="1"/>
              <a:t>itemsets</a:t>
            </a:r>
            <a:r>
              <a:rPr lang="en-US" altLang="zh-TW" sz="2400" dirty="0"/>
              <a:t> from length </a:t>
            </a:r>
            <a:r>
              <a:rPr lang="en-US" altLang="zh-TW" sz="2400" i="1" dirty="0"/>
              <a:t>k</a:t>
            </a:r>
            <a:r>
              <a:rPr lang="en-US" altLang="zh-TW" sz="2400" dirty="0"/>
              <a:t> frequent </a:t>
            </a:r>
            <a:r>
              <a:rPr lang="en-US" altLang="zh-TW" sz="2400" dirty="0" err="1"/>
              <a:t>itemsets</a:t>
            </a:r>
            <a:endParaRPr lang="en-US" altLang="zh-TW" sz="2400" dirty="0"/>
          </a:p>
          <a:p>
            <a:pPr marL="662940" lvl="1" indent="-457200">
              <a:buFont typeface="+mj-lt"/>
              <a:buAutoNum type="arabicParenR"/>
            </a:pPr>
            <a:r>
              <a:rPr lang="en-US" altLang="zh-TW" sz="2400" dirty="0"/>
              <a:t>Test the candidates against DB</a:t>
            </a:r>
          </a:p>
          <a:p>
            <a:pPr marL="662940" lvl="1" indent="-457200">
              <a:buFont typeface="+mj-lt"/>
              <a:buAutoNum type="arabicParenR"/>
            </a:pPr>
            <a:r>
              <a:rPr lang="en-US" altLang="zh-TW" sz="2400" dirty="0"/>
              <a:t>Terminate when no frequent or candidate set can be generated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73D74D57-93F4-453F-BF1B-FF3C7DFFD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275" y="363336"/>
            <a:ext cx="8229600" cy="708920"/>
          </a:xfrm>
        </p:spPr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Apriori</a:t>
            </a:r>
            <a:r>
              <a:rPr lang="en-US" altLang="zh-TW" dirty="0"/>
              <a:t> Algorithm—An Example </a:t>
            </a: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77E0411B-E722-4E0E-93F2-015A2DA79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03" y="1207813"/>
            <a:ext cx="16980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Database TDB</a:t>
            </a:r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0B7289ED-5A04-4FD3-B51E-01EB8E8D0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823" y="2000004"/>
            <a:ext cx="947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</a:t>
            </a:r>
            <a:r>
              <a:rPr lang="en-US" altLang="zh-TW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st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scan</a:t>
            </a:r>
          </a:p>
        </p:txBody>
      </p:sp>
      <p:sp>
        <p:nvSpPr>
          <p:cNvPr id="43014" name="Line 5">
            <a:extLst>
              <a:ext uri="{FF2B5EF4-FFF2-40B4-BE49-F238E27FC236}">
                <a16:creationId xmlns:a16="http://schemas.microsoft.com/office/drawing/2014/main" id="{BA7CCF25-4A66-4770-ABA4-79D9EB462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7015" y="2417547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4C95FAEF-122C-45B8-BAF3-3F72041D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040" y="1523294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lang="en-US" altLang="zh-TW" sz="2400" i="1" baseline="-250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43016" name="Text Box 7">
            <a:extLst>
              <a:ext uri="{FF2B5EF4-FFF2-40B4-BE49-F238E27FC236}">
                <a16:creationId xmlns:a16="http://schemas.microsoft.com/office/drawing/2014/main" id="{7E672408-5BF7-4232-80A9-778D5AADD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646806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43017" name="Text Box 8">
            <a:extLst>
              <a:ext uri="{FF2B5EF4-FFF2-40B4-BE49-F238E27FC236}">
                <a16:creationId xmlns:a16="http://schemas.microsoft.com/office/drawing/2014/main" id="{E10FE65A-C899-40E9-995F-8B0FB948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04" y="4101327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43018" name="Text Box 9">
            <a:extLst>
              <a:ext uri="{FF2B5EF4-FFF2-40B4-BE49-F238E27FC236}">
                <a16:creationId xmlns:a16="http://schemas.microsoft.com/office/drawing/2014/main" id="{62124F7B-D261-44C1-8039-B7D9F4B72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555" y="3753947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lang="en-US" altLang="zh-TW" sz="2400" i="1" baseline="-250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43019" name="Text Box 10">
            <a:extLst>
              <a:ext uri="{FF2B5EF4-FFF2-40B4-BE49-F238E27FC236}">
                <a16:creationId xmlns:a16="http://schemas.microsoft.com/office/drawing/2014/main" id="{EC08F26F-D910-495B-AEB2-9462CFB9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62" y="382021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lang="en-US" altLang="zh-TW" sz="2400" i="1" baseline="-250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43020" name="Line 11">
            <a:extLst>
              <a:ext uri="{FF2B5EF4-FFF2-40B4-BE49-F238E27FC236}">
                <a16:creationId xmlns:a16="http://schemas.microsoft.com/office/drawing/2014/main" id="{AF69DC5A-DD08-43C9-829B-4AF57F4802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5484" y="4596627"/>
            <a:ext cx="1120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1" name="Text Box 12">
            <a:extLst>
              <a:ext uri="{FF2B5EF4-FFF2-40B4-BE49-F238E27FC236}">
                <a16:creationId xmlns:a16="http://schemas.microsoft.com/office/drawing/2014/main" id="{7A9E40C9-D18F-47C2-9BBE-FA57E6F7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963" y="4129872"/>
            <a:ext cx="1002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r>
              <a:rPr lang="en-US" altLang="zh-TW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nd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scan</a:t>
            </a:r>
          </a:p>
        </p:txBody>
      </p:sp>
      <p:sp>
        <p:nvSpPr>
          <p:cNvPr id="43022" name="AutoShape 13">
            <a:extLst>
              <a:ext uri="{FF2B5EF4-FFF2-40B4-BE49-F238E27FC236}">
                <a16:creationId xmlns:a16="http://schemas.microsoft.com/office/drawing/2014/main" id="{53500F71-4BEF-4D52-88B8-669CFAD9E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3070225"/>
            <a:ext cx="627063" cy="855663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43023" name="Line 14">
            <a:extLst>
              <a:ext uri="{FF2B5EF4-FFF2-40B4-BE49-F238E27FC236}">
                <a16:creationId xmlns:a16="http://schemas.microsoft.com/office/drawing/2014/main" id="{588EBD3D-EDA4-4C97-8114-254C0CB15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238" y="6299200"/>
            <a:ext cx="169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4" name="Text Box 15">
            <a:extLst>
              <a:ext uri="{FF2B5EF4-FFF2-40B4-BE49-F238E27FC236}">
                <a16:creationId xmlns:a16="http://schemas.microsoft.com/office/drawing/2014/main" id="{043AB24C-FDC2-4ED2-9366-3EE9ED461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28" y="5827204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lang="en-US" altLang="zh-TW" sz="2400" i="1" baseline="-250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43025" name="Text Box 16">
            <a:extLst>
              <a:ext uri="{FF2B5EF4-FFF2-40B4-BE49-F238E27FC236}">
                <a16:creationId xmlns:a16="http://schemas.microsoft.com/office/drawing/2014/main" id="{3D7E5756-31BE-48B0-92FC-1AE8443C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91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43026" name="Text Box 17">
            <a:extLst>
              <a:ext uri="{FF2B5EF4-FFF2-40B4-BE49-F238E27FC236}">
                <a16:creationId xmlns:a16="http://schemas.microsoft.com/office/drawing/2014/main" id="{08784A80-5F19-4875-A2F7-CEC0AB90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777" y="5910233"/>
            <a:ext cx="974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en-US" altLang="zh-TW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rd</a:t>
            </a:r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scan</a:t>
            </a:r>
          </a:p>
        </p:txBody>
      </p:sp>
      <p:sp>
        <p:nvSpPr>
          <p:cNvPr id="43027" name="AutoShape 18">
            <a:extLst>
              <a:ext uri="{FF2B5EF4-FFF2-40B4-BE49-F238E27FC236}">
                <a16:creationId xmlns:a16="http://schemas.microsoft.com/office/drawing/2014/main" id="{D318B294-992C-4861-864B-B98F89500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4846638"/>
            <a:ext cx="441325" cy="1249362"/>
          </a:xfrm>
          <a:prstGeom prst="curvedRightArrow">
            <a:avLst>
              <a:gd name="adj1" fmla="val 56619"/>
              <a:gd name="adj2" fmla="val 11323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43028" name="Line 19">
            <a:extLst>
              <a:ext uri="{FF2B5EF4-FFF2-40B4-BE49-F238E27FC236}">
                <a16:creationId xmlns:a16="http://schemas.microsoft.com/office/drawing/2014/main" id="{410F0628-F302-440C-B49D-CF240C870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357321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3029" name="Line 20">
            <a:extLst>
              <a:ext uri="{FF2B5EF4-FFF2-40B4-BE49-F238E27FC236}">
                <a16:creationId xmlns:a16="http://schemas.microsoft.com/office/drawing/2014/main" id="{A2DF8863-5C00-4D0E-8064-0ACA72221C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648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532949" name="Group 21">
            <a:extLst>
              <a:ext uri="{FF2B5EF4-FFF2-40B4-BE49-F238E27FC236}">
                <a16:creationId xmlns:a16="http://schemas.microsoft.com/office/drawing/2014/main" id="{4920E41B-1BB7-4BE9-8EB3-DA5EF6633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40530"/>
              </p:ext>
            </p:extLst>
          </p:nvPr>
        </p:nvGraphicFramePr>
        <p:xfrm>
          <a:off x="258936" y="1580231"/>
          <a:ext cx="1905000" cy="15541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2969" name="Group 41">
            <a:extLst>
              <a:ext uri="{FF2B5EF4-FFF2-40B4-BE49-F238E27FC236}">
                <a16:creationId xmlns:a16="http://schemas.microsoft.com/office/drawing/2014/main" id="{634D61DD-8403-47B9-8698-9695ACEA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7358"/>
              </p:ext>
            </p:extLst>
          </p:nvPr>
        </p:nvGraphicFramePr>
        <p:xfrm>
          <a:off x="3442286" y="1280711"/>
          <a:ext cx="1752600" cy="186532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2992" name="Group 64">
            <a:extLst>
              <a:ext uri="{FF2B5EF4-FFF2-40B4-BE49-F238E27FC236}">
                <a16:creationId xmlns:a16="http://schemas.microsoft.com/office/drawing/2014/main" id="{6552044F-95D7-4F2A-842A-62C0F4D1E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88838"/>
              </p:ext>
            </p:extLst>
          </p:nvPr>
        </p:nvGraphicFramePr>
        <p:xfrm>
          <a:off x="5943600" y="1371600"/>
          <a:ext cx="1752600" cy="155418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12" name="Group 84">
            <a:extLst>
              <a:ext uri="{FF2B5EF4-FFF2-40B4-BE49-F238E27FC236}">
                <a16:creationId xmlns:a16="http://schemas.microsoft.com/office/drawing/2014/main" id="{8173B9F5-BDDD-4DC4-819F-A9A012986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92568"/>
              </p:ext>
            </p:extLst>
          </p:nvPr>
        </p:nvGraphicFramePr>
        <p:xfrm>
          <a:off x="6553200" y="3581400"/>
          <a:ext cx="1143000" cy="217646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30" name="Group 102">
            <a:extLst>
              <a:ext uri="{FF2B5EF4-FFF2-40B4-BE49-F238E27FC236}">
                <a16:creationId xmlns:a16="http://schemas.microsoft.com/office/drawing/2014/main" id="{3060DF14-3BE2-488C-82D1-953F7C9EA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12651"/>
              </p:ext>
            </p:extLst>
          </p:nvPr>
        </p:nvGraphicFramePr>
        <p:xfrm>
          <a:off x="3200400" y="3429000"/>
          <a:ext cx="1752600" cy="2005024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56" name="Group 128">
            <a:extLst>
              <a:ext uri="{FF2B5EF4-FFF2-40B4-BE49-F238E27FC236}">
                <a16:creationId xmlns:a16="http://schemas.microsoft.com/office/drawing/2014/main" id="{0BCE0990-4387-411A-A4D4-4F664CFC1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04866"/>
              </p:ext>
            </p:extLst>
          </p:nvPr>
        </p:nvGraphicFramePr>
        <p:xfrm>
          <a:off x="762000" y="3862388"/>
          <a:ext cx="1752600" cy="143195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76" name="Group 148">
            <a:extLst>
              <a:ext uri="{FF2B5EF4-FFF2-40B4-BE49-F238E27FC236}">
                <a16:creationId xmlns:a16="http://schemas.microsoft.com/office/drawing/2014/main" id="{21217886-84D6-4BBC-8CA2-25DF65E02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29850"/>
              </p:ext>
            </p:extLst>
          </p:nvPr>
        </p:nvGraphicFramePr>
        <p:xfrm>
          <a:off x="1143000" y="5867400"/>
          <a:ext cx="1143000" cy="65881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33084" name="Group 156">
            <a:extLst>
              <a:ext uri="{FF2B5EF4-FFF2-40B4-BE49-F238E27FC236}">
                <a16:creationId xmlns:a16="http://schemas.microsoft.com/office/drawing/2014/main" id="{98296163-070D-45A0-BEA7-6C67212C6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41192"/>
              </p:ext>
            </p:extLst>
          </p:nvPr>
        </p:nvGraphicFramePr>
        <p:xfrm>
          <a:off x="4572000" y="5867400"/>
          <a:ext cx="1752600" cy="619126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176" name="Text Box 167">
            <a:extLst>
              <a:ext uri="{FF2B5EF4-FFF2-40B4-BE49-F238E27FC236}">
                <a16:creationId xmlns:a16="http://schemas.microsoft.com/office/drawing/2014/main" id="{2C750CBF-2BEB-43B4-BE2C-5AA777D91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02" y="3145525"/>
            <a:ext cx="175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i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Sup</a:t>
            </a:r>
            <a:r>
              <a:rPr lang="en-US" altLang="zh-TW" sz="2000" i="1" baseline="-25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min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 =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940B6FAA-2F45-48E4-AF25-26BF60CC4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547" y="375821"/>
            <a:ext cx="7543800" cy="762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</a:t>
            </a:r>
            <a:r>
              <a:rPr lang="en-US" altLang="zh-TW" dirty="0" err="1">
                <a:ea typeface="新細明體" panose="02020500000000000000" pitchFamily="18" charset="-120"/>
              </a:rPr>
              <a:t>Apriori</a:t>
            </a:r>
            <a:r>
              <a:rPr lang="en-US" altLang="zh-TW" dirty="0">
                <a:ea typeface="新細明體" panose="02020500000000000000" pitchFamily="18" charset="-120"/>
              </a:rPr>
              <a:t> Algorithm (</a:t>
            </a:r>
            <a:r>
              <a:rPr lang="en-US" altLang="zh-TW" sz="3200" dirty="0">
                <a:ea typeface="新細明體" panose="02020500000000000000" pitchFamily="18" charset="-120"/>
              </a:rPr>
              <a:t>Pseudo-Code</a:t>
            </a:r>
            <a:r>
              <a:rPr lang="en-US" altLang="zh-TW" sz="3200" u="sng" dirty="0"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94B10B2-413D-4437-968B-49D3ABC6B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400" i="1" dirty="0">
                <a:ea typeface="新細明體" panose="02020500000000000000" pitchFamily="18" charset="-120"/>
              </a:rPr>
              <a:t>C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: Candidate itemset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i="1" dirty="0"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: frequent itemset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i="1" dirty="0"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 = {frequent items};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rgbClr val="F83F24"/>
                </a:solidFill>
                <a:ea typeface="新細明體" panose="02020500000000000000" pitchFamily="18" charset="-120"/>
              </a:rPr>
              <a:t>for</a:t>
            </a:r>
            <a:r>
              <a:rPr lang="en-US" altLang="zh-TW" sz="2400" b="1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= 1; </a:t>
            </a:r>
            <a:r>
              <a:rPr lang="en-US" altLang="zh-TW" sz="2400" i="1" dirty="0"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!=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</a:t>
            </a:r>
            <a:r>
              <a:rPr lang="en-US" altLang="zh-TW" sz="2400" dirty="0">
                <a:ea typeface="新細明體" panose="02020500000000000000" pitchFamily="18" charset="-120"/>
              </a:rPr>
              <a:t>; </a:t>
            </a:r>
            <a:r>
              <a:rPr lang="en-US" altLang="zh-TW" sz="2400" i="1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++) </a:t>
            </a:r>
            <a:r>
              <a:rPr lang="en-US" altLang="zh-TW" sz="2400" b="1" dirty="0">
                <a:solidFill>
                  <a:srgbClr val="F83F24"/>
                </a:solidFill>
                <a:ea typeface="新細明體" panose="02020500000000000000" pitchFamily="18" charset="-120"/>
              </a:rPr>
              <a:t>do begin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    </a:t>
            </a:r>
            <a:r>
              <a:rPr lang="en-US" altLang="zh-TW" sz="2400" i="1" dirty="0">
                <a:ea typeface="新細明體" panose="02020500000000000000" pitchFamily="18" charset="-120"/>
              </a:rPr>
              <a:t>C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k+1</a:t>
            </a:r>
            <a:r>
              <a:rPr lang="en-US" altLang="zh-TW" sz="2400" dirty="0">
                <a:ea typeface="新細明體" panose="02020500000000000000" pitchFamily="18" charset="-120"/>
              </a:rPr>
              <a:t> = candidates generated from </a:t>
            </a:r>
            <a:r>
              <a:rPr lang="en-US" altLang="zh-TW" sz="2400" i="1" dirty="0"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    </a:t>
            </a:r>
            <a:r>
              <a:rPr lang="en-US" altLang="zh-TW" sz="2400" b="1" dirty="0">
                <a:solidFill>
                  <a:srgbClr val="F83F24"/>
                </a:solidFill>
                <a:ea typeface="新細明體" panose="02020500000000000000" pitchFamily="18" charset="-120"/>
              </a:rPr>
              <a:t>for each</a:t>
            </a:r>
            <a:r>
              <a:rPr lang="en-US" altLang="zh-TW" sz="2400" dirty="0">
                <a:ea typeface="新細明體" panose="02020500000000000000" pitchFamily="18" charset="-120"/>
              </a:rPr>
              <a:t> transaction </a:t>
            </a:r>
            <a:r>
              <a:rPr lang="en-US" altLang="zh-TW" sz="2400" i="1" dirty="0">
                <a:ea typeface="新細明體" panose="02020500000000000000" pitchFamily="18" charset="-120"/>
              </a:rPr>
              <a:t>t</a:t>
            </a:r>
            <a:r>
              <a:rPr lang="en-US" altLang="zh-TW" sz="2400" dirty="0">
                <a:ea typeface="新細明體" panose="02020500000000000000" pitchFamily="18" charset="-120"/>
              </a:rPr>
              <a:t> in database do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  increment the count of all candidates in </a:t>
            </a:r>
            <a:r>
              <a:rPr lang="en-US" altLang="zh-TW" sz="2400" i="1" dirty="0">
                <a:ea typeface="新細明體" panose="02020500000000000000" pitchFamily="18" charset="-120"/>
              </a:rPr>
              <a:t>C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k+1</a:t>
            </a:r>
            <a:r>
              <a:rPr lang="en-US" altLang="zh-TW" sz="2400" dirty="0">
                <a:ea typeface="新細明體" panose="02020500000000000000" pitchFamily="18" charset="-120"/>
              </a:rPr>
              <a:t> that are contained in </a:t>
            </a:r>
            <a:r>
              <a:rPr lang="en-US" altLang="zh-TW" sz="2400" i="1" dirty="0">
                <a:ea typeface="新細明體" panose="02020500000000000000" pitchFamily="18" charset="-120"/>
              </a:rPr>
              <a:t>t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    </a:t>
            </a:r>
            <a:r>
              <a:rPr lang="en-US" altLang="zh-TW" sz="2400" i="1" dirty="0"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k+1</a:t>
            </a:r>
            <a:r>
              <a:rPr lang="en-US" altLang="zh-TW" sz="2400" dirty="0">
                <a:ea typeface="新細明體" panose="02020500000000000000" pitchFamily="18" charset="-120"/>
              </a:rPr>
              <a:t>  = candidates in </a:t>
            </a:r>
            <a:r>
              <a:rPr lang="en-US" altLang="zh-TW" sz="2400" i="1" dirty="0">
                <a:ea typeface="新細明體" panose="02020500000000000000" pitchFamily="18" charset="-120"/>
              </a:rPr>
              <a:t>C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k+1</a:t>
            </a:r>
            <a:r>
              <a:rPr lang="en-US" altLang="zh-TW" sz="2400" dirty="0">
                <a:ea typeface="新細明體" panose="02020500000000000000" pitchFamily="18" charset="-120"/>
              </a:rPr>
              <a:t> with </a:t>
            </a:r>
            <a:r>
              <a:rPr lang="en-US" altLang="zh-TW" sz="2400" dirty="0" err="1">
                <a:ea typeface="新細明體" panose="02020500000000000000" pitchFamily="18" charset="-120"/>
              </a:rPr>
              <a:t>min_support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   </a:t>
            </a:r>
            <a:r>
              <a:rPr lang="en-US" altLang="zh-TW" sz="2400" b="1" dirty="0">
                <a:solidFill>
                  <a:srgbClr val="F83F24"/>
                </a:solidFill>
                <a:ea typeface="新細明體" panose="02020500000000000000" pitchFamily="18" charset="-120"/>
              </a:rPr>
              <a:t> end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rgbClr val="F83F24"/>
                </a:solidFill>
                <a:ea typeface="新細明體" panose="02020500000000000000" pitchFamily="18" charset="-120"/>
              </a:rPr>
              <a:t>return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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i="1" dirty="0"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C33107B7-6186-4D08-A9F6-95BCEB57B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Implementation of </a:t>
            </a:r>
            <a:r>
              <a:rPr lang="en-US" altLang="zh-TW" dirty="0" err="1">
                <a:ea typeface="新細明體" panose="02020500000000000000" pitchFamily="18" charset="-120"/>
              </a:rPr>
              <a:t>Apriori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4DEE458-FC5D-4DCC-8F62-7CA6AC3E8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How to generate candidates?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Step 1: </a:t>
            </a:r>
            <a:r>
              <a:rPr lang="en-US" altLang="zh-TW" sz="2400" dirty="0">
                <a:solidFill>
                  <a:srgbClr val="170981"/>
                </a:solidFill>
                <a:ea typeface="新細明體" panose="02020500000000000000" pitchFamily="18" charset="-120"/>
              </a:rPr>
              <a:t>self-joining </a:t>
            </a:r>
            <a:r>
              <a:rPr lang="en-US" altLang="zh-TW" sz="2400" i="1" dirty="0">
                <a:solidFill>
                  <a:srgbClr val="170981"/>
                </a:solidFill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solidFill>
                  <a:srgbClr val="170981"/>
                </a:solidFill>
                <a:ea typeface="新細明體" panose="02020500000000000000" pitchFamily="18" charset="-120"/>
              </a:rPr>
              <a:t>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Step 2: </a:t>
            </a:r>
            <a:r>
              <a:rPr lang="en-US" altLang="zh-TW" sz="2400" dirty="0">
                <a:solidFill>
                  <a:srgbClr val="170981"/>
                </a:solidFill>
                <a:ea typeface="新細明體" panose="02020500000000000000" pitchFamily="18" charset="-120"/>
              </a:rPr>
              <a:t>pruning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Example of Candidate-generation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i="1" dirty="0"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3</a:t>
            </a:r>
            <a:r>
              <a:rPr lang="en-US" altLang="zh-TW" sz="2400" i="1" dirty="0">
                <a:ea typeface="新細明體" panose="02020500000000000000" pitchFamily="18" charset="-120"/>
              </a:rPr>
              <a:t>=</a:t>
            </a:r>
            <a:r>
              <a:rPr lang="en-US" altLang="zh-TW" sz="2400" dirty="0">
                <a:ea typeface="新細明體" panose="02020500000000000000" pitchFamily="18" charset="-120"/>
              </a:rPr>
              <a:t>{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abc</a:t>
            </a:r>
            <a:r>
              <a:rPr lang="en-US" altLang="zh-TW" sz="2400" i="1" dirty="0">
                <a:ea typeface="新細明體" panose="02020500000000000000" pitchFamily="18" charset="-120"/>
              </a:rPr>
              <a:t>,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abd</a:t>
            </a:r>
            <a:r>
              <a:rPr lang="en-US" altLang="zh-TW" sz="2400" i="1" dirty="0">
                <a:ea typeface="新細明體" panose="02020500000000000000" pitchFamily="18" charset="-120"/>
              </a:rPr>
              <a:t>,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acd</a:t>
            </a:r>
            <a:r>
              <a:rPr lang="en-US" altLang="zh-TW" sz="2400" i="1" dirty="0">
                <a:ea typeface="新細明體" panose="02020500000000000000" pitchFamily="18" charset="-120"/>
              </a:rPr>
              <a:t>, ace,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bcd</a:t>
            </a:r>
            <a:r>
              <a:rPr lang="en-US" altLang="zh-TW" sz="2400" dirty="0">
                <a:ea typeface="新細明體" panose="02020500000000000000" pitchFamily="18" charset="-120"/>
              </a:rPr>
              <a:t>}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Self-joining: </a:t>
            </a:r>
            <a:r>
              <a:rPr lang="en-US" altLang="zh-TW" sz="2400" i="1" dirty="0">
                <a:ea typeface="新細明體" panose="02020500000000000000" pitchFamily="18" charset="-120"/>
              </a:rPr>
              <a:t>L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3</a:t>
            </a:r>
            <a:r>
              <a:rPr lang="en-US" altLang="zh-TW" sz="2400" i="1" dirty="0">
                <a:ea typeface="新細明體" panose="02020500000000000000" pitchFamily="18" charset="-120"/>
              </a:rPr>
              <a:t>*L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3</a:t>
            </a:r>
            <a:endParaRPr lang="en-US" altLang="zh-TW" sz="2400" i="1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altLang="zh-TW" sz="2000" i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abcd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from </a:t>
            </a:r>
            <a:r>
              <a:rPr lang="en-US" altLang="zh-TW" sz="2000" i="1" dirty="0" err="1">
                <a:solidFill>
                  <a:srgbClr val="0070C0"/>
                </a:solidFill>
                <a:ea typeface="新細明體" panose="02020500000000000000" pitchFamily="18" charset="-120"/>
              </a:rPr>
              <a:t>ab</a:t>
            </a:r>
            <a:r>
              <a:rPr lang="en-US" altLang="zh-TW" sz="2000" i="1" dirty="0" err="1">
                <a:ea typeface="新細明體" panose="02020500000000000000" pitchFamily="18" charset="-120"/>
              </a:rPr>
              <a:t>c</a:t>
            </a:r>
            <a:r>
              <a:rPr lang="en-US" altLang="zh-TW" sz="2000" dirty="0">
                <a:ea typeface="新細明體" panose="02020500000000000000" pitchFamily="18" charset="-120"/>
              </a:rPr>
              <a:t> and </a:t>
            </a:r>
            <a:r>
              <a:rPr lang="en-US" altLang="zh-TW" sz="2000" i="1" dirty="0" err="1">
                <a:solidFill>
                  <a:srgbClr val="0070C0"/>
                </a:solidFill>
                <a:ea typeface="新細明體" panose="02020500000000000000" pitchFamily="18" charset="-120"/>
              </a:rPr>
              <a:t>ab</a:t>
            </a:r>
            <a:r>
              <a:rPr lang="en-US" altLang="zh-TW" sz="2000" i="1" dirty="0" err="1">
                <a:ea typeface="新細明體" panose="02020500000000000000" pitchFamily="18" charset="-120"/>
              </a:rPr>
              <a:t>d</a:t>
            </a:r>
            <a:endParaRPr lang="en-US" altLang="zh-TW" sz="2000" i="1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altLang="zh-TW" sz="2000" i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acde</a:t>
            </a:r>
            <a:r>
              <a:rPr lang="en-US" altLang="zh-TW" sz="2000" dirty="0">
                <a:ea typeface="新細明體" panose="02020500000000000000" pitchFamily="18" charset="-120"/>
              </a:rPr>
              <a:t> from </a:t>
            </a:r>
            <a:r>
              <a:rPr lang="en-US" altLang="zh-TW" sz="2000" i="1" dirty="0" err="1">
                <a:solidFill>
                  <a:srgbClr val="0070C0"/>
                </a:solidFill>
                <a:ea typeface="新細明體" panose="02020500000000000000" pitchFamily="18" charset="-120"/>
              </a:rPr>
              <a:t>ac</a:t>
            </a:r>
            <a:r>
              <a:rPr lang="en-US" altLang="zh-TW" sz="2000" i="1" dirty="0" err="1">
                <a:ea typeface="新細明體" panose="02020500000000000000" pitchFamily="18" charset="-120"/>
              </a:rPr>
              <a:t>d</a:t>
            </a:r>
            <a:r>
              <a:rPr lang="en-US" altLang="zh-TW" sz="2000" dirty="0">
                <a:ea typeface="新細明體" panose="02020500000000000000" pitchFamily="18" charset="-120"/>
              </a:rPr>
              <a:t> and </a:t>
            </a:r>
            <a:r>
              <a:rPr lang="en-US" altLang="zh-TW" sz="2000" i="1" dirty="0">
                <a:solidFill>
                  <a:srgbClr val="0070C0"/>
                </a:solidFill>
                <a:ea typeface="新細明體" panose="02020500000000000000" pitchFamily="18" charset="-120"/>
              </a:rPr>
              <a:t>ac</a:t>
            </a:r>
            <a:r>
              <a:rPr lang="en-US" altLang="zh-TW" sz="2000" i="1" dirty="0">
                <a:ea typeface="新細明體" panose="02020500000000000000" pitchFamily="18" charset="-120"/>
              </a:rPr>
              <a:t>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Pruning: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 sz="2000" i="1" dirty="0" err="1">
                <a:ea typeface="新細明體" panose="02020500000000000000" pitchFamily="18" charset="-120"/>
              </a:rPr>
              <a:t>acde</a:t>
            </a:r>
            <a:r>
              <a:rPr lang="en-US" altLang="zh-TW" sz="2000" dirty="0">
                <a:ea typeface="新細明體" panose="02020500000000000000" pitchFamily="18" charset="-120"/>
              </a:rPr>
              <a:t> is removed because </a:t>
            </a:r>
            <a:r>
              <a:rPr lang="en-US" altLang="zh-TW" sz="2000" i="1" dirty="0" err="1">
                <a:ea typeface="新細明體" panose="02020500000000000000" pitchFamily="18" charset="-120"/>
              </a:rPr>
              <a:t>ade</a:t>
            </a:r>
            <a:r>
              <a:rPr lang="en-US" altLang="zh-TW" sz="2000" dirty="0">
                <a:ea typeface="新細明體" panose="02020500000000000000" pitchFamily="18" charset="-120"/>
              </a:rPr>
              <a:t> is not in </a:t>
            </a:r>
            <a:r>
              <a:rPr lang="en-US" altLang="zh-TW" sz="2000" i="1" dirty="0">
                <a:ea typeface="新細明體" panose="02020500000000000000" pitchFamily="18" charset="-120"/>
              </a:rPr>
              <a:t>L</a:t>
            </a:r>
            <a:r>
              <a:rPr lang="en-US" altLang="zh-TW" sz="2000" i="1" baseline="-25000" dirty="0">
                <a:ea typeface="新細明體" panose="02020500000000000000" pitchFamily="18" charset="-120"/>
              </a:rPr>
              <a:t>3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C</a:t>
            </a:r>
            <a:r>
              <a:rPr lang="en-US" altLang="zh-TW" sz="2400" i="1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4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= {</a:t>
            </a:r>
            <a:r>
              <a:rPr lang="en-US" altLang="zh-TW" sz="2400" i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abcd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}</a:t>
            </a: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75E756BD-6E9F-440E-B12C-4738ECDC1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How to Count Supports of Candidates?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7061865-53FE-443E-A618-1E35CCC03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Why counting supports of candidates a problem?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The total number of candidates can be very huge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 One transaction may contain many candidates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Method: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Candidate itemsets are stored in a </a:t>
            </a:r>
            <a:r>
              <a:rPr lang="en-US" altLang="zh-TW" sz="2400" i="1">
                <a:solidFill>
                  <a:schemeClr val="hlink"/>
                </a:solidFill>
                <a:ea typeface="新細明體" panose="02020500000000000000" pitchFamily="18" charset="-120"/>
              </a:rPr>
              <a:t>hash-tree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i="1">
                <a:solidFill>
                  <a:schemeClr val="hlink"/>
                </a:solidFill>
                <a:ea typeface="新細明體" panose="02020500000000000000" pitchFamily="18" charset="-120"/>
              </a:rPr>
              <a:t>Leaf </a:t>
            </a:r>
            <a:r>
              <a:rPr lang="en-US" altLang="zh-TW" sz="2400">
                <a:solidFill>
                  <a:schemeClr val="hlink"/>
                </a:solidFill>
                <a:ea typeface="新細明體" panose="02020500000000000000" pitchFamily="18" charset="-120"/>
              </a:rPr>
              <a:t>node </a:t>
            </a:r>
            <a:r>
              <a:rPr lang="en-US" altLang="zh-TW" sz="2400">
                <a:ea typeface="新細明體" panose="02020500000000000000" pitchFamily="18" charset="-120"/>
              </a:rPr>
              <a:t>of hash-tree contains a list of itemsets and counts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i="1">
                <a:solidFill>
                  <a:schemeClr val="hlink"/>
                </a:solidFill>
                <a:ea typeface="新細明體" panose="02020500000000000000" pitchFamily="18" charset="-120"/>
              </a:rPr>
              <a:t>Interior </a:t>
            </a:r>
            <a:r>
              <a:rPr lang="en-US" altLang="zh-TW" sz="2400">
                <a:solidFill>
                  <a:schemeClr val="hlink"/>
                </a:solidFill>
                <a:ea typeface="新細明體" panose="02020500000000000000" pitchFamily="18" charset="-120"/>
              </a:rPr>
              <a:t>node</a:t>
            </a:r>
            <a:r>
              <a:rPr lang="en-US" altLang="zh-TW" sz="2400">
                <a:ea typeface="新細明體" panose="02020500000000000000" pitchFamily="18" charset="-120"/>
              </a:rPr>
              <a:t> contains a hash table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i="1">
                <a:solidFill>
                  <a:schemeClr val="hlink"/>
                </a:solidFill>
                <a:ea typeface="新細明體" panose="02020500000000000000" pitchFamily="18" charset="-120"/>
              </a:rPr>
              <a:t>Subset function</a:t>
            </a:r>
            <a:r>
              <a:rPr lang="en-US" altLang="zh-TW" sz="2400">
                <a:ea typeface="新細明體" panose="02020500000000000000" pitchFamily="18" charset="-120"/>
              </a:rPr>
              <a:t>: finds all the candidates contained in a transaction</a:t>
            </a:r>
            <a:endParaRPr lang="en-US" altLang="zh-TW" sz="2400" i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9E2950F0-93ED-48D9-868A-9FA03D45B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934" y="460468"/>
            <a:ext cx="8157419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Counting Supports of Candidates Using Hash Tree</a:t>
            </a:r>
          </a:p>
        </p:txBody>
      </p:sp>
      <p:grpSp>
        <p:nvGrpSpPr>
          <p:cNvPr id="51204" name="Group 3">
            <a:extLst>
              <a:ext uri="{FF2B5EF4-FFF2-40B4-BE49-F238E27FC236}">
                <a16:creationId xmlns:a16="http://schemas.microsoft.com/office/drawing/2014/main" id="{E1605C60-7B01-478A-AC9C-374AF5F9A39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752600"/>
            <a:ext cx="2286000" cy="1249363"/>
            <a:chOff x="144" y="912"/>
            <a:chExt cx="1440" cy="787"/>
          </a:xfrm>
        </p:grpSpPr>
        <p:sp>
          <p:nvSpPr>
            <p:cNvPr id="51241" name="Line 4">
              <a:extLst>
                <a:ext uri="{FF2B5EF4-FFF2-40B4-BE49-F238E27FC236}">
                  <a16:creationId xmlns:a16="http://schemas.microsoft.com/office/drawing/2014/main" id="{7408DB39-D816-4CC4-BB37-08E5F30E3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42" name="Line 5">
              <a:extLst>
                <a:ext uri="{FF2B5EF4-FFF2-40B4-BE49-F238E27FC236}">
                  <a16:creationId xmlns:a16="http://schemas.microsoft.com/office/drawing/2014/main" id="{02D65AA0-5AD8-47C0-AFAC-A81587E2F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43" name="Text Box 6">
              <a:extLst>
                <a:ext uri="{FF2B5EF4-FFF2-40B4-BE49-F238E27FC236}">
                  <a16:creationId xmlns:a16="http://schemas.microsoft.com/office/drawing/2014/main" id="{D1ED4271-38E0-4E23-AEBC-8AB71B66E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1,4,7</a:t>
              </a:r>
            </a:p>
          </p:txBody>
        </p:sp>
        <p:sp>
          <p:nvSpPr>
            <p:cNvPr id="51244" name="Text Box 7">
              <a:extLst>
                <a:ext uri="{FF2B5EF4-FFF2-40B4-BE49-F238E27FC236}">
                  <a16:creationId xmlns:a16="http://schemas.microsoft.com/office/drawing/2014/main" id="{643194D3-690A-47CC-A406-C090E6A2C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2,5,8</a:t>
              </a:r>
            </a:p>
          </p:txBody>
        </p:sp>
        <p:sp>
          <p:nvSpPr>
            <p:cNvPr id="51245" name="Line 8">
              <a:extLst>
                <a:ext uri="{FF2B5EF4-FFF2-40B4-BE49-F238E27FC236}">
                  <a16:creationId xmlns:a16="http://schemas.microsoft.com/office/drawing/2014/main" id="{5A806658-2D05-47F3-A7D1-5B67E0566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46" name="Text Box 9">
              <a:extLst>
                <a:ext uri="{FF2B5EF4-FFF2-40B4-BE49-F238E27FC236}">
                  <a16:creationId xmlns:a16="http://schemas.microsoft.com/office/drawing/2014/main" id="{BFAD7684-286F-4313-8B40-C734E6018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3,6,9</a:t>
              </a:r>
            </a:p>
          </p:txBody>
        </p:sp>
        <p:sp>
          <p:nvSpPr>
            <p:cNvPr id="51247" name="Text Box 10">
              <a:extLst>
                <a:ext uri="{FF2B5EF4-FFF2-40B4-BE49-F238E27FC236}">
                  <a16:creationId xmlns:a16="http://schemas.microsoft.com/office/drawing/2014/main" id="{1E4058FE-8465-43CE-8217-133319099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912"/>
              <a:ext cx="1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Subset function</a:t>
              </a:r>
            </a:p>
          </p:txBody>
        </p:sp>
        <p:sp>
          <p:nvSpPr>
            <p:cNvPr id="51248" name="Rectangle 11">
              <a:extLst>
                <a:ext uri="{FF2B5EF4-FFF2-40B4-BE49-F238E27FC236}">
                  <a16:creationId xmlns:a16="http://schemas.microsoft.com/office/drawing/2014/main" id="{C7135915-4CA0-4A55-8467-74C975DCD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</p:grpSp>
      <p:grpSp>
        <p:nvGrpSpPr>
          <p:cNvPr id="51205" name="Group 12">
            <a:extLst>
              <a:ext uri="{FF2B5EF4-FFF2-40B4-BE49-F238E27FC236}">
                <a16:creationId xmlns:a16="http://schemas.microsoft.com/office/drawing/2014/main" id="{EC6F081D-686B-4474-A925-99A942FBA615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352800"/>
            <a:ext cx="4943475" cy="2682875"/>
            <a:chOff x="1632" y="1536"/>
            <a:chExt cx="3114" cy="1690"/>
          </a:xfrm>
        </p:grpSpPr>
        <p:sp>
          <p:nvSpPr>
            <p:cNvPr id="51220" name="Line 13">
              <a:extLst>
                <a:ext uri="{FF2B5EF4-FFF2-40B4-BE49-F238E27FC236}">
                  <a16:creationId xmlns:a16="http://schemas.microsoft.com/office/drawing/2014/main" id="{4810EE51-97A0-44CD-BEB3-F1D7F9E9F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21" name="Line 14">
              <a:extLst>
                <a:ext uri="{FF2B5EF4-FFF2-40B4-BE49-F238E27FC236}">
                  <a16:creationId xmlns:a16="http://schemas.microsoft.com/office/drawing/2014/main" id="{62B72024-EC79-43D5-97AB-E74767D75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22" name="Line 15">
              <a:extLst>
                <a:ext uri="{FF2B5EF4-FFF2-40B4-BE49-F238E27FC236}">
                  <a16:creationId xmlns:a16="http://schemas.microsoft.com/office/drawing/2014/main" id="{B8A175AB-2D92-4E52-BD49-F26AD1C24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23" name="Text Box 16">
              <a:extLst>
                <a:ext uri="{FF2B5EF4-FFF2-40B4-BE49-F238E27FC236}">
                  <a16:creationId xmlns:a16="http://schemas.microsoft.com/office/drawing/2014/main" id="{3866E54C-B4B8-43D7-A602-797462B4C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28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2 3 4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5 6 7</a:t>
              </a:r>
            </a:p>
          </p:txBody>
        </p:sp>
        <p:sp>
          <p:nvSpPr>
            <p:cNvPr id="51224" name="Line 17">
              <a:extLst>
                <a:ext uri="{FF2B5EF4-FFF2-40B4-BE49-F238E27FC236}">
                  <a16:creationId xmlns:a16="http://schemas.microsoft.com/office/drawing/2014/main" id="{B64B3687-BCE4-431F-BC35-083B4B567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25" name="Text Box 18">
              <a:extLst>
                <a:ext uri="{FF2B5EF4-FFF2-40B4-BE49-F238E27FC236}">
                  <a16:creationId xmlns:a16="http://schemas.microsoft.com/office/drawing/2014/main" id="{8A67BA19-59AE-4323-85EC-0C2D8C052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16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1 4 5</a:t>
              </a:r>
            </a:p>
          </p:txBody>
        </p:sp>
        <p:sp>
          <p:nvSpPr>
            <p:cNvPr id="51226" name="Line 19">
              <a:extLst>
                <a:ext uri="{FF2B5EF4-FFF2-40B4-BE49-F238E27FC236}">
                  <a16:creationId xmlns:a16="http://schemas.microsoft.com/office/drawing/2014/main" id="{D1F8B7F7-FEAD-4435-ABB9-6C695FD25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27" name="Line 20">
              <a:extLst>
                <a:ext uri="{FF2B5EF4-FFF2-40B4-BE49-F238E27FC236}">
                  <a16:creationId xmlns:a16="http://schemas.microsoft.com/office/drawing/2014/main" id="{BB151430-EF54-4DC2-A422-DC9D7971F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28" name="Text Box 21">
              <a:extLst>
                <a:ext uri="{FF2B5EF4-FFF2-40B4-BE49-F238E27FC236}">
                  <a16:creationId xmlns:a16="http://schemas.microsoft.com/office/drawing/2014/main" id="{0C11C5A7-C90C-43B4-94C3-19BD574D6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2265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1 3 6</a:t>
              </a:r>
            </a:p>
          </p:txBody>
        </p:sp>
        <p:sp>
          <p:nvSpPr>
            <p:cNvPr id="51229" name="Line 22">
              <a:extLst>
                <a:ext uri="{FF2B5EF4-FFF2-40B4-BE49-F238E27FC236}">
                  <a16:creationId xmlns:a16="http://schemas.microsoft.com/office/drawing/2014/main" id="{3E84AECE-1266-43A1-BFD6-CA481E599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30" name="Text Box 23">
              <a:extLst>
                <a:ext uri="{FF2B5EF4-FFF2-40B4-BE49-F238E27FC236}">
                  <a16:creationId xmlns:a16="http://schemas.microsoft.com/office/drawing/2014/main" id="{4A5A565A-77BB-41DC-90DA-877432E00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640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1 2 4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4 5 7</a:t>
              </a:r>
            </a:p>
          </p:txBody>
        </p:sp>
        <p:sp>
          <p:nvSpPr>
            <p:cNvPr id="51231" name="Line 24">
              <a:extLst>
                <a:ext uri="{FF2B5EF4-FFF2-40B4-BE49-F238E27FC236}">
                  <a16:creationId xmlns:a16="http://schemas.microsoft.com/office/drawing/2014/main" id="{13551975-4E48-470E-B7F3-215D50BBB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32" name="Text Box 25">
              <a:extLst>
                <a:ext uri="{FF2B5EF4-FFF2-40B4-BE49-F238E27FC236}">
                  <a16:creationId xmlns:a16="http://schemas.microsoft.com/office/drawing/2014/main" id="{17C2BF88-C27A-4263-9850-34897EE67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84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1 2 5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4 5 8</a:t>
              </a:r>
            </a:p>
          </p:txBody>
        </p:sp>
        <p:sp>
          <p:nvSpPr>
            <p:cNvPr id="51233" name="Line 26">
              <a:extLst>
                <a:ext uri="{FF2B5EF4-FFF2-40B4-BE49-F238E27FC236}">
                  <a16:creationId xmlns:a16="http://schemas.microsoft.com/office/drawing/2014/main" id="{D9DE5F9A-1E9C-4DD5-AAC3-B3ADF1CA1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34" name="Text Box 27">
              <a:extLst>
                <a:ext uri="{FF2B5EF4-FFF2-40B4-BE49-F238E27FC236}">
                  <a16:creationId xmlns:a16="http://schemas.microsoft.com/office/drawing/2014/main" id="{A4F65CEC-8B60-49A9-8E82-E6A359B54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784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1 5 9</a:t>
              </a:r>
            </a:p>
          </p:txBody>
        </p:sp>
        <p:sp>
          <p:nvSpPr>
            <p:cNvPr id="51235" name="Line 28">
              <a:extLst>
                <a:ext uri="{FF2B5EF4-FFF2-40B4-BE49-F238E27FC236}">
                  <a16:creationId xmlns:a16="http://schemas.microsoft.com/office/drawing/2014/main" id="{04A2B257-68AA-42A2-BE64-AC4EF7828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36" name="Text Box 29">
              <a:extLst>
                <a:ext uri="{FF2B5EF4-FFF2-40B4-BE49-F238E27FC236}">
                  <a16:creationId xmlns:a16="http://schemas.microsoft.com/office/drawing/2014/main" id="{BE923BD7-A853-46CA-8D11-72651FCF8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169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3 4 5</a:t>
              </a:r>
            </a:p>
          </p:txBody>
        </p:sp>
        <p:sp>
          <p:nvSpPr>
            <p:cNvPr id="51237" name="Line 30">
              <a:extLst>
                <a:ext uri="{FF2B5EF4-FFF2-40B4-BE49-F238E27FC236}">
                  <a16:creationId xmlns:a16="http://schemas.microsoft.com/office/drawing/2014/main" id="{2CDAEE20-1124-40AD-B121-5A92A37EE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38" name="Text Box 31">
              <a:extLst>
                <a:ext uri="{FF2B5EF4-FFF2-40B4-BE49-F238E27FC236}">
                  <a16:creationId xmlns:a16="http://schemas.microsoft.com/office/drawing/2014/main" id="{8EE228D6-68E8-4D21-8452-4EB89B265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60"/>
              <a:ext cx="43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3 5 6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3 5 7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6 8 9</a:t>
              </a:r>
            </a:p>
          </p:txBody>
        </p:sp>
        <p:sp>
          <p:nvSpPr>
            <p:cNvPr id="51239" name="Line 32">
              <a:extLst>
                <a:ext uri="{FF2B5EF4-FFF2-40B4-BE49-F238E27FC236}">
                  <a16:creationId xmlns:a16="http://schemas.microsoft.com/office/drawing/2014/main" id="{729BF8F4-D007-498C-A359-8F08E7BB0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40" name="Text Box 33">
              <a:extLst>
                <a:ext uri="{FF2B5EF4-FFF2-40B4-BE49-F238E27FC236}">
                  <a16:creationId xmlns:a16="http://schemas.microsoft.com/office/drawing/2014/main" id="{BC890496-A1F5-4A4F-B1AC-554B9E502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0" y="2121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3 6 7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3 6 8</a:t>
              </a:r>
            </a:p>
          </p:txBody>
        </p:sp>
      </p:grpSp>
      <p:sp>
        <p:nvSpPr>
          <p:cNvPr id="51206" name="Text Box 34">
            <a:extLst>
              <a:ext uri="{FF2B5EF4-FFF2-40B4-BE49-F238E27FC236}">
                <a16:creationId xmlns:a16="http://schemas.microsoft.com/office/drawing/2014/main" id="{7CED3AE7-43B0-464F-9EBD-6F378D75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05000"/>
            <a:ext cx="240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Transaction: 1 2 3 5 6</a:t>
            </a:r>
          </a:p>
        </p:txBody>
      </p:sp>
      <p:sp>
        <p:nvSpPr>
          <p:cNvPr id="51207" name="Line 35">
            <a:extLst>
              <a:ext uri="{FF2B5EF4-FFF2-40B4-BE49-F238E27FC236}">
                <a16:creationId xmlns:a16="http://schemas.microsoft.com/office/drawing/2014/main" id="{F9BA7173-AC2A-4B30-8C8D-D0F7D85E4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286000"/>
            <a:ext cx="152400" cy="10668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8" name="Text Box 36">
            <a:extLst>
              <a:ext uri="{FF2B5EF4-FFF2-40B4-BE49-F238E27FC236}">
                <a16:creationId xmlns:a16="http://schemas.microsoft.com/office/drawing/2014/main" id="{C0B979E1-7CF2-47B2-95ED-D92563EC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214688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 + 2 3 5 6</a:t>
            </a:r>
          </a:p>
        </p:txBody>
      </p:sp>
      <p:sp>
        <p:nvSpPr>
          <p:cNvPr id="51209" name="Line 37">
            <a:extLst>
              <a:ext uri="{FF2B5EF4-FFF2-40B4-BE49-F238E27FC236}">
                <a16:creationId xmlns:a16="http://schemas.microsoft.com/office/drawing/2014/main" id="{6F0BC64A-A960-4470-8B77-D713B268E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429000"/>
            <a:ext cx="1143000" cy="4572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0" name="Text Box 38">
            <a:extLst>
              <a:ext uri="{FF2B5EF4-FFF2-40B4-BE49-F238E27FC236}">
                <a16:creationId xmlns:a16="http://schemas.microsoft.com/office/drawing/2014/main" id="{DB37687E-A160-48CD-83D9-342E54AF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814888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 2 + 3 5 6</a:t>
            </a:r>
          </a:p>
        </p:txBody>
      </p:sp>
      <p:sp>
        <p:nvSpPr>
          <p:cNvPr id="51211" name="Line 39">
            <a:extLst>
              <a:ext uri="{FF2B5EF4-FFF2-40B4-BE49-F238E27FC236}">
                <a16:creationId xmlns:a16="http://schemas.microsoft.com/office/drawing/2014/main" id="{CAC7457A-AFAF-4759-AC00-CB24234811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648200"/>
            <a:ext cx="1524000" cy="3810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2" name="Text Box 40">
            <a:extLst>
              <a:ext uri="{FF2B5EF4-FFF2-40B4-BE49-F238E27FC236}">
                <a16:creationId xmlns:a16="http://schemas.microsoft.com/office/drawing/2014/main" id="{EA4D04B6-3315-43D4-900A-A318FA14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33800"/>
            <a:ext cx="1089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 3 + 5 6</a:t>
            </a:r>
          </a:p>
        </p:txBody>
      </p:sp>
      <p:sp>
        <p:nvSpPr>
          <p:cNvPr id="51213" name="Line 41">
            <a:extLst>
              <a:ext uri="{FF2B5EF4-FFF2-40B4-BE49-F238E27FC236}">
                <a16:creationId xmlns:a16="http://schemas.microsoft.com/office/drawing/2014/main" id="{CD481179-E298-4480-B834-1696EF4CE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962400"/>
            <a:ext cx="2590800" cy="533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4" name="Line 42">
            <a:extLst>
              <a:ext uri="{FF2B5EF4-FFF2-40B4-BE49-F238E27FC236}">
                <a16:creationId xmlns:a16="http://schemas.microsoft.com/office/drawing/2014/main" id="{48BC5160-0D77-4274-B0F0-9260677E0E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3276600"/>
            <a:ext cx="914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51215" name="Line 43">
            <a:extLst>
              <a:ext uri="{FF2B5EF4-FFF2-40B4-BE49-F238E27FC236}">
                <a16:creationId xmlns:a16="http://schemas.microsoft.com/office/drawing/2014/main" id="{06FEEFED-FE60-438D-B9E0-622FDB1C2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648200"/>
            <a:ext cx="68580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51216" name="Line 44">
            <a:extLst>
              <a:ext uri="{FF2B5EF4-FFF2-40B4-BE49-F238E27FC236}">
                <a16:creationId xmlns:a16="http://schemas.microsoft.com/office/drawing/2014/main" id="{8D356163-6193-4855-988C-7B242A76B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800600"/>
            <a:ext cx="68580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51217" name="Line 45">
            <a:extLst>
              <a:ext uri="{FF2B5EF4-FFF2-40B4-BE49-F238E27FC236}">
                <a16:creationId xmlns:a16="http://schemas.microsoft.com/office/drawing/2014/main" id="{F9530383-8633-4680-A5BE-4208E60F8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038600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51218" name="Line 46">
            <a:extLst>
              <a:ext uri="{FF2B5EF4-FFF2-40B4-BE49-F238E27FC236}">
                <a16:creationId xmlns:a16="http://schemas.microsoft.com/office/drawing/2014/main" id="{087603FD-47A4-4F4D-B405-5A47BC1B6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800600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2317526-A640-461D-B88A-3C4F79009C33}"/>
              </a:ext>
            </a:extLst>
          </p:cNvPr>
          <p:cNvSpPr/>
          <p:nvPr/>
        </p:nvSpPr>
        <p:spPr>
          <a:xfrm>
            <a:off x="927100" y="6121400"/>
            <a:ext cx="6223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800" dirty="0">
                <a:solidFill>
                  <a:schemeClr val="bg1">
                    <a:lumMod val="75000"/>
                  </a:schemeClr>
                </a:solidFill>
              </a:rPr>
              <a:t>https://stanthecoder.me/apriori-bi-ji-2/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F28363B3-4EC2-433B-AD49-91CA711B5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Further Improvement of the Apriori Method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12AC534-A4E9-48F9-A966-B640EB3AB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Major computational challenges</a:t>
            </a:r>
          </a:p>
          <a:p>
            <a:pPr lvl="1"/>
            <a:r>
              <a:rPr lang="en-US" altLang="zh-TW" sz="2400" dirty="0"/>
              <a:t>Multiple scans of transaction database</a:t>
            </a:r>
          </a:p>
          <a:p>
            <a:pPr lvl="1"/>
            <a:r>
              <a:rPr lang="en-US" altLang="zh-TW" sz="2400" dirty="0"/>
              <a:t>Huge number of candidates</a:t>
            </a:r>
          </a:p>
          <a:p>
            <a:pPr lvl="1"/>
            <a:r>
              <a:rPr lang="en-US" altLang="zh-TW" sz="2400" dirty="0"/>
              <a:t>Tedious workload of support counting for candidates</a:t>
            </a:r>
            <a:endParaRPr lang="en-US" altLang="zh-TW" sz="2000" dirty="0"/>
          </a:p>
          <a:p>
            <a:endParaRPr lang="en-US" altLang="zh-TW" sz="2800" dirty="0"/>
          </a:p>
          <a:p>
            <a:r>
              <a:rPr lang="en-US" altLang="zh-TW" sz="2800" dirty="0"/>
              <a:t>Improving </a:t>
            </a:r>
            <a:r>
              <a:rPr lang="en-US" altLang="zh-TW" sz="2800" dirty="0" err="1"/>
              <a:t>Apriori</a:t>
            </a:r>
            <a:r>
              <a:rPr lang="en-US" altLang="zh-TW" sz="2800" dirty="0"/>
              <a:t>: general ideas</a:t>
            </a:r>
          </a:p>
          <a:p>
            <a:pPr lvl="1"/>
            <a:r>
              <a:rPr lang="en-US" altLang="zh-TW" sz="2400" dirty="0"/>
              <a:t>Reduce passes of transaction database scans</a:t>
            </a:r>
          </a:p>
          <a:p>
            <a:pPr lvl="1"/>
            <a:r>
              <a:rPr lang="en-US" altLang="zh-TW" sz="2400" dirty="0"/>
              <a:t>Shrink number of candidates</a:t>
            </a:r>
          </a:p>
          <a:p>
            <a:pPr lvl="1"/>
            <a:r>
              <a:rPr lang="en-US" altLang="zh-TW" sz="2400" dirty="0"/>
              <a:t>Facilitate support counting of candidates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F8FAF0F8-D99B-4CCE-AD0F-944BB1B0D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Outline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9AEE838-AC3A-442C-90B7-6193209B45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3999"/>
            <a:ext cx="8229600" cy="4965577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Basic Concepts</a:t>
            </a:r>
          </a:p>
          <a:p>
            <a:r>
              <a:rPr lang="en-US" altLang="zh-TW" sz="2800" dirty="0"/>
              <a:t>Frequent Itemset Mining Methods</a:t>
            </a:r>
          </a:p>
          <a:p>
            <a:pPr lvl="1"/>
            <a:r>
              <a:rPr lang="en-US" altLang="zh-TW" sz="2500" dirty="0" err="1"/>
              <a:t>Apriori</a:t>
            </a:r>
            <a:r>
              <a:rPr lang="en-US" altLang="zh-TW" sz="2500" dirty="0"/>
              <a:t> algorithm</a:t>
            </a:r>
          </a:p>
          <a:p>
            <a:pPr lvl="1"/>
            <a:r>
              <a:rPr lang="en-US" altLang="zh-TW" sz="2500" dirty="0"/>
              <a:t>FP-growth algorithm </a:t>
            </a:r>
          </a:p>
          <a:p>
            <a:r>
              <a:rPr lang="en-US" altLang="zh-TW" sz="2800" dirty="0"/>
              <a:t>Which Patterns Are Interesting?—Pattern Evaluation Methods</a:t>
            </a:r>
          </a:p>
          <a:p>
            <a:r>
              <a:rPr lang="en-US" altLang="zh-TW" sz="2800" dirty="0"/>
              <a:t>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C69902-8E62-439F-AF28-94B4F365E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0681" y="522287"/>
            <a:ext cx="7793038" cy="609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Partition: Scan Database Only Twice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171735F-BCFF-4DD7-BD0E-0174F1F02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274320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Any itemset that is potentially frequent in DB must be frequent in at least one of the partitions of DB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Scan 1: partition database and find local frequent patterns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Scan 2: consolidate global frequent patterns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ea typeface="新細明體" panose="02020500000000000000" pitchFamily="18" charset="-120"/>
            </a:endParaRPr>
          </a:p>
          <a:p>
            <a:pPr marL="0" indent="0" eaLnBrk="1" hangingPunct="1">
              <a:buNone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(A.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Savasere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, E.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Omiecinski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 and S.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Navathe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, </a:t>
            </a:r>
            <a:r>
              <a:rPr lang="en-US" altLang="zh-TW" sz="2000" i="1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VLDB’95)</a:t>
            </a: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1E4E389C-2C9F-4646-A85B-6496CB8C3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495800"/>
            <a:ext cx="10668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59397" name="Rectangle 7">
            <a:extLst>
              <a:ext uri="{FF2B5EF4-FFF2-40B4-BE49-F238E27FC236}">
                <a16:creationId xmlns:a16="http://schemas.microsoft.com/office/drawing/2014/main" id="{594CF968-DCED-4CA2-BCA1-E9327C960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343400"/>
            <a:ext cx="1066800" cy="1447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59398" name="Rectangle 8">
            <a:extLst>
              <a:ext uri="{FF2B5EF4-FFF2-40B4-BE49-F238E27FC236}">
                <a16:creationId xmlns:a16="http://schemas.microsoft.com/office/drawing/2014/main" id="{D6F0C3AC-3060-456B-9FE9-BA84D550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95800"/>
            <a:ext cx="10668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59399" name="Oval 9">
            <a:extLst>
              <a:ext uri="{FF2B5EF4-FFF2-40B4-BE49-F238E27FC236}">
                <a16:creationId xmlns:a16="http://schemas.microsoft.com/office/drawing/2014/main" id="{3EA1B17C-CE18-4FCC-8E25-B6289D7D7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05400"/>
            <a:ext cx="46038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59400" name="Oval 11">
            <a:extLst>
              <a:ext uri="{FF2B5EF4-FFF2-40B4-BE49-F238E27FC236}">
                <a16:creationId xmlns:a16="http://schemas.microsoft.com/office/drawing/2014/main" id="{50970F66-8F3C-4E49-A735-1DEC8C6C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5105400"/>
            <a:ext cx="46037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59401" name="Oval 12">
            <a:extLst>
              <a:ext uri="{FF2B5EF4-FFF2-40B4-BE49-F238E27FC236}">
                <a16:creationId xmlns:a16="http://schemas.microsoft.com/office/drawing/2014/main" id="{53B1050D-24CD-469B-BDDC-2C15C8FC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105400"/>
            <a:ext cx="46038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59402" name="TextBox 13">
            <a:extLst>
              <a:ext uri="{FF2B5EF4-FFF2-40B4-BE49-F238E27FC236}">
                <a16:creationId xmlns:a16="http://schemas.microsoft.com/office/drawing/2014/main" id="{E6312CF6-3E4D-4736-911C-A175F5F2C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15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DB</a:t>
            </a:r>
            <a:r>
              <a:rPr lang="en-US" altLang="zh-TW" sz="1800" baseline="-25000"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59403" name="TextBox 14">
            <a:extLst>
              <a:ext uri="{FF2B5EF4-FFF2-40B4-BE49-F238E27FC236}">
                <a16:creationId xmlns:a16="http://schemas.microsoft.com/office/drawing/2014/main" id="{555AB84D-F378-4A8F-83AA-22F20ECA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715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DB</a:t>
            </a:r>
            <a:r>
              <a:rPr lang="en-US" altLang="zh-TW" sz="1800" baseline="-25000"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59404" name="TextBox 15">
            <a:extLst>
              <a:ext uri="{FF2B5EF4-FFF2-40B4-BE49-F238E27FC236}">
                <a16:creationId xmlns:a16="http://schemas.microsoft.com/office/drawing/2014/main" id="{F9228274-46E6-40E5-826B-07E2A8B94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DB</a:t>
            </a:r>
            <a:r>
              <a:rPr lang="en-US" altLang="zh-TW" sz="1800" baseline="-25000">
                <a:ea typeface="新細明體" panose="02020500000000000000" pitchFamily="18" charset="-120"/>
              </a:rPr>
              <a:t>k</a:t>
            </a:r>
          </a:p>
        </p:txBody>
      </p:sp>
      <p:sp>
        <p:nvSpPr>
          <p:cNvPr id="59405" name="TextBox 16">
            <a:extLst>
              <a:ext uri="{FF2B5EF4-FFF2-40B4-BE49-F238E27FC236}">
                <a16:creationId xmlns:a16="http://schemas.microsoft.com/office/drawing/2014/main" id="{C6B7C1AE-5478-4E1A-9A99-484C40E1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15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59406" name="TextBox 18">
            <a:extLst>
              <a:ext uri="{FF2B5EF4-FFF2-40B4-BE49-F238E27FC236}">
                <a16:creationId xmlns:a16="http://schemas.microsoft.com/office/drawing/2014/main" id="{20DB29C9-71CF-4853-9950-8E0501D7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15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=       DB</a:t>
            </a:r>
          </a:p>
        </p:txBody>
      </p:sp>
      <p:sp>
        <p:nvSpPr>
          <p:cNvPr id="59407" name="TextBox 19">
            <a:extLst>
              <a:ext uri="{FF2B5EF4-FFF2-40B4-BE49-F238E27FC236}">
                <a16:creationId xmlns:a16="http://schemas.microsoft.com/office/drawing/2014/main" id="{B8904059-8ABD-47AD-BA52-5B2B5F4E3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59408" name="TextBox 20">
            <a:extLst>
              <a:ext uri="{FF2B5EF4-FFF2-40B4-BE49-F238E27FC236}">
                <a16:creationId xmlns:a16="http://schemas.microsoft.com/office/drawing/2014/main" id="{C2FDD2B6-2EB8-4F2B-BDFD-26539EE7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15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59409" name="TextBox 21">
            <a:extLst>
              <a:ext uri="{FF2B5EF4-FFF2-40B4-BE49-F238E27FC236}">
                <a16:creationId xmlns:a16="http://schemas.microsoft.com/office/drawing/2014/main" id="{052EC7AA-3E11-44F4-8DF6-B4A5E016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sup</a:t>
            </a:r>
            <a:r>
              <a:rPr lang="en-US" altLang="zh-TW" sz="1800" baseline="-25000">
                <a:ea typeface="新細明體" panose="02020500000000000000" pitchFamily="18" charset="-120"/>
              </a:rPr>
              <a:t>1</a:t>
            </a:r>
            <a:r>
              <a:rPr lang="en-US" altLang="zh-TW" sz="1800">
                <a:ea typeface="新細明體" panose="02020500000000000000" pitchFamily="18" charset="-120"/>
              </a:rPr>
              <a:t>(i) &lt; </a:t>
            </a:r>
            <a:r>
              <a:rPr lang="el-GR" altLang="zh-TW" sz="1800"/>
              <a:t>σ</a:t>
            </a:r>
            <a:r>
              <a:rPr lang="en-US" altLang="zh-TW" sz="1800">
                <a:ea typeface="新細明體" panose="02020500000000000000" pitchFamily="18" charset="-120"/>
              </a:rPr>
              <a:t>DB</a:t>
            </a:r>
            <a:r>
              <a:rPr lang="en-US" altLang="zh-TW" sz="1800" baseline="-25000"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59410" name="TextBox 22">
            <a:extLst>
              <a:ext uri="{FF2B5EF4-FFF2-40B4-BE49-F238E27FC236}">
                <a16:creationId xmlns:a16="http://schemas.microsoft.com/office/drawing/2014/main" id="{D1567BF7-171E-4D7E-B339-76FD4821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96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sup</a:t>
            </a:r>
            <a:r>
              <a:rPr lang="en-US" altLang="zh-TW" sz="1800" baseline="-25000">
                <a:ea typeface="新細明體" panose="02020500000000000000" pitchFamily="18" charset="-120"/>
              </a:rPr>
              <a:t>2</a:t>
            </a:r>
            <a:r>
              <a:rPr lang="en-US" altLang="zh-TW" sz="1800">
                <a:ea typeface="新細明體" panose="02020500000000000000" pitchFamily="18" charset="-120"/>
              </a:rPr>
              <a:t>(i) &lt; </a:t>
            </a:r>
            <a:r>
              <a:rPr lang="el-GR" altLang="zh-TW" sz="1800"/>
              <a:t>σ</a:t>
            </a:r>
            <a:r>
              <a:rPr lang="en-US" altLang="zh-TW" sz="1800">
                <a:ea typeface="新細明體" panose="02020500000000000000" pitchFamily="18" charset="-120"/>
              </a:rPr>
              <a:t>DB</a:t>
            </a:r>
            <a:r>
              <a:rPr lang="en-US" altLang="zh-TW" sz="1800" baseline="-25000"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59411" name="TextBox 23">
            <a:extLst>
              <a:ext uri="{FF2B5EF4-FFF2-40B4-BE49-F238E27FC236}">
                <a16:creationId xmlns:a16="http://schemas.microsoft.com/office/drawing/2014/main" id="{B86EB6AB-C9D6-4D48-B550-81DC2DA9B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1071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sup</a:t>
            </a:r>
            <a:r>
              <a:rPr lang="en-US" altLang="zh-TW" sz="1800" baseline="-25000">
                <a:ea typeface="新細明體" panose="02020500000000000000" pitchFamily="18" charset="-120"/>
              </a:rPr>
              <a:t>k</a:t>
            </a:r>
            <a:r>
              <a:rPr lang="en-US" altLang="zh-TW" sz="1800">
                <a:ea typeface="新細明體" panose="02020500000000000000" pitchFamily="18" charset="-120"/>
              </a:rPr>
              <a:t>(i) &lt; </a:t>
            </a:r>
            <a:r>
              <a:rPr lang="el-GR" altLang="zh-TW" sz="1800"/>
              <a:t>σ</a:t>
            </a:r>
            <a:r>
              <a:rPr lang="en-US" altLang="zh-TW" sz="1800">
                <a:ea typeface="新細明體" panose="02020500000000000000" pitchFamily="18" charset="-120"/>
              </a:rPr>
              <a:t>DB</a:t>
            </a:r>
            <a:r>
              <a:rPr lang="en-US" altLang="zh-TW" sz="1800" baseline="-25000">
                <a:ea typeface="新細明體" panose="02020500000000000000" pitchFamily="18" charset="-120"/>
              </a:rPr>
              <a:t>k</a:t>
            </a:r>
          </a:p>
        </p:txBody>
      </p:sp>
      <p:sp>
        <p:nvSpPr>
          <p:cNvPr id="59412" name="TextBox 24">
            <a:extLst>
              <a:ext uri="{FF2B5EF4-FFF2-40B4-BE49-F238E27FC236}">
                <a16:creationId xmlns:a16="http://schemas.microsoft.com/office/drawing/2014/main" id="{244EF1A1-5C85-433D-8E1B-133D190C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1071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sup(i) &lt; </a:t>
            </a:r>
            <a:r>
              <a:rPr lang="el-GR" altLang="zh-TW" sz="1800"/>
              <a:t>σ</a:t>
            </a:r>
            <a:r>
              <a:rPr lang="en-US" altLang="zh-TW" sz="1800">
                <a:ea typeface="新細明體" panose="02020500000000000000" pitchFamily="18" charset="-120"/>
              </a:rPr>
              <a:t>DB</a:t>
            </a:r>
            <a:endParaRPr lang="en-US" altLang="zh-TW" sz="1800" baseline="-25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>
            <a:extLst>
              <a:ext uri="{FF2B5EF4-FFF2-40B4-BE49-F238E27FC236}">
                <a16:creationId xmlns:a16="http://schemas.microsoft.com/office/drawing/2014/main" id="{A9F51DA4-B263-451C-8802-59363B8C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Arial" panose="020B0604020202020204" pitchFamily="34" charset="0"/>
                <a:ea typeface="新細明體" panose="02020500000000000000" pitchFamily="18" charset="-120"/>
              </a:rPr>
              <a:t>Mining by partitioning the data</a:t>
            </a:r>
            <a:endParaRPr lang="zh-TW" altLang="en-US" sz="3200" dirty="0">
              <a:ea typeface="新細明體" panose="02020500000000000000" pitchFamily="18" charset="-120"/>
            </a:endParaRPr>
          </a:p>
        </p:txBody>
      </p:sp>
      <p:pic>
        <p:nvPicPr>
          <p:cNvPr id="61444" name="Picture 2" descr="f06-06-9780123814791.jpg">
            <a:extLst>
              <a:ext uri="{FF2B5EF4-FFF2-40B4-BE49-F238E27FC236}">
                <a16:creationId xmlns:a16="http://schemas.microsoft.com/office/drawing/2014/main" id="{8BFF510B-04E8-41C1-993E-95FC3426F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2209800"/>
            <a:ext cx="8382000" cy="28003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B49C978A-AAB1-492B-B3F1-4A0F33F64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DHP: Reduce the Number of Candidates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E36226D-B848-4D4D-80C6-08106D7F8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313" y="1371600"/>
            <a:ext cx="8497887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 </a:t>
            </a:r>
            <a:r>
              <a:rPr lang="en-US" altLang="zh-TW" sz="2000" i="1" dirty="0">
                <a:ea typeface="新細明體" panose="02020500000000000000" pitchFamily="18" charset="-120"/>
              </a:rPr>
              <a:t>k</a:t>
            </a:r>
            <a:r>
              <a:rPr lang="en-US" altLang="zh-TW" sz="2000" dirty="0">
                <a:ea typeface="新細明體" panose="02020500000000000000" pitchFamily="18" charset="-120"/>
              </a:rPr>
              <a:t>-itemset whose corresponding hashing bucket count is below the threshold cannot be frequent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Candidates: a, b, c, d, 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Hash entries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{ab, ad, ae}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{bd, be, de}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…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Frequent 1-itemset: a, b, d, 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ab is not a candidate 2-itemset </a:t>
            </a:r>
            <a:r>
              <a:rPr lang="en-US" altLang="zh-TW" sz="2000" dirty="0">
                <a:solidFill>
                  <a:srgbClr val="170981"/>
                </a:solidFill>
                <a:ea typeface="新細明體" panose="02020500000000000000" pitchFamily="18" charset="-120"/>
              </a:rPr>
              <a:t>if the sum of count of {ab, ad, ae} is below support threshold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(J. Park, M. Chen, and P. Yu. An effective hash-based algorithm for mining association rules. </a:t>
            </a:r>
            <a:r>
              <a:rPr lang="en-US" altLang="zh-TW" i="1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SIGMOD’95)</a:t>
            </a:r>
          </a:p>
        </p:txBody>
      </p:sp>
      <p:grpSp>
        <p:nvGrpSpPr>
          <p:cNvPr id="62469" name="Group 25">
            <a:extLst>
              <a:ext uri="{FF2B5EF4-FFF2-40B4-BE49-F238E27FC236}">
                <a16:creationId xmlns:a16="http://schemas.microsoft.com/office/drawing/2014/main" id="{37E62685-A794-441E-97AE-1B37DC00CB96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981200"/>
            <a:ext cx="2133600" cy="2547938"/>
            <a:chOff x="5715000" y="1981200"/>
            <a:chExt cx="2133600" cy="2548354"/>
          </a:xfrm>
        </p:grpSpPr>
        <p:sp>
          <p:nvSpPr>
            <p:cNvPr id="62471" name="Rectangle 6">
              <a:extLst>
                <a:ext uri="{FF2B5EF4-FFF2-40B4-BE49-F238E27FC236}">
                  <a16:creationId xmlns:a16="http://schemas.microsoft.com/office/drawing/2014/main" id="{9FDBB668-37F4-45AD-9D0D-752B8B5AE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1981200"/>
              <a:ext cx="2133600" cy="2514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cxnSp>
          <p:nvCxnSpPr>
            <p:cNvPr id="62472" name="Straight Connector 8">
              <a:extLst>
                <a:ext uri="{FF2B5EF4-FFF2-40B4-BE49-F238E27FC236}">
                  <a16:creationId xmlns:a16="http://schemas.microsoft.com/office/drawing/2014/main" id="{943A8EBC-0889-4DEF-A215-07A67506A9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2360612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3" name="Straight Connector 10">
              <a:extLst>
                <a:ext uri="{FF2B5EF4-FFF2-40B4-BE49-F238E27FC236}">
                  <a16:creationId xmlns:a16="http://schemas.microsoft.com/office/drawing/2014/main" id="{DFB1F51F-A254-49B5-B35D-9C17D57CFF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2667000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4" name="Straight Connector 11">
              <a:extLst>
                <a:ext uri="{FF2B5EF4-FFF2-40B4-BE49-F238E27FC236}">
                  <a16:creationId xmlns:a16="http://schemas.microsoft.com/office/drawing/2014/main" id="{F4ACB10C-90D6-4D15-BA5E-E8CB360C03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3048000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5" name="Straight Connector 12">
              <a:extLst>
                <a:ext uri="{FF2B5EF4-FFF2-40B4-BE49-F238E27FC236}">
                  <a16:creationId xmlns:a16="http://schemas.microsoft.com/office/drawing/2014/main" id="{0A8F3332-A1D6-43E6-8CCE-EA3DA78E2E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5000" y="4191000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6" name="Straight Connector 14">
              <a:extLst>
                <a:ext uri="{FF2B5EF4-FFF2-40B4-BE49-F238E27FC236}">
                  <a16:creationId xmlns:a16="http://schemas.microsoft.com/office/drawing/2014/main" id="{8BDBE620-6EA5-48CB-B824-55D74F5833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143500" y="32385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77" name="TextBox 15">
              <a:extLst>
                <a:ext uri="{FF2B5EF4-FFF2-40B4-BE49-F238E27FC236}">
                  <a16:creationId xmlns:a16="http://schemas.microsoft.com/office/drawing/2014/main" id="{33C337D8-D4A7-47D2-9489-E75074365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1981200"/>
              <a:ext cx="748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count</a:t>
              </a:r>
            </a:p>
          </p:txBody>
        </p:sp>
        <p:sp>
          <p:nvSpPr>
            <p:cNvPr id="62478" name="TextBox 16">
              <a:extLst>
                <a:ext uri="{FF2B5EF4-FFF2-40B4-BE49-F238E27FC236}">
                  <a16:creationId xmlns:a16="http://schemas.microsoft.com/office/drawing/2014/main" id="{AF8B3A11-42A5-49EF-8DE4-739F4491C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1981200"/>
              <a:ext cx="106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itemsets</a:t>
              </a:r>
            </a:p>
          </p:txBody>
        </p:sp>
        <p:sp>
          <p:nvSpPr>
            <p:cNvPr id="62479" name="TextBox 17">
              <a:extLst>
                <a:ext uri="{FF2B5EF4-FFF2-40B4-BE49-F238E27FC236}">
                  <a16:creationId xmlns:a16="http://schemas.microsoft.com/office/drawing/2014/main" id="{EA49E517-CAF0-4F3D-835A-057DFA0C9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2404646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35</a:t>
              </a:r>
            </a:p>
          </p:txBody>
        </p:sp>
        <p:sp>
          <p:nvSpPr>
            <p:cNvPr id="62480" name="TextBox 18">
              <a:extLst>
                <a:ext uri="{FF2B5EF4-FFF2-40B4-BE49-F238E27FC236}">
                  <a16:creationId xmlns:a16="http://schemas.microsoft.com/office/drawing/2014/main" id="{A9D09BB1-C40E-4B47-8344-2E2A351B4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362200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{ab, ad, ae}</a:t>
              </a:r>
            </a:p>
          </p:txBody>
        </p:sp>
        <p:sp>
          <p:nvSpPr>
            <p:cNvPr id="62481" name="TextBox 19">
              <a:extLst>
                <a:ext uri="{FF2B5EF4-FFF2-40B4-BE49-F238E27FC236}">
                  <a16:creationId xmlns:a16="http://schemas.microsoft.com/office/drawing/2014/main" id="{863BC91D-E551-484D-9DC4-8124E6130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191000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{yz, qs, wt}</a:t>
              </a:r>
            </a:p>
          </p:txBody>
        </p:sp>
        <p:sp>
          <p:nvSpPr>
            <p:cNvPr id="62482" name="TextBox 20">
              <a:extLst>
                <a:ext uri="{FF2B5EF4-FFF2-40B4-BE49-F238E27FC236}">
                  <a16:creationId xmlns:a16="http://schemas.microsoft.com/office/drawing/2014/main" id="{223F6539-5D3E-488B-B9D4-03BEA1FED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2667000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88</a:t>
              </a:r>
            </a:p>
          </p:txBody>
        </p:sp>
        <p:sp>
          <p:nvSpPr>
            <p:cNvPr id="62483" name="TextBox 21">
              <a:extLst>
                <a:ext uri="{FF2B5EF4-FFF2-40B4-BE49-F238E27FC236}">
                  <a16:creationId xmlns:a16="http://schemas.microsoft.com/office/drawing/2014/main" id="{335113FD-FDE7-4A0E-892E-985842B83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102</a:t>
              </a:r>
            </a:p>
          </p:txBody>
        </p:sp>
        <p:sp>
          <p:nvSpPr>
            <p:cNvPr id="62484" name="TextBox 22">
              <a:extLst>
                <a:ext uri="{FF2B5EF4-FFF2-40B4-BE49-F238E27FC236}">
                  <a16:creationId xmlns:a16="http://schemas.microsoft.com/office/drawing/2014/main" id="{757D66C1-89A9-4ECB-88F1-9521B5449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5943600" y="3200400"/>
              <a:ext cx="228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...</a:t>
              </a:r>
            </a:p>
          </p:txBody>
        </p:sp>
        <p:sp>
          <p:nvSpPr>
            <p:cNvPr id="62485" name="TextBox 23">
              <a:extLst>
                <a:ext uri="{FF2B5EF4-FFF2-40B4-BE49-F238E27FC236}">
                  <a16:creationId xmlns:a16="http://schemas.microsoft.com/office/drawing/2014/main" id="{47061027-2DE3-4E47-86E9-AA00F651D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{bd, be, de}</a:t>
              </a:r>
            </a:p>
          </p:txBody>
        </p:sp>
        <p:sp>
          <p:nvSpPr>
            <p:cNvPr id="62486" name="TextBox 24">
              <a:extLst>
                <a:ext uri="{FF2B5EF4-FFF2-40B4-BE49-F238E27FC236}">
                  <a16:creationId xmlns:a16="http://schemas.microsoft.com/office/drawing/2014/main" id="{854DEE74-2EA3-4BD1-92C6-9150657AE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7010400" y="3276600"/>
              <a:ext cx="228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...</a:t>
              </a:r>
            </a:p>
          </p:txBody>
        </p:sp>
      </p:grpSp>
      <p:sp>
        <p:nvSpPr>
          <p:cNvPr id="62470" name="Rectangle 26">
            <a:extLst>
              <a:ext uri="{FF2B5EF4-FFF2-40B4-BE49-F238E27FC236}">
                <a16:creationId xmlns:a16="http://schemas.microsoft.com/office/drawing/2014/main" id="{1FCFAAD5-BAFB-4330-A066-5ED79F1FD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95800"/>
            <a:ext cx="146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ea typeface="新細明體" panose="02020500000000000000" pitchFamily="18" charset="-120"/>
              </a:rPr>
              <a:t>Hash Table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>
            <a:extLst>
              <a:ext uri="{FF2B5EF4-FFF2-40B4-BE49-F238E27FC236}">
                <a16:creationId xmlns:a16="http://schemas.microsoft.com/office/drawing/2014/main" id="{100BB1A0-302C-431E-A1E9-68BF256C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9474"/>
          </a:xfrm>
        </p:spPr>
        <p:txBody>
          <a:bodyPr/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DHP: Reduce the Number of Candidates</a:t>
            </a:r>
            <a:endParaRPr lang="zh-TW" altLang="en-US" sz="3200" dirty="0">
              <a:ea typeface="新細明體" panose="02020500000000000000" pitchFamily="18" charset="-120"/>
            </a:endParaRPr>
          </a:p>
        </p:txBody>
      </p:sp>
      <p:sp>
        <p:nvSpPr>
          <p:cNvPr id="64515" name="內容版面配置區 2">
            <a:extLst>
              <a:ext uri="{FF2B5EF4-FFF2-40B4-BE49-F238E27FC236}">
                <a16:creationId xmlns:a16="http://schemas.microsoft.com/office/drawing/2014/main" id="{E3FA8A06-E9BE-42ED-A90D-0ABF3319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581400"/>
            <a:ext cx="8382000" cy="2895600"/>
          </a:xfrm>
        </p:spPr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Min support count =3</a:t>
            </a:r>
            <a:endParaRPr lang="zh-TW" altLang="en-US" sz="2400" dirty="0">
              <a:ea typeface="新細明體" panose="02020500000000000000" pitchFamily="18" charset="-120"/>
            </a:endParaRPr>
          </a:p>
        </p:txBody>
      </p:sp>
      <p:pic>
        <p:nvPicPr>
          <p:cNvPr id="64517" name="Picture 2" descr="f06-05-9780123814791.jpg">
            <a:extLst>
              <a:ext uri="{FF2B5EF4-FFF2-40B4-BE49-F238E27FC236}">
                <a16:creationId xmlns:a16="http://schemas.microsoft.com/office/drawing/2014/main" id="{AD977795-B4FF-45DB-8EDE-B8FF7343B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064000"/>
            <a:ext cx="7632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4">
            <a:extLst>
              <a:ext uri="{FF2B5EF4-FFF2-40B4-BE49-F238E27FC236}">
                <a16:creationId xmlns:a16="http://schemas.microsoft.com/office/drawing/2014/main" id="{65DE6FA2-8E49-4B47-9D17-FD762109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5983288"/>
            <a:ext cx="7775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1" dirty="0">
                <a:latin typeface="Arial" panose="020B0604020202020204" pitchFamily="34" charset="0"/>
                <a:ea typeface="新細明體" panose="02020500000000000000" pitchFamily="18" charset="-120"/>
              </a:rPr>
              <a:t>Figure 6.5 </a:t>
            </a: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Hash table, </a:t>
            </a:r>
            <a:r>
              <a:rPr lang="en-US" altLang="zh-TW" sz="1200" i="1" dirty="0">
                <a:latin typeface="Arial" panose="020B0604020202020204" pitchFamily="34" charset="0"/>
                <a:ea typeface="新細明體" panose="02020500000000000000" pitchFamily="18" charset="-120"/>
              </a:rPr>
              <a:t>H</a:t>
            </a:r>
            <a:r>
              <a:rPr lang="en-US" altLang="zh-TW" sz="1200" baseline="-25000" dirty="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, for candidate 2-itemsets. This hash table was generated by scanning Table 6.1’s transactions while determining </a:t>
            </a:r>
            <a:r>
              <a:rPr lang="en-US" altLang="zh-TW" sz="1200" i="1" dirty="0">
                <a:latin typeface="Arial" panose="020B0604020202020204" pitchFamily="34" charset="0"/>
                <a:ea typeface="新細明體" panose="02020500000000000000" pitchFamily="18" charset="-120"/>
              </a:rPr>
              <a:t>L</a:t>
            </a:r>
            <a:r>
              <a:rPr lang="en-US" altLang="zh-TW" sz="1200" baseline="-25000" dirty="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. If the minimum support count is, say, 3, then the </a:t>
            </a:r>
            <a:r>
              <a:rPr lang="en-US" altLang="zh-TW" sz="1200" dirty="0" err="1">
                <a:latin typeface="Arial" panose="020B0604020202020204" pitchFamily="34" charset="0"/>
                <a:ea typeface="新細明體" panose="02020500000000000000" pitchFamily="18" charset="-120"/>
              </a:rPr>
              <a:t>itemsets</a:t>
            </a: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 in buckets 0, 1, 3, and 4 cannot be frequent and so they should not be included in </a:t>
            </a:r>
            <a:r>
              <a:rPr lang="en-US" altLang="zh-TW" sz="1200" i="1" dirty="0">
                <a:latin typeface="Arial" panose="020B060402020202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1200" baseline="-25000" dirty="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.</a:t>
            </a:r>
          </a:p>
        </p:txBody>
      </p:sp>
      <p:pic>
        <p:nvPicPr>
          <p:cNvPr id="64519" name="圖片 4">
            <a:extLst>
              <a:ext uri="{FF2B5EF4-FFF2-40B4-BE49-F238E27FC236}">
                <a16:creationId xmlns:a16="http://schemas.microsoft.com/office/drawing/2014/main" id="{DDEA6B56-60AB-4363-A4BB-B24B22186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60463"/>
            <a:ext cx="37338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0EE599F-FB79-4ECA-8C8D-ADFCF8555F61}"/>
              </a:ext>
            </a:extLst>
          </p:cNvPr>
          <p:cNvSpPr/>
          <p:nvPr/>
        </p:nvSpPr>
        <p:spPr>
          <a:xfrm>
            <a:off x="670560" y="5140960"/>
            <a:ext cx="1991360" cy="477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81E400-D57D-4AB5-A7D3-DF1D002777F4}"/>
              </a:ext>
            </a:extLst>
          </p:cNvPr>
          <p:cNvSpPr/>
          <p:nvPr/>
        </p:nvSpPr>
        <p:spPr>
          <a:xfrm>
            <a:off x="5323840" y="4572000"/>
            <a:ext cx="61976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B38FE2-0634-494B-A58C-B48EE6B959EE}"/>
              </a:ext>
            </a:extLst>
          </p:cNvPr>
          <p:cNvSpPr/>
          <p:nvPr/>
        </p:nvSpPr>
        <p:spPr>
          <a:xfrm>
            <a:off x="7122160" y="4572000"/>
            <a:ext cx="122809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BD71527E-44A7-4784-805E-28C880EC6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8441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Sampling for Frequent Patterns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836BD50-ED02-4C27-A80D-3B638F914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422647"/>
            <a:ext cx="8229600" cy="4876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Select a sample of original database, mine frequent patterns within sample using </a:t>
            </a:r>
            <a:r>
              <a:rPr lang="en-US" altLang="zh-TW" sz="2400" dirty="0" err="1">
                <a:ea typeface="新細明體" panose="02020500000000000000" pitchFamily="18" charset="-120"/>
              </a:rPr>
              <a:t>Apriori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Scan database once to verify frequent </a:t>
            </a:r>
            <a:r>
              <a:rPr lang="en-US" altLang="zh-TW" sz="2400" dirty="0" err="1">
                <a:ea typeface="新細明體" panose="02020500000000000000" pitchFamily="18" charset="-120"/>
              </a:rPr>
              <a:t>itemsets</a:t>
            </a:r>
            <a:r>
              <a:rPr lang="en-US" altLang="zh-TW" sz="2400" dirty="0">
                <a:ea typeface="新細明體" panose="02020500000000000000" pitchFamily="18" charset="-120"/>
              </a:rPr>
              <a:t> found in sample, only 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borders</a:t>
            </a:r>
            <a:r>
              <a:rPr lang="en-US" altLang="zh-TW" sz="2400" i="1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of closure of frequent patterns are checked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Example: check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abcd</a:t>
            </a:r>
            <a:r>
              <a:rPr lang="en-US" altLang="zh-TW" sz="2400" dirty="0">
                <a:ea typeface="新細明體" panose="02020500000000000000" pitchFamily="18" charset="-120"/>
              </a:rPr>
              <a:t> instead of </a:t>
            </a:r>
            <a:r>
              <a:rPr lang="en-US" altLang="zh-TW" sz="2400" i="1" dirty="0">
                <a:ea typeface="新細明體" panose="02020500000000000000" pitchFamily="18" charset="-120"/>
              </a:rPr>
              <a:t>ab, ac, …, etc.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Scan database again to find missed frequent patterns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TW" sz="2000" i="1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H. </a:t>
            </a:r>
            <a:r>
              <a:rPr lang="en-US" altLang="zh-TW" sz="2000" i="1" dirty="0" err="1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Toivonen</a:t>
            </a:r>
            <a:r>
              <a:rPr lang="en-US" altLang="zh-TW" sz="2000" i="1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. Sampling large databases for association rules. In VLDB’96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C744F3F4-9C7C-4B72-9752-A3AF9DB8F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40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DIC: Reduce Number of Scans</a:t>
            </a: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7A5FDD77-E345-4953-B863-15259E610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0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ABCD</a:t>
            </a:r>
          </a:p>
        </p:txBody>
      </p:sp>
      <p:sp>
        <p:nvSpPr>
          <p:cNvPr id="67589" name="Text Box 4">
            <a:extLst>
              <a:ext uri="{FF2B5EF4-FFF2-40B4-BE49-F238E27FC236}">
                <a16:creationId xmlns:a16="http://schemas.microsoft.com/office/drawing/2014/main" id="{F50CED8C-60EC-4A62-9EAC-6DEBB2A7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71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ABC</a:t>
            </a:r>
          </a:p>
        </p:txBody>
      </p:sp>
      <p:sp>
        <p:nvSpPr>
          <p:cNvPr id="67590" name="Text Box 5">
            <a:extLst>
              <a:ext uri="{FF2B5EF4-FFF2-40B4-BE49-F238E27FC236}">
                <a16:creationId xmlns:a16="http://schemas.microsoft.com/office/drawing/2014/main" id="{93A427E5-255D-49B0-B170-FFC19CD8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0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ABD</a:t>
            </a:r>
          </a:p>
        </p:txBody>
      </p:sp>
      <p:sp>
        <p:nvSpPr>
          <p:cNvPr id="67591" name="Text Box 6">
            <a:extLst>
              <a:ext uri="{FF2B5EF4-FFF2-40B4-BE49-F238E27FC236}">
                <a16:creationId xmlns:a16="http://schemas.microsoft.com/office/drawing/2014/main" id="{B80E8F83-E485-416C-9208-FEAE6AD71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0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ACD</a:t>
            </a:r>
          </a:p>
        </p:txBody>
      </p:sp>
      <p:sp>
        <p:nvSpPr>
          <p:cNvPr id="67592" name="Text Box 7">
            <a:extLst>
              <a:ext uri="{FF2B5EF4-FFF2-40B4-BE49-F238E27FC236}">
                <a16:creationId xmlns:a16="http://schemas.microsoft.com/office/drawing/2014/main" id="{D1B81E79-2FE7-45FB-AD01-4EA5B2E4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0"/>
            <a:ext cx="736600" cy="42545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BCD</a:t>
            </a:r>
          </a:p>
        </p:txBody>
      </p:sp>
      <p:sp>
        <p:nvSpPr>
          <p:cNvPr id="67593" name="Text Box 8">
            <a:extLst>
              <a:ext uri="{FF2B5EF4-FFF2-40B4-BE49-F238E27FC236}">
                <a16:creationId xmlns:a16="http://schemas.microsoft.com/office/drawing/2014/main" id="{38BD0DEA-88DF-4568-9F0B-2A5B7CA66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AB</a:t>
            </a:r>
          </a:p>
        </p:txBody>
      </p:sp>
      <p:sp>
        <p:nvSpPr>
          <p:cNvPr id="67594" name="Text Box 9">
            <a:extLst>
              <a:ext uri="{FF2B5EF4-FFF2-40B4-BE49-F238E27FC236}">
                <a16:creationId xmlns:a16="http://schemas.microsoft.com/office/drawing/2014/main" id="{AC2FB65E-EA62-447B-8725-D256DEABD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AC</a:t>
            </a:r>
          </a:p>
        </p:txBody>
      </p:sp>
      <p:sp>
        <p:nvSpPr>
          <p:cNvPr id="67595" name="Text Box 10">
            <a:extLst>
              <a:ext uri="{FF2B5EF4-FFF2-40B4-BE49-F238E27FC236}">
                <a16:creationId xmlns:a16="http://schemas.microsoft.com/office/drawing/2014/main" id="{54FF0D52-6275-4086-BEE9-68829013E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0"/>
            <a:ext cx="533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BC</a:t>
            </a:r>
          </a:p>
        </p:txBody>
      </p:sp>
      <p:sp>
        <p:nvSpPr>
          <p:cNvPr id="67596" name="Text Box 11">
            <a:extLst>
              <a:ext uri="{FF2B5EF4-FFF2-40B4-BE49-F238E27FC236}">
                <a16:creationId xmlns:a16="http://schemas.microsoft.com/office/drawing/2014/main" id="{14D98DFB-6938-461D-83C1-BA4FDAAF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0"/>
            <a:ext cx="581025" cy="42545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AD</a:t>
            </a:r>
          </a:p>
        </p:txBody>
      </p:sp>
      <p:sp>
        <p:nvSpPr>
          <p:cNvPr id="67597" name="Text Box 12">
            <a:extLst>
              <a:ext uri="{FF2B5EF4-FFF2-40B4-BE49-F238E27FC236}">
                <a16:creationId xmlns:a16="http://schemas.microsoft.com/office/drawing/2014/main" id="{1C7B36E2-7F38-44A3-BA03-E7AEAD69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BD</a:t>
            </a:r>
          </a:p>
        </p:txBody>
      </p:sp>
      <p:sp>
        <p:nvSpPr>
          <p:cNvPr id="67598" name="Text Box 13">
            <a:extLst>
              <a:ext uri="{FF2B5EF4-FFF2-40B4-BE49-F238E27FC236}">
                <a16:creationId xmlns:a16="http://schemas.microsoft.com/office/drawing/2014/main" id="{81A288BB-E184-424B-9F70-1260CDE1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CD</a:t>
            </a:r>
          </a:p>
        </p:txBody>
      </p:sp>
      <p:sp>
        <p:nvSpPr>
          <p:cNvPr id="67599" name="Text Box 14">
            <a:extLst>
              <a:ext uri="{FF2B5EF4-FFF2-40B4-BE49-F238E27FC236}">
                <a16:creationId xmlns:a16="http://schemas.microsoft.com/office/drawing/2014/main" id="{4CA1DA93-A62C-43D6-AAAB-535EF3A3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900488"/>
            <a:ext cx="377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</a:p>
        </p:txBody>
      </p:sp>
      <p:sp>
        <p:nvSpPr>
          <p:cNvPr id="67600" name="Text Box 15">
            <a:extLst>
              <a:ext uri="{FF2B5EF4-FFF2-40B4-BE49-F238E27FC236}">
                <a16:creationId xmlns:a16="http://schemas.microsoft.com/office/drawing/2014/main" id="{E8D8220E-DEB6-40C4-888F-D4AC31AE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3635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B</a:t>
            </a:r>
          </a:p>
        </p:txBody>
      </p:sp>
      <p:sp>
        <p:nvSpPr>
          <p:cNvPr id="67601" name="Text Box 16">
            <a:extLst>
              <a:ext uri="{FF2B5EF4-FFF2-40B4-BE49-F238E27FC236}">
                <a16:creationId xmlns:a16="http://schemas.microsoft.com/office/drawing/2014/main" id="{62EF78BF-8A7C-4DDD-800B-DA3FB5D6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3635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</a:p>
        </p:txBody>
      </p:sp>
      <p:sp>
        <p:nvSpPr>
          <p:cNvPr id="67602" name="Text Box 17">
            <a:extLst>
              <a:ext uri="{FF2B5EF4-FFF2-40B4-BE49-F238E27FC236}">
                <a16:creationId xmlns:a16="http://schemas.microsoft.com/office/drawing/2014/main" id="{8C92791A-B6AE-4908-800F-36849D94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86200"/>
            <a:ext cx="377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</a:p>
        </p:txBody>
      </p:sp>
      <p:sp>
        <p:nvSpPr>
          <p:cNvPr id="67603" name="Text Box 18">
            <a:extLst>
              <a:ext uri="{FF2B5EF4-FFF2-40B4-BE49-F238E27FC236}">
                <a16:creationId xmlns:a16="http://schemas.microsoft.com/office/drawing/2014/main" id="{2233ADDD-AA11-4811-9B95-D87E84AE8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586288"/>
            <a:ext cx="4381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{}</a:t>
            </a:r>
          </a:p>
        </p:txBody>
      </p:sp>
      <p:cxnSp>
        <p:nvCxnSpPr>
          <p:cNvPr id="67604" name="AutoShape 19">
            <a:extLst>
              <a:ext uri="{FF2B5EF4-FFF2-40B4-BE49-F238E27FC236}">
                <a16:creationId xmlns:a16="http://schemas.microsoft.com/office/drawing/2014/main" id="{E48B4AD8-409B-4023-85B7-5A66F0DD741A}"/>
              </a:ext>
            </a:extLst>
          </p:cNvPr>
          <p:cNvCxnSpPr>
            <a:cxnSpLocks noChangeShapeType="1"/>
            <a:stCxn id="67603" idx="0"/>
            <a:endCxn id="67599" idx="2"/>
          </p:cNvCxnSpPr>
          <p:nvPr/>
        </p:nvCxnSpPr>
        <p:spPr bwMode="auto">
          <a:xfrm flipH="1" flipV="1">
            <a:off x="1011238" y="4306888"/>
            <a:ext cx="944562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5" name="AutoShape 20">
            <a:extLst>
              <a:ext uri="{FF2B5EF4-FFF2-40B4-BE49-F238E27FC236}">
                <a16:creationId xmlns:a16="http://schemas.microsoft.com/office/drawing/2014/main" id="{40D2F90E-14C4-4473-A330-2AD7DB63CE51}"/>
              </a:ext>
            </a:extLst>
          </p:cNvPr>
          <p:cNvCxnSpPr>
            <a:cxnSpLocks noChangeShapeType="1"/>
            <a:stCxn id="67603" idx="0"/>
            <a:endCxn id="67600" idx="2"/>
          </p:cNvCxnSpPr>
          <p:nvPr/>
        </p:nvCxnSpPr>
        <p:spPr bwMode="auto">
          <a:xfrm flipH="1" flipV="1">
            <a:off x="1554163" y="4292600"/>
            <a:ext cx="401637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6" name="AutoShape 21">
            <a:extLst>
              <a:ext uri="{FF2B5EF4-FFF2-40B4-BE49-F238E27FC236}">
                <a16:creationId xmlns:a16="http://schemas.microsoft.com/office/drawing/2014/main" id="{92759C3B-9151-44BE-85F4-6300A4967576}"/>
              </a:ext>
            </a:extLst>
          </p:cNvPr>
          <p:cNvCxnSpPr>
            <a:cxnSpLocks noChangeShapeType="1"/>
            <a:stCxn id="67603" idx="0"/>
            <a:endCxn id="67601" idx="2"/>
          </p:cNvCxnSpPr>
          <p:nvPr/>
        </p:nvCxnSpPr>
        <p:spPr bwMode="auto">
          <a:xfrm flipV="1">
            <a:off x="1955800" y="4292600"/>
            <a:ext cx="131763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7" name="AutoShape 22">
            <a:extLst>
              <a:ext uri="{FF2B5EF4-FFF2-40B4-BE49-F238E27FC236}">
                <a16:creationId xmlns:a16="http://schemas.microsoft.com/office/drawing/2014/main" id="{9856D900-07B1-4FC2-9A55-56C1554DBFE6}"/>
              </a:ext>
            </a:extLst>
          </p:cNvPr>
          <p:cNvCxnSpPr>
            <a:cxnSpLocks noChangeShapeType="1"/>
            <a:stCxn id="67603" idx="0"/>
            <a:endCxn id="67602" idx="2"/>
          </p:cNvCxnSpPr>
          <p:nvPr/>
        </p:nvCxnSpPr>
        <p:spPr bwMode="auto">
          <a:xfrm flipV="1">
            <a:off x="1955800" y="4292600"/>
            <a:ext cx="671513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8" name="AutoShape 23">
            <a:extLst>
              <a:ext uri="{FF2B5EF4-FFF2-40B4-BE49-F238E27FC236}">
                <a16:creationId xmlns:a16="http://schemas.microsoft.com/office/drawing/2014/main" id="{FE55AB89-BCC1-4B0D-8B74-28E1E632F403}"/>
              </a:ext>
            </a:extLst>
          </p:cNvPr>
          <p:cNvCxnSpPr>
            <a:cxnSpLocks noChangeShapeType="1"/>
            <a:stCxn id="67599" idx="0"/>
            <a:endCxn id="67593" idx="2"/>
          </p:cNvCxnSpPr>
          <p:nvPr/>
        </p:nvCxnSpPr>
        <p:spPr bwMode="auto">
          <a:xfrm flipH="1" flipV="1">
            <a:off x="579438" y="3454400"/>
            <a:ext cx="43180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9" name="AutoShape 24">
            <a:extLst>
              <a:ext uri="{FF2B5EF4-FFF2-40B4-BE49-F238E27FC236}">
                <a16:creationId xmlns:a16="http://schemas.microsoft.com/office/drawing/2014/main" id="{FA27B0FC-3F01-409B-9220-2695ABDC856B}"/>
              </a:ext>
            </a:extLst>
          </p:cNvPr>
          <p:cNvCxnSpPr>
            <a:cxnSpLocks noChangeShapeType="1"/>
            <a:stCxn id="67599" idx="0"/>
            <a:endCxn id="67594" idx="2"/>
          </p:cNvCxnSpPr>
          <p:nvPr/>
        </p:nvCxnSpPr>
        <p:spPr bwMode="auto">
          <a:xfrm flipV="1">
            <a:off x="1011238" y="3454400"/>
            <a:ext cx="17780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0" name="AutoShape 25">
            <a:extLst>
              <a:ext uri="{FF2B5EF4-FFF2-40B4-BE49-F238E27FC236}">
                <a16:creationId xmlns:a16="http://schemas.microsoft.com/office/drawing/2014/main" id="{BA6FA4E3-3D5D-4DB7-9895-4324A89DEA32}"/>
              </a:ext>
            </a:extLst>
          </p:cNvPr>
          <p:cNvCxnSpPr>
            <a:cxnSpLocks noChangeShapeType="1"/>
            <a:stCxn id="67599" idx="0"/>
            <a:endCxn id="67596" idx="2"/>
          </p:cNvCxnSpPr>
          <p:nvPr/>
        </p:nvCxnSpPr>
        <p:spPr bwMode="auto">
          <a:xfrm flipV="1">
            <a:off x="1011238" y="3487738"/>
            <a:ext cx="1412875" cy="412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1" name="AutoShape 26">
            <a:extLst>
              <a:ext uri="{FF2B5EF4-FFF2-40B4-BE49-F238E27FC236}">
                <a16:creationId xmlns:a16="http://schemas.microsoft.com/office/drawing/2014/main" id="{26CC4A8B-E3B2-4437-A709-00C47FF3CFFB}"/>
              </a:ext>
            </a:extLst>
          </p:cNvPr>
          <p:cNvCxnSpPr>
            <a:cxnSpLocks noChangeShapeType="1"/>
            <a:stCxn id="67600" idx="0"/>
            <a:endCxn id="67595" idx="2"/>
          </p:cNvCxnSpPr>
          <p:nvPr/>
        </p:nvCxnSpPr>
        <p:spPr bwMode="auto">
          <a:xfrm flipV="1">
            <a:off x="1554163" y="3454400"/>
            <a:ext cx="236537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2" name="AutoShape 27">
            <a:extLst>
              <a:ext uri="{FF2B5EF4-FFF2-40B4-BE49-F238E27FC236}">
                <a16:creationId xmlns:a16="http://schemas.microsoft.com/office/drawing/2014/main" id="{72A7B756-E99A-4938-AA3C-FB82DF415437}"/>
              </a:ext>
            </a:extLst>
          </p:cNvPr>
          <p:cNvCxnSpPr>
            <a:cxnSpLocks noChangeShapeType="1"/>
            <a:stCxn id="67600" idx="0"/>
            <a:endCxn id="67593" idx="2"/>
          </p:cNvCxnSpPr>
          <p:nvPr/>
        </p:nvCxnSpPr>
        <p:spPr bwMode="auto">
          <a:xfrm flipH="1" flipV="1">
            <a:off x="579438" y="3454400"/>
            <a:ext cx="9747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3" name="AutoShape 28">
            <a:extLst>
              <a:ext uri="{FF2B5EF4-FFF2-40B4-BE49-F238E27FC236}">
                <a16:creationId xmlns:a16="http://schemas.microsoft.com/office/drawing/2014/main" id="{3B1E76C3-B28C-48EF-B327-7033C9CA4762}"/>
              </a:ext>
            </a:extLst>
          </p:cNvPr>
          <p:cNvCxnSpPr>
            <a:cxnSpLocks noChangeShapeType="1"/>
            <a:stCxn id="67600" idx="0"/>
            <a:endCxn id="67597" idx="2"/>
          </p:cNvCxnSpPr>
          <p:nvPr/>
        </p:nvCxnSpPr>
        <p:spPr bwMode="auto">
          <a:xfrm flipV="1">
            <a:off x="1554163" y="3454400"/>
            <a:ext cx="153987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4" name="AutoShape 29">
            <a:extLst>
              <a:ext uri="{FF2B5EF4-FFF2-40B4-BE49-F238E27FC236}">
                <a16:creationId xmlns:a16="http://schemas.microsoft.com/office/drawing/2014/main" id="{E8D7F9BE-C6B4-4A24-B09F-DADE02285E5B}"/>
              </a:ext>
            </a:extLst>
          </p:cNvPr>
          <p:cNvCxnSpPr>
            <a:cxnSpLocks noChangeShapeType="1"/>
            <a:stCxn id="67601" idx="0"/>
            <a:endCxn id="67594" idx="2"/>
          </p:cNvCxnSpPr>
          <p:nvPr/>
        </p:nvCxnSpPr>
        <p:spPr bwMode="auto">
          <a:xfrm flipH="1" flipV="1">
            <a:off x="1189038" y="3454400"/>
            <a:ext cx="898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5" name="AutoShape 30">
            <a:extLst>
              <a:ext uri="{FF2B5EF4-FFF2-40B4-BE49-F238E27FC236}">
                <a16:creationId xmlns:a16="http://schemas.microsoft.com/office/drawing/2014/main" id="{4C9B4E3C-4678-46AD-94CC-D0FE8A1EA440}"/>
              </a:ext>
            </a:extLst>
          </p:cNvPr>
          <p:cNvCxnSpPr>
            <a:cxnSpLocks noChangeShapeType="1"/>
            <a:stCxn id="67601" idx="0"/>
            <a:endCxn id="67595" idx="2"/>
          </p:cNvCxnSpPr>
          <p:nvPr/>
        </p:nvCxnSpPr>
        <p:spPr bwMode="auto">
          <a:xfrm flipH="1" flipV="1">
            <a:off x="1790700" y="3454400"/>
            <a:ext cx="296863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6" name="AutoShape 31">
            <a:extLst>
              <a:ext uri="{FF2B5EF4-FFF2-40B4-BE49-F238E27FC236}">
                <a16:creationId xmlns:a16="http://schemas.microsoft.com/office/drawing/2014/main" id="{984FAA69-38AD-42C8-9C19-E2B3B42E6DDF}"/>
              </a:ext>
            </a:extLst>
          </p:cNvPr>
          <p:cNvCxnSpPr>
            <a:cxnSpLocks noChangeShapeType="1"/>
            <a:stCxn id="67601" idx="0"/>
            <a:endCxn id="67598" idx="2"/>
          </p:cNvCxnSpPr>
          <p:nvPr/>
        </p:nvCxnSpPr>
        <p:spPr bwMode="auto">
          <a:xfrm flipV="1">
            <a:off x="2087563" y="3454400"/>
            <a:ext cx="169227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7" name="AutoShape 32">
            <a:extLst>
              <a:ext uri="{FF2B5EF4-FFF2-40B4-BE49-F238E27FC236}">
                <a16:creationId xmlns:a16="http://schemas.microsoft.com/office/drawing/2014/main" id="{79D671CA-10C8-4D8E-8E61-6FC072F4B1F3}"/>
              </a:ext>
            </a:extLst>
          </p:cNvPr>
          <p:cNvCxnSpPr>
            <a:cxnSpLocks noChangeShapeType="1"/>
            <a:stCxn id="67602" idx="0"/>
            <a:endCxn id="67596" idx="2"/>
          </p:cNvCxnSpPr>
          <p:nvPr/>
        </p:nvCxnSpPr>
        <p:spPr bwMode="auto">
          <a:xfrm flipH="1" flipV="1">
            <a:off x="2424113" y="3487738"/>
            <a:ext cx="203200" cy="398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8" name="AutoShape 33">
            <a:extLst>
              <a:ext uri="{FF2B5EF4-FFF2-40B4-BE49-F238E27FC236}">
                <a16:creationId xmlns:a16="http://schemas.microsoft.com/office/drawing/2014/main" id="{22E3F367-112E-4311-A90A-1C68CBD30624}"/>
              </a:ext>
            </a:extLst>
          </p:cNvPr>
          <p:cNvCxnSpPr>
            <a:cxnSpLocks noChangeShapeType="1"/>
            <a:stCxn id="67602" idx="0"/>
            <a:endCxn id="67597" idx="2"/>
          </p:cNvCxnSpPr>
          <p:nvPr/>
        </p:nvCxnSpPr>
        <p:spPr bwMode="auto">
          <a:xfrm flipV="1">
            <a:off x="2627313" y="3454400"/>
            <a:ext cx="4667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9" name="AutoShape 34">
            <a:extLst>
              <a:ext uri="{FF2B5EF4-FFF2-40B4-BE49-F238E27FC236}">
                <a16:creationId xmlns:a16="http://schemas.microsoft.com/office/drawing/2014/main" id="{D8B5591B-CA78-4925-A156-3007598E6565}"/>
              </a:ext>
            </a:extLst>
          </p:cNvPr>
          <p:cNvCxnSpPr>
            <a:cxnSpLocks noChangeShapeType="1"/>
            <a:stCxn id="67602" idx="0"/>
            <a:endCxn id="67598" idx="2"/>
          </p:cNvCxnSpPr>
          <p:nvPr/>
        </p:nvCxnSpPr>
        <p:spPr bwMode="auto">
          <a:xfrm flipV="1">
            <a:off x="2627313" y="3454400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0" name="AutoShape 35">
            <a:extLst>
              <a:ext uri="{FF2B5EF4-FFF2-40B4-BE49-F238E27FC236}">
                <a16:creationId xmlns:a16="http://schemas.microsoft.com/office/drawing/2014/main" id="{9DFF6CF8-26F4-44FB-9E45-FF76DFC2CF24}"/>
              </a:ext>
            </a:extLst>
          </p:cNvPr>
          <p:cNvCxnSpPr>
            <a:cxnSpLocks noChangeShapeType="1"/>
            <a:stCxn id="67593" idx="0"/>
            <a:endCxn id="67589" idx="2"/>
          </p:cNvCxnSpPr>
          <p:nvPr/>
        </p:nvCxnSpPr>
        <p:spPr bwMode="auto">
          <a:xfrm flipV="1">
            <a:off x="579438" y="2692400"/>
            <a:ext cx="236537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1" name="AutoShape 36">
            <a:extLst>
              <a:ext uri="{FF2B5EF4-FFF2-40B4-BE49-F238E27FC236}">
                <a16:creationId xmlns:a16="http://schemas.microsoft.com/office/drawing/2014/main" id="{07B9750C-7568-415D-A602-7D6F8AE4F321}"/>
              </a:ext>
            </a:extLst>
          </p:cNvPr>
          <p:cNvCxnSpPr>
            <a:cxnSpLocks noChangeShapeType="1"/>
            <a:stCxn id="67593" idx="0"/>
            <a:endCxn id="67590" idx="2"/>
          </p:cNvCxnSpPr>
          <p:nvPr/>
        </p:nvCxnSpPr>
        <p:spPr bwMode="auto">
          <a:xfrm flipV="1">
            <a:off x="579438" y="2682875"/>
            <a:ext cx="10017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2" name="AutoShape 37">
            <a:extLst>
              <a:ext uri="{FF2B5EF4-FFF2-40B4-BE49-F238E27FC236}">
                <a16:creationId xmlns:a16="http://schemas.microsoft.com/office/drawing/2014/main" id="{94D8437B-28D1-45A9-A897-5463CEEABDC5}"/>
              </a:ext>
            </a:extLst>
          </p:cNvPr>
          <p:cNvCxnSpPr>
            <a:cxnSpLocks noChangeShapeType="1"/>
            <a:stCxn id="67594" idx="0"/>
            <a:endCxn id="67589" idx="2"/>
          </p:cNvCxnSpPr>
          <p:nvPr/>
        </p:nvCxnSpPr>
        <p:spPr bwMode="auto">
          <a:xfrm flipH="1" flipV="1">
            <a:off x="815975" y="2692400"/>
            <a:ext cx="373063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3" name="AutoShape 38">
            <a:extLst>
              <a:ext uri="{FF2B5EF4-FFF2-40B4-BE49-F238E27FC236}">
                <a16:creationId xmlns:a16="http://schemas.microsoft.com/office/drawing/2014/main" id="{2846E1D1-515D-4257-9243-1E7372B9011E}"/>
              </a:ext>
            </a:extLst>
          </p:cNvPr>
          <p:cNvCxnSpPr>
            <a:cxnSpLocks noChangeShapeType="1"/>
            <a:stCxn id="67594" idx="0"/>
            <a:endCxn id="67591" idx="2"/>
          </p:cNvCxnSpPr>
          <p:nvPr/>
        </p:nvCxnSpPr>
        <p:spPr bwMode="auto">
          <a:xfrm flipV="1">
            <a:off x="1189038" y="2682875"/>
            <a:ext cx="11541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4" name="AutoShape 39">
            <a:extLst>
              <a:ext uri="{FF2B5EF4-FFF2-40B4-BE49-F238E27FC236}">
                <a16:creationId xmlns:a16="http://schemas.microsoft.com/office/drawing/2014/main" id="{3C25F619-676C-48E7-85F1-9F87F35D3DBD}"/>
              </a:ext>
            </a:extLst>
          </p:cNvPr>
          <p:cNvCxnSpPr>
            <a:cxnSpLocks noChangeShapeType="1"/>
            <a:stCxn id="67595" idx="0"/>
            <a:endCxn id="67589" idx="2"/>
          </p:cNvCxnSpPr>
          <p:nvPr/>
        </p:nvCxnSpPr>
        <p:spPr bwMode="auto">
          <a:xfrm flipH="1" flipV="1">
            <a:off x="815975" y="2692400"/>
            <a:ext cx="97472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5" name="AutoShape 40">
            <a:extLst>
              <a:ext uri="{FF2B5EF4-FFF2-40B4-BE49-F238E27FC236}">
                <a16:creationId xmlns:a16="http://schemas.microsoft.com/office/drawing/2014/main" id="{AAA1F9F5-DDFE-4E48-8803-8988BBC9E72D}"/>
              </a:ext>
            </a:extLst>
          </p:cNvPr>
          <p:cNvCxnSpPr>
            <a:cxnSpLocks noChangeShapeType="1"/>
            <a:stCxn id="67595" idx="0"/>
            <a:endCxn id="67592" idx="2"/>
          </p:cNvCxnSpPr>
          <p:nvPr/>
        </p:nvCxnSpPr>
        <p:spPr bwMode="auto">
          <a:xfrm flipV="1">
            <a:off x="1790700" y="2725738"/>
            <a:ext cx="1244600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6" name="AutoShape 41">
            <a:extLst>
              <a:ext uri="{FF2B5EF4-FFF2-40B4-BE49-F238E27FC236}">
                <a16:creationId xmlns:a16="http://schemas.microsoft.com/office/drawing/2014/main" id="{439D219A-A4E1-49FB-99FC-2D2970CE5DD5}"/>
              </a:ext>
            </a:extLst>
          </p:cNvPr>
          <p:cNvCxnSpPr>
            <a:cxnSpLocks noChangeShapeType="1"/>
            <a:stCxn id="67597" idx="0"/>
            <a:endCxn id="67590" idx="2"/>
          </p:cNvCxnSpPr>
          <p:nvPr/>
        </p:nvCxnSpPr>
        <p:spPr bwMode="auto">
          <a:xfrm flipH="1" flipV="1">
            <a:off x="1581150" y="2682875"/>
            <a:ext cx="151288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7" name="AutoShape 42">
            <a:extLst>
              <a:ext uri="{FF2B5EF4-FFF2-40B4-BE49-F238E27FC236}">
                <a16:creationId xmlns:a16="http://schemas.microsoft.com/office/drawing/2014/main" id="{BE3D8DA1-DF7C-48D3-A129-5B1C630366C4}"/>
              </a:ext>
            </a:extLst>
          </p:cNvPr>
          <p:cNvCxnSpPr>
            <a:cxnSpLocks noChangeShapeType="1"/>
            <a:stCxn id="67595" idx="0"/>
            <a:endCxn id="67592" idx="2"/>
          </p:cNvCxnSpPr>
          <p:nvPr/>
        </p:nvCxnSpPr>
        <p:spPr bwMode="auto">
          <a:xfrm flipV="1">
            <a:off x="1790700" y="2725738"/>
            <a:ext cx="1244600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8" name="AutoShape 43">
            <a:extLst>
              <a:ext uri="{FF2B5EF4-FFF2-40B4-BE49-F238E27FC236}">
                <a16:creationId xmlns:a16="http://schemas.microsoft.com/office/drawing/2014/main" id="{441C1E5F-CC90-4B3F-BBB1-1555ADB6973F}"/>
              </a:ext>
            </a:extLst>
          </p:cNvPr>
          <p:cNvCxnSpPr>
            <a:cxnSpLocks noChangeShapeType="1"/>
            <a:stCxn id="67597" idx="0"/>
            <a:endCxn id="67592" idx="2"/>
          </p:cNvCxnSpPr>
          <p:nvPr/>
        </p:nvCxnSpPr>
        <p:spPr bwMode="auto">
          <a:xfrm flipH="1" flipV="1">
            <a:off x="3035300" y="2725738"/>
            <a:ext cx="58738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29" name="AutoShape 44">
            <a:extLst>
              <a:ext uri="{FF2B5EF4-FFF2-40B4-BE49-F238E27FC236}">
                <a16:creationId xmlns:a16="http://schemas.microsoft.com/office/drawing/2014/main" id="{0A930D9E-EC55-4FA9-AF98-3DDCA7D5F550}"/>
              </a:ext>
            </a:extLst>
          </p:cNvPr>
          <p:cNvCxnSpPr>
            <a:cxnSpLocks noChangeShapeType="1"/>
            <a:stCxn id="67598" idx="0"/>
            <a:endCxn id="67591" idx="2"/>
          </p:cNvCxnSpPr>
          <p:nvPr/>
        </p:nvCxnSpPr>
        <p:spPr bwMode="auto">
          <a:xfrm flipH="1" flipV="1">
            <a:off x="2343150" y="2682875"/>
            <a:ext cx="143668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0" name="AutoShape 45">
            <a:extLst>
              <a:ext uri="{FF2B5EF4-FFF2-40B4-BE49-F238E27FC236}">
                <a16:creationId xmlns:a16="http://schemas.microsoft.com/office/drawing/2014/main" id="{7E0C568E-CEF6-4140-9B53-D0BCC590C77C}"/>
              </a:ext>
            </a:extLst>
          </p:cNvPr>
          <p:cNvCxnSpPr>
            <a:cxnSpLocks noChangeShapeType="1"/>
            <a:stCxn id="67598" idx="0"/>
            <a:endCxn id="67592" idx="2"/>
          </p:cNvCxnSpPr>
          <p:nvPr/>
        </p:nvCxnSpPr>
        <p:spPr bwMode="auto">
          <a:xfrm flipH="1" flipV="1">
            <a:off x="3035300" y="2725738"/>
            <a:ext cx="744538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1" name="AutoShape 46">
            <a:extLst>
              <a:ext uri="{FF2B5EF4-FFF2-40B4-BE49-F238E27FC236}">
                <a16:creationId xmlns:a16="http://schemas.microsoft.com/office/drawing/2014/main" id="{55742C23-BA81-456C-AAEC-E31F7E4C8072}"/>
              </a:ext>
            </a:extLst>
          </p:cNvPr>
          <p:cNvCxnSpPr>
            <a:cxnSpLocks noChangeShapeType="1"/>
            <a:stCxn id="67589" idx="0"/>
            <a:endCxn id="67588" idx="2"/>
          </p:cNvCxnSpPr>
          <p:nvPr/>
        </p:nvCxnSpPr>
        <p:spPr bwMode="auto">
          <a:xfrm flipV="1">
            <a:off x="815975" y="1920875"/>
            <a:ext cx="11541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2" name="AutoShape 47">
            <a:extLst>
              <a:ext uri="{FF2B5EF4-FFF2-40B4-BE49-F238E27FC236}">
                <a16:creationId xmlns:a16="http://schemas.microsoft.com/office/drawing/2014/main" id="{CA27C853-4CA1-4DD6-ADDA-9675C6599BBA}"/>
              </a:ext>
            </a:extLst>
          </p:cNvPr>
          <p:cNvCxnSpPr>
            <a:cxnSpLocks noChangeShapeType="1"/>
            <a:stCxn id="67590" idx="0"/>
            <a:endCxn id="67588" idx="2"/>
          </p:cNvCxnSpPr>
          <p:nvPr/>
        </p:nvCxnSpPr>
        <p:spPr bwMode="auto">
          <a:xfrm flipV="1">
            <a:off x="1581150" y="1920875"/>
            <a:ext cx="38893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3" name="AutoShape 48">
            <a:extLst>
              <a:ext uri="{FF2B5EF4-FFF2-40B4-BE49-F238E27FC236}">
                <a16:creationId xmlns:a16="http://schemas.microsoft.com/office/drawing/2014/main" id="{604DE243-28A8-40A3-BD45-764B2729841E}"/>
              </a:ext>
            </a:extLst>
          </p:cNvPr>
          <p:cNvCxnSpPr>
            <a:cxnSpLocks noChangeShapeType="1"/>
            <a:stCxn id="67591" idx="0"/>
            <a:endCxn id="67588" idx="2"/>
          </p:cNvCxnSpPr>
          <p:nvPr/>
        </p:nvCxnSpPr>
        <p:spPr bwMode="auto">
          <a:xfrm flipH="1" flipV="1">
            <a:off x="1970088" y="1920875"/>
            <a:ext cx="37306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4" name="AutoShape 49">
            <a:extLst>
              <a:ext uri="{FF2B5EF4-FFF2-40B4-BE49-F238E27FC236}">
                <a16:creationId xmlns:a16="http://schemas.microsoft.com/office/drawing/2014/main" id="{02038025-89FC-4294-8A04-A12377F1A8F4}"/>
              </a:ext>
            </a:extLst>
          </p:cNvPr>
          <p:cNvCxnSpPr>
            <a:cxnSpLocks noChangeShapeType="1"/>
            <a:stCxn id="67592" idx="0"/>
            <a:endCxn id="67588" idx="2"/>
          </p:cNvCxnSpPr>
          <p:nvPr/>
        </p:nvCxnSpPr>
        <p:spPr bwMode="auto">
          <a:xfrm flipH="1" flipV="1">
            <a:off x="1970088" y="1920875"/>
            <a:ext cx="1065212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5" name="AutoShape 50">
            <a:extLst>
              <a:ext uri="{FF2B5EF4-FFF2-40B4-BE49-F238E27FC236}">
                <a16:creationId xmlns:a16="http://schemas.microsoft.com/office/drawing/2014/main" id="{489A4FC4-FFE3-455B-B52A-A175248B7993}"/>
              </a:ext>
            </a:extLst>
          </p:cNvPr>
          <p:cNvCxnSpPr>
            <a:cxnSpLocks noChangeShapeType="1"/>
            <a:stCxn id="67596" idx="0"/>
            <a:endCxn id="67591" idx="2"/>
          </p:cNvCxnSpPr>
          <p:nvPr/>
        </p:nvCxnSpPr>
        <p:spPr bwMode="auto">
          <a:xfrm flipH="1" flipV="1">
            <a:off x="2343150" y="2682875"/>
            <a:ext cx="80963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36" name="AutoShape 51">
            <a:extLst>
              <a:ext uri="{FF2B5EF4-FFF2-40B4-BE49-F238E27FC236}">
                <a16:creationId xmlns:a16="http://schemas.microsoft.com/office/drawing/2014/main" id="{3EBEC289-D487-4F80-8111-DF118EA99495}"/>
              </a:ext>
            </a:extLst>
          </p:cNvPr>
          <p:cNvCxnSpPr>
            <a:cxnSpLocks noChangeShapeType="1"/>
            <a:stCxn id="67596" idx="0"/>
            <a:endCxn id="67590" idx="2"/>
          </p:cNvCxnSpPr>
          <p:nvPr/>
        </p:nvCxnSpPr>
        <p:spPr bwMode="auto">
          <a:xfrm flipH="1" flipV="1">
            <a:off x="1581150" y="2682875"/>
            <a:ext cx="842963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37" name="Text Box 52">
            <a:extLst>
              <a:ext uri="{FF2B5EF4-FFF2-40B4-BE49-F238E27FC236}">
                <a16:creationId xmlns:a16="http://schemas.microsoft.com/office/drawing/2014/main" id="{192BAEB0-F608-4783-86AF-0EF979F4C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160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Itemset lattice</a:t>
            </a:r>
          </a:p>
        </p:txBody>
      </p:sp>
      <p:sp>
        <p:nvSpPr>
          <p:cNvPr id="67638" name="Rectangle 53">
            <a:extLst>
              <a:ext uri="{FF2B5EF4-FFF2-40B4-BE49-F238E27FC236}">
                <a16:creationId xmlns:a16="http://schemas.microsoft.com/office/drawing/2014/main" id="{8EC4B0AA-6C3B-4A4F-A920-D52CC2889B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1760538"/>
            <a:ext cx="4800600" cy="144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Once both A and D are determined frequent, the counting of AD begins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Once all length-2 subsets of BCD are determined frequent, the counting of BCD begins</a:t>
            </a:r>
          </a:p>
        </p:txBody>
      </p:sp>
      <p:sp>
        <p:nvSpPr>
          <p:cNvPr id="67639" name="Rectangle 54">
            <a:extLst>
              <a:ext uri="{FF2B5EF4-FFF2-40B4-BE49-F238E27FC236}">
                <a16:creationId xmlns:a16="http://schemas.microsoft.com/office/drawing/2014/main" id="{CD5BFE9B-2A16-44CB-A038-D396DFFA4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52800"/>
            <a:ext cx="44958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Transactions</a:t>
            </a:r>
          </a:p>
        </p:txBody>
      </p:sp>
      <p:sp>
        <p:nvSpPr>
          <p:cNvPr id="67640" name="Line 55">
            <a:extLst>
              <a:ext uri="{FF2B5EF4-FFF2-40B4-BE49-F238E27FC236}">
                <a16:creationId xmlns:a16="http://schemas.microsoft.com/office/drawing/2014/main" id="{8FC34D4D-0B0E-4BEE-B217-41F3E52D5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113213"/>
            <a:ext cx="4414838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67641" name="Text Box 56">
            <a:extLst>
              <a:ext uri="{FF2B5EF4-FFF2-40B4-BE49-F238E27FC236}">
                <a16:creationId xmlns:a16="http://schemas.microsoft.com/office/drawing/2014/main" id="{E5A047AC-748D-4215-9ACE-CB60B1DC4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37338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1-itemsets</a:t>
            </a:r>
          </a:p>
        </p:txBody>
      </p:sp>
      <p:sp>
        <p:nvSpPr>
          <p:cNvPr id="67642" name="Line 57">
            <a:extLst>
              <a:ext uri="{FF2B5EF4-FFF2-40B4-BE49-F238E27FC236}">
                <a16:creationId xmlns:a16="http://schemas.microsoft.com/office/drawing/2014/main" id="{A2CD2541-A118-44E4-89D2-1F4274D05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418013"/>
            <a:ext cx="4414838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43" name="Text Box 58">
            <a:extLst>
              <a:ext uri="{FF2B5EF4-FFF2-40B4-BE49-F238E27FC236}">
                <a16:creationId xmlns:a16="http://schemas.microsoft.com/office/drawing/2014/main" id="{D02F0BFD-A6BF-47C7-AEA8-407023E32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40386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2-itemsets</a:t>
            </a:r>
          </a:p>
        </p:txBody>
      </p:sp>
      <p:sp>
        <p:nvSpPr>
          <p:cNvPr id="67644" name="Line 59">
            <a:extLst>
              <a:ext uri="{FF2B5EF4-FFF2-40B4-BE49-F238E27FC236}">
                <a16:creationId xmlns:a16="http://schemas.microsoft.com/office/drawing/2014/main" id="{ED6E4A1D-76E7-4B59-BCB3-F1E8F7CE3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722813"/>
            <a:ext cx="4414838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45" name="Text Box 60">
            <a:extLst>
              <a:ext uri="{FF2B5EF4-FFF2-40B4-BE49-F238E27FC236}">
                <a16:creationId xmlns:a16="http://schemas.microsoft.com/office/drawing/2014/main" id="{483F23E2-CF8F-40DE-953A-BBB0BF87A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43434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…</a:t>
            </a:r>
          </a:p>
        </p:txBody>
      </p:sp>
      <p:sp>
        <p:nvSpPr>
          <p:cNvPr id="67646" name="Text Box 61">
            <a:extLst>
              <a:ext uri="{FF2B5EF4-FFF2-40B4-BE49-F238E27FC236}">
                <a16:creationId xmlns:a16="http://schemas.microsoft.com/office/drawing/2014/main" id="{5492382A-F6B1-4C16-83E5-032511111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14800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 err="1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Apriori</a:t>
            </a:r>
            <a:endParaRPr lang="en-US" altLang="zh-TW" sz="2000" dirty="0">
              <a:solidFill>
                <a:srgbClr val="0066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7647" name="Line 62">
            <a:extLst>
              <a:ext uri="{FF2B5EF4-FFF2-40B4-BE49-F238E27FC236}">
                <a16:creationId xmlns:a16="http://schemas.microsoft.com/office/drawing/2014/main" id="{A65FFB16-041C-46EB-955C-C883E729E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2413"/>
            <a:ext cx="4414838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67648" name="Text Box 63">
            <a:extLst>
              <a:ext uri="{FF2B5EF4-FFF2-40B4-BE49-F238E27FC236}">
                <a16:creationId xmlns:a16="http://schemas.microsoft.com/office/drawing/2014/main" id="{4739E3A0-0F5D-49E6-B303-F0EDB1C0A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49530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1-itemsets</a:t>
            </a:r>
          </a:p>
        </p:txBody>
      </p:sp>
      <p:sp>
        <p:nvSpPr>
          <p:cNvPr id="67649" name="Line 64">
            <a:extLst>
              <a:ext uri="{FF2B5EF4-FFF2-40B4-BE49-F238E27FC236}">
                <a16:creationId xmlns:a16="http://schemas.microsoft.com/office/drawing/2014/main" id="{05EE91A3-694D-4F6B-8FE7-1D910451F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638800"/>
            <a:ext cx="3581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67650" name="Line 65">
            <a:extLst>
              <a:ext uri="{FF2B5EF4-FFF2-40B4-BE49-F238E27FC236}">
                <a16:creationId xmlns:a16="http://schemas.microsoft.com/office/drawing/2014/main" id="{6B9BD7F0-6AA1-44E7-9D29-2C10E3A06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172200"/>
            <a:ext cx="838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67651" name="AutoShape 66">
            <a:extLst>
              <a:ext uri="{FF2B5EF4-FFF2-40B4-BE49-F238E27FC236}">
                <a16:creationId xmlns:a16="http://schemas.microsoft.com/office/drawing/2014/main" id="{DD2A8372-E40B-484E-A0CD-F811ACFA22F8}"/>
              </a:ext>
            </a:extLst>
          </p:cNvPr>
          <p:cNvCxnSpPr>
            <a:cxnSpLocks noChangeShapeType="1"/>
            <a:stCxn id="67649" idx="1"/>
            <a:endCxn id="67650" idx="0"/>
          </p:cNvCxnSpPr>
          <p:nvPr/>
        </p:nvCxnSpPr>
        <p:spPr bwMode="auto">
          <a:xfrm flipH="1">
            <a:off x="4343400" y="5638800"/>
            <a:ext cx="4419600" cy="533400"/>
          </a:xfrm>
          <a:prstGeom prst="straightConnector1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52" name="Text Box 67">
            <a:extLst>
              <a:ext uri="{FF2B5EF4-FFF2-40B4-BE49-F238E27FC236}">
                <a16:creationId xmlns:a16="http://schemas.microsoft.com/office/drawing/2014/main" id="{B66C5B9E-8C19-4BDB-B725-73D23315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578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2-items</a:t>
            </a:r>
          </a:p>
        </p:txBody>
      </p:sp>
      <p:sp>
        <p:nvSpPr>
          <p:cNvPr id="67653" name="Line 68">
            <a:extLst>
              <a:ext uri="{FF2B5EF4-FFF2-40B4-BE49-F238E27FC236}">
                <a16:creationId xmlns:a16="http://schemas.microsoft.com/office/drawing/2014/main" id="{6EC8BA43-3FF2-44AF-9BAE-60571B52D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5943600"/>
            <a:ext cx="1676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67654" name="Line 69">
            <a:extLst>
              <a:ext uri="{FF2B5EF4-FFF2-40B4-BE49-F238E27FC236}">
                <a16:creationId xmlns:a16="http://schemas.microsoft.com/office/drawing/2014/main" id="{21407FBD-EBF7-4D52-9242-92EDF12E5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477000"/>
            <a:ext cx="2743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655" name="Text Box 70">
            <a:extLst>
              <a:ext uri="{FF2B5EF4-FFF2-40B4-BE49-F238E27FC236}">
                <a16:creationId xmlns:a16="http://schemas.microsoft.com/office/drawing/2014/main" id="{240A8C7A-D49B-466D-B78A-DA986101B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5576888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3-items</a:t>
            </a:r>
          </a:p>
        </p:txBody>
      </p:sp>
      <p:cxnSp>
        <p:nvCxnSpPr>
          <p:cNvPr id="67656" name="AutoShape 71">
            <a:extLst>
              <a:ext uri="{FF2B5EF4-FFF2-40B4-BE49-F238E27FC236}">
                <a16:creationId xmlns:a16="http://schemas.microsoft.com/office/drawing/2014/main" id="{2ED85AD0-1A0B-484F-BFB5-66CE4F9BAD0F}"/>
              </a:ext>
            </a:extLst>
          </p:cNvPr>
          <p:cNvCxnSpPr>
            <a:cxnSpLocks noChangeShapeType="1"/>
            <a:stCxn id="67653" idx="1"/>
            <a:endCxn id="67654" idx="0"/>
          </p:cNvCxnSpPr>
          <p:nvPr/>
        </p:nvCxnSpPr>
        <p:spPr bwMode="auto">
          <a:xfrm flipH="1">
            <a:off x="4343400" y="5943600"/>
            <a:ext cx="4419600" cy="533400"/>
          </a:xfrm>
          <a:prstGeom prst="straightConnector1">
            <a:avLst/>
          </a:prstGeom>
          <a:noFill/>
          <a:ln w="9525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57" name="Text Box 72">
            <a:extLst>
              <a:ext uri="{FF2B5EF4-FFF2-40B4-BE49-F238E27FC236}">
                <a16:creationId xmlns:a16="http://schemas.microsoft.com/office/drawing/2014/main" id="{AB4525A3-38E9-445A-8BD6-7F15CEDB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5576888"/>
            <a:ext cx="62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DIC</a:t>
            </a:r>
          </a:p>
        </p:txBody>
      </p:sp>
      <p:sp>
        <p:nvSpPr>
          <p:cNvPr id="67658" name="Rectangle 73">
            <a:extLst>
              <a:ext uri="{FF2B5EF4-FFF2-40B4-BE49-F238E27FC236}">
                <a16:creationId xmlns:a16="http://schemas.microsoft.com/office/drawing/2014/main" id="{275B4CB9-6FC1-4D8D-8F00-F9A91E6AF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2925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anose="02020500000000000000" pitchFamily="18" charset="-120"/>
              </a:rPr>
              <a:t>S. Brin R. Motwani, J. Ullman, and S. </a:t>
            </a:r>
            <a:r>
              <a:rPr lang="en-US" altLang="zh-TW" sz="1800" dirty="0" err="1">
                <a:solidFill>
                  <a:schemeClr val="tx1">
                    <a:lumMod val="50000"/>
                    <a:lumOff val="50000"/>
                  </a:schemeClr>
                </a:solidFill>
                <a:ea typeface="新細明體" panose="02020500000000000000" pitchFamily="18" charset="-120"/>
              </a:rPr>
              <a:t>Tsur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anose="02020500000000000000" pitchFamily="18" charset="-120"/>
              </a:rPr>
              <a:t>. Dynamic itemset counting and implication rules for market basket data. </a:t>
            </a:r>
            <a:r>
              <a:rPr lang="en-US" altLang="zh-TW" sz="1800" i="1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anose="02020500000000000000" pitchFamily="18" charset="-120"/>
              </a:rPr>
              <a:t>SIGMOD’97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E3AC60-3F48-4FA7-8691-ADE20B8E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Exercise 1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7051E5-4F41-44D1-9636-E5D108BAB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Transactional database, D, for an </a:t>
            </a:r>
            <a:r>
              <a:rPr lang="en-US" altLang="zh-TW" sz="2400" i="1" dirty="0" err="1"/>
              <a:t>AllElectronics</a:t>
            </a:r>
            <a:r>
              <a:rPr lang="en-US" altLang="zh-TW" sz="2400" dirty="0"/>
              <a:t> Branch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000" dirty="0"/>
              <a:t>Please use the </a:t>
            </a:r>
            <a:r>
              <a:rPr lang="en-US" altLang="zh-TW" sz="2000" b="1" dirty="0" err="1"/>
              <a:t>Apriori</a:t>
            </a:r>
            <a:r>
              <a:rPr lang="en-US" altLang="zh-TW" sz="2000" b="1" dirty="0"/>
              <a:t> algorithm</a:t>
            </a:r>
            <a:r>
              <a:rPr lang="en-US" altLang="zh-TW" sz="2000" dirty="0"/>
              <a:t> for finding the frequent </a:t>
            </a:r>
            <a:r>
              <a:rPr lang="en-US" altLang="zh-TW" sz="2000" dirty="0" err="1"/>
              <a:t>itemsets</a:t>
            </a:r>
            <a:r>
              <a:rPr lang="en-US" altLang="zh-TW" sz="2000" dirty="0"/>
              <a:t> in D. (The min support count =2)</a:t>
            </a:r>
            <a:endParaRPr lang="zh-TW" altLang="zh-TW" sz="2000" dirty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F333192-D761-4627-B7F4-4B3E1241AD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60" y="2151380"/>
            <a:ext cx="3228340" cy="241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329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A0B7E-AA02-40DF-996B-4349E5B5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Exercise 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DFD37D-6A36-49F4-B209-7699667F9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Based on the transactional database D for </a:t>
            </a:r>
            <a:r>
              <a:rPr lang="en-US" altLang="zh-TW" sz="2400" i="1" dirty="0" err="1"/>
              <a:t>AllElectronics</a:t>
            </a:r>
            <a:r>
              <a:rPr lang="en-US" altLang="zh-TW" sz="2400" dirty="0"/>
              <a:t>, the resulting association rules are as shown below.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Please calculate the confidence for each rule.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If the minimum confidence threshold is 70%, which are strong rules?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1EE819C-06F9-46BC-B520-6AA1B56B42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55" y="2483484"/>
            <a:ext cx="1701165" cy="1661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903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27736D-C05D-4C29-A561-30CCF2E0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>
                <a:solidFill>
                  <a:schemeClr val="tx1"/>
                </a:solidFill>
              </a:rPr>
              <a:t>FP-Growth Approach</a:t>
            </a:r>
            <a:endParaRPr lang="zh-TW" altLang="en-US" sz="4000" cap="none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3CEF98-5C3E-49A4-9F23-103B6E5F2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323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>
            <a:extLst>
              <a:ext uri="{FF2B5EF4-FFF2-40B4-BE49-F238E27FC236}">
                <a16:creationId xmlns:a16="http://schemas.microsoft.com/office/drawing/2014/main" id="{33F74D80-00E4-4EE4-ABD2-38E6F57F7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Pattern-Growth Approach: Mining Frequent Patterns Without Candidate Generation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D26B6DA-F837-431C-8124-B1B82C3B4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Bottlenecks of the </a:t>
            </a:r>
            <a:r>
              <a:rPr lang="en-US" altLang="zh-TW" sz="2400" dirty="0" err="1"/>
              <a:t>Apriori</a:t>
            </a:r>
            <a:r>
              <a:rPr lang="en-US" altLang="zh-TW" sz="2400" dirty="0"/>
              <a:t> approach</a:t>
            </a:r>
          </a:p>
          <a:p>
            <a:pPr lvl="1"/>
            <a:r>
              <a:rPr lang="en-US" altLang="zh-TW" sz="2000" dirty="0">
                <a:solidFill>
                  <a:srgbClr val="0000FF"/>
                </a:solidFill>
              </a:rPr>
              <a:t>Breadth-first (i.e., level-wise) search</a:t>
            </a:r>
          </a:p>
          <a:p>
            <a:pPr lvl="1"/>
            <a:r>
              <a:rPr lang="en-US" altLang="zh-TW" sz="2000" dirty="0"/>
              <a:t>Candidate generation and test</a:t>
            </a:r>
          </a:p>
          <a:p>
            <a:pPr lvl="2"/>
            <a:r>
              <a:rPr lang="en-US" altLang="zh-TW" sz="1800" dirty="0"/>
              <a:t>Often generates a huge number of candidates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The </a:t>
            </a:r>
            <a:r>
              <a:rPr lang="en-US" altLang="zh-TW" sz="2400" dirty="0" err="1">
                <a:solidFill>
                  <a:srgbClr val="0000FF"/>
                </a:solidFill>
              </a:rPr>
              <a:t>FPGrowth</a:t>
            </a:r>
            <a:r>
              <a:rPr lang="en-US" altLang="zh-TW" sz="2400" dirty="0">
                <a:solidFill>
                  <a:srgbClr val="0000FF"/>
                </a:solidFill>
              </a:rPr>
              <a:t> Approach </a:t>
            </a:r>
            <a:r>
              <a:rPr lang="en-US" altLang="zh-TW" dirty="0"/>
              <a:t>(J. Han, J. Pei, and Y. Yin, SIGMOD’ 00)</a:t>
            </a:r>
            <a:endParaRPr lang="en-US" altLang="zh-TW" sz="2400" dirty="0"/>
          </a:p>
          <a:p>
            <a:pPr lvl="1"/>
            <a:r>
              <a:rPr lang="en-US" altLang="zh-TW" sz="2000" dirty="0">
                <a:solidFill>
                  <a:srgbClr val="0000FF"/>
                </a:solidFill>
              </a:rPr>
              <a:t>Depth-first search</a:t>
            </a:r>
          </a:p>
          <a:p>
            <a:pPr lvl="1"/>
            <a:r>
              <a:rPr lang="en-US" altLang="zh-TW" sz="2000" dirty="0"/>
              <a:t>Avoid explicit candidate generation</a:t>
            </a:r>
          </a:p>
          <a:p>
            <a:r>
              <a:rPr lang="en-US" altLang="zh-TW" sz="2400" dirty="0"/>
              <a:t>Major philosophy: </a:t>
            </a:r>
            <a:r>
              <a:rPr lang="en-US" altLang="zh-TW" sz="2400" dirty="0">
                <a:solidFill>
                  <a:srgbClr val="0000FF"/>
                </a:solidFill>
              </a:rPr>
              <a:t>Grow long patterns from short ones using local frequent items only</a:t>
            </a:r>
          </a:p>
          <a:p>
            <a:pPr lvl="1"/>
            <a:r>
              <a:rPr lang="en-US" altLang="zh-TW" sz="2000" dirty="0"/>
              <a:t>“</a:t>
            </a:r>
            <a:r>
              <a:rPr lang="en-US" altLang="zh-TW" sz="2000" dirty="0" err="1"/>
              <a:t>abc</a:t>
            </a:r>
            <a:r>
              <a:rPr lang="en-US" altLang="zh-TW" sz="2000" dirty="0"/>
              <a:t>” is a frequent pattern</a:t>
            </a:r>
          </a:p>
          <a:p>
            <a:pPr lvl="1"/>
            <a:r>
              <a:rPr lang="en-US" altLang="zh-TW" sz="2000" dirty="0"/>
              <a:t>Get all transactions having “</a:t>
            </a:r>
            <a:r>
              <a:rPr lang="en-US" altLang="zh-TW" sz="2000" dirty="0" err="1"/>
              <a:t>abc</a:t>
            </a:r>
            <a:r>
              <a:rPr lang="en-US" altLang="zh-TW" sz="2000" dirty="0"/>
              <a:t>”, i.e., project DB on </a:t>
            </a:r>
            <a:r>
              <a:rPr lang="en-US" altLang="zh-TW" sz="2000" dirty="0" err="1"/>
              <a:t>abc</a:t>
            </a:r>
            <a:r>
              <a:rPr lang="en-US" altLang="zh-TW" sz="2000" dirty="0"/>
              <a:t>: </a:t>
            </a:r>
            <a:r>
              <a:rPr lang="en-US" altLang="zh-TW" sz="2000" dirty="0" err="1"/>
              <a:t>DB|abc</a:t>
            </a:r>
            <a:endParaRPr lang="en-US" altLang="zh-TW" sz="2000" dirty="0"/>
          </a:p>
          <a:p>
            <a:pPr lvl="1"/>
            <a:r>
              <a:rPr lang="en-US" altLang="zh-TW" sz="2000" dirty="0"/>
              <a:t>“d” is a local frequent item in </a:t>
            </a:r>
            <a:r>
              <a:rPr lang="en-US" altLang="zh-TW" sz="2000" dirty="0" err="1"/>
              <a:t>DB|abc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Wingdings" panose="05000000000000000000" pitchFamily="2" charset="2"/>
              </a:rPr>
              <a:t> </a:t>
            </a:r>
            <a:r>
              <a:rPr lang="en-US" altLang="zh-TW" sz="2000" dirty="0" err="1">
                <a:sym typeface="Wingdings" panose="05000000000000000000" pitchFamily="2" charset="2"/>
              </a:rPr>
              <a:t>abcd</a:t>
            </a:r>
            <a:r>
              <a:rPr lang="en-US" altLang="zh-TW" sz="2000" dirty="0">
                <a:sym typeface="Wingdings" panose="05000000000000000000" pitchFamily="2" charset="2"/>
              </a:rPr>
              <a:t> is a frequent pattern</a:t>
            </a:r>
            <a:endParaRPr lang="en-US" altLang="zh-TW" sz="180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758B6271-5928-4E7B-82EE-4E522E652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Is Frequent Pattern Analysis?</a:t>
            </a:r>
            <a:endParaRPr lang="en-US" altLang="zh-TW" dirty="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62DABEF-C998-4F8B-AA8E-02400E06F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b="1" dirty="0"/>
              <a:t>Frequent pattern</a:t>
            </a:r>
            <a:r>
              <a:rPr lang="en-US" altLang="zh-TW" sz="2400" dirty="0"/>
              <a:t>: </a:t>
            </a:r>
            <a:r>
              <a:rPr lang="en-US" altLang="zh-TW" sz="2400" dirty="0">
                <a:solidFill>
                  <a:srgbClr val="FF0000"/>
                </a:solidFill>
              </a:rPr>
              <a:t>a pattern (a set of items, subsequences, substructures, etc.) that occurs frequently in a data set </a:t>
            </a:r>
          </a:p>
          <a:p>
            <a:r>
              <a:rPr lang="en-US" altLang="zh-TW" sz="2400" dirty="0"/>
              <a:t>First proposed by Agrawal, </a:t>
            </a:r>
            <a:r>
              <a:rPr lang="en-US" altLang="zh-TW" sz="2400" dirty="0" err="1"/>
              <a:t>Imielinski</a:t>
            </a:r>
            <a:r>
              <a:rPr lang="en-US" altLang="zh-TW" sz="2400" dirty="0"/>
              <a:t>, and Swami [AIS93] in the context of frequent </a:t>
            </a:r>
            <a:r>
              <a:rPr lang="en-US" altLang="zh-TW" sz="2400" dirty="0" err="1"/>
              <a:t>itemsets</a:t>
            </a:r>
            <a:r>
              <a:rPr lang="en-US" altLang="zh-TW" sz="2400" dirty="0"/>
              <a:t> and association rule mining</a:t>
            </a:r>
          </a:p>
          <a:p>
            <a:r>
              <a:rPr lang="en-US" altLang="zh-TW" sz="2400" dirty="0"/>
              <a:t>Motivation: </a:t>
            </a:r>
            <a:r>
              <a:rPr lang="en-US" altLang="zh-TW" sz="2400" dirty="0">
                <a:solidFill>
                  <a:srgbClr val="FF0000"/>
                </a:solidFill>
              </a:rPr>
              <a:t>Finding inherent regularities in data</a:t>
            </a:r>
          </a:p>
          <a:p>
            <a:pPr lvl="1"/>
            <a:r>
              <a:rPr lang="en-US" altLang="zh-TW" sz="1800" dirty="0"/>
              <a:t>What products were often purchased together?— Beer and diapers?!</a:t>
            </a:r>
          </a:p>
          <a:p>
            <a:pPr lvl="1"/>
            <a:r>
              <a:rPr lang="en-US" altLang="zh-TW" sz="1800" dirty="0"/>
              <a:t>What are the subsequent purchases after buying a PC?</a:t>
            </a:r>
          </a:p>
          <a:p>
            <a:pPr lvl="1"/>
            <a:r>
              <a:rPr lang="en-US" altLang="zh-TW" sz="1800" dirty="0"/>
              <a:t>What kinds of DNA are sensitive to this new drug?</a:t>
            </a:r>
          </a:p>
          <a:p>
            <a:pPr lvl="1"/>
            <a:r>
              <a:rPr lang="en-US" altLang="zh-TW" sz="1800" dirty="0"/>
              <a:t>Can we automatically classify web documents?</a:t>
            </a:r>
          </a:p>
          <a:p>
            <a:r>
              <a:rPr lang="en-US" altLang="zh-TW" sz="2400" dirty="0"/>
              <a:t>Applications</a:t>
            </a:r>
          </a:p>
          <a:p>
            <a:pPr lvl="1"/>
            <a:r>
              <a:rPr lang="en-US" altLang="zh-TW" sz="1800" dirty="0">
                <a:solidFill>
                  <a:srgbClr val="0070C0"/>
                </a:solidFill>
              </a:rPr>
              <a:t>Basket data analysis</a:t>
            </a:r>
            <a:r>
              <a:rPr lang="en-US" altLang="zh-TW" sz="1800" dirty="0"/>
              <a:t>, cross-marketing, catalog design, sale campaign analysis, Web log (click stream) analysis, and DNA sequence analysis.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15EDD952-D889-4364-9850-81F5B78C91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FP-Tree and FP-Growth Algorithm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EAC284FB-E3FC-4952-AF25-FA3C94BF6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8293" y="1524000"/>
            <a:ext cx="8507413" cy="485298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FP-Tree: Frequent Pattern Tree</a:t>
            </a:r>
          </a:p>
          <a:p>
            <a:pPr lvl="1"/>
            <a:r>
              <a:rPr lang="en-US" altLang="zh-CN" sz="2000" dirty="0"/>
              <a:t>Compact presentation of the DB without information loss.</a:t>
            </a:r>
          </a:p>
          <a:p>
            <a:pPr lvl="1"/>
            <a:r>
              <a:rPr lang="en-US" altLang="zh-CN" sz="2000" dirty="0"/>
              <a:t>Easy to traverse, can quickly find out patterns associated with a certain item. </a:t>
            </a:r>
          </a:p>
          <a:p>
            <a:pPr lvl="1"/>
            <a:r>
              <a:rPr lang="en-US" altLang="zh-CN" sz="2000" dirty="0"/>
              <a:t>Well-ordered by item frequency</a:t>
            </a:r>
          </a:p>
          <a:p>
            <a:endParaRPr lang="en-US" altLang="zh-CN" sz="2400" dirty="0"/>
          </a:p>
          <a:p>
            <a:r>
              <a:rPr lang="en-US" altLang="zh-CN" sz="2400" dirty="0"/>
              <a:t>FP-Growth Algorithm</a:t>
            </a:r>
          </a:p>
          <a:p>
            <a:pPr lvl="1"/>
            <a:r>
              <a:rPr lang="en-US" altLang="zh-CN" sz="2000" dirty="0"/>
              <a:t>Start mining from length-1 patterns</a:t>
            </a:r>
          </a:p>
          <a:p>
            <a:pPr lvl="1"/>
            <a:r>
              <a:rPr lang="en-US" altLang="zh-CN" sz="2000" dirty="0"/>
              <a:t>Recursively do the following </a:t>
            </a:r>
          </a:p>
          <a:p>
            <a:pPr lvl="2"/>
            <a:r>
              <a:rPr lang="en-US" altLang="zh-CN" sz="1800" dirty="0"/>
              <a:t>Constructs its conditional FP-tree</a:t>
            </a:r>
          </a:p>
          <a:p>
            <a:pPr lvl="2"/>
            <a:r>
              <a:rPr lang="en-US" altLang="zh-CN" sz="1800" dirty="0"/>
              <a:t>Concatenate patterns from conditional FP-tree with suffix</a:t>
            </a:r>
          </a:p>
          <a:p>
            <a:pPr lvl="1"/>
            <a:r>
              <a:rPr lang="en-US" altLang="zh-CN" sz="2000" dirty="0"/>
              <a:t>Divide-and-Conquer mining technique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163CA20-A5D1-4EDD-9135-BCE11764743D}"/>
              </a:ext>
            </a:extLst>
          </p:cNvPr>
          <p:cNvSpPr txBox="1"/>
          <p:nvPr/>
        </p:nvSpPr>
        <p:spPr>
          <a:xfrm>
            <a:off x="579120" y="6211669"/>
            <a:ext cx="780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Ref: </a:t>
            </a:r>
            <a:r>
              <a:rPr lang="en-US" altLang="zh-TW" dirty="0">
                <a:hlinkClick r:id="rId3"/>
              </a:rPr>
              <a:t>https://www.softwaretestinghelp.com/fp-growth-algorithm-data-mining/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2E9B0EDB-D12F-4FA0-81AE-3A366B49CB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FP-Tree Definition (1/2)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D2A448D1-5CFC-4B36-B836-EF13C1055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Three components:</a:t>
            </a:r>
          </a:p>
          <a:p>
            <a:pPr lvl="1"/>
            <a:r>
              <a:rPr lang="en-US" altLang="zh-CN" sz="2800" dirty="0"/>
              <a:t>One root: labeled as “null”</a:t>
            </a:r>
          </a:p>
          <a:p>
            <a:pPr lvl="1"/>
            <a:r>
              <a:rPr lang="en-US" altLang="zh-CN" sz="2800" dirty="0"/>
              <a:t>A set of item prefix subtrees</a:t>
            </a:r>
          </a:p>
          <a:p>
            <a:pPr lvl="1"/>
            <a:r>
              <a:rPr lang="en-US" altLang="zh-CN" sz="2800" dirty="0"/>
              <a:t>A frequent-item header table</a:t>
            </a:r>
          </a:p>
        </p:txBody>
      </p:sp>
      <p:grpSp>
        <p:nvGrpSpPr>
          <p:cNvPr id="167011" name="Group 99">
            <a:extLst>
              <a:ext uri="{FF2B5EF4-FFF2-40B4-BE49-F238E27FC236}">
                <a16:creationId xmlns:a16="http://schemas.microsoft.com/office/drawing/2014/main" id="{538609F5-C56A-4DE1-A71F-40291607F410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2506663"/>
            <a:ext cx="5781675" cy="4229100"/>
            <a:chOff x="2057" y="1547"/>
            <a:chExt cx="3642" cy="2664"/>
          </a:xfrm>
        </p:grpSpPr>
        <p:grpSp>
          <p:nvGrpSpPr>
            <p:cNvPr id="167010" name="Group 98">
              <a:extLst>
                <a:ext uri="{FF2B5EF4-FFF2-40B4-BE49-F238E27FC236}">
                  <a16:creationId xmlns:a16="http://schemas.microsoft.com/office/drawing/2014/main" id="{72B59AE9-99AA-4A96-A230-1A7137F12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" y="2160"/>
              <a:ext cx="2637" cy="2051"/>
              <a:chOff x="2057" y="2160"/>
              <a:chExt cx="2637" cy="2051"/>
            </a:xfrm>
          </p:grpSpPr>
          <p:sp>
            <p:nvSpPr>
              <p:cNvPr id="166976" name="Text Box 64">
                <a:extLst>
                  <a:ext uri="{FF2B5EF4-FFF2-40B4-BE49-F238E27FC236}">
                    <a16:creationId xmlns:a16="http://schemas.microsoft.com/office/drawing/2014/main" id="{23442B89-340C-45A9-B05D-99213FDAB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6" y="2741"/>
                <a:ext cx="8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1800"/>
                  <a:t>Header Table</a:t>
                </a:r>
              </a:p>
            </p:txBody>
          </p:sp>
          <p:grpSp>
            <p:nvGrpSpPr>
              <p:cNvPr id="166989" name="Group 77">
                <a:extLst>
                  <a:ext uri="{FF2B5EF4-FFF2-40B4-BE49-F238E27FC236}">
                    <a16:creationId xmlns:a16="http://schemas.microsoft.com/office/drawing/2014/main" id="{CD69AC22-7FF9-4B07-AB6C-192792C1E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7" y="2934"/>
                <a:ext cx="1639" cy="1277"/>
                <a:chOff x="2057" y="2934"/>
                <a:chExt cx="1639" cy="1277"/>
              </a:xfrm>
            </p:grpSpPr>
            <p:sp>
              <p:nvSpPr>
                <p:cNvPr id="166974" name="Line 62">
                  <a:extLst>
                    <a:ext uri="{FF2B5EF4-FFF2-40B4-BE49-F238E27FC236}">
                      <a16:creationId xmlns:a16="http://schemas.microsoft.com/office/drawing/2014/main" id="{10062607-CC96-48DC-AF07-A7DB13C77A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7" y="3136"/>
                  <a:ext cx="1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6975" name="Line 63">
                  <a:extLst>
                    <a:ext uri="{FF2B5EF4-FFF2-40B4-BE49-F238E27FC236}">
                      <a16:creationId xmlns:a16="http://schemas.microsoft.com/office/drawing/2014/main" id="{A1CED4D9-97BE-478A-9078-1496FF1E03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2" y="2934"/>
                  <a:ext cx="0" cy="12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6977" name="Text Box 65">
                  <a:extLst>
                    <a:ext uri="{FF2B5EF4-FFF2-40B4-BE49-F238E27FC236}">
                      <a16:creationId xmlns:a16="http://schemas.microsoft.com/office/drawing/2014/main" id="{954E04DC-BB3B-4565-BA3F-2B05672B9B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0" y="2934"/>
                  <a:ext cx="338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zh-CN" sz="1800" dirty="0"/>
                    <a:t>item</a:t>
                  </a:r>
                </a:p>
              </p:txBody>
            </p:sp>
            <p:sp>
              <p:nvSpPr>
                <p:cNvPr id="166978" name="Text Box 66">
                  <a:extLst>
                    <a:ext uri="{FF2B5EF4-FFF2-40B4-BE49-F238E27FC236}">
                      <a16:creationId xmlns:a16="http://schemas.microsoft.com/office/drawing/2014/main" id="{91E19CC4-4D8F-4C1D-A160-85DA841DA4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3" y="2949"/>
                  <a:ext cx="1203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zh-CN" sz="1800" dirty="0"/>
                    <a:t>head of node-links</a:t>
                  </a:r>
                </a:p>
              </p:txBody>
            </p:sp>
            <p:grpSp>
              <p:nvGrpSpPr>
                <p:cNvPr id="166988" name="Group 76">
                  <a:extLst>
                    <a:ext uri="{FF2B5EF4-FFF2-40B4-BE49-F238E27FC236}">
                      <a16:creationId xmlns:a16="http://schemas.microsoft.com/office/drawing/2014/main" id="{AF7A02B4-01C1-4DE3-8F17-1EF9C5B780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2" y="3189"/>
                  <a:ext cx="151" cy="886"/>
                  <a:chOff x="2142" y="3189"/>
                  <a:chExt cx="151" cy="886"/>
                </a:xfrm>
              </p:grpSpPr>
              <p:sp>
                <p:nvSpPr>
                  <p:cNvPr id="166981" name="Text Box 69">
                    <a:extLst>
                      <a:ext uri="{FF2B5EF4-FFF2-40B4-BE49-F238E27FC236}">
                        <a16:creationId xmlns:a16="http://schemas.microsoft.com/office/drawing/2014/main" id="{8A7E6434-6AB5-4E79-87C0-4F9037D6BB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3189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f</a:t>
                    </a:r>
                  </a:p>
                </p:txBody>
              </p:sp>
              <p:sp>
                <p:nvSpPr>
                  <p:cNvPr id="166983" name="Text Box 71">
                    <a:extLst>
                      <a:ext uri="{FF2B5EF4-FFF2-40B4-BE49-F238E27FC236}">
                        <a16:creationId xmlns:a16="http://schemas.microsoft.com/office/drawing/2014/main" id="{4D9CE2AC-9235-4BC7-B1F3-5C8D4922F0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3342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c</a:t>
                    </a:r>
                  </a:p>
                </p:txBody>
              </p:sp>
              <p:sp>
                <p:nvSpPr>
                  <p:cNvPr id="166984" name="Text Box 72">
                    <a:extLst>
                      <a:ext uri="{FF2B5EF4-FFF2-40B4-BE49-F238E27FC236}">
                        <a16:creationId xmlns:a16="http://schemas.microsoft.com/office/drawing/2014/main" id="{6206C6CC-2AF5-4142-A151-8D3B9F7508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" y="3487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a</a:t>
                    </a:r>
                  </a:p>
                </p:txBody>
              </p:sp>
              <p:sp>
                <p:nvSpPr>
                  <p:cNvPr id="166985" name="Text Box 73">
                    <a:extLst>
                      <a:ext uri="{FF2B5EF4-FFF2-40B4-BE49-F238E27FC236}">
                        <a16:creationId xmlns:a16="http://schemas.microsoft.com/office/drawing/2014/main" id="{963F82CA-4522-4021-A0AE-5C8C0D4916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" y="3636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b</a:t>
                    </a:r>
                  </a:p>
                </p:txBody>
              </p:sp>
              <p:sp>
                <p:nvSpPr>
                  <p:cNvPr id="166986" name="Text Box 74">
                    <a:extLst>
                      <a:ext uri="{FF2B5EF4-FFF2-40B4-BE49-F238E27FC236}">
                        <a16:creationId xmlns:a16="http://schemas.microsoft.com/office/drawing/2014/main" id="{FA9C0ECF-A3CA-4BA1-A60E-A40FDDC9C2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" y="3777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m</a:t>
                    </a:r>
                  </a:p>
                </p:txBody>
              </p:sp>
              <p:sp>
                <p:nvSpPr>
                  <p:cNvPr id="166987" name="Text Box 75">
                    <a:extLst>
                      <a:ext uri="{FF2B5EF4-FFF2-40B4-BE49-F238E27FC236}">
                        <a16:creationId xmlns:a16="http://schemas.microsoft.com/office/drawing/2014/main" id="{56FBA1B9-8B0F-479F-BFF9-6CC1362A97E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" y="3902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p</a:t>
                    </a:r>
                  </a:p>
                </p:txBody>
              </p:sp>
            </p:grpSp>
          </p:grpSp>
          <p:grpSp>
            <p:nvGrpSpPr>
              <p:cNvPr id="167007" name="Group 95">
                <a:extLst>
                  <a:ext uri="{FF2B5EF4-FFF2-40B4-BE49-F238E27FC236}">
                    <a16:creationId xmlns:a16="http://schemas.microsoft.com/office/drawing/2014/main" id="{454170FA-3E26-4C8D-93ED-D898E4C90C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5" y="2160"/>
                <a:ext cx="1669" cy="1931"/>
                <a:chOff x="3025" y="2160"/>
                <a:chExt cx="1669" cy="1931"/>
              </a:xfrm>
            </p:grpSpPr>
            <p:sp>
              <p:nvSpPr>
                <p:cNvPr id="166994" name="Freeform 82">
                  <a:extLst>
                    <a:ext uri="{FF2B5EF4-FFF2-40B4-BE49-F238E27FC236}">
                      <a16:creationId xmlns:a16="http://schemas.microsoft.com/office/drawing/2014/main" id="{B68614D2-1263-4105-B7EA-258B0AA22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5" y="2160"/>
                  <a:ext cx="1040" cy="1096"/>
                </a:xfrm>
                <a:custGeom>
                  <a:avLst/>
                  <a:gdLst>
                    <a:gd name="T0" fmla="*/ 0 w 1040"/>
                    <a:gd name="T1" fmla="*/ 1089 h 1096"/>
                    <a:gd name="T2" fmla="*/ 411 w 1040"/>
                    <a:gd name="T3" fmla="*/ 1064 h 1096"/>
                    <a:gd name="T4" fmla="*/ 629 w 1040"/>
                    <a:gd name="T5" fmla="*/ 895 h 1096"/>
                    <a:gd name="T6" fmla="*/ 847 w 1040"/>
                    <a:gd name="T7" fmla="*/ 363 h 1096"/>
                    <a:gd name="T8" fmla="*/ 1040 w 1040"/>
                    <a:gd name="T9" fmla="*/ 0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0" h="1096">
                      <a:moveTo>
                        <a:pt x="0" y="1089"/>
                      </a:moveTo>
                      <a:cubicBezTo>
                        <a:pt x="153" y="1092"/>
                        <a:pt x="306" y="1096"/>
                        <a:pt x="411" y="1064"/>
                      </a:cubicBezTo>
                      <a:cubicBezTo>
                        <a:pt x="516" y="1032"/>
                        <a:pt x="556" y="1012"/>
                        <a:pt x="629" y="895"/>
                      </a:cubicBezTo>
                      <a:cubicBezTo>
                        <a:pt x="702" y="778"/>
                        <a:pt x="779" y="512"/>
                        <a:pt x="847" y="363"/>
                      </a:cubicBezTo>
                      <a:cubicBezTo>
                        <a:pt x="915" y="214"/>
                        <a:pt x="977" y="107"/>
                        <a:pt x="104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6995" name="Freeform 83">
                  <a:extLst>
                    <a:ext uri="{FF2B5EF4-FFF2-40B4-BE49-F238E27FC236}">
                      <a16:creationId xmlns:a16="http://schemas.microsoft.com/office/drawing/2014/main" id="{7279631A-44E8-429C-B474-78D25BC22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547"/>
                  <a:ext cx="992" cy="875"/>
                </a:xfrm>
                <a:custGeom>
                  <a:avLst/>
                  <a:gdLst>
                    <a:gd name="T0" fmla="*/ 0 w 992"/>
                    <a:gd name="T1" fmla="*/ 847 h 875"/>
                    <a:gd name="T2" fmla="*/ 363 w 992"/>
                    <a:gd name="T3" fmla="*/ 847 h 875"/>
                    <a:gd name="T4" fmla="*/ 654 w 992"/>
                    <a:gd name="T5" fmla="*/ 677 h 875"/>
                    <a:gd name="T6" fmla="*/ 992 w 992"/>
                    <a:gd name="T7" fmla="*/ 0 h 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2" h="875">
                      <a:moveTo>
                        <a:pt x="0" y="847"/>
                      </a:moveTo>
                      <a:cubicBezTo>
                        <a:pt x="127" y="861"/>
                        <a:pt x="254" y="875"/>
                        <a:pt x="363" y="847"/>
                      </a:cubicBezTo>
                      <a:cubicBezTo>
                        <a:pt x="472" y="819"/>
                        <a:pt x="549" y="818"/>
                        <a:pt x="654" y="677"/>
                      </a:cubicBezTo>
                      <a:cubicBezTo>
                        <a:pt x="759" y="536"/>
                        <a:pt x="936" y="113"/>
                        <a:pt x="992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6998" name="Freeform 86">
                  <a:extLst>
                    <a:ext uri="{FF2B5EF4-FFF2-40B4-BE49-F238E27FC236}">
                      <a16:creationId xmlns:a16="http://schemas.microsoft.com/office/drawing/2014/main" id="{29D5EFFA-0209-4D70-8000-F3F717C86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958"/>
                  <a:ext cx="1016" cy="629"/>
                </a:xfrm>
                <a:custGeom>
                  <a:avLst/>
                  <a:gdLst>
                    <a:gd name="T0" fmla="*/ 0 w 1016"/>
                    <a:gd name="T1" fmla="*/ 605 h 629"/>
                    <a:gd name="T2" fmla="*/ 436 w 1016"/>
                    <a:gd name="T3" fmla="*/ 605 h 629"/>
                    <a:gd name="T4" fmla="*/ 702 w 1016"/>
                    <a:gd name="T5" fmla="*/ 460 h 629"/>
                    <a:gd name="T6" fmla="*/ 1016 w 1016"/>
                    <a:gd name="T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6" h="629">
                      <a:moveTo>
                        <a:pt x="0" y="605"/>
                      </a:moveTo>
                      <a:cubicBezTo>
                        <a:pt x="159" y="617"/>
                        <a:pt x="319" y="629"/>
                        <a:pt x="436" y="605"/>
                      </a:cubicBezTo>
                      <a:cubicBezTo>
                        <a:pt x="553" y="581"/>
                        <a:pt x="605" y="561"/>
                        <a:pt x="702" y="460"/>
                      </a:cubicBezTo>
                      <a:cubicBezTo>
                        <a:pt x="799" y="359"/>
                        <a:pt x="907" y="179"/>
                        <a:pt x="101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6999" name="Freeform 87">
                  <a:extLst>
                    <a:ext uri="{FF2B5EF4-FFF2-40B4-BE49-F238E27FC236}">
                      <a16:creationId xmlns:a16="http://schemas.microsoft.com/office/drawing/2014/main" id="{5A72E049-3007-4000-ACA2-B16549939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3345"/>
                  <a:ext cx="1645" cy="456"/>
                </a:xfrm>
                <a:custGeom>
                  <a:avLst/>
                  <a:gdLst>
                    <a:gd name="T0" fmla="*/ 0 w 1645"/>
                    <a:gd name="T1" fmla="*/ 412 h 456"/>
                    <a:gd name="T2" fmla="*/ 460 w 1645"/>
                    <a:gd name="T3" fmla="*/ 412 h 456"/>
                    <a:gd name="T4" fmla="*/ 1041 w 1645"/>
                    <a:gd name="T5" fmla="*/ 146 h 456"/>
                    <a:gd name="T6" fmla="*/ 1645 w 1645"/>
                    <a:gd name="T7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5" h="456">
                      <a:moveTo>
                        <a:pt x="0" y="412"/>
                      </a:moveTo>
                      <a:cubicBezTo>
                        <a:pt x="143" y="434"/>
                        <a:pt x="287" y="456"/>
                        <a:pt x="460" y="412"/>
                      </a:cubicBezTo>
                      <a:cubicBezTo>
                        <a:pt x="633" y="368"/>
                        <a:pt x="844" y="215"/>
                        <a:pt x="1041" y="146"/>
                      </a:cubicBezTo>
                      <a:cubicBezTo>
                        <a:pt x="1238" y="77"/>
                        <a:pt x="1441" y="38"/>
                        <a:pt x="1645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7000" name="Freeform 88">
                  <a:extLst>
                    <a:ext uri="{FF2B5EF4-FFF2-40B4-BE49-F238E27FC236}">
                      <a16:creationId xmlns:a16="http://schemas.microsoft.com/office/drawing/2014/main" id="{5F5C850F-9FAC-4334-AB4D-23CA61993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3345"/>
                  <a:ext cx="1064" cy="597"/>
                </a:xfrm>
                <a:custGeom>
                  <a:avLst/>
                  <a:gdLst>
                    <a:gd name="T0" fmla="*/ 0 w 1064"/>
                    <a:gd name="T1" fmla="*/ 581 h 597"/>
                    <a:gd name="T2" fmla="*/ 435 w 1064"/>
                    <a:gd name="T3" fmla="*/ 581 h 597"/>
                    <a:gd name="T4" fmla="*/ 725 w 1064"/>
                    <a:gd name="T5" fmla="*/ 484 h 597"/>
                    <a:gd name="T6" fmla="*/ 1064 w 1064"/>
                    <a:gd name="T7" fmla="*/ 0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4" h="597">
                      <a:moveTo>
                        <a:pt x="0" y="581"/>
                      </a:moveTo>
                      <a:cubicBezTo>
                        <a:pt x="157" y="589"/>
                        <a:pt x="314" y="597"/>
                        <a:pt x="435" y="581"/>
                      </a:cubicBezTo>
                      <a:cubicBezTo>
                        <a:pt x="556" y="565"/>
                        <a:pt x="620" y="581"/>
                        <a:pt x="725" y="484"/>
                      </a:cubicBezTo>
                      <a:cubicBezTo>
                        <a:pt x="830" y="387"/>
                        <a:pt x="947" y="193"/>
                        <a:pt x="106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7001" name="Freeform 89">
                  <a:extLst>
                    <a:ext uri="{FF2B5EF4-FFF2-40B4-BE49-F238E27FC236}">
                      <a16:creationId xmlns:a16="http://schemas.microsoft.com/office/drawing/2014/main" id="{7EF03F22-A085-4541-AEDE-BC6022DCE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3781"/>
                  <a:ext cx="1088" cy="310"/>
                </a:xfrm>
                <a:custGeom>
                  <a:avLst/>
                  <a:gdLst>
                    <a:gd name="T0" fmla="*/ 0 w 1088"/>
                    <a:gd name="T1" fmla="*/ 266 h 310"/>
                    <a:gd name="T2" fmla="*/ 629 w 1088"/>
                    <a:gd name="T3" fmla="*/ 266 h 310"/>
                    <a:gd name="T4" fmla="*/ 1088 w 1088"/>
                    <a:gd name="T5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8" h="310">
                      <a:moveTo>
                        <a:pt x="0" y="266"/>
                      </a:moveTo>
                      <a:cubicBezTo>
                        <a:pt x="224" y="288"/>
                        <a:pt x="448" y="310"/>
                        <a:pt x="629" y="266"/>
                      </a:cubicBezTo>
                      <a:cubicBezTo>
                        <a:pt x="810" y="222"/>
                        <a:pt x="949" y="111"/>
                        <a:pt x="1088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67009" name="Group 97">
              <a:extLst>
                <a:ext uri="{FF2B5EF4-FFF2-40B4-BE49-F238E27FC236}">
                  <a16:creationId xmlns:a16="http://schemas.microsoft.com/office/drawing/2014/main" id="{D83983DA-C6ED-4459-8C9D-7758A9037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1547"/>
              <a:ext cx="1640" cy="2487"/>
              <a:chOff x="4059" y="1547"/>
              <a:chExt cx="1640" cy="2487"/>
            </a:xfrm>
          </p:grpSpPr>
          <p:grpSp>
            <p:nvGrpSpPr>
              <p:cNvPr id="166973" name="Group 61">
                <a:extLst>
                  <a:ext uri="{FF2B5EF4-FFF2-40B4-BE49-F238E27FC236}">
                    <a16:creationId xmlns:a16="http://schemas.microsoft.com/office/drawing/2014/main" id="{3171A4B2-DD18-48AF-A715-57D2C69200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547"/>
                <a:ext cx="1640" cy="2386"/>
                <a:chOff x="4059" y="1547"/>
                <a:chExt cx="1640" cy="2386"/>
              </a:xfrm>
            </p:grpSpPr>
            <p:grpSp>
              <p:nvGrpSpPr>
                <p:cNvPr id="166963" name="Group 51">
                  <a:extLst>
                    <a:ext uri="{FF2B5EF4-FFF2-40B4-BE49-F238E27FC236}">
                      <a16:creationId xmlns:a16="http://schemas.microsoft.com/office/drawing/2014/main" id="{8098D674-B15D-47FB-A84E-EDC22BB938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9" y="1547"/>
                  <a:ext cx="454" cy="226"/>
                  <a:chOff x="4649" y="1547"/>
                  <a:chExt cx="454" cy="226"/>
                </a:xfrm>
              </p:grpSpPr>
              <p:sp>
                <p:nvSpPr>
                  <p:cNvPr id="166916" name="Oval 4">
                    <a:extLst>
                      <a:ext uri="{FF2B5EF4-FFF2-40B4-BE49-F238E27FC236}">
                        <a16:creationId xmlns:a16="http://schemas.microsoft.com/office/drawing/2014/main" id="{9EDD06E7-1682-47EF-8ADA-E0A3615101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1547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66945" name="Text Box 33">
                    <a:extLst>
                      <a:ext uri="{FF2B5EF4-FFF2-40B4-BE49-F238E27FC236}">
                        <a16:creationId xmlns:a16="http://schemas.microsoft.com/office/drawing/2014/main" id="{BE7FE890-3650-40E7-9A3A-3645D15B85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" y="1579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root</a:t>
                    </a:r>
                  </a:p>
                </p:txBody>
              </p:sp>
            </p:grpSp>
            <p:grpSp>
              <p:nvGrpSpPr>
                <p:cNvPr id="166972" name="Group 60">
                  <a:extLst>
                    <a:ext uri="{FF2B5EF4-FFF2-40B4-BE49-F238E27FC236}">
                      <a16:creationId xmlns:a16="http://schemas.microsoft.com/office/drawing/2014/main" id="{4BAEBD19-DC56-402C-A3CB-6572811ACF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03" y="1676"/>
                  <a:ext cx="596" cy="1277"/>
                  <a:chOff x="5103" y="1676"/>
                  <a:chExt cx="596" cy="1277"/>
                </a:xfrm>
              </p:grpSpPr>
              <p:sp>
                <p:nvSpPr>
                  <p:cNvPr id="166929" name="Line 17">
                    <a:extLst>
                      <a:ext uri="{FF2B5EF4-FFF2-40B4-BE49-F238E27FC236}">
                        <a16:creationId xmlns:a16="http://schemas.microsoft.com/office/drawing/2014/main" id="{16FB6AD0-2D08-400A-81C7-64C95C3B97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3" y="1676"/>
                    <a:ext cx="369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66970" name="Group 58">
                    <a:extLst>
                      <a:ext uri="{FF2B5EF4-FFF2-40B4-BE49-F238E27FC236}">
                        <a16:creationId xmlns:a16="http://schemas.microsoft.com/office/drawing/2014/main" id="{55B75D1C-DD7A-4DD0-8F7B-93B38EC20C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1019"/>
                    <a:chOff x="5245" y="1934"/>
                    <a:chExt cx="454" cy="1019"/>
                  </a:xfrm>
                </p:grpSpPr>
                <p:sp>
                  <p:nvSpPr>
                    <p:cNvPr id="166936" name="Line 24">
                      <a:extLst>
                        <a:ext uri="{FF2B5EF4-FFF2-40B4-BE49-F238E27FC236}">
                          <a16:creationId xmlns:a16="http://schemas.microsoft.com/office/drawing/2014/main" id="{7F7DC738-233F-4DCC-94EE-57B291E70C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469" y="2155"/>
                      <a:ext cx="0" cy="1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6937" name="Line 25">
                      <a:extLst>
                        <a:ext uri="{FF2B5EF4-FFF2-40B4-BE49-F238E27FC236}">
                          <a16:creationId xmlns:a16="http://schemas.microsoft.com/office/drawing/2014/main" id="{A875F220-F636-41FB-813A-87C4128011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469" y="2562"/>
                      <a:ext cx="0" cy="16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66966" name="Group 54">
                      <a:extLst>
                        <a:ext uri="{FF2B5EF4-FFF2-40B4-BE49-F238E27FC236}">
                          <a16:creationId xmlns:a16="http://schemas.microsoft.com/office/drawing/2014/main" id="{CBD95FF7-DA55-48DD-A1D8-44063B29BD9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2727"/>
                      <a:ext cx="454" cy="226"/>
                      <a:chOff x="5245" y="2727"/>
                      <a:chExt cx="454" cy="226"/>
                    </a:xfrm>
                  </p:grpSpPr>
                  <p:sp>
                    <p:nvSpPr>
                      <p:cNvPr id="166927" name="Oval 15">
                        <a:extLst>
                          <a:ext uri="{FF2B5EF4-FFF2-40B4-BE49-F238E27FC236}">
                            <a16:creationId xmlns:a16="http://schemas.microsoft.com/office/drawing/2014/main" id="{BADF93F3-F9EF-43F3-B89D-77C7288553C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45" y="2727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42" name="Text Box 30">
                        <a:extLst>
                          <a:ext uri="{FF2B5EF4-FFF2-40B4-BE49-F238E27FC236}">
                            <a16:creationId xmlns:a16="http://schemas.microsoft.com/office/drawing/2014/main" id="{FF7C6777-AD59-4932-8295-0B61DA7ACAD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48" y="2761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p : 1</a:t>
                        </a:r>
                      </a:p>
                    </p:txBody>
                  </p:sp>
                </p:grpSp>
                <p:grpSp>
                  <p:nvGrpSpPr>
                    <p:cNvPr id="166964" name="Group 52">
                      <a:extLst>
                        <a:ext uri="{FF2B5EF4-FFF2-40B4-BE49-F238E27FC236}">
                          <a16:creationId xmlns:a16="http://schemas.microsoft.com/office/drawing/2014/main" id="{16704FB6-5A01-4EC3-ADFE-0F599F8C2C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1934"/>
                      <a:ext cx="454" cy="226"/>
                      <a:chOff x="5245" y="1934"/>
                      <a:chExt cx="454" cy="226"/>
                    </a:xfrm>
                  </p:grpSpPr>
                  <p:sp>
                    <p:nvSpPr>
                      <p:cNvPr id="166921" name="Oval 9">
                        <a:extLst>
                          <a:ext uri="{FF2B5EF4-FFF2-40B4-BE49-F238E27FC236}">
                            <a16:creationId xmlns:a16="http://schemas.microsoft.com/office/drawing/2014/main" id="{71D59C31-7172-4ACA-9130-2538EBE7BB8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45" y="1934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46" name="Text Box 34">
                        <a:extLst>
                          <a:ext uri="{FF2B5EF4-FFF2-40B4-BE49-F238E27FC236}">
                            <a16:creationId xmlns:a16="http://schemas.microsoft.com/office/drawing/2014/main" id="{7233517A-D990-45D2-A99F-19C43B9D14A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72" y="1966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c : 1</a:t>
                        </a:r>
                      </a:p>
                    </p:txBody>
                  </p:sp>
                </p:grpSp>
                <p:grpSp>
                  <p:nvGrpSpPr>
                    <p:cNvPr id="166965" name="Group 53">
                      <a:extLst>
                        <a:ext uri="{FF2B5EF4-FFF2-40B4-BE49-F238E27FC236}">
                          <a16:creationId xmlns:a16="http://schemas.microsoft.com/office/drawing/2014/main" id="{42CC200F-1DC8-48C2-B019-5EAC5497AC4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2338"/>
                      <a:ext cx="454" cy="226"/>
                      <a:chOff x="5245" y="2338"/>
                      <a:chExt cx="454" cy="226"/>
                    </a:xfrm>
                  </p:grpSpPr>
                  <p:sp>
                    <p:nvSpPr>
                      <p:cNvPr id="166924" name="Oval 12">
                        <a:extLst>
                          <a:ext uri="{FF2B5EF4-FFF2-40B4-BE49-F238E27FC236}">
                            <a16:creationId xmlns:a16="http://schemas.microsoft.com/office/drawing/2014/main" id="{6EFB86E6-BB67-4FF1-8826-7A6D888EF80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45" y="2338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48" name="Text Box 36">
                        <a:extLst>
                          <a:ext uri="{FF2B5EF4-FFF2-40B4-BE49-F238E27FC236}">
                            <a16:creationId xmlns:a16="http://schemas.microsoft.com/office/drawing/2014/main" id="{24BEC0C5-BE81-4D57-87BC-82F0195F5D9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72" y="2378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b : 1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66971" name="Group 59">
                  <a:extLst>
                    <a:ext uri="{FF2B5EF4-FFF2-40B4-BE49-F238E27FC236}">
                      <a16:creationId xmlns:a16="http://schemas.microsoft.com/office/drawing/2014/main" id="{96FDFFD4-2F33-4CA5-8B2C-75502D43B3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676"/>
                  <a:ext cx="1044" cy="2257"/>
                  <a:chOff x="4059" y="1676"/>
                  <a:chExt cx="1044" cy="2257"/>
                </a:xfrm>
              </p:grpSpPr>
              <p:sp>
                <p:nvSpPr>
                  <p:cNvPr id="166928" name="Line 16">
                    <a:extLst>
                      <a:ext uri="{FF2B5EF4-FFF2-40B4-BE49-F238E27FC236}">
                        <a16:creationId xmlns:a16="http://schemas.microsoft.com/office/drawing/2014/main" id="{9AE24B97-5F9F-40A7-AC50-555178D243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5" y="1676"/>
                    <a:ext cx="224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66968" name="Group 56">
                    <a:extLst>
                      <a:ext uri="{FF2B5EF4-FFF2-40B4-BE49-F238E27FC236}">
                        <a16:creationId xmlns:a16="http://schemas.microsoft.com/office/drawing/2014/main" id="{E471F9D6-5063-47F1-96DD-72A498F214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53" y="2139"/>
                    <a:ext cx="650" cy="425"/>
                    <a:chOff x="4453" y="2139"/>
                    <a:chExt cx="650" cy="425"/>
                  </a:xfrm>
                </p:grpSpPr>
                <p:sp>
                  <p:nvSpPr>
                    <p:cNvPr id="166930" name="Line 18">
                      <a:extLst>
                        <a:ext uri="{FF2B5EF4-FFF2-40B4-BE49-F238E27FC236}">
                          <a16:creationId xmlns:a16="http://schemas.microsoft.com/office/drawing/2014/main" id="{1293A312-38B7-4C25-8E77-B2D7B56C50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453" y="2139"/>
                      <a:ext cx="290" cy="19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66960" name="Group 48">
                      <a:extLst>
                        <a:ext uri="{FF2B5EF4-FFF2-40B4-BE49-F238E27FC236}">
                          <a16:creationId xmlns:a16="http://schemas.microsoft.com/office/drawing/2014/main" id="{26355B18-FD0F-44BF-AB19-BB67F90275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9" y="2338"/>
                      <a:ext cx="454" cy="226"/>
                      <a:chOff x="4649" y="2338"/>
                      <a:chExt cx="454" cy="226"/>
                    </a:xfrm>
                  </p:grpSpPr>
                  <p:sp>
                    <p:nvSpPr>
                      <p:cNvPr id="166923" name="Oval 11">
                        <a:extLst>
                          <a:ext uri="{FF2B5EF4-FFF2-40B4-BE49-F238E27FC236}">
                            <a16:creationId xmlns:a16="http://schemas.microsoft.com/office/drawing/2014/main" id="{B33FBB23-4365-4944-93F6-8878684549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9" y="2338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47" name="Text Box 35">
                        <a:extLst>
                          <a:ext uri="{FF2B5EF4-FFF2-40B4-BE49-F238E27FC236}">
                            <a16:creationId xmlns:a16="http://schemas.microsoft.com/office/drawing/2014/main" id="{792F745B-687A-4206-91C5-879E2846D54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67" y="2374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b : 1</a:t>
                        </a:r>
                      </a:p>
                    </p:txBody>
                  </p:sp>
                </p:grpSp>
              </p:grpSp>
              <p:grpSp>
                <p:nvGrpSpPr>
                  <p:cNvPr id="166969" name="Group 57">
                    <a:extLst>
                      <a:ext uri="{FF2B5EF4-FFF2-40B4-BE49-F238E27FC236}">
                        <a16:creationId xmlns:a16="http://schemas.microsoft.com/office/drawing/2014/main" id="{A0197CFF-DAC1-4BD3-9732-0DFC08BC29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53" y="2934"/>
                    <a:ext cx="650" cy="999"/>
                    <a:chOff x="4453" y="2934"/>
                    <a:chExt cx="650" cy="999"/>
                  </a:xfrm>
                </p:grpSpPr>
                <p:sp>
                  <p:nvSpPr>
                    <p:cNvPr id="166931" name="Line 19">
                      <a:extLst>
                        <a:ext uri="{FF2B5EF4-FFF2-40B4-BE49-F238E27FC236}">
                          <a16:creationId xmlns:a16="http://schemas.microsoft.com/office/drawing/2014/main" id="{B50AB6DD-4D62-4A3D-90E5-F63C63CE4C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453" y="2934"/>
                      <a:ext cx="290" cy="2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6938" name="Line 26">
                      <a:extLst>
                        <a:ext uri="{FF2B5EF4-FFF2-40B4-BE49-F238E27FC236}">
                          <a16:creationId xmlns:a16="http://schemas.microsoft.com/office/drawing/2014/main" id="{C4CA6265-8B97-44A3-8FC6-8ECA20CC88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40" y="3362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66961" name="Group 49">
                      <a:extLst>
                        <a:ext uri="{FF2B5EF4-FFF2-40B4-BE49-F238E27FC236}">
                          <a16:creationId xmlns:a16="http://schemas.microsoft.com/office/drawing/2014/main" id="{A926B544-62DC-40DE-9EC9-74BF301967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9" y="3136"/>
                      <a:ext cx="454" cy="226"/>
                      <a:chOff x="4649" y="3136"/>
                      <a:chExt cx="454" cy="226"/>
                    </a:xfrm>
                  </p:grpSpPr>
                  <p:sp>
                    <p:nvSpPr>
                      <p:cNvPr id="166925" name="Oval 13">
                        <a:extLst>
                          <a:ext uri="{FF2B5EF4-FFF2-40B4-BE49-F238E27FC236}">
                            <a16:creationId xmlns:a16="http://schemas.microsoft.com/office/drawing/2014/main" id="{C09F8A9C-95B6-4735-A2DC-1774C611BC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9" y="3136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49" name="Text Box 37">
                        <a:extLst>
                          <a:ext uri="{FF2B5EF4-FFF2-40B4-BE49-F238E27FC236}">
                            <a16:creationId xmlns:a16="http://schemas.microsoft.com/office/drawing/2014/main" id="{A691D267-291A-4BEE-987B-A42F37CEB10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67" y="3176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b : 1</a:t>
                        </a:r>
                      </a:p>
                    </p:txBody>
                  </p:sp>
                </p:grpSp>
                <p:grpSp>
                  <p:nvGrpSpPr>
                    <p:cNvPr id="166962" name="Group 50">
                      <a:extLst>
                        <a:ext uri="{FF2B5EF4-FFF2-40B4-BE49-F238E27FC236}">
                          <a16:creationId xmlns:a16="http://schemas.microsoft.com/office/drawing/2014/main" id="{047D90A1-E5CC-4DF9-A890-960EA215765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9" y="3544"/>
                      <a:ext cx="454" cy="389"/>
                      <a:chOff x="4649" y="3544"/>
                      <a:chExt cx="454" cy="389"/>
                    </a:xfrm>
                  </p:grpSpPr>
                  <p:sp>
                    <p:nvSpPr>
                      <p:cNvPr id="166926" name="Oval 14">
                        <a:extLst>
                          <a:ext uri="{FF2B5EF4-FFF2-40B4-BE49-F238E27FC236}">
                            <a16:creationId xmlns:a16="http://schemas.microsoft.com/office/drawing/2014/main" id="{EAA157C0-F1DF-4A5E-9BF1-6041423CF5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9" y="3544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53" name="Text Box 41">
                        <a:extLst>
                          <a:ext uri="{FF2B5EF4-FFF2-40B4-BE49-F238E27FC236}">
                            <a16:creationId xmlns:a16="http://schemas.microsoft.com/office/drawing/2014/main" id="{EDB7335E-98FE-48D8-8862-98D202856B3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67" y="3584"/>
                        <a:ext cx="290" cy="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r>
                          <a:rPr lang="en-US" altLang="zh-CN" sz="1800" dirty="0"/>
                          <a:t>m : 1</a:t>
                        </a:r>
                      </a:p>
                    </p:txBody>
                  </p:sp>
                </p:grpSp>
              </p:grpSp>
              <p:grpSp>
                <p:nvGrpSpPr>
                  <p:cNvPr id="166967" name="Group 55">
                    <a:extLst>
                      <a:ext uri="{FF2B5EF4-FFF2-40B4-BE49-F238E27FC236}">
                        <a16:creationId xmlns:a16="http://schemas.microsoft.com/office/drawing/2014/main" id="{484DDCBB-8798-477F-B4D9-E69A8BF4C1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72" cy="1836"/>
                    <a:chOff x="4059" y="1934"/>
                    <a:chExt cx="472" cy="1836"/>
                  </a:xfrm>
                </p:grpSpPr>
                <p:sp>
                  <p:nvSpPr>
                    <p:cNvPr id="166932" name="Line 20">
                      <a:extLst>
                        <a:ext uri="{FF2B5EF4-FFF2-40B4-BE49-F238E27FC236}">
                          <a16:creationId xmlns:a16="http://schemas.microsoft.com/office/drawing/2014/main" id="{B408AF2A-344F-40A6-912E-DEF3B89629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59" y="2155"/>
                      <a:ext cx="0" cy="1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6933" name="Line 21">
                      <a:extLst>
                        <a:ext uri="{FF2B5EF4-FFF2-40B4-BE49-F238E27FC236}">
                          <a16:creationId xmlns:a16="http://schemas.microsoft.com/office/drawing/2014/main" id="{F035BC4A-70CB-4B1E-81CF-E69CE42717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59" y="2564"/>
                      <a:ext cx="0" cy="1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6934" name="Line 22">
                      <a:extLst>
                        <a:ext uri="{FF2B5EF4-FFF2-40B4-BE49-F238E27FC236}">
                          <a16:creationId xmlns:a16="http://schemas.microsoft.com/office/drawing/2014/main" id="{FFF0EF85-E508-4956-8FA6-499E8C5BE2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59" y="2949"/>
                      <a:ext cx="0" cy="1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6935" name="Line 23">
                      <a:extLst>
                        <a:ext uri="{FF2B5EF4-FFF2-40B4-BE49-F238E27FC236}">
                          <a16:creationId xmlns:a16="http://schemas.microsoft.com/office/drawing/2014/main" id="{45B2E165-2EA5-4DF4-9E08-A45C701159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59" y="3362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66943" name="Group 31">
                      <a:extLst>
                        <a:ext uri="{FF2B5EF4-FFF2-40B4-BE49-F238E27FC236}">
                          <a16:creationId xmlns:a16="http://schemas.microsoft.com/office/drawing/2014/main" id="{DCEDCC6B-B751-4EF2-8B45-DE9C1BAF572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1934"/>
                      <a:ext cx="454" cy="226"/>
                      <a:chOff x="4059" y="1934"/>
                      <a:chExt cx="454" cy="226"/>
                    </a:xfrm>
                  </p:grpSpPr>
                  <p:sp>
                    <p:nvSpPr>
                      <p:cNvPr id="166917" name="Oval 5">
                        <a:extLst>
                          <a:ext uri="{FF2B5EF4-FFF2-40B4-BE49-F238E27FC236}">
                            <a16:creationId xmlns:a16="http://schemas.microsoft.com/office/drawing/2014/main" id="{26274BF6-2B65-4000-8279-776770E5AE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1934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40" name="Text Box 28">
                        <a:extLst>
                          <a:ext uri="{FF2B5EF4-FFF2-40B4-BE49-F238E27FC236}">
                            <a16:creationId xmlns:a16="http://schemas.microsoft.com/office/drawing/2014/main" id="{0F2C1FF2-E2EE-4BFD-8C7B-4A80E2AE3CC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1963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f : 4</a:t>
                        </a:r>
                      </a:p>
                    </p:txBody>
                  </p:sp>
                </p:grpSp>
                <p:grpSp>
                  <p:nvGrpSpPr>
                    <p:cNvPr id="166955" name="Group 43">
                      <a:extLst>
                        <a:ext uri="{FF2B5EF4-FFF2-40B4-BE49-F238E27FC236}">
                          <a16:creationId xmlns:a16="http://schemas.microsoft.com/office/drawing/2014/main" id="{C9A6DED2-AD2E-4000-9EE2-7DFC4471BF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2727"/>
                      <a:ext cx="454" cy="226"/>
                      <a:chOff x="4059" y="2727"/>
                      <a:chExt cx="454" cy="226"/>
                    </a:xfrm>
                  </p:grpSpPr>
                  <p:sp>
                    <p:nvSpPr>
                      <p:cNvPr id="166920" name="Oval 8">
                        <a:extLst>
                          <a:ext uri="{FF2B5EF4-FFF2-40B4-BE49-F238E27FC236}">
                            <a16:creationId xmlns:a16="http://schemas.microsoft.com/office/drawing/2014/main" id="{95D67DF4-96EA-496D-AB61-A78775D6E6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2727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50" name="Text Box 38">
                        <a:extLst>
                          <a:ext uri="{FF2B5EF4-FFF2-40B4-BE49-F238E27FC236}">
                            <a16:creationId xmlns:a16="http://schemas.microsoft.com/office/drawing/2014/main" id="{92511238-4730-40B1-9F78-D10D8076C36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2761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a : 3</a:t>
                        </a:r>
                      </a:p>
                    </p:txBody>
                  </p:sp>
                </p:grpSp>
                <p:grpSp>
                  <p:nvGrpSpPr>
                    <p:cNvPr id="166956" name="Group 44">
                      <a:extLst>
                        <a:ext uri="{FF2B5EF4-FFF2-40B4-BE49-F238E27FC236}">
                          <a16:creationId xmlns:a16="http://schemas.microsoft.com/office/drawing/2014/main" id="{8A811AA8-D56D-450C-A46F-6E7BFF1487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3136"/>
                      <a:ext cx="472" cy="226"/>
                      <a:chOff x="4059" y="3136"/>
                      <a:chExt cx="472" cy="226"/>
                    </a:xfrm>
                  </p:grpSpPr>
                  <p:sp>
                    <p:nvSpPr>
                      <p:cNvPr id="166919" name="Oval 7">
                        <a:extLst>
                          <a:ext uri="{FF2B5EF4-FFF2-40B4-BE49-F238E27FC236}">
                            <a16:creationId xmlns:a16="http://schemas.microsoft.com/office/drawing/2014/main" id="{3F6A0C58-70F1-45F9-9E61-D5AB231814C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3136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51" name="Text Box 39">
                        <a:extLst>
                          <a:ext uri="{FF2B5EF4-FFF2-40B4-BE49-F238E27FC236}">
                            <a16:creationId xmlns:a16="http://schemas.microsoft.com/office/drawing/2014/main" id="{B1893B8B-22C2-41FC-9A59-5CD2FF61F6C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3176"/>
                        <a:ext cx="368" cy="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r>
                          <a:rPr lang="en-US" altLang="zh-CN" sz="1800" dirty="0"/>
                          <a:t>m : 2</a:t>
                        </a:r>
                      </a:p>
                    </p:txBody>
                  </p:sp>
                </p:grpSp>
                <p:grpSp>
                  <p:nvGrpSpPr>
                    <p:cNvPr id="166959" name="Group 47">
                      <a:extLst>
                        <a:ext uri="{FF2B5EF4-FFF2-40B4-BE49-F238E27FC236}">
                          <a16:creationId xmlns:a16="http://schemas.microsoft.com/office/drawing/2014/main" id="{40B1660A-18A2-4E4E-951B-72B66175E9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3544"/>
                      <a:ext cx="454" cy="226"/>
                      <a:chOff x="4059" y="3544"/>
                      <a:chExt cx="454" cy="226"/>
                    </a:xfrm>
                  </p:grpSpPr>
                  <p:sp>
                    <p:nvSpPr>
                      <p:cNvPr id="166922" name="Oval 10">
                        <a:extLst>
                          <a:ext uri="{FF2B5EF4-FFF2-40B4-BE49-F238E27FC236}">
                            <a16:creationId xmlns:a16="http://schemas.microsoft.com/office/drawing/2014/main" id="{EDA7DE91-F2CE-4C9F-9B59-340DFA6E24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3544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52" name="Text Box 40">
                        <a:extLst>
                          <a:ext uri="{FF2B5EF4-FFF2-40B4-BE49-F238E27FC236}">
                            <a16:creationId xmlns:a16="http://schemas.microsoft.com/office/drawing/2014/main" id="{86D4D858-4B12-433F-968D-24FFBE1C55F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3584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p : 2</a:t>
                        </a:r>
                      </a:p>
                    </p:txBody>
                  </p:sp>
                </p:grpSp>
                <p:grpSp>
                  <p:nvGrpSpPr>
                    <p:cNvPr id="166954" name="Group 42">
                      <a:extLst>
                        <a:ext uri="{FF2B5EF4-FFF2-40B4-BE49-F238E27FC236}">
                          <a16:creationId xmlns:a16="http://schemas.microsoft.com/office/drawing/2014/main" id="{30EABDEC-C58C-4C2E-BB27-B85C8080D10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2338"/>
                      <a:ext cx="454" cy="226"/>
                      <a:chOff x="4059" y="2338"/>
                      <a:chExt cx="454" cy="226"/>
                    </a:xfrm>
                  </p:grpSpPr>
                  <p:sp>
                    <p:nvSpPr>
                      <p:cNvPr id="166918" name="Oval 6">
                        <a:extLst>
                          <a:ext uri="{FF2B5EF4-FFF2-40B4-BE49-F238E27FC236}">
                            <a16:creationId xmlns:a16="http://schemas.microsoft.com/office/drawing/2014/main" id="{8E6B73D9-4C4C-4FF5-9827-FF958394E65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2338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944" name="Text Box 32">
                        <a:extLst>
                          <a:ext uri="{FF2B5EF4-FFF2-40B4-BE49-F238E27FC236}">
                            <a16:creationId xmlns:a16="http://schemas.microsoft.com/office/drawing/2014/main" id="{C7517BEE-B31B-4FAD-8D38-F70F547319A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2374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c : 3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167008" name="Group 96">
                <a:extLst>
                  <a:ext uri="{FF2B5EF4-FFF2-40B4-BE49-F238E27FC236}">
                    <a16:creationId xmlns:a16="http://schemas.microsoft.com/office/drawing/2014/main" id="{BD524EEC-7798-4836-A69A-34D7C3D3C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8" y="2061"/>
                <a:ext cx="1041" cy="1973"/>
                <a:chOff x="4428" y="2061"/>
                <a:chExt cx="1041" cy="1973"/>
              </a:xfrm>
            </p:grpSpPr>
            <p:sp>
              <p:nvSpPr>
                <p:cNvPr id="166997" name="Freeform 85">
                  <a:extLst>
                    <a:ext uri="{FF2B5EF4-FFF2-40B4-BE49-F238E27FC236}">
                      <a16:creationId xmlns:a16="http://schemas.microsoft.com/office/drawing/2014/main" id="{E599ADB9-2DA2-4B85-AC07-5A2B784AF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8" y="2061"/>
                  <a:ext cx="774" cy="291"/>
                </a:xfrm>
                <a:custGeom>
                  <a:avLst/>
                  <a:gdLst>
                    <a:gd name="T0" fmla="*/ 0 w 774"/>
                    <a:gd name="T1" fmla="*/ 291 h 291"/>
                    <a:gd name="T2" fmla="*/ 412 w 774"/>
                    <a:gd name="T3" fmla="*/ 121 h 291"/>
                    <a:gd name="T4" fmla="*/ 774 w 774"/>
                    <a:gd name="T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74" h="291">
                      <a:moveTo>
                        <a:pt x="0" y="291"/>
                      </a:moveTo>
                      <a:cubicBezTo>
                        <a:pt x="141" y="230"/>
                        <a:pt x="283" y="170"/>
                        <a:pt x="412" y="121"/>
                      </a:cubicBezTo>
                      <a:cubicBezTo>
                        <a:pt x="541" y="72"/>
                        <a:pt x="657" y="36"/>
                        <a:pt x="77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7002" name="Freeform 90">
                  <a:extLst>
                    <a:ext uri="{FF2B5EF4-FFF2-40B4-BE49-F238E27FC236}">
                      <a16:creationId xmlns:a16="http://schemas.microsoft.com/office/drawing/2014/main" id="{DC934BB1-F972-43B8-AF09-A067341FC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1" y="3297"/>
                  <a:ext cx="218" cy="266"/>
                </a:xfrm>
                <a:custGeom>
                  <a:avLst/>
                  <a:gdLst>
                    <a:gd name="T0" fmla="*/ 0 w 218"/>
                    <a:gd name="T1" fmla="*/ 0 h 242"/>
                    <a:gd name="T2" fmla="*/ 218 w 218"/>
                    <a:gd name="T3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18" h="242">
                      <a:moveTo>
                        <a:pt x="0" y="0"/>
                      </a:moveTo>
                      <a:cubicBezTo>
                        <a:pt x="0" y="0"/>
                        <a:pt x="109" y="121"/>
                        <a:pt x="218" y="24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7003" name="Freeform 91">
                  <a:extLst>
                    <a:ext uri="{FF2B5EF4-FFF2-40B4-BE49-F238E27FC236}">
                      <a16:creationId xmlns:a16="http://schemas.microsoft.com/office/drawing/2014/main" id="{E0F3B5B3-A17E-4347-B97C-4734D041B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3" y="2983"/>
                  <a:ext cx="1016" cy="1051"/>
                </a:xfrm>
                <a:custGeom>
                  <a:avLst/>
                  <a:gdLst>
                    <a:gd name="T0" fmla="*/ 0 w 1016"/>
                    <a:gd name="T1" fmla="*/ 774 h 1051"/>
                    <a:gd name="T2" fmla="*/ 96 w 1016"/>
                    <a:gd name="T3" fmla="*/ 991 h 1051"/>
                    <a:gd name="T4" fmla="*/ 556 w 1016"/>
                    <a:gd name="T5" fmla="*/ 1016 h 1051"/>
                    <a:gd name="T6" fmla="*/ 798 w 1016"/>
                    <a:gd name="T7" fmla="*/ 991 h 1051"/>
                    <a:gd name="T8" fmla="*/ 919 w 1016"/>
                    <a:gd name="T9" fmla="*/ 653 h 1051"/>
                    <a:gd name="T10" fmla="*/ 1016 w 1016"/>
                    <a:gd name="T11" fmla="*/ 0 h 1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16" h="1051">
                      <a:moveTo>
                        <a:pt x="0" y="774"/>
                      </a:moveTo>
                      <a:cubicBezTo>
                        <a:pt x="1" y="862"/>
                        <a:pt x="3" y="951"/>
                        <a:pt x="96" y="991"/>
                      </a:cubicBezTo>
                      <a:cubicBezTo>
                        <a:pt x="189" y="1031"/>
                        <a:pt x="439" y="1016"/>
                        <a:pt x="556" y="1016"/>
                      </a:cubicBezTo>
                      <a:cubicBezTo>
                        <a:pt x="673" y="1016"/>
                        <a:pt x="738" y="1051"/>
                        <a:pt x="798" y="991"/>
                      </a:cubicBezTo>
                      <a:cubicBezTo>
                        <a:pt x="858" y="931"/>
                        <a:pt x="883" y="818"/>
                        <a:pt x="919" y="653"/>
                      </a:cubicBezTo>
                      <a:cubicBezTo>
                        <a:pt x="955" y="488"/>
                        <a:pt x="985" y="244"/>
                        <a:pt x="101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7004" name="Freeform 92">
                  <a:extLst>
                    <a:ext uri="{FF2B5EF4-FFF2-40B4-BE49-F238E27FC236}">
                      <a16:creationId xmlns:a16="http://schemas.microsoft.com/office/drawing/2014/main" id="{86D58BAC-F14C-4675-BBFF-9F7C3A988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2571"/>
                  <a:ext cx="1" cy="557"/>
                </a:xfrm>
                <a:custGeom>
                  <a:avLst/>
                  <a:gdLst>
                    <a:gd name="T0" fmla="*/ 0 w 1"/>
                    <a:gd name="T1" fmla="*/ 557 h 557"/>
                    <a:gd name="T2" fmla="*/ 0 w 1"/>
                    <a:gd name="T3" fmla="*/ 0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557">
                      <a:moveTo>
                        <a:pt x="0" y="557"/>
                      </a:moveTo>
                      <a:cubicBezTo>
                        <a:pt x="0" y="557"/>
                        <a:pt x="0" y="278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7006" name="Freeform 94">
                  <a:extLst>
                    <a:ext uri="{FF2B5EF4-FFF2-40B4-BE49-F238E27FC236}">
                      <a16:creationId xmlns:a16="http://schemas.microsoft.com/office/drawing/2014/main" id="{CB5DF4DD-F757-48CF-AE58-02E258D46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" y="2450"/>
                  <a:ext cx="121" cy="1"/>
                </a:xfrm>
                <a:custGeom>
                  <a:avLst/>
                  <a:gdLst>
                    <a:gd name="T0" fmla="*/ 0 w 121"/>
                    <a:gd name="T1" fmla="*/ 0 h 1"/>
                    <a:gd name="T2" fmla="*/ 121 w 12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1" h="1">
                      <a:moveTo>
                        <a:pt x="0" y="0"/>
                      </a:moveTo>
                      <a:cubicBezTo>
                        <a:pt x="50" y="0"/>
                        <a:pt x="101" y="0"/>
                        <a:pt x="121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67047" name="Group 135">
            <a:extLst>
              <a:ext uri="{FF2B5EF4-FFF2-40B4-BE49-F238E27FC236}">
                <a16:creationId xmlns:a16="http://schemas.microsoft.com/office/drawing/2014/main" id="{887249A5-4405-4149-95F2-A48741F1A97D}"/>
              </a:ext>
            </a:extLst>
          </p:cNvPr>
          <p:cNvGrpSpPr>
            <a:grpSpLocks/>
          </p:cNvGrpSpPr>
          <p:nvPr/>
        </p:nvGrpSpPr>
        <p:grpSpPr bwMode="auto">
          <a:xfrm>
            <a:off x="5256362" y="2221541"/>
            <a:ext cx="3138487" cy="920750"/>
            <a:chOff x="3291" y="1386"/>
            <a:chExt cx="1977" cy="580"/>
          </a:xfrm>
        </p:grpSpPr>
        <p:sp>
          <p:nvSpPr>
            <p:cNvPr id="167012" name="Oval 100">
              <a:extLst>
                <a:ext uri="{FF2B5EF4-FFF2-40B4-BE49-F238E27FC236}">
                  <a16:creationId xmlns:a16="http://schemas.microsoft.com/office/drawing/2014/main" id="{0C6C8C1C-44FA-424C-A789-728097925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" y="1386"/>
              <a:ext cx="744" cy="58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7013" name="Line 101">
              <a:extLst>
                <a:ext uri="{FF2B5EF4-FFF2-40B4-BE49-F238E27FC236}">
                  <a16:creationId xmlns:a16="http://schemas.microsoft.com/office/drawing/2014/main" id="{F66ED61B-F994-44DC-8747-3ED01F0B3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1579"/>
              <a:ext cx="1234" cy="13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67044" name="Group 132">
            <a:extLst>
              <a:ext uri="{FF2B5EF4-FFF2-40B4-BE49-F238E27FC236}">
                <a16:creationId xmlns:a16="http://schemas.microsoft.com/office/drawing/2014/main" id="{5F0130AA-FABA-4F8F-A66E-456C4D85A28A}"/>
              </a:ext>
            </a:extLst>
          </p:cNvPr>
          <p:cNvGrpSpPr>
            <a:grpSpLocks/>
          </p:cNvGrpSpPr>
          <p:nvPr/>
        </p:nvGrpSpPr>
        <p:grpSpPr bwMode="auto">
          <a:xfrm>
            <a:off x="5294462" y="2874004"/>
            <a:ext cx="3765550" cy="3452812"/>
            <a:chOff x="3315" y="1797"/>
            <a:chExt cx="2372" cy="2175"/>
          </a:xfrm>
        </p:grpSpPr>
        <p:grpSp>
          <p:nvGrpSpPr>
            <p:cNvPr id="167042" name="Group 130">
              <a:extLst>
                <a:ext uri="{FF2B5EF4-FFF2-40B4-BE49-F238E27FC236}">
                  <a16:creationId xmlns:a16="http://schemas.microsoft.com/office/drawing/2014/main" id="{07B8B1B7-C26A-42CE-9EEF-27EF30392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5" y="1797"/>
              <a:ext cx="1223" cy="2175"/>
              <a:chOff x="3315" y="1797"/>
              <a:chExt cx="1223" cy="2175"/>
            </a:xfrm>
          </p:grpSpPr>
          <p:sp>
            <p:nvSpPr>
              <p:cNvPr id="167014" name="Oval 102">
                <a:extLst>
                  <a:ext uri="{FF2B5EF4-FFF2-40B4-BE49-F238E27FC236}">
                    <a16:creationId xmlns:a16="http://schemas.microsoft.com/office/drawing/2014/main" id="{AEEE0854-D13B-43C8-8CD8-EF4DBB48F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6" y="1797"/>
                <a:ext cx="472" cy="2175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67016" name="Freeform 104">
                <a:extLst>
                  <a:ext uri="{FF2B5EF4-FFF2-40B4-BE49-F238E27FC236}">
                    <a16:creationId xmlns:a16="http://schemas.microsoft.com/office/drawing/2014/main" id="{566680D9-C55B-4B8A-8F99-1BF925B28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1805"/>
                <a:ext cx="750" cy="514"/>
              </a:xfrm>
              <a:custGeom>
                <a:avLst/>
                <a:gdLst>
                  <a:gd name="T0" fmla="*/ 0 w 653"/>
                  <a:gd name="T1" fmla="*/ 0 h 48"/>
                  <a:gd name="T2" fmla="*/ 653 w 653"/>
                  <a:gd name="T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3" h="48">
                    <a:moveTo>
                      <a:pt x="0" y="0"/>
                    </a:moveTo>
                    <a:cubicBezTo>
                      <a:pt x="272" y="20"/>
                      <a:pt x="544" y="40"/>
                      <a:pt x="653" y="48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67043" name="Group 131">
              <a:extLst>
                <a:ext uri="{FF2B5EF4-FFF2-40B4-BE49-F238E27FC236}">
                  <a16:creationId xmlns:a16="http://schemas.microsoft.com/office/drawing/2014/main" id="{3C08B668-3050-45CB-9035-2A1C2BB2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5" y="1797"/>
              <a:ext cx="2372" cy="1401"/>
              <a:chOff x="3315" y="1797"/>
              <a:chExt cx="2372" cy="1401"/>
            </a:xfrm>
          </p:grpSpPr>
          <p:sp>
            <p:nvSpPr>
              <p:cNvPr id="167015" name="Oval 103">
                <a:extLst>
                  <a:ext uri="{FF2B5EF4-FFF2-40B4-BE49-F238E27FC236}">
                    <a16:creationId xmlns:a16="http://schemas.microsoft.com/office/drawing/2014/main" id="{675B8157-8C39-42F4-956A-128D89415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0" y="1797"/>
                <a:ext cx="417" cy="1401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67017" name="Freeform 105">
                <a:extLst>
                  <a:ext uri="{FF2B5EF4-FFF2-40B4-BE49-F238E27FC236}">
                    <a16:creationId xmlns:a16="http://schemas.microsoft.com/office/drawing/2014/main" id="{2685405D-3FC6-4EE1-BE60-E2C4D198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1805"/>
                <a:ext cx="1936" cy="418"/>
              </a:xfrm>
              <a:custGeom>
                <a:avLst/>
                <a:gdLst>
                  <a:gd name="T0" fmla="*/ 0 w 1791"/>
                  <a:gd name="T1" fmla="*/ 0 h 25"/>
                  <a:gd name="T2" fmla="*/ 1791 w 1791"/>
                  <a:gd name="T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91" h="25">
                    <a:moveTo>
                      <a:pt x="0" y="0"/>
                    </a:moveTo>
                    <a:cubicBezTo>
                      <a:pt x="0" y="0"/>
                      <a:pt x="895" y="12"/>
                      <a:pt x="1791" y="25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167046" name="Group 134">
            <a:extLst>
              <a:ext uri="{FF2B5EF4-FFF2-40B4-BE49-F238E27FC236}">
                <a16:creationId xmlns:a16="http://schemas.microsoft.com/office/drawing/2014/main" id="{DCA932E3-4B19-4858-8FC2-0F969A2DC29A}"/>
              </a:ext>
            </a:extLst>
          </p:cNvPr>
          <p:cNvGrpSpPr>
            <a:grpSpLocks/>
          </p:cNvGrpSpPr>
          <p:nvPr/>
        </p:nvGrpSpPr>
        <p:grpSpPr bwMode="auto">
          <a:xfrm>
            <a:off x="3113088" y="3416300"/>
            <a:ext cx="2802087" cy="3367088"/>
            <a:chOff x="1961" y="2152"/>
            <a:chExt cx="1705" cy="2091"/>
          </a:xfrm>
        </p:grpSpPr>
        <p:sp>
          <p:nvSpPr>
            <p:cNvPr id="167018" name="Oval 106">
              <a:extLst>
                <a:ext uri="{FF2B5EF4-FFF2-40B4-BE49-F238E27FC236}">
                  <a16:creationId xmlns:a16="http://schemas.microsoft.com/office/drawing/2014/main" id="{105C77AE-6E1F-4D2A-80B8-C68D32E9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2759"/>
              <a:ext cx="1688" cy="1484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7045" name="Freeform 133">
              <a:extLst>
                <a:ext uri="{FF2B5EF4-FFF2-40B4-BE49-F238E27FC236}">
                  <a16:creationId xmlns:a16="http://schemas.microsoft.com/office/drawing/2014/main" id="{E29F303E-238C-48C7-86DB-81A1306D7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152"/>
              <a:ext cx="447" cy="661"/>
            </a:xfrm>
            <a:custGeom>
              <a:avLst/>
              <a:gdLst>
                <a:gd name="T0" fmla="*/ 217 w 447"/>
                <a:gd name="T1" fmla="*/ 32 h 661"/>
                <a:gd name="T2" fmla="*/ 411 w 447"/>
                <a:gd name="T3" fmla="*/ 105 h 661"/>
                <a:gd name="T4" fmla="*/ 0 w 447"/>
                <a:gd name="T5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7" h="661">
                  <a:moveTo>
                    <a:pt x="217" y="32"/>
                  </a:moveTo>
                  <a:cubicBezTo>
                    <a:pt x="332" y="16"/>
                    <a:pt x="447" y="0"/>
                    <a:pt x="411" y="105"/>
                  </a:cubicBezTo>
                  <a:cubicBezTo>
                    <a:pt x="375" y="210"/>
                    <a:pt x="187" y="435"/>
                    <a:pt x="0" y="66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5E5A988A-0491-42C6-884E-635D4D8F8CC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FP-Tree Definition (2/2)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818DE37-0837-4C94-BBBA-9334EB790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5752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Each node in the item prefix subtree consists of three fields:</a:t>
            </a:r>
          </a:p>
          <a:p>
            <a:pPr lvl="1"/>
            <a:r>
              <a:rPr lang="en-US" altLang="zh-CN" sz="2800" dirty="0"/>
              <a:t>item-name</a:t>
            </a:r>
          </a:p>
          <a:p>
            <a:pPr lvl="1"/>
            <a:r>
              <a:rPr lang="en-US" altLang="zh-CN" sz="2800" dirty="0"/>
              <a:t>node-link</a:t>
            </a:r>
          </a:p>
          <a:p>
            <a:pPr lvl="1"/>
            <a:r>
              <a:rPr lang="en-US" altLang="zh-CN" sz="2800" dirty="0"/>
              <a:t>count</a:t>
            </a:r>
          </a:p>
          <a:p>
            <a:r>
              <a:rPr lang="en-US" altLang="zh-CN" sz="3200" dirty="0"/>
              <a:t>Each entry in the frequent-item header table consists of two fields:</a:t>
            </a:r>
          </a:p>
          <a:p>
            <a:pPr lvl="1"/>
            <a:r>
              <a:rPr lang="en-US" altLang="zh-CN" sz="2800" dirty="0"/>
              <a:t>item-name</a:t>
            </a:r>
          </a:p>
          <a:p>
            <a:pPr lvl="1"/>
            <a:r>
              <a:rPr lang="en-US" altLang="zh-CN" sz="2800" dirty="0"/>
              <a:t>head of node-link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>
            <a:extLst>
              <a:ext uri="{FF2B5EF4-FFF2-40B4-BE49-F238E27FC236}">
                <a16:creationId xmlns:a16="http://schemas.microsoft.com/office/drawing/2014/main" id="{AD0A9696-0072-440A-9802-91DE27B29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858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Construct FP-tree from a Transaction Database</a:t>
            </a:r>
          </a:p>
        </p:txBody>
      </p:sp>
      <p:grpSp>
        <p:nvGrpSpPr>
          <p:cNvPr id="73732" name="Group 3">
            <a:extLst>
              <a:ext uri="{FF2B5EF4-FFF2-40B4-BE49-F238E27FC236}">
                <a16:creationId xmlns:a16="http://schemas.microsoft.com/office/drawing/2014/main" id="{4BB01068-0E4A-497A-B9E9-E6D1BB1A295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971800"/>
            <a:ext cx="4579938" cy="3624263"/>
            <a:chOff x="2496" y="1772"/>
            <a:chExt cx="2926" cy="2218"/>
          </a:xfrm>
        </p:grpSpPr>
        <p:sp>
          <p:nvSpPr>
            <p:cNvPr id="73738" name="Text Box 4">
              <a:extLst>
                <a:ext uri="{FF2B5EF4-FFF2-40B4-BE49-F238E27FC236}">
                  <a16:creationId xmlns:a16="http://schemas.microsoft.com/office/drawing/2014/main" id="{18BCCB38-DA1D-47AD-B4AA-E839789C9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1772"/>
              <a:ext cx="28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{}</a:t>
              </a:r>
            </a:p>
          </p:txBody>
        </p:sp>
        <p:sp>
          <p:nvSpPr>
            <p:cNvPr id="73739" name="Text Box 5">
              <a:extLst>
                <a:ext uri="{FF2B5EF4-FFF2-40B4-BE49-F238E27FC236}">
                  <a16:creationId xmlns:a16="http://schemas.microsoft.com/office/drawing/2014/main" id="{56C759B7-D52C-4DAD-B9BF-019D9F573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2205"/>
              <a:ext cx="305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f:4</a:t>
              </a:r>
            </a:p>
          </p:txBody>
        </p:sp>
        <p:sp>
          <p:nvSpPr>
            <p:cNvPr id="73740" name="Text Box 6">
              <a:extLst>
                <a:ext uri="{FF2B5EF4-FFF2-40B4-BE49-F238E27FC236}">
                  <a16:creationId xmlns:a16="http://schemas.microsoft.com/office/drawing/2014/main" id="{71AF3AF9-E808-4780-B3B3-5DC9AABBC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2205"/>
              <a:ext cx="333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c:1</a:t>
              </a:r>
            </a:p>
          </p:txBody>
        </p:sp>
        <p:sp>
          <p:nvSpPr>
            <p:cNvPr id="73741" name="Text Box 7">
              <a:extLst>
                <a:ext uri="{FF2B5EF4-FFF2-40B4-BE49-F238E27FC236}">
                  <a16:creationId xmlns:a16="http://schemas.microsoft.com/office/drawing/2014/main" id="{8D1081D7-A6F6-4788-89E7-9DE3EEB79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588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b:1</a:t>
              </a:r>
            </a:p>
          </p:txBody>
        </p:sp>
        <p:sp>
          <p:nvSpPr>
            <p:cNvPr id="73742" name="Text Box 8">
              <a:extLst>
                <a:ext uri="{FF2B5EF4-FFF2-40B4-BE49-F238E27FC236}">
                  <a16:creationId xmlns:a16="http://schemas.microsoft.com/office/drawing/2014/main" id="{7A59BC90-57A9-44DE-BBAD-7FC20C9FA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971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p:1</a:t>
              </a:r>
            </a:p>
          </p:txBody>
        </p:sp>
        <p:cxnSp>
          <p:nvCxnSpPr>
            <p:cNvPr id="73743" name="AutoShape 9">
              <a:extLst>
                <a:ext uri="{FF2B5EF4-FFF2-40B4-BE49-F238E27FC236}">
                  <a16:creationId xmlns:a16="http://schemas.microsoft.com/office/drawing/2014/main" id="{0DA280C7-07B3-4980-A66B-F7CC0A6CFAF1}"/>
                </a:ext>
              </a:extLst>
            </p:cNvPr>
            <p:cNvCxnSpPr>
              <a:cxnSpLocks noChangeShapeType="1"/>
              <a:stCxn id="73740" idx="2"/>
              <a:endCxn id="73741" idx="0"/>
            </p:cNvCxnSpPr>
            <p:nvPr/>
          </p:nvCxnSpPr>
          <p:spPr bwMode="auto">
            <a:xfrm>
              <a:off x="5248" y="2458"/>
              <a:ext cx="1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4" name="AutoShape 10">
              <a:extLst>
                <a:ext uri="{FF2B5EF4-FFF2-40B4-BE49-F238E27FC236}">
                  <a16:creationId xmlns:a16="http://schemas.microsoft.com/office/drawing/2014/main" id="{24375F84-3D3E-40D0-B157-43DC4DBFCF69}"/>
                </a:ext>
              </a:extLst>
            </p:cNvPr>
            <p:cNvCxnSpPr>
              <a:cxnSpLocks noChangeShapeType="1"/>
              <a:stCxn id="73741" idx="2"/>
              <a:endCxn id="73742" idx="0"/>
            </p:cNvCxnSpPr>
            <p:nvPr/>
          </p:nvCxnSpPr>
          <p:spPr bwMode="auto">
            <a:xfrm>
              <a:off x="5249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5" name="AutoShape 11">
              <a:extLst>
                <a:ext uri="{FF2B5EF4-FFF2-40B4-BE49-F238E27FC236}">
                  <a16:creationId xmlns:a16="http://schemas.microsoft.com/office/drawing/2014/main" id="{AE5E2614-1DCA-4BB1-A2E2-25AF91C9F52F}"/>
                </a:ext>
              </a:extLst>
            </p:cNvPr>
            <p:cNvCxnSpPr>
              <a:cxnSpLocks noChangeShapeType="1"/>
              <a:stCxn id="73738" idx="2"/>
              <a:endCxn id="73740" idx="0"/>
            </p:cNvCxnSpPr>
            <p:nvPr/>
          </p:nvCxnSpPr>
          <p:spPr bwMode="auto">
            <a:xfrm>
              <a:off x="4935" y="2026"/>
              <a:ext cx="313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6" name="AutoShape 12">
              <a:extLst>
                <a:ext uri="{FF2B5EF4-FFF2-40B4-BE49-F238E27FC236}">
                  <a16:creationId xmlns:a16="http://schemas.microsoft.com/office/drawing/2014/main" id="{5904B0CB-37CE-4D93-AB76-C5D777955B68}"/>
                </a:ext>
              </a:extLst>
            </p:cNvPr>
            <p:cNvCxnSpPr>
              <a:cxnSpLocks noChangeShapeType="1"/>
              <a:stCxn id="73738" idx="2"/>
              <a:endCxn id="73739" idx="0"/>
            </p:cNvCxnSpPr>
            <p:nvPr/>
          </p:nvCxnSpPr>
          <p:spPr bwMode="auto">
            <a:xfrm flipH="1">
              <a:off x="4659" y="2026"/>
              <a:ext cx="276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47" name="Text Box 13">
              <a:extLst>
                <a:ext uri="{FF2B5EF4-FFF2-40B4-BE49-F238E27FC236}">
                  <a16:creationId xmlns:a16="http://schemas.microsoft.com/office/drawing/2014/main" id="{3120D01E-AA82-4CBF-9D90-9FF7CBC07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" y="2588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b:1</a:t>
              </a:r>
            </a:p>
          </p:txBody>
        </p:sp>
        <p:sp>
          <p:nvSpPr>
            <p:cNvPr id="73748" name="Text Box 14">
              <a:extLst>
                <a:ext uri="{FF2B5EF4-FFF2-40B4-BE49-F238E27FC236}">
                  <a16:creationId xmlns:a16="http://schemas.microsoft.com/office/drawing/2014/main" id="{73752D14-3AD8-49E2-B908-F8D0590EE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2588"/>
              <a:ext cx="33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c:3</a:t>
              </a:r>
            </a:p>
          </p:txBody>
        </p:sp>
        <p:cxnSp>
          <p:nvCxnSpPr>
            <p:cNvPr id="73749" name="AutoShape 15">
              <a:extLst>
                <a:ext uri="{FF2B5EF4-FFF2-40B4-BE49-F238E27FC236}">
                  <a16:creationId xmlns:a16="http://schemas.microsoft.com/office/drawing/2014/main" id="{B9559BC9-F94E-4001-990A-25266814DFDA}"/>
                </a:ext>
              </a:extLst>
            </p:cNvPr>
            <p:cNvCxnSpPr>
              <a:cxnSpLocks noChangeShapeType="1"/>
              <a:stCxn id="73739" idx="2"/>
              <a:endCxn id="73748" idx="0"/>
            </p:cNvCxnSpPr>
            <p:nvPr/>
          </p:nvCxnSpPr>
          <p:spPr bwMode="auto">
            <a:xfrm flipH="1">
              <a:off x="4485" y="2458"/>
              <a:ext cx="174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0" name="AutoShape 16">
              <a:extLst>
                <a:ext uri="{FF2B5EF4-FFF2-40B4-BE49-F238E27FC236}">
                  <a16:creationId xmlns:a16="http://schemas.microsoft.com/office/drawing/2014/main" id="{34F7952A-3866-4C21-B5D4-D4305754A3C4}"/>
                </a:ext>
              </a:extLst>
            </p:cNvPr>
            <p:cNvCxnSpPr>
              <a:cxnSpLocks noChangeShapeType="1"/>
              <a:stCxn id="73739" idx="2"/>
              <a:endCxn id="73747" idx="0"/>
            </p:cNvCxnSpPr>
            <p:nvPr/>
          </p:nvCxnSpPr>
          <p:spPr bwMode="auto">
            <a:xfrm>
              <a:off x="4659" y="2458"/>
              <a:ext cx="21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1" name="Text Box 17">
              <a:extLst>
                <a:ext uri="{FF2B5EF4-FFF2-40B4-BE49-F238E27FC236}">
                  <a16:creationId xmlns:a16="http://schemas.microsoft.com/office/drawing/2014/main" id="{980F1EA5-434E-4F8E-B006-76F3582F6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" y="2971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a:3</a:t>
              </a:r>
            </a:p>
          </p:txBody>
        </p:sp>
        <p:sp>
          <p:nvSpPr>
            <p:cNvPr id="73752" name="Text Box 18">
              <a:extLst>
                <a:ext uri="{FF2B5EF4-FFF2-40B4-BE49-F238E27FC236}">
                  <a16:creationId xmlns:a16="http://schemas.microsoft.com/office/drawing/2014/main" id="{50D5D968-3B8D-46FB-AFE7-A1B72A83F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" y="3356"/>
              <a:ext cx="342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b:1</a:t>
              </a:r>
            </a:p>
          </p:txBody>
        </p:sp>
        <p:sp>
          <p:nvSpPr>
            <p:cNvPr id="73753" name="Text Box 19">
              <a:extLst>
                <a:ext uri="{FF2B5EF4-FFF2-40B4-BE49-F238E27FC236}">
                  <a16:creationId xmlns:a16="http://schemas.microsoft.com/office/drawing/2014/main" id="{7C85C6C6-BF55-480F-BF3F-2809FCE1D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" y="3356"/>
              <a:ext cx="378" cy="25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m:2</a:t>
              </a:r>
            </a:p>
          </p:txBody>
        </p:sp>
        <p:sp>
          <p:nvSpPr>
            <p:cNvPr id="73754" name="Text Box 20">
              <a:extLst>
                <a:ext uri="{FF2B5EF4-FFF2-40B4-BE49-F238E27FC236}">
                  <a16:creationId xmlns:a16="http://schemas.microsoft.com/office/drawing/2014/main" id="{E11FC9A6-B26F-472A-84DF-C4F60DA9D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3739"/>
              <a:ext cx="342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p:2</a:t>
              </a:r>
            </a:p>
          </p:txBody>
        </p:sp>
        <p:cxnSp>
          <p:nvCxnSpPr>
            <p:cNvPr id="73755" name="AutoShape 21">
              <a:extLst>
                <a:ext uri="{FF2B5EF4-FFF2-40B4-BE49-F238E27FC236}">
                  <a16:creationId xmlns:a16="http://schemas.microsoft.com/office/drawing/2014/main" id="{AAD2B478-3190-46CE-ABC0-CFCF110FEEB2}"/>
                </a:ext>
              </a:extLst>
            </p:cNvPr>
            <p:cNvCxnSpPr>
              <a:cxnSpLocks noChangeShapeType="1"/>
              <a:stCxn id="73748" idx="2"/>
              <a:endCxn id="73751" idx="0"/>
            </p:cNvCxnSpPr>
            <p:nvPr/>
          </p:nvCxnSpPr>
          <p:spPr bwMode="auto">
            <a:xfrm>
              <a:off x="4485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6" name="AutoShape 22">
              <a:extLst>
                <a:ext uri="{FF2B5EF4-FFF2-40B4-BE49-F238E27FC236}">
                  <a16:creationId xmlns:a16="http://schemas.microsoft.com/office/drawing/2014/main" id="{54A6B773-9ACC-4AF1-9712-55762A26DB68}"/>
                </a:ext>
              </a:extLst>
            </p:cNvPr>
            <p:cNvCxnSpPr>
              <a:cxnSpLocks noChangeShapeType="1"/>
              <a:stCxn id="73751" idx="2"/>
              <a:endCxn id="73753" idx="0"/>
            </p:cNvCxnSpPr>
            <p:nvPr/>
          </p:nvCxnSpPr>
          <p:spPr bwMode="auto">
            <a:xfrm flipH="1">
              <a:off x="4317" y="3226"/>
              <a:ext cx="168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7" name="AutoShape 23">
              <a:extLst>
                <a:ext uri="{FF2B5EF4-FFF2-40B4-BE49-F238E27FC236}">
                  <a16:creationId xmlns:a16="http://schemas.microsoft.com/office/drawing/2014/main" id="{30E13DA4-2953-4786-9456-E0855E1EF26D}"/>
                </a:ext>
              </a:extLst>
            </p:cNvPr>
            <p:cNvCxnSpPr>
              <a:cxnSpLocks noChangeShapeType="1"/>
              <a:stCxn id="73751" idx="2"/>
              <a:endCxn id="73752" idx="0"/>
            </p:cNvCxnSpPr>
            <p:nvPr/>
          </p:nvCxnSpPr>
          <p:spPr bwMode="auto">
            <a:xfrm>
              <a:off x="4485" y="3226"/>
              <a:ext cx="24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8" name="AutoShape 24">
              <a:extLst>
                <a:ext uri="{FF2B5EF4-FFF2-40B4-BE49-F238E27FC236}">
                  <a16:creationId xmlns:a16="http://schemas.microsoft.com/office/drawing/2014/main" id="{F5B6CFD6-6969-488B-98D9-355087817FB4}"/>
                </a:ext>
              </a:extLst>
            </p:cNvPr>
            <p:cNvCxnSpPr>
              <a:cxnSpLocks noChangeShapeType="1"/>
              <a:stCxn id="73753" idx="2"/>
              <a:endCxn id="73754" idx="0"/>
            </p:cNvCxnSpPr>
            <p:nvPr/>
          </p:nvCxnSpPr>
          <p:spPr bwMode="auto">
            <a:xfrm>
              <a:off x="4317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59" name="Text Box 25">
              <a:extLst>
                <a:ext uri="{FF2B5EF4-FFF2-40B4-BE49-F238E27FC236}">
                  <a16:creationId xmlns:a16="http://schemas.microsoft.com/office/drawing/2014/main" id="{6F189CF9-8A24-4084-8131-D77FB607A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8" y="3739"/>
              <a:ext cx="378" cy="25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m:1</a:t>
              </a:r>
            </a:p>
          </p:txBody>
        </p:sp>
        <p:cxnSp>
          <p:nvCxnSpPr>
            <p:cNvPr id="73760" name="AutoShape 26">
              <a:extLst>
                <a:ext uri="{FF2B5EF4-FFF2-40B4-BE49-F238E27FC236}">
                  <a16:creationId xmlns:a16="http://schemas.microsoft.com/office/drawing/2014/main" id="{606D7313-110F-44E5-98AF-0B2D887211BB}"/>
                </a:ext>
              </a:extLst>
            </p:cNvPr>
            <p:cNvCxnSpPr>
              <a:cxnSpLocks noChangeShapeType="1"/>
              <a:stCxn id="73752" idx="2"/>
              <a:endCxn id="73759" idx="0"/>
            </p:cNvCxnSpPr>
            <p:nvPr/>
          </p:nvCxnSpPr>
          <p:spPr bwMode="auto">
            <a:xfrm>
              <a:off x="4725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61" name="Text Box 27">
              <a:extLst>
                <a:ext uri="{FF2B5EF4-FFF2-40B4-BE49-F238E27FC236}">
                  <a16:creationId xmlns:a16="http://schemas.microsoft.com/office/drawing/2014/main" id="{0EFE509C-110C-4704-A8B1-9FC4E6FA4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35"/>
              <a:ext cx="1625" cy="1577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Header Table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 i="1" u="sng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Item  frequency  head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 f	4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c	4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a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b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m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p	3</a:t>
              </a:r>
              <a:endPara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73762" name="Freeform 28">
              <a:extLst>
                <a:ext uri="{FF2B5EF4-FFF2-40B4-BE49-F238E27FC236}">
                  <a16:creationId xmlns:a16="http://schemas.microsoft.com/office/drawing/2014/main" id="{082B9465-A486-45D2-9C16-C2C4A343B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341"/>
              <a:ext cx="672" cy="240"/>
            </a:xfrm>
            <a:custGeom>
              <a:avLst/>
              <a:gdLst>
                <a:gd name="T0" fmla="*/ 0 w 672"/>
                <a:gd name="T1" fmla="*/ 240 h 240"/>
                <a:gd name="T2" fmla="*/ 288 w 672"/>
                <a:gd name="T3" fmla="*/ 192 h 240"/>
                <a:gd name="T4" fmla="*/ 432 w 672"/>
                <a:gd name="T5" fmla="*/ 48 h 240"/>
                <a:gd name="T6" fmla="*/ 672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63" name="Freeform 29">
              <a:extLst>
                <a:ext uri="{FF2B5EF4-FFF2-40B4-BE49-F238E27FC236}">
                  <a16:creationId xmlns:a16="http://schemas.microsoft.com/office/drawing/2014/main" id="{01B2D2DC-C774-44C5-9E78-20110B290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725"/>
              <a:ext cx="432" cy="1"/>
            </a:xfrm>
            <a:custGeom>
              <a:avLst/>
              <a:gdLst>
                <a:gd name="T0" fmla="*/ 0 w 432"/>
                <a:gd name="T1" fmla="*/ 0 h 1"/>
                <a:gd name="T2" fmla="*/ 432 w 432"/>
                <a:gd name="T3" fmla="*/ 0 h 1"/>
                <a:gd name="T4" fmla="*/ 0 60000 65536"/>
                <a:gd name="T5" fmla="*/ 0 60000 65536"/>
                <a:gd name="T6" fmla="*/ 0 w 432"/>
                <a:gd name="T7" fmla="*/ 0 h 1"/>
                <a:gd name="T8" fmla="*/ 432 w 43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1">
                  <a:moveTo>
                    <a:pt x="0" y="0"/>
                  </a:moveTo>
                  <a:cubicBezTo>
                    <a:pt x="0" y="0"/>
                    <a:pt x="216" y="0"/>
                    <a:pt x="43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64" name="Freeform 30">
              <a:extLst>
                <a:ext uri="{FF2B5EF4-FFF2-40B4-BE49-F238E27FC236}">
                  <a16:creationId xmlns:a16="http://schemas.microsoft.com/office/drawing/2014/main" id="{DE171D9B-1DD1-4321-B3F1-BFF8BD022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341"/>
              <a:ext cx="480" cy="384"/>
            </a:xfrm>
            <a:custGeom>
              <a:avLst/>
              <a:gdLst>
                <a:gd name="T0" fmla="*/ 0 w 480"/>
                <a:gd name="T1" fmla="*/ 384 h 384"/>
                <a:gd name="T2" fmla="*/ 48 w 480"/>
                <a:gd name="T3" fmla="*/ 336 h 384"/>
                <a:gd name="T4" fmla="*/ 240 w 480"/>
                <a:gd name="T5" fmla="*/ 96 h 384"/>
                <a:gd name="T6" fmla="*/ 480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65" name="Freeform 31">
              <a:extLst>
                <a:ext uri="{FF2B5EF4-FFF2-40B4-BE49-F238E27FC236}">
                  <a16:creationId xmlns:a16="http://schemas.microsoft.com/office/drawing/2014/main" id="{9F6CDEEF-811C-4BC7-9B0E-0B3EBDF89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928"/>
              <a:ext cx="432" cy="192"/>
            </a:xfrm>
            <a:custGeom>
              <a:avLst/>
              <a:gdLst>
                <a:gd name="T0" fmla="*/ 0 w 432"/>
                <a:gd name="T1" fmla="*/ 0 h 192"/>
                <a:gd name="T2" fmla="*/ 144 w 432"/>
                <a:gd name="T3" fmla="*/ 48 h 192"/>
                <a:gd name="T4" fmla="*/ 288 w 432"/>
                <a:gd name="T5" fmla="*/ 144 h 192"/>
                <a:gd name="T6" fmla="*/ 432 w 43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66" name="Freeform 32">
              <a:extLst>
                <a:ext uri="{FF2B5EF4-FFF2-40B4-BE49-F238E27FC236}">
                  <a16:creationId xmlns:a16="http://schemas.microsoft.com/office/drawing/2014/main" id="{A73E024F-A384-469D-A25A-2F9476581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072"/>
              <a:ext cx="720" cy="384"/>
            </a:xfrm>
            <a:custGeom>
              <a:avLst/>
              <a:gdLst>
                <a:gd name="T0" fmla="*/ 0 w 720"/>
                <a:gd name="T1" fmla="*/ 0 h 384"/>
                <a:gd name="T2" fmla="*/ 240 w 720"/>
                <a:gd name="T3" fmla="*/ 48 h 384"/>
                <a:gd name="T4" fmla="*/ 528 w 720"/>
                <a:gd name="T5" fmla="*/ 288 h 384"/>
                <a:gd name="T6" fmla="*/ 720 w 720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67" name="Freeform 33">
              <a:extLst>
                <a:ext uri="{FF2B5EF4-FFF2-40B4-BE49-F238E27FC236}">
                  <a16:creationId xmlns:a16="http://schemas.microsoft.com/office/drawing/2014/main" id="{44E99317-70AC-42D7-8F60-ECE9FC8D8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32"/>
              <a:ext cx="56" cy="672"/>
            </a:xfrm>
            <a:custGeom>
              <a:avLst/>
              <a:gdLst>
                <a:gd name="T0" fmla="*/ 0 w 56"/>
                <a:gd name="T1" fmla="*/ 672 h 672"/>
                <a:gd name="T2" fmla="*/ 48 w 56"/>
                <a:gd name="T3" fmla="*/ 432 h 672"/>
                <a:gd name="T4" fmla="*/ 48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68" name="Line 34">
              <a:extLst>
                <a:ext uri="{FF2B5EF4-FFF2-40B4-BE49-F238E27FC236}">
                  <a16:creationId xmlns:a16="http://schemas.microsoft.com/office/drawing/2014/main" id="{CB027955-1A23-45DD-9217-8CB85D8A7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272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69" name="Freeform 35">
              <a:extLst>
                <a:ext uri="{FF2B5EF4-FFF2-40B4-BE49-F238E27FC236}">
                  <a16:creationId xmlns:a16="http://schemas.microsoft.com/office/drawing/2014/main" id="{3E8667BA-19C0-4BFA-82BF-D08353F8E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264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144 w 288"/>
                <a:gd name="T3" fmla="*/ 48 h 240"/>
                <a:gd name="T4" fmla="*/ 192 w 288"/>
                <a:gd name="T5" fmla="*/ 192 h 240"/>
                <a:gd name="T6" fmla="*/ 288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70" name="Freeform 36">
              <a:extLst>
                <a:ext uri="{FF2B5EF4-FFF2-40B4-BE49-F238E27FC236}">
                  <a16:creationId xmlns:a16="http://schemas.microsoft.com/office/drawing/2014/main" id="{83943551-A294-4586-9855-DF24B8218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04"/>
              <a:ext cx="96" cy="384"/>
            </a:xfrm>
            <a:custGeom>
              <a:avLst/>
              <a:gdLst>
                <a:gd name="T0" fmla="*/ 0 w 96"/>
                <a:gd name="T1" fmla="*/ 0 h 384"/>
                <a:gd name="T2" fmla="*/ 48 w 96"/>
                <a:gd name="T3" fmla="*/ 96 h 384"/>
                <a:gd name="T4" fmla="*/ 48 w 96"/>
                <a:gd name="T5" fmla="*/ 288 h 384"/>
                <a:gd name="T6" fmla="*/ 96 w 96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71" name="Freeform 37">
              <a:extLst>
                <a:ext uri="{FF2B5EF4-FFF2-40B4-BE49-F238E27FC236}">
                  <a16:creationId xmlns:a16="http://schemas.microsoft.com/office/drawing/2014/main" id="{A8DF048E-F4B6-4007-A348-807C16C9B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456"/>
              <a:ext cx="288" cy="432"/>
            </a:xfrm>
            <a:custGeom>
              <a:avLst/>
              <a:gdLst>
                <a:gd name="T0" fmla="*/ 0 w 288"/>
                <a:gd name="T1" fmla="*/ 0 h 432"/>
                <a:gd name="T2" fmla="*/ 96 w 288"/>
                <a:gd name="T3" fmla="*/ 144 h 432"/>
                <a:gd name="T4" fmla="*/ 144 w 288"/>
                <a:gd name="T5" fmla="*/ 336 h 432"/>
                <a:gd name="T6" fmla="*/ 288 w 28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72" name="Freeform 38">
              <a:extLst>
                <a:ext uri="{FF2B5EF4-FFF2-40B4-BE49-F238E27FC236}">
                  <a16:creationId xmlns:a16="http://schemas.microsoft.com/office/drawing/2014/main" id="{68C44193-757D-449C-8AA6-28FDB5D43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216"/>
              <a:ext cx="768" cy="672"/>
            </a:xfrm>
            <a:custGeom>
              <a:avLst/>
              <a:gdLst>
                <a:gd name="T0" fmla="*/ 0 w 768"/>
                <a:gd name="T1" fmla="*/ 672 h 672"/>
                <a:gd name="T2" fmla="*/ 96 w 768"/>
                <a:gd name="T3" fmla="*/ 528 h 672"/>
                <a:gd name="T4" fmla="*/ 528 w 768"/>
                <a:gd name="T5" fmla="*/ 384 h 672"/>
                <a:gd name="T6" fmla="*/ 768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3733" name="Text Box 39">
            <a:extLst>
              <a:ext uri="{FF2B5EF4-FFF2-40B4-BE49-F238E27FC236}">
                <a16:creationId xmlns:a16="http://schemas.microsoft.com/office/drawing/2014/main" id="{2E3435D3-BFCF-460A-BE75-8593CFEBB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901" y="2126256"/>
            <a:ext cx="2129412" cy="2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min_support</a:t>
            </a:r>
            <a:r>
              <a:rPr lang="en-US" altLang="zh-TW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= 3</a:t>
            </a:r>
            <a:endParaRPr lang="en-US" altLang="zh-TW" sz="2400" b="1" u="sng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3734" name="Rectangle 40">
            <a:extLst>
              <a:ext uri="{FF2B5EF4-FFF2-40B4-BE49-F238E27FC236}">
                <a16:creationId xmlns:a16="http://schemas.microsoft.com/office/drawing/2014/main" id="{68ED74CA-1B24-4A73-92EF-929F30B3B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4" y="1225899"/>
            <a:ext cx="6093555" cy="162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i="1" u="sng" dirty="0">
                <a:latin typeface="Times New Roman" panose="02020603050405020304" pitchFamily="18" charset="0"/>
                <a:ea typeface="新細明體" panose="02020500000000000000" pitchFamily="18" charset="-120"/>
              </a:rPr>
              <a:t>TID		Items bought	         (ordered) frequent items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100		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f, a, c, d, g, </a:t>
            </a:r>
            <a:r>
              <a:rPr lang="en-US" altLang="zh-TW" sz="2000" b="1" i="1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m, p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	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f, c, a, m, p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200		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a, b, c, f, l, m, o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		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f, c, a, b, m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300	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 	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b, f, h, j, o, w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		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f, b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400	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 	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b, c, k, s, p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		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c, b, p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500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	 	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a, f, c, e, l, p, m, n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	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f, c, a, m, p</a:t>
            </a:r>
            <a:r>
              <a:rPr lang="en-US" altLang="zh-TW" sz="20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</a:p>
        </p:txBody>
      </p:sp>
      <p:sp>
        <p:nvSpPr>
          <p:cNvPr id="73735" name="Text Box 41">
            <a:extLst>
              <a:ext uri="{FF2B5EF4-FFF2-40B4-BE49-F238E27FC236}">
                <a16:creationId xmlns:a16="http://schemas.microsoft.com/office/drawing/2014/main" id="{4A303876-39A9-42F0-A95E-BE676413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203575"/>
            <a:ext cx="3581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zh-TW" sz="2000" dirty="0">
                <a:ea typeface="新細明體" panose="02020500000000000000" pitchFamily="18" charset="-120"/>
              </a:rPr>
              <a:t>Scan DB once, find frequent 1-itemset (single item pattern)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zh-TW" sz="2000" dirty="0">
                <a:ea typeface="新細明體" panose="02020500000000000000" pitchFamily="18" charset="-120"/>
              </a:rPr>
              <a:t>Sort frequent items in frequency descending order,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f-list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zh-TW" sz="2000" dirty="0">
                <a:ea typeface="新細明體" panose="02020500000000000000" pitchFamily="18" charset="-120"/>
              </a:rPr>
              <a:t>Scan DB again, construct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FP-tree</a:t>
            </a:r>
          </a:p>
        </p:txBody>
      </p:sp>
      <p:sp>
        <p:nvSpPr>
          <p:cNvPr id="73736" name="Text Box 42">
            <a:extLst>
              <a:ext uri="{FF2B5EF4-FFF2-40B4-BE49-F238E27FC236}">
                <a16:creationId xmlns:a16="http://schemas.microsoft.com/office/drawing/2014/main" id="{4BC6F2C5-FF12-4031-B7AE-7A481E2E9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42000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F-list</a:t>
            </a:r>
            <a:r>
              <a:rPr lang="en-US" altLang="zh-TW" sz="2400" dirty="0">
                <a:solidFill>
                  <a:schemeClr val="hlink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= f-c-a-b-m-p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90F0332B-5D06-4C90-9978-1763ED9559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19100" y="576674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Example 1: FP-Tree Construction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931267EC-CCD8-4548-A61A-5D4029D2AC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98294"/>
            <a:ext cx="8416925" cy="4954894"/>
          </a:xfrm>
        </p:spPr>
        <p:txBody>
          <a:bodyPr/>
          <a:lstStyle/>
          <a:p>
            <a:r>
              <a:rPr lang="en-US" altLang="zh-CN" sz="2800" dirty="0"/>
              <a:t>The transaction database used: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i="1" dirty="0"/>
              <a:t>    </a:t>
            </a:r>
            <a:r>
              <a:rPr lang="en-US" altLang="zh-CN" sz="2800" i="1" dirty="0">
                <a:solidFill>
                  <a:srgbClr val="0000FF"/>
                </a:solidFill>
              </a:rPr>
              <a:t>minimum support threshold</a:t>
            </a:r>
            <a:r>
              <a:rPr lang="en-US" altLang="zh-CN" sz="2800" dirty="0">
                <a:solidFill>
                  <a:srgbClr val="0000FF"/>
                </a:solidFill>
              </a:rPr>
              <a:t> ξ= 3</a:t>
            </a:r>
          </a:p>
        </p:txBody>
      </p:sp>
      <p:graphicFrame>
        <p:nvGraphicFramePr>
          <p:cNvPr id="167986" name="Group 50">
            <a:extLst>
              <a:ext uri="{FF2B5EF4-FFF2-40B4-BE49-F238E27FC236}">
                <a16:creationId xmlns:a16="http://schemas.microsoft.com/office/drawing/2014/main" id="{3536E846-8856-42C4-BFD5-4F122E7063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1473713"/>
              </p:ext>
            </p:extLst>
          </p:nvPr>
        </p:nvGraphicFramePr>
        <p:xfrm>
          <a:off x="2308004" y="2259621"/>
          <a:ext cx="3943941" cy="2792413"/>
        </p:xfrm>
        <a:graphic>
          <a:graphicData uri="http://schemas.openxmlformats.org/drawingml/2006/table">
            <a:tbl>
              <a:tblPr/>
              <a:tblGrid>
                <a:gridCol w="985480">
                  <a:extLst>
                    <a:ext uri="{9D8B030D-6E8A-4147-A177-3AD203B41FA5}">
                      <a16:colId xmlns:a16="http://schemas.microsoft.com/office/drawing/2014/main" val="2397963550"/>
                    </a:ext>
                  </a:extLst>
                </a:gridCol>
                <a:gridCol w="2958461">
                  <a:extLst>
                    <a:ext uri="{9D8B030D-6E8A-4147-A177-3AD203B41FA5}">
                      <a16:colId xmlns:a16="http://schemas.microsoft.com/office/drawing/2014/main" val="3259478758"/>
                    </a:ext>
                  </a:extLst>
                </a:gridCol>
              </a:tblGrid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Items Bought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269286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f,a,c,d,g,i,m,p</a:t>
                      </a:r>
                      <a:endParaRPr kumimoji="0" lang="en-US" altLang="zh-CN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91434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a,b,c,f,l,m,o</a:t>
                      </a:r>
                      <a:endParaRPr kumimoji="0" lang="en-US" altLang="zh-CN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704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b,f,h,j,o</a:t>
                      </a:r>
                      <a:endParaRPr kumimoji="0" lang="en-US" altLang="zh-CN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910699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b,c,k,s,p</a:t>
                      </a:r>
                      <a:endParaRPr kumimoji="0" lang="en-US" altLang="zh-CN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12474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a,f,c,e,l,p,m,n</a:t>
                      </a:r>
                      <a:endParaRPr kumimoji="0" lang="en-US" altLang="zh-CN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51433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73ACA87A-61FF-4F75-8620-3BF369CACD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Example 1 (cont.)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7FA75D5-F927-4651-87A9-53611DD79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65243"/>
            <a:ext cx="8229600" cy="5011757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First Scan: //count and sort</a:t>
            </a:r>
          </a:p>
          <a:p>
            <a:pPr lvl="1"/>
            <a:r>
              <a:rPr lang="en-US" altLang="zh-CN" sz="2400" dirty="0"/>
              <a:t>count the frequencies of each item</a:t>
            </a:r>
          </a:p>
          <a:p>
            <a:pPr lvl="1"/>
            <a:r>
              <a:rPr lang="en-US" altLang="zh-CN" sz="2400" dirty="0"/>
              <a:t>collect length-1 frequent items, then sort them in support descending order into </a:t>
            </a:r>
            <a:r>
              <a:rPr lang="en-US" altLang="zh-CN" sz="2400" i="1" dirty="0"/>
              <a:t>L</a:t>
            </a:r>
            <a:r>
              <a:rPr lang="en-US" altLang="zh-CN" sz="2400" dirty="0"/>
              <a:t>, </a:t>
            </a:r>
            <a:r>
              <a:rPr lang="en-US" altLang="zh-CN" sz="2400" i="1" dirty="0"/>
              <a:t>frequent item list</a:t>
            </a:r>
            <a:r>
              <a:rPr lang="en-US" altLang="zh-CN" sz="2400" dirty="0"/>
              <a:t>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z="2400" dirty="0"/>
              <a:t>  </a:t>
            </a:r>
            <a:r>
              <a:rPr lang="en-US" altLang="zh-CN" sz="2400" i="1" dirty="0"/>
              <a:t> </a:t>
            </a:r>
            <a:r>
              <a:rPr lang="en-US" altLang="zh-CN" sz="2400" i="1" dirty="0">
                <a:solidFill>
                  <a:srgbClr val="0000FF"/>
                </a:solidFill>
              </a:rPr>
              <a:t>L</a:t>
            </a:r>
            <a:r>
              <a:rPr lang="en-US" altLang="zh-CN" sz="2400" dirty="0">
                <a:solidFill>
                  <a:srgbClr val="0000FF"/>
                </a:solidFill>
              </a:rPr>
              <a:t> = {(</a:t>
            </a:r>
            <a:r>
              <a:rPr lang="en-US" altLang="zh-CN" sz="2400" i="1" dirty="0">
                <a:solidFill>
                  <a:srgbClr val="0000FF"/>
                </a:solidFill>
              </a:rPr>
              <a:t>f:4</a:t>
            </a:r>
            <a:r>
              <a:rPr lang="en-US" altLang="zh-CN" sz="2400" dirty="0">
                <a:solidFill>
                  <a:srgbClr val="0000FF"/>
                </a:solidFill>
              </a:rPr>
              <a:t>), (</a:t>
            </a:r>
            <a:r>
              <a:rPr lang="en-US" altLang="zh-CN" sz="2400" i="1" dirty="0">
                <a:solidFill>
                  <a:srgbClr val="0000FF"/>
                </a:solidFill>
              </a:rPr>
              <a:t>c:4</a:t>
            </a:r>
            <a:r>
              <a:rPr lang="en-US" altLang="zh-CN" sz="2400" dirty="0">
                <a:solidFill>
                  <a:srgbClr val="0000FF"/>
                </a:solidFill>
              </a:rPr>
              <a:t>), (</a:t>
            </a:r>
            <a:r>
              <a:rPr lang="en-US" altLang="zh-CN" sz="2400" i="1" dirty="0">
                <a:solidFill>
                  <a:srgbClr val="0000FF"/>
                </a:solidFill>
              </a:rPr>
              <a:t>a:3</a:t>
            </a:r>
            <a:r>
              <a:rPr lang="en-US" altLang="zh-CN" sz="2400" dirty="0">
                <a:solidFill>
                  <a:srgbClr val="0000FF"/>
                </a:solidFill>
              </a:rPr>
              <a:t>), (</a:t>
            </a:r>
            <a:r>
              <a:rPr lang="en-US" altLang="zh-CN" sz="2400" i="1" dirty="0">
                <a:solidFill>
                  <a:srgbClr val="0000FF"/>
                </a:solidFill>
              </a:rPr>
              <a:t>b:3</a:t>
            </a:r>
            <a:r>
              <a:rPr lang="en-US" altLang="zh-CN" sz="2400" dirty="0">
                <a:solidFill>
                  <a:srgbClr val="0000FF"/>
                </a:solidFill>
              </a:rPr>
              <a:t>), (</a:t>
            </a:r>
            <a:r>
              <a:rPr lang="en-US" altLang="zh-CN" sz="2400" i="1" dirty="0">
                <a:solidFill>
                  <a:srgbClr val="0000FF"/>
                </a:solidFill>
              </a:rPr>
              <a:t>m:3</a:t>
            </a:r>
            <a:r>
              <a:rPr lang="en-US" altLang="zh-CN" sz="2400" dirty="0">
                <a:solidFill>
                  <a:srgbClr val="0000FF"/>
                </a:solidFill>
              </a:rPr>
              <a:t>), (</a:t>
            </a:r>
            <a:r>
              <a:rPr lang="en-US" altLang="zh-CN" sz="2400" i="1" dirty="0">
                <a:solidFill>
                  <a:srgbClr val="0000FF"/>
                </a:solidFill>
              </a:rPr>
              <a:t>p:3</a:t>
            </a:r>
            <a:r>
              <a:rPr lang="en-US" altLang="zh-CN" sz="2400" dirty="0">
                <a:solidFill>
                  <a:srgbClr val="0000FF"/>
                </a:solidFill>
              </a:rPr>
              <a:t>)}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54F608-5B0B-402B-9FEB-5EF770E18588}"/>
              </a:ext>
            </a:extLst>
          </p:cNvPr>
          <p:cNvSpPr/>
          <p:nvPr/>
        </p:nvSpPr>
        <p:spPr>
          <a:xfrm>
            <a:off x="457200" y="3971121"/>
            <a:ext cx="22860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 i="1" u="sng" dirty="0">
                <a:latin typeface="Times New Roman" panose="02020603050405020304" pitchFamily="18" charset="0"/>
                <a:ea typeface="新細明體" panose="02020500000000000000" pitchFamily="18" charset="-120"/>
              </a:rPr>
              <a:t>Item  frequency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f	4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c	4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a	3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b	3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m	3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p	3</a:t>
            </a:r>
            <a:endParaRPr lang="zh-TW" altLang="en-US" sz="2400" dirty="0"/>
          </a:p>
        </p:txBody>
      </p:sp>
      <p:graphicFrame>
        <p:nvGraphicFramePr>
          <p:cNvPr id="5" name="Group 50">
            <a:extLst>
              <a:ext uri="{FF2B5EF4-FFF2-40B4-BE49-F238E27FC236}">
                <a16:creationId xmlns:a16="http://schemas.microsoft.com/office/drawing/2014/main" id="{B867967A-468C-4ADA-A8AA-A4085CB22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584101"/>
              </p:ext>
            </p:extLst>
          </p:nvPr>
        </p:nvGraphicFramePr>
        <p:xfrm>
          <a:off x="2753360" y="4032764"/>
          <a:ext cx="5938203" cy="2487613"/>
        </p:xfrm>
        <a:graphic>
          <a:graphicData uri="http://schemas.openxmlformats.org/drawingml/2006/table">
            <a:tbl>
              <a:tblPr/>
              <a:tblGrid>
                <a:gridCol w="752702">
                  <a:extLst>
                    <a:ext uri="{9D8B030D-6E8A-4147-A177-3AD203B41FA5}">
                      <a16:colId xmlns:a16="http://schemas.microsoft.com/office/drawing/2014/main" val="2397963550"/>
                    </a:ext>
                  </a:extLst>
                </a:gridCol>
                <a:gridCol w="1900409">
                  <a:extLst>
                    <a:ext uri="{9D8B030D-6E8A-4147-A177-3AD203B41FA5}">
                      <a16:colId xmlns:a16="http://schemas.microsoft.com/office/drawing/2014/main" val="3259478758"/>
                    </a:ext>
                  </a:extLst>
                </a:gridCol>
                <a:gridCol w="3285092">
                  <a:extLst>
                    <a:ext uri="{9D8B030D-6E8A-4147-A177-3AD203B41FA5}">
                      <a16:colId xmlns:a16="http://schemas.microsoft.com/office/drawing/2014/main" val="2524749660"/>
                    </a:ext>
                  </a:extLst>
                </a:gridCol>
              </a:tblGrid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Items Bought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(Ordered) Frequent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269286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f,a,c,d,g,i,m,p</a:t>
                      </a:r>
                      <a:endParaRPr kumimoji="0" lang="en-US" altLang="zh-CN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f,c,a,m,p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91434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a,b,c,f,l,m,o</a:t>
                      </a:r>
                      <a:endParaRPr kumimoji="0" lang="en-US" altLang="zh-CN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f,c,a,b,m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87047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b,f,h,j,o</a:t>
                      </a:r>
                      <a:endParaRPr kumimoji="0" lang="en-US" altLang="zh-CN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f,b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910699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b,c,k,s,p</a:t>
                      </a:r>
                      <a:endParaRPr kumimoji="0" lang="en-US" altLang="zh-CN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c,b,p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124746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a,f,c,e,l,p,m,n</a:t>
                      </a:r>
                      <a:endParaRPr kumimoji="0" lang="en-US" altLang="zh-CN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f,c,a,m,p</a:t>
                      </a:r>
                      <a:endParaRPr kumimoji="0" lang="en-US" altLang="zh-CN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5143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02635369-7994-4A23-B335-9E1BA2B05E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Example 1 (cont.)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C61D0D4-B5D5-4EE4-9AE4-097614C5E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Second Scan://create the tree and header table</a:t>
            </a:r>
          </a:p>
          <a:p>
            <a:pPr lvl="1"/>
            <a:r>
              <a:rPr lang="en-US" altLang="zh-CN" sz="2800" dirty="0"/>
              <a:t>create the root, label it as “</a:t>
            </a:r>
            <a:r>
              <a:rPr lang="en-US" altLang="zh-CN" sz="2800" i="1" dirty="0"/>
              <a:t>null</a:t>
            </a:r>
            <a:r>
              <a:rPr lang="en-US" altLang="zh-CN" sz="2800" dirty="0"/>
              <a:t>”</a:t>
            </a:r>
          </a:p>
          <a:p>
            <a:pPr lvl="1"/>
            <a:r>
              <a:rPr lang="en-US" altLang="zh-CN" sz="2800" dirty="0"/>
              <a:t>for each transaction </a:t>
            </a:r>
            <a:r>
              <a:rPr lang="en-US" altLang="zh-CN" sz="2800" i="1" dirty="0"/>
              <a:t>Trans</a:t>
            </a:r>
            <a:r>
              <a:rPr lang="en-US" altLang="zh-CN" sz="2800" dirty="0"/>
              <a:t>, do</a:t>
            </a:r>
          </a:p>
          <a:p>
            <a:pPr lvl="2"/>
            <a:r>
              <a:rPr lang="en-US" altLang="zh-CN" sz="2400" dirty="0"/>
              <a:t>select and sort the frequent items in </a:t>
            </a:r>
            <a:r>
              <a:rPr lang="en-US" altLang="zh-CN" sz="2400" i="1" dirty="0"/>
              <a:t>Trans</a:t>
            </a:r>
          </a:p>
          <a:p>
            <a:pPr lvl="2"/>
            <a:r>
              <a:rPr lang="en-US" altLang="zh-CN" sz="2400" dirty="0"/>
              <a:t>increase nodes count or create new nodes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 sz="2400" i="1" dirty="0"/>
              <a:t>   </a:t>
            </a:r>
            <a:r>
              <a:rPr lang="en-US" altLang="zh-CN" sz="2400" i="1" dirty="0">
                <a:solidFill>
                  <a:srgbClr val="0000FF"/>
                </a:solidFill>
              </a:rPr>
              <a:t>If prefix nodes already exist, increase their counts by 1;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CN" sz="2400" i="1" dirty="0">
                <a:solidFill>
                  <a:srgbClr val="0000FF"/>
                </a:solidFill>
              </a:rPr>
              <a:t>  If no prefix nodes, create it and set count to 1.</a:t>
            </a:r>
          </a:p>
          <a:p>
            <a:pPr lvl="1"/>
            <a:r>
              <a:rPr lang="en-US" altLang="zh-CN" sz="2800" dirty="0"/>
              <a:t>build the item header table</a:t>
            </a:r>
          </a:p>
          <a:p>
            <a:pPr lvl="2"/>
            <a:r>
              <a:rPr lang="en-US" altLang="zh-CN" sz="2400" dirty="0"/>
              <a:t>nodes with the same item-name are linked in sequence via node-links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484A078-A6A3-4473-8841-540392FBB0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12750" y="3429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Example 1 (cont.)</a:t>
            </a:r>
          </a:p>
        </p:txBody>
      </p:sp>
      <p:grpSp>
        <p:nvGrpSpPr>
          <p:cNvPr id="179405" name="Group 205">
            <a:extLst>
              <a:ext uri="{FF2B5EF4-FFF2-40B4-BE49-F238E27FC236}">
                <a16:creationId xmlns:a16="http://schemas.microsoft.com/office/drawing/2014/main" id="{4321427D-7E7B-4D83-BF76-5B090204B8A4}"/>
              </a:ext>
            </a:extLst>
          </p:cNvPr>
          <p:cNvGrpSpPr>
            <a:grpSpLocks/>
          </p:cNvGrpSpPr>
          <p:nvPr/>
        </p:nvGrpSpPr>
        <p:grpSpPr bwMode="auto">
          <a:xfrm>
            <a:off x="149225" y="2174875"/>
            <a:ext cx="1273175" cy="4089400"/>
            <a:chOff x="-3" y="1370"/>
            <a:chExt cx="802" cy="2576"/>
          </a:xfrm>
        </p:grpSpPr>
        <p:grpSp>
          <p:nvGrpSpPr>
            <p:cNvPr id="179204" name="Group 4">
              <a:extLst>
                <a:ext uri="{FF2B5EF4-FFF2-40B4-BE49-F238E27FC236}">
                  <a16:creationId xmlns:a16="http://schemas.microsoft.com/office/drawing/2014/main" id="{6EC376E6-FD62-4076-AB21-BC6823940B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" y="1370"/>
              <a:ext cx="454" cy="226"/>
              <a:chOff x="4649" y="1547"/>
              <a:chExt cx="454" cy="226"/>
            </a:xfrm>
          </p:grpSpPr>
          <p:sp>
            <p:nvSpPr>
              <p:cNvPr id="179205" name="Oval 5">
                <a:extLst>
                  <a:ext uri="{FF2B5EF4-FFF2-40B4-BE49-F238E27FC236}">
                    <a16:creationId xmlns:a16="http://schemas.microsoft.com/office/drawing/2014/main" id="{9A812E25-A49E-4F64-9DB1-D12246764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1547"/>
                <a:ext cx="454" cy="22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79206" name="Text Box 6">
                <a:extLst>
                  <a:ext uri="{FF2B5EF4-FFF2-40B4-BE49-F238E27FC236}">
                    <a16:creationId xmlns:a16="http://schemas.microsoft.com/office/drawing/2014/main" id="{360A00C1-22D2-4676-91BB-F2BEE39F39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7" y="1579"/>
                <a:ext cx="29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1800"/>
                  <a:t>root</a:t>
                </a:r>
              </a:p>
            </p:txBody>
          </p:sp>
        </p:grpSp>
        <p:sp>
          <p:nvSpPr>
            <p:cNvPr id="179232" name="Text Box 32">
              <a:extLst>
                <a:ext uri="{FF2B5EF4-FFF2-40B4-BE49-F238E27FC236}">
                  <a16:creationId xmlns:a16="http://schemas.microsoft.com/office/drawing/2014/main" id="{FBBEE99C-5393-49CB-A798-E88BBE28E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" y="3715"/>
              <a:ext cx="8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800"/>
                <a:t>Create root</a:t>
              </a:r>
            </a:p>
          </p:txBody>
        </p:sp>
      </p:grpSp>
      <p:grpSp>
        <p:nvGrpSpPr>
          <p:cNvPr id="179404" name="Group 204">
            <a:extLst>
              <a:ext uri="{FF2B5EF4-FFF2-40B4-BE49-F238E27FC236}">
                <a16:creationId xmlns:a16="http://schemas.microsoft.com/office/drawing/2014/main" id="{15A28C13-24FB-4A7E-ABB1-9A719BA3EBB1}"/>
              </a:ext>
            </a:extLst>
          </p:cNvPr>
          <p:cNvGrpSpPr>
            <a:grpSpLocks/>
          </p:cNvGrpSpPr>
          <p:nvPr/>
        </p:nvGrpSpPr>
        <p:grpSpPr bwMode="auto">
          <a:xfrm>
            <a:off x="2098675" y="2198688"/>
            <a:ext cx="1666875" cy="4384675"/>
            <a:chOff x="769" y="1357"/>
            <a:chExt cx="1050" cy="2762"/>
          </a:xfrm>
        </p:grpSpPr>
        <p:grpSp>
          <p:nvGrpSpPr>
            <p:cNvPr id="179207" name="Group 7">
              <a:extLst>
                <a:ext uri="{FF2B5EF4-FFF2-40B4-BE49-F238E27FC236}">
                  <a16:creationId xmlns:a16="http://schemas.microsoft.com/office/drawing/2014/main" id="{8A7822B7-5EEC-4924-B9B0-2DCDEB8EF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" y="1357"/>
              <a:ext cx="1044" cy="2223"/>
              <a:chOff x="2468" y="2282"/>
              <a:chExt cx="1044" cy="2223"/>
            </a:xfrm>
          </p:grpSpPr>
          <p:grpSp>
            <p:nvGrpSpPr>
              <p:cNvPr id="179208" name="Group 8">
                <a:extLst>
                  <a:ext uri="{FF2B5EF4-FFF2-40B4-BE49-F238E27FC236}">
                    <a16:creationId xmlns:a16="http://schemas.microsoft.com/office/drawing/2014/main" id="{50215BF0-6A6D-493D-90A6-6BE560917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8" y="2282"/>
                <a:ext cx="454" cy="226"/>
                <a:chOff x="4649" y="1547"/>
                <a:chExt cx="454" cy="226"/>
              </a:xfrm>
            </p:grpSpPr>
            <p:sp>
              <p:nvSpPr>
                <p:cNvPr id="179209" name="Oval 9">
                  <a:extLst>
                    <a:ext uri="{FF2B5EF4-FFF2-40B4-BE49-F238E27FC236}">
                      <a16:creationId xmlns:a16="http://schemas.microsoft.com/office/drawing/2014/main" id="{A3E9FACD-1C9B-4871-9119-4A8957977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10" name="Text Box 10">
                  <a:extLst>
                    <a:ext uri="{FF2B5EF4-FFF2-40B4-BE49-F238E27FC236}">
                      <a16:creationId xmlns:a16="http://schemas.microsoft.com/office/drawing/2014/main" id="{C93FBE76-83AA-406F-BDB8-D8FCE6DFAF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sp>
            <p:nvSpPr>
              <p:cNvPr id="179211" name="Line 11">
                <a:extLst>
                  <a:ext uri="{FF2B5EF4-FFF2-40B4-BE49-F238E27FC236}">
                    <a16:creationId xmlns:a16="http://schemas.microsoft.com/office/drawing/2014/main" id="{556C560E-1964-4DE8-AC17-56D38318D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4" y="2411"/>
                <a:ext cx="224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179212" name="Group 12">
                <a:extLst>
                  <a:ext uri="{FF2B5EF4-FFF2-40B4-BE49-F238E27FC236}">
                    <a16:creationId xmlns:a16="http://schemas.microsoft.com/office/drawing/2014/main" id="{7551C1D4-B536-4ABE-AD95-1B72157748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2669"/>
                <a:ext cx="454" cy="1836"/>
                <a:chOff x="4059" y="1934"/>
                <a:chExt cx="454" cy="1836"/>
              </a:xfrm>
            </p:grpSpPr>
            <p:sp>
              <p:nvSpPr>
                <p:cNvPr id="179213" name="Line 13">
                  <a:extLst>
                    <a:ext uri="{FF2B5EF4-FFF2-40B4-BE49-F238E27FC236}">
                      <a16:creationId xmlns:a16="http://schemas.microsoft.com/office/drawing/2014/main" id="{2BF07AB8-8BF3-47CA-AD79-138595A03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59" y="2155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14" name="Line 14">
                  <a:extLst>
                    <a:ext uri="{FF2B5EF4-FFF2-40B4-BE49-F238E27FC236}">
                      <a16:creationId xmlns:a16="http://schemas.microsoft.com/office/drawing/2014/main" id="{3EF04982-F0AB-4B95-BA9C-536C9725BC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59" y="2564"/>
                  <a:ext cx="0" cy="1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15" name="Line 15">
                  <a:extLst>
                    <a:ext uri="{FF2B5EF4-FFF2-40B4-BE49-F238E27FC236}">
                      <a16:creationId xmlns:a16="http://schemas.microsoft.com/office/drawing/2014/main" id="{B75883F7-533B-47F1-A5D3-A4B063E113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59" y="2949"/>
                  <a:ext cx="0" cy="1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16" name="Line 16">
                  <a:extLst>
                    <a:ext uri="{FF2B5EF4-FFF2-40B4-BE49-F238E27FC236}">
                      <a16:creationId xmlns:a16="http://schemas.microsoft.com/office/drawing/2014/main" id="{D9DC106B-DFF4-4F2D-8D4C-F7C390CD3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59" y="336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79217" name="Group 17">
                  <a:extLst>
                    <a:ext uri="{FF2B5EF4-FFF2-40B4-BE49-F238E27FC236}">
                      <a16:creationId xmlns:a16="http://schemas.microsoft.com/office/drawing/2014/main" id="{63095E06-0C6F-43B0-9372-7EEB572473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54" cy="226"/>
                  <a:chOff x="4059" y="1934"/>
                  <a:chExt cx="454" cy="226"/>
                </a:xfrm>
              </p:grpSpPr>
              <p:sp>
                <p:nvSpPr>
                  <p:cNvPr id="179218" name="Oval 18">
                    <a:extLst>
                      <a:ext uri="{FF2B5EF4-FFF2-40B4-BE49-F238E27FC236}">
                        <a16:creationId xmlns:a16="http://schemas.microsoft.com/office/drawing/2014/main" id="{E6D0B5CD-34EF-4113-A92B-74359F5D93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934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19" name="Text Box 19">
                    <a:extLst>
                      <a:ext uri="{FF2B5EF4-FFF2-40B4-BE49-F238E27FC236}">
                        <a16:creationId xmlns:a16="http://schemas.microsoft.com/office/drawing/2014/main" id="{096AADBF-0793-44B8-A0F2-CBEA490E1B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1963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f : 1</a:t>
                    </a:r>
                  </a:p>
                </p:txBody>
              </p:sp>
            </p:grpSp>
            <p:grpSp>
              <p:nvGrpSpPr>
                <p:cNvPr id="179220" name="Group 20">
                  <a:extLst>
                    <a:ext uri="{FF2B5EF4-FFF2-40B4-BE49-F238E27FC236}">
                      <a16:creationId xmlns:a16="http://schemas.microsoft.com/office/drawing/2014/main" id="{961FB93A-E791-433D-AD17-DF7AF7791D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2727"/>
                  <a:ext cx="454" cy="226"/>
                  <a:chOff x="4059" y="2727"/>
                  <a:chExt cx="454" cy="226"/>
                </a:xfrm>
              </p:grpSpPr>
              <p:sp>
                <p:nvSpPr>
                  <p:cNvPr id="179221" name="Oval 21">
                    <a:extLst>
                      <a:ext uri="{FF2B5EF4-FFF2-40B4-BE49-F238E27FC236}">
                        <a16:creationId xmlns:a16="http://schemas.microsoft.com/office/drawing/2014/main" id="{6EE7909E-1067-4958-A092-CEF7D281EE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2727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22" name="Text Box 22">
                    <a:extLst>
                      <a:ext uri="{FF2B5EF4-FFF2-40B4-BE49-F238E27FC236}">
                        <a16:creationId xmlns:a16="http://schemas.microsoft.com/office/drawing/2014/main" id="{38D03D06-BFC4-493F-8BB8-E3DB0901F6A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2761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a : 1</a:t>
                    </a:r>
                  </a:p>
                </p:txBody>
              </p:sp>
            </p:grpSp>
            <p:grpSp>
              <p:nvGrpSpPr>
                <p:cNvPr id="179223" name="Group 23">
                  <a:extLst>
                    <a:ext uri="{FF2B5EF4-FFF2-40B4-BE49-F238E27FC236}">
                      <a16:creationId xmlns:a16="http://schemas.microsoft.com/office/drawing/2014/main" id="{7433340F-A13A-4641-9B34-2368A25C57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3136"/>
                  <a:ext cx="454" cy="226"/>
                  <a:chOff x="4059" y="3136"/>
                  <a:chExt cx="454" cy="226"/>
                </a:xfrm>
              </p:grpSpPr>
              <p:sp>
                <p:nvSpPr>
                  <p:cNvPr id="179224" name="Oval 24">
                    <a:extLst>
                      <a:ext uri="{FF2B5EF4-FFF2-40B4-BE49-F238E27FC236}">
                        <a16:creationId xmlns:a16="http://schemas.microsoft.com/office/drawing/2014/main" id="{468C7BD2-BD9F-435C-8AE9-EFA55E7463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3136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25" name="Text Box 25">
                    <a:extLst>
                      <a:ext uri="{FF2B5EF4-FFF2-40B4-BE49-F238E27FC236}">
                        <a16:creationId xmlns:a16="http://schemas.microsoft.com/office/drawing/2014/main" id="{64A4B515-BBBE-4360-A0A0-38EC8FEB89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3176"/>
                    <a:ext cx="350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altLang="zh-CN" sz="1800" dirty="0"/>
                      <a:t>m : 1</a:t>
                    </a:r>
                  </a:p>
                </p:txBody>
              </p:sp>
            </p:grpSp>
            <p:grpSp>
              <p:nvGrpSpPr>
                <p:cNvPr id="179226" name="Group 26">
                  <a:extLst>
                    <a:ext uri="{FF2B5EF4-FFF2-40B4-BE49-F238E27FC236}">
                      <a16:creationId xmlns:a16="http://schemas.microsoft.com/office/drawing/2014/main" id="{72D17D86-2F91-410C-8877-6D97909DE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3544"/>
                  <a:ext cx="454" cy="226"/>
                  <a:chOff x="4059" y="3544"/>
                  <a:chExt cx="454" cy="226"/>
                </a:xfrm>
              </p:grpSpPr>
              <p:sp>
                <p:nvSpPr>
                  <p:cNvPr id="179227" name="Oval 27">
                    <a:extLst>
                      <a:ext uri="{FF2B5EF4-FFF2-40B4-BE49-F238E27FC236}">
                        <a16:creationId xmlns:a16="http://schemas.microsoft.com/office/drawing/2014/main" id="{A7568ACC-0D3B-4F45-8C63-CE5C96D5E2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3544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28" name="Text Box 28">
                    <a:extLst>
                      <a:ext uri="{FF2B5EF4-FFF2-40B4-BE49-F238E27FC236}">
                        <a16:creationId xmlns:a16="http://schemas.microsoft.com/office/drawing/2014/main" id="{E820CDB2-ADD3-4AF1-8CE6-B169FC886A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3584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p : 1</a:t>
                    </a:r>
                  </a:p>
                </p:txBody>
              </p:sp>
            </p:grpSp>
            <p:grpSp>
              <p:nvGrpSpPr>
                <p:cNvPr id="179229" name="Group 29">
                  <a:extLst>
                    <a:ext uri="{FF2B5EF4-FFF2-40B4-BE49-F238E27FC236}">
                      <a16:creationId xmlns:a16="http://schemas.microsoft.com/office/drawing/2014/main" id="{00476EC3-95BB-4079-B6B2-09F7BAED7E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2338"/>
                  <a:ext cx="454" cy="226"/>
                  <a:chOff x="4059" y="2338"/>
                  <a:chExt cx="454" cy="226"/>
                </a:xfrm>
              </p:grpSpPr>
              <p:sp>
                <p:nvSpPr>
                  <p:cNvPr id="179230" name="Oval 30">
                    <a:extLst>
                      <a:ext uri="{FF2B5EF4-FFF2-40B4-BE49-F238E27FC236}">
                        <a16:creationId xmlns:a16="http://schemas.microsoft.com/office/drawing/2014/main" id="{40A878EF-1C31-41DC-8744-A017C05137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2338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31" name="Text Box 31">
                    <a:extLst>
                      <a:ext uri="{FF2B5EF4-FFF2-40B4-BE49-F238E27FC236}">
                        <a16:creationId xmlns:a16="http://schemas.microsoft.com/office/drawing/2014/main" id="{F771E985-7F38-4569-B266-A40C8D3780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2374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c : 1</a:t>
                    </a:r>
                  </a:p>
                </p:txBody>
              </p:sp>
            </p:grpSp>
          </p:grpSp>
        </p:grpSp>
        <p:sp>
          <p:nvSpPr>
            <p:cNvPr id="179233" name="Text Box 33">
              <a:extLst>
                <a:ext uri="{FF2B5EF4-FFF2-40B4-BE49-F238E27FC236}">
                  <a16:creationId xmlns:a16="http://schemas.microsoft.com/office/drawing/2014/main" id="{EE3FDD08-9EAE-4990-A1AC-0B3D5EEE0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" y="3715"/>
              <a:ext cx="8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800"/>
                <a:t>After trans 1 </a:t>
              </a:r>
              <a:r>
                <a:rPr lang="en-US" altLang="zh-CN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(f,c,a,m,p)</a:t>
              </a:r>
              <a:endParaRPr lang="en-US" altLang="zh-CN" sz="1800"/>
            </a:p>
          </p:txBody>
        </p:sp>
      </p:grpSp>
      <p:sp>
        <p:nvSpPr>
          <p:cNvPr id="179289" name="Text Box 89">
            <a:extLst>
              <a:ext uri="{FF2B5EF4-FFF2-40B4-BE49-F238E27FC236}">
                <a16:creationId xmlns:a16="http://schemas.microsoft.com/office/drawing/2014/main" id="{97BA07FB-5340-435D-8281-967995ED0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4" y="1333500"/>
            <a:ext cx="5837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The building process of the tree</a:t>
            </a:r>
          </a:p>
        </p:txBody>
      </p:sp>
      <p:grpSp>
        <p:nvGrpSpPr>
          <p:cNvPr id="179403" name="Group 203">
            <a:extLst>
              <a:ext uri="{FF2B5EF4-FFF2-40B4-BE49-F238E27FC236}">
                <a16:creationId xmlns:a16="http://schemas.microsoft.com/office/drawing/2014/main" id="{66871DD6-7342-4B95-A1EA-0823095486E1}"/>
              </a:ext>
            </a:extLst>
          </p:cNvPr>
          <p:cNvGrpSpPr>
            <a:grpSpLocks/>
          </p:cNvGrpSpPr>
          <p:nvPr/>
        </p:nvGrpSpPr>
        <p:grpSpPr bwMode="auto">
          <a:xfrm>
            <a:off x="4413250" y="2276475"/>
            <a:ext cx="1679575" cy="4338638"/>
            <a:chOff x="1646" y="1386"/>
            <a:chExt cx="1058" cy="2733"/>
          </a:xfrm>
        </p:grpSpPr>
        <p:grpSp>
          <p:nvGrpSpPr>
            <p:cNvPr id="179288" name="Group 88">
              <a:extLst>
                <a:ext uri="{FF2B5EF4-FFF2-40B4-BE49-F238E27FC236}">
                  <a16:creationId xmlns:a16="http://schemas.microsoft.com/office/drawing/2014/main" id="{90121C0A-6918-4E80-8689-96F7CD19DE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6" y="1386"/>
              <a:ext cx="1058" cy="2223"/>
              <a:chOff x="2783" y="1199"/>
              <a:chExt cx="1058" cy="2223"/>
            </a:xfrm>
          </p:grpSpPr>
          <p:grpSp>
            <p:nvGrpSpPr>
              <p:cNvPr id="179235" name="Group 35">
                <a:extLst>
                  <a:ext uri="{FF2B5EF4-FFF2-40B4-BE49-F238E27FC236}">
                    <a16:creationId xmlns:a16="http://schemas.microsoft.com/office/drawing/2014/main" id="{42BA1E79-01EA-44F1-BB73-9C8F853E8B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3" y="1199"/>
                <a:ext cx="454" cy="226"/>
                <a:chOff x="4649" y="1547"/>
                <a:chExt cx="454" cy="226"/>
              </a:xfrm>
            </p:grpSpPr>
            <p:sp>
              <p:nvSpPr>
                <p:cNvPr id="179236" name="Oval 36">
                  <a:extLst>
                    <a:ext uri="{FF2B5EF4-FFF2-40B4-BE49-F238E27FC236}">
                      <a16:creationId xmlns:a16="http://schemas.microsoft.com/office/drawing/2014/main" id="{23CB2BA1-44DF-4920-A4C2-2C07BA3CC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37" name="Text Box 37">
                  <a:extLst>
                    <a:ext uri="{FF2B5EF4-FFF2-40B4-BE49-F238E27FC236}">
                      <a16:creationId xmlns:a16="http://schemas.microsoft.com/office/drawing/2014/main" id="{C7B322DC-F2BE-423F-99CA-F6D3072071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sp>
            <p:nvSpPr>
              <p:cNvPr id="179253" name="Line 53">
                <a:extLst>
                  <a:ext uri="{FF2B5EF4-FFF2-40B4-BE49-F238E27FC236}">
                    <a16:creationId xmlns:a16="http://schemas.microsoft.com/office/drawing/2014/main" id="{D315D5CE-D924-4E0A-B519-EDBAB8A65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9" y="1328"/>
                <a:ext cx="224" cy="2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179259" name="Group 59">
                <a:extLst>
                  <a:ext uri="{FF2B5EF4-FFF2-40B4-BE49-F238E27FC236}">
                    <a16:creationId xmlns:a16="http://schemas.microsoft.com/office/drawing/2014/main" id="{EF1B9306-B37B-4352-85D3-259FABC835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7" y="2586"/>
                <a:ext cx="664" cy="836"/>
                <a:chOff x="4453" y="2934"/>
                <a:chExt cx="664" cy="836"/>
              </a:xfrm>
            </p:grpSpPr>
            <p:sp>
              <p:nvSpPr>
                <p:cNvPr id="179260" name="Line 60">
                  <a:extLst>
                    <a:ext uri="{FF2B5EF4-FFF2-40B4-BE49-F238E27FC236}">
                      <a16:creationId xmlns:a16="http://schemas.microsoft.com/office/drawing/2014/main" id="{6EB9D04A-D8AC-427E-85C0-4D678BD45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53" y="2934"/>
                  <a:ext cx="290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61" name="Line 61">
                  <a:extLst>
                    <a:ext uri="{FF2B5EF4-FFF2-40B4-BE49-F238E27FC236}">
                      <a16:creationId xmlns:a16="http://schemas.microsoft.com/office/drawing/2014/main" id="{D897182D-9AB3-4D9F-9E36-5C1A57D69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840" y="336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79262" name="Group 62">
                  <a:extLst>
                    <a:ext uri="{FF2B5EF4-FFF2-40B4-BE49-F238E27FC236}">
                      <a16:creationId xmlns:a16="http://schemas.microsoft.com/office/drawing/2014/main" id="{6A425CCF-B01E-4A30-BD79-D1C52EFDFB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9" y="3136"/>
                  <a:ext cx="454" cy="226"/>
                  <a:chOff x="4649" y="3136"/>
                  <a:chExt cx="454" cy="226"/>
                </a:xfrm>
              </p:grpSpPr>
              <p:sp>
                <p:nvSpPr>
                  <p:cNvPr id="179263" name="Oval 63">
                    <a:extLst>
                      <a:ext uri="{FF2B5EF4-FFF2-40B4-BE49-F238E27FC236}">
                        <a16:creationId xmlns:a16="http://schemas.microsoft.com/office/drawing/2014/main" id="{885F9061-F722-421B-BE92-235A3FDC27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3136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64" name="Text Box 64">
                    <a:extLst>
                      <a:ext uri="{FF2B5EF4-FFF2-40B4-BE49-F238E27FC236}">
                        <a16:creationId xmlns:a16="http://schemas.microsoft.com/office/drawing/2014/main" id="{4F963F83-EE18-4FB0-9AC6-C69F5FDBF8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" y="3176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b : 1</a:t>
                    </a:r>
                  </a:p>
                </p:txBody>
              </p:sp>
            </p:grpSp>
            <p:grpSp>
              <p:nvGrpSpPr>
                <p:cNvPr id="179265" name="Group 65">
                  <a:extLst>
                    <a:ext uri="{FF2B5EF4-FFF2-40B4-BE49-F238E27FC236}">
                      <a16:creationId xmlns:a16="http://schemas.microsoft.com/office/drawing/2014/main" id="{F1673BDD-052C-413D-BF3B-B407531E88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9" y="3544"/>
                  <a:ext cx="468" cy="226"/>
                  <a:chOff x="4649" y="3544"/>
                  <a:chExt cx="468" cy="226"/>
                </a:xfrm>
              </p:grpSpPr>
              <p:sp>
                <p:nvSpPr>
                  <p:cNvPr id="179266" name="Oval 66">
                    <a:extLst>
                      <a:ext uri="{FF2B5EF4-FFF2-40B4-BE49-F238E27FC236}">
                        <a16:creationId xmlns:a16="http://schemas.microsoft.com/office/drawing/2014/main" id="{6886DD26-2EB8-481D-AD0C-D9C475384B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3544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67" name="Text Box 67">
                    <a:extLst>
                      <a:ext uri="{FF2B5EF4-FFF2-40B4-BE49-F238E27FC236}">
                        <a16:creationId xmlns:a16="http://schemas.microsoft.com/office/drawing/2014/main" id="{110173DF-0EA0-43C0-A7A7-A738C8A698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" y="3584"/>
                    <a:ext cx="350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altLang="zh-CN" sz="1800" dirty="0"/>
                      <a:t>m : 1</a:t>
                    </a:r>
                  </a:p>
                </p:txBody>
              </p:sp>
            </p:grpSp>
          </p:grpSp>
          <p:grpSp>
            <p:nvGrpSpPr>
              <p:cNvPr id="179268" name="Group 68">
                <a:extLst>
                  <a:ext uri="{FF2B5EF4-FFF2-40B4-BE49-F238E27FC236}">
                    <a16:creationId xmlns:a16="http://schemas.microsoft.com/office/drawing/2014/main" id="{448B9BB1-46FC-4FA1-A32A-0B15B851E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3" y="1586"/>
                <a:ext cx="518" cy="1836"/>
                <a:chOff x="4059" y="1934"/>
                <a:chExt cx="518" cy="1836"/>
              </a:xfrm>
            </p:grpSpPr>
            <p:sp>
              <p:nvSpPr>
                <p:cNvPr id="179269" name="Line 69">
                  <a:extLst>
                    <a:ext uri="{FF2B5EF4-FFF2-40B4-BE49-F238E27FC236}">
                      <a16:creationId xmlns:a16="http://schemas.microsoft.com/office/drawing/2014/main" id="{0687B675-9A89-483D-8525-C5AC178E2D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59" y="2155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70" name="Line 70">
                  <a:extLst>
                    <a:ext uri="{FF2B5EF4-FFF2-40B4-BE49-F238E27FC236}">
                      <a16:creationId xmlns:a16="http://schemas.microsoft.com/office/drawing/2014/main" id="{47C1C95D-F10D-4062-B630-96872BC8A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59" y="2564"/>
                  <a:ext cx="0" cy="1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71" name="Line 71">
                  <a:extLst>
                    <a:ext uri="{FF2B5EF4-FFF2-40B4-BE49-F238E27FC236}">
                      <a16:creationId xmlns:a16="http://schemas.microsoft.com/office/drawing/2014/main" id="{DE75A97D-A12F-4AC8-A03C-FBE62D14F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59" y="2949"/>
                  <a:ext cx="0" cy="1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72" name="Line 72">
                  <a:extLst>
                    <a:ext uri="{FF2B5EF4-FFF2-40B4-BE49-F238E27FC236}">
                      <a16:creationId xmlns:a16="http://schemas.microsoft.com/office/drawing/2014/main" id="{28313D55-FAE7-483F-80D3-0884DEE6D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59" y="336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79273" name="Group 73">
                  <a:extLst>
                    <a:ext uri="{FF2B5EF4-FFF2-40B4-BE49-F238E27FC236}">
                      <a16:creationId xmlns:a16="http://schemas.microsoft.com/office/drawing/2014/main" id="{777CF65E-57C5-46B9-A42F-AE9B7A74E1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54" cy="226"/>
                  <a:chOff x="4059" y="1934"/>
                  <a:chExt cx="454" cy="226"/>
                </a:xfrm>
              </p:grpSpPr>
              <p:sp>
                <p:nvSpPr>
                  <p:cNvPr id="179274" name="Oval 74">
                    <a:extLst>
                      <a:ext uri="{FF2B5EF4-FFF2-40B4-BE49-F238E27FC236}">
                        <a16:creationId xmlns:a16="http://schemas.microsoft.com/office/drawing/2014/main" id="{55FF9759-B992-43B0-9874-72A033A542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934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75" name="Text Box 75">
                    <a:extLst>
                      <a:ext uri="{FF2B5EF4-FFF2-40B4-BE49-F238E27FC236}">
                        <a16:creationId xmlns:a16="http://schemas.microsoft.com/office/drawing/2014/main" id="{F0E9D76E-66E9-475C-8CB2-7303909BAD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1963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 dirty="0"/>
                      <a:t>f : 2</a:t>
                    </a:r>
                  </a:p>
                </p:txBody>
              </p:sp>
            </p:grpSp>
            <p:grpSp>
              <p:nvGrpSpPr>
                <p:cNvPr id="179276" name="Group 76">
                  <a:extLst>
                    <a:ext uri="{FF2B5EF4-FFF2-40B4-BE49-F238E27FC236}">
                      <a16:creationId xmlns:a16="http://schemas.microsoft.com/office/drawing/2014/main" id="{CACE77C5-DEA2-4D96-8417-D0F79CC493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2727"/>
                  <a:ext cx="454" cy="226"/>
                  <a:chOff x="4059" y="2727"/>
                  <a:chExt cx="454" cy="226"/>
                </a:xfrm>
              </p:grpSpPr>
              <p:sp>
                <p:nvSpPr>
                  <p:cNvPr id="179277" name="Oval 77">
                    <a:extLst>
                      <a:ext uri="{FF2B5EF4-FFF2-40B4-BE49-F238E27FC236}">
                        <a16:creationId xmlns:a16="http://schemas.microsoft.com/office/drawing/2014/main" id="{7FBD2582-7E07-4845-9248-ECDA233D7B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2727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78" name="Text Box 78">
                    <a:extLst>
                      <a:ext uri="{FF2B5EF4-FFF2-40B4-BE49-F238E27FC236}">
                        <a16:creationId xmlns:a16="http://schemas.microsoft.com/office/drawing/2014/main" id="{DCE594ED-1B0B-44A7-83BF-4D6F226F86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2761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a : 2</a:t>
                    </a:r>
                  </a:p>
                </p:txBody>
              </p:sp>
            </p:grpSp>
            <p:grpSp>
              <p:nvGrpSpPr>
                <p:cNvPr id="179279" name="Group 79">
                  <a:extLst>
                    <a:ext uri="{FF2B5EF4-FFF2-40B4-BE49-F238E27FC236}">
                      <a16:creationId xmlns:a16="http://schemas.microsoft.com/office/drawing/2014/main" id="{754D6515-088B-4550-A216-B73DC14E6F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3136"/>
                  <a:ext cx="518" cy="226"/>
                  <a:chOff x="4059" y="3136"/>
                  <a:chExt cx="518" cy="226"/>
                </a:xfrm>
              </p:grpSpPr>
              <p:sp>
                <p:nvSpPr>
                  <p:cNvPr id="179280" name="Oval 80">
                    <a:extLst>
                      <a:ext uri="{FF2B5EF4-FFF2-40B4-BE49-F238E27FC236}">
                        <a16:creationId xmlns:a16="http://schemas.microsoft.com/office/drawing/2014/main" id="{5C726059-C825-4A40-A2E9-95DC67375B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3136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81" name="Text Box 81">
                    <a:extLst>
                      <a:ext uri="{FF2B5EF4-FFF2-40B4-BE49-F238E27FC236}">
                        <a16:creationId xmlns:a16="http://schemas.microsoft.com/office/drawing/2014/main" id="{79A9730C-768B-4F5C-9D46-0AC2A494B1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3176"/>
                    <a:ext cx="414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altLang="zh-CN" sz="1800" dirty="0"/>
                      <a:t>m : 1</a:t>
                    </a:r>
                  </a:p>
                </p:txBody>
              </p:sp>
            </p:grpSp>
            <p:grpSp>
              <p:nvGrpSpPr>
                <p:cNvPr id="179282" name="Group 82">
                  <a:extLst>
                    <a:ext uri="{FF2B5EF4-FFF2-40B4-BE49-F238E27FC236}">
                      <a16:creationId xmlns:a16="http://schemas.microsoft.com/office/drawing/2014/main" id="{8825811C-4BA9-419A-8F73-AC70A685D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3544"/>
                  <a:ext cx="454" cy="226"/>
                  <a:chOff x="4059" y="3544"/>
                  <a:chExt cx="454" cy="226"/>
                </a:xfrm>
              </p:grpSpPr>
              <p:sp>
                <p:nvSpPr>
                  <p:cNvPr id="179283" name="Oval 83">
                    <a:extLst>
                      <a:ext uri="{FF2B5EF4-FFF2-40B4-BE49-F238E27FC236}">
                        <a16:creationId xmlns:a16="http://schemas.microsoft.com/office/drawing/2014/main" id="{F867F77E-F105-4DAA-8ED6-E41751A7EB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3544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84" name="Text Box 84">
                    <a:extLst>
                      <a:ext uri="{FF2B5EF4-FFF2-40B4-BE49-F238E27FC236}">
                        <a16:creationId xmlns:a16="http://schemas.microsoft.com/office/drawing/2014/main" id="{49B30F73-2EB9-489E-8DB4-F526D89944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3584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p : 1</a:t>
                    </a:r>
                  </a:p>
                </p:txBody>
              </p:sp>
            </p:grpSp>
            <p:grpSp>
              <p:nvGrpSpPr>
                <p:cNvPr id="179285" name="Group 85">
                  <a:extLst>
                    <a:ext uri="{FF2B5EF4-FFF2-40B4-BE49-F238E27FC236}">
                      <a16:creationId xmlns:a16="http://schemas.microsoft.com/office/drawing/2014/main" id="{9E8C889A-CE80-4751-A908-C46E70CD4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2338"/>
                  <a:ext cx="454" cy="226"/>
                  <a:chOff x="4059" y="2338"/>
                  <a:chExt cx="454" cy="226"/>
                </a:xfrm>
              </p:grpSpPr>
              <p:sp>
                <p:nvSpPr>
                  <p:cNvPr id="179286" name="Oval 86">
                    <a:extLst>
                      <a:ext uri="{FF2B5EF4-FFF2-40B4-BE49-F238E27FC236}">
                        <a16:creationId xmlns:a16="http://schemas.microsoft.com/office/drawing/2014/main" id="{4EC76F0A-48E4-4E2A-B233-966534D373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2338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287" name="Text Box 87">
                    <a:extLst>
                      <a:ext uri="{FF2B5EF4-FFF2-40B4-BE49-F238E27FC236}">
                        <a16:creationId xmlns:a16="http://schemas.microsoft.com/office/drawing/2014/main" id="{3C1591FE-D763-4BB6-8F4D-13A6A9B099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2374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c : 2</a:t>
                    </a:r>
                  </a:p>
                </p:txBody>
              </p:sp>
            </p:grpSp>
          </p:grpSp>
        </p:grpSp>
        <p:sp>
          <p:nvSpPr>
            <p:cNvPr id="179290" name="Text Box 90">
              <a:extLst>
                <a:ext uri="{FF2B5EF4-FFF2-40B4-BE49-F238E27FC236}">
                  <a16:creationId xmlns:a16="http://schemas.microsoft.com/office/drawing/2014/main" id="{4B29C267-11F8-437A-83EF-31308C75F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3715"/>
              <a:ext cx="8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800"/>
                <a:t>After trans 2 </a:t>
              </a:r>
              <a:r>
                <a:rPr lang="en-US" altLang="zh-CN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(f,c,a,b,m)</a:t>
              </a:r>
            </a:p>
          </p:txBody>
        </p:sp>
      </p:grpSp>
      <p:grpSp>
        <p:nvGrpSpPr>
          <p:cNvPr id="179402" name="Group 202">
            <a:extLst>
              <a:ext uri="{FF2B5EF4-FFF2-40B4-BE49-F238E27FC236}">
                <a16:creationId xmlns:a16="http://schemas.microsoft.com/office/drawing/2014/main" id="{4589C540-07E1-452A-A139-B71B4181960A}"/>
              </a:ext>
            </a:extLst>
          </p:cNvPr>
          <p:cNvGrpSpPr>
            <a:grpSpLocks/>
          </p:cNvGrpSpPr>
          <p:nvPr/>
        </p:nvGrpSpPr>
        <p:grpSpPr bwMode="auto">
          <a:xfrm>
            <a:off x="7029450" y="2289175"/>
            <a:ext cx="1679575" cy="4333875"/>
            <a:chOff x="2832" y="1389"/>
            <a:chExt cx="1058" cy="2730"/>
          </a:xfrm>
        </p:grpSpPr>
        <p:grpSp>
          <p:nvGrpSpPr>
            <p:cNvPr id="179345" name="Group 145">
              <a:extLst>
                <a:ext uri="{FF2B5EF4-FFF2-40B4-BE49-F238E27FC236}">
                  <a16:creationId xmlns:a16="http://schemas.microsoft.com/office/drawing/2014/main" id="{1B5D08D9-153B-4D87-98FD-97D882B59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1389"/>
              <a:ext cx="1058" cy="2223"/>
              <a:chOff x="3005" y="1291"/>
              <a:chExt cx="1058" cy="2223"/>
            </a:xfrm>
          </p:grpSpPr>
          <p:grpSp>
            <p:nvGrpSpPr>
              <p:cNvPr id="179292" name="Group 92">
                <a:extLst>
                  <a:ext uri="{FF2B5EF4-FFF2-40B4-BE49-F238E27FC236}">
                    <a16:creationId xmlns:a16="http://schemas.microsoft.com/office/drawing/2014/main" id="{B9F25C57-1EC0-4C67-A332-AE3587FE7A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5" y="1291"/>
                <a:ext cx="454" cy="226"/>
                <a:chOff x="4649" y="1547"/>
                <a:chExt cx="454" cy="226"/>
              </a:xfrm>
            </p:grpSpPr>
            <p:sp>
              <p:nvSpPr>
                <p:cNvPr id="179293" name="Oval 93">
                  <a:extLst>
                    <a:ext uri="{FF2B5EF4-FFF2-40B4-BE49-F238E27FC236}">
                      <a16:creationId xmlns:a16="http://schemas.microsoft.com/office/drawing/2014/main" id="{070F300F-7636-4AFE-BA42-24F8F8D19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79294" name="Text Box 94">
                  <a:extLst>
                    <a:ext uri="{FF2B5EF4-FFF2-40B4-BE49-F238E27FC236}">
                      <a16:creationId xmlns:a16="http://schemas.microsoft.com/office/drawing/2014/main" id="{FF6C1E7D-AB14-4070-AA88-73608FC87F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grpSp>
            <p:nvGrpSpPr>
              <p:cNvPr id="179309" name="Group 109">
                <a:extLst>
                  <a:ext uri="{FF2B5EF4-FFF2-40B4-BE49-F238E27FC236}">
                    <a16:creationId xmlns:a16="http://schemas.microsoft.com/office/drawing/2014/main" id="{6D097D8B-C94C-4E5D-8E2F-4F9A34110A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5" y="1420"/>
                <a:ext cx="1058" cy="2094"/>
                <a:chOff x="4059" y="1676"/>
                <a:chExt cx="1058" cy="2094"/>
              </a:xfrm>
            </p:grpSpPr>
            <p:sp>
              <p:nvSpPr>
                <p:cNvPr id="179310" name="Line 110">
                  <a:extLst>
                    <a:ext uri="{FF2B5EF4-FFF2-40B4-BE49-F238E27FC236}">
                      <a16:creationId xmlns:a16="http://schemas.microsoft.com/office/drawing/2014/main" id="{97E1607A-34A5-4D51-BE3B-6FB516212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1676"/>
                  <a:ext cx="224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79311" name="Group 111">
                  <a:extLst>
                    <a:ext uri="{FF2B5EF4-FFF2-40B4-BE49-F238E27FC236}">
                      <a16:creationId xmlns:a16="http://schemas.microsoft.com/office/drawing/2014/main" id="{C1109F53-0B3F-4A24-A26D-8FE25BD7E8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139"/>
                  <a:ext cx="650" cy="425"/>
                  <a:chOff x="4453" y="2139"/>
                  <a:chExt cx="650" cy="425"/>
                </a:xfrm>
              </p:grpSpPr>
              <p:sp>
                <p:nvSpPr>
                  <p:cNvPr id="179312" name="Line 112">
                    <a:extLst>
                      <a:ext uri="{FF2B5EF4-FFF2-40B4-BE49-F238E27FC236}">
                        <a16:creationId xmlns:a16="http://schemas.microsoft.com/office/drawing/2014/main" id="{F24F1776-1A4F-4031-8735-0E781CB5E9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139"/>
                    <a:ext cx="290" cy="1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79313" name="Group 113">
                    <a:extLst>
                      <a:ext uri="{FF2B5EF4-FFF2-40B4-BE49-F238E27FC236}">
                        <a16:creationId xmlns:a16="http://schemas.microsoft.com/office/drawing/2014/main" id="{4B9117D9-F4D4-44D3-9499-B758BDC4FF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2338"/>
                    <a:ext cx="454" cy="226"/>
                    <a:chOff x="4649" y="2338"/>
                    <a:chExt cx="454" cy="226"/>
                  </a:xfrm>
                </p:grpSpPr>
                <p:sp>
                  <p:nvSpPr>
                    <p:cNvPr id="179314" name="Oval 114">
                      <a:extLst>
                        <a:ext uri="{FF2B5EF4-FFF2-40B4-BE49-F238E27FC236}">
                          <a16:creationId xmlns:a16="http://schemas.microsoft.com/office/drawing/2014/main" id="{95061672-1196-4B3B-B2CE-51FD688A6B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9315" name="Text Box 115">
                      <a:extLst>
                        <a:ext uri="{FF2B5EF4-FFF2-40B4-BE49-F238E27FC236}">
                          <a16:creationId xmlns:a16="http://schemas.microsoft.com/office/drawing/2014/main" id="{0C0EE303-AD99-4DBF-A5B6-F70125A57CA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  <p:grpSp>
              <p:nvGrpSpPr>
                <p:cNvPr id="179316" name="Group 116">
                  <a:extLst>
                    <a:ext uri="{FF2B5EF4-FFF2-40B4-BE49-F238E27FC236}">
                      <a16:creationId xmlns:a16="http://schemas.microsoft.com/office/drawing/2014/main" id="{F1D8724C-14E8-456C-BC30-83C87905A6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934"/>
                  <a:ext cx="664" cy="836"/>
                  <a:chOff x="4453" y="2934"/>
                  <a:chExt cx="664" cy="836"/>
                </a:xfrm>
              </p:grpSpPr>
              <p:sp>
                <p:nvSpPr>
                  <p:cNvPr id="179317" name="Line 117">
                    <a:extLst>
                      <a:ext uri="{FF2B5EF4-FFF2-40B4-BE49-F238E27FC236}">
                        <a16:creationId xmlns:a16="http://schemas.microsoft.com/office/drawing/2014/main" id="{D508CC28-82B9-4768-9CA3-F58AF82A17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934"/>
                    <a:ext cx="29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318" name="Line 118">
                    <a:extLst>
                      <a:ext uri="{FF2B5EF4-FFF2-40B4-BE49-F238E27FC236}">
                        <a16:creationId xmlns:a16="http://schemas.microsoft.com/office/drawing/2014/main" id="{4FC6E02E-A579-4836-B73C-717E0826D2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0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79319" name="Group 119">
                    <a:extLst>
                      <a:ext uri="{FF2B5EF4-FFF2-40B4-BE49-F238E27FC236}">
                        <a16:creationId xmlns:a16="http://schemas.microsoft.com/office/drawing/2014/main" id="{8C42C628-63B5-45B8-B666-AB1BA378EA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136"/>
                    <a:ext cx="454" cy="226"/>
                    <a:chOff x="4649" y="3136"/>
                    <a:chExt cx="454" cy="226"/>
                  </a:xfrm>
                </p:grpSpPr>
                <p:sp>
                  <p:nvSpPr>
                    <p:cNvPr id="179320" name="Oval 120">
                      <a:extLst>
                        <a:ext uri="{FF2B5EF4-FFF2-40B4-BE49-F238E27FC236}">
                          <a16:creationId xmlns:a16="http://schemas.microsoft.com/office/drawing/2014/main" id="{F6705A2C-93B7-4E2F-AFB4-82BCF1A40F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9321" name="Text Box 121">
                      <a:extLst>
                        <a:ext uri="{FF2B5EF4-FFF2-40B4-BE49-F238E27FC236}">
                          <a16:creationId xmlns:a16="http://schemas.microsoft.com/office/drawing/2014/main" id="{E8068923-EFD5-4DCD-A4FE-088F9D6AC14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17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  <p:grpSp>
                <p:nvGrpSpPr>
                  <p:cNvPr id="179322" name="Group 122">
                    <a:extLst>
                      <a:ext uri="{FF2B5EF4-FFF2-40B4-BE49-F238E27FC236}">
                        <a16:creationId xmlns:a16="http://schemas.microsoft.com/office/drawing/2014/main" id="{330D1198-9AEC-45BE-B5DF-E17D1C0A7A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544"/>
                    <a:ext cx="468" cy="226"/>
                    <a:chOff x="4649" y="3544"/>
                    <a:chExt cx="468" cy="226"/>
                  </a:xfrm>
                </p:grpSpPr>
                <p:sp>
                  <p:nvSpPr>
                    <p:cNvPr id="179323" name="Oval 123">
                      <a:extLst>
                        <a:ext uri="{FF2B5EF4-FFF2-40B4-BE49-F238E27FC236}">
                          <a16:creationId xmlns:a16="http://schemas.microsoft.com/office/drawing/2014/main" id="{A1846107-F63C-4D40-8197-EE67FFFD16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9324" name="Text Box 124">
                      <a:extLst>
                        <a:ext uri="{FF2B5EF4-FFF2-40B4-BE49-F238E27FC236}">
                          <a16:creationId xmlns:a16="http://schemas.microsoft.com/office/drawing/2014/main" id="{50CDF78D-D201-496D-A04C-CD9E57EF142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584"/>
                      <a:ext cx="350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1</a:t>
                      </a:r>
                    </a:p>
                  </p:txBody>
                </p:sp>
              </p:grpSp>
            </p:grpSp>
            <p:grpSp>
              <p:nvGrpSpPr>
                <p:cNvPr id="179325" name="Group 125">
                  <a:extLst>
                    <a:ext uri="{FF2B5EF4-FFF2-40B4-BE49-F238E27FC236}">
                      <a16:creationId xmlns:a16="http://schemas.microsoft.com/office/drawing/2014/main" id="{2E955FDA-50C7-4CA4-AB74-4FE2AC4B8A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54" cy="1836"/>
                  <a:chOff x="4059" y="1934"/>
                  <a:chExt cx="454" cy="1836"/>
                </a:xfrm>
              </p:grpSpPr>
              <p:sp>
                <p:nvSpPr>
                  <p:cNvPr id="179326" name="Line 126">
                    <a:extLst>
                      <a:ext uri="{FF2B5EF4-FFF2-40B4-BE49-F238E27FC236}">
                        <a16:creationId xmlns:a16="http://schemas.microsoft.com/office/drawing/2014/main" id="{E1ACA6FB-A22E-4779-944D-FE0F1DB1B1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327" name="Line 127">
                    <a:extLst>
                      <a:ext uri="{FF2B5EF4-FFF2-40B4-BE49-F238E27FC236}">
                        <a16:creationId xmlns:a16="http://schemas.microsoft.com/office/drawing/2014/main" id="{86B49446-7393-430B-85E7-5E5E7513C5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564"/>
                    <a:ext cx="0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328" name="Line 128">
                    <a:extLst>
                      <a:ext uri="{FF2B5EF4-FFF2-40B4-BE49-F238E27FC236}">
                        <a16:creationId xmlns:a16="http://schemas.microsoft.com/office/drawing/2014/main" id="{6E5F875D-E339-49C5-8B48-832E5B6A26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949"/>
                    <a:ext cx="0" cy="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79329" name="Line 129">
                    <a:extLst>
                      <a:ext uri="{FF2B5EF4-FFF2-40B4-BE49-F238E27FC236}">
                        <a16:creationId xmlns:a16="http://schemas.microsoft.com/office/drawing/2014/main" id="{1E9EF058-571D-4739-9C1E-01CC35902F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79330" name="Group 130">
                    <a:extLst>
                      <a:ext uri="{FF2B5EF4-FFF2-40B4-BE49-F238E27FC236}">
                        <a16:creationId xmlns:a16="http://schemas.microsoft.com/office/drawing/2014/main" id="{9568E61E-0633-4437-A0BD-138060E6D2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226"/>
                    <a:chOff x="4059" y="1934"/>
                    <a:chExt cx="454" cy="226"/>
                  </a:xfrm>
                </p:grpSpPr>
                <p:sp>
                  <p:nvSpPr>
                    <p:cNvPr id="179331" name="Oval 131">
                      <a:extLst>
                        <a:ext uri="{FF2B5EF4-FFF2-40B4-BE49-F238E27FC236}">
                          <a16:creationId xmlns:a16="http://schemas.microsoft.com/office/drawing/2014/main" id="{99C34ED7-8F82-40FE-AEA9-9E044FB7EF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9332" name="Text Box 132">
                      <a:extLst>
                        <a:ext uri="{FF2B5EF4-FFF2-40B4-BE49-F238E27FC236}">
                          <a16:creationId xmlns:a16="http://schemas.microsoft.com/office/drawing/2014/main" id="{3A0829B6-8320-4986-B479-B6B24547A08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1963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f : 3</a:t>
                      </a:r>
                    </a:p>
                  </p:txBody>
                </p:sp>
              </p:grpSp>
              <p:grpSp>
                <p:nvGrpSpPr>
                  <p:cNvPr id="179333" name="Group 133">
                    <a:extLst>
                      <a:ext uri="{FF2B5EF4-FFF2-40B4-BE49-F238E27FC236}">
                        <a16:creationId xmlns:a16="http://schemas.microsoft.com/office/drawing/2014/main" id="{E5FC075B-8320-417D-BAFC-2AD1B99DB4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727"/>
                    <a:ext cx="454" cy="226"/>
                    <a:chOff x="4059" y="2727"/>
                    <a:chExt cx="454" cy="226"/>
                  </a:xfrm>
                </p:grpSpPr>
                <p:sp>
                  <p:nvSpPr>
                    <p:cNvPr id="179334" name="Oval 134">
                      <a:extLst>
                        <a:ext uri="{FF2B5EF4-FFF2-40B4-BE49-F238E27FC236}">
                          <a16:creationId xmlns:a16="http://schemas.microsoft.com/office/drawing/2014/main" id="{4BFDD173-D5DC-4A6A-8DC5-3BE73231C1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9335" name="Text Box 135">
                      <a:extLst>
                        <a:ext uri="{FF2B5EF4-FFF2-40B4-BE49-F238E27FC236}">
                          <a16:creationId xmlns:a16="http://schemas.microsoft.com/office/drawing/2014/main" id="{03CE6DE1-7186-40C3-A0D7-76804F5F68E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a : 2</a:t>
                      </a:r>
                    </a:p>
                  </p:txBody>
                </p:sp>
              </p:grpSp>
              <p:grpSp>
                <p:nvGrpSpPr>
                  <p:cNvPr id="179336" name="Group 136">
                    <a:extLst>
                      <a:ext uri="{FF2B5EF4-FFF2-40B4-BE49-F238E27FC236}">
                        <a16:creationId xmlns:a16="http://schemas.microsoft.com/office/drawing/2014/main" id="{77AD8A8C-BFBA-45BC-B812-78EFC93F2B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136"/>
                    <a:ext cx="454" cy="226"/>
                    <a:chOff x="4059" y="3136"/>
                    <a:chExt cx="454" cy="226"/>
                  </a:xfrm>
                </p:grpSpPr>
                <p:sp>
                  <p:nvSpPr>
                    <p:cNvPr id="179337" name="Oval 137">
                      <a:extLst>
                        <a:ext uri="{FF2B5EF4-FFF2-40B4-BE49-F238E27FC236}">
                          <a16:creationId xmlns:a16="http://schemas.microsoft.com/office/drawing/2014/main" id="{4B66CD1A-0B6A-4E96-9F56-40C90D875B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9338" name="Text Box 138">
                      <a:extLst>
                        <a:ext uri="{FF2B5EF4-FFF2-40B4-BE49-F238E27FC236}">
                          <a16:creationId xmlns:a16="http://schemas.microsoft.com/office/drawing/2014/main" id="{1A073721-D34A-49E3-AA37-B7EE02ED0B0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176"/>
                      <a:ext cx="350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1</a:t>
                      </a:r>
                    </a:p>
                  </p:txBody>
                </p:sp>
              </p:grpSp>
              <p:grpSp>
                <p:nvGrpSpPr>
                  <p:cNvPr id="179339" name="Group 139">
                    <a:extLst>
                      <a:ext uri="{FF2B5EF4-FFF2-40B4-BE49-F238E27FC236}">
                        <a16:creationId xmlns:a16="http://schemas.microsoft.com/office/drawing/2014/main" id="{42D89704-A57D-455C-9C60-0EF65448D6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544"/>
                    <a:ext cx="454" cy="226"/>
                    <a:chOff x="4059" y="3544"/>
                    <a:chExt cx="454" cy="226"/>
                  </a:xfrm>
                </p:grpSpPr>
                <p:sp>
                  <p:nvSpPr>
                    <p:cNvPr id="179340" name="Oval 140">
                      <a:extLst>
                        <a:ext uri="{FF2B5EF4-FFF2-40B4-BE49-F238E27FC236}">
                          <a16:creationId xmlns:a16="http://schemas.microsoft.com/office/drawing/2014/main" id="{714E561B-30F7-4440-A7FA-8AC0C750D4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9341" name="Text Box 141">
                      <a:extLst>
                        <a:ext uri="{FF2B5EF4-FFF2-40B4-BE49-F238E27FC236}">
                          <a16:creationId xmlns:a16="http://schemas.microsoft.com/office/drawing/2014/main" id="{F648384B-B8CD-43FB-A865-F1D0A26BB37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58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79342" name="Group 142">
                    <a:extLst>
                      <a:ext uri="{FF2B5EF4-FFF2-40B4-BE49-F238E27FC236}">
                        <a16:creationId xmlns:a16="http://schemas.microsoft.com/office/drawing/2014/main" id="{8FF54A44-D8AD-4419-AACB-B744564E83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338"/>
                    <a:ext cx="454" cy="226"/>
                    <a:chOff x="4059" y="2338"/>
                    <a:chExt cx="454" cy="226"/>
                  </a:xfrm>
                </p:grpSpPr>
                <p:sp>
                  <p:nvSpPr>
                    <p:cNvPr id="179343" name="Oval 143">
                      <a:extLst>
                        <a:ext uri="{FF2B5EF4-FFF2-40B4-BE49-F238E27FC236}">
                          <a16:creationId xmlns:a16="http://schemas.microsoft.com/office/drawing/2014/main" id="{97381F96-7A4C-4D07-83B5-915BD19DB0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9344" name="Text Box 144">
                      <a:extLst>
                        <a:ext uri="{FF2B5EF4-FFF2-40B4-BE49-F238E27FC236}">
                          <a16:creationId xmlns:a16="http://schemas.microsoft.com/office/drawing/2014/main" id="{FED08AE0-70A9-4AE3-A461-5121064E584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2</a:t>
                      </a:r>
                    </a:p>
                  </p:txBody>
                </p:sp>
              </p:grpSp>
            </p:grpSp>
          </p:grpSp>
        </p:grpSp>
        <p:sp>
          <p:nvSpPr>
            <p:cNvPr id="179346" name="Text Box 146">
              <a:extLst>
                <a:ext uri="{FF2B5EF4-FFF2-40B4-BE49-F238E27FC236}">
                  <a16:creationId xmlns:a16="http://schemas.microsoft.com/office/drawing/2014/main" id="{7A989CCB-8B4F-4F81-BBDA-66ED42084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715"/>
              <a:ext cx="8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800"/>
                <a:t>After trans 3 </a:t>
              </a:r>
              <a:r>
                <a:rPr lang="en-US" altLang="zh-CN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(f,b)</a:t>
              </a:r>
              <a:endParaRPr lang="en-US" altLang="zh-CN" sz="180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68714C4B-5C59-4F6F-85AC-7DB4C0F6C9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7623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Example 1 (cont.)</a:t>
            </a:r>
          </a:p>
        </p:txBody>
      </p:sp>
      <p:sp>
        <p:nvSpPr>
          <p:cNvPr id="182339" name="Text Box 67">
            <a:extLst>
              <a:ext uri="{FF2B5EF4-FFF2-40B4-BE49-F238E27FC236}">
                <a16:creationId xmlns:a16="http://schemas.microsoft.com/office/drawing/2014/main" id="{8807FEBF-67E9-4D1C-9AC1-69D783E60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392238"/>
            <a:ext cx="5837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The building process of the tree (cont.)</a:t>
            </a:r>
          </a:p>
        </p:txBody>
      </p:sp>
      <p:grpSp>
        <p:nvGrpSpPr>
          <p:cNvPr id="182437" name="Group 165">
            <a:extLst>
              <a:ext uri="{FF2B5EF4-FFF2-40B4-BE49-F238E27FC236}">
                <a16:creationId xmlns:a16="http://schemas.microsoft.com/office/drawing/2014/main" id="{B521FA79-2A73-428E-8EF4-2669F0F84F6F}"/>
              </a:ext>
            </a:extLst>
          </p:cNvPr>
          <p:cNvGrpSpPr>
            <a:grpSpLocks/>
          </p:cNvGrpSpPr>
          <p:nvPr/>
        </p:nvGrpSpPr>
        <p:grpSpPr bwMode="auto">
          <a:xfrm>
            <a:off x="1052513" y="2146300"/>
            <a:ext cx="2603500" cy="4575175"/>
            <a:chOff x="663" y="1352"/>
            <a:chExt cx="1640" cy="2882"/>
          </a:xfrm>
        </p:grpSpPr>
        <p:grpSp>
          <p:nvGrpSpPr>
            <p:cNvPr id="182382" name="Group 110">
              <a:extLst>
                <a:ext uri="{FF2B5EF4-FFF2-40B4-BE49-F238E27FC236}">
                  <a16:creationId xmlns:a16="http://schemas.microsoft.com/office/drawing/2014/main" id="{770CF062-B907-4C51-9263-FDBCA37221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" y="1352"/>
              <a:ext cx="1640" cy="2223"/>
              <a:chOff x="4059" y="1547"/>
              <a:chExt cx="1640" cy="2223"/>
            </a:xfrm>
          </p:grpSpPr>
          <p:grpSp>
            <p:nvGrpSpPr>
              <p:cNvPr id="182383" name="Group 111">
                <a:extLst>
                  <a:ext uri="{FF2B5EF4-FFF2-40B4-BE49-F238E27FC236}">
                    <a16:creationId xmlns:a16="http://schemas.microsoft.com/office/drawing/2014/main" id="{B9E82230-68FF-4D2D-8AEC-B29F590CF0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" y="1547"/>
                <a:ext cx="454" cy="226"/>
                <a:chOff x="4649" y="1547"/>
                <a:chExt cx="454" cy="226"/>
              </a:xfrm>
            </p:grpSpPr>
            <p:sp>
              <p:nvSpPr>
                <p:cNvPr id="182384" name="Oval 112">
                  <a:extLst>
                    <a:ext uri="{FF2B5EF4-FFF2-40B4-BE49-F238E27FC236}">
                      <a16:creationId xmlns:a16="http://schemas.microsoft.com/office/drawing/2014/main" id="{66427B8C-E535-4694-B4A9-A7A10CD4C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2385" name="Text Box 113">
                  <a:extLst>
                    <a:ext uri="{FF2B5EF4-FFF2-40B4-BE49-F238E27FC236}">
                      <a16:creationId xmlns:a16="http://schemas.microsoft.com/office/drawing/2014/main" id="{C7BB35B1-B094-4C99-A99C-4498586E65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grpSp>
            <p:nvGrpSpPr>
              <p:cNvPr id="182386" name="Group 114">
                <a:extLst>
                  <a:ext uri="{FF2B5EF4-FFF2-40B4-BE49-F238E27FC236}">
                    <a16:creationId xmlns:a16="http://schemas.microsoft.com/office/drawing/2014/main" id="{7AC5A981-130F-4482-84A6-BC8B1E2C9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3" y="1676"/>
                <a:ext cx="596" cy="1277"/>
                <a:chOff x="5103" y="1676"/>
                <a:chExt cx="596" cy="1277"/>
              </a:xfrm>
            </p:grpSpPr>
            <p:sp>
              <p:nvSpPr>
                <p:cNvPr id="182387" name="Line 115">
                  <a:extLst>
                    <a:ext uri="{FF2B5EF4-FFF2-40B4-BE49-F238E27FC236}">
                      <a16:creationId xmlns:a16="http://schemas.microsoft.com/office/drawing/2014/main" id="{7240632C-F8D8-4495-837C-5B7AEC9098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03" y="1676"/>
                  <a:ext cx="369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82388" name="Group 116">
                  <a:extLst>
                    <a:ext uri="{FF2B5EF4-FFF2-40B4-BE49-F238E27FC236}">
                      <a16:creationId xmlns:a16="http://schemas.microsoft.com/office/drawing/2014/main" id="{6AF11EC2-CB6E-4F91-9E99-31BB5AA53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" y="1934"/>
                  <a:ext cx="454" cy="1019"/>
                  <a:chOff x="5245" y="1934"/>
                  <a:chExt cx="454" cy="1019"/>
                </a:xfrm>
              </p:grpSpPr>
              <p:sp>
                <p:nvSpPr>
                  <p:cNvPr id="182389" name="Line 117">
                    <a:extLst>
                      <a:ext uri="{FF2B5EF4-FFF2-40B4-BE49-F238E27FC236}">
                        <a16:creationId xmlns:a16="http://schemas.microsoft.com/office/drawing/2014/main" id="{4F5CCCD2-FCF4-4FF3-900B-7BF1C0B109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390" name="Line 118">
                    <a:extLst>
                      <a:ext uri="{FF2B5EF4-FFF2-40B4-BE49-F238E27FC236}">
                        <a16:creationId xmlns:a16="http://schemas.microsoft.com/office/drawing/2014/main" id="{A4CBC1DC-E2BA-448B-B216-EFEDE22770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562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2391" name="Group 119">
                    <a:extLst>
                      <a:ext uri="{FF2B5EF4-FFF2-40B4-BE49-F238E27FC236}">
                        <a16:creationId xmlns:a16="http://schemas.microsoft.com/office/drawing/2014/main" id="{99307CF9-5674-4C92-999C-BBE7C8139F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727"/>
                    <a:ext cx="454" cy="226"/>
                    <a:chOff x="5245" y="2727"/>
                    <a:chExt cx="454" cy="226"/>
                  </a:xfrm>
                </p:grpSpPr>
                <p:sp>
                  <p:nvSpPr>
                    <p:cNvPr id="182392" name="Oval 120">
                      <a:extLst>
                        <a:ext uri="{FF2B5EF4-FFF2-40B4-BE49-F238E27FC236}">
                          <a16:creationId xmlns:a16="http://schemas.microsoft.com/office/drawing/2014/main" id="{17652BDC-2F95-4B7A-B1C8-F4E5ABE2A4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393" name="Text Box 121">
                      <a:extLst>
                        <a:ext uri="{FF2B5EF4-FFF2-40B4-BE49-F238E27FC236}">
                          <a16:creationId xmlns:a16="http://schemas.microsoft.com/office/drawing/2014/main" id="{20AD1475-99BF-4C4A-A058-0043A3D1A6E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8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82394" name="Group 122">
                    <a:extLst>
                      <a:ext uri="{FF2B5EF4-FFF2-40B4-BE49-F238E27FC236}">
                        <a16:creationId xmlns:a16="http://schemas.microsoft.com/office/drawing/2014/main" id="{77B6F02D-D5A6-46EB-B45D-4CCCEF4189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226"/>
                    <a:chOff x="5245" y="1934"/>
                    <a:chExt cx="454" cy="226"/>
                  </a:xfrm>
                </p:grpSpPr>
                <p:sp>
                  <p:nvSpPr>
                    <p:cNvPr id="182395" name="Oval 123">
                      <a:extLst>
                        <a:ext uri="{FF2B5EF4-FFF2-40B4-BE49-F238E27FC236}">
                          <a16:creationId xmlns:a16="http://schemas.microsoft.com/office/drawing/2014/main" id="{C6A229A3-8BFF-410C-8162-F8CACC9E28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396" name="Text Box 124">
                      <a:extLst>
                        <a:ext uri="{FF2B5EF4-FFF2-40B4-BE49-F238E27FC236}">
                          <a16:creationId xmlns:a16="http://schemas.microsoft.com/office/drawing/2014/main" id="{31F64AE0-2052-4C40-B3BE-FDE37F90649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196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1</a:t>
                      </a:r>
                    </a:p>
                  </p:txBody>
                </p:sp>
              </p:grpSp>
              <p:grpSp>
                <p:nvGrpSpPr>
                  <p:cNvPr id="182397" name="Group 125">
                    <a:extLst>
                      <a:ext uri="{FF2B5EF4-FFF2-40B4-BE49-F238E27FC236}">
                        <a16:creationId xmlns:a16="http://schemas.microsoft.com/office/drawing/2014/main" id="{A487D278-A0C3-475A-9BD2-C133AB00A3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338"/>
                    <a:ext cx="454" cy="226"/>
                    <a:chOff x="5245" y="2338"/>
                    <a:chExt cx="454" cy="226"/>
                  </a:xfrm>
                </p:grpSpPr>
                <p:sp>
                  <p:nvSpPr>
                    <p:cNvPr id="182398" name="Oval 126">
                      <a:extLst>
                        <a:ext uri="{FF2B5EF4-FFF2-40B4-BE49-F238E27FC236}">
                          <a16:creationId xmlns:a16="http://schemas.microsoft.com/office/drawing/2014/main" id="{4390711A-D0DB-4001-BF06-73B270B86D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399" name="Text Box 127">
                      <a:extLst>
                        <a:ext uri="{FF2B5EF4-FFF2-40B4-BE49-F238E27FC236}">
                          <a16:creationId xmlns:a16="http://schemas.microsoft.com/office/drawing/2014/main" id="{0576C200-3667-4A8D-8010-349EF750DB8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2378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</p:grpSp>
          <p:grpSp>
            <p:nvGrpSpPr>
              <p:cNvPr id="182400" name="Group 128">
                <a:extLst>
                  <a:ext uri="{FF2B5EF4-FFF2-40B4-BE49-F238E27FC236}">
                    <a16:creationId xmlns:a16="http://schemas.microsoft.com/office/drawing/2014/main" id="{579DB0FC-6197-4B86-83F4-D4953F668A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676"/>
                <a:ext cx="1077" cy="2094"/>
                <a:chOff x="4059" y="1676"/>
                <a:chExt cx="1077" cy="2094"/>
              </a:xfrm>
            </p:grpSpPr>
            <p:sp>
              <p:nvSpPr>
                <p:cNvPr id="182401" name="Line 129">
                  <a:extLst>
                    <a:ext uri="{FF2B5EF4-FFF2-40B4-BE49-F238E27FC236}">
                      <a16:creationId xmlns:a16="http://schemas.microsoft.com/office/drawing/2014/main" id="{9D3DF1C8-BA6F-4C83-8CFA-1CA2DA304D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1676"/>
                  <a:ext cx="224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82402" name="Group 130">
                  <a:extLst>
                    <a:ext uri="{FF2B5EF4-FFF2-40B4-BE49-F238E27FC236}">
                      <a16:creationId xmlns:a16="http://schemas.microsoft.com/office/drawing/2014/main" id="{30EA97D9-BE99-468C-837F-8FAD7566AA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139"/>
                  <a:ext cx="650" cy="425"/>
                  <a:chOff x="4453" y="2139"/>
                  <a:chExt cx="650" cy="425"/>
                </a:xfrm>
              </p:grpSpPr>
              <p:sp>
                <p:nvSpPr>
                  <p:cNvPr id="182403" name="Line 131">
                    <a:extLst>
                      <a:ext uri="{FF2B5EF4-FFF2-40B4-BE49-F238E27FC236}">
                        <a16:creationId xmlns:a16="http://schemas.microsoft.com/office/drawing/2014/main" id="{7E71C98B-B286-4822-9013-43376513F7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139"/>
                    <a:ext cx="290" cy="1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2404" name="Group 132">
                    <a:extLst>
                      <a:ext uri="{FF2B5EF4-FFF2-40B4-BE49-F238E27FC236}">
                        <a16:creationId xmlns:a16="http://schemas.microsoft.com/office/drawing/2014/main" id="{4D9B610B-8F64-47E7-959D-E093C7FE4F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2338"/>
                    <a:ext cx="454" cy="226"/>
                    <a:chOff x="4649" y="2338"/>
                    <a:chExt cx="454" cy="226"/>
                  </a:xfrm>
                </p:grpSpPr>
                <p:sp>
                  <p:nvSpPr>
                    <p:cNvPr id="182405" name="Oval 133">
                      <a:extLst>
                        <a:ext uri="{FF2B5EF4-FFF2-40B4-BE49-F238E27FC236}">
                          <a16:creationId xmlns:a16="http://schemas.microsoft.com/office/drawing/2014/main" id="{CF408803-AB78-4BA7-904B-61AAB5B903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06" name="Text Box 134">
                      <a:extLst>
                        <a:ext uri="{FF2B5EF4-FFF2-40B4-BE49-F238E27FC236}">
                          <a16:creationId xmlns:a16="http://schemas.microsoft.com/office/drawing/2014/main" id="{216FA624-FF57-4746-A35E-9330F50C415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  <p:grpSp>
              <p:nvGrpSpPr>
                <p:cNvPr id="182407" name="Group 135">
                  <a:extLst>
                    <a:ext uri="{FF2B5EF4-FFF2-40B4-BE49-F238E27FC236}">
                      <a16:creationId xmlns:a16="http://schemas.microsoft.com/office/drawing/2014/main" id="{402887E3-FBB8-4767-B59F-F60B039F67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934"/>
                  <a:ext cx="683" cy="836"/>
                  <a:chOff x="4453" y="2934"/>
                  <a:chExt cx="683" cy="836"/>
                </a:xfrm>
              </p:grpSpPr>
              <p:sp>
                <p:nvSpPr>
                  <p:cNvPr id="182408" name="Line 136">
                    <a:extLst>
                      <a:ext uri="{FF2B5EF4-FFF2-40B4-BE49-F238E27FC236}">
                        <a16:creationId xmlns:a16="http://schemas.microsoft.com/office/drawing/2014/main" id="{449EEB22-9F72-4E87-9E7F-C4335F7EC4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934"/>
                    <a:ext cx="29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409" name="Line 137">
                    <a:extLst>
                      <a:ext uri="{FF2B5EF4-FFF2-40B4-BE49-F238E27FC236}">
                        <a16:creationId xmlns:a16="http://schemas.microsoft.com/office/drawing/2014/main" id="{A4D086F1-B222-4FCB-BD4C-E98F8C5001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0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2410" name="Group 138">
                    <a:extLst>
                      <a:ext uri="{FF2B5EF4-FFF2-40B4-BE49-F238E27FC236}">
                        <a16:creationId xmlns:a16="http://schemas.microsoft.com/office/drawing/2014/main" id="{7FD9F034-DB2B-44D5-B8C7-C022B92D7E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136"/>
                    <a:ext cx="454" cy="226"/>
                    <a:chOff x="4649" y="3136"/>
                    <a:chExt cx="454" cy="226"/>
                  </a:xfrm>
                </p:grpSpPr>
                <p:sp>
                  <p:nvSpPr>
                    <p:cNvPr id="182411" name="Oval 139">
                      <a:extLst>
                        <a:ext uri="{FF2B5EF4-FFF2-40B4-BE49-F238E27FC236}">
                          <a16:creationId xmlns:a16="http://schemas.microsoft.com/office/drawing/2014/main" id="{2230F526-2B53-47D7-8494-87BF4588A6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12" name="Text Box 140">
                      <a:extLst>
                        <a:ext uri="{FF2B5EF4-FFF2-40B4-BE49-F238E27FC236}">
                          <a16:creationId xmlns:a16="http://schemas.microsoft.com/office/drawing/2014/main" id="{97A7F36B-1F86-4A6B-B7BD-15805D6EE3B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17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  <p:grpSp>
                <p:nvGrpSpPr>
                  <p:cNvPr id="182413" name="Group 141">
                    <a:extLst>
                      <a:ext uri="{FF2B5EF4-FFF2-40B4-BE49-F238E27FC236}">
                        <a16:creationId xmlns:a16="http://schemas.microsoft.com/office/drawing/2014/main" id="{E4723740-B68F-434E-802A-40A40B2801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544"/>
                    <a:ext cx="487" cy="226"/>
                    <a:chOff x="4649" y="3544"/>
                    <a:chExt cx="487" cy="226"/>
                  </a:xfrm>
                </p:grpSpPr>
                <p:sp>
                  <p:nvSpPr>
                    <p:cNvPr id="182414" name="Oval 142">
                      <a:extLst>
                        <a:ext uri="{FF2B5EF4-FFF2-40B4-BE49-F238E27FC236}">
                          <a16:creationId xmlns:a16="http://schemas.microsoft.com/office/drawing/2014/main" id="{EB797B69-56C6-4F94-8DEF-46AA8495C9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15" name="Text Box 143">
                      <a:extLst>
                        <a:ext uri="{FF2B5EF4-FFF2-40B4-BE49-F238E27FC236}">
                          <a16:creationId xmlns:a16="http://schemas.microsoft.com/office/drawing/2014/main" id="{BE022C5F-5CEC-450D-A308-A5907D41EF7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584"/>
                      <a:ext cx="369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1</a:t>
                      </a:r>
                    </a:p>
                  </p:txBody>
                </p:sp>
              </p:grpSp>
            </p:grpSp>
            <p:grpSp>
              <p:nvGrpSpPr>
                <p:cNvPr id="182416" name="Group 144">
                  <a:extLst>
                    <a:ext uri="{FF2B5EF4-FFF2-40B4-BE49-F238E27FC236}">
                      <a16:creationId xmlns:a16="http://schemas.microsoft.com/office/drawing/2014/main" id="{C421134C-1D24-4A37-B95B-2EF7461F10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54" cy="1836"/>
                  <a:chOff x="4059" y="1934"/>
                  <a:chExt cx="454" cy="1836"/>
                </a:xfrm>
              </p:grpSpPr>
              <p:sp>
                <p:nvSpPr>
                  <p:cNvPr id="182417" name="Line 145">
                    <a:extLst>
                      <a:ext uri="{FF2B5EF4-FFF2-40B4-BE49-F238E27FC236}">
                        <a16:creationId xmlns:a16="http://schemas.microsoft.com/office/drawing/2014/main" id="{CB5C45C3-8F48-40C5-A83C-A8C89FC34A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418" name="Line 146">
                    <a:extLst>
                      <a:ext uri="{FF2B5EF4-FFF2-40B4-BE49-F238E27FC236}">
                        <a16:creationId xmlns:a16="http://schemas.microsoft.com/office/drawing/2014/main" id="{242F9358-1C77-4227-B400-7591EB6E4C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564"/>
                    <a:ext cx="0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419" name="Line 147">
                    <a:extLst>
                      <a:ext uri="{FF2B5EF4-FFF2-40B4-BE49-F238E27FC236}">
                        <a16:creationId xmlns:a16="http://schemas.microsoft.com/office/drawing/2014/main" id="{C2ED7631-2386-4612-8725-CD395C9F0E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949"/>
                    <a:ext cx="0" cy="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420" name="Line 148">
                    <a:extLst>
                      <a:ext uri="{FF2B5EF4-FFF2-40B4-BE49-F238E27FC236}">
                        <a16:creationId xmlns:a16="http://schemas.microsoft.com/office/drawing/2014/main" id="{CF3F7744-E1EE-4737-A771-456998087E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2421" name="Group 149">
                    <a:extLst>
                      <a:ext uri="{FF2B5EF4-FFF2-40B4-BE49-F238E27FC236}">
                        <a16:creationId xmlns:a16="http://schemas.microsoft.com/office/drawing/2014/main" id="{29B30782-BA67-46C2-AD24-CCAEFD75BB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226"/>
                    <a:chOff x="4059" y="1934"/>
                    <a:chExt cx="454" cy="226"/>
                  </a:xfrm>
                </p:grpSpPr>
                <p:sp>
                  <p:nvSpPr>
                    <p:cNvPr id="182422" name="Oval 150">
                      <a:extLst>
                        <a:ext uri="{FF2B5EF4-FFF2-40B4-BE49-F238E27FC236}">
                          <a16:creationId xmlns:a16="http://schemas.microsoft.com/office/drawing/2014/main" id="{8FBAD781-D173-49BE-B4BB-D9941EAFB5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23" name="Text Box 151">
                      <a:extLst>
                        <a:ext uri="{FF2B5EF4-FFF2-40B4-BE49-F238E27FC236}">
                          <a16:creationId xmlns:a16="http://schemas.microsoft.com/office/drawing/2014/main" id="{4CC43134-CA43-4302-9435-7D4BE593E9E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1963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f : 3</a:t>
                      </a:r>
                    </a:p>
                  </p:txBody>
                </p:sp>
              </p:grpSp>
              <p:grpSp>
                <p:nvGrpSpPr>
                  <p:cNvPr id="182424" name="Group 152">
                    <a:extLst>
                      <a:ext uri="{FF2B5EF4-FFF2-40B4-BE49-F238E27FC236}">
                        <a16:creationId xmlns:a16="http://schemas.microsoft.com/office/drawing/2014/main" id="{49052F21-DD29-4A0B-ACB3-21446C75BF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727"/>
                    <a:ext cx="454" cy="226"/>
                    <a:chOff x="4059" y="2727"/>
                    <a:chExt cx="454" cy="226"/>
                  </a:xfrm>
                </p:grpSpPr>
                <p:sp>
                  <p:nvSpPr>
                    <p:cNvPr id="182425" name="Oval 153">
                      <a:extLst>
                        <a:ext uri="{FF2B5EF4-FFF2-40B4-BE49-F238E27FC236}">
                          <a16:creationId xmlns:a16="http://schemas.microsoft.com/office/drawing/2014/main" id="{4103C3C3-AE74-4482-A1DC-3A3260773D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26" name="Text Box 154">
                      <a:extLst>
                        <a:ext uri="{FF2B5EF4-FFF2-40B4-BE49-F238E27FC236}">
                          <a16:creationId xmlns:a16="http://schemas.microsoft.com/office/drawing/2014/main" id="{17F4D088-F43E-4EA5-8291-A1D30EAA263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a : 2</a:t>
                      </a:r>
                    </a:p>
                  </p:txBody>
                </p:sp>
              </p:grpSp>
              <p:grpSp>
                <p:nvGrpSpPr>
                  <p:cNvPr id="182427" name="Group 155">
                    <a:extLst>
                      <a:ext uri="{FF2B5EF4-FFF2-40B4-BE49-F238E27FC236}">
                        <a16:creationId xmlns:a16="http://schemas.microsoft.com/office/drawing/2014/main" id="{243A355F-B038-42FA-A6CC-A8C03318B3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136"/>
                    <a:ext cx="454" cy="226"/>
                    <a:chOff x="4059" y="3136"/>
                    <a:chExt cx="454" cy="226"/>
                  </a:xfrm>
                </p:grpSpPr>
                <p:sp>
                  <p:nvSpPr>
                    <p:cNvPr id="182428" name="Oval 156">
                      <a:extLst>
                        <a:ext uri="{FF2B5EF4-FFF2-40B4-BE49-F238E27FC236}">
                          <a16:creationId xmlns:a16="http://schemas.microsoft.com/office/drawing/2014/main" id="{6D1728E7-24FD-458D-A795-E31C194653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29" name="Text Box 157">
                      <a:extLst>
                        <a:ext uri="{FF2B5EF4-FFF2-40B4-BE49-F238E27FC236}">
                          <a16:creationId xmlns:a16="http://schemas.microsoft.com/office/drawing/2014/main" id="{9564A56B-AB31-4EDA-B59F-914DA05FF74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176"/>
                      <a:ext cx="350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1</a:t>
                      </a:r>
                    </a:p>
                  </p:txBody>
                </p:sp>
              </p:grpSp>
              <p:grpSp>
                <p:nvGrpSpPr>
                  <p:cNvPr id="182430" name="Group 158">
                    <a:extLst>
                      <a:ext uri="{FF2B5EF4-FFF2-40B4-BE49-F238E27FC236}">
                        <a16:creationId xmlns:a16="http://schemas.microsoft.com/office/drawing/2014/main" id="{2DA9AAC6-F064-4973-9A2C-D86565E20B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544"/>
                    <a:ext cx="454" cy="226"/>
                    <a:chOff x="4059" y="3544"/>
                    <a:chExt cx="454" cy="226"/>
                  </a:xfrm>
                </p:grpSpPr>
                <p:sp>
                  <p:nvSpPr>
                    <p:cNvPr id="182431" name="Oval 159">
                      <a:extLst>
                        <a:ext uri="{FF2B5EF4-FFF2-40B4-BE49-F238E27FC236}">
                          <a16:creationId xmlns:a16="http://schemas.microsoft.com/office/drawing/2014/main" id="{B8FC801E-7FF1-407C-B067-5952764F5A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32" name="Text Box 160">
                      <a:extLst>
                        <a:ext uri="{FF2B5EF4-FFF2-40B4-BE49-F238E27FC236}">
                          <a16:creationId xmlns:a16="http://schemas.microsoft.com/office/drawing/2014/main" id="{806A1EA8-0A99-41F7-B43F-2967E947E91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58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82433" name="Group 161">
                    <a:extLst>
                      <a:ext uri="{FF2B5EF4-FFF2-40B4-BE49-F238E27FC236}">
                        <a16:creationId xmlns:a16="http://schemas.microsoft.com/office/drawing/2014/main" id="{66818761-D894-413E-B5E4-CA48253858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338"/>
                    <a:ext cx="454" cy="226"/>
                    <a:chOff x="4059" y="2338"/>
                    <a:chExt cx="454" cy="226"/>
                  </a:xfrm>
                </p:grpSpPr>
                <p:sp>
                  <p:nvSpPr>
                    <p:cNvPr id="182434" name="Oval 162">
                      <a:extLst>
                        <a:ext uri="{FF2B5EF4-FFF2-40B4-BE49-F238E27FC236}">
                          <a16:creationId xmlns:a16="http://schemas.microsoft.com/office/drawing/2014/main" id="{3947E422-527B-4822-B9EE-74455272E1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35" name="Text Box 163">
                      <a:extLst>
                        <a:ext uri="{FF2B5EF4-FFF2-40B4-BE49-F238E27FC236}">
                          <a16:creationId xmlns:a16="http://schemas.microsoft.com/office/drawing/2014/main" id="{5B91857E-9B0C-4A17-BCFF-E37D4676C17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2</a:t>
                      </a:r>
                    </a:p>
                  </p:txBody>
                </p:sp>
              </p:grpSp>
            </p:grpSp>
          </p:grpSp>
        </p:grpSp>
        <p:sp>
          <p:nvSpPr>
            <p:cNvPr id="182436" name="Text Box 164">
              <a:extLst>
                <a:ext uri="{FF2B5EF4-FFF2-40B4-BE49-F238E27FC236}">
                  <a16:creationId xmlns:a16="http://schemas.microsoft.com/office/drawing/2014/main" id="{F5638881-77E1-4836-9764-44953916B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" y="3830"/>
              <a:ext cx="8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800"/>
                <a:t>After trans 4 (</a:t>
              </a:r>
              <a:r>
                <a:rPr lang="en-US" altLang="zh-CN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c,b,p</a:t>
              </a:r>
              <a:r>
                <a:rPr lang="en-US" altLang="zh-CN" sz="1800"/>
                <a:t>)</a:t>
              </a:r>
            </a:p>
          </p:txBody>
        </p:sp>
      </p:grpSp>
      <p:grpSp>
        <p:nvGrpSpPr>
          <p:cNvPr id="182438" name="Group 166">
            <a:extLst>
              <a:ext uri="{FF2B5EF4-FFF2-40B4-BE49-F238E27FC236}">
                <a16:creationId xmlns:a16="http://schemas.microsoft.com/office/drawing/2014/main" id="{5BF1329D-3C2A-416B-8EB6-6EE96D256775}"/>
              </a:ext>
            </a:extLst>
          </p:cNvPr>
          <p:cNvGrpSpPr>
            <a:grpSpLocks/>
          </p:cNvGrpSpPr>
          <p:nvPr/>
        </p:nvGrpSpPr>
        <p:grpSpPr bwMode="auto">
          <a:xfrm>
            <a:off x="5262563" y="2146300"/>
            <a:ext cx="2603500" cy="4575175"/>
            <a:chOff x="663" y="1352"/>
            <a:chExt cx="1640" cy="2882"/>
          </a:xfrm>
        </p:grpSpPr>
        <p:grpSp>
          <p:nvGrpSpPr>
            <p:cNvPr id="182439" name="Group 167">
              <a:extLst>
                <a:ext uri="{FF2B5EF4-FFF2-40B4-BE49-F238E27FC236}">
                  <a16:creationId xmlns:a16="http://schemas.microsoft.com/office/drawing/2014/main" id="{639779EF-134B-4555-9126-8103870CBD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" y="1352"/>
              <a:ext cx="1640" cy="2223"/>
              <a:chOff x="4059" y="1547"/>
              <a:chExt cx="1640" cy="2223"/>
            </a:xfrm>
          </p:grpSpPr>
          <p:grpSp>
            <p:nvGrpSpPr>
              <p:cNvPr id="182440" name="Group 168">
                <a:extLst>
                  <a:ext uri="{FF2B5EF4-FFF2-40B4-BE49-F238E27FC236}">
                    <a16:creationId xmlns:a16="http://schemas.microsoft.com/office/drawing/2014/main" id="{D92F8A55-6FFA-4890-9C99-4FDF45E96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" y="1547"/>
                <a:ext cx="454" cy="226"/>
                <a:chOff x="4649" y="1547"/>
                <a:chExt cx="454" cy="226"/>
              </a:xfrm>
            </p:grpSpPr>
            <p:sp>
              <p:nvSpPr>
                <p:cNvPr id="182441" name="Oval 169">
                  <a:extLst>
                    <a:ext uri="{FF2B5EF4-FFF2-40B4-BE49-F238E27FC236}">
                      <a16:creationId xmlns:a16="http://schemas.microsoft.com/office/drawing/2014/main" id="{EE89498F-9D55-4584-B2FB-51E78DF40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2442" name="Text Box 170">
                  <a:extLst>
                    <a:ext uri="{FF2B5EF4-FFF2-40B4-BE49-F238E27FC236}">
                      <a16:creationId xmlns:a16="http://schemas.microsoft.com/office/drawing/2014/main" id="{05B1ACB1-6F61-4291-8123-B6EC72B2A5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grpSp>
            <p:nvGrpSpPr>
              <p:cNvPr id="182443" name="Group 171">
                <a:extLst>
                  <a:ext uri="{FF2B5EF4-FFF2-40B4-BE49-F238E27FC236}">
                    <a16:creationId xmlns:a16="http://schemas.microsoft.com/office/drawing/2014/main" id="{824445F3-D207-467A-ACDF-4B65A88B45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3" y="1676"/>
                <a:ext cx="596" cy="1277"/>
                <a:chOff x="5103" y="1676"/>
                <a:chExt cx="596" cy="1277"/>
              </a:xfrm>
            </p:grpSpPr>
            <p:sp>
              <p:nvSpPr>
                <p:cNvPr id="182444" name="Line 172">
                  <a:extLst>
                    <a:ext uri="{FF2B5EF4-FFF2-40B4-BE49-F238E27FC236}">
                      <a16:creationId xmlns:a16="http://schemas.microsoft.com/office/drawing/2014/main" id="{437F633A-D0AE-4D06-823C-2F79ECEED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03" y="1676"/>
                  <a:ext cx="369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82445" name="Group 173">
                  <a:extLst>
                    <a:ext uri="{FF2B5EF4-FFF2-40B4-BE49-F238E27FC236}">
                      <a16:creationId xmlns:a16="http://schemas.microsoft.com/office/drawing/2014/main" id="{64AE6AED-C253-4009-A413-3648F1027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" y="1934"/>
                  <a:ext cx="454" cy="1019"/>
                  <a:chOff x="5245" y="1934"/>
                  <a:chExt cx="454" cy="1019"/>
                </a:xfrm>
              </p:grpSpPr>
              <p:sp>
                <p:nvSpPr>
                  <p:cNvPr id="182446" name="Line 174">
                    <a:extLst>
                      <a:ext uri="{FF2B5EF4-FFF2-40B4-BE49-F238E27FC236}">
                        <a16:creationId xmlns:a16="http://schemas.microsoft.com/office/drawing/2014/main" id="{B412D39E-F200-4702-96AC-3C46A9B7E8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447" name="Line 175">
                    <a:extLst>
                      <a:ext uri="{FF2B5EF4-FFF2-40B4-BE49-F238E27FC236}">
                        <a16:creationId xmlns:a16="http://schemas.microsoft.com/office/drawing/2014/main" id="{D9893056-BD7D-4D70-9C2E-8AE45FE240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562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2448" name="Group 176">
                    <a:extLst>
                      <a:ext uri="{FF2B5EF4-FFF2-40B4-BE49-F238E27FC236}">
                        <a16:creationId xmlns:a16="http://schemas.microsoft.com/office/drawing/2014/main" id="{335FFE40-90CC-4A09-A93D-8B298423F9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727"/>
                    <a:ext cx="454" cy="226"/>
                    <a:chOff x="5245" y="2727"/>
                    <a:chExt cx="454" cy="226"/>
                  </a:xfrm>
                </p:grpSpPr>
                <p:sp>
                  <p:nvSpPr>
                    <p:cNvPr id="182449" name="Oval 177">
                      <a:extLst>
                        <a:ext uri="{FF2B5EF4-FFF2-40B4-BE49-F238E27FC236}">
                          <a16:creationId xmlns:a16="http://schemas.microsoft.com/office/drawing/2014/main" id="{2AD36797-8AF9-451D-9171-A3DCAAE7C3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50" name="Text Box 178">
                      <a:extLst>
                        <a:ext uri="{FF2B5EF4-FFF2-40B4-BE49-F238E27FC236}">
                          <a16:creationId xmlns:a16="http://schemas.microsoft.com/office/drawing/2014/main" id="{9CD22817-7AC1-4532-B24A-BF7EB445744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8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82451" name="Group 179">
                    <a:extLst>
                      <a:ext uri="{FF2B5EF4-FFF2-40B4-BE49-F238E27FC236}">
                        <a16:creationId xmlns:a16="http://schemas.microsoft.com/office/drawing/2014/main" id="{C2A37E55-84C7-4F77-AFA3-1FF108B73B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226"/>
                    <a:chOff x="5245" y="1934"/>
                    <a:chExt cx="454" cy="226"/>
                  </a:xfrm>
                </p:grpSpPr>
                <p:sp>
                  <p:nvSpPr>
                    <p:cNvPr id="182452" name="Oval 180">
                      <a:extLst>
                        <a:ext uri="{FF2B5EF4-FFF2-40B4-BE49-F238E27FC236}">
                          <a16:creationId xmlns:a16="http://schemas.microsoft.com/office/drawing/2014/main" id="{1823B53B-EC74-449E-9513-B480F7B8B1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53" name="Text Box 181">
                      <a:extLst>
                        <a:ext uri="{FF2B5EF4-FFF2-40B4-BE49-F238E27FC236}">
                          <a16:creationId xmlns:a16="http://schemas.microsoft.com/office/drawing/2014/main" id="{DAA3F3EE-2B2B-44ED-992F-56E9F4E513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196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1</a:t>
                      </a:r>
                    </a:p>
                  </p:txBody>
                </p:sp>
              </p:grpSp>
              <p:grpSp>
                <p:nvGrpSpPr>
                  <p:cNvPr id="182454" name="Group 182">
                    <a:extLst>
                      <a:ext uri="{FF2B5EF4-FFF2-40B4-BE49-F238E27FC236}">
                        <a16:creationId xmlns:a16="http://schemas.microsoft.com/office/drawing/2014/main" id="{3AAFF8B1-A906-4CFD-9F18-846A77A636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338"/>
                    <a:ext cx="454" cy="226"/>
                    <a:chOff x="5245" y="2338"/>
                    <a:chExt cx="454" cy="226"/>
                  </a:xfrm>
                </p:grpSpPr>
                <p:sp>
                  <p:nvSpPr>
                    <p:cNvPr id="182455" name="Oval 183">
                      <a:extLst>
                        <a:ext uri="{FF2B5EF4-FFF2-40B4-BE49-F238E27FC236}">
                          <a16:creationId xmlns:a16="http://schemas.microsoft.com/office/drawing/2014/main" id="{3C245A2B-3B25-4A1F-98B0-401431FB22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56" name="Text Box 184">
                      <a:extLst>
                        <a:ext uri="{FF2B5EF4-FFF2-40B4-BE49-F238E27FC236}">
                          <a16:creationId xmlns:a16="http://schemas.microsoft.com/office/drawing/2014/main" id="{093BC471-B984-4F95-9122-89B33B86EFF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2378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</p:grpSp>
          <p:grpSp>
            <p:nvGrpSpPr>
              <p:cNvPr id="182457" name="Group 185">
                <a:extLst>
                  <a:ext uri="{FF2B5EF4-FFF2-40B4-BE49-F238E27FC236}">
                    <a16:creationId xmlns:a16="http://schemas.microsoft.com/office/drawing/2014/main" id="{CF823C12-9CB2-4471-BB58-D2A1CE3A87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676"/>
                <a:ext cx="1074" cy="2094"/>
                <a:chOff x="4059" y="1676"/>
                <a:chExt cx="1074" cy="2094"/>
              </a:xfrm>
            </p:grpSpPr>
            <p:sp>
              <p:nvSpPr>
                <p:cNvPr id="182458" name="Line 186">
                  <a:extLst>
                    <a:ext uri="{FF2B5EF4-FFF2-40B4-BE49-F238E27FC236}">
                      <a16:creationId xmlns:a16="http://schemas.microsoft.com/office/drawing/2014/main" id="{E8CB056E-3738-4DF1-8594-E6D1822202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1676"/>
                  <a:ext cx="224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82459" name="Group 187">
                  <a:extLst>
                    <a:ext uri="{FF2B5EF4-FFF2-40B4-BE49-F238E27FC236}">
                      <a16:creationId xmlns:a16="http://schemas.microsoft.com/office/drawing/2014/main" id="{E12E40AF-907C-46D1-B3F4-2A0AFBDD9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139"/>
                  <a:ext cx="650" cy="425"/>
                  <a:chOff x="4453" y="2139"/>
                  <a:chExt cx="650" cy="425"/>
                </a:xfrm>
              </p:grpSpPr>
              <p:sp>
                <p:nvSpPr>
                  <p:cNvPr id="182460" name="Line 188">
                    <a:extLst>
                      <a:ext uri="{FF2B5EF4-FFF2-40B4-BE49-F238E27FC236}">
                        <a16:creationId xmlns:a16="http://schemas.microsoft.com/office/drawing/2014/main" id="{3C357D9B-01BF-4881-BBF6-C97244B0BB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139"/>
                    <a:ext cx="290" cy="1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2461" name="Group 189">
                    <a:extLst>
                      <a:ext uri="{FF2B5EF4-FFF2-40B4-BE49-F238E27FC236}">
                        <a16:creationId xmlns:a16="http://schemas.microsoft.com/office/drawing/2014/main" id="{897A3F1E-7C5E-4783-8369-4407DD8BDE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2338"/>
                    <a:ext cx="454" cy="226"/>
                    <a:chOff x="4649" y="2338"/>
                    <a:chExt cx="454" cy="226"/>
                  </a:xfrm>
                </p:grpSpPr>
                <p:sp>
                  <p:nvSpPr>
                    <p:cNvPr id="182462" name="Oval 190">
                      <a:extLst>
                        <a:ext uri="{FF2B5EF4-FFF2-40B4-BE49-F238E27FC236}">
                          <a16:creationId xmlns:a16="http://schemas.microsoft.com/office/drawing/2014/main" id="{70AE4E73-4678-4ABA-8410-67FD1A5570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63" name="Text Box 191">
                      <a:extLst>
                        <a:ext uri="{FF2B5EF4-FFF2-40B4-BE49-F238E27FC236}">
                          <a16:creationId xmlns:a16="http://schemas.microsoft.com/office/drawing/2014/main" id="{CF74188F-6E1F-44E2-BC38-B715BE6613D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  <p:grpSp>
              <p:nvGrpSpPr>
                <p:cNvPr id="182464" name="Group 192">
                  <a:extLst>
                    <a:ext uri="{FF2B5EF4-FFF2-40B4-BE49-F238E27FC236}">
                      <a16:creationId xmlns:a16="http://schemas.microsoft.com/office/drawing/2014/main" id="{3F288877-F684-4593-860D-AFA05AA22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934"/>
                  <a:ext cx="680" cy="836"/>
                  <a:chOff x="4453" y="2934"/>
                  <a:chExt cx="680" cy="836"/>
                </a:xfrm>
              </p:grpSpPr>
              <p:sp>
                <p:nvSpPr>
                  <p:cNvPr id="182465" name="Line 193">
                    <a:extLst>
                      <a:ext uri="{FF2B5EF4-FFF2-40B4-BE49-F238E27FC236}">
                        <a16:creationId xmlns:a16="http://schemas.microsoft.com/office/drawing/2014/main" id="{3448C335-E7F7-4CFA-BFF2-406EB23631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934"/>
                    <a:ext cx="29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466" name="Line 194">
                    <a:extLst>
                      <a:ext uri="{FF2B5EF4-FFF2-40B4-BE49-F238E27FC236}">
                        <a16:creationId xmlns:a16="http://schemas.microsoft.com/office/drawing/2014/main" id="{46F86ADD-DB94-45A8-AA83-A5490F5763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0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2467" name="Group 195">
                    <a:extLst>
                      <a:ext uri="{FF2B5EF4-FFF2-40B4-BE49-F238E27FC236}">
                        <a16:creationId xmlns:a16="http://schemas.microsoft.com/office/drawing/2014/main" id="{595A2349-8DF8-4C6C-B334-35628960422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136"/>
                    <a:ext cx="454" cy="226"/>
                    <a:chOff x="4649" y="3136"/>
                    <a:chExt cx="454" cy="226"/>
                  </a:xfrm>
                </p:grpSpPr>
                <p:sp>
                  <p:nvSpPr>
                    <p:cNvPr id="182468" name="Oval 196">
                      <a:extLst>
                        <a:ext uri="{FF2B5EF4-FFF2-40B4-BE49-F238E27FC236}">
                          <a16:creationId xmlns:a16="http://schemas.microsoft.com/office/drawing/2014/main" id="{20C8EE45-9ABB-4C0F-98ED-395100F91E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69" name="Text Box 197">
                      <a:extLst>
                        <a:ext uri="{FF2B5EF4-FFF2-40B4-BE49-F238E27FC236}">
                          <a16:creationId xmlns:a16="http://schemas.microsoft.com/office/drawing/2014/main" id="{7DA64DE1-A60E-4A54-AD0A-11773342908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17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  <p:grpSp>
                <p:nvGrpSpPr>
                  <p:cNvPr id="182470" name="Group 198">
                    <a:extLst>
                      <a:ext uri="{FF2B5EF4-FFF2-40B4-BE49-F238E27FC236}">
                        <a16:creationId xmlns:a16="http://schemas.microsoft.com/office/drawing/2014/main" id="{121F06D7-C757-4E26-809E-A695A53419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544"/>
                    <a:ext cx="484" cy="226"/>
                    <a:chOff x="4649" y="3544"/>
                    <a:chExt cx="484" cy="226"/>
                  </a:xfrm>
                </p:grpSpPr>
                <p:sp>
                  <p:nvSpPr>
                    <p:cNvPr id="182471" name="Oval 199">
                      <a:extLst>
                        <a:ext uri="{FF2B5EF4-FFF2-40B4-BE49-F238E27FC236}">
                          <a16:creationId xmlns:a16="http://schemas.microsoft.com/office/drawing/2014/main" id="{FDDCA584-B15E-45F1-8011-CD3A992770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72" name="Text Box 200">
                      <a:extLst>
                        <a:ext uri="{FF2B5EF4-FFF2-40B4-BE49-F238E27FC236}">
                          <a16:creationId xmlns:a16="http://schemas.microsoft.com/office/drawing/2014/main" id="{23824CD0-FA59-4AAD-A107-CA042E5F899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584"/>
                      <a:ext cx="36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1</a:t>
                      </a:r>
                    </a:p>
                  </p:txBody>
                </p:sp>
              </p:grpSp>
            </p:grpSp>
            <p:grpSp>
              <p:nvGrpSpPr>
                <p:cNvPr id="182473" name="Group 201">
                  <a:extLst>
                    <a:ext uri="{FF2B5EF4-FFF2-40B4-BE49-F238E27FC236}">
                      <a16:creationId xmlns:a16="http://schemas.microsoft.com/office/drawing/2014/main" id="{964F1142-AE44-4055-9A7D-E458E28769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54" cy="1836"/>
                  <a:chOff x="4059" y="1934"/>
                  <a:chExt cx="454" cy="1836"/>
                </a:xfrm>
              </p:grpSpPr>
              <p:sp>
                <p:nvSpPr>
                  <p:cNvPr id="182474" name="Line 202">
                    <a:extLst>
                      <a:ext uri="{FF2B5EF4-FFF2-40B4-BE49-F238E27FC236}">
                        <a16:creationId xmlns:a16="http://schemas.microsoft.com/office/drawing/2014/main" id="{E4B6F169-2F6D-4678-B95B-70D5F7956D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475" name="Line 203">
                    <a:extLst>
                      <a:ext uri="{FF2B5EF4-FFF2-40B4-BE49-F238E27FC236}">
                        <a16:creationId xmlns:a16="http://schemas.microsoft.com/office/drawing/2014/main" id="{4D5AC222-4CB5-4D1A-911B-9CEAE971E8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564"/>
                    <a:ext cx="0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476" name="Line 204">
                    <a:extLst>
                      <a:ext uri="{FF2B5EF4-FFF2-40B4-BE49-F238E27FC236}">
                        <a16:creationId xmlns:a16="http://schemas.microsoft.com/office/drawing/2014/main" id="{F5BB636C-3639-4DC9-B627-4C75059C24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949"/>
                    <a:ext cx="0" cy="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2477" name="Line 205">
                    <a:extLst>
                      <a:ext uri="{FF2B5EF4-FFF2-40B4-BE49-F238E27FC236}">
                        <a16:creationId xmlns:a16="http://schemas.microsoft.com/office/drawing/2014/main" id="{B5995FAC-FC91-486A-BD74-3EBF42BEA9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2478" name="Group 206">
                    <a:extLst>
                      <a:ext uri="{FF2B5EF4-FFF2-40B4-BE49-F238E27FC236}">
                        <a16:creationId xmlns:a16="http://schemas.microsoft.com/office/drawing/2014/main" id="{62AD9A6A-87FB-4B98-95A1-FB0766F7EE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226"/>
                    <a:chOff x="4059" y="1934"/>
                    <a:chExt cx="454" cy="226"/>
                  </a:xfrm>
                </p:grpSpPr>
                <p:sp>
                  <p:nvSpPr>
                    <p:cNvPr id="182479" name="Oval 207">
                      <a:extLst>
                        <a:ext uri="{FF2B5EF4-FFF2-40B4-BE49-F238E27FC236}">
                          <a16:creationId xmlns:a16="http://schemas.microsoft.com/office/drawing/2014/main" id="{AE993FC0-9802-454B-9A7E-E2DB4B9EB8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80" name="Text Box 208">
                      <a:extLst>
                        <a:ext uri="{FF2B5EF4-FFF2-40B4-BE49-F238E27FC236}">
                          <a16:creationId xmlns:a16="http://schemas.microsoft.com/office/drawing/2014/main" id="{F98153E7-F448-4119-9BD2-9C46FE9434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1963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f : 4</a:t>
                      </a:r>
                    </a:p>
                  </p:txBody>
                </p:sp>
              </p:grpSp>
              <p:grpSp>
                <p:nvGrpSpPr>
                  <p:cNvPr id="182481" name="Group 209">
                    <a:extLst>
                      <a:ext uri="{FF2B5EF4-FFF2-40B4-BE49-F238E27FC236}">
                        <a16:creationId xmlns:a16="http://schemas.microsoft.com/office/drawing/2014/main" id="{A0C69F2E-BD2D-4E63-A6C6-FEC201DBE2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727"/>
                    <a:ext cx="454" cy="226"/>
                    <a:chOff x="4059" y="2727"/>
                    <a:chExt cx="454" cy="226"/>
                  </a:xfrm>
                </p:grpSpPr>
                <p:sp>
                  <p:nvSpPr>
                    <p:cNvPr id="182482" name="Oval 210">
                      <a:extLst>
                        <a:ext uri="{FF2B5EF4-FFF2-40B4-BE49-F238E27FC236}">
                          <a16:creationId xmlns:a16="http://schemas.microsoft.com/office/drawing/2014/main" id="{FF2E5AE6-6691-4EF5-A10C-24488D3F1D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83" name="Text Box 211">
                      <a:extLst>
                        <a:ext uri="{FF2B5EF4-FFF2-40B4-BE49-F238E27FC236}">
                          <a16:creationId xmlns:a16="http://schemas.microsoft.com/office/drawing/2014/main" id="{A5CDDA9B-D027-4778-830F-9C4126A3092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a : 3</a:t>
                      </a:r>
                    </a:p>
                  </p:txBody>
                </p:sp>
              </p:grpSp>
              <p:grpSp>
                <p:nvGrpSpPr>
                  <p:cNvPr id="182484" name="Group 212">
                    <a:extLst>
                      <a:ext uri="{FF2B5EF4-FFF2-40B4-BE49-F238E27FC236}">
                        <a16:creationId xmlns:a16="http://schemas.microsoft.com/office/drawing/2014/main" id="{D563F03B-D2CE-456C-B130-824F3E078C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136"/>
                    <a:ext cx="454" cy="226"/>
                    <a:chOff x="4059" y="3136"/>
                    <a:chExt cx="454" cy="226"/>
                  </a:xfrm>
                </p:grpSpPr>
                <p:sp>
                  <p:nvSpPr>
                    <p:cNvPr id="182485" name="Oval 213">
                      <a:extLst>
                        <a:ext uri="{FF2B5EF4-FFF2-40B4-BE49-F238E27FC236}">
                          <a16:creationId xmlns:a16="http://schemas.microsoft.com/office/drawing/2014/main" id="{390D2C6F-2B05-4DD8-AF98-88DEE54E5E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86" name="Text Box 214">
                      <a:extLst>
                        <a:ext uri="{FF2B5EF4-FFF2-40B4-BE49-F238E27FC236}">
                          <a16:creationId xmlns:a16="http://schemas.microsoft.com/office/drawing/2014/main" id="{7A89BCFD-1250-4250-A684-9DC089066F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176"/>
                      <a:ext cx="350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2</a:t>
                      </a:r>
                    </a:p>
                  </p:txBody>
                </p:sp>
              </p:grpSp>
              <p:grpSp>
                <p:nvGrpSpPr>
                  <p:cNvPr id="182487" name="Group 215">
                    <a:extLst>
                      <a:ext uri="{FF2B5EF4-FFF2-40B4-BE49-F238E27FC236}">
                        <a16:creationId xmlns:a16="http://schemas.microsoft.com/office/drawing/2014/main" id="{6AF331FA-4CD2-46CB-826A-89FE4F4D89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544"/>
                    <a:ext cx="454" cy="226"/>
                    <a:chOff x="4059" y="3544"/>
                    <a:chExt cx="454" cy="226"/>
                  </a:xfrm>
                </p:grpSpPr>
                <p:sp>
                  <p:nvSpPr>
                    <p:cNvPr id="182488" name="Oval 216">
                      <a:extLst>
                        <a:ext uri="{FF2B5EF4-FFF2-40B4-BE49-F238E27FC236}">
                          <a16:creationId xmlns:a16="http://schemas.microsoft.com/office/drawing/2014/main" id="{6506D678-F90F-41F2-A207-5AA117A771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89" name="Text Box 217">
                      <a:extLst>
                        <a:ext uri="{FF2B5EF4-FFF2-40B4-BE49-F238E27FC236}">
                          <a16:creationId xmlns:a16="http://schemas.microsoft.com/office/drawing/2014/main" id="{AF2504E0-53C1-4B03-A643-1282B5FACD5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58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2</a:t>
                      </a:r>
                    </a:p>
                  </p:txBody>
                </p:sp>
              </p:grpSp>
              <p:grpSp>
                <p:nvGrpSpPr>
                  <p:cNvPr id="182490" name="Group 218">
                    <a:extLst>
                      <a:ext uri="{FF2B5EF4-FFF2-40B4-BE49-F238E27FC236}">
                        <a16:creationId xmlns:a16="http://schemas.microsoft.com/office/drawing/2014/main" id="{7EF4438A-36B0-4355-B162-4B55DA2FC7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338"/>
                    <a:ext cx="454" cy="226"/>
                    <a:chOff x="4059" y="2338"/>
                    <a:chExt cx="454" cy="226"/>
                  </a:xfrm>
                </p:grpSpPr>
                <p:sp>
                  <p:nvSpPr>
                    <p:cNvPr id="182491" name="Oval 219">
                      <a:extLst>
                        <a:ext uri="{FF2B5EF4-FFF2-40B4-BE49-F238E27FC236}">
                          <a16:creationId xmlns:a16="http://schemas.microsoft.com/office/drawing/2014/main" id="{513E7A90-D91C-4C21-AA32-168F0735D6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2492" name="Text Box 220">
                      <a:extLst>
                        <a:ext uri="{FF2B5EF4-FFF2-40B4-BE49-F238E27FC236}">
                          <a16:creationId xmlns:a16="http://schemas.microsoft.com/office/drawing/2014/main" id="{1ED9823D-B99F-481C-A1B0-DF291550AF1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3</a:t>
                      </a:r>
                    </a:p>
                  </p:txBody>
                </p:sp>
              </p:grpSp>
            </p:grpSp>
          </p:grpSp>
        </p:grpSp>
        <p:sp>
          <p:nvSpPr>
            <p:cNvPr id="182493" name="Text Box 221">
              <a:extLst>
                <a:ext uri="{FF2B5EF4-FFF2-40B4-BE49-F238E27FC236}">
                  <a16:creationId xmlns:a16="http://schemas.microsoft.com/office/drawing/2014/main" id="{A3F44BD1-CEDE-48D2-9B06-89C4A54E8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" y="3830"/>
              <a:ext cx="85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800"/>
                <a:t>After trans 5 (</a:t>
              </a:r>
              <a:r>
                <a:rPr lang="en-US" altLang="zh-CN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f,c,a,m,p)</a:t>
              </a:r>
              <a:endParaRPr lang="en-US" altLang="zh-CN" sz="180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D8E6F81E-F664-48E8-B5B5-02E9D6B3D3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7465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Example 1 (cont.)</a:t>
            </a:r>
          </a:p>
        </p:txBody>
      </p:sp>
      <p:sp>
        <p:nvSpPr>
          <p:cNvPr id="185347" name="Text Box 3">
            <a:extLst>
              <a:ext uri="{FF2B5EF4-FFF2-40B4-BE49-F238E27FC236}">
                <a16:creationId xmlns:a16="http://schemas.microsoft.com/office/drawing/2014/main" id="{58C41FA9-EDCC-4846-8261-933E9147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392238"/>
            <a:ext cx="5837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Build the item header table</a:t>
            </a:r>
          </a:p>
        </p:txBody>
      </p:sp>
      <p:grpSp>
        <p:nvGrpSpPr>
          <p:cNvPr id="185460" name="Group 116">
            <a:extLst>
              <a:ext uri="{FF2B5EF4-FFF2-40B4-BE49-F238E27FC236}">
                <a16:creationId xmlns:a16="http://schemas.microsoft.com/office/drawing/2014/main" id="{A012207C-C21D-40DE-988C-680DEBF5FF0D}"/>
              </a:ext>
            </a:extLst>
          </p:cNvPr>
          <p:cNvGrpSpPr>
            <a:grpSpLocks/>
          </p:cNvGrpSpPr>
          <p:nvPr/>
        </p:nvGrpSpPr>
        <p:grpSpPr bwMode="auto">
          <a:xfrm>
            <a:off x="2028825" y="1798638"/>
            <a:ext cx="5781675" cy="4229100"/>
            <a:chOff x="2057" y="1547"/>
            <a:chExt cx="3642" cy="2664"/>
          </a:xfrm>
        </p:grpSpPr>
        <p:grpSp>
          <p:nvGrpSpPr>
            <p:cNvPr id="185461" name="Group 117">
              <a:extLst>
                <a:ext uri="{FF2B5EF4-FFF2-40B4-BE49-F238E27FC236}">
                  <a16:creationId xmlns:a16="http://schemas.microsoft.com/office/drawing/2014/main" id="{7DF02ADE-C239-4F80-B107-C0B9352B5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" y="2160"/>
              <a:ext cx="2637" cy="2051"/>
              <a:chOff x="2057" y="2160"/>
              <a:chExt cx="2637" cy="2051"/>
            </a:xfrm>
          </p:grpSpPr>
          <p:sp>
            <p:nvSpPr>
              <p:cNvPr id="185462" name="Text Box 118">
                <a:extLst>
                  <a:ext uri="{FF2B5EF4-FFF2-40B4-BE49-F238E27FC236}">
                    <a16:creationId xmlns:a16="http://schemas.microsoft.com/office/drawing/2014/main" id="{A0BABBB5-42CF-4A28-896E-A436D3C6A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6" y="2741"/>
                <a:ext cx="937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b="1" dirty="0"/>
                  <a:t>Header Table</a:t>
                </a:r>
              </a:p>
            </p:txBody>
          </p:sp>
          <p:grpSp>
            <p:nvGrpSpPr>
              <p:cNvPr id="185463" name="Group 119">
                <a:extLst>
                  <a:ext uri="{FF2B5EF4-FFF2-40B4-BE49-F238E27FC236}">
                    <a16:creationId xmlns:a16="http://schemas.microsoft.com/office/drawing/2014/main" id="{A37EC17F-C043-42B8-AD6A-F7CE2C8DD4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7" y="2934"/>
                <a:ext cx="1651" cy="1277"/>
                <a:chOff x="2057" y="2934"/>
                <a:chExt cx="1651" cy="1277"/>
              </a:xfrm>
            </p:grpSpPr>
            <p:sp>
              <p:nvSpPr>
                <p:cNvPr id="185464" name="Line 120">
                  <a:extLst>
                    <a:ext uri="{FF2B5EF4-FFF2-40B4-BE49-F238E27FC236}">
                      <a16:creationId xmlns:a16="http://schemas.microsoft.com/office/drawing/2014/main" id="{21312C73-9AC5-4E0C-8744-141E2882E5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7" y="3136"/>
                  <a:ext cx="1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465" name="Line 121">
                  <a:extLst>
                    <a:ext uri="{FF2B5EF4-FFF2-40B4-BE49-F238E27FC236}">
                      <a16:creationId xmlns:a16="http://schemas.microsoft.com/office/drawing/2014/main" id="{2735A408-DEC8-4F4C-9327-ECDBBC91D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2" y="2934"/>
                  <a:ext cx="0" cy="12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466" name="Text Box 122">
                  <a:extLst>
                    <a:ext uri="{FF2B5EF4-FFF2-40B4-BE49-F238E27FC236}">
                      <a16:creationId xmlns:a16="http://schemas.microsoft.com/office/drawing/2014/main" id="{1BC75550-05D0-4A2F-A0B8-A7E5C17F9D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0" y="2934"/>
                  <a:ext cx="31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zh-CN" sz="1800" dirty="0"/>
                    <a:t>item</a:t>
                  </a:r>
                </a:p>
              </p:txBody>
            </p:sp>
            <p:sp>
              <p:nvSpPr>
                <p:cNvPr id="185467" name="Text Box 123">
                  <a:extLst>
                    <a:ext uri="{FF2B5EF4-FFF2-40B4-BE49-F238E27FC236}">
                      <a16:creationId xmlns:a16="http://schemas.microsoft.com/office/drawing/2014/main" id="{645B7BB7-58AB-423A-B646-D5BD662AFC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3" y="2949"/>
                  <a:ext cx="1215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zh-CN" sz="1800" dirty="0"/>
                    <a:t>head of node-links</a:t>
                  </a:r>
                </a:p>
              </p:txBody>
            </p:sp>
            <p:grpSp>
              <p:nvGrpSpPr>
                <p:cNvPr id="185468" name="Group 124">
                  <a:extLst>
                    <a:ext uri="{FF2B5EF4-FFF2-40B4-BE49-F238E27FC236}">
                      <a16:creationId xmlns:a16="http://schemas.microsoft.com/office/drawing/2014/main" id="{6E034710-5887-4B64-87D9-7F1FAC57D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2" y="3189"/>
                  <a:ext cx="242" cy="886"/>
                  <a:chOff x="2142" y="3189"/>
                  <a:chExt cx="242" cy="886"/>
                </a:xfrm>
              </p:grpSpPr>
              <p:sp>
                <p:nvSpPr>
                  <p:cNvPr id="185469" name="Text Box 125">
                    <a:extLst>
                      <a:ext uri="{FF2B5EF4-FFF2-40B4-BE49-F238E27FC236}">
                        <a16:creationId xmlns:a16="http://schemas.microsoft.com/office/drawing/2014/main" id="{0010B8D7-483B-4E27-ACFB-B1824E0FA3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3189"/>
                    <a:ext cx="224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altLang="zh-CN" sz="1800" dirty="0"/>
                      <a:t>f</a:t>
                    </a:r>
                  </a:p>
                </p:txBody>
              </p:sp>
              <p:sp>
                <p:nvSpPr>
                  <p:cNvPr id="185470" name="Text Box 126">
                    <a:extLst>
                      <a:ext uri="{FF2B5EF4-FFF2-40B4-BE49-F238E27FC236}">
                        <a16:creationId xmlns:a16="http://schemas.microsoft.com/office/drawing/2014/main" id="{142E6705-5ADA-43BD-AB9A-1090BFA72D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3342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c</a:t>
                    </a:r>
                  </a:p>
                </p:txBody>
              </p:sp>
              <p:sp>
                <p:nvSpPr>
                  <p:cNvPr id="185471" name="Text Box 127">
                    <a:extLst>
                      <a:ext uri="{FF2B5EF4-FFF2-40B4-BE49-F238E27FC236}">
                        <a16:creationId xmlns:a16="http://schemas.microsoft.com/office/drawing/2014/main" id="{72DD16D8-55A1-4AB6-B57E-EE36834A49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" y="3487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a</a:t>
                    </a:r>
                  </a:p>
                </p:txBody>
              </p:sp>
              <p:sp>
                <p:nvSpPr>
                  <p:cNvPr id="185472" name="Text Box 128">
                    <a:extLst>
                      <a:ext uri="{FF2B5EF4-FFF2-40B4-BE49-F238E27FC236}">
                        <a16:creationId xmlns:a16="http://schemas.microsoft.com/office/drawing/2014/main" id="{A84BEE85-5E29-456D-AFF9-E072E9D6E7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" y="3636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 dirty="0"/>
                      <a:t>b</a:t>
                    </a:r>
                  </a:p>
                </p:txBody>
              </p:sp>
              <p:sp>
                <p:nvSpPr>
                  <p:cNvPr id="185473" name="Text Box 129">
                    <a:extLst>
                      <a:ext uri="{FF2B5EF4-FFF2-40B4-BE49-F238E27FC236}">
                        <a16:creationId xmlns:a16="http://schemas.microsoft.com/office/drawing/2014/main" id="{7F607850-E282-46C9-A668-3A13649CC47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" y="3777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m</a:t>
                    </a:r>
                  </a:p>
                </p:txBody>
              </p:sp>
              <p:sp>
                <p:nvSpPr>
                  <p:cNvPr id="185474" name="Text Box 130">
                    <a:extLst>
                      <a:ext uri="{FF2B5EF4-FFF2-40B4-BE49-F238E27FC236}">
                        <a16:creationId xmlns:a16="http://schemas.microsoft.com/office/drawing/2014/main" id="{0E86285B-EB98-4B79-AB00-2C5DBA499DF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2" y="3902"/>
                    <a:ext cx="13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p</a:t>
                    </a:r>
                  </a:p>
                </p:txBody>
              </p:sp>
            </p:grpSp>
          </p:grpSp>
          <p:grpSp>
            <p:nvGrpSpPr>
              <p:cNvPr id="185475" name="Group 131">
                <a:extLst>
                  <a:ext uri="{FF2B5EF4-FFF2-40B4-BE49-F238E27FC236}">
                    <a16:creationId xmlns:a16="http://schemas.microsoft.com/office/drawing/2014/main" id="{5D880367-51CD-49AF-8235-99358C9C34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5" y="2160"/>
                <a:ext cx="1669" cy="1931"/>
                <a:chOff x="3025" y="2160"/>
                <a:chExt cx="1669" cy="1931"/>
              </a:xfrm>
            </p:grpSpPr>
            <p:sp>
              <p:nvSpPr>
                <p:cNvPr id="185476" name="Freeform 132">
                  <a:extLst>
                    <a:ext uri="{FF2B5EF4-FFF2-40B4-BE49-F238E27FC236}">
                      <a16:creationId xmlns:a16="http://schemas.microsoft.com/office/drawing/2014/main" id="{05C7D558-AF71-46D6-A6EF-DB5CDB22D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5" y="2160"/>
                  <a:ext cx="1040" cy="1096"/>
                </a:xfrm>
                <a:custGeom>
                  <a:avLst/>
                  <a:gdLst>
                    <a:gd name="T0" fmla="*/ 0 w 1040"/>
                    <a:gd name="T1" fmla="*/ 1089 h 1096"/>
                    <a:gd name="T2" fmla="*/ 411 w 1040"/>
                    <a:gd name="T3" fmla="*/ 1064 h 1096"/>
                    <a:gd name="T4" fmla="*/ 629 w 1040"/>
                    <a:gd name="T5" fmla="*/ 895 h 1096"/>
                    <a:gd name="T6" fmla="*/ 847 w 1040"/>
                    <a:gd name="T7" fmla="*/ 363 h 1096"/>
                    <a:gd name="T8" fmla="*/ 1040 w 1040"/>
                    <a:gd name="T9" fmla="*/ 0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0" h="1096">
                      <a:moveTo>
                        <a:pt x="0" y="1089"/>
                      </a:moveTo>
                      <a:cubicBezTo>
                        <a:pt x="153" y="1092"/>
                        <a:pt x="306" y="1096"/>
                        <a:pt x="411" y="1064"/>
                      </a:cubicBezTo>
                      <a:cubicBezTo>
                        <a:pt x="516" y="1032"/>
                        <a:pt x="556" y="1012"/>
                        <a:pt x="629" y="895"/>
                      </a:cubicBezTo>
                      <a:cubicBezTo>
                        <a:pt x="702" y="778"/>
                        <a:pt x="779" y="512"/>
                        <a:pt x="847" y="363"/>
                      </a:cubicBezTo>
                      <a:cubicBezTo>
                        <a:pt x="915" y="214"/>
                        <a:pt x="977" y="107"/>
                        <a:pt x="104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477" name="Freeform 133">
                  <a:extLst>
                    <a:ext uri="{FF2B5EF4-FFF2-40B4-BE49-F238E27FC236}">
                      <a16:creationId xmlns:a16="http://schemas.microsoft.com/office/drawing/2014/main" id="{6E8E1614-2F76-43BC-AE85-B0B768111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547"/>
                  <a:ext cx="992" cy="875"/>
                </a:xfrm>
                <a:custGeom>
                  <a:avLst/>
                  <a:gdLst>
                    <a:gd name="T0" fmla="*/ 0 w 992"/>
                    <a:gd name="T1" fmla="*/ 847 h 875"/>
                    <a:gd name="T2" fmla="*/ 363 w 992"/>
                    <a:gd name="T3" fmla="*/ 847 h 875"/>
                    <a:gd name="T4" fmla="*/ 654 w 992"/>
                    <a:gd name="T5" fmla="*/ 677 h 875"/>
                    <a:gd name="T6" fmla="*/ 992 w 992"/>
                    <a:gd name="T7" fmla="*/ 0 h 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2" h="875">
                      <a:moveTo>
                        <a:pt x="0" y="847"/>
                      </a:moveTo>
                      <a:cubicBezTo>
                        <a:pt x="127" y="861"/>
                        <a:pt x="254" y="875"/>
                        <a:pt x="363" y="847"/>
                      </a:cubicBezTo>
                      <a:cubicBezTo>
                        <a:pt x="472" y="819"/>
                        <a:pt x="549" y="818"/>
                        <a:pt x="654" y="677"/>
                      </a:cubicBezTo>
                      <a:cubicBezTo>
                        <a:pt x="759" y="536"/>
                        <a:pt x="936" y="113"/>
                        <a:pt x="992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478" name="Freeform 134">
                  <a:extLst>
                    <a:ext uri="{FF2B5EF4-FFF2-40B4-BE49-F238E27FC236}">
                      <a16:creationId xmlns:a16="http://schemas.microsoft.com/office/drawing/2014/main" id="{6A68604E-A465-43FE-87E6-147A94677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958"/>
                  <a:ext cx="1016" cy="629"/>
                </a:xfrm>
                <a:custGeom>
                  <a:avLst/>
                  <a:gdLst>
                    <a:gd name="T0" fmla="*/ 0 w 1016"/>
                    <a:gd name="T1" fmla="*/ 605 h 629"/>
                    <a:gd name="T2" fmla="*/ 436 w 1016"/>
                    <a:gd name="T3" fmla="*/ 605 h 629"/>
                    <a:gd name="T4" fmla="*/ 702 w 1016"/>
                    <a:gd name="T5" fmla="*/ 460 h 629"/>
                    <a:gd name="T6" fmla="*/ 1016 w 1016"/>
                    <a:gd name="T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6" h="629">
                      <a:moveTo>
                        <a:pt x="0" y="605"/>
                      </a:moveTo>
                      <a:cubicBezTo>
                        <a:pt x="159" y="617"/>
                        <a:pt x="319" y="629"/>
                        <a:pt x="436" y="605"/>
                      </a:cubicBezTo>
                      <a:cubicBezTo>
                        <a:pt x="553" y="581"/>
                        <a:pt x="605" y="561"/>
                        <a:pt x="702" y="460"/>
                      </a:cubicBezTo>
                      <a:cubicBezTo>
                        <a:pt x="799" y="359"/>
                        <a:pt x="907" y="179"/>
                        <a:pt x="101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479" name="Freeform 135">
                  <a:extLst>
                    <a:ext uri="{FF2B5EF4-FFF2-40B4-BE49-F238E27FC236}">
                      <a16:creationId xmlns:a16="http://schemas.microsoft.com/office/drawing/2014/main" id="{69B86517-0366-48BC-A439-25D7B14E6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3345"/>
                  <a:ext cx="1645" cy="456"/>
                </a:xfrm>
                <a:custGeom>
                  <a:avLst/>
                  <a:gdLst>
                    <a:gd name="T0" fmla="*/ 0 w 1645"/>
                    <a:gd name="T1" fmla="*/ 412 h 456"/>
                    <a:gd name="T2" fmla="*/ 460 w 1645"/>
                    <a:gd name="T3" fmla="*/ 412 h 456"/>
                    <a:gd name="T4" fmla="*/ 1041 w 1645"/>
                    <a:gd name="T5" fmla="*/ 146 h 456"/>
                    <a:gd name="T6" fmla="*/ 1645 w 1645"/>
                    <a:gd name="T7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5" h="456">
                      <a:moveTo>
                        <a:pt x="0" y="412"/>
                      </a:moveTo>
                      <a:cubicBezTo>
                        <a:pt x="143" y="434"/>
                        <a:pt x="287" y="456"/>
                        <a:pt x="460" y="412"/>
                      </a:cubicBezTo>
                      <a:cubicBezTo>
                        <a:pt x="633" y="368"/>
                        <a:pt x="844" y="215"/>
                        <a:pt x="1041" y="146"/>
                      </a:cubicBezTo>
                      <a:cubicBezTo>
                        <a:pt x="1238" y="77"/>
                        <a:pt x="1441" y="38"/>
                        <a:pt x="1645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480" name="Freeform 136">
                  <a:extLst>
                    <a:ext uri="{FF2B5EF4-FFF2-40B4-BE49-F238E27FC236}">
                      <a16:creationId xmlns:a16="http://schemas.microsoft.com/office/drawing/2014/main" id="{3EDE0905-FDD1-4BDC-B117-03A59AB0C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3345"/>
                  <a:ext cx="1064" cy="597"/>
                </a:xfrm>
                <a:custGeom>
                  <a:avLst/>
                  <a:gdLst>
                    <a:gd name="T0" fmla="*/ 0 w 1064"/>
                    <a:gd name="T1" fmla="*/ 581 h 597"/>
                    <a:gd name="T2" fmla="*/ 435 w 1064"/>
                    <a:gd name="T3" fmla="*/ 581 h 597"/>
                    <a:gd name="T4" fmla="*/ 725 w 1064"/>
                    <a:gd name="T5" fmla="*/ 484 h 597"/>
                    <a:gd name="T6" fmla="*/ 1064 w 1064"/>
                    <a:gd name="T7" fmla="*/ 0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4" h="597">
                      <a:moveTo>
                        <a:pt x="0" y="581"/>
                      </a:moveTo>
                      <a:cubicBezTo>
                        <a:pt x="157" y="589"/>
                        <a:pt x="314" y="597"/>
                        <a:pt x="435" y="581"/>
                      </a:cubicBezTo>
                      <a:cubicBezTo>
                        <a:pt x="556" y="565"/>
                        <a:pt x="620" y="581"/>
                        <a:pt x="725" y="484"/>
                      </a:cubicBezTo>
                      <a:cubicBezTo>
                        <a:pt x="830" y="387"/>
                        <a:pt x="947" y="193"/>
                        <a:pt x="106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481" name="Freeform 137">
                  <a:extLst>
                    <a:ext uri="{FF2B5EF4-FFF2-40B4-BE49-F238E27FC236}">
                      <a16:creationId xmlns:a16="http://schemas.microsoft.com/office/drawing/2014/main" id="{E5E3BF30-3A91-4002-AD62-B3B973358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3781"/>
                  <a:ext cx="1088" cy="310"/>
                </a:xfrm>
                <a:custGeom>
                  <a:avLst/>
                  <a:gdLst>
                    <a:gd name="T0" fmla="*/ 0 w 1088"/>
                    <a:gd name="T1" fmla="*/ 266 h 310"/>
                    <a:gd name="T2" fmla="*/ 629 w 1088"/>
                    <a:gd name="T3" fmla="*/ 266 h 310"/>
                    <a:gd name="T4" fmla="*/ 1088 w 1088"/>
                    <a:gd name="T5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8" h="310">
                      <a:moveTo>
                        <a:pt x="0" y="266"/>
                      </a:moveTo>
                      <a:cubicBezTo>
                        <a:pt x="224" y="288"/>
                        <a:pt x="448" y="310"/>
                        <a:pt x="629" y="266"/>
                      </a:cubicBezTo>
                      <a:cubicBezTo>
                        <a:pt x="810" y="222"/>
                        <a:pt x="949" y="111"/>
                        <a:pt x="1088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85482" name="Group 138">
              <a:extLst>
                <a:ext uri="{FF2B5EF4-FFF2-40B4-BE49-F238E27FC236}">
                  <a16:creationId xmlns:a16="http://schemas.microsoft.com/office/drawing/2014/main" id="{4634F66C-69DC-4074-8DAC-1D62531A2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1547"/>
              <a:ext cx="1640" cy="2487"/>
              <a:chOff x="4059" y="1547"/>
              <a:chExt cx="1640" cy="2487"/>
            </a:xfrm>
          </p:grpSpPr>
          <p:grpSp>
            <p:nvGrpSpPr>
              <p:cNvPr id="185483" name="Group 139">
                <a:extLst>
                  <a:ext uri="{FF2B5EF4-FFF2-40B4-BE49-F238E27FC236}">
                    <a16:creationId xmlns:a16="http://schemas.microsoft.com/office/drawing/2014/main" id="{6F95B796-3766-4288-9E17-62C5B3A31C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547"/>
                <a:ext cx="1640" cy="2223"/>
                <a:chOff x="4059" y="1547"/>
                <a:chExt cx="1640" cy="2223"/>
              </a:xfrm>
            </p:grpSpPr>
            <p:grpSp>
              <p:nvGrpSpPr>
                <p:cNvPr id="185484" name="Group 140">
                  <a:extLst>
                    <a:ext uri="{FF2B5EF4-FFF2-40B4-BE49-F238E27FC236}">
                      <a16:creationId xmlns:a16="http://schemas.microsoft.com/office/drawing/2014/main" id="{23E7CB0C-0777-4010-85A3-39CF7A9C14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49" y="1547"/>
                  <a:ext cx="454" cy="226"/>
                  <a:chOff x="4649" y="1547"/>
                  <a:chExt cx="454" cy="226"/>
                </a:xfrm>
              </p:grpSpPr>
              <p:sp>
                <p:nvSpPr>
                  <p:cNvPr id="185485" name="Oval 141">
                    <a:extLst>
                      <a:ext uri="{FF2B5EF4-FFF2-40B4-BE49-F238E27FC236}">
                        <a16:creationId xmlns:a16="http://schemas.microsoft.com/office/drawing/2014/main" id="{10CA317B-7C71-446B-BE01-783536EF4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1547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85486" name="Text Box 142">
                    <a:extLst>
                      <a:ext uri="{FF2B5EF4-FFF2-40B4-BE49-F238E27FC236}">
                        <a16:creationId xmlns:a16="http://schemas.microsoft.com/office/drawing/2014/main" id="{A7615E74-2DF6-4111-90B2-9CE28605A1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" y="1579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root</a:t>
                    </a:r>
                  </a:p>
                </p:txBody>
              </p:sp>
            </p:grpSp>
            <p:grpSp>
              <p:nvGrpSpPr>
                <p:cNvPr id="185487" name="Group 143">
                  <a:extLst>
                    <a:ext uri="{FF2B5EF4-FFF2-40B4-BE49-F238E27FC236}">
                      <a16:creationId xmlns:a16="http://schemas.microsoft.com/office/drawing/2014/main" id="{3DBC6E97-4656-4DE2-9E39-842AFF7B9F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03" y="1676"/>
                  <a:ext cx="596" cy="1277"/>
                  <a:chOff x="5103" y="1676"/>
                  <a:chExt cx="596" cy="1277"/>
                </a:xfrm>
              </p:grpSpPr>
              <p:sp>
                <p:nvSpPr>
                  <p:cNvPr id="185488" name="Line 144">
                    <a:extLst>
                      <a:ext uri="{FF2B5EF4-FFF2-40B4-BE49-F238E27FC236}">
                        <a16:creationId xmlns:a16="http://schemas.microsoft.com/office/drawing/2014/main" id="{E02A5534-5B84-414B-A761-77A688EC51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3" y="1676"/>
                    <a:ext cx="369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5489" name="Group 145">
                    <a:extLst>
                      <a:ext uri="{FF2B5EF4-FFF2-40B4-BE49-F238E27FC236}">
                        <a16:creationId xmlns:a16="http://schemas.microsoft.com/office/drawing/2014/main" id="{51A7EAD0-89BB-4285-8209-D00682CCD9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1019"/>
                    <a:chOff x="5245" y="1934"/>
                    <a:chExt cx="454" cy="1019"/>
                  </a:xfrm>
                </p:grpSpPr>
                <p:sp>
                  <p:nvSpPr>
                    <p:cNvPr id="185490" name="Line 146">
                      <a:extLst>
                        <a:ext uri="{FF2B5EF4-FFF2-40B4-BE49-F238E27FC236}">
                          <a16:creationId xmlns:a16="http://schemas.microsoft.com/office/drawing/2014/main" id="{7D46E31C-23DB-48D7-A1D5-5F4C30DF7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469" y="2155"/>
                      <a:ext cx="0" cy="1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5491" name="Line 147">
                      <a:extLst>
                        <a:ext uri="{FF2B5EF4-FFF2-40B4-BE49-F238E27FC236}">
                          <a16:creationId xmlns:a16="http://schemas.microsoft.com/office/drawing/2014/main" id="{36C80276-D8B0-465C-BA57-D686E2CD20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469" y="2562"/>
                      <a:ext cx="0" cy="16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85492" name="Group 148">
                      <a:extLst>
                        <a:ext uri="{FF2B5EF4-FFF2-40B4-BE49-F238E27FC236}">
                          <a16:creationId xmlns:a16="http://schemas.microsoft.com/office/drawing/2014/main" id="{4E01EB23-F11E-4ED1-9788-C89FF188C7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2727"/>
                      <a:ext cx="454" cy="226"/>
                      <a:chOff x="5245" y="2727"/>
                      <a:chExt cx="454" cy="226"/>
                    </a:xfrm>
                  </p:grpSpPr>
                  <p:sp>
                    <p:nvSpPr>
                      <p:cNvPr id="185493" name="Oval 149">
                        <a:extLst>
                          <a:ext uri="{FF2B5EF4-FFF2-40B4-BE49-F238E27FC236}">
                            <a16:creationId xmlns:a16="http://schemas.microsoft.com/office/drawing/2014/main" id="{49188C66-E7F6-4D1D-B179-0F4CFE26E0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45" y="2727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494" name="Text Box 150">
                        <a:extLst>
                          <a:ext uri="{FF2B5EF4-FFF2-40B4-BE49-F238E27FC236}">
                            <a16:creationId xmlns:a16="http://schemas.microsoft.com/office/drawing/2014/main" id="{04E8D3CC-C7C6-4323-9FD0-18FD71DD96E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48" y="2761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p : 1</a:t>
                        </a:r>
                      </a:p>
                    </p:txBody>
                  </p:sp>
                </p:grpSp>
                <p:grpSp>
                  <p:nvGrpSpPr>
                    <p:cNvPr id="185495" name="Group 151">
                      <a:extLst>
                        <a:ext uri="{FF2B5EF4-FFF2-40B4-BE49-F238E27FC236}">
                          <a16:creationId xmlns:a16="http://schemas.microsoft.com/office/drawing/2014/main" id="{6689C793-CC82-4578-93BD-2A6F182AA4E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1934"/>
                      <a:ext cx="454" cy="226"/>
                      <a:chOff x="5245" y="1934"/>
                      <a:chExt cx="454" cy="226"/>
                    </a:xfrm>
                  </p:grpSpPr>
                  <p:sp>
                    <p:nvSpPr>
                      <p:cNvPr id="185496" name="Oval 152">
                        <a:extLst>
                          <a:ext uri="{FF2B5EF4-FFF2-40B4-BE49-F238E27FC236}">
                            <a16:creationId xmlns:a16="http://schemas.microsoft.com/office/drawing/2014/main" id="{7FEA0B34-7836-445B-9D34-CD359817D4A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45" y="1934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497" name="Text Box 153">
                        <a:extLst>
                          <a:ext uri="{FF2B5EF4-FFF2-40B4-BE49-F238E27FC236}">
                            <a16:creationId xmlns:a16="http://schemas.microsoft.com/office/drawing/2014/main" id="{0EDDC9B1-59DB-4E1D-8CED-4D4097E431C7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72" y="1966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c : 1</a:t>
                        </a:r>
                      </a:p>
                    </p:txBody>
                  </p:sp>
                </p:grpSp>
                <p:grpSp>
                  <p:nvGrpSpPr>
                    <p:cNvPr id="185498" name="Group 154">
                      <a:extLst>
                        <a:ext uri="{FF2B5EF4-FFF2-40B4-BE49-F238E27FC236}">
                          <a16:creationId xmlns:a16="http://schemas.microsoft.com/office/drawing/2014/main" id="{6C32B14B-1370-4262-8D2F-24011D450F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2338"/>
                      <a:ext cx="454" cy="226"/>
                      <a:chOff x="5245" y="2338"/>
                      <a:chExt cx="454" cy="226"/>
                    </a:xfrm>
                  </p:grpSpPr>
                  <p:sp>
                    <p:nvSpPr>
                      <p:cNvPr id="185499" name="Oval 155">
                        <a:extLst>
                          <a:ext uri="{FF2B5EF4-FFF2-40B4-BE49-F238E27FC236}">
                            <a16:creationId xmlns:a16="http://schemas.microsoft.com/office/drawing/2014/main" id="{6B29513D-A832-4458-B529-AA823DF1558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45" y="2338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500" name="Text Box 156">
                        <a:extLst>
                          <a:ext uri="{FF2B5EF4-FFF2-40B4-BE49-F238E27FC236}">
                            <a16:creationId xmlns:a16="http://schemas.microsoft.com/office/drawing/2014/main" id="{AF46A560-B104-41BE-8131-49992C535A8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72" y="2378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b : 1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85501" name="Group 157">
                  <a:extLst>
                    <a:ext uri="{FF2B5EF4-FFF2-40B4-BE49-F238E27FC236}">
                      <a16:creationId xmlns:a16="http://schemas.microsoft.com/office/drawing/2014/main" id="{A779222A-137E-4662-BF89-58C482037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676"/>
                  <a:ext cx="1064" cy="2094"/>
                  <a:chOff x="4059" y="1676"/>
                  <a:chExt cx="1064" cy="2094"/>
                </a:xfrm>
              </p:grpSpPr>
              <p:sp>
                <p:nvSpPr>
                  <p:cNvPr id="185502" name="Line 158">
                    <a:extLst>
                      <a:ext uri="{FF2B5EF4-FFF2-40B4-BE49-F238E27FC236}">
                        <a16:creationId xmlns:a16="http://schemas.microsoft.com/office/drawing/2014/main" id="{E56C678E-B722-47D6-B79A-C244C5D6D2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5" y="1676"/>
                    <a:ext cx="224" cy="25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5503" name="Group 159">
                    <a:extLst>
                      <a:ext uri="{FF2B5EF4-FFF2-40B4-BE49-F238E27FC236}">
                        <a16:creationId xmlns:a16="http://schemas.microsoft.com/office/drawing/2014/main" id="{C8CF5A05-C8CA-40FA-A62B-4E83DC050F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53" y="2139"/>
                    <a:ext cx="650" cy="425"/>
                    <a:chOff x="4453" y="2139"/>
                    <a:chExt cx="650" cy="425"/>
                  </a:xfrm>
                </p:grpSpPr>
                <p:sp>
                  <p:nvSpPr>
                    <p:cNvPr id="185504" name="Line 160">
                      <a:extLst>
                        <a:ext uri="{FF2B5EF4-FFF2-40B4-BE49-F238E27FC236}">
                          <a16:creationId xmlns:a16="http://schemas.microsoft.com/office/drawing/2014/main" id="{E85C662A-C0BE-468B-887A-37DD1E301F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453" y="2139"/>
                      <a:ext cx="290" cy="19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85505" name="Group 161">
                      <a:extLst>
                        <a:ext uri="{FF2B5EF4-FFF2-40B4-BE49-F238E27FC236}">
                          <a16:creationId xmlns:a16="http://schemas.microsoft.com/office/drawing/2014/main" id="{11541783-4317-4B05-80B1-9ECC0F2120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9" y="2338"/>
                      <a:ext cx="454" cy="226"/>
                      <a:chOff x="4649" y="2338"/>
                      <a:chExt cx="454" cy="226"/>
                    </a:xfrm>
                  </p:grpSpPr>
                  <p:sp>
                    <p:nvSpPr>
                      <p:cNvPr id="185506" name="Oval 162">
                        <a:extLst>
                          <a:ext uri="{FF2B5EF4-FFF2-40B4-BE49-F238E27FC236}">
                            <a16:creationId xmlns:a16="http://schemas.microsoft.com/office/drawing/2014/main" id="{82ADF6BC-FE39-427E-891C-838AEF64A45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9" y="2338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507" name="Text Box 163">
                        <a:extLst>
                          <a:ext uri="{FF2B5EF4-FFF2-40B4-BE49-F238E27FC236}">
                            <a16:creationId xmlns:a16="http://schemas.microsoft.com/office/drawing/2014/main" id="{6673DB4B-648A-4998-BD01-D0600EA85F9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67" y="2374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b : 1</a:t>
                        </a:r>
                      </a:p>
                    </p:txBody>
                  </p:sp>
                </p:grpSp>
              </p:grpSp>
              <p:grpSp>
                <p:nvGrpSpPr>
                  <p:cNvPr id="185508" name="Group 164">
                    <a:extLst>
                      <a:ext uri="{FF2B5EF4-FFF2-40B4-BE49-F238E27FC236}">
                        <a16:creationId xmlns:a16="http://schemas.microsoft.com/office/drawing/2014/main" id="{4D3EF3EA-8874-4F23-896B-6FC1D82088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53" y="2934"/>
                    <a:ext cx="670" cy="836"/>
                    <a:chOff x="4453" y="2934"/>
                    <a:chExt cx="670" cy="836"/>
                  </a:xfrm>
                </p:grpSpPr>
                <p:sp>
                  <p:nvSpPr>
                    <p:cNvPr id="185509" name="Line 165">
                      <a:extLst>
                        <a:ext uri="{FF2B5EF4-FFF2-40B4-BE49-F238E27FC236}">
                          <a16:creationId xmlns:a16="http://schemas.microsoft.com/office/drawing/2014/main" id="{43AEAC95-4C67-4A87-95CE-4E05C81AB0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453" y="2934"/>
                      <a:ext cx="290" cy="2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5510" name="Line 166">
                      <a:extLst>
                        <a:ext uri="{FF2B5EF4-FFF2-40B4-BE49-F238E27FC236}">
                          <a16:creationId xmlns:a16="http://schemas.microsoft.com/office/drawing/2014/main" id="{7685A0A0-187E-496A-B74A-3900D585AF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840" y="3362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85511" name="Group 167">
                      <a:extLst>
                        <a:ext uri="{FF2B5EF4-FFF2-40B4-BE49-F238E27FC236}">
                          <a16:creationId xmlns:a16="http://schemas.microsoft.com/office/drawing/2014/main" id="{1B4F465E-0684-4167-BE61-D9A33A37021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9" y="3136"/>
                      <a:ext cx="454" cy="226"/>
                      <a:chOff x="4649" y="3136"/>
                      <a:chExt cx="454" cy="226"/>
                    </a:xfrm>
                  </p:grpSpPr>
                  <p:sp>
                    <p:nvSpPr>
                      <p:cNvPr id="185512" name="Oval 168">
                        <a:extLst>
                          <a:ext uri="{FF2B5EF4-FFF2-40B4-BE49-F238E27FC236}">
                            <a16:creationId xmlns:a16="http://schemas.microsoft.com/office/drawing/2014/main" id="{0C91D948-C012-420F-9F7E-91415BA0FB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9" y="3136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513" name="Text Box 169">
                        <a:extLst>
                          <a:ext uri="{FF2B5EF4-FFF2-40B4-BE49-F238E27FC236}">
                            <a16:creationId xmlns:a16="http://schemas.microsoft.com/office/drawing/2014/main" id="{955A3480-B321-4516-89E8-420722E687D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67" y="3176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b : 1</a:t>
                        </a:r>
                      </a:p>
                    </p:txBody>
                  </p:sp>
                </p:grpSp>
                <p:grpSp>
                  <p:nvGrpSpPr>
                    <p:cNvPr id="185514" name="Group 170">
                      <a:extLst>
                        <a:ext uri="{FF2B5EF4-FFF2-40B4-BE49-F238E27FC236}">
                          <a16:creationId xmlns:a16="http://schemas.microsoft.com/office/drawing/2014/main" id="{B586D40D-FCB4-4954-AD86-FC08C0F440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9" y="3544"/>
                      <a:ext cx="474" cy="226"/>
                      <a:chOff x="4649" y="3544"/>
                      <a:chExt cx="474" cy="226"/>
                    </a:xfrm>
                  </p:grpSpPr>
                  <p:sp>
                    <p:nvSpPr>
                      <p:cNvPr id="185515" name="Oval 171">
                        <a:extLst>
                          <a:ext uri="{FF2B5EF4-FFF2-40B4-BE49-F238E27FC236}">
                            <a16:creationId xmlns:a16="http://schemas.microsoft.com/office/drawing/2014/main" id="{F25927C9-21F7-4498-8A36-C4C3348A723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49" y="3544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516" name="Text Box 172">
                        <a:extLst>
                          <a:ext uri="{FF2B5EF4-FFF2-40B4-BE49-F238E27FC236}">
                            <a16:creationId xmlns:a16="http://schemas.microsoft.com/office/drawing/2014/main" id="{0C10FDCF-6AFE-4ED4-B5F6-4BC14D107E0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67" y="3584"/>
                        <a:ext cx="356" cy="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r>
                          <a:rPr lang="en-US" altLang="zh-CN" sz="1800" dirty="0"/>
                          <a:t>m : 1</a:t>
                        </a:r>
                      </a:p>
                    </p:txBody>
                  </p:sp>
                </p:grpSp>
              </p:grpSp>
              <p:grpSp>
                <p:nvGrpSpPr>
                  <p:cNvPr id="185517" name="Group 173">
                    <a:extLst>
                      <a:ext uri="{FF2B5EF4-FFF2-40B4-BE49-F238E27FC236}">
                        <a16:creationId xmlns:a16="http://schemas.microsoft.com/office/drawing/2014/main" id="{48E81A30-5EEC-4D3E-B820-07F4FBF790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1836"/>
                    <a:chOff x="4059" y="1934"/>
                    <a:chExt cx="454" cy="1836"/>
                  </a:xfrm>
                </p:grpSpPr>
                <p:sp>
                  <p:nvSpPr>
                    <p:cNvPr id="185518" name="Line 174">
                      <a:extLst>
                        <a:ext uri="{FF2B5EF4-FFF2-40B4-BE49-F238E27FC236}">
                          <a16:creationId xmlns:a16="http://schemas.microsoft.com/office/drawing/2014/main" id="{BA7E84C3-EA91-4AA9-AA82-E11C9C59F0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59" y="2155"/>
                      <a:ext cx="0" cy="1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5519" name="Line 175">
                      <a:extLst>
                        <a:ext uri="{FF2B5EF4-FFF2-40B4-BE49-F238E27FC236}">
                          <a16:creationId xmlns:a16="http://schemas.microsoft.com/office/drawing/2014/main" id="{A64F80A8-FA18-4D69-9E34-AA4CA0E958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59" y="2564"/>
                      <a:ext cx="0" cy="1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5520" name="Line 176">
                      <a:extLst>
                        <a:ext uri="{FF2B5EF4-FFF2-40B4-BE49-F238E27FC236}">
                          <a16:creationId xmlns:a16="http://schemas.microsoft.com/office/drawing/2014/main" id="{528E0D4B-636A-44CF-8044-4ACDA3F523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59" y="2949"/>
                      <a:ext cx="0" cy="1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5521" name="Line 177">
                      <a:extLst>
                        <a:ext uri="{FF2B5EF4-FFF2-40B4-BE49-F238E27FC236}">
                          <a16:creationId xmlns:a16="http://schemas.microsoft.com/office/drawing/2014/main" id="{C7D25369-9076-4103-8704-2792C3FE4D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259" y="3362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185522" name="Group 178">
                      <a:extLst>
                        <a:ext uri="{FF2B5EF4-FFF2-40B4-BE49-F238E27FC236}">
                          <a16:creationId xmlns:a16="http://schemas.microsoft.com/office/drawing/2014/main" id="{0F308F9E-2EF8-4DE1-B858-2AD2F2760C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1934"/>
                      <a:ext cx="454" cy="226"/>
                      <a:chOff x="4059" y="1934"/>
                      <a:chExt cx="454" cy="226"/>
                    </a:xfrm>
                  </p:grpSpPr>
                  <p:sp>
                    <p:nvSpPr>
                      <p:cNvPr id="185523" name="Oval 179">
                        <a:extLst>
                          <a:ext uri="{FF2B5EF4-FFF2-40B4-BE49-F238E27FC236}">
                            <a16:creationId xmlns:a16="http://schemas.microsoft.com/office/drawing/2014/main" id="{93ACF484-B3F4-4D1E-A0AF-560ADEBA64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1934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524" name="Text Box 180">
                        <a:extLst>
                          <a:ext uri="{FF2B5EF4-FFF2-40B4-BE49-F238E27FC236}">
                            <a16:creationId xmlns:a16="http://schemas.microsoft.com/office/drawing/2014/main" id="{D0A83035-42B5-4B24-9727-B380D3CB89D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1963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f : 4</a:t>
                        </a:r>
                      </a:p>
                    </p:txBody>
                  </p:sp>
                </p:grpSp>
                <p:grpSp>
                  <p:nvGrpSpPr>
                    <p:cNvPr id="185525" name="Group 181">
                      <a:extLst>
                        <a:ext uri="{FF2B5EF4-FFF2-40B4-BE49-F238E27FC236}">
                          <a16:creationId xmlns:a16="http://schemas.microsoft.com/office/drawing/2014/main" id="{B1002C5F-906A-4290-B6C2-8BB69A79817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2727"/>
                      <a:ext cx="454" cy="226"/>
                      <a:chOff x="4059" y="2727"/>
                      <a:chExt cx="454" cy="226"/>
                    </a:xfrm>
                  </p:grpSpPr>
                  <p:sp>
                    <p:nvSpPr>
                      <p:cNvPr id="185526" name="Oval 182">
                        <a:extLst>
                          <a:ext uri="{FF2B5EF4-FFF2-40B4-BE49-F238E27FC236}">
                            <a16:creationId xmlns:a16="http://schemas.microsoft.com/office/drawing/2014/main" id="{B049AE1B-6195-4A1F-A891-228681324F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2727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527" name="Text Box 183">
                        <a:extLst>
                          <a:ext uri="{FF2B5EF4-FFF2-40B4-BE49-F238E27FC236}">
                            <a16:creationId xmlns:a16="http://schemas.microsoft.com/office/drawing/2014/main" id="{816580C3-22D8-4F79-A0A0-F9ACD8AEE3B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2761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a : 3</a:t>
                        </a:r>
                      </a:p>
                    </p:txBody>
                  </p:sp>
                </p:grpSp>
                <p:grpSp>
                  <p:nvGrpSpPr>
                    <p:cNvPr id="185528" name="Group 184">
                      <a:extLst>
                        <a:ext uri="{FF2B5EF4-FFF2-40B4-BE49-F238E27FC236}">
                          <a16:creationId xmlns:a16="http://schemas.microsoft.com/office/drawing/2014/main" id="{10D69D53-4CC0-4478-875F-0F267F45CE4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3136"/>
                      <a:ext cx="454" cy="226"/>
                      <a:chOff x="4059" y="3136"/>
                      <a:chExt cx="454" cy="226"/>
                    </a:xfrm>
                  </p:grpSpPr>
                  <p:sp>
                    <p:nvSpPr>
                      <p:cNvPr id="185529" name="Oval 185">
                        <a:extLst>
                          <a:ext uri="{FF2B5EF4-FFF2-40B4-BE49-F238E27FC236}">
                            <a16:creationId xmlns:a16="http://schemas.microsoft.com/office/drawing/2014/main" id="{63457D6E-D3B1-4499-BC06-9C70BDD865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3136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530" name="Text Box 186">
                        <a:extLst>
                          <a:ext uri="{FF2B5EF4-FFF2-40B4-BE49-F238E27FC236}">
                            <a16:creationId xmlns:a16="http://schemas.microsoft.com/office/drawing/2014/main" id="{778B8D27-DE81-4BEF-A1DD-931F8FF0DF9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3176"/>
                        <a:ext cx="338" cy="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/>
                      <a:p>
                        <a:r>
                          <a:rPr lang="en-US" altLang="zh-CN" sz="1800" dirty="0"/>
                          <a:t>m : 2</a:t>
                        </a:r>
                      </a:p>
                    </p:txBody>
                  </p:sp>
                </p:grpSp>
                <p:grpSp>
                  <p:nvGrpSpPr>
                    <p:cNvPr id="185531" name="Group 187">
                      <a:extLst>
                        <a:ext uri="{FF2B5EF4-FFF2-40B4-BE49-F238E27FC236}">
                          <a16:creationId xmlns:a16="http://schemas.microsoft.com/office/drawing/2014/main" id="{76DBD5F2-39BA-4971-8106-796C85C463F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3544"/>
                      <a:ext cx="454" cy="226"/>
                      <a:chOff x="4059" y="3544"/>
                      <a:chExt cx="454" cy="226"/>
                    </a:xfrm>
                  </p:grpSpPr>
                  <p:sp>
                    <p:nvSpPr>
                      <p:cNvPr id="185532" name="Oval 188">
                        <a:extLst>
                          <a:ext uri="{FF2B5EF4-FFF2-40B4-BE49-F238E27FC236}">
                            <a16:creationId xmlns:a16="http://schemas.microsoft.com/office/drawing/2014/main" id="{B9460B57-844C-4A59-B402-258795352BE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3544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533" name="Text Box 189">
                        <a:extLst>
                          <a:ext uri="{FF2B5EF4-FFF2-40B4-BE49-F238E27FC236}">
                            <a16:creationId xmlns:a16="http://schemas.microsoft.com/office/drawing/2014/main" id="{DBE301C7-F95A-4944-AFE6-6ACE1CC8E20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3584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p : 2</a:t>
                        </a:r>
                      </a:p>
                    </p:txBody>
                  </p:sp>
                </p:grpSp>
                <p:grpSp>
                  <p:nvGrpSpPr>
                    <p:cNvPr id="185534" name="Group 190">
                      <a:extLst>
                        <a:ext uri="{FF2B5EF4-FFF2-40B4-BE49-F238E27FC236}">
                          <a16:creationId xmlns:a16="http://schemas.microsoft.com/office/drawing/2014/main" id="{8BC26463-67BA-494D-BF42-D911F280558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59" y="2338"/>
                      <a:ext cx="454" cy="226"/>
                      <a:chOff x="4059" y="2338"/>
                      <a:chExt cx="454" cy="226"/>
                    </a:xfrm>
                  </p:grpSpPr>
                  <p:sp>
                    <p:nvSpPr>
                      <p:cNvPr id="185535" name="Oval 191">
                        <a:extLst>
                          <a:ext uri="{FF2B5EF4-FFF2-40B4-BE49-F238E27FC236}">
                            <a16:creationId xmlns:a16="http://schemas.microsoft.com/office/drawing/2014/main" id="{5F8C7EB1-4834-4899-A704-84B3961896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59" y="2338"/>
                        <a:ext cx="454" cy="226"/>
                      </a:xfrm>
                      <a:prstGeom prst="ellips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>
                        <a:spAutoFit/>
                      </a:bodyPr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5536" name="Text Box 192">
                        <a:extLst>
                          <a:ext uri="{FF2B5EF4-FFF2-40B4-BE49-F238E27FC236}">
                            <a16:creationId xmlns:a16="http://schemas.microsoft.com/office/drawing/2014/main" id="{47535F97-D686-4DDD-B878-4B3A097AF3E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63" y="2374"/>
                        <a:ext cx="290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en-US" altLang="zh-CN" sz="1800"/>
                          <a:t>c : 3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185537" name="Group 193">
                <a:extLst>
                  <a:ext uri="{FF2B5EF4-FFF2-40B4-BE49-F238E27FC236}">
                    <a16:creationId xmlns:a16="http://schemas.microsoft.com/office/drawing/2014/main" id="{862F3880-B2AE-4798-AE9F-4ACBA40885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8" y="2061"/>
                <a:ext cx="1041" cy="1973"/>
                <a:chOff x="4428" y="2061"/>
                <a:chExt cx="1041" cy="1973"/>
              </a:xfrm>
            </p:grpSpPr>
            <p:sp>
              <p:nvSpPr>
                <p:cNvPr id="185538" name="Freeform 194">
                  <a:extLst>
                    <a:ext uri="{FF2B5EF4-FFF2-40B4-BE49-F238E27FC236}">
                      <a16:creationId xmlns:a16="http://schemas.microsoft.com/office/drawing/2014/main" id="{B1B9E742-7F91-48FA-8120-7AA26669A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8" y="2061"/>
                  <a:ext cx="774" cy="291"/>
                </a:xfrm>
                <a:custGeom>
                  <a:avLst/>
                  <a:gdLst>
                    <a:gd name="T0" fmla="*/ 0 w 774"/>
                    <a:gd name="T1" fmla="*/ 291 h 291"/>
                    <a:gd name="T2" fmla="*/ 412 w 774"/>
                    <a:gd name="T3" fmla="*/ 121 h 291"/>
                    <a:gd name="T4" fmla="*/ 774 w 774"/>
                    <a:gd name="T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74" h="291">
                      <a:moveTo>
                        <a:pt x="0" y="291"/>
                      </a:moveTo>
                      <a:cubicBezTo>
                        <a:pt x="141" y="230"/>
                        <a:pt x="283" y="170"/>
                        <a:pt x="412" y="121"/>
                      </a:cubicBezTo>
                      <a:cubicBezTo>
                        <a:pt x="541" y="72"/>
                        <a:pt x="657" y="36"/>
                        <a:pt x="774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539" name="Freeform 195">
                  <a:extLst>
                    <a:ext uri="{FF2B5EF4-FFF2-40B4-BE49-F238E27FC236}">
                      <a16:creationId xmlns:a16="http://schemas.microsoft.com/office/drawing/2014/main" id="{920D4401-2597-49DE-98DE-1652D1829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1" y="3297"/>
                  <a:ext cx="218" cy="266"/>
                </a:xfrm>
                <a:custGeom>
                  <a:avLst/>
                  <a:gdLst>
                    <a:gd name="T0" fmla="*/ 0 w 218"/>
                    <a:gd name="T1" fmla="*/ 0 h 242"/>
                    <a:gd name="T2" fmla="*/ 218 w 218"/>
                    <a:gd name="T3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18" h="242">
                      <a:moveTo>
                        <a:pt x="0" y="0"/>
                      </a:moveTo>
                      <a:cubicBezTo>
                        <a:pt x="0" y="0"/>
                        <a:pt x="109" y="121"/>
                        <a:pt x="218" y="24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540" name="Freeform 196">
                  <a:extLst>
                    <a:ext uri="{FF2B5EF4-FFF2-40B4-BE49-F238E27FC236}">
                      <a16:creationId xmlns:a16="http://schemas.microsoft.com/office/drawing/2014/main" id="{1535EB54-8957-4C5E-805D-29B99AB8B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3" y="2983"/>
                  <a:ext cx="1016" cy="1051"/>
                </a:xfrm>
                <a:custGeom>
                  <a:avLst/>
                  <a:gdLst>
                    <a:gd name="T0" fmla="*/ 0 w 1016"/>
                    <a:gd name="T1" fmla="*/ 774 h 1051"/>
                    <a:gd name="T2" fmla="*/ 96 w 1016"/>
                    <a:gd name="T3" fmla="*/ 991 h 1051"/>
                    <a:gd name="T4" fmla="*/ 556 w 1016"/>
                    <a:gd name="T5" fmla="*/ 1016 h 1051"/>
                    <a:gd name="T6" fmla="*/ 798 w 1016"/>
                    <a:gd name="T7" fmla="*/ 991 h 1051"/>
                    <a:gd name="T8" fmla="*/ 919 w 1016"/>
                    <a:gd name="T9" fmla="*/ 653 h 1051"/>
                    <a:gd name="T10" fmla="*/ 1016 w 1016"/>
                    <a:gd name="T11" fmla="*/ 0 h 1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16" h="1051">
                      <a:moveTo>
                        <a:pt x="0" y="774"/>
                      </a:moveTo>
                      <a:cubicBezTo>
                        <a:pt x="1" y="862"/>
                        <a:pt x="3" y="951"/>
                        <a:pt x="96" y="991"/>
                      </a:cubicBezTo>
                      <a:cubicBezTo>
                        <a:pt x="189" y="1031"/>
                        <a:pt x="439" y="1016"/>
                        <a:pt x="556" y="1016"/>
                      </a:cubicBezTo>
                      <a:cubicBezTo>
                        <a:pt x="673" y="1016"/>
                        <a:pt x="738" y="1051"/>
                        <a:pt x="798" y="991"/>
                      </a:cubicBezTo>
                      <a:cubicBezTo>
                        <a:pt x="858" y="931"/>
                        <a:pt x="883" y="818"/>
                        <a:pt x="919" y="653"/>
                      </a:cubicBezTo>
                      <a:cubicBezTo>
                        <a:pt x="955" y="488"/>
                        <a:pt x="985" y="244"/>
                        <a:pt x="101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541" name="Freeform 197">
                  <a:extLst>
                    <a:ext uri="{FF2B5EF4-FFF2-40B4-BE49-F238E27FC236}">
                      <a16:creationId xmlns:a16="http://schemas.microsoft.com/office/drawing/2014/main" id="{9486FCAD-76AF-45CC-A6B2-D2370BE5B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2571"/>
                  <a:ext cx="1" cy="557"/>
                </a:xfrm>
                <a:custGeom>
                  <a:avLst/>
                  <a:gdLst>
                    <a:gd name="T0" fmla="*/ 0 w 1"/>
                    <a:gd name="T1" fmla="*/ 557 h 557"/>
                    <a:gd name="T2" fmla="*/ 0 w 1"/>
                    <a:gd name="T3" fmla="*/ 0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557">
                      <a:moveTo>
                        <a:pt x="0" y="557"/>
                      </a:moveTo>
                      <a:cubicBezTo>
                        <a:pt x="0" y="557"/>
                        <a:pt x="0" y="278"/>
                        <a:pt x="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85542" name="Freeform 198">
                  <a:extLst>
                    <a:ext uri="{FF2B5EF4-FFF2-40B4-BE49-F238E27FC236}">
                      <a16:creationId xmlns:a16="http://schemas.microsoft.com/office/drawing/2014/main" id="{F6894081-3C15-42D2-9596-492CD191D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" y="2450"/>
                  <a:ext cx="121" cy="1"/>
                </a:xfrm>
                <a:custGeom>
                  <a:avLst/>
                  <a:gdLst>
                    <a:gd name="T0" fmla="*/ 0 w 121"/>
                    <a:gd name="T1" fmla="*/ 0 h 1"/>
                    <a:gd name="T2" fmla="*/ 121 w 12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1" h="1">
                      <a:moveTo>
                        <a:pt x="0" y="0"/>
                      </a:moveTo>
                      <a:cubicBezTo>
                        <a:pt x="50" y="0"/>
                        <a:pt x="101" y="0"/>
                        <a:pt x="121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6B5243-191A-44E2-999F-054FA61E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Market Basket Analysis</a:t>
            </a:r>
            <a:endParaRPr lang="zh-TW" altLang="en-US" dirty="0"/>
          </a:p>
        </p:txBody>
      </p:sp>
      <p:pic>
        <p:nvPicPr>
          <p:cNvPr id="5" name="Picture 2" descr="f06-01-9780123814791.jpg">
            <a:extLst>
              <a:ext uri="{FF2B5EF4-FFF2-40B4-BE49-F238E27FC236}">
                <a16:creationId xmlns:a16="http://schemas.microsoft.com/office/drawing/2014/main" id="{0B1366B8-A429-4672-8C89-3DCBD2856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08" y="1662744"/>
            <a:ext cx="56943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573226BB-5926-41F4-B56F-E39F0D0BA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6046787"/>
            <a:ext cx="7775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zh-TW" sz="1200" b="1" dirty="0">
                <a:latin typeface="Arial" panose="020B0604020202020204" pitchFamily="34" charset="0"/>
                <a:ea typeface="新細明體" panose="02020500000000000000" pitchFamily="18" charset="-120"/>
              </a:rPr>
              <a:t>Figure 6.1 </a:t>
            </a: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Market basket analysis.</a:t>
            </a:r>
          </a:p>
        </p:txBody>
      </p:sp>
    </p:spTree>
    <p:extLst>
      <p:ext uri="{BB962C8B-B14F-4D97-AF65-F5344CB8AC3E}">
        <p14:creationId xmlns:p14="http://schemas.microsoft.com/office/powerpoint/2010/main" val="3697478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D9F7D5AE-8950-4231-8C6D-D44A1CD1E9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FP-Growth Algorithm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348931AE-A454-49E8-A661-E556A4A9A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Functionality: </a:t>
            </a:r>
          </a:p>
          <a:p>
            <a:pPr lvl="1"/>
            <a:r>
              <a:rPr lang="en-US" altLang="zh-TW" sz="2400" dirty="0"/>
              <a:t>Mining frequent patterns using FP-Tree generated before</a:t>
            </a:r>
          </a:p>
          <a:p>
            <a:r>
              <a:rPr lang="en-US" altLang="zh-TW" sz="2800" dirty="0"/>
              <a:t>Input: </a:t>
            </a:r>
          </a:p>
          <a:p>
            <a:pPr lvl="1"/>
            <a:r>
              <a:rPr lang="en-US" altLang="zh-TW" sz="2400" dirty="0"/>
              <a:t>FP-tree constructed earlier</a:t>
            </a:r>
          </a:p>
          <a:p>
            <a:pPr lvl="1"/>
            <a:r>
              <a:rPr lang="en-US" altLang="zh-TW" sz="2400" dirty="0"/>
              <a:t>minimum support threshold </a:t>
            </a:r>
            <a:r>
              <a:rPr lang="en-US" altLang="zh-CN" sz="2400" dirty="0"/>
              <a:t>ξ</a:t>
            </a:r>
          </a:p>
          <a:p>
            <a:r>
              <a:rPr lang="en-US" altLang="zh-TW" sz="2800" dirty="0"/>
              <a:t>Output:</a:t>
            </a:r>
          </a:p>
          <a:p>
            <a:pPr lvl="1"/>
            <a:r>
              <a:rPr lang="en-US" altLang="zh-TW" sz="2400" dirty="0"/>
              <a:t>The complete set of frequent patterns</a:t>
            </a:r>
            <a:endParaRPr lang="en-US" altLang="zh-TW" sz="2000" dirty="0"/>
          </a:p>
          <a:p>
            <a:r>
              <a:rPr lang="en-US" altLang="zh-TW" sz="2800" dirty="0"/>
              <a:t>Main algorithm:</a:t>
            </a:r>
          </a:p>
          <a:p>
            <a:pPr lvl="1"/>
            <a:r>
              <a:rPr lang="en-US" altLang="zh-TW" sz="2400" dirty="0"/>
              <a:t>Call FP-growth(FP-tree, null)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8441D9D4-1DFF-4006-ADDA-845E493D9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Partition Patterns and Databases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6BBD4D7-BD4B-45AC-AFE2-0D90613E5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Frequent patterns can be partitioned into subsets according to f-list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F-list = f-c-a-b-m-p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Patterns containing p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Patterns having m but no p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…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Patterns having c but no a nor b, m, p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Pattern f</a:t>
            </a:r>
          </a:p>
          <a:p>
            <a:pPr eaLnBrk="1" hangingPunct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Completeness and non-</a:t>
            </a:r>
            <a:r>
              <a:rPr lang="en-US" altLang="zh-TW" sz="24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redundency</a:t>
            </a:r>
            <a:endParaRPr lang="en-US" altLang="zh-TW" sz="2400" dirty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3E48B40D-1276-47CE-A358-9F94ED0E3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63895"/>
            <a:ext cx="9144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ea typeface="新細明體" panose="02020500000000000000" pitchFamily="18" charset="-120"/>
              </a:rPr>
              <a:t>Find Patterns Having P From P-conditional Database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7C602EDD-8773-4C57-AD47-C8AA87E5C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86583"/>
            <a:ext cx="8382000" cy="158521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2200" dirty="0">
                <a:ea typeface="新細明體" panose="02020500000000000000" pitchFamily="18" charset="-120"/>
              </a:rPr>
              <a:t>Starting at the frequent item header table in the FP-tree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>
                <a:ea typeface="新細明體" panose="02020500000000000000" pitchFamily="18" charset="-120"/>
              </a:rPr>
              <a:t>Traverse the FP-tree by following the link of each frequent item </a:t>
            </a:r>
            <a:r>
              <a:rPr lang="en-US" altLang="zh-TW" sz="2200" i="1" dirty="0">
                <a:ea typeface="新細明體" panose="02020500000000000000" pitchFamily="18" charset="-120"/>
              </a:rPr>
              <a:t>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>
                <a:ea typeface="新細明體" panose="02020500000000000000" pitchFamily="18" charset="-120"/>
              </a:rPr>
              <a:t>Accumulate all of </a:t>
            </a:r>
            <a:r>
              <a:rPr lang="en-US" altLang="zh-TW" sz="2200" i="1" dirty="0">
                <a:solidFill>
                  <a:srgbClr val="0000FF"/>
                </a:solidFill>
                <a:ea typeface="新細明體" panose="02020500000000000000" pitchFamily="18" charset="-120"/>
              </a:rPr>
              <a:t>transformed prefix paths</a:t>
            </a:r>
            <a:r>
              <a:rPr lang="en-US" altLang="zh-TW" sz="22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200" dirty="0">
                <a:ea typeface="新細明體" panose="02020500000000000000" pitchFamily="18" charset="-120"/>
              </a:rPr>
              <a:t>of item </a:t>
            </a:r>
            <a:r>
              <a:rPr lang="en-US" altLang="zh-TW" sz="2200" i="1" dirty="0">
                <a:ea typeface="新細明體" panose="02020500000000000000" pitchFamily="18" charset="-120"/>
              </a:rPr>
              <a:t>p </a:t>
            </a:r>
            <a:r>
              <a:rPr lang="en-US" altLang="zh-TW" sz="2200" dirty="0">
                <a:ea typeface="新細明體" panose="02020500000000000000" pitchFamily="18" charset="-120"/>
              </a:rPr>
              <a:t>to form </a:t>
            </a:r>
            <a:r>
              <a:rPr lang="en-US" altLang="zh-TW" sz="2200" i="1" dirty="0">
                <a:ea typeface="新細明體" panose="02020500000000000000" pitchFamily="18" charset="-120"/>
              </a:rPr>
              <a:t>p’</a:t>
            </a:r>
            <a:r>
              <a:rPr lang="en-US" altLang="zh-TW" sz="2200" dirty="0">
                <a:ea typeface="新細明體" panose="02020500000000000000" pitchFamily="18" charset="-120"/>
              </a:rPr>
              <a:t>s </a:t>
            </a:r>
            <a:r>
              <a:rPr lang="en-US" altLang="zh-TW" sz="2200" dirty="0">
                <a:solidFill>
                  <a:srgbClr val="0000FF"/>
                </a:solidFill>
                <a:ea typeface="新細明體" panose="02020500000000000000" pitchFamily="18" charset="-120"/>
              </a:rPr>
              <a:t>conditional pattern base</a:t>
            </a:r>
          </a:p>
        </p:txBody>
      </p:sp>
      <p:sp>
        <p:nvSpPr>
          <p:cNvPr id="77829" name="Rectangle 4">
            <a:extLst>
              <a:ext uri="{FF2B5EF4-FFF2-40B4-BE49-F238E27FC236}">
                <a16:creationId xmlns:a16="http://schemas.microsoft.com/office/drawing/2014/main" id="{484E0FF1-25BE-44FB-B519-884B31444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181146"/>
            <a:ext cx="33274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Conditional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pattern bases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i="1" u="sng" dirty="0">
                <a:latin typeface="Times New Roman" panose="02020603050405020304" pitchFamily="18" charset="0"/>
                <a:ea typeface="新細明體" panose="02020500000000000000" pitchFamily="18" charset="-120"/>
              </a:rPr>
              <a:t>item	cond. pattern base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c	f:3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a	fc:3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b	fca:1, f:1, c:1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m	fca:2, fcab:1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p	fcam:2, cb:1</a:t>
            </a:r>
          </a:p>
        </p:txBody>
      </p:sp>
      <p:grpSp>
        <p:nvGrpSpPr>
          <p:cNvPr id="77830" name="Group 5">
            <a:extLst>
              <a:ext uri="{FF2B5EF4-FFF2-40B4-BE49-F238E27FC236}">
                <a16:creationId xmlns:a16="http://schemas.microsoft.com/office/drawing/2014/main" id="{A46C50F3-6A02-4F83-8301-3F12D3BE9FD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00"/>
            <a:ext cx="4637088" cy="3525838"/>
            <a:chOff x="2496" y="1772"/>
            <a:chExt cx="2921" cy="2226"/>
          </a:xfrm>
        </p:grpSpPr>
        <p:sp>
          <p:nvSpPr>
            <p:cNvPr id="77831" name="Text Box 6">
              <a:extLst>
                <a:ext uri="{FF2B5EF4-FFF2-40B4-BE49-F238E27FC236}">
                  <a16:creationId xmlns:a16="http://schemas.microsoft.com/office/drawing/2014/main" id="{0F13765C-DCEE-4B53-8793-E74642932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1772"/>
              <a:ext cx="278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{}</a:t>
              </a:r>
            </a:p>
          </p:txBody>
        </p:sp>
        <p:sp>
          <p:nvSpPr>
            <p:cNvPr id="77832" name="Text Box 7">
              <a:extLst>
                <a:ext uri="{FF2B5EF4-FFF2-40B4-BE49-F238E27FC236}">
                  <a16:creationId xmlns:a16="http://schemas.microsoft.com/office/drawing/2014/main" id="{61F247A1-A223-4AB8-998F-13733FC20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2205"/>
              <a:ext cx="301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f:4</a:t>
              </a:r>
            </a:p>
          </p:txBody>
        </p:sp>
        <p:sp>
          <p:nvSpPr>
            <p:cNvPr id="77833" name="Text Box 8">
              <a:extLst>
                <a:ext uri="{FF2B5EF4-FFF2-40B4-BE49-F238E27FC236}">
                  <a16:creationId xmlns:a16="http://schemas.microsoft.com/office/drawing/2014/main" id="{5C761062-3502-4A56-9FB5-61E83A977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2205"/>
              <a:ext cx="328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c:1</a:t>
              </a:r>
            </a:p>
          </p:txBody>
        </p:sp>
        <p:sp>
          <p:nvSpPr>
            <p:cNvPr id="77834" name="Text Box 9">
              <a:extLst>
                <a:ext uri="{FF2B5EF4-FFF2-40B4-BE49-F238E27FC236}">
                  <a16:creationId xmlns:a16="http://schemas.microsoft.com/office/drawing/2014/main" id="{08FA38FA-5FF8-4624-BBBF-73CEF5CC5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588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b:1</a:t>
              </a:r>
            </a:p>
          </p:txBody>
        </p:sp>
        <p:sp>
          <p:nvSpPr>
            <p:cNvPr id="77835" name="Text Box 10">
              <a:extLst>
                <a:ext uri="{FF2B5EF4-FFF2-40B4-BE49-F238E27FC236}">
                  <a16:creationId xmlns:a16="http://schemas.microsoft.com/office/drawing/2014/main" id="{A9018335-4ADE-4AC1-AF6A-0028B03E3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971"/>
              <a:ext cx="337" cy="258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p:1</a:t>
              </a:r>
            </a:p>
          </p:txBody>
        </p:sp>
        <p:cxnSp>
          <p:nvCxnSpPr>
            <p:cNvPr id="77836" name="AutoShape 11">
              <a:extLst>
                <a:ext uri="{FF2B5EF4-FFF2-40B4-BE49-F238E27FC236}">
                  <a16:creationId xmlns:a16="http://schemas.microsoft.com/office/drawing/2014/main" id="{822B64E7-B6E2-4C01-A08A-2EEB21C85CF9}"/>
                </a:ext>
              </a:extLst>
            </p:cNvPr>
            <p:cNvCxnSpPr>
              <a:cxnSpLocks noChangeShapeType="1"/>
              <a:stCxn id="77833" idx="2"/>
              <a:endCxn id="77834" idx="0"/>
            </p:cNvCxnSpPr>
            <p:nvPr/>
          </p:nvCxnSpPr>
          <p:spPr bwMode="auto">
            <a:xfrm>
              <a:off x="5248" y="2458"/>
              <a:ext cx="1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7" name="AutoShape 12">
              <a:extLst>
                <a:ext uri="{FF2B5EF4-FFF2-40B4-BE49-F238E27FC236}">
                  <a16:creationId xmlns:a16="http://schemas.microsoft.com/office/drawing/2014/main" id="{5899F671-BFEE-4DB6-9FE3-56F0F7513911}"/>
                </a:ext>
              </a:extLst>
            </p:cNvPr>
            <p:cNvCxnSpPr>
              <a:cxnSpLocks noChangeShapeType="1"/>
              <a:stCxn id="77834" idx="2"/>
              <a:endCxn id="77835" idx="0"/>
            </p:cNvCxnSpPr>
            <p:nvPr/>
          </p:nvCxnSpPr>
          <p:spPr bwMode="auto">
            <a:xfrm>
              <a:off x="5249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8" name="AutoShape 13">
              <a:extLst>
                <a:ext uri="{FF2B5EF4-FFF2-40B4-BE49-F238E27FC236}">
                  <a16:creationId xmlns:a16="http://schemas.microsoft.com/office/drawing/2014/main" id="{445B3723-5293-4352-BB24-CCCD5E9FED5D}"/>
                </a:ext>
              </a:extLst>
            </p:cNvPr>
            <p:cNvCxnSpPr>
              <a:cxnSpLocks noChangeShapeType="1"/>
              <a:stCxn id="77831" idx="2"/>
              <a:endCxn id="77833" idx="0"/>
            </p:cNvCxnSpPr>
            <p:nvPr/>
          </p:nvCxnSpPr>
          <p:spPr bwMode="auto">
            <a:xfrm>
              <a:off x="4935" y="2026"/>
              <a:ext cx="313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9" name="AutoShape 14">
              <a:extLst>
                <a:ext uri="{FF2B5EF4-FFF2-40B4-BE49-F238E27FC236}">
                  <a16:creationId xmlns:a16="http://schemas.microsoft.com/office/drawing/2014/main" id="{521D6808-C25C-4C40-8895-90916EDFE859}"/>
                </a:ext>
              </a:extLst>
            </p:cNvPr>
            <p:cNvCxnSpPr>
              <a:cxnSpLocks noChangeShapeType="1"/>
              <a:stCxn id="77831" idx="2"/>
              <a:endCxn id="77832" idx="0"/>
            </p:cNvCxnSpPr>
            <p:nvPr/>
          </p:nvCxnSpPr>
          <p:spPr bwMode="auto">
            <a:xfrm flipH="1">
              <a:off x="4659" y="2026"/>
              <a:ext cx="276" cy="18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40" name="Text Box 15">
              <a:extLst>
                <a:ext uri="{FF2B5EF4-FFF2-40B4-BE49-F238E27FC236}">
                  <a16:creationId xmlns:a16="http://schemas.microsoft.com/office/drawing/2014/main" id="{3A0F4BA5-AA2C-4CF6-B0F8-BA8700D30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" y="2588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b:1</a:t>
              </a:r>
            </a:p>
          </p:txBody>
        </p:sp>
        <p:sp>
          <p:nvSpPr>
            <p:cNvPr id="77841" name="Text Box 16">
              <a:extLst>
                <a:ext uri="{FF2B5EF4-FFF2-40B4-BE49-F238E27FC236}">
                  <a16:creationId xmlns:a16="http://schemas.microsoft.com/office/drawing/2014/main" id="{8E5B60D1-1477-4D73-B280-A929195C3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2588"/>
              <a:ext cx="328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c:3</a:t>
              </a:r>
            </a:p>
          </p:txBody>
        </p:sp>
        <p:cxnSp>
          <p:nvCxnSpPr>
            <p:cNvPr id="77842" name="AutoShape 17">
              <a:extLst>
                <a:ext uri="{FF2B5EF4-FFF2-40B4-BE49-F238E27FC236}">
                  <a16:creationId xmlns:a16="http://schemas.microsoft.com/office/drawing/2014/main" id="{C789411B-DB9E-4B6C-B368-6D6ABA4EA725}"/>
                </a:ext>
              </a:extLst>
            </p:cNvPr>
            <p:cNvCxnSpPr>
              <a:cxnSpLocks noChangeShapeType="1"/>
              <a:stCxn id="77832" idx="2"/>
              <a:endCxn id="77841" idx="0"/>
            </p:cNvCxnSpPr>
            <p:nvPr/>
          </p:nvCxnSpPr>
          <p:spPr bwMode="auto">
            <a:xfrm flipH="1">
              <a:off x="4485" y="2458"/>
              <a:ext cx="174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3" name="AutoShape 18">
              <a:extLst>
                <a:ext uri="{FF2B5EF4-FFF2-40B4-BE49-F238E27FC236}">
                  <a16:creationId xmlns:a16="http://schemas.microsoft.com/office/drawing/2014/main" id="{B467705A-6284-43FE-9D88-4F83E25B3278}"/>
                </a:ext>
              </a:extLst>
            </p:cNvPr>
            <p:cNvCxnSpPr>
              <a:cxnSpLocks noChangeShapeType="1"/>
              <a:stCxn id="77832" idx="2"/>
              <a:endCxn id="77840" idx="0"/>
            </p:cNvCxnSpPr>
            <p:nvPr/>
          </p:nvCxnSpPr>
          <p:spPr bwMode="auto">
            <a:xfrm>
              <a:off x="4659" y="2458"/>
              <a:ext cx="21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44" name="Text Box 19">
              <a:extLst>
                <a:ext uri="{FF2B5EF4-FFF2-40B4-BE49-F238E27FC236}">
                  <a16:creationId xmlns:a16="http://schemas.microsoft.com/office/drawing/2014/main" id="{888AF4A3-33B0-47D5-88CB-F6D444588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2971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a:3</a:t>
              </a:r>
            </a:p>
          </p:txBody>
        </p:sp>
        <p:sp>
          <p:nvSpPr>
            <p:cNvPr id="77845" name="Text Box 20">
              <a:extLst>
                <a:ext uri="{FF2B5EF4-FFF2-40B4-BE49-F238E27FC236}">
                  <a16:creationId xmlns:a16="http://schemas.microsoft.com/office/drawing/2014/main" id="{94D7AD26-3BE6-4848-BD4C-6542F149D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" y="3356"/>
              <a:ext cx="337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b:1</a:t>
              </a:r>
            </a:p>
          </p:txBody>
        </p:sp>
        <p:sp>
          <p:nvSpPr>
            <p:cNvPr id="77846" name="Text Box 21">
              <a:extLst>
                <a:ext uri="{FF2B5EF4-FFF2-40B4-BE49-F238E27FC236}">
                  <a16:creationId xmlns:a16="http://schemas.microsoft.com/office/drawing/2014/main" id="{5F0E713C-6593-468E-B633-C66945F87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" y="3356"/>
              <a:ext cx="373" cy="25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m:2</a:t>
              </a:r>
            </a:p>
          </p:txBody>
        </p:sp>
        <p:sp>
          <p:nvSpPr>
            <p:cNvPr id="77847" name="Text Box 22">
              <a:extLst>
                <a:ext uri="{FF2B5EF4-FFF2-40B4-BE49-F238E27FC236}">
                  <a16:creationId xmlns:a16="http://schemas.microsoft.com/office/drawing/2014/main" id="{5952D79A-2597-4D66-AC65-0BD510E32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3739"/>
              <a:ext cx="337" cy="259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p:2</a:t>
              </a:r>
            </a:p>
          </p:txBody>
        </p:sp>
        <p:cxnSp>
          <p:nvCxnSpPr>
            <p:cNvPr id="77848" name="AutoShape 23">
              <a:extLst>
                <a:ext uri="{FF2B5EF4-FFF2-40B4-BE49-F238E27FC236}">
                  <a16:creationId xmlns:a16="http://schemas.microsoft.com/office/drawing/2014/main" id="{9BC220E2-FBAA-40BC-9A5F-E30255B34C2A}"/>
                </a:ext>
              </a:extLst>
            </p:cNvPr>
            <p:cNvCxnSpPr>
              <a:cxnSpLocks noChangeShapeType="1"/>
              <a:stCxn id="77841" idx="2"/>
              <a:endCxn id="77844" idx="0"/>
            </p:cNvCxnSpPr>
            <p:nvPr/>
          </p:nvCxnSpPr>
          <p:spPr bwMode="auto">
            <a:xfrm>
              <a:off x="4485" y="2842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9" name="AutoShape 24">
              <a:extLst>
                <a:ext uri="{FF2B5EF4-FFF2-40B4-BE49-F238E27FC236}">
                  <a16:creationId xmlns:a16="http://schemas.microsoft.com/office/drawing/2014/main" id="{79853A3F-9E98-4EAA-B3C2-1FF6CC9D2B33}"/>
                </a:ext>
              </a:extLst>
            </p:cNvPr>
            <p:cNvCxnSpPr>
              <a:cxnSpLocks noChangeShapeType="1"/>
              <a:stCxn id="77844" idx="2"/>
              <a:endCxn id="77846" idx="0"/>
            </p:cNvCxnSpPr>
            <p:nvPr/>
          </p:nvCxnSpPr>
          <p:spPr bwMode="auto">
            <a:xfrm flipH="1">
              <a:off x="4317" y="3226"/>
              <a:ext cx="168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0" name="AutoShape 25">
              <a:extLst>
                <a:ext uri="{FF2B5EF4-FFF2-40B4-BE49-F238E27FC236}">
                  <a16:creationId xmlns:a16="http://schemas.microsoft.com/office/drawing/2014/main" id="{CE9C7D31-EEF2-4D92-80BD-B1C27FCF9102}"/>
                </a:ext>
              </a:extLst>
            </p:cNvPr>
            <p:cNvCxnSpPr>
              <a:cxnSpLocks noChangeShapeType="1"/>
              <a:stCxn id="77844" idx="2"/>
              <a:endCxn id="77845" idx="0"/>
            </p:cNvCxnSpPr>
            <p:nvPr/>
          </p:nvCxnSpPr>
          <p:spPr bwMode="auto">
            <a:xfrm>
              <a:off x="4485" y="3226"/>
              <a:ext cx="24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1" name="AutoShape 26">
              <a:extLst>
                <a:ext uri="{FF2B5EF4-FFF2-40B4-BE49-F238E27FC236}">
                  <a16:creationId xmlns:a16="http://schemas.microsoft.com/office/drawing/2014/main" id="{FCCA1739-3C24-42CD-9486-76F776BAB14B}"/>
                </a:ext>
              </a:extLst>
            </p:cNvPr>
            <p:cNvCxnSpPr>
              <a:cxnSpLocks noChangeShapeType="1"/>
              <a:stCxn id="77846" idx="2"/>
              <a:endCxn id="77847" idx="0"/>
            </p:cNvCxnSpPr>
            <p:nvPr/>
          </p:nvCxnSpPr>
          <p:spPr bwMode="auto">
            <a:xfrm>
              <a:off x="4317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52" name="Text Box 27">
              <a:extLst>
                <a:ext uri="{FF2B5EF4-FFF2-40B4-BE49-F238E27FC236}">
                  <a16:creationId xmlns:a16="http://schemas.microsoft.com/office/drawing/2014/main" id="{E70878A3-02A6-4620-9BD4-0C2516C92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8" y="3739"/>
              <a:ext cx="373" cy="25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m:1</a:t>
              </a:r>
            </a:p>
          </p:txBody>
        </p:sp>
        <p:cxnSp>
          <p:nvCxnSpPr>
            <p:cNvPr id="77853" name="AutoShape 28">
              <a:extLst>
                <a:ext uri="{FF2B5EF4-FFF2-40B4-BE49-F238E27FC236}">
                  <a16:creationId xmlns:a16="http://schemas.microsoft.com/office/drawing/2014/main" id="{1134336F-5C97-42B2-87B8-C7068C9D185E}"/>
                </a:ext>
              </a:extLst>
            </p:cNvPr>
            <p:cNvCxnSpPr>
              <a:cxnSpLocks noChangeShapeType="1"/>
              <a:stCxn id="77845" idx="2"/>
              <a:endCxn id="77852" idx="0"/>
            </p:cNvCxnSpPr>
            <p:nvPr/>
          </p:nvCxnSpPr>
          <p:spPr bwMode="auto">
            <a:xfrm>
              <a:off x="4725" y="3610"/>
              <a:ext cx="0" cy="134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54" name="Text Box 29">
              <a:extLst>
                <a:ext uri="{FF2B5EF4-FFF2-40B4-BE49-F238E27FC236}">
                  <a16:creationId xmlns:a16="http://schemas.microsoft.com/office/drawing/2014/main" id="{F4D43E74-B007-4C4A-B826-C498460D8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35"/>
              <a:ext cx="1602" cy="1627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latin typeface="Times New Roman" panose="02020603050405020304" pitchFamily="18" charset="0"/>
                  <a:ea typeface="新細明體" panose="02020500000000000000" pitchFamily="18" charset="-120"/>
                </a:rPr>
                <a:t>Header Table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 i="1" u="sng">
                  <a:latin typeface="Times New Roman" panose="02020603050405020304" pitchFamily="18" charset="0"/>
                  <a:ea typeface="新細明體" panose="02020500000000000000" pitchFamily="18" charset="-120"/>
                </a:rPr>
                <a:t>Item  frequency  head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 f	4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c	4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a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b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m	3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>
                  <a:latin typeface="Times New Roman" panose="02020603050405020304" pitchFamily="18" charset="0"/>
                  <a:ea typeface="新細明體" panose="02020500000000000000" pitchFamily="18" charset="-120"/>
                </a:rPr>
                <a:t>p	3</a:t>
              </a:r>
              <a:endPara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77855" name="Freeform 30">
              <a:extLst>
                <a:ext uri="{FF2B5EF4-FFF2-40B4-BE49-F238E27FC236}">
                  <a16:creationId xmlns:a16="http://schemas.microsoft.com/office/drawing/2014/main" id="{B4DE421A-9CA9-4B4B-A5BF-2E31E0C0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341"/>
              <a:ext cx="672" cy="240"/>
            </a:xfrm>
            <a:custGeom>
              <a:avLst/>
              <a:gdLst>
                <a:gd name="T0" fmla="*/ 0 w 672"/>
                <a:gd name="T1" fmla="*/ 240 h 240"/>
                <a:gd name="T2" fmla="*/ 288 w 672"/>
                <a:gd name="T3" fmla="*/ 192 h 240"/>
                <a:gd name="T4" fmla="*/ 432 w 672"/>
                <a:gd name="T5" fmla="*/ 48 h 240"/>
                <a:gd name="T6" fmla="*/ 672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6" name="Freeform 31">
              <a:extLst>
                <a:ext uri="{FF2B5EF4-FFF2-40B4-BE49-F238E27FC236}">
                  <a16:creationId xmlns:a16="http://schemas.microsoft.com/office/drawing/2014/main" id="{2A47F872-04BF-476B-A58C-0D8D73D57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725"/>
              <a:ext cx="432" cy="1"/>
            </a:xfrm>
            <a:custGeom>
              <a:avLst/>
              <a:gdLst>
                <a:gd name="T0" fmla="*/ 0 w 432"/>
                <a:gd name="T1" fmla="*/ 0 h 1"/>
                <a:gd name="T2" fmla="*/ 432 w 432"/>
                <a:gd name="T3" fmla="*/ 0 h 1"/>
                <a:gd name="T4" fmla="*/ 0 60000 65536"/>
                <a:gd name="T5" fmla="*/ 0 60000 65536"/>
                <a:gd name="T6" fmla="*/ 0 w 432"/>
                <a:gd name="T7" fmla="*/ 0 h 1"/>
                <a:gd name="T8" fmla="*/ 432 w 43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1">
                  <a:moveTo>
                    <a:pt x="0" y="0"/>
                  </a:moveTo>
                  <a:cubicBezTo>
                    <a:pt x="0" y="0"/>
                    <a:pt x="216" y="0"/>
                    <a:pt x="43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7" name="Freeform 32">
              <a:extLst>
                <a:ext uri="{FF2B5EF4-FFF2-40B4-BE49-F238E27FC236}">
                  <a16:creationId xmlns:a16="http://schemas.microsoft.com/office/drawing/2014/main" id="{434B8320-6F8A-479C-9F27-2F653B663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341"/>
              <a:ext cx="480" cy="384"/>
            </a:xfrm>
            <a:custGeom>
              <a:avLst/>
              <a:gdLst>
                <a:gd name="T0" fmla="*/ 0 w 480"/>
                <a:gd name="T1" fmla="*/ 384 h 384"/>
                <a:gd name="T2" fmla="*/ 48 w 480"/>
                <a:gd name="T3" fmla="*/ 336 h 384"/>
                <a:gd name="T4" fmla="*/ 240 w 480"/>
                <a:gd name="T5" fmla="*/ 96 h 384"/>
                <a:gd name="T6" fmla="*/ 480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8" name="Freeform 33">
              <a:extLst>
                <a:ext uri="{FF2B5EF4-FFF2-40B4-BE49-F238E27FC236}">
                  <a16:creationId xmlns:a16="http://schemas.microsoft.com/office/drawing/2014/main" id="{857CBAFF-275C-4B9E-A264-FCC0A5E95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928"/>
              <a:ext cx="432" cy="192"/>
            </a:xfrm>
            <a:custGeom>
              <a:avLst/>
              <a:gdLst>
                <a:gd name="T0" fmla="*/ 0 w 432"/>
                <a:gd name="T1" fmla="*/ 0 h 192"/>
                <a:gd name="T2" fmla="*/ 144 w 432"/>
                <a:gd name="T3" fmla="*/ 48 h 192"/>
                <a:gd name="T4" fmla="*/ 288 w 432"/>
                <a:gd name="T5" fmla="*/ 144 h 192"/>
                <a:gd name="T6" fmla="*/ 432 w 43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9" name="Freeform 34">
              <a:extLst>
                <a:ext uri="{FF2B5EF4-FFF2-40B4-BE49-F238E27FC236}">
                  <a16:creationId xmlns:a16="http://schemas.microsoft.com/office/drawing/2014/main" id="{22A22226-B949-43EE-BE1D-2C077DC3D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072"/>
              <a:ext cx="720" cy="384"/>
            </a:xfrm>
            <a:custGeom>
              <a:avLst/>
              <a:gdLst>
                <a:gd name="T0" fmla="*/ 0 w 720"/>
                <a:gd name="T1" fmla="*/ 0 h 384"/>
                <a:gd name="T2" fmla="*/ 240 w 720"/>
                <a:gd name="T3" fmla="*/ 48 h 384"/>
                <a:gd name="T4" fmla="*/ 528 w 720"/>
                <a:gd name="T5" fmla="*/ 288 h 384"/>
                <a:gd name="T6" fmla="*/ 720 w 720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60" name="Freeform 35">
              <a:extLst>
                <a:ext uri="{FF2B5EF4-FFF2-40B4-BE49-F238E27FC236}">
                  <a16:creationId xmlns:a16="http://schemas.microsoft.com/office/drawing/2014/main" id="{086AC896-3820-4507-A317-E393368C7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832"/>
              <a:ext cx="56" cy="672"/>
            </a:xfrm>
            <a:custGeom>
              <a:avLst/>
              <a:gdLst>
                <a:gd name="T0" fmla="*/ 0 w 56"/>
                <a:gd name="T1" fmla="*/ 672 h 672"/>
                <a:gd name="T2" fmla="*/ 48 w 56"/>
                <a:gd name="T3" fmla="*/ 432 h 672"/>
                <a:gd name="T4" fmla="*/ 48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61" name="Line 36">
              <a:extLst>
                <a:ext uri="{FF2B5EF4-FFF2-40B4-BE49-F238E27FC236}">
                  <a16:creationId xmlns:a16="http://schemas.microsoft.com/office/drawing/2014/main" id="{7816A3E8-B5D3-4C02-8E3A-57DE03463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2725"/>
              <a:ext cx="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62" name="Freeform 37">
              <a:extLst>
                <a:ext uri="{FF2B5EF4-FFF2-40B4-BE49-F238E27FC236}">
                  <a16:creationId xmlns:a16="http://schemas.microsoft.com/office/drawing/2014/main" id="{CE02B49C-1089-4194-99D9-07E895E27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264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144 w 288"/>
                <a:gd name="T3" fmla="*/ 48 h 240"/>
                <a:gd name="T4" fmla="*/ 192 w 288"/>
                <a:gd name="T5" fmla="*/ 192 h 240"/>
                <a:gd name="T6" fmla="*/ 288 w 28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63" name="Freeform 38">
              <a:extLst>
                <a:ext uri="{FF2B5EF4-FFF2-40B4-BE49-F238E27FC236}">
                  <a16:creationId xmlns:a16="http://schemas.microsoft.com/office/drawing/2014/main" id="{CA751C60-9CE4-4804-9554-2F25B1498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04"/>
              <a:ext cx="96" cy="384"/>
            </a:xfrm>
            <a:custGeom>
              <a:avLst/>
              <a:gdLst>
                <a:gd name="T0" fmla="*/ 0 w 96"/>
                <a:gd name="T1" fmla="*/ 0 h 384"/>
                <a:gd name="T2" fmla="*/ 48 w 96"/>
                <a:gd name="T3" fmla="*/ 96 h 384"/>
                <a:gd name="T4" fmla="*/ 48 w 96"/>
                <a:gd name="T5" fmla="*/ 288 h 384"/>
                <a:gd name="T6" fmla="*/ 96 w 96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64" name="Freeform 39">
              <a:extLst>
                <a:ext uri="{FF2B5EF4-FFF2-40B4-BE49-F238E27FC236}">
                  <a16:creationId xmlns:a16="http://schemas.microsoft.com/office/drawing/2014/main" id="{E4BC4745-DF92-4D33-8219-CD9FE612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3456"/>
              <a:ext cx="288" cy="432"/>
            </a:xfrm>
            <a:custGeom>
              <a:avLst/>
              <a:gdLst>
                <a:gd name="T0" fmla="*/ 0 w 288"/>
                <a:gd name="T1" fmla="*/ 0 h 432"/>
                <a:gd name="T2" fmla="*/ 96 w 288"/>
                <a:gd name="T3" fmla="*/ 144 h 432"/>
                <a:gd name="T4" fmla="*/ 144 w 288"/>
                <a:gd name="T5" fmla="*/ 336 h 432"/>
                <a:gd name="T6" fmla="*/ 288 w 28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65" name="Freeform 40">
              <a:extLst>
                <a:ext uri="{FF2B5EF4-FFF2-40B4-BE49-F238E27FC236}">
                  <a16:creationId xmlns:a16="http://schemas.microsoft.com/office/drawing/2014/main" id="{CCF69C41-1DFE-41CD-8A17-5F7DC0B9F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216"/>
              <a:ext cx="768" cy="672"/>
            </a:xfrm>
            <a:custGeom>
              <a:avLst/>
              <a:gdLst>
                <a:gd name="T0" fmla="*/ 0 w 768"/>
                <a:gd name="T1" fmla="*/ 672 h 672"/>
                <a:gd name="T2" fmla="*/ 96 w 768"/>
                <a:gd name="T3" fmla="*/ 528 h 672"/>
                <a:gd name="T4" fmla="*/ 528 w 768"/>
                <a:gd name="T5" fmla="*/ 384 h 672"/>
                <a:gd name="T6" fmla="*/ 768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6295D9A4-89F3-4C9A-B504-655A63D9CA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3701" y="28892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TW" sz="3200" dirty="0"/>
              <a:t>Example 2: Mining Frequent Patterns using FP-Tree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C102EFF-CF9C-41B6-9629-A247EABFE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201738"/>
            <a:ext cx="8291512" cy="4852987"/>
          </a:xfrm>
        </p:spPr>
        <p:txBody>
          <a:bodyPr/>
          <a:lstStyle/>
          <a:p>
            <a:r>
              <a:rPr lang="en-US" altLang="zh-TW" sz="2800" dirty="0"/>
              <a:t>Start from the bottom of the header table: node </a:t>
            </a:r>
            <a:r>
              <a:rPr lang="en-US" altLang="zh-TW" sz="2800" i="1" dirty="0"/>
              <a:t>p</a:t>
            </a:r>
          </a:p>
          <a:p>
            <a:r>
              <a:rPr lang="en-US" altLang="zh-TW" sz="2800" dirty="0"/>
              <a:t>Two paths</a:t>
            </a:r>
          </a:p>
          <a:p>
            <a:r>
              <a:rPr lang="en-US" altLang="zh-TW" sz="2800" i="1" dirty="0"/>
              <a:t>p</a:t>
            </a:r>
            <a:r>
              <a:rPr lang="en-US" altLang="zh-TW" sz="2800" dirty="0"/>
              <a:t>’s </a:t>
            </a:r>
            <a:r>
              <a:rPr lang="en-US" altLang="zh-TW" sz="2800" dirty="0">
                <a:solidFill>
                  <a:srgbClr val="0000FF"/>
                </a:solidFill>
              </a:rPr>
              <a:t>conditional pattern base</a:t>
            </a:r>
          </a:p>
          <a:p>
            <a:pPr lvl="1"/>
            <a:r>
              <a:rPr lang="en-US" altLang="zh-TW" sz="2400" dirty="0"/>
              <a:t>{(</a:t>
            </a:r>
            <a:r>
              <a:rPr lang="en-US" altLang="zh-TW" sz="2400" i="1" dirty="0"/>
              <a:t>f:2, </a:t>
            </a:r>
            <a:r>
              <a:rPr lang="en-US" altLang="zh-TW" sz="2400" i="1" dirty="0">
                <a:solidFill>
                  <a:srgbClr val="FF0000"/>
                </a:solidFill>
              </a:rPr>
              <a:t>c:2,</a:t>
            </a:r>
            <a:r>
              <a:rPr lang="en-US" altLang="zh-TW" sz="2400" i="1" dirty="0"/>
              <a:t> a:2, m:2</a:t>
            </a:r>
            <a:r>
              <a:rPr lang="en-US" altLang="zh-TW" sz="2400" dirty="0"/>
              <a:t>), (</a:t>
            </a:r>
            <a:r>
              <a:rPr lang="en-US" altLang="zh-TW" sz="2400" i="1" dirty="0">
                <a:solidFill>
                  <a:srgbClr val="FF0000"/>
                </a:solidFill>
              </a:rPr>
              <a:t>c:1</a:t>
            </a:r>
            <a:r>
              <a:rPr lang="en-US" altLang="zh-TW" sz="2400" i="1" dirty="0"/>
              <a:t>, b:1</a:t>
            </a:r>
            <a:r>
              <a:rPr lang="en-US" altLang="zh-TW" sz="2400" dirty="0"/>
              <a:t>)}</a:t>
            </a:r>
          </a:p>
          <a:p>
            <a:r>
              <a:rPr lang="en-US" altLang="zh-TW" sz="2800" i="1" dirty="0"/>
              <a:t>p</a:t>
            </a:r>
            <a:r>
              <a:rPr lang="en-US" altLang="zh-TW" sz="2800" dirty="0"/>
              <a:t>’s conditional FP-tree </a:t>
            </a:r>
          </a:p>
          <a:p>
            <a:pPr lvl="1"/>
            <a:r>
              <a:rPr lang="en-US" altLang="zh-TW" sz="2400" dirty="0"/>
              <a:t>Only one branch (</a:t>
            </a:r>
            <a:r>
              <a:rPr lang="en-US" altLang="zh-TW" sz="2400" i="1" dirty="0"/>
              <a:t>c:3</a:t>
            </a:r>
            <a:r>
              <a:rPr lang="en-US" altLang="zh-TW" sz="2400" dirty="0"/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400" dirty="0">
                <a:sym typeface="Wingdings" panose="05000000000000000000" pitchFamily="2" charset="2"/>
              </a:rPr>
              <a:t>        pattern </a:t>
            </a:r>
            <a:r>
              <a:rPr lang="en-US" altLang="zh-TW" sz="2400" i="1" dirty="0">
                <a:sym typeface="Wingdings" panose="05000000000000000000" pitchFamily="2" charset="2"/>
              </a:rPr>
              <a:t>(cp:3)</a:t>
            </a:r>
          </a:p>
          <a:p>
            <a:r>
              <a:rPr lang="en-US" altLang="zh-TW" sz="2400" dirty="0">
                <a:sym typeface="Wingdings" panose="05000000000000000000" pitchFamily="2" charset="2"/>
              </a:rPr>
              <a:t>Patterns:</a:t>
            </a:r>
          </a:p>
          <a:p>
            <a:pPr lvl="1"/>
            <a:r>
              <a:rPr lang="en-US" altLang="zh-TW" sz="2000" i="1" dirty="0">
                <a:sym typeface="Wingdings" panose="05000000000000000000" pitchFamily="2" charset="2"/>
              </a:rPr>
              <a:t>(p:3)</a:t>
            </a:r>
          </a:p>
          <a:p>
            <a:pPr lvl="1"/>
            <a:r>
              <a:rPr lang="en-US" altLang="zh-TW" sz="2000" i="1" dirty="0">
                <a:sym typeface="Wingdings" panose="05000000000000000000" pitchFamily="2" charset="2"/>
              </a:rPr>
              <a:t>(cp:3)</a:t>
            </a:r>
          </a:p>
        </p:txBody>
      </p:sp>
      <p:grpSp>
        <p:nvGrpSpPr>
          <p:cNvPr id="191584" name="Group 96">
            <a:extLst>
              <a:ext uri="{FF2B5EF4-FFF2-40B4-BE49-F238E27FC236}">
                <a16:creationId xmlns:a16="http://schemas.microsoft.com/office/drawing/2014/main" id="{1C23F674-DB0C-4955-BE15-E097667579B9}"/>
              </a:ext>
            </a:extLst>
          </p:cNvPr>
          <p:cNvGrpSpPr>
            <a:grpSpLocks/>
          </p:cNvGrpSpPr>
          <p:nvPr/>
        </p:nvGrpSpPr>
        <p:grpSpPr bwMode="auto">
          <a:xfrm>
            <a:off x="3228658" y="2591435"/>
            <a:ext cx="5781675" cy="4229100"/>
            <a:chOff x="2093" y="1676"/>
            <a:chExt cx="3642" cy="2664"/>
          </a:xfrm>
        </p:grpSpPr>
        <p:sp>
          <p:nvSpPr>
            <p:cNvPr id="191494" name="Text Box 6">
              <a:extLst>
                <a:ext uri="{FF2B5EF4-FFF2-40B4-BE49-F238E27FC236}">
                  <a16:creationId xmlns:a16="http://schemas.microsoft.com/office/drawing/2014/main" id="{7335C921-9B84-4BC7-B696-A1BAB5875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" y="2870"/>
              <a:ext cx="8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1800"/>
                <a:t>Header Table</a:t>
              </a:r>
            </a:p>
          </p:txBody>
        </p:sp>
        <p:grpSp>
          <p:nvGrpSpPr>
            <p:cNvPr id="191495" name="Group 7">
              <a:extLst>
                <a:ext uri="{FF2B5EF4-FFF2-40B4-BE49-F238E27FC236}">
                  <a16:creationId xmlns:a16="http://schemas.microsoft.com/office/drawing/2014/main" id="{700D3C8F-EFE5-4E23-B6D5-1791AFD6D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3" y="3063"/>
              <a:ext cx="1651" cy="1277"/>
              <a:chOff x="2057" y="2934"/>
              <a:chExt cx="1651" cy="1277"/>
            </a:xfrm>
          </p:grpSpPr>
          <p:sp>
            <p:nvSpPr>
              <p:cNvPr id="191496" name="Line 8">
                <a:extLst>
                  <a:ext uri="{FF2B5EF4-FFF2-40B4-BE49-F238E27FC236}">
                    <a16:creationId xmlns:a16="http://schemas.microsoft.com/office/drawing/2014/main" id="{43C8517A-4C99-4409-8BA7-AD01FDD87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7" y="3136"/>
                <a:ext cx="14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1497" name="Line 9">
                <a:extLst>
                  <a:ext uri="{FF2B5EF4-FFF2-40B4-BE49-F238E27FC236}">
                    <a16:creationId xmlns:a16="http://schemas.microsoft.com/office/drawing/2014/main" id="{CC615CCB-7E60-4307-B734-CAF974456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2" y="2934"/>
                <a:ext cx="0" cy="12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1498" name="Text Box 10">
                <a:extLst>
                  <a:ext uri="{FF2B5EF4-FFF2-40B4-BE49-F238E27FC236}">
                    <a16:creationId xmlns:a16="http://schemas.microsoft.com/office/drawing/2014/main" id="{C5EC3C08-F8C8-4252-97E3-D3F3A8E52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2934"/>
                <a:ext cx="345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item</a:t>
                </a:r>
              </a:p>
            </p:txBody>
          </p:sp>
          <p:sp>
            <p:nvSpPr>
              <p:cNvPr id="191499" name="Text Box 11">
                <a:extLst>
                  <a:ext uri="{FF2B5EF4-FFF2-40B4-BE49-F238E27FC236}">
                    <a16:creationId xmlns:a16="http://schemas.microsoft.com/office/drawing/2014/main" id="{7C2A338B-8026-4007-A50B-A819907AB4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3" y="2949"/>
                <a:ext cx="1215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head of node-links</a:t>
                </a:r>
              </a:p>
            </p:txBody>
          </p:sp>
          <p:grpSp>
            <p:nvGrpSpPr>
              <p:cNvPr id="191500" name="Group 12">
                <a:extLst>
                  <a:ext uri="{FF2B5EF4-FFF2-40B4-BE49-F238E27FC236}">
                    <a16:creationId xmlns:a16="http://schemas.microsoft.com/office/drawing/2014/main" id="{800D6A97-3AE2-4C6E-9DD7-C8E2B4BA39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" y="3189"/>
                <a:ext cx="151" cy="886"/>
                <a:chOff x="2142" y="3189"/>
                <a:chExt cx="151" cy="886"/>
              </a:xfrm>
            </p:grpSpPr>
            <p:sp>
              <p:nvSpPr>
                <p:cNvPr id="191501" name="Text Box 13">
                  <a:extLst>
                    <a:ext uri="{FF2B5EF4-FFF2-40B4-BE49-F238E27FC236}">
                      <a16:creationId xmlns:a16="http://schemas.microsoft.com/office/drawing/2014/main" id="{48A9FA07-60F3-46B5-BF9C-EF8C18908F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3189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f</a:t>
                  </a:r>
                </a:p>
              </p:txBody>
            </p:sp>
            <p:sp>
              <p:nvSpPr>
                <p:cNvPr id="191502" name="Text Box 14">
                  <a:extLst>
                    <a:ext uri="{FF2B5EF4-FFF2-40B4-BE49-F238E27FC236}">
                      <a16:creationId xmlns:a16="http://schemas.microsoft.com/office/drawing/2014/main" id="{9A35FE3C-7E72-4F6A-838B-A9D2765615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4" y="334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c</a:t>
                  </a:r>
                </a:p>
              </p:txBody>
            </p:sp>
            <p:sp>
              <p:nvSpPr>
                <p:cNvPr id="191503" name="Text Box 15">
                  <a:extLst>
                    <a:ext uri="{FF2B5EF4-FFF2-40B4-BE49-F238E27FC236}">
                      <a16:creationId xmlns:a16="http://schemas.microsoft.com/office/drawing/2014/main" id="{10B28783-4E8B-482E-9101-201944431C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48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a</a:t>
                  </a:r>
                </a:p>
              </p:txBody>
            </p:sp>
            <p:sp>
              <p:nvSpPr>
                <p:cNvPr id="191504" name="Text Box 16">
                  <a:extLst>
                    <a:ext uri="{FF2B5EF4-FFF2-40B4-BE49-F238E27FC236}">
                      <a16:creationId xmlns:a16="http://schemas.microsoft.com/office/drawing/2014/main" id="{CD090010-B213-4FE9-BF6F-4DA0F4E4AE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636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b</a:t>
                  </a:r>
                </a:p>
              </p:txBody>
            </p:sp>
            <p:sp>
              <p:nvSpPr>
                <p:cNvPr id="191505" name="Text Box 17">
                  <a:extLst>
                    <a:ext uri="{FF2B5EF4-FFF2-40B4-BE49-F238E27FC236}">
                      <a16:creationId xmlns:a16="http://schemas.microsoft.com/office/drawing/2014/main" id="{3B1B1BBF-0C08-4B19-A96D-8756C21308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77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m</a:t>
                  </a:r>
                </a:p>
              </p:txBody>
            </p:sp>
            <p:sp>
              <p:nvSpPr>
                <p:cNvPr id="191506" name="Text Box 18">
                  <a:extLst>
                    <a:ext uri="{FF2B5EF4-FFF2-40B4-BE49-F238E27FC236}">
                      <a16:creationId xmlns:a16="http://schemas.microsoft.com/office/drawing/2014/main" id="{4C7DAE7A-3428-4833-BE77-36960B22A9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90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>
                      <a:solidFill>
                        <a:srgbClr val="FF3300"/>
                      </a:solidFill>
                    </a:rPr>
                    <a:t>p</a:t>
                  </a:r>
                </a:p>
              </p:txBody>
            </p:sp>
          </p:grpSp>
        </p:grpSp>
        <p:sp>
          <p:nvSpPr>
            <p:cNvPr id="191508" name="Freeform 20">
              <a:extLst>
                <a:ext uri="{FF2B5EF4-FFF2-40B4-BE49-F238E27FC236}">
                  <a16:creationId xmlns:a16="http://schemas.microsoft.com/office/drawing/2014/main" id="{2257A966-9658-424B-8B9D-0C4E1FCB1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289"/>
              <a:ext cx="1040" cy="1096"/>
            </a:xfrm>
            <a:custGeom>
              <a:avLst/>
              <a:gdLst>
                <a:gd name="T0" fmla="*/ 0 w 1040"/>
                <a:gd name="T1" fmla="*/ 1089 h 1096"/>
                <a:gd name="T2" fmla="*/ 411 w 1040"/>
                <a:gd name="T3" fmla="*/ 1064 h 1096"/>
                <a:gd name="T4" fmla="*/ 629 w 1040"/>
                <a:gd name="T5" fmla="*/ 895 h 1096"/>
                <a:gd name="T6" fmla="*/ 847 w 1040"/>
                <a:gd name="T7" fmla="*/ 363 h 1096"/>
                <a:gd name="T8" fmla="*/ 1040 w 1040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096">
                  <a:moveTo>
                    <a:pt x="0" y="1089"/>
                  </a:moveTo>
                  <a:cubicBezTo>
                    <a:pt x="153" y="1092"/>
                    <a:pt x="306" y="1096"/>
                    <a:pt x="411" y="1064"/>
                  </a:cubicBezTo>
                  <a:cubicBezTo>
                    <a:pt x="516" y="1032"/>
                    <a:pt x="556" y="1012"/>
                    <a:pt x="629" y="895"/>
                  </a:cubicBezTo>
                  <a:cubicBezTo>
                    <a:pt x="702" y="778"/>
                    <a:pt x="779" y="512"/>
                    <a:pt x="847" y="363"/>
                  </a:cubicBezTo>
                  <a:cubicBezTo>
                    <a:pt x="915" y="214"/>
                    <a:pt x="977" y="107"/>
                    <a:pt x="104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1509" name="Freeform 21">
              <a:extLst>
                <a:ext uri="{FF2B5EF4-FFF2-40B4-BE49-F238E27FC236}">
                  <a16:creationId xmlns:a16="http://schemas.microsoft.com/office/drawing/2014/main" id="{2780ACDD-A5B9-4ACD-A80F-1EE947E03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676"/>
              <a:ext cx="992" cy="875"/>
            </a:xfrm>
            <a:custGeom>
              <a:avLst/>
              <a:gdLst>
                <a:gd name="T0" fmla="*/ 0 w 992"/>
                <a:gd name="T1" fmla="*/ 847 h 875"/>
                <a:gd name="T2" fmla="*/ 363 w 992"/>
                <a:gd name="T3" fmla="*/ 847 h 875"/>
                <a:gd name="T4" fmla="*/ 654 w 992"/>
                <a:gd name="T5" fmla="*/ 677 h 875"/>
                <a:gd name="T6" fmla="*/ 992 w 992"/>
                <a:gd name="T7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2" h="875">
                  <a:moveTo>
                    <a:pt x="0" y="847"/>
                  </a:moveTo>
                  <a:cubicBezTo>
                    <a:pt x="127" y="861"/>
                    <a:pt x="254" y="875"/>
                    <a:pt x="363" y="847"/>
                  </a:cubicBezTo>
                  <a:cubicBezTo>
                    <a:pt x="472" y="819"/>
                    <a:pt x="549" y="818"/>
                    <a:pt x="654" y="677"/>
                  </a:cubicBezTo>
                  <a:cubicBezTo>
                    <a:pt x="759" y="536"/>
                    <a:pt x="936" y="113"/>
                    <a:pt x="99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1510" name="Freeform 22">
              <a:extLst>
                <a:ext uri="{FF2B5EF4-FFF2-40B4-BE49-F238E27FC236}">
                  <a16:creationId xmlns:a16="http://schemas.microsoft.com/office/drawing/2014/main" id="{7A1CDEC6-A907-4CF1-81D7-7C0FDD6FB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087"/>
              <a:ext cx="1016" cy="629"/>
            </a:xfrm>
            <a:custGeom>
              <a:avLst/>
              <a:gdLst>
                <a:gd name="T0" fmla="*/ 0 w 1016"/>
                <a:gd name="T1" fmla="*/ 605 h 629"/>
                <a:gd name="T2" fmla="*/ 436 w 1016"/>
                <a:gd name="T3" fmla="*/ 605 h 629"/>
                <a:gd name="T4" fmla="*/ 702 w 1016"/>
                <a:gd name="T5" fmla="*/ 460 h 629"/>
                <a:gd name="T6" fmla="*/ 1016 w 1016"/>
                <a:gd name="T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6" h="629">
                  <a:moveTo>
                    <a:pt x="0" y="605"/>
                  </a:moveTo>
                  <a:cubicBezTo>
                    <a:pt x="159" y="617"/>
                    <a:pt x="319" y="629"/>
                    <a:pt x="436" y="605"/>
                  </a:cubicBezTo>
                  <a:cubicBezTo>
                    <a:pt x="553" y="581"/>
                    <a:pt x="605" y="561"/>
                    <a:pt x="702" y="460"/>
                  </a:cubicBezTo>
                  <a:cubicBezTo>
                    <a:pt x="799" y="359"/>
                    <a:pt x="907" y="179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1511" name="Freeform 23">
              <a:extLst>
                <a:ext uri="{FF2B5EF4-FFF2-40B4-BE49-F238E27FC236}">
                  <a16:creationId xmlns:a16="http://schemas.microsoft.com/office/drawing/2014/main" id="{FE72B218-43D0-4567-B90D-094CB06B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474"/>
              <a:ext cx="1645" cy="456"/>
            </a:xfrm>
            <a:custGeom>
              <a:avLst/>
              <a:gdLst>
                <a:gd name="T0" fmla="*/ 0 w 1645"/>
                <a:gd name="T1" fmla="*/ 412 h 456"/>
                <a:gd name="T2" fmla="*/ 460 w 1645"/>
                <a:gd name="T3" fmla="*/ 412 h 456"/>
                <a:gd name="T4" fmla="*/ 1041 w 1645"/>
                <a:gd name="T5" fmla="*/ 146 h 456"/>
                <a:gd name="T6" fmla="*/ 1645 w 1645"/>
                <a:gd name="T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5" h="456">
                  <a:moveTo>
                    <a:pt x="0" y="412"/>
                  </a:moveTo>
                  <a:cubicBezTo>
                    <a:pt x="143" y="434"/>
                    <a:pt x="287" y="456"/>
                    <a:pt x="460" y="412"/>
                  </a:cubicBezTo>
                  <a:cubicBezTo>
                    <a:pt x="633" y="368"/>
                    <a:pt x="844" y="215"/>
                    <a:pt x="1041" y="146"/>
                  </a:cubicBezTo>
                  <a:cubicBezTo>
                    <a:pt x="1238" y="77"/>
                    <a:pt x="1441" y="38"/>
                    <a:pt x="164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1512" name="Freeform 24">
              <a:extLst>
                <a:ext uri="{FF2B5EF4-FFF2-40B4-BE49-F238E27FC236}">
                  <a16:creationId xmlns:a16="http://schemas.microsoft.com/office/drawing/2014/main" id="{FAAFE400-6676-4227-A9E2-0E659028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474"/>
              <a:ext cx="1064" cy="597"/>
            </a:xfrm>
            <a:custGeom>
              <a:avLst/>
              <a:gdLst>
                <a:gd name="T0" fmla="*/ 0 w 1064"/>
                <a:gd name="T1" fmla="*/ 581 h 597"/>
                <a:gd name="T2" fmla="*/ 435 w 1064"/>
                <a:gd name="T3" fmla="*/ 581 h 597"/>
                <a:gd name="T4" fmla="*/ 725 w 1064"/>
                <a:gd name="T5" fmla="*/ 484 h 597"/>
                <a:gd name="T6" fmla="*/ 1064 w 1064"/>
                <a:gd name="T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597">
                  <a:moveTo>
                    <a:pt x="0" y="581"/>
                  </a:moveTo>
                  <a:cubicBezTo>
                    <a:pt x="157" y="589"/>
                    <a:pt x="314" y="597"/>
                    <a:pt x="435" y="581"/>
                  </a:cubicBezTo>
                  <a:cubicBezTo>
                    <a:pt x="556" y="565"/>
                    <a:pt x="620" y="581"/>
                    <a:pt x="725" y="484"/>
                  </a:cubicBezTo>
                  <a:cubicBezTo>
                    <a:pt x="830" y="387"/>
                    <a:pt x="947" y="193"/>
                    <a:pt x="106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1513" name="Freeform 25">
              <a:extLst>
                <a:ext uri="{FF2B5EF4-FFF2-40B4-BE49-F238E27FC236}">
                  <a16:creationId xmlns:a16="http://schemas.microsoft.com/office/drawing/2014/main" id="{226645A0-BE35-4B50-9F5C-51D4DE85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910"/>
              <a:ext cx="1088" cy="310"/>
            </a:xfrm>
            <a:custGeom>
              <a:avLst/>
              <a:gdLst>
                <a:gd name="T0" fmla="*/ 0 w 1088"/>
                <a:gd name="T1" fmla="*/ 266 h 310"/>
                <a:gd name="T2" fmla="*/ 629 w 1088"/>
                <a:gd name="T3" fmla="*/ 266 h 310"/>
                <a:gd name="T4" fmla="*/ 1088 w 1088"/>
                <a:gd name="T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8" h="310">
                  <a:moveTo>
                    <a:pt x="0" y="266"/>
                  </a:moveTo>
                  <a:cubicBezTo>
                    <a:pt x="224" y="288"/>
                    <a:pt x="448" y="310"/>
                    <a:pt x="629" y="266"/>
                  </a:cubicBezTo>
                  <a:cubicBezTo>
                    <a:pt x="810" y="222"/>
                    <a:pt x="949" y="111"/>
                    <a:pt x="1088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91515" name="Group 27">
              <a:extLst>
                <a:ext uri="{FF2B5EF4-FFF2-40B4-BE49-F238E27FC236}">
                  <a16:creationId xmlns:a16="http://schemas.microsoft.com/office/drawing/2014/main" id="{B37C3646-28DE-40A7-8C5A-F4F8B6E80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5" y="1676"/>
              <a:ext cx="1640" cy="2223"/>
              <a:chOff x="4059" y="1547"/>
              <a:chExt cx="1640" cy="2223"/>
            </a:xfrm>
          </p:grpSpPr>
          <p:grpSp>
            <p:nvGrpSpPr>
              <p:cNvPr id="191516" name="Group 28">
                <a:extLst>
                  <a:ext uri="{FF2B5EF4-FFF2-40B4-BE49-F238E27FC236}">
                    <a16:creationId xmlns:a16="http://schemas.microsoft.com/office/drawing/2014/main" id="{3E16407E-DC81-4DE2-A26A-5EB3479EF9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" y="1547"/>
                <a:ext cx="454" cy="226"/>
                <a:chOff x="4649" y="1547"/>
                <a:chExt cx="454" cy="226"/>
              </a:xfrm>
            </p:grpSpPr>
            <p:sp>
              <p:nvSpPr>
                <p:cNvPr id="191517" name="Oval 29">
                  <a:extLst>
                    <a:ext uri="{FF2B5EF4-FFF2-40B4-BE49-F238E27FC236}">
                      <a16:creationId xmlns:a16="http://schemas.microsoft.com/office/drawing/2014/main" id="{33E09606-FFEB-4614-9FDE-105EF5DF3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1518" name="Text Box 30">
                  <a:extLst>
                    <a:ext uri="{FF2B5EF4-FFF2-40B4-BE49-F238E27FC236}">
                      <a16:creationId xmlns:a16="http://schemas.microsoft.com/office/drawing/2014/main" id="{2A536593-59E8-49C9-A0B0-B398334B02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grpSp>
            <p:nvGrpSpPr>
              <p:cNvPr id="191519" name="Group 31">
                <a:extLst>
                  <a:ext uri="{FF2B5EF4-FFF2-40B4-BE49-F238E27FC236}">
                    <a16:creationId xmlns:a16="http://schemas.microsoft.com/office/drawing/2014/main" id="{CB969908-526F-40CD-8D9A-085ECFF34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3" y="1676"/>
                <a:ext cx="596" cy="1277"/>
                <a:chOff x="5103" y="1676"/>
                <a:chExt cx="596" cy="1277"/>
              </a:xfrm>
            </p:grpSpPr>
            <p:sp>
              <p:nvSpPr>
                <p:cNvPr id="191520" name="Line 32">
                  <a:extLst>
                    <a:ext uri="{FF2B5EF4-FFF2-40B4-BE49-F238E27FC236}">
                      <a16:creationId xmlns:a16="http://schemas.microsoft.com/office/drawing/2014/main" id="{01EF9830-9EFB-4360-9C7B-AE13E0E10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03" y="1676"/>
                  <a:ext cx="369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1521" name="Group 33">
                  <a:extLst>
                    <a:ext uri="{FF2B5EF4-FFF2-40B4-BE49-F238E27FC236}">
                      <a16:creationId xmlns:a16="http://schemas.microsoft.com/office/drawing/2014/main" id="{F19C422A-B354-45A1-90B7-5EBC28267A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" y="1934"/>
                  <a:ext cx="454" cy="1019"/>
                  <a:chOff x="5245" y="1934"/>
                  <a:chExt cx="454" cy="1019"/>
                </a:xfrm>
              </p:grpSpPr>
              <p:sp>
                <p:nvSpPr>
                  <p:cNvPr id="191522" name="Line 34">
                    <a:extLst>
                      <a:ext uri="{FF2B5EF4-FFF2-40B4-BE49-F238E27FC236}">
                        <a16:creationId xmlns:a16="http://schemas.microsoft.com/office/drawing/2014/main" id="{EBA7F234-2D81-4798-9625-A70990DEB3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23" name="Line 35">
                    <a:extLst>
                      <a:ext uri="{FF2B5EF4-FFF2-40B4-BE49-F238E27FC236}">
                        <a16:creationId xmlns:a16="http://schemas.microsoft.com/office/drawing/2014/main" id="{B67146E0-AECE-47BD-B7F9-BCE4F8A3AF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562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1524" name="Group 36">
                    <a:extLst>
                      <a:ext uri="{FF2B5EF4-FFF2-40B4-BE49-F238E27FC236}">
                        <a16:creationId xmlns:a16="http://schemas.microsoft.com/office/drawing/2014/main" id="{5C07EE47-3E4A-49C2-8D93-F1C918A31A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727"/>
                    <a:ext cx="454" cy="226"/>
                    <a:chOff x="5245" y="2727"/>
                    <a:chExt cx="454" cy="226"/>
                  </a:xfrm>
                </p:grpSpPr>
                <p:sp>
                  <p:nvSpPr>
                    <p:cNvPr id="191525" name="Oval 37">
                      <a:extLst>
                        <a:ext uri="{FF2B5EF4-FFF2-40B4-BE49-F238E27FC236}">
                          <a16:creationId xmlns:a16="http://schemas.microsoft.com/office/drawing/2014/main" id="{C4AEB53C-2E9B-4CC4-956F-FEA860A3C5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26" name="Text Box 38">
                      <a:extLst>
                        <a:ext uri="{FF2B5EF4-FFF2-40B4-BE49-F238E27FC236}">
                          <a16:creationId xmlns:a16="http://schemas.microsoft.com/office/drawing/2014/main" id="{6DDB4CDB-C6B7-43FD-9A87-9ABAD70B8A8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8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91527" name="Group 39">
                    <a:extLst>
                      <a:ext uri="{FF2B5EF4-FFF2-40B4-BE49-F238E27FC236}">
                        <a16:creationId xmlns:a16="http://schemas.microsoft.com/office/drawing/2014/main" id="{A0DC1200-857B-48C5-9A99-36F9B6847B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226"/>
                    <a:chOff x="5245" y="1934"/>
                    <a:chExt cx="454" cy="226"/>
                  </a:xfrm>
                </p:grpSpPr>
                <p:sp>
                  <p:nvSpPr>
                    <p:cNvPr id="191528" name="Oval 40">
                      <a:extLst>
                        <a:ext uri="{FF2B5EF4-FFF2-40B4-BE49-F238E27FC236}">
                          <a16:creationId xmlns:a16="http://schemas.microsoft.com/office/drawing/2014/main" id="{589147A5-9A4B-4EDA-8351-4F533D8723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29" name="Text Box 41">
                      <a:extLst>
                        <a:ext uri="{FF2B5EF4-FFF2-40B4-BE49-F238E27FC236}">
                          <a16:creationId xmlns:a16="http://schemas.microsoft.com/office/drawing/2014/main" id="{5A77A65B-43A4-47A3-A9C5-0949330992B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196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1</a:t>
                      </a:r>
                    </a:p>
                  </p:txBody>
                </p:sp>
              </p:grpSp>
              <p:grpSp>
                <p:nvGrpSpPr>
                  <p:cNvPr id="191530" name="Group 42">
                    <a:extLst>
                      <a:ext uri="{FF2B5EF4-FFF2-40B4-BE49-F238E27FC236}">
                        <a16:creationId xmlns:a16="http://schemas.microsoft.com/office/drawing/2014/main" id="{CD3C5E93-D488-46C1-AC7A-8FC30C11E3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338"/>
                    <a:ext cx="454" cy="226"/>
                    <a:chOff x="5245" y="2338"/>
                    <a:chExt cx="454" cy="226"/>
                  </a:xfrm>
                </p:grpSpPr>
                <p:sp>
                  <p:nvSpPr>
                    <p:cNvPr id="191531" name="Oval 43">
                      <a:extLst>
                        <a:ext uri="{FF2B5EF4-FFF2-40B4-BE49-F238E27FC236}">
                          <a16:creationId xmlns:a16="http://schemas.microsoft.com/office/drawing/2014/main" id="{4AC3013A-B47E-4B40-9BC1-9500C32A4B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32" name="Text Box 44">
                      <a:extLst>
                        <a:ext uri="{FF2B5EF4-FFF2-40B4-BE49-F238E27FC236}">
                          <a16:creationId xmlns:a16="http://schemas.microsoft.com/office/drawing/2014/main" id="{ACCB7811-C183-4CB4-A476-EE555DE2080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2378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</p:grpSp>
          <p:grpSp>
            <p:nvGrpSpPr>
              <p:cNvPr id="191533" name="Group 45">
                <a:extLst>
                  <a:ext uri="{FF2B5EF4-FFF2-40B4-BE49-F238E27FC236}">
                    <a16:creationId xmlns:a16="http://schemas.microsoft.com/office/drawing/2014/main" id="{C5B1B728-9980-4737-AB3D-4F3EFD9637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676"/>
                <a:ext cx="1064" cy="2094"/>
                <a:chOff x="4059" y="1676"/>
                <a:chExt cx="1064" cy="2094"/>
              </a:xfrm>
            </p:grpSpPr>
            <p:sp>
              <p:nvSpPr>
                <p:cNvPr id="191534" name="Line 46">
                  <a:extLst>
                    <a:ext uri="{FF2B5EF4-FFF2-40B4-BE49-F238E27FC236}">
                      <a16:creationId xmlns:a16="http://schemas.microsoft.com/office/drawing/2014/main" id="{9B79B0B9-0F9E-4413-9FF1-8359311E2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1676"/>
                  <a:ext cx="224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1535" name="Group 47">
                  <a:extLst>
                    <a:ext uri="{FF2B5EF4-FFF2-40B4-BE49-F238E27FC236}">
                      <a16:creationId xmlns:a16="http://schemas.microsoft.com/office/drawing/2014/main" id="{92C81CFB-8E54-4D67-BCD2-4F74B56792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139"/>
                  <a:ext cx="650" cy="425"/>
                  <a:chOff x="4453" y="2139"/>
                  <a:chExt cx="650" cy="425"/>
                </a:xfrm>
              </p:grpSpPr>
              <p:sp>
                <p:nvSpPr>
                  <p:cNvPr id="191536" name="Line 48">
                    <a:extLst>
                      <a:ext uri="{FF2B5EF4-FFF2-40B4-BE49-F238E27FC236}">
                        <a16:creationId xmlns:a16="http://schemas.microsoft.com/office/drawing/2014/main" id="{6C5F5436-A04C-4A08-9B25-F657C23767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139"/>
                    <a:ext cx="290" cy="1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1537" name="Group 49">
                    <a:extLst>
                      <a:ext uri="{FF2B5EF4-FFF2-40B4-BE49-F238E27FC236}">
                        <a16:creationId xmlns:a16="http://schemas.microsoft.com/office/drawing/2014/main" id="{FAA693FE-9A56-4930-84FA-70CFE91B02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2338"/>
                    <a:ext cx="454" cy="226"/>
                    <a:chOff x="4649" y="2338"/>
                    <a:chExt cx="454" cy="226"/>
                  </a:xfrm>
                </p:grpSpPr>
                <p:sp>
                  <p:nvSpPr>
                    <p:cNvPr id="191538" name="Oval 50">
                      <a:extLst>
                        <a:ext uri="{FF2B5EF4-FFF2-40B4-BE49-F238E27FC236}">
                          <a16:creationId xmlns:a16="http://schemas.microsoft.com/office/drawing/2014/main" id="{9BB3BBE4-326C-4542-B1D4-C8300F4A1C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39" name="Text Box 51">
                      <a:extLst>
                        <a:ext uri="{FF2B5EF4-FFF2-40B4-BE49-F238E27FC236}">
                          <a16:creationId xmlns:a16="http://schemas.microsoft.com/office/drawing/2014/main" id="{AE715726-0E96-4ABE-B44E-A369E2C8EBB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  <p:grpSp>
              <p:nvGrpSpPr>
                <p:cNvPr id="191540" name="Group 52">
                  <a:extLst>
                    <a:ext uri="{FF2B5EF4-FFF2-40B4-BE49-F238E27FC236}">
                      <a16:creationId xmlns:a16="http://schemas.microsoft.com/office/drawing/2014/main" id="{CFD2B005-84D0-455D-9F77-21D3DC15E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934"/>
                  <a:ext cx="670" cy="836"/>
                  <a:chOff x="4453" y="2934"/>
                  <a:chExt cx="670" cy="836"/>
                </a:xfrm>
              </p:grpSpPr>
              <p:sp>
                <p:nvSpPr>
                  <p:cNvPr id="191541" name="Line 53">
                    <a:extLst>
                      <a:ext uri="{FF2B5EF4-FFF2-40B4-BE49-F238E27FC236}">
                        <a16:creationId xmlns:a16="http://schemas.microsoft.com/office/drawing/2014/main" id="{4A4B3563-4CE7-413F-92A7-5AD060157E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934"/>
                    <a:ext cx="29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42" name="Line 54">
                    <a:extLst>
                      <a:ext uri="{FF2B5EF4-FFF2-40B4-BE49-F238E27FC236}">
                        <a16:creationId xmlns:a16="http://schemas.microsoft.com/office/drawing/2014/main" id="{264DB08D-EA94-4FBE-A17C-100129CD51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0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1543" name="Group 55">
                    <a:extLst>
                      <a:ext uri="{FF2B5EF4-FFF2-40B4-BE49-F238E27FC236}">
                        <a16:creationId xmlns:a16="http://schemas.microsoft.com/office/drawing/2014/main" id="{D4457E8D-D479-4086-AEDA-8C3B4F9679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136"/>
                    <a:ext cx="454" cy="226"/>
                    <a:chOff x="4649" y="3136"/>
                    <a:chExt cx="454" cy="226"/>
                  </a:xfrm>
                </p:grpSpPr>
                <p:sp>
                  <p:nvSpPr>
                    <p:cNvPr id="191544" name="Oval 56">
                      <a:extLst>
                        <a:ext uri="{FF2B5EF4-FFF2-40B4-BE49-F238E27FC236}">
                          <a16:creationId xmlns:a16="http://schemas.microsoft.com/office/drawing/2014/main" id="{2589CE0F-213B-4978-83EF-B4F5759A38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45" name="Text Box 57">
                      <a:extLst>
                        <a:ext uri="{FF2B5EF4-FFF2-40B4-BE49-F238E27FC236}">
                          <a16:creationId xmlns:a16="http://schemas.microsoft.com/office/drawing/2014/main" id="{00C4C066-2A79-4613-A7A0-03CC8738FF6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17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  <p:grpSp>
                <p:nvGrpSpPr>
                  <p:cNvPr id="191546" name="Group 58">
                    <a:extLst>
                      <a:ext uri="{FF2B5EF4-FFF2-40B4-BE49-F238E27FC236}">
                        <a16:creationId xmlns:a16="http://schemas.microsoft.com/office/drawing/2014/main" id="{AE1F11D6-27AD-4357-B3C3-10C432EA33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544"/>
                    <a:ext cx="474" cy="226"/>
                    <a:chOff x="4649" y="3544"/>
                    <a:chExt cx="474" cy="226"/>
                  </a:xfrm>
                </p:grpSpPr>
                <p:sp>
                  <p:nvSpPr>
                    <p:cNvPr id="191547" name="Oval 59">
                      <a:extLst>
                        <a:ext uri="{FF2B5EF4-FFF2-40B4-BE49-F238E27FC236}">
                          <a16:creationId xmlns:a16="http://schemas.microsoft.com/office/drawing/2014/main" id="{ACC21E03-10E0-4722-AEB0-4E0E4AF9A7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48" name="Text Box 60">
                      <a:extLst>
                        <a:ext uri="{FF2B5EF4-FFF2-40B4-BE49-F238E27FC236}">
                          <a16:creationId xmlns:a16="http://schemas.microsoft.com/office/drawing/2014/main" id="{E98771B0-583E-4A76-A165-00EEABD70B0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584"/>
                      <a:ext cx="35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1</a:t>
                      </a:r>
                    </a:p>
                  </p:txBody>
                </p:sp>
              </p:grpSp>
            </p:grpSp>
            <p:grpSp>
              <p:nvGrpSpPr>
                <p:cNvPr id="191549" name="Group 61">
                  <a:extLst>
                    <a:ext uri="{FF2B5EF4-FFF2-40B4-BE49-F238E27FC236}">
                      <a16:creationId xmlns:a16="http://schemas.microsoft.com/office/drawing/2014/main" id="{D62AC3A6-3E2F-44FA-A14E-966A86AF3F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71" cy="1836"/>
                  <a:chOff x="4059" y="1934"/>
                  <a:chExt cx="471" cy="1836"/>
                </a:xfrm>
              </p:grpSpPr>
              <p:sp>
                <p:nvSpPr>
                  <p:cNvPr id="191550" name="Line 62">
                    <a:extLst>
                      <a:ext uri="{FF2B5EF4-FFF2-40B4-BE49-F238E27FC236}">
                        <a16:creationId xmlns:a16="http://schemas.microsoft.com/office/drawing/2014/main" id="{191C1A36-1232-4DEE-A1D2-56FA0ED197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51" name="Line 63">
                    <a:extLst>
                      <a:ext uri="{FF2B5EF4-FFF2-40B4-BE49-F238E27FC236}">
                        <a16:creationId xmlns:a16="http://schemas.microsoft.com/office/drawing/2014/main" id="{CFA11A45-D1FD-47D4-A53E-ED05512B84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564"/>
                    <a:ext cx="0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52" name="Line 64">
                    <a:extLst>
                      <a:ext uri="{FF2B5EF4-FFF2-40B4-BE49-F238E27FC236}">
                        <a16:creationId xmlns:a16="http://schemas.microsoft.com/office/drawing/2014/main" id="{6AD16754-2B54-403B-ADD9-5E5E605DBB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949"/>
                    <a:ext cx="0" cy="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53" name="Line 65">
                    <a:extLst>
                      <a:ext uri="{FF2B5EF4-FFF2-40B4-BE49-F238E27FC236}">
                        <a16:creationId xmlns:a16="http://schemas.microsoft.com/office/drawing/2014/main" id="{62F1B330-347A-4F01-B171-A36140383F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1554" name="Group 66">
                    <a:extLst>
                      <a:ext uri="{FF2B5EF4-FFF2-40B4-BE49-F238E27FC236}">
                        <a16:creationId xmlns:a16="http://schemas.microsoft.com/office/drawing/2014/main" id="{C79DBA6A-7A39-4EFB-B478-A2B138EBCF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226"/>
                    <a:chOff x="4059" y="1934"/>
                    <a:chExt cx="454" cy="226"/>
                  </a:xfrm>
                </p:grpSpPr>
                <p:sp>
                  <p:nvSpPr>
                    <p:cNvPr id="191555" name="Oval 67">
                      <a:extLst>
                        <a:ext uri="{FF2B5EF4-FFF2-40B4-BE49-F238E27FC236}">
                          <a16:creationId xmlns:a16="http://schemas.microsoft.com/office/drawing/2014/main" id="{FB0B526A-179F-4A3F-9866-2094128089E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56" name="Text Box 68">
                      <a:extLst>
                        <a:ext uri="{FF2B5EF4-FFF2-40B4-BE49-F238E27FC236}">
                          <a16:creationId xmlns:a16="http://schemas.microsoft.com/office/drawing/2014/main" id="{C0758391-EECE-4022-9CD3-733CA81467D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1963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f : 4</a:t>
                      </a:r>
                    </a:p>
                  </p:txBody>
                </p:sp>
              </p:grpSp>
              <p:grpSp>
                <p:nvGrpSpPr>
                  <p:cNvPr id="191557" name="Group 69">
                    <a:extLst>
                      <a:ext uri="{FF2B5EF4-FFF2-40B4-BE49-F238E27FC236}">
                        <a16:creationId xmlns:a16="http://schemas.microsoft.com/office/drawing/2014/main" id="{9823B2E8-B1DF-4123-86B1-AEBD9A852C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727"/>
                    <a:ext cx="454" cy="226"/>
                    <a:chOff x="4059" y="2727"/>
                    <a:chExt cx="454" cy="226"/>
                  </a:xfrm>
                </p:grpSpPr>
                <p:sp>
                  <p:nvSpPr>
                    <p:cNvPr id="191558" name="Oval 70">
                      <a:extLst>
                        <a:ext uri="{FF2B5EF4-FFF2-40B4-BE49-F238E27FC236}">
                          <a16:creationId xmlns:a16="http://schemas.microsoft.com/office/drawing/2014/main" id="{186B4133-E72F-46EB-B855-8066876D58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59" name="Text Box 71">
                      <a:extLst>
                        <a:ext uri="{FF2B5EF4-FFF2-40B4-BE49-F238E27FC236}">
                          <a16:creationId xmlns:a16="http://schemas.microsoft.com/office/drawing/2014/main" id="{143C2D78-F03F-426E-8BBD-D12A18182AF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a : 3</a:t>
                      </a:r>
                    </a:p>
                  </p:txBody>
                </p:sp>
              </p:grpSp>
              <p:grpSp>
                <p:nvGrpSpPr>
                  <p:cNvPr id="191560" name="Group 72">
                    <a:extLst>
                      <a:ext uri="{FF2B5EF4-FFF2-40B4-BE49-F238E27FC236}">
                        <a16:creationId xmlns:a16="http://schemas.microsoft.com/office/drawing/2014/main" id="{4618B062-E313-4789-90ED-4CBFC895B9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136"/>
                    <a:ext cx="471" cy="226"/>
                    <a:chOff x="4059" y="3136"/>
                    <a:chExt cx="471" cy="226"/>
                  </a:xfrm>
                </p:grpSpPr>
                <p:sp>
                  <p:nvSpPr>
                    <p:cNvPr id="191561" name="Oval 73">
                      <a:extLst>
                        <a:ext uri="{FF2B5EF4-FFF2-40B4-BE49-F238E27FC236}">
                          <a16:creationId xmlns:a16="http://schemas.microsoft.com/office/drawing/2014/main" id="{A0581ED0-B55D-49FD-84A3-10B2EEB6B9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62" name="Text Box 74">
                      <a:extLst>
                        <a:ext uri="{FF2B5EF4-FFF2-40B4-BE49-F238E27FC236}">
                          <a16:creationId xmlns:a16="http://schemas.microsoft.com/office/drawing/2014/main" id="{7F40DA9E-3799-4B5D-B351-2660BE6A2EC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176"/>
                      <a:ext cx="367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2</a:t>
                      </a:r>
                    </a:p>
                  </p:txBody>
                </p:sp>
              </p:grpSp>
              <p:grpSp>
                <p:nvGrpSpPr>
                  <p:cNvPr id="191563" name="Group 75">
                    <a:extLst>
                      <a:ext uri="{FF2B5EF4-FFF2-40B4-BE49-F238E27FC236}">
                        <a16:creationId xmlns:a16="http://schemas.microsoft.com/office/drawing/2014/main" id="{962FFBEB-8EC9-4370-9663-A245CAFC80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544"/>
                    <a:ext cx="454" cy="226"/>
                    <a:chOff x="4059" y="3544"/>
                    <a:chExt cx="454" cy="226"/>
                  </a:xfrm>
                </p:grpSpPr>
                <p:sp>
                  <p:nvSpPr>
                    <p:cNvPr id="191564" name="Oval 76">
                      <a:extLst>
                        <a:ext uri="{FF2B5EF4-FFF2-40B4-BE49-F238E27FC236}">
                          <a16:creationId xmlns:a16="http://schemas.microsoft.com/office/drawing/2014/main" id="{B592FEC2-A506-447E-AC57-8DA2FB2E87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65" name="Text Box 77">
                      <a:extLst>
                        <a:ext uri="{FF2B5EF4-FFF2-40B4-BE49-F238E27FC236}">
                          <a16:creationId xmlns:a16="http://schemas.microsoft.com/office/drawing/2014/main" id="{587F604C-C853-49AC-989A-74C42067F45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58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2</a:t>
                      </a:r>
                    </a:p>
                  </p:txBody>
                </p:sp>
              </p:grpSp>
              <p:grpSp>
                <p:nvGrpSpPr>
                  <p:cNvPr id="191566" name="Group 78">
                    <a:extLst>
                      <a:ext uri="{FF2B5EF4-FFF2-40B4-BE49-F238E27FC236}">
                        <a16:creationId xmlns:a16="http://schemas.microsoft.com/office/drawing/2014/main" id="{D797A4B3-DB66-409D-9031-506825D89A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338"/>
                    <a:ext cx="454" cy="226"/>
                    <a:chOff x="4059" y="2338"/>
                    <a:chExt cx="454" cy="226"/>
                  </a:xfrm>
                </p:grpSpPr>
                <p:sp>
                  <p:nvSpPr>
                    <p:cNvPr id="191567" name="Oval 79">
                      <a:extLst>
                        <a:ext uri="{FF2B5EF4-FFF2-40B4-BE49-F238E27FC236}">
                          <a16:creationId xmlns:a16="http://schemas.microsoft.com/office/drawing/2014/main" id="{806F2027-0EEB-4C7B-870D-3526394D77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68" name="Text Box 80">
                      <a:extLst>
                        <a:ext uri="{FF2B5EF4-FFF2-40B4-BE49-F238E27FC236}">
                          <a16:creationId xmlns:a16="http://schemas.microsoft.com/office/drawing/2014/main" id="{CEA37A9C-4629-4BE4-81E1-3B1C1F92587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3</a:t>
                      </a:r>
                    </a:p>
                  </p:txBody>
                </p:sp>
              </p:grpSp>
            </p:grpSp>
          </p:grpSp>
        </p:grpSp>
        <p:grpSp>
          <p:nvGrpSpPr>
            <p:cNvPr id="191569" name="Group 81">
              <a:extLst>
                <a:ext uri="{FF2B5EF4-FFF2-40B4-BE49-F238E27FC236}">
                  <a16:creationId xmlns:a16="http://schemas.microsoft.com/office/drawing/2014/main" id="{2757E899-D8FA-4F78-825F-6C28FFDAD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190"/>
              <a:ext cx="1041" cy="1973"/>
              <a:chOff x="4428" y="2061"/>
              <a:chExt cx="1041" cy="1973"/>
            </a:xfrm>
          </p:grpSpPr>
          <p:sp>
            <p:nvSpPr>
              <p:cNvPr id="191570" name="Freeform 82">
                <a:extLst>
                  <a:ext uri="{FF2B5EF4-FFF2-40B4-BE49-F238E27FC236}">
                    <a16:creationId xmlns:a16="http://schemas.microsoft.com/office/drawing/2014/main" id="{61C9E2E6-193C-4C48-A8E0-2388CE2B3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2061"/>
                <a:ext cx="774" cy="291"/>
              </a:xfrm>
              <a:custGeom>
                <a:avLst/>
                <a:gdLst>
                  <a:gd name="T0" fmla="*/ 0 w 774"/>
                  <a:gd name="T1" fmla="*/ 291 h 291"/>
                  <a:gd name="T2" fmla="*/ 412 w 774"/>
                  <a:gd name="T3" fmla="*/ 121 h 291"/>
                  <a:gd name="T4" fmla="*/ 774 w 774"/>
                  <a:gd name="T5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4" h="291">
                    <a:moveTo>
                      <a:pt x="0" y="291"/>
                    </a:moveTo>
                    <a:cubicBezTo>
                      <a:pt x="141" y="230"/>
                      <a:pt x="283" y="170"/>
                      <a:pt x="412" y="121"/>
                    </a:cubicBezTo>
                    <a:cubicBezTo>
                      <a:pt x="541" y="72"/>
                      <a:pt x="657" y="36"/>
                      <a:pt x="774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1571" name="Freeform 83">
                <a:extLst>
                  <a:ext uri="{FF2B5EF4-FFF2-40B4-BE49-F238E27FC236}">
                    <a16:creationId xmlns:a16="http://schemas.microsoft.com/office/drawing/2014/main" id="{3044BB2A-54F8-49D2-884C-7F3E3A5DA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3297"/>
                <a:ext cx="218" cy="266"/>
              </a:xfrm>
              <a:custGeom>
                <a:avLst/>
                <a:gdLst>
                  <a:gd name="T0" fmla="*/ 0 w 218"/>
                  <a:gd name="T1" fmla="*/ 0 h 242"/>
                  <a:gd name="T2" fmla="*/ 218 w 218"/>
                  <a:gd name="T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8" h="242">
                    <a:moveTo>
                      <a:pt x="0" y="0"/>
                    </a:moveTo>
                    <a:cubicBezTo>
                      <a:pt x="0" y="0"/>
                      <a:pt x="109" y="121"/>
                      <a:pt x="218" y="2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1572" name="Freeform 84">
                <a:extLst>
                  <a:ext uri="{FF2B5EF4-FFF2-40B4-BE49-F238E27FC236}">
                    <a16:creationId xmlns:a16="http://schemas.microsoft.com/office/drawing/2014/main" id="{0BD11DC2-7666-4290-AF8D-086F03400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2983"/>
                <a:ext cx="1016" cy="1051"/>
              </a:xfrm>
              <a:custGeom>
                <a:avLst/>
                <a:gdLst>
                  <a:gd name="T0" fmla="*/ 0 w 1016"/>
                  <a:gd name="T1" fmla="*/ 774 h 1051"/>
                  <a:gd name="T2" fmla="*/ 96 w 1016"/>
                  <a:gd name="T3" fmla="*/ 991 h 1051"/>
                  <a:gd name="T4" fmla="*/ 556 w 1016"/>
                  <a:gd name="T5" fmla="*/ 1016 h 1051"/>
                  <a:gd name="T6" fmla="*/ 798 w 1016"/>
                  <a:gd name="T7" fmla="*/ 991 h 1051"/>
                  <a:gd name="T8" fmla="*/ 919 w 1016"/>
                  <a:gd name="T9" fmla="*/ 653 h 1051"/>
                  <a:gd name="T10" fmla="*/ 1016 w 1016"/>
                  <a:gd name="T11" fmla="*/ 0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6" h="1051">
                    <a:moveTo>
                      <a:pt x="0" y="774"/>
                    </a:moveTo>
                    <a:cubicBezTo>
                      <a:pt x="1" y="862"/>
                      <a:pt x="3" y="951"/>
                      <a:pt x="96" y="991"/>
                    </a:cubicBezTo>
                    <a:cubicBezTo>
                      <a:pt x="189" y="1031"/>
                      <a:pt x="439" y="1016"/>
                      <a:pt x="556" y="1016"/>
                    </a:cubicBezTo>
                    <a:cubicBezTo>
                      <a:pt x="673" y="1016"/>
                      <a:pt x="738" y="1051"/>
                      <a:pt x="798" y="991"/>
                    </a:cubicBezTo>
                    <a:cubicBezTo>
                      <a:pt x="858" y="931"/>
                      <a:pt x="883" y="818"/>
                      <a:pt x="919" y="653"/>
                    </a:cubicBezTo>
                    <a:cubicBezTo>
                      <a:pt x="955" y="488"/>
                      <a:pt x="985" y="244"/>
                      <a:pt x="1016" y="0"/>
                    </a:cubicBezTo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1573" name="Freeform 85">
                <a:extLst>
                  <a:ext uri="{FF2B5EF4-FFF2-40B4-BE49-F238E27FC236}">
                    <a16:creationId xmlns:a16="http://schemas.microsoft.com/office/drawing/2014/main" id="{595AD464-7EDC-42BF-A69D-B55A0D514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4" y="2571"/>
                <a:ext cx="1" cy="557"/>
              </a:xfrm>
              <a:custGeom>
                <a:avLst/>
                <a:gdLst>
                  <a:gd name="T0" fmla="*/ 0 w 1"/>
                  <a:gd name="T1" fmla="*/ 557 h 557"/>
                  <a:gd name="T2" fmla="*/ 0 w 1"/>
                  <a:gd name="T3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557">
                    <a:moveTo>
                      <a:pt x="0" y="557"/>
                    </a:moveTo>
                    <a:cubicBezTo>
                      <a:pt x="0" y="557"/>
                      <a:pt x="0" y="278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1574" name="Freeform 86">
                <a:extLst>
                  <a:ext uri="{FF2B5EF4-FFF2-40B4-BE49-F238E27FC236}">
                    <a16:creationId xmlns:a16="http://schemas.microsoft.com/office/drawing/2014/main" id="{FDC576E6-9722-438C-9895-F274ECA9F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" y="2450"/>
                <a:ext cx="121" cy="1"/>
              </a:xfrm>
              <a:custGeom>
                <a:avLst/>
                <a:gdLst>
                  <a:gd name="T0" fmla="*/ 0 w 121"/>
                  <a:gd name="T1" fmla="*/ 0 h 1"/>
                  <a:gd name="T2" fmla="*/ 121 w 12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1" h="1">
                    <a:moveTo>
                      <a:pt x="0" y="0"/>
                    </a:moveTo>
                    <a:cubicBezTo>
                      <a:pt x="50" y="0"/>
                      <a:pt x="101" y="0"/>
                      <a:pt x="121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191585" name="Line 97">
            <a:extLst>
              <a:ext uri="{FF2B5EF4-FFF2-40B4-BE49-F238E27FC236}">
                <a16:creationId xmlns:a16="http://schemas.microsoft.com/office/drawing/2014/main" id="{72FCAD93-1A55-469E-BB63-1CD7F01574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2245" y="3334385"/>
            <a:ext cx="1588" cy="2384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91586" name="Line 98">
            <a:extLst>
              <a:ext uri="{FF2B5EF4-FFF2-40B4-BE49-F238E27FC236}">
                <a16:creationId xmlns:a16="http://schemas.microsoft.com/office/drawing/2014/main" id="{2BD8C6B7-F785-43CD-B15B-57E6014EC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5020" y="3132773"/>
            <a:ext cx="0" cy="1312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91587" name="Text Box 99">
            <a:extLst>
              <a:ext uri="{FF2B5EF4-FFF2-40B4-BE49-F238E27FC236}">
                <a16:creationId xmlns:a16="http://schemas.microsoft.com/office/drawing/2014/main" id="{1C827FA6-76BC-4DD6-B466-221B2B73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1892300"/>
            <a:ext cx="314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prstDash val="dash"/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transformed prefix path</a:t>
            </a:r>
          </a:p>
        </p:txBody>
      </p:sp>
      <p:sp>
        <p:nvSpPr>
          <p:cNvPr id="191588" name="Line 100">
            <a:extLst>
              <a:ext uri="{FF2B5EF4-FFF2-40B4-BE49-F238E27FC236}">
                <a16:creationId xmlns:a16="http://schemas.microsoft.com/office/drawing/2014/main" id="{72C9B29E-E6F3-48A2-A6A7-5F6F9E4D3F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5538" y="2200275"/>
            <a:ext cx="346075" cy="2301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B346EA65-D82E-4CBF-9C71-C5F3F0D8E72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3862" y="322262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Example 2 (cont.)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ECC9161-73BF-4065-AF32-E0F210562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291513" cy="485298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Continue with node </a:t>
            </a:r>
            <a:r>
              <a:rPr lang="en-US" altLang="zh-TW" sz="2400" i="1" dirty="0"/>
              <a:t>m</a:t>
            </a:r>
          </a:p>
          <a:p>
            <a:r>
              <a:rPr lang="en-US" altLang="zh-TW" sz="2400" dirty="0"/>
              <a:t>Two paths</a:t>
            </a:r>
          </a:p>
          <a:p>
            <a:r>
              <a:rPr lang="en-US" altLang="zh-TW" sz="2400" i="1" dirty="0"/>
              <a:t>m</a:t>
            </a:r>
            <a:r>
              <a:rPr lang="en-US" altLang="zh-TW" sz="2400" dirty="0"/>
              <a:t>’s conditional pattern base</a:t>
            </a:r>
          </a:p>
          <a:p>
            <a:pPr lvl="1"/>
            <a:r>
              <a:rPr lang="en-US" altLang="zh-TW" sz="2000" dirty="0"/>
              <a:t>{</a:t>
            </a:r>
            <a:r>
              <a:rPr lang="en-US" altLang="zh-TW" sz="2000" i="1" dirty="0"/>
              <a:t>(</a:t>
            </a:r>
            <a:r>
              <a:rPr lang="en-US" altLang="zh-TW" sz="2000" i="1" dirty="0">
                <a:solidFill>
                  <a:srgbClr val="FF0000"/>
                </a:solidFill>
              </a:rPr>
              <a:t>f:2, c:2, a:2</a:t>
            </a:r>
            <a:r>
              <a:rPr lang="en-US" altLang="zh-TW" sz="2000" i="1" dirty="0"/>
              <a:t>), (</a:t>
            </a:r>
            <a:r>
              <a:rPr lang="en-US" altLang="zh-TW" sz="2000" i="1" dirty="0">
                <a:solidFill>
                  <a:srgbClr val="FF0000"/>
                </a:solidFill>
              </a:rPr>
              <a:t>f:1,c:1, a:1</a:t>
            </a:r>
            <a:r>
              <a:rPr lang="en-US" altLang="zh-TW" sz="2000" i="1" dirty="0"/>
              <a:t>, b:1)</a:t>
            </a:r>
            <a:r>
              <a:rPr lang="en-US" altLang="zh-TW" sz="2000" dirty="0"/>
              <a:t>}</a:t>
            </a:r>
          </a:p>
          <a:p>
            <a:r>
              <a:rPr lang="en-US" altLang="zh-TW" sz="2400" i="1" dirty="0"/>
              <a:t>m</a:t>
            </a:r>
            <a:r>
              <a:rPr lang="en-US" altLang="zh-TW" sz="2400" dirty="0"/>
              <a:t>’s conditional FP-tree:</a:t>
            </a:r>
          </a:p>
          <a:p>
            <a:pPr lvl="1"/>
            <a:r>
              <a:rPr lang="en-US" altLang="zh-TW" sz="1800" dirty="0"/>
              <a:t> </a:t>
            </a:r>
            <a:r>
              <a:rPr lang="en-US" altLang="zh-TW" sz="2000" dirty="0"/>
              <a:t>(</a:t>
            </a:r>
            <a:r>
              <a:rPr lang="en-US" altLang="zh-TW" sz="2000" i="1" dirty="0"/>
              <a:t>f:3, c:3, a:3</a:t>
            </a:r>
            <a:r>
              <a:rPr lang="en-US" altLang="zh-TW" sz="2000" dirty="0"/>
              <a:t>)</a:t>
            </a:r>
          </a:p>
          <a:p>
            <a:r>
              <a:rPr lang="en-US" altLang="zh-TW" sz="2400" dirty="0"/>
              <a:t>Call mine(&lt;</a:t>
            </a:r>
            <a:r>
              <a:rPr lang="en-US" altLang="zh-TW" sz="2400" i="1" dirty="0"/>
              <a:t>f:3, c:3, a:3</a:t>
            </a:r>
            <a:r>
              <a:rPr lang="en-US" altLang="zh-TW" sz="2400" dirty="0"/>
              <a:t>&gt;| </a:t>
            </a:r>
            <a:r>
              <a:rPr lang="en-US" altLang="zh-TW" sz="2400" i="1" dirty="0"/>
              <a:t>m</a:t>
            </a:r>
            <a:r>
              <a:rPr lang="en-US" altLang="zh-TW" sz="2400" dirty="0"/>
              <a:t>)</a:t>
            </a:r>
          </a:p>
          <a:p>
            <a:r>
              <a:rPr lang="en-US" altLang="zh-TW" sz="2000" dirty="0">
                <a:sym typeface="Wingdings" panose="05000000000000000000" pitchFamily="2" charset="2"/>
              </a:rPr>
              <a:t>Patterns:</a:t>
            </a:r>
          </a:p>
          <a:p>
            <a:pPr lvl="1"/>
            <a:r>
              <a:rPr lang="en-US" altLang="zh-TW" sz="2000" i="1" dirty="0"/>
              <a:t>(m:3)</a:t>
            </a:r>
          </a:p>
          <a:p>
            <a:pPr lvl="1"/>
            <a:r>
              <a:rPr lang="en-US" altLang="zh-TW" sz="2000" i="1" dirty="0"/>
              <a:t>see next slide</a:t>
            </a:r>
          </a:p>
        </p:txBody>
      </p:sp>
      <p:grpSp>
        <p:nvGrpSpPr>
          <p:cNvPr id="192602" name="Group 90">
            <a:extLst>
              <a:ext uri="{FF2B5EF4-FFF2-40B4-BE49-F238E27FC236}">
                <a16:creationId xmlns:a16="http://schemas.microsoft.com/office/drawing/2014/main" id="{92841E29-528B-46D5-9206-0BCDC993AE8D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2510155"/>
            <a:ext cx="5781675" cy="4229100"/>
            <a:chOff x="2106" y="1023"/>
            <a:chExt cx="3642" cy="2664"/>
          </a:xfrm>
        </p:grpSpPr>
        <p:sp>
          <p:nvSpPr>
            <p:cNvPr id="192517" name="Text Box 5">
              <a:extLst>
                <a:ext uri="{FF2B5EF4-FFF2-40B4-BE49-F238E27FC236}">
                  <a16:creationId xmlns:a16="http://schemas.microsoft.com/office/drawing/2014/main" id="{F61B462A-9B18-4C2E-B250-7B14C2528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5" y="2217"/>
              <a:ext cx="8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1800"/>
                <a:t>Header Table</a:t>
              </a:r>
            </a:p>
          </p:txBody>
        </p:sp>
        <p:grpSp>
          <p:nvGrpSpPr>
            <p:cNvPr id="192518" name="Group 6">
              <a:extLst>
                <a:ext uri="{FF2B5EF4-FFF2-40B4-BE49-F238E27FC236}">
                  <a16:creationId xmlns:a16="http://schemas.microsoft.com/office/drawing/2014/main" id="{15DF8356-3E88-4CB7-94C1-993555A34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6" y="2410"/>
              <a:ext cx="1655" cy="1277"/>
              <a:chOff x="2057" y="2934"/>
              <a:chExt cx="1655" cy="1277"/>
            </a:xfrm>
          </p:grpSpPr>
          <p:sp>
            <p:nvSpPr>
              <p:cNvPr id="192519" name="Line 7">
                <a:extLst>
                  <a:ext uri="{FF2B5EF4-FFF2-40B4-BE49-F238E27FC236}">
                    <a16:creationId xmlns:a16="http://schemas.microsoft.com/office/drawing/2014/main" id="{43CEC012-BFB1-4E69-8233-CF444E3EE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7" y="3136"/>
                <a:ext cx="14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2520" name="Line 8">
                <a:extLst>
                  <a:ext uri="{FF2B5EF4-FFF2-40B4-BE49-F238E27FC236}">
                    <a16:creationId xmlns:a16="http://schemas.microsoft.com/office/drawing/2014/main" id="{05F5542D-0DF5-4EA6-8B6E-5E8E2F31E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2" y="2934"/>
                <a:ext cx="0" cy="12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2521" name="Text Box 9">
                <a:extLst>
                  <a:ext uri="{FF2B5EF4-FFF2-40B4-BE49-F238E27FC236}">
                    <a16:creationId xmlns:a16="http://schemas.microsoft.com/office/drawing/2014/main" id="{726B04DA-E4E9-4FB7-B844-2972A0069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2934"/>
                <a:ext cx="36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item</a:t>
                </a:r>
              </a:p>
            </p:txBody>
          </p:sp>
          <p:sp>
            <p:nvSpPr>
              <p:cNvPr id="192522" name="Text Box 10">
                <a:extLst>
                  <a:ext uri="{FF2B5EF4-FFF2-40B4-BE49-F238E27FC236}">
                    <a16:creationId xmlns:a16="http://schemas.microsoft.com/office/drawing/2014/main" id="{6E0F8732-9182-40B6-912D-E9703A1A3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3" y="2949"/>
                <a:ext cx="121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head of node-links</a:t>
                </a:r>
              </a:p>
            </p:txBody>
          </p:sp>
          <p:grpSp>
            <p:nvGrpSpPr>
              <p:cNvPr id="192523" name="Group 11">
                <a:extLst>
                  <a:ext uri="{FF2B5EF4-FFF2-40B4-BE49-F238E27FC236}">
                    <a16:creationId xmlns:a16="http://schemas.microsoft.com/office/drawing/2014/main" id="{0E7708FE-E044-45A1-BD24-80C0FFD9D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" y="3189"/>
                <a:ext cx="151" cy="886"/>
                <a:chOff x="2142" y="3189"/>
                <a:chExt cx="151" cy="886"/>
              </a:xfrm>
            </p:grpSpPr>
            <p:sp>
              <p:nvSpPr>
                <p:cNvPr id="192524" name="Text Box 12">
                  <a:extLst>
                    <a:ext uri="{FF2B5EF4-FFF2-40B4-BE49-F238E27FC236}">
                      <a16:creationId xmlns:a16="http://schemas.microsoft.com/office/drawing/2014/main" id="{A0E9B20D-3861-4C22-A4A9-DD6632A6F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3189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f</a:t>
                  </a:r>
                </a:p>
              </p:txBody>
            </p:sp>
            <p:sp>
              <p:nvSpPr>
                <p:cNvPr id="192525" name="Text Box 13">
                  <a:extLst>
                    <a:ext uri="{FF2B5EF4-FFF2-40B4-BE49-F238E27FC236}">
                      <a16:creationId xmlns:a16="http://schemas.microsoft.com/office/drawing/2014/main" id="{CFA3385F-7319-4A11-A0AF-E5A0CFD323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4" y="334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c</a:t>
                  </a:r>
                </a:p>
              </p:txBody>
            </p:sp>
            <p:sp>
              <p:nvSpPr>
                <p:cNvPr id="192526" name="Text Box 14">
                  <a:extLst>
                    <a:ext uri="{FF2B5EF4-FFF2-40B4-BE49-F238E27FC236}">
                      <a16:creationId xmlns:a16="http://schemas.microsoft.com/office/drawing/2014/main" id="{6883280E-43A0-476C-8F92-52DF1A9283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48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a</a:t>
                  </a:r>
                </a:p>
              </p:txBody>
            </p:sp>
            <p:sp>
              <p:nvSpPr>
                <p:cNvPr id="192527" name="Text Box 15">
                  <a:extLst>
                    <a:ext uri="{FF2B5EF4-FFF2-40B4-BE49-F238E27FC236}">
                      <a16:creationId xmlns:a16="http://schemas.microsoft.com/office/drawing/2014/main" id="{6160B96C-00D9-469C-98DD-894EDC4070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636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b</a:t>
                  </a:r>
                </a:p>
              </p:txBody>
            </p:sp>
            <p:sp>
              <p:nvSpPr>
                <p:cNvPr id="192528" name="Text Box 16">
                  <a:extLst>
                    <a:ext uri="{FF2B5EF4-FFF2-40B4-BE49-F238E27FC236}">
                      <a16:creationId xmlns:a16="http://schemas.microsoft.com/office/drawing/2014/main" id="{5A01ABF0-C078-4D8F-BA32-28C044782F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77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>
                      <a:solidFill>
                        <a:srgbClr val="FF3300"/>
                      </a:solidFill>
                    </a:rPr>
                    <a:t>m</a:t>
                  </a:r>
                </a:p>
              </p:txBody>
            </p:sp>
            <p:sp>
              <p:nvSpPr>
                <p:cNvPr id="192529" name="Text Box 17">
                  <a:extLst>
                    <a:ext uri="{FF2B5EF4-FFF2-40B4-BE49-F238E27FC236}">
                      <a16:creationId xmlns:a16="http://schemas.microsoft.com/office/drawing/2014/main" id="{C1A88CD2-BFD7-4CD5-9723-C56593E33F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90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p</a:t>
                  </a:r>
                </a:p>
              </p:txBody>
            </p:sp>
          </p:grpSp>
        </p:grpSp>
        <p:sp>
          <p:nvSpPr>
            <p:cNvPr id="192530" name="Freeform 18">
              <a:extLst>
                <a:ext uri="{FF2B5EF4-FFF2-40B4-BE49-F238E27FC236}">
                  <a16:creationId xmlns:a16="http://schemas.microsoft.com/office/drawing/2014/main" id="{5866443D-1F92-4920-A96E-F9FDC44D2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636"/>
              <a:ext cx="1040" cy="1096"/>
            </a:xfrm>
            <a:custGeom>
              <a:avLst/>
              <a:gdLst>
                <a:gd name="T0" fmla="*/ 0 w 1040"/>
                <a:gd name="T1" fmla="*/ 1089 h 1096"/>
                <a:gd name="T2" fmla="*/ 411 w 1040"/>
                <a:gd name="T3" fmla="*/ 1064 h 1096"/>
                <a:gd name="T4" fmla="*/ 629 w 1040"/>
                <a:gd name="T5" fmla="*/ 895 h 1096"/>
                <a:gd name="T6" fmla="*/ 847 w 1040"/>
                <a:gd name="T7" fmla="*/ 363 h 1096"/>
                <a:gd name="T8" fmla="*/ 1040 w 1040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096">
                  <a:moveTo>
                    <a:pt x="0" y="1089"/>
                  </a:moveTo>
                  <a:cubicBezTo>
                    <a:pt x="153" y="1092"/>
                    <a:pt x="306" y="1096"/>
                    <a:pt x="411" y="1064"/>
                  </a:cubicBezTo>
                  <a:cubicBezTo>
                    <a:pt x="516" y="1032"/>
                    <a:pt x="556" y="1012"/>
                    <a:pt x="629" y="895"/>
                  </a:cubicBezTo>
                  <a:cubicBezTo>
                    <a:pt x="702" y="778"/>
                    <a:pt x="779" y="512"/>
                    <a:pt x="847" y="363"/>
                  </a:cubicBezTo>
                  <a:cubicBezTo>
                    <a:pt x="915" y="214"/>
                    <a:pt x="977" y="107"/>
                    <a:pt x="104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531" name="Freeform 19">
              <a:extLst>
                <a:ext uri="{FF2B5EF4-FFF2-40B4-BE49-F238E27FC236}">
                  <a16:creationId xmlns:a16="http://schemas.microsoft.com/office/drawing/2014/main" id="{1597B32C-15C5-4617-8109-74C085306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023"/>
              <a:ext cx="992" cy="875"/>
            </a:xfrm>
            <a:custGeom>
              <a:avLst/>
              <a:gdLst>
                <a:gd name="T0" fmla="*/ 0 w 992"/>
                <a:gd name="T1" fmla="*/ 847 h 875"/>
                <a:gd name="T2" fmla="*/ 363 w 992"/>
                <a:gd name="T3" fmla="*/ 847 h 875"/>
                <a:gd name="T4" fmla="*/ 654 w 992"/>
                <a:gd name="T5" fmla="*/ 677 h 875"/>
                <a:gd name="T6" fmla="*/ 992 w 992"/>
                <a:gd name="T7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2" h="875">
                  <a:moveTo>
                    <a:pt x="0" y="847"/>
                  </a:moveTo>
                  <a:cubicBezTo>
                    <a:pt x="127" y="861"/>
                    <a:pt x="254" y="875"/>
                    <a:pt x="363" y="847"/>
                  </a:cubicBezTo>
                  <a:cubicBezTo>
                    <a:pt x="472" y="819"/>
                    <a:pt x="549" y="818"/>
                    <a:pt x="654" y="677"/>
                  </a:cubicBezTo>
                  <a:cubicBezTo>
                    <a:pt x="759" y="536"/>
                    <a:pt x="936" y="113"/>
                    <a:pt x="99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532" name="Freeform 20">
              <a:extLst>
                <a:ext uri="{FF2B5EF4-FFF2-40B4-BE49-F238E27FC236}">
                  <a16:creationId xmlns:a16="http://schemas.microsoft.com/office/drawing/2014/main" id="{7E96C380-A825-4ADB-B096-2E8E3C420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434"/>
              <a:ext cx="1016" cy="629"/>
            </a:xfrm>
            <a:custGeom>
              <a:avLst/>
              <a:gdLst>
                <a:gd name="T0" fmla="*/ 0 w 1016"/>
                <a:gd name="T1" fmla="*/ 605 h 629"/>
                <a:gd name="T2" fmla="*/ 436 w 1016"/>
                <a:gd name="T3" fmla="*/ 605 h 629"/>
                <a:gd name="T4" fmla="*/ 702 w 1016"/>
                <a:gd name="T5" fmla="*/ 460 h 629"/>
                <a:gd name="T6" fmla="*/ 1016 w 1016"/>
                <a:gd name="T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6" h="629">
                  <a:moveTo>
                    <a:pt x="0" y="605"/>
                  </a:moveTo>
                  <a:cubicBezTo>
                    <a:pt x="159" y="617"/>
                    <a:pt x="319" y="629"/>
                    <a:pt x="436" y="605"/>
                  </a:cubicBezTo>
                  <a:cubicBezTo>
                    <a:pt x="553" y="581"/>
                    <a:pt x="605" y="561"/>
                    <a:pt x="702" y="460"/>
                  </a:cubicBezTo>
                  <a:cubicBezTo>
                    <a:pt x="799" y="359"/>
                    <a:pt x="907" y="179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533" name="Freeform 21">
              <a:extLst>
                <a:ext uri="{FF2B5EF4-FFF2-40B4-BE49-F238E27FC236}">
                  <a16:creationId xmlns:a16="http://schemas.microsoft.com/office/drawing/2014/main" id="{F6E23E03-1E80-4844-B9AB-A4DC14A0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821"/>
              <a:ext cx="1645" cy="456"/>
            </a:xfrm>
            <a:custGeom>
              <a:avLst/>
              <a:gdLst>
                <a:gd name="T0" fmla="*/ 0 w 1645"/>
                <a:gd name="T1" fmla="*/ 412 h 456"/>
                <a:gd name="T2" fmla="*/ 460 w 1645"/>
                <a:gd name="T3" fmla="*/ 412 h 456"/>
                <a:gd name="T4" fmla="*/ 1041 w 1645"/>
                <a:gd name="T5" fmla="*/ 146 h 456"/>
                <a:gd name="T6" fmla="*/ 1645 w 1645"/>
                <a:gd name="T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5" h="456">
                  <a:moveTo>
                    <a:pt x="0" y="412"/>
                  </a:moveTo>
                  <a:cubicBezTo>
                    <a:pt x="143" y="434"/>
                    <a:pt x="287" y="456"/>
                    <a:pt x="460" y="412"/>
                  </a:cubicBezTo>
                  <a:cubicBezTo>
                    <a:pt x="633" y="368"/>
                    <a:pt x="844" y="215"/>
                    <a:pt x="1041" y="146"/>
                  </a:cubicBezTo>
                  <a:cubicBezTo>
                    <a:pt x="1238" y="77"/>
                    <a:pt x="1441" y="38"/>
                    <a:pt x="164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534" name="Freeform 22">
              <a:extLst>
                <a:ext uri="{FF2B5EF4-FFF2-40B4-BE49-F238E27FC236}">
                  <a16:creationId xmlns:a16="http://schemas.microsoft.com/office/drawing/2014/main" id="{C430566B-99D5-483B-A493-AAAF1B34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821"/>
              <a:ext cx="1064" cy="597"/>
            </a:xfrm>
            <a:custGeom>
              <a:avLst/>
              <a:gdLst>
                <a:gd name="T0" fmla="*/ 0 w 1064"/>
                <a:gd name="T1" fmla="*/ 581 h 597"/>
                <a:gd name="T2" fmla="*/ 435 w 1064"/>
                <a:gd name="T3" fmla="*/ 581 h 597"/>
                <a:gd name="T4" fmla="*/ 725 w 1064"/>
                <a:gd name="T5" fmla="*/ 484 h 597"/>
                <a:gd name="T6" fmla="*/ 1064 w 1064"/>
                <a:gd name="T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597">
                  <a:moveTo>
                    <a:pt x="0" y="581"/>
                  </a:moveTo>
                  <a:cubicBezTo>
                    <a:pt x="157" y="589"/>
                    <a:pt x="314" y="597"/>
                    <a:pt x="435" y="581"/>
                  </a:cubicBezTo>
                  <a:cubicBezTo>
                    <a:pt x="556" y="565"/>
                    <a:pt x="620" y="581"/>
                    <a:pt x="725" y="484"/>
                  </a:cubicBezTo>
                  <a:cubicBezTo>
                    <a:pt x="830" y="387"/>
                    <a:pt x="947" y="193"/>
                    <a:pt x="1064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535" name="Freeform 23">
              <a:extLst>
                <a:ext uri="{FF2B5EF4-FFF2-40B4-BE49-F238E27FC236}">
                  <a16:creationId xmlns:a16="http://schemas.microsoft.com/office/drawing/2014/main" id="{171708E9-1D62-40BB-9CCE-A03690F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3257"/>
              <a:ext cx="1088" cy="310"/>
            </a:xfrm>
            <a:custGeom>
              <a:avLst/>
              <a:gdLst>
                <a:gd name="T0" fmla="*/ 0 w 1088"/>
                <a:gd name="T1" fmla="*/ 266 h 310"/>
                <a:gd name="T2" fmla="*/ 629 w 1088"/>
                <a:gd name="T3" fmla="*/ 266 h 310"/>
                <a:gd name="T4" fmla="*/ 1088 w 1088"/>
                <a:gd name="T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8" h="310">
                  <a:moveTo>
                    <a:pt x="0" y="266"/>
                  </a:moveTo>
                  <a:cubicBezTo>
                    <a:pt x="224" y="288"/>
                    <a:pt x="448" y="310"/>
                    <a:pt x="629" y="266"/>
                  </a:cubicBezTo>
                  <a:cubicBezTo>
                    <a:pt x="810" y="222"/>
                    <a:pt x="949" y="111"/>
                    <a:pt x="108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92536" name="Group 24">
              <a:extLst>
                <a:ext uri="{FF2B5EF4-FFF2-40B4-BE49-F238E27FC236}">
                  <a16:creationId xmlns:a16="http://schemas.microsoft.com/office/drawing/2014/main" id="{996D4693-DFBC-4470-BCC1-EA900179B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8" y="1023"/>
              <a:ext cx="1640" cy="2223"/>
              <a:chOff x="4059" y="1547"/>
              <a:chExt cx="1640" cy="2223"/>
            </a:xfrm>
          </p:grpSpPr>
          <p:grpSp>
            <p:nvGrpSpPr>
              <p:cNvPr id="192537" name="Group 25">
                <a:extLst>
                  <a:ext uri="{FF2B5EF4-FFF2-40B4-BE49-F238E27FC236}">
                    <a16:creationId xmlns:a16="http://schemas.microsoft.com/office/drawing/2014/main" id="{24011630-9043-4638-AB05-8772C301E2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" y="1547"/>
                <a:ext cx="454" cy="226"/>
                <a:chOff x="4649" y="1547"/>
                <a:chExt cx="454" cy="226"/>
              </a:xfrm>
            </p:grpSpPr>
            <p:sp>
              <p:nvSpPr>
                <p:cNvPr id="192538" name="Oval 26">
                  <a:extLst>
                    <a:ext uri="{FF2B5EF4-FFF2-40B4-BE49-F238E27FC236}">
                      <a16:creationId xmlns:a16="http://schemas.microsoft.com/office/drawing/2014/main" id="{B669A3CB-4D0C-4855-8E2F-967385E40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2539" name="Text Box 27">
                  <a:extLst>
                    <a:ext uri="{FF2B5EF4-FFF2-40B4-BE49-F238E27FC236}">
                      <a16:creationId xmlns:a16="http://schemas.microsoft.com/office/drawing/2014/main" id="{6426D39A-D2FC-4D74-A20C-F9253AF2AB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grpSp>
            <p:nvGrpSpPr>
              <p:cNvPr id="192540" name="Group 28">
                <a:extLst>
                  <a:ext uri="{FF2B5EF4-FFF2-40B4-BE49-F238E27FC236}">
                    <a16:creationId xmlns:a16="http://schemas.microsoft.com/office/drawing/2014/main" id="{918BA3DE-1BF0-4231-AE2F-AAEB78DF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3" y="1676"/>
                <a:ext cx="596" cy="1277"/>
                <a:chOff x="5103" y="1676"/>
                <a:chExt cx="596" cy="1277"/>
              </a:xfrm>
            </p:grpSpPr>
            <p:sp>
              <p:nvSpPr>
                <p:cNvPr id="192541" name="Line 29">
                  <a:extLst>
                    <a:ext uri="{FF2B5EF4-FFF2-40B4-BE49-F238E27FC236}">
                      <a16:creationId xmlns:a16="http://schemas.microsoft.com/office/drawing/2014/main" id="{4AA83B4D-8155-404F-A85F-1C476F0DB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03" y="1676"/>
                  <a:ext cx="369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2542" name="Group 30">
                  <a:extLst>
                    <a:ext uri="{FF2B5EF4-FFF2-40B4-BE49-F238E27FC236}">
                      <a16:creationId xmlns:a16="http://schemas.microsoft.com/office/drawing/2014/main" id="{E1470770-3F35-438E-B803-6CF1B07D1A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" y="1934"/>
                  <a:ext cx="454" cy="1019"/>
                  <a:chOff x="5245" y="1934"/>
                  <a:chExt cx="454" cy="1019"/>
                </a:xfrm>
              </p:grpSpPr>
              <p:sp>
                <p:nvSpPr>
                  <p:cNvPr id="192543" name="Line 31">
                    <a:extLst>
                      <a:ext uri="{FF2B5EF4-FFF2-40B4-BE49-F238E27FC236}">
                        <a16:creationId xmlns:a16="http://schemas.microsoft.com/office/drawing/2014/main" id="{FC61ADFC-65E2-4DB8-8B16-5BD5911465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2544" name="Line 32">
                    <a:extLst>
                      <a:ext uri="{FF2B5EF4-FFF2-40B4-BE49-F238E27FC236}">
                        <a16:creationId xmlns:a16="http://schemas.microsoft.com/office/drawing/2014/main" id="{8F111DFC-581D-401A-B391-BD5E8AEEAC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562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2545" name="Group 33">
                    <a:extLst>
                      <a:ext uri="{FF2B5EF4-FFF2-40B4-BE49-F238E27FC236}">
                        <a16:creationId xmlns:a16="http://schemas.microsoft.com/office/drawing/2014/main" id="{0C961118-74D5-4300-93FA-4A5F8B4DE8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727"/>
                    <a:ext cx="454" cy="226"/>
                    <a:chOff x="5245" y="2727"/>
                    <a:chExt cx="454" cy="226"/>
                  </a:xfrm>
                </p:grpSpPr>
                <p:sp>
                  <p:nvSpPr>
                    <p:cNvPr id="192546" name="Oval 34">
                      <a:extLst>
                        <a:ext uri="{FF2B5EF4-FFF2-40B4-BE49-F238E27FC236}">
                          <a16:creationId xmlns:a16="http://schemas.microsoft.com/office/drawing/2014/main" id="{4E2B1C8C-8159-424B-997D-82191489B0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47" name="Text Box 35">
                      <a:extLst>
                        <a:ext uri="{FF2B5EF4-FFF2-40B4-BE49-F238E27FC236}">
                          <a16:creationId xmlns:a16="http://schemas.microsoft.com/office/drawing/2014/main" id="{E0009B69-F5AA-49A7-B9ED-5DE8F4760D8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8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92548" name="Group 36">
                    <a:extLst>
                      <a:ext uri="{FF2B5EF4-FFF2-40B4-BE49-F238E27FC236}">
                        <a16:creationId xmlns:a16="http://schemas.microsoft.com/office/drawing/2014/main" id="{AB425161-D4B6-4CDA-9039-FDBBABE9DC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226"/>
                    <a:chOff x="5245" y="1934"/>
                    <a:chExt cx="454" cy="226"/>
                  </a:xfrm>
                </p:grpSpPr>
                <p:sp>
                  <p:nvSpPr>
                    <p:cNvPr id="192549" name="Oval 37">
                      <a:extLst>
                        <a:ext uri="{FF2B5EF4-FFF2-40B4-BE49-F238E27FC236}">
                          <a16:creationId xmlns:a16="http://schemas.microsoft.com/office/drawing/2014/main" id="{4D540DD2-78D6-4DAC-A803-D825992F68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50" name="Text Box 38">
                      <a:extLst>
                        <a:ext uri="{FF2B5EF4-FFF2-40B4-BE49-F238E27FC236}">
                          <a16:creationId xmlns:a16="http://schemas.microsoft.com/office/drawing/2014/main" id="{A15246D4-5526-4988-98D9-0F57EC1B606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196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1</a:t>
                      </a:r>
                    </a:p>
                  </p:txBody>
                </p:sp>
              </p:grpSp>
              <p:grpSp>
                <p:nvGrpSpPr>
                  <p:cNvPr id="192551" name="Group 39">
                    <a:extLst>
                      <a:ext uri="{FF2B5EF4-FFF2-40B4-BE49-F238E27FC236}">
                        <a16:creationId xmlns:a16="http://schemas.microsoft.com/office/drawing/2014/main" id="{3912CB1D-8E58-49EA-B7D3-293FFC72E6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338"/>
                    <a:ext cx="454" cy="226"/>
                    <a:chOff x="5245" y="2338"/>
                    <a:chExt cx="454" cy="226"/>
                  </a:xfrm>
                </p:grpSpPr>
                <p:sp>
                  <p:nvSpPr>
                    <p:cNvPr id="192552" name="Oval 40">
                      <a:extLst>
                        <a:ext uri="{FF2B5EF4-FFF2-40B4-BE49-F238E27FC236}">
                          <a16:creationId xmlns:a16="http://schemas.microsoft.com/office/drawing/2014/main" id="{E7894C9C-B75D-4945-B542-BC071E20E0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53" name="Text Box 41">
                      <a:extLst>
                        <a:ext uri="{FF2B5EF4-FFF2-40B4-BE49-F238E27FC236}">
                          <a16:creationId xmlns:a16="http://schemas.microsoft.com/office/drawing/2014/main" id="{8B968765-A4C2-431C-A987-8BC8232F380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2378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</p:grpSp>
          <p:grpSp>
            <p:nvGrpSpPr>
              <p:cNvPr id="192554" name="Group 42">
                <a:extLst>
                  <a:ext uri="{FF2B5EF4-FFF2-40B4-BE49-F238E27FC236}">
                    <a16:creationId xmlns:a16="http://schemas.microsoft.com/office/drawing/2014/main" id="{3A2823FE-D593-470A-9D85-1389D50E15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676"/>
                <a:ext cx="1064" cy="2094"/>
                <a:chOff x="4059" y="1676"/>
                <a:chExt cx="1064" cy="2094"/>
              </a:xfrm>
            </p:grpSpPr>
            <p:sp>
              <p:nvSpPr>
                <p:cNvPr id="192555" name="Line 43">
                  <a:extLst>
                    <a:ext uri="{FF2B5EF4-FFF2-40B4-BE49-F238E27FC236}">
                      <a16:creationId xmlns:a16="http://schemas.microsoft.com/office/drawing/2014/main" id="{293FDD2D-888A-42E0-B0F4-747456AFE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1676"/>
                  <a:ext cx="224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2556" name="Group 44">
                  <a:extLst>
                    <a:ext uri="{FF2B5EF4-FFF2-40B4-BE49-F238E27FC236}">
                      <a16:creationId xmlns:a16="http://schemas.microsoft.com/office/drawing/2014/main" id="{E63359B8-3DD4-4846-BCB2-2C032B0B6A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139"/>
                  <a:ext cx="650" cy="425"/>
                  <a:chOff x="4453" y="2139"/>
                  <a:chExt cx="650" cy="425"/>
                </a:xfrm>
              </p:grpSpPr>
              <p:sp>
                <p:nvSpPr>
                  <p:cNvPr id="192557" name="Line 45">
                    <a:extLst>
                      <a:ext uri="{FF2B5EF4-FFF2-40B4-BE49-F238E27FC236}">
                        <a16:creationId xmlns:a16="http://schemas.microsoft.com/office/drawing/2014/main" id="{1F66C44E-B32F-49EF-AEE4-E405C5FFB2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139"/>
                    <a:ext cx="290" cy="1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2558" name="Group 46">
                    <a:extLst>
                      <a:ext uri="{FF2B5EF4-FFF2-40B4-BE49-F238E27FC236}">
                        <a16:creationId xmlns:a16="http://schemas.microsoft.com/office/drawing/2014/main" id="{B69FF4C4-D5B2-4B39-9B9D-26A8077EDE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2338"/>
                    <a:ext cx="454" cy="226"/>
                    <a:chOff x="4649" y="2338"/>
                    <a:chExt cx="454" cy="226"/>
                  </a:xfrm>
                </p:grpSpPr>
                <p:sp>
                  <p:nvSpPr>
                    <p:cNvPr id="192559" name="Oval 47">
                      <a:extLst>
                        <a:ext uri="{FF2B5EF4-FFF2-40B4-BE49-F238E27FC236}">
                          <a16:creationId xmlns:a16="http://schemas.microsoft.com/office/drawing/2014/main" id="{7A996340-3527-413B-ABEE-BA7CA6711A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60" name="Text Box 48">
                      <a:extLst>
                        <a:ext uri="{FF2B5EF4-FFF2-40B4-BE49-F238E27FC236}">
                          <a16:creationId xmlns:a16="http://schemas.microsoft.com/office/drawing/2014/main" id="{45D424C3-4054-46A9-A986-9AFF3E7F407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  <p:grpSp>
              <p:nvGrpSpPr>
                <p:cNvPr id="192561" name="Group 49">
                  <a:extLst>
                    <a:ext uri="{FF2B5EF4-FFF2-40B4-BE49-F238E27FC236}">
                      <a16:creationId xmlns:a16="http://schemas.microsoft.com/office/drawing/2014/main" id="{DDE1855B-FB9F-4052-B4E6-9424101FE5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934"/>
                  <a:ext cx="670" cy="836"/>
                  <a:chOff x="4453" y="2934"/>
                  <a:chExt cx="670" cy="836"/>
                </a:xfrm>
              </p:grpSpPr>
              <p:sp>
                <p:nvSpPr>
                  <p:cNvPr id="192562" name="Line 50">
                    <a:extLst>
                      <a:ext uri="{FF2B5EF4-FFF2-40B4-BE49-F238E27FC236}">
                        <a16:creationId xmlns:a16="http://schemas.microsoft.com/office/drawing/2014/main" id="{2445BC2F-AFD0-4070-86CD-2BE4BB15BA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934"/>
                    <a:ext cx="29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2563" name="Line 51">
                    <a:extLst>
                      <a:ext uri="{FF2B5EF4-FFF2-40B4-BE49-F238E27FC236}">
                        <a16:creationId xmlns:a16="http://schemas.microsoft.com/office/drawing/2014/main" id="{25384C54-1CB7-4704-A82C-1424A2EA6E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0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2564" name="Group 52">
                    <a:extLst>
                      <a:ext uri="{FF2B5EF4-FFF2-40B4-BE49-F238E27FC236}">
                        <a16:creationId xmlns:a16="http://schemas.microsoft.com/office/drawing/2014/main" id="{6BA66CFF-177A-4ED2-A622-36DF49B7BC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136"/>
                    <a:ext cx="454" cy="226"/>
                    <a:chOff x="4649" y="3136"/>
                    <a:chExt cx="454" cy="226"/>
                  </a:xfrm>
                </p:grpSpPr>
                <p:sp>
                  <p:nvSpPr>
                    <p:cNvPr id="192565" name="Oval 53">
                      <a:extLst>
                        <a:ext uri="{FF2B5EF4-FFF2-40B4-BE49-F238E27FC236}">
                          <a16:creationId xmlns:a16="http://schemas.microsoft.com/office/drawing/2014/main" id="{E1335116-FE02-439D-A170-0E6D807EB8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66" name="Text Box 54">
                      <a:extLst>
                        <a:ext uri="{FF2B5EF4-FFF2-40B4-BE49-F238E27FC236}">
                          <a16:creationId xmlns:a16="http://schemas.microsoft.com/office/drawing/2014/main" id="{F23B936E-5018-4D14-808D-7A34C442619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17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  <p:grpSp>
                <p:nvGrpSpPr>
                  <p:cNvPr id="192567" name="Group 55">
                    <a:extLst>
                      <a:ext uri="{FF2B5EF4-FFF2-40B4-BE49-F238E27FC236}">
                        <a16:creationId xmlns:a16="http://schemas.microsoft.com/office/drawing/2014/main" id="{22DA6BA7-A10C-4ABE-B02D-79D8A9447E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544"/>
                    <a:ext cx="474" cy="226"/>
                    <a:chOff x="4649" y="3544"/>
                    <a:chExt cx="474" cy="226"/>
                  </a:xfrm>
                </p:grpSpPr>
                <p:sp>
                  <p:nvSpPr>
                    <p:cNvPr id="192568" name="Oval 56">
                      <a:extLst>
                        <a:ext uri="{FF2B5EF4-FFF2-40B4-BE49-F238E27FC236}">
                          <a16:creationId xmlns:a16="http://schemas.microsoft.com/office/drawing/2014/main" id="{FB8554C2-352E-40EA-810E-451F4B2101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69" name="Text Box 57">
                      <a:extLst>
                        <a:ext uri="{FF2B5EF4-FFF2-40B4-BE49-F238E27FC236}">
                          <a16:creationId xmlns:a16="http://schemas.microsoft.com/office/drawing/2014/main" id="{777019D8-FEC6-4DB4-8124-41E1D38E614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584"/>
                      <a:ext cx="356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m : 1</a:t>
                      </a:r>
                    </a:p>
                  </p:txBody>
                </p:sp>
              </p:grpSp>
            </p:grpSp>
            <p:grpSp>
              <p:nvGrpSpPr>
                <p:cNvPr id="192570" name="Group 58">
                  <a:extLst>
                    <a:ext uri="{FF2B5EF4-FFF2-40B4-BE49-F238E27FC236}">
                      <a16:creationId xmlns:a16="http://schemas.microsoft.com/office/drawing/2014/main" id="{78439E1A-9C49-4273-84C9-8BB39C7E89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69" cy="1836"/>
                  <a:chOff x="4059" y="1934"/>
                  <a:chExt cx="469" cy="1836"/>
                </a:xfrm>
              </p:grpSpPr>
              <p:sp>
                <p:nvSpPr>
                  <p:cNvPr id="192571" name="Line 59">
                    <a:extLst>
                      <a:ext uri="{FF2B5EF4-FFF2-40B4-BE49-F238E27FC236}">
                        <a16:creationId xmlns:a16="http://schemas.microsoft.com/office/drawing/2014/main" id="{DE07C2DD-94D7-47CD-A00E-986628B1E4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2572" name="Line 60">
                    <a:extLst>
                      <a:ext uri="{FF2B5EF4-FFF2-40B4-BE49-F238E27FC236}">
                        <a16:creationId xmlns:a16="http://schemas.microsoft.com/office/drawing/2014/main" id="{0A63C8DA-A8C3-441B-80D0-F4494950B9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564"/>
                    <a:ext cx="0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2573" name="Line 61">
                    <a:extLst>
                      <a:ext uri="{FF2B5EF4-FFF2-40B4-BE49-F238E27FC236}">
                        <a16:creationId xmlns:a16="http://schemas.microsoft.com/office/drawing/2014/main" id="{45E3DC23-AB37-46F7-B095-EF176E6521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949"/>
                    <a:ext cx="0" cy="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2574" name="Line 62">
                    <a:extLst>
                      <a:ext uri="{FF2B5EF4-FFF2-40B4-BE49-F238E27FC236}">
                        <a16:creationId xmlns:a16="http://schemas.microsoft.com/office/drawing/2014/main" id="{53DC1E97-D11D-4FD3-911E-0E39829B0E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2575" name="Group 63">
                    <a:extLst>
                      <a:ext uri="{FF2B5EF4-FFF2-40B4-BE49-F238E27FC236}">
                        <a16:creationId xmlns:a16="http://schemas.microsoft.com/office/drawing/2014/main" id="{118DDB75-FE48-4476-A7DE-CA623B10D4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226"/>
                    <a:chOff x="4059" y="1934"/>
                    <a:chExt cx="454" cy="226"/>
                  </a:xfrm>
                </p:grpSpPr>
                <p:sp>
                  <p:nvSpPr>
                    <p:cNvPr id="192576" name="Oval 64">
                      <a:extLst>
                        <a:ext uri="{FF2B5EF4-FFF2-40B4-BE49-F238E27FC236}">
                          <a16:creationId xmlns:a16="http://schemas.microsoft.com/office/drawing/2014/main" id="{47D0710B-C3FD-4309-BC7B-5FAE9B9C46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77" name="Text Box 65">
                      <a:extLst>
                        <a:ext uri="{FF2B5EF4-FFF2-40B4-BE49-F238E27FC236}">
                          <a16:creationId xmlns:a16="http://schemas.microsoft.com/office/drawing/2014/main" id="{ABCEC82D-7C3C-48E7-9BB6-AE65C6558B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1963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f : 4</a:t>
                      </a:r>
                    </a:p>
                  </p:txBody>
                </p:sp>
              </p:grpSp>
              <p:grpSp>
                <p:nvGrpSpPr>
                  <p:cNvPr id="192578" name="Group 66">
                    <a:extLst>
                      <a:ext uri="{FF2B5EF4-FFF2-40B4-BE49-F238E27FC236}">
                        <a16:creationId xmlns:a16="http://schemas.microsoft.com/office/drawing/2014/main" id="{74AB0F88-0BA9-4A50-AB2F-EE0548B753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727"/>
                    <a:ext cx="454" cy="226"/>
                    <a:chOff x="4059" y="2727"/>
                    <a:chExt cx="454" cy="226"/>
                  </a:xfrm>
                </p:grpSpPr>
                <p:sp>
                  <p:nvSpPr>
                    <p:cNvPr id="192579" name="Oval 67">
                      <a:extLst>
                        <a:ext uri="{FF2B5EF4-FFF2-40B4-BE49-F238E27FC236}">
                          <a16:creationId xmlns:a16="http://schemas.microsoft.com/office/drawing/2014/main" id="{A2559071-7DD2-4489-8495-66F9447F0C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80" name="Text Box 68">
                      <a:extLst>
                        <a:ext uri="{FF2B5EF4-FFF2-40B4-BE49-F238E27FC236}">
                          <a16:creationId xmlns:a16="http://schemas.microsoft.com/office/drawing/2014/main" id="{1612CD98-BF16-4BA1-8E6C-C365D5FB468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a : 3</a:t>
                      </a:r>
                    </a:p>
                  </p:txBody>
                </p:sp>
              </p:grpSp>
              <p:grpSp>
                <p:nvGrpSpPr>
                  <p:cNvPr id="192581" name="Group 69">
                    <a:extLst>
                      <a:ext uri="{FF2B5EF4-FFF2-40B4-BE49-F238E27FC236}">
                        <a16:creationId xmlns:a16="http://schemas.microsoft.com/office/drawing/2014/main" id="{482019A1-3E54-4F9D-B0A7-504C607643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136"/>
                    <a:ext cx="469" cy="226"/>
                    <a:chOff x="4059" y="3136"/>
                    <a:chExt cx="469" cy="226"/>
                  </a:xfrm>
                </p:grpSpPr>
                <p:sp>
                  <p:nvSpPr>
                    <p:cNvPr id="192582" name="Oval 70">
                      <a:extLst>
                        <a:ext uri="{FF2B5EF4-FFF2-40B4-BE49-F238E27FC236}">
                          <a16:creationId xmlns:a16="http://schemas.microsoft.com/office/drawing/2014/main" id="{A157B160-C01D-445E-862D-D200EB4A77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83" name="Text Box 71">
                      <a:extLst>
                        <a:ext uri="{FF2B5EF4-FFF2-40B4-BE49-F238E27FC236}">
                          <a16:creationId xmlns:a16="http://schemas.microsoft.com/office/drawing/2014/main" id="{D8D96C1C-DCE9-4D16-A7B8-CE7E2182392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176"/>
                      <a:ext cx="365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2</a:t>
                      </a:r>
                    </a:p>
                  </p:txBody>
                </p:sp>
              </p:grpSp>
              <p:grpSp>
                <p:nvGrpSpPr>
                  <p:cNvPr id="192584" name="Group 72">
                    <a:extLst>
                      <a:ext uri="{FF2B5EF4-FFF2-40B4-BE49-F238E27FC236}">
                        <a16:creationId xmlns:a16="http://schemas.microsoft.com/office/drawing/2014/main" id="{64CD4049-97CC-4446-BD4A-3B2468B598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544"/>
                    <a:ext cx="454" cy="226"/>
                    <a:chOff x="4059" y="3544"/>
                    <a:chExt cx="454" cy="226"/>
                  </a:xfrm>
                </p:grpSpPr>
                <p:sp>
                  <p:nvSpPr>
                    <p:cNvPr id="192585" name="Oval 73">
                      <a:extLst>
                        <a:ext uri="{FF2B5EF4-FFF2-40B4-BE49-F238E27FC236}">
                          <a16:creationId xmlns:a16="http://schemas.microsoft.com/office/drawing/2014/main" id="{58F68631-2F99-49AD-8E55-71E22726B8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86" name="Text Box 74">
                      <a:extLst>
                        <a:ext uri="{FF2B5EF4-FFF2-40B4-BE49-F238E27FC236}">
                          <a16:creationId xmlns:a16="http://schemas.microsoft.com/office/drawing/2014/main" id="{B759EF57-95CF-4C04-B345-99A0E9FFE3C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58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2</a:t>
                      </a:r>
                    </a:p>
                  </p:txBody>
                </p:sp>
              </p:grpSp>
              <p:grpSp>
                <p:nvGrpSpPr>
                  <p:cNvPr id="192587" name="Group 75">
                    <a:extLst>
                      <a:ext uri="{FF2B5EF4-FFF2-40B4-BE49-F238E27FC236}">
                        <a16:creationId xmlns:a16="http://schemas.microsoft.com/office/drawing/2014/main" id="{F4E17C0D-ECD8-4839-B5DB-DEEF2FF69E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338"/>
                    <a:ext cx="454" cy="226"/>
                    <a:chOff x="4059" y="2338"/>
                    <a:chExt cx="454" cy="226"/>
                  </a:xfrm>
                </p:grpSpPr>
                <p:sp>
                  <p:nvSpPr>
                    <p:cNvPr id="192588" name="Oval 76">
                      <a:extLst>
                        <a:ext uri="{FF2B5EF4-FFF2-40B4-BE49-F238E27FC236}">
                          <a16:creationId xmlns:a16="http://schemas.microsoft.com/office/drawing/2014/main" id="{82DADABC-212E-4B31-8963-618C67F2FD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2589" name="Text Box 77">
                      <a:extLst>
                        <a:ext uri="{FF2B5EF4-FFF2-40B4-BE49-F238E27FC236}">
                          <a16:creationId xmlns:a16="http://schemas.microsoft.com/office/drawing/2014/main" id="{B1194BEE-5F4C-49B7-8F17-4FE7C3A6BB7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3</a:t>
                      </a:r>
                    </a:p>
                  </p:txBody>
                </p:sp>
              </p:grpSp>
            </p:grpSp>
          </p:grpSp>
        </p:grpSp>
        <p:sp>
          <p:nvSpPr>
            <p:cNvPr id="192591" name="Freeform 79">
              <a:extLst>
                <a:ext uri="{FF2B5EF4-FFF2-40B4-BE49-F238E27FC236}">
                  <a16:creationId xmlns:a16="http://schemas.microsoft.com/office/drawing/2014/main" id="{C7407914-EF34-4745-B840-BA7629297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1537"/>
              <a:ext cx="774" cy="291"/>
            </a:xfrm>
            <a:custGeom>
              <a:avLst/>
              <a:gdLst>
                <a:gd name="T0" fmla="*/ 0 w 774"/>
                <a:gd name="T1" fmla="*/ 291 h 291"/>
                <a:gd name="T2" fmla="*/ 412 w 774"/>
                <a:gd name="T3" fmla="*/ 121 h 291"/>
                <a:gd name="T4" fmla="*/ 774 w 774"/>
                <a:gd name="T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4" h="291">
                  <a:moveTo>
                    <a:pt x="0" y="291"/>
                  </a:moveTo>
                  <a:cubicBezTo>
                    <a:pt x="141" y="230"/>
                    <a:pt x="283" y="170"/>
                    <a:pt x="412" y="121"/>
                  </a:cubicBezTo>
                  <a:cubicBezTo>
                    <a:pt x="541" y="72"/>
                    <a:pt x="657" y="36"/>
                    <a:pt x="77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592" name="Freeform 80">
              <a:extLst>
                <a:ext uri="{FF2B5EF4-FFF2-40B4-BE49-F238E27FC236}">
                  <a16:creationId xmlns:a16="http://schemas.microsoft.com/office/drawing/2014/main" id="{59B8676D-7A63-4D6E-8821-9287F7C0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2773"/>
              <a:ext cx="218" cy="266"/>
            </a:xfrm>
            <a:custGeom>
              <a:avLst/>
              <a:gdLst>
                <a:gd name="T0" fmla="*/ 0 w 218"/>
                <a:gd name="T1" fmla="*/ 0 h 242"/>
                <a:gd name="T2" fmla="*/ 218 w 218"/>
                <a:gd name="T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8" h="242">
                  <a:moveTo>
                    <a:pt x="0" y="0"/>
                  </a:moveTo>
                  <a:cubicBezTo>
                    <a:pt x="0" y="0"/>
                    <a:pt x="109" y="121"/>
                    <a:pt x="218" y="24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593" name="Freeform 81">
              <a:extLst>
                <a:ext uri="{FF2B5EF4-FFF2-40B4-BE49-F238E27FC236}">
                  <a16:creationId xmlns:a16="http://schemas.microsoft.com/office/drawing/2014/main" id="{5348842B-D251-4F07-AAAA-DCEE1B19B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2459"/>
              <a:ext cx="1016" cy="1051"/>
            </a:xfrm>
            <a:custGeom>
              <a:avLst/>
              <a:gdLst>
                <a:gd name="T0" fmla="*/ 0 w 1016"/>
                <a:gd name="T1" fmla="*/ 774 h 1051"/>
                <a:gd name="T2" fmla="*/ 96 w 1016"/>
                <a:gd name="T3" fmla="*/ 991 h 1051"/>
                <a:gd name="T4" fmla="*/ 556 w 1016"/>
                <a:gd name="T5" fmla="*/ 1016 h 1051"/>
                <a:gd name="T6" fmla="*/ 798 w 1016"/>
                <a:gd name="T7" fmla="*/ 991 h 1051"/>
                <a:gd name="T8" fmla="*/ 919 w 1016"/>
                <a:gd name="T9" fmla="*/ 653 h 1051"/>
                <a:gd name="T10" fmla="*/ 1016 w 1016"/>
                <a:gd name="T11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6" h="1051">
                  <a:moveTo>
                    <a:pt x="0" y="774"/>
                  </a:moveTo>
                  <a:cubicBezTo>
                    <a:pt x="1" y="862"/>
                    <a:pt x="3" y="951"/>
                    <a:pt x="96" y="991"/>
                  </a:cubicBezTo>
                  <a:cubicBezTo>
                    <a:pt x="189" y="1031"/>
                    <a:pt x="439" y="1016"/>
                    <a:pt x="556" y="1016"/>
                  </a:cubicBezTo>
                  <a:cubicBezTo>
                    <a:pt x="673" y="1016"/>
                    <a:pt x="738" y="1051"/>
                    <a:pt x="798" y="991"/>
                  </a:cubicBezTo>
                  <a:cubicBezTo>
                    <a:pt x="858" y="931"/>
                    <a:pt x="883" y="818"/>
                    <a:pt x="919" y="653"/>
                  </a:cubicBezTo>
                  <a:cubicBezTo>
                    <a:pt x="955" y="488"/>
                    <a:pt x="985" y="244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594" name="Freeform 82">
              <a:extLst>
                <a:ext uri="{FF2B5EF4-FFF2-40B4-BE49-F238E27FC236}">
                  <a16:creationId xmlns:a16="http://schemas.microsoft.com/office/drawing/2014/main" id="{3325A19A-7E8D-4A81-9C80-9FA44A072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2047"/>
              <a:ext cx="1" cy="557"/>
            </a:xfrm>
            <a:custGeom>
              <a:avLst/>
              <a:gdLst>
                <a:gd name="T0" fmla="*/ 0 w 1"/>
                <a:gd name="T1" fmla="*/ 557 h 557"/>
                <a:gd name="T2" fmla="*/ 0 w 1"/>
                <a:gd name="T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57">
                  <a:moveTo>
                    <a:pt x="0" y="557"/>
                  </a:moveTo>
                  <a:cubicBezTo>
                    <a:pt x="0" y="557"/>
                    <a:pt x="0" y="27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595" name="Freeform 83">
              <a:extLst>
                <a:ext uri="{FF2B5EF4-FFF2-40B4-BE49-F238E27FC236}">
                  <a16:creationId xmlns:a16="http://schemas.microsoft.com/office/drawing/2014/main" id="{17FA0719-9637-42D2-B6F3-114D5F6EA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1926"/>
              <a:ext cx="121" cy="1"/>
            </a:xfrm>
            <a:custGeom>
              <a:avLst/>
              <a:gdLst>
                <a:gd name="T0" fmla="*/ 0 w 121"/>
                <a:gd name="T1" fmla="*/ 0 h 1"/>
                <a:gd name="T2" fmla="*/ 121 w 12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" h="1">
                  <a:moveTo>
                    <a:pt x="0" y="0"/>
                  </a:moveTo>
                  <a:cubicBezTo>
                    <a:pt x="50" y="0"/>
                    <a:pt x="101" y="0"/>
                    <a:pt x="12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600" name="Freeform 88">
              <a:extLst>
                <a:ext uri="{FF2B5EF4-FFF2-40B4-BE49-F238E27FC236}">
                  <a16:creationId xmlns:a16="http://schemas.microsoft.com/office/drawing/2014/main" id="{8A9AF9D6-7D9F-4E08-9DEF-11CE424AF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" y="1579"/>
              <a:ext cx="652" cy="1452"/>
            </a:xfrm>
            <a:custGeom>
              <a:avLst/>
              <a:gdLst>
                <a:gd name="T0" fmla="*/ 80 w 652"/>
                <a:gd name="T1" fmla="*/ 0 h 1452"/>
                <a:gd name="T2" fmla="*/ 80 w 652"/>
                <a:gd name="T3" fmla="*/ 702 h 1452"/>
                <a:gd name="T4" fmla="*/ 563 w 652"/>
                <a:gd name="T5" fmla="*/ 1089 h 1452"/>
                <a:gd name="T6" fmla="*/ 612 w 652"/>
                <a:gd name="T7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452">
                  <a:moveTo>
                    <a:pt x="80" y="0"/>
                  </a:moveTo>
                  <a:cubicBezTo>
                    <a:pt x="40" y="260"/>
                    <a:pt x="0" y="521"/>
                    <a:pt x="80" y="702"/>
                  </a:cubicBezTo>
                  <a:cubicBezTo>
                    <a:pt x="160" y="883"/>
                    <a:pt x="474" y="964"/>
                    <a:pt x="563" y="1089"/>
                  </a:cubicBezTo>
                  <a:cubicBezTo>
                    <a:pt x="652" y="1214"/>
                    <a:pt x="632" y="1333"/>
                    <a:pt x="612" y="1452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2601" name="Freeform 89">
              <a:extLst>
                <a:ext uri="{FF2B5EF4-FFF2-40B4-BE49-F238E27FC236}">
                  <a16:creationId xmlns:a16="http://schemas.microsoft.com/office/drawing/2014/main" id="{3B66CC46-DAD7-4AD2-8AEB-9A35E5C90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1555"/>
              <a:ext cx="1" cy="1113"/>
            </a:xfrm>
            <a:custGeom>
              <a:avLst/>
              <a:gdLst>
                <a:gd name="T0" fmla="*/ 0 w 1"/>
                <a:gd name="T1" fmla="*/ 0 h 1113"/>
                <a:gd name="T2" fmla="*/ 0 w 1"/>
                <a:gd name="T3" fmla="*/ 1113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13">
                  <a:moveTo>
                    <a:pt x="0" y="0"/>
                  </a:moveTo>
                  <a:cubicBezTo>
                    <a:pt x="0" y="0"/>
                    <a:pt x="0" y="556"/>
                    <a:pt x="0" y="1113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A5D992ED-7662-4529-AF04-693D0F64B7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8938" y="42624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mine(&lt;(</a:t>
            </a:r>
            <a:r>
              <a:rPr lang="en-US" altLang="zh-TW" sz="3200" i="1" dirty="0"/>
              <a:t>f:3, c:3, a:3</a:t>
            </a:r>
            <a:r>
              <a:rPr lang="en-US" altLang="zh-TW" sz="3200" dirty="0"/>
              <a:t>&gt;| </a:t>
            </a:r>
            <a:r>
              <a:rPr lang="en-US" altLang="zh-TW" sz="3200" i="1" dirty="0"/>
              <a:t>m</a:t>
            </a:r>
            <a:r>
              <a:rPr lang="en-US" altLang="zh-TW" sz="3200" dirty="0"/>
              <a:t>)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C3AB0F45-57CF-42D9-B92D-0886FB031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1925"/>
            <a:ext cx="8229600" cy="5045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TW" sz="2400" dirty="0"/>
              <a:t>node </a:t>
            </a:r>
            <a:r>
              <a:rPr lang="en-US" altLang="zh-TW" sz="2400" i="1" dirty="0"/>
              <a:t>a</a:t>
            </a:r>
            <a:r>
              <a:rPr lang="en-US" altLang="zh-TW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zh-TW" sz="2400" i="1" dirty="0"/>
              <a:t>(am:3)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call mine(&lt;</a:t>
            </a:r>
            <a:r>
              <a:rPr lang="en-US" altLang="zh-TW" sz="2400" i="1" dirty="0"/>
              <a:t>f:3, c:3</a:t>
            </a:r>
            <a:r>
              <a:rPr lang="en-US" altLang="zh-TW" sz="2400" dirty="0"/>
              <a:t>&gt;|</a:t>
            </a:r>
            <a:r>
              <a:rPr lang="en-US" altLang="zh-TW" sz="2400" i="1" dirty="0"/>
              <a:t>am</a:t>
            </a:r>
            <a:r>
              <a:rPr lang="en-US" altLang="zh-TW" sz="24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altLang="zh-TW" sz="2000" i="1" dirty="0"/>
              <a:t>(cam:3)</a:t>
            </a:r>
          </a:p>
          <a:p>
            <a:pPr lvl="2">
              <a:lnSpc>
                <a:spcPct val="80000"/>
              </a:lnSpc>
            </a:pPr>
            <a:r>
              <a:rPr lang="en-US" altLang="zh-TW" sz="2000" dirty="0"/>
              <a:t>call(&lt;</a:t>
            </a:r>
            <a:r>
              <a:rPr lang="en-US" altLang="zh-TW" sz="2000" i="1" dirty="0"/>
              <a:t>f:3</a:t>
            </a:r>
            <a:r>
              <a:rPr lang="en-US" altLang="zh-TW" sz="2000" dirty="0"/>
              <a:t>)|</a:t>
            </a:r>
            <a:r>
              <a:rPr lang="en-US" altLang="zh-TW" sz="2000" i="1" dirty="0"/>
              <a:t>cam</a:t>
            </a:r>
            <a:r>
              <a:rPr lang="en-US" altLang="zh-TW" sz="2000" dirty="0"/>
              <a:t>)</a:t>
            </a:r>
          </a:p>
          <a:p>
            <a:pPr lvl="3">
              <a:lnSpc>
                <a:spcPct val="80000"/>
              </a:lnSpc>
            </a:pPr>
            <a:r>
              <a:rPr lang="en-US" altLang="zh-TW" sz="1800" dirty="0"/>
              <a:t>(</a:t>
            </a:r>
            <a:r>
              <a:rPr lang="en-US" altLang="zh-TW" sz="1800" i="1" dirty="0"/>
              <a:t>fcam:3</a:t>
            </a:r>
            <a:r>
              <a:rPr lang="en-US" altLang="zh-TW" sz="18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altLang="zh-TW" sz="2000" i="1" dirty="0"/>
              <a:t>(fam:3)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node </a:t>
            </a:r>
            <a:r>
              <a:rPr lang="en-US" altLang="zh-TW" sz="2400" i="1" dirty="0"/>
              <a:t>c</a:t>
            </a:r>
            <a:r>
              <a:rPr lang="en-US" altLang="zh-TW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zh-TW" sz="2400" i="1" dirty="0"/>
              <a:t>(cm:3)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call mine(&lt;</a:t>
            </a:r>
            <a:r>
              <a:rPr lang="en-US" altLang="zh-TW" sz="2400" i="1" dirty="0"/>
              <a:t>f:3</a:t>
            </a:r>
            <a:r>
              <a:rPr lang="en-US" altLang="zh-TW" sz="2400" dirty="0"/>
              <a:t>&gt;|</a:t>
            </a:r>
            <a:r>
              <a:rPr lang="en-US" altLang="zh-TW" sz="2400" i="1" dirty="0"/>
              <a:t>cm</a:t>
            </a:r>
            <a:r>
              <a:rPr lang="en-US" altLang="zh-TW" sz="24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altLang="zh-TW" sz="2000" i="1" dirty="0"/>
              <a:t>(fcm:3)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node </a:t>
            </a:r>
            <a:r>
              <a:rPr lang="en-US" altLang="zh-TW" sz="2400" i="1" dirty="0"/>
              <a:t>f</a:t>
            </a:r>
            <a:r>
              <a:rPr lang="en-US" altLang="zh-TW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zh-TW" sz="2200" i="1" dirty="0"/>
              <a:t>(fm:3)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All the patterns:</a:t>
            </a:r>
            <a:r>
              <a:rPr lang="en-US" altLang="zh-TW" sz="2400" i="1" dirty="0"/>
              <a:t> </a:t>
            </a:r>
            <a:r>
              <a:rPr lang="en-US" altLang="zh-TW" sz="2400" i="1" dirty="0">
                <a:solidFill>
                  <a:srgbClr val="0000FF"/>
                </a:solidFill>
              </a:rPr>
              <a:t>(m:3, am:3, cm:3, fm:3, cam:3, fam:3, fcm:3, fcam:3)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Conclusion: </a:t>
            </a:r>
            <a:r>
              <a:rPr lang="en-US" altLang="zh-TW" sz="2400" i="1" dirty="0">
                <a:solidFill>
                  <a:srgbClr val="0000FF"/>
                </a:solidFill>
              </a:rPr>
              <a:t>A single path FP-Tree can be mined by outputting all the combination of the items in the path.</a:t>
            </a:r>
          </a:p>
        </p:txBody>
      </p:sp>
      <p:grpSp>
        <p:nvGrpSpPr>
          <p:cNvPr id="224352" name="Group 96">
            <a:extLst>
              <a:ext uri="{FF2B5EF4-FFF2-40B4-BE49-F238E27FC236}">
                <a16:creationId xmlns:a16="http://schemas.microsoft.com/office/drawing/2014/main" id="{EE0284C5-E3CF-460F-B0BD-6E0575B26678}"/>
              </a:ext>
            </a:extLst>
          </p:cNvPr>
          <p:cNvGrpSpPr>
            <a:grpSpLocks/>
          </p:cNvGrpSpPr>
          <p:nvPr/>
        </p:nvGrpSpPr>
        <p:grpSpPr bwMode="auto">
          <a:xfrm>
            <a:off x="4643120" y="1096645"/>
            <a:ext cx="3856038" cy="3441700"/>
            <a:chOff x="3064" y="1628"/>
            <a:chExt cx="2429" cy="2168"/>
          </a:xfrm>
        </p:grpSpPr>
        <p:grpSp>
          <p:nvGrpSpPr>
            <p:cNvPr id="224351" name="Group 95">
              <a:extLst>
                <a:ext uri="{FF2B5EF4-FFF2-40B4-BE49-F238E27FC236}">
                  <a16:creationId xmlns:a16="http://schemas.microsoft.com/office/drawing/2014/main" id="{5CB0DC41-98E5-4D2E-ADF5-EECC73E4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4" y="1628"/>
              <a:ext cx="2429" cy="1887"/>
              <a:chOff x="2768" y="2136"/>
              <a:chExt cx="2429" cy="1887"/>
            </a:xfrm>
          </p:grpSpPr>
          <p:grpSp>
            <p:nvGrpSpPr>
              <p:cNvPr id="224341" name="Group 85">
                <a:extLst>
                  <a:ext uri="{FF2B5EF4-FFF2-40B4-BE49-F238E27FC236}">
                    <a16:creationId xmlns:a16="http://schemas.microsoft.com/office/drawing/2014/main" id="{AD1C5208-74AE-462D-9E0F-21D72F0A5E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8" y="2521"/>
                <a:ext cx="1766" cy="919"/>
                <a:chOff x="2117" y="2916"/>
                <a:chExt cx="1766" cy="919"/>
              </a:xfrm>
            </p:grpSpPr>
            <p:sp>
              <p:nvSpPr>
                <p:cNvPr id="224261" name="Text Box 5">
                  <a:extLst>
                    <a:ext uri="{FF2B5EF4-FFF2-40B4-BE49-F238E27FC236}">
                      <a16:creationId xmlns:a16="http://schemas.microsoft.com/office/drawing/2014/main" id="{3B66F2BB-F44C-4FAE-A964-457CC2B264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56" y="2916"/>
                  <a:ext cx="87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Header Table</a:t>
                  </a:r>
                </a:p>
              </p:txBody>
            </p:sp>
            <p:sp>
              <p:nvSpPr>
                <p:cNvPr id="224263" name="Line 7">
                  <a:extLst>
                    <a:ext uri="{FF2B5EF4-FFF2-40B4-BE49-F238E27FC236}">
                      <a16:creationId xmlns:a16="http://schemas.microsoft.com/office/drawing/2014/main" id="{40B442F1-9135-43D7-87B6-26F65E082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7" y="3311"/>
                  <a:ext cx="1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4264" name="Line 8">
                  <a:extLst>
                    <a:ext uri="{FF2B5EF4-FFF2-40B4-BE49-F238E27FC236}">
                      <a16:creationId xmlns:a16="http://schemas.microsoft.com/office/drawing/2014/main" id="{152FF777-7A76-4C50-8D7A-A39207180D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2" y="3109"/>
                  <a:ext cx="0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4265" name="Text Box 9">
                  <a:extLst>
                    <a:ext uri="{FF2B5EF4-FFF2-40B4-BE49-F238E27FC236}">
                      <a16:creationId xmlns:a16="http://schemas.microsoft.com/office/drawing/2014/main" id="{114FE9DF-E567-4765-9CE1-C02DE2551D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0" y="3109"/>
                  <a:ext cx="363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zh-CN" sz="1800" dirty="0"/>
                    <a:t>item</a:t>
                  </a:r>
                </a:p>
              </p:txBody>
            </p:sp>
            <p:sp>
              <p:nvSpPr>
                <p:cNvPr id="224266" name="Text Box 10">
                  <a:extLst>
                    <a:ext uri="{FF2B5EF4-FFF2-40B4-BE49-F238E27FC236}">
                      <a16:creationId xmlns:a16="http://schemas.microsoft.com/office/drawing/2014/main" id="{109037BA-D3C3-4EC6-AE02-6ECBE52796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53" y="3124"/>
                  <a:ext cx="1330" cy="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altLang="zh-CN" sz="1800" dirty="0"/>
                    <a:t>head of node-links</a:t>
                  </a:r>
                </a:p>
              </p:txBody>
            </p:sp>
            <p:sp>
              <p:nvSpPr>
                <p:cNvPr id="224268" name="Text Box 12">
                  <a:extLst>
                    <a:ext uri="{FF2B5EF4-FFF2-40B4-BE49-F238E27FC236}">
                      <a16:creationId xmlns:a16="http://schemas.microsoft.com/office/drawing/2014/main" id="{4951947C-1771-40CC-93E4-A9E47E5215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20" y="3364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f</a:t>
                  </a:r>
                </a:p>
              </p:txBody>
            </p:sp>
            <p:sp>
              <p:nvSpPr>
                <p:cNvPr id="224269" name="Text Box 13">
                  <a:extLst>
                    <a:ext uri="{FF2B5EF4-FFF2-40B4-BE49-F238E27FC236}">
                      <a16:creationId xmlns:a16="http://schemas.microsoft.com/office/drawing/2014/main" id="{BDE51DCC-0464-4EB0-80CF-650966ECC1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4" y="351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c</a:t>
                  </a:r>
                </a:p>
              </p:txBody>
            </p:sp>
            <p:sp>
              <p:nvSpPr>
                <p:cNvPr id="224270" name="Text Box 14">
                  <a:extLst>
                    <a:ext uri="{FF2B5EF4-FFF2-40B4-BE49-F238E27FC236}">
                      <a16:creationId xmlns:a16="http://schemas.microsoft.com/office/drawing/2014/main" id="{4C888C1C-841F-4FAE-9A14-BC9C5EE5AA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2" y="366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a</a:t>
                  </a:r>
                </a:p>
              </p:txBody>
            </p:sp>
          </p:grpSp>
          <p:grpSp>
            <p:nvGrpSpPr>
              <p:cNvPr id="224350" name="Group 94">
                <a:extLst>
                  <a:ext uri="{FF2B5EF4-FFF2-40B4-BE49-F238E27FC236}">
                    <a16:creationId xmlns:a16="http://schemas.microsoft.com/office/drawing/2014/main" id="{23C678B1-D20A-4397-9E52-91230BB2DE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2" y="2136"/>
                <a:ext cx="535" cy="1887"/>
                <a:chOff x="4662" y="2136"/>
                <a:chExt cx="535" cy="1887"/>
              </a:xfrm>
            </p:grpSpPr>
            <p:grpSp>
              <p:nvGrpSpPr>
                <p:cNvPr id="224281" name="Group 25">
                  <a:extLst>
                    <a:ext uri="{FF2B5EF4-FFF2-40B4-BE49-F238E27FC236}">
                      <a16:creationId xmlns:a16="http://schemas.microsoft.com/office/drawing/2014/main" id="{55C350D8-4301-43F5-906A-3577396300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3" y="2136"/>
                  <a:ext cx="454" cy="226"/>
                  <a:chOff x="4649" y="1547"/>
                  <a:chExt cx="454" cy="226"/>
                </a:xfrm>
              </p:grpSpPr>
              <p:sp>
                <p:nvSpPr>
                  <p:cNvPr id="224282" name="Oval 26">
                    <a:extLst>
                      <a:ext uri="{FF2B5EF4-FFF2-40B4-BE49-F238E27FC236}">
                        <a16:creationId xmlns:a16="http://schemas.microsoft.com/office/drawing/2014/main" id="{E52E73E2-00B3-4071-9C50-450966E5F3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9" y="1547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24283" name="Text Box 27">
                    <a:extLst>
                      <a:ext uri="{FF2B5EF4-FFF2-40B4-BE49-F238E27FC236}">
                        <a16:creationId xmlns:a16="http://schemas.microsoft.com/office/drawing/2014/main" id="{E060ABB0-A02F-46D6-9DBB-7CD073D98D9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7" y="1579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root</a:t>
                    </a:r>
                  </a:p>
                </p:txBody>
              </p:sp>
            </p:grpSp>
            <p:sp>
              <p:nvSpPr>
                <p:cNvPr id="224299" name="Line 43">
                  <a:extLst>
                    <a:ext uri="{FF2B5EF4-FFF2-40B4-BE49-F238E27FC236}">
                      <a16:creationId xmlns:a16="http://schemas.microsoft.com/office/drawing/2014/main" id="{94B7F73E-DA03-4523-A02D-4F84A4D201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64" y="2378"/>
                  <a:ext cx="145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4315" name="Line 59">
                  <a:extLst>
                    <a:ext uri="{FF2B5EF4-FFF2-40B4-BE49-F238E27FC236}">
                      <a16:creationId xmlns:a16="http://schemas.microsoft.com/office/drawing/2014/main" id="{8AAB44F5-7E8A-4D51-B326-E43335E5E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867" y="2903"/>
                  <a:ext cx="0" cy="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224319" name="Group 63">
                  <a:extLst>
                    <a:ext uri="{FF2B5EF4-FFF2-40B4-BE49-F238E27FC236}">
                      <a16:creationId xmlns:a16="http://schemas.microsoft.com/office/drawing/2014/main" id="{DFF7F8E1-45BB-4A4E-81BC-ED645BFD4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67" y="2682"/>
                  <a:ext cx="454" cy="226"/>
                  <a:chOff x="4059" y="1934"/>
                  <a:chExt cx="454" cy="226"/>
                </a:xfrm>
              </p:grpSpPr>
              <p:sp>
                <p:nvSpPr>
                  <p:cNvPr id="224320" name="Oval 64">
                    <a:extLst>
                      <a:ext uri="{FF2B5EF4-FFF2-40B4-BE49-F238E27FC236}">
                        <a16:creationId xmlns:a16="http://schemas.microsoft.com/office/drawing/2014/main" id="{A0518B35-E4C4-4221-9DDE-B9F0018984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934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24321" name="Text Box 65">
                    <a:extLst>
                      <a:ext uri="{FF2B5EF4-FFF2-40B4-BE49-F238E27FC236}">
                        <a16:creationId xmlns:a16="http://schemas.microsoft.com/office/drawing/2014/main" id="{6CCBB38A-C7BC-47E4-A863-2C1E300205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1963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f : 3</a:t>
                    </a:r>
                  </a:p>
                </p:txBody>
              </p:sp>
            </p:grpSp>
            <p:grpSp>
              <p:nvGrpSpPr>
                <p:cNvPr id="224322" name="Group 66">
                  <a:extLst>
                    <a:ext uri="{FF2B5EF4-FFF2-40B4-BE49-F238E27FC236}">
                      <a16:creationId xmlns:a16="http://schemas.microsoft.com/office/drawing/2014/main" id="{2D295F77-06BF-46BF-A680-9C2598D2CA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67" y="3797"/>
                  <a:ext cx="454" cy="226"/>
                  <a:chOff x="4059" y="2727"/>
                  <a:chExt cx="454" cy="226"/>
                </a:xfrm>
              </p:grpSpPr>
              <p:sp>
                <p:nvSpPr>
                  <p:cNvPr id="224323" name="Oval 67">
                    <a:extLst>
                      <a:ext uri="{FF2B5EF4-FFF2-40B4-BE49-F238E27FC236}">
                        <a16:creationId xmlns:a16="http://schemas.microsoft.com/office/drawing/2014/main" id="{968384BE-6F01-41EE-8C51-DFB09D3619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2727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24324" name="Text Box 68">
                    <a:extLst>
                      <a:ext uri="{FF2B5EF4-FFF2-40B4-BE49-F238E27FC236}">
                        <a16:creationId xmlns:a16="http://schemas.microsoft.com/office/drawing/2014/main" id="{10F65273-E29C-4C84-B1B6-D23226D589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2761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a : 3</a:t>
                    </a:r>
                  </a:p>
                </p:txBody>
              </p:sp>
            </p:grpSp>
            <p:grpSp>
              <p:nvGrpSpPr>
                <p:cNvPr id="224331" name="Group 75">
                  <a:extLst>
                    <a:ext uri="{FF2B5EF4-FFF2-40B4-BE49-F238E27FC236}">
                      <a16:creationId xmlns:a16="http://schemas.microsoft.com/office/drawing/2014/main" id="{37A0DB02-D09D-4778-93F2-8A0A77F2D4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62" y="3249"/>
                  <a:ext cx="454" cy="226"/>
                  <a:chOff x="4059" y="2338"/>
                  <a:chExt cx="454" cy="226"/>
                </a:xfrm>
              </p:grpSpPr>
              <p:sp>
                <p:nvSpPr>
                  <p:cNvPr id="224332" name="Oval 76">
                    <a:extLst>
                      <a:ext uri="{FF2B5EF4-FFF2-40B4-BE49-F238E27FC236}">
                        <a16:creationId xmlns:a16="http://schemas.microsoft.com/office/drawing/2014/main" id="{60576B0E-05F7-4B70-9F8B-7843D7C66F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2338"/>
                    <a:ext cx="454" cy="226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24333" name="Text Box 77">
                    <a:extLst>
                      <a:ext uri="{FF2B5EF4-FFF2-40B4-BE49-F238E27FC236}">
                        <a16:creationId xmlns:a16="http://schemas.microsoft.com/office/drawing/2014/main" id="{4B0485B3-C4A1-42B0-B6DF-2DA22744CB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3" y="2374"/>
                    <a:ext cx="29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altLang="zh-CN" sz="1800"/>
                      <a:t>c : 3</a:t>
                    </a:r>
                  </a:p>
                </p:txBody>
              </p:sp>
            </p:grpSp>
            <p:sp>
              <p:nvSpPr>
                <p:cNvPr id="224342" name="Line 86">
                  <a:extLst>
                    <a:ext uri="{FF2B5EF4-FFF2-40B4-BE49-F238E27FC236}">
                      <a16:creationId xmlns:a16="http://schemas.microsoft.com/office/drawing/2014/main" id="{51B6496D-994F-4A18-ACC3-2F0E1BCF2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867" y="3467"/>
                  <a:ext cx="0" cy="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24346" name="Group 90">
                <a:extLst>
                  <a:ext uri="{FF2B5EF4-FFF2-40B4-BE49-F238E27FC236}">
                    <a16:creationId xmlns:a16="http://schemas.microsoft.com/office/drawing/2014/main" id="{6308315C-274A-4BDD-9A74-9B28CD6F47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2" y="2853"/>
                <a:ext cx="1500" cy="993"/>
                <a:chOff x="2614" y="2280"/>
                <a:chExt cx="1500" cy="993"/>
              </a:xfrm>
            </p:grpSpPr>
            <p:sp>
              <p:nvSpPr>
                <p:cNvPr id="224343" name="Freeform 87">
                  <a:extLst>
                    <a:ext uri="{FF2B5EF4-FFF2-40B4-BE49-F238E27FC236}">
                      <a16:creationId xmlns:a16="http://schemas.microsoft.com/office/drawing/2014/main" id="{C7773A04-48C7-4025-BD5E-F6D6EBDA1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2280"/>
                  <a:ext cx="1500" cy="226"/>
                </a:xfrm>
                <a:custGeom>
                  <a:avLst/>
                  <a:gdLst>
                    <a:gd name="T0" fmla="*/ 0 w 1500"/>
                    <a:gd name="T1" fmla="*/ 194 h 226"/>
                    <a:gd name="T2" fmla="*/ 387 w 1500"/>
                    <a:gd name="T3" fmla="*/ 194 h 226"/>
                    <a:gd name="T4" fmla="*/ 726 w 1500"/>
                    <a:gd name="T5" fmla="*/ 194 h 226"/>
                    <a:gd name="T6" fmla="*/ 1016 w 1500"/>
                    <a:gd name="T7" fmla="*/ 194 h 226"/>
                    <a:gd name="T8" fmla="*/ 1500 w 1500"/>
                    <a:gd name="T9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0" h="226">
                      <a:moveTo>
                        <a:pt x="0" y="194"/>
                      </a:moveTo>
                      <a:cubicBezTo>
                        <a:pt x="133" y="194"/>
                        <a:pt x="266" y="194"/>
                        <a:pt x="387" y="194"/>
                      </a:cubicBezTo>
                      <a:cubicBezTo>
                        <a:pt x="508" y="194"/>
                        <a:pt x="621" y="194"/>
                        <a:pt x="726" y="194"/>
                      </a:cubicBezTo>
                      <a:cubicBezTo>
                        <a:pt x="831" y="194"/>
                        <a:pt x="887" y="226"/>
                        <a:pt x="1016" y="194"/>
                      </a:cubicBezTo>
                      <a:cubicBezTo>
                        <a:pt x="1145" y="162"/>
                        <a:pt x="1322" y="81"/>
                        <a:pt x="1500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4344" name="Freeform 88">
                  <a:extLst>
                    <a:ext uri="{FF2B5EF4-FFF2-40B4-BE49-F238E27FC236}">
                      <a16:creationId xmlns:a16="http://schemas.microsoft.com/office/drawing/2014/main" id="{B07EA4A0-FD5C-4351-A840-3CD28925B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" y="2668"/>
                  <a:ext cx="1452" cy="97"/>
                </a:xfrm>
                <a:custGeom>
                  <a:avLst/>
                  <a:gdLst>
                    <a:gd name="T0" fmla="*/ 0 w 1452"/>
                    <a:gd name="T1" fmla="*/ 0 h 97"/>
                    <a:gd name="T2" fmla="*/ 847 w 1452"/>
                    <a:gd name="T3" fmla="*/ 24 h 97"/>
                    <a:gd name="T4" fmla="*/ 1452 w 1452"/>
                    <a:gd name="T5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52" h="97">
                      <a:moveTo>
                        <a:pt x="0" y="0"/>
                      </a:moveTo>
                      <a:cubicBezTo>
                        <a:pt x="302" y="4"/>
                        <a:pt x="605" y="8"/>
                        <a:pt x="847" y="24"/>
                      </a:cubicBezTo>
                      <a:cubicBezTo>
                        <a:pt x="1089" y="40"/>
                        <a:pt x="1270" y="68"/>
                        <a:pt x="1452" y="97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24345" name="Freeform 89">
                  <a:extLst>
                    <a:ext uri="{FF2B5EF4-FFF2-40B4-BE49-F238E27FC236}">
                      <a16:creationId xmlns:a16="http://schemas.microsoft.com/office/drawing/2014/main" id="{2BC329DC-9CDE-4685-BF36-5C56918A9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" y="2789"/>
                  <a:ext cx="1452" cy="484"/>
                </a:xfrm>
                <a:custGeom>
                  <a:avLst/>
                  <a:gdLst>
                    <a:gd name="T0" fmla="*/ 0 w 1452"/>
                    <a:gd name="T1" fmla="*/ 48 h 484"/>
                    <a:gd name="T2" fmla="*/ 677 w 1452"/>
                    <a:gd name="T3" fmla="*/ 73 h 484"/>
                    <a:gd name="T4" fmla="*/ 1452 w 1452"/>
                    <a:gd name="T5" fmla="*/ 484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52" h="484">
                      <a:moveTo>
                        <a:pt x="0" y="48"/>
                      </a:moveTo>
                      <a:cubicBezTo>
                        <a:pt x="217" y="24"/>
                        <a:pt x="435" y="0"/>
                        <a:pt x="677" y="73"/>
                      </a:cubicBezTo>
                      <a:cubicBezTo>
                        <a:pt x="919" y="146"/>
                        <a:pt x="1185" y="315"/>
                        <a:pt x="1452" y="48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24349" name="Text Box 93">
              <a:extLst>
                <a:ext uri="{FF2B5EF4-FFF2-40B4-BE49-F238E27FC236}">
                  <a16:creationId xmlns:a16="http://schemas.microsoft.com/office/drawing/2014/main" id="{5F9C5054-291C-4081-9201-0E940EF4B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4" y="3563"/>
              <a:ext cx="18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prstDash val="dash"/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conditional FP-tree of </a:t>
              </a:r>
              <a:r>
                <a:rPr lang="en-US" altLang="zh-TW" dirty="0">
                  <a:latin typeface="Arial" panose="020B0604020202020204" pitchFamily="34" charset="0"/>
                </a:rPr>
                <a:t>“</a:t>
              </a:r>
              <a:r>
                <a:rPr lang="en-US" altLang="zh-TW" dirty="0"/>
                <a:t>m</a:t>
              </a:r>
              <a:r>
                <a:rPr lang="en-US" altLang="zh-TW" dirty="0">
                  <a:latin typeface="Arial" panose="020B0604020202020204" pitchFamily="34" charset="0"/>
                </a:rPr>
                <a:t>”</a:t>
              </a:r>
              <a:endParaRPr lang="en-US" altLang="zh-TW" dirty="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16984C2C-32D0-492A-A121-9DD780F5C68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 2 (cont.)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4A7D4D6F-9740-46E3-B8B2-D29177294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6663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Continue with node </a:t>
            </a:r>
            <a:r>
              <a:rPr lang="en-US" altLang="zh-TW" sz="2400" i="1" dirty="0"/>
              <a:t>b</a:t>
            </a:r>
          </a:p>
          <a:p>
            <a:r>
              <a:rPr lang="en-US" altLang="zh-TW" sz="2400" dirty="0"/>
              <a:t>Three paths</a:t>
            </a:r>
          </a:p>
          <a:p>
            <a:r>
              <a:rPr lang="en-US" altLang="zh-TW" sz="2400" i="1" dirty="0"/>
              <a:t>b</a:t>
            </a:r>
            <a:r>
              <a:rPr lang="en-US" altLang="zh-TW" sz="2400" dirty="0"/>
              <a:t>’s conditional pattern base</a:t>
            </a:r>
          </a:p>
          <a:p>
            <a:pPr lvl="1"/>
            <a:r>
              <a:rPr lang="en-US" altLang="zh-TW" sz="2000" dirty="0"/>
              <a:t>{(</a:t>
            </a:r>
            <a:r>
              <a:rPr lang="en-US" altLang="zh-TW" sz="2000" i="1" dirty="0"/>
              <a:t>f:1, c:1, a:1</a:t>
            </a:r>
            <a:r>
              <a:rPr lang="en-US" altLang="zh-TW" sz="2000" dirty="0"/>
              <a:t>), (</a:t>
            </a:r>
            <a:r>
              <a:rPr lang="en-US" altLang="zh-TW" sz="2000" i="1" dirty="0"/>
              <a:t>f:1</a:t>
            </a:r>
            <a:r>
              <a:rPr lang="en-US" altLang="zh-TW" sz="2000" dirty="0"/>
              <a:t>), (</a:t>
            </a:r>
            <a:r>
              <a:rPr lang="en-US" altLang="zh-TW" sz="2000" i="1" dirty="0"/>
              <a:t>c:1</a:t>
            </a:r>
            <a:r>
              <a:rPr lang="en-US" altLang="zh-TW" sz="2000" dirty="0"/>
              <a:t>)}</a:t>
            </a:r>
          </a:p>
          <a:p>
            <a:r>
              <a:rPr lang="en-US" altLang="zh-TW" sz="2400" i="1" dirty="0"/>
              <a:t>b</a:t>
            </a:r>
            <a:r>
              <a:rPr lang="en-US" altLang="zh-TW" sz="2400" dirty="0"/>
              <a:t>’s conditional FP-tree</a:t>
            </a:r>
          </a:p>
          <a:p>
            <a:pPr lvl="1"/>
            <a:r>
              <a:rPr lang="el-GR" altLang="zh-TW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Φ</a:t>
            </a:r>
            <a:endParaRPr lang="en-US" altLang="zh-TW" sz="20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zh-TW" sz="2400" dirty="0">
                <a:cs typeface="Times New Roman" panose="02020603050405020304" pitchFamily="18" charset="0"/>
              </a:rPr>
              <a:t>Patterns:</a:t>
            </a:r>
          </a:p>
          <a:p>
            <a:pPr lvl="1"/>
            <a:r>
              <a:rPr lang="en-US" altLang="zh-TW" sz="2000" i="1" dirty="0">
                <a:cs typeface="Times New Roman" panose="02020603050405020304" pitchFamily="18" charset="0"/>
              </a:rPr>
              <a:t>(b:3)</a:t>
            </a:r>
            <a:endParaRPr lang="el-GR" altLang="zh-TW" sz="2000" dirty="0">
              <a:cs typeface="Times New Roman" panose="02020603050405020304" pitchFamily="18" charset="0"/>
            </a:endParaRPr>
          </a:p>
        </p:txBody>
      </p:sp>
      <p:grpSp>
        <p:nvGrpSpPr>
          <p:cNvPr id="193624" name="Group 88">
            <a:extLst>
              <a:ext uri="{FF2B5EF4-FFF2-40B4-BE49-F238E27FC236}">
                <a16:creationId xmlns:a16="http://schemas.microsoft.com/office/drawing/2014/main" id="{D7C98554-16DF-4078-A6FC-24EE647754A7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2223313"/>
            <a:ext cx="5781675" cy="4229100"/>
            <a:chOff x="2082" y="1700"/>
            <a:chExt cx="3642" cy="2664"/>
          </a:xfrm>
        </p:grpSpPr>
        <p:sp>
          <p:nvSpPr>
            <p:cNvPr id="193541" name="Text Box 5">
              <a:extLst>
                <a:ext uri="{FF2B5EF4-FFF2-40B4-BE49-F238E27FC236}">
                  <a16:creationId xmlns:a16="http://schemas.microsoft.com/office/drawing/2014/main" id="{DA2DD671-114D-4863-B8F5-DCB2A3AB4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894"/>
              <a:ext cx="8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1800"/>
                <a:t>Header Table</a:t>
              </a:r>
            </a:p>
          </p:txBody>
        </p:sp>
        <p:grpSp>
          <p:nvGrpSpPr>
            <p:cNvPr id="193542" name="Group 6">
              <a:extLst>
                <a:ext uri="{FF2B5EF4-FFF2-40B4-BE49-F238E27FC236}">
                  <a16:creationId xmlns:a16="http://schemas.microsoft.com/office/drawing/2014/main" id="{F5CA7F93-44DF-43AD-8B08-D7EC99C2C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2" y="3087"/>
              <a:ext cx="1715" cy="1277"/>
              <a:chOff x="2057" y="2934"/>
              <a:chExt cx="1715" cy="1277"/>
            </a:xfrm>
          </p:grpSpPr>
          <p:sp>
            <p:nvSpPr>
              <p:cNvPr id="193543" name="Line 7">
                <a:extLst>
                  <a:ext uri="{FF2B5EF4-FFF2-40B4-BE49-F238E27FC236}">
                    <a16:creationId xmlns:a16="http://schemas.microsoft.com/office/drawing/2014/main" id="{78A7D709-3C8D-4F85-AA4B-5E1C44774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7" y="3136"/>
                <a:ext cx="14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3544" name="Line 8">
                <a:extLst>
                  <a:ext uri="{FF2B5EF4-FFF2-40B4-BE49-F238E27FC236}">
                    <a16:creationId xmlns:a16="http://schemas.microsoft.com/office/drawing/2014/main" id="{CC0FDFDE-DEB4-4358-84FC-176489EE4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2" y="2934"/>
                <a:ext cx="0" cy="12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3545" name="Text Box 9">
                <a:extLst>
                  <a:ext uri="{FF2B5EF4-FFF2-40B4-BE49-F238E27FC236}">
                    <a16:creationId xmlns:a16="http://schemas.microsoft.com/office/drawing/2014/main" id="{5FFF6CFE-838E-41B7-BF70-12EEF78EB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2934"/>
                <a:ext cx="314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item</a:t>
                </a:r>
              </a:p>
            </p:txBody>
          </p:sp>
          <p:sp>
            <p:nvSpPr>
              <p:cNvPr id="193546" name="Text Box 10">
                <a:extLst>
                  <a:ext uri="{FF2B5EF4-FFF2-40B4-BE49-F238E27FC236}">
                    <a16:creationId xmlns:a16="http://schemas.microsoft.com/office/drawing/2014/main" id="{A88C7477-5FC1-473E-B8F6-9149B45BE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3" y="2949"/>
                <a:ext cx="127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head of node-links</a:t>
                </a:r>
              </a:p>
            </p:txBody>
          </p:sp>
          <p:grpSp>
            <p:nvGrpSpPr>
              <p:cNvPr id="193547" name="Group 11">
                <a:extLst>
                  <a:ext uri="{FF2B5EF4-FFF2-40B4-BE49-F238E27FC236}">
                    <a16:creationId xmlns:a16="http://schemas.microsoft.com/office/drawing/2014/main" id="{3C586A1A-3A3C-45FE-A18C-98270C970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" y="3189"/>
                <a:ext cx="151" cy="886"/>
                <a:chOff x="2142" y="3189"/>
                <a:chExt cx="151" cy="886"/>
              </a:xfrm>
            </p:grpSpPr>
            <p:sp>
              <p:nvSpPr>
                <p:cNvPr id="193548" name="Text Box 12">
                  <a:extLst>
                    <a:ext uri="{FF2B5EF4-FFF2-40B4-BE49-F238E27FC236}">
                      <a16:creationId xmlns:a16="http://schemas.microsoft.com/office/drawing/2014/main" id="{05CAF877-3089-4AA5-B701-B91C236359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3189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f</a:t>
                  </a:r>
                </a:p>
              </p:txBody>
            </p:sp>
            <p:sp>
              <p:nvSpPr>
                <p:cNvPr id="193549" name="Text Box 13">
                  <a:extLst>
                    <a:ext uri="{FF2B5EF4-FFF2-40B4-BE49-F238E27FC236}">
                      <a16:creationId xmlns:a16="http://schemas.microsoft.com/office/drawing/2014/main" id="{DE0B7EDA-C2D6-47CB-97B4-092E792EEE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4" y="334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c</a:t>
                  </a:r>
                </a:p>
              </p:txBody>
            </p:sp>
            <p:sp>
              <p:nvSpPr>
                <p:cNvPr id="193550" name="Text Box 14">
                  <a:extLst>
                    <a:ext uri="{FF2B5EF4-FFF2-40B4-BE49-F238E27FC236}">
                      <a16:creationId xmlns:a16="http://schemas.microsoft.com/office/drawing/2014/main" id="{3FC879D6-9D6F-4302-ADCC-824C61ABB6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48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a</a:t>
                  </a:r>
                </a:p>
              </p:txBody>
            </p:sp>
            <p:sp>
              <p:nvSpPr>
                <p:cNvPr id="193551" name="Text Box 15">
                  <a:extLst>
                    <a:ext uri="{FF2B5EF4-FFF2-40B4-BE49-F238E27FC236}">
                      <a16:creationId xmlns:a16="http://schemas.microsoft.com/office/drawing/2014/main" id="{821F099D-2536-4C71-8FE8-9AFDFAB959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636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>
                      <a:solidFill>
                        <a:srgbClr val="FF3300"/>
                      </a:solidFill>
                    </a:rPr>
                    <a:t>b</a:t>
                  </a:r>
                </a:p>
              </p:txBody>
            </p:sp>
            <p:sp>
              <p:nvSpPr>
                <p:cNvPr id="193552" name="Text Box 16">
                  <a:extLst>
                    <a:ext uri="{FF2B5EF4-FFF2-40B4-BE49-F238E27FC236}">
                      <a16:creationId xmlns:a16="http://schemas.microsoft.com/office/drawing/2014/main" id="{0BC508CC-7C40-467B-854C-6B7B5FF674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77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m</a:t>
                  </a:r>
                </a:p>
              </p:txBody>
            </p:sp>
            <p:sp>
              <p:nvSpPr>
                <p:cNvPr id="193553" name="Text Box 17">
                  <a:extLst>
                    <a:ext uri="{FF2B5EF4-FFF2-40B4-BE49-F238E27FC236}">
                      <a16:creationId xmlns:a16="http://schemas.microsoft.com/office/drawing/2014/main" id="{828E70AF-D964-46B1-A710-44B142B312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90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p</a:t>
                  </a:r>
                </a:p>
              </p:txBody>
            </p:sp>
          </p:grpSp>
        </p:grpSp>
        <p:sp>
          <p:nvSpPr>
            <p:cNvPr id="193554" name="Freeform 18">
              <a:extLst>
                <a:ext uri="{FF2B5EF4-FFF2-40B4-BE49-F238E27FC236}">
                  <a16:creationId xmlns:a16="http://schemas.microsoft.com/office/drawing/2014/main" id="{1DD6F2FD-C1E6-4E74-9791-BF52DE0BA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2313"/>
              <a:ext cx="1040" cy="1096"/>
            </a:xfrm>
            <a:custGeom>
              <a:avLst/>
              <a:gdLst>
                <a:gd name="T0" fmla="*/ 0 w 1040"/>
                <a:gd name="T1" fmla="*/ 1089 h 1096"/>
                <a:gd name="T2" fmla="*/ 411 w 1040"/>
                <a:gd name="T3" fmla="*/ 1064 h 1096"/>
                <a:gd name="T4" fmla="*/ 629 w 1040"/>
                <a:gd name="T5" fmla="*/ 895 h 1096"/>
                <a:gd name="T6" fmla="*/ 847 w 1040"/>
                <a:gd name="T7" fmla="*/ 363 h 1096"/>
                <a:gd name="T8" fmla="*/ 1040 w 1040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096">
                  <a:moveTo>
                    <a:pt x="0" y="1089"/>
                  </a:moveTo>
                  <a:cubicBezTo>
                    <a:pt x="153" y="1092"/>
                    <a:pt x="306" y="1096"/>
                    <a:pt x="411" y="1064"/>
                  </a:cubicBezTo>
                  <a:cubicBezTo>
                    <a:pt x="516" y="1032"/>
                    <a:pt x="556" y="1012"/>
                    <a:pt x="629" y="895"/>
                  </a:cubicBezTo>
                  <a:cubicBezTo>
                    <a:pt x="702" y="778"/>
                    <a:pt x="779" y="512"/>
                    <a:pt x="847" y="363"/>
                  </a:cubicBezTo>
                  <a:cubicBezTo>
                    <a:pt x="915" y="214"/>
                    <a:pt x="977" y="107"/>
                    <a:pt x="104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555" name="Freeform 19">
              <a:extLst>
                <a:ext uri="{FF2B5EF4-FFF2-40B4-BE49-F238E27FC236}">
                  <a16:creationId xmlns:a16="http://schemas.microsoft.com/office/drawing/2014/main" id="{71F64480-0E2E-4FCB-9B0E-F7DF293F7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700"/>
              <a:ext cx="992" cy="875"/>
            </a:xfrm>
            <a:custGeom>
              <a:avLst/>
              <a:gdLst>
                <a:gd name="T0" fmla="*/ 0 w 992"/>
                <a:gd name="T1" fmla="*/ 847 h 875"/>
                <a:gd name="T2" fmla="*/ 363 w 992"/>
                <a:gd name="T3" fmla="*/ 847 h 875"/>
                <a:gd name="T4" fmla="*/ 654 w 992"/>
                <a:gd name="T5" fmla="*/ 677 h 875"/>
                <a:gd name="T6" fmla="*/ 992 w 992"/>
                <a:gd name="T7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2" h="875">
                  <a:moveTo>
                    <a:pt x="0" y="847"/>
                  </a:moveTo>
                  <a:cubicBezTo>
                    <a:pt x="127" y="861"/>
                    <a:pt x="254" y="875"/>
                    <a:pt x="363" y="847"/>
                  </a:cubicBezTo>
                  <a:cubicBezTo>
                    <a:pt x="472" y="819"/>
                    <a:pt x="549" y="818"/>
                    <a:pt x="654" y="677"/>
                  </a:cubicBezTo>
                  <a:cubicBezTo>
                    <a:pt x="759" y="536"/>
                    <a:pt x="936" y="113"/>
                    <a:pt x="99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556" name="Freeform 20">
              <a:extLst>
                <a:ext uri="{FF2B5EF4-FFF2-40B4-BE49-F238E27FC236}">
                  <a16:creationId xmlns:a16="http://schemas.microsoft.com/office/drawing/2014/main" id="{8531EAE1-3DC0-4068-9BCC-FD9442E3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111"/>
              <a:ext cx="1016" cy="629"/>
            </a:xfrm>
            <a:custGeom>
              <a:avLst/>
              <a:gdLst>
                <a:gd name="T0" fmla="*/ 0 w 1016"/>
                <a:gd name="T1" fmla="*/ 605 h 629"/>
                <a:gd name="T2" fmla="*/ 436 w 1016"/>
                <a:gd name="T3" fmla="*/ 605 h 629"/>
                <a:gd name="T4" fmla="*/ 702 w 1016"/>
                <a:gd name="T5" fmla="*/ 460 h 629"/>
                <a:gd name="T6" fmla="*/ 1016 w 1016"/>
                <a:gd name="T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6" h="629">
                  <a:moveTo>
                    <a:pt x="0" y="605"/>
                  </a:moveTo>
                  <a:cubicBezTo>
                    <a:pt x="159" y="617"/>
                    <a:pt x="319" y="629"/>
                    <a:pt x="436" y="605"/>
                  </a:cubicBezTo>
                  <a:cubicBezTo>
                    <a:pt x="553" y="581"/>
                    <a:pt x="605" y="561"/>
                    <a:pt x="702" y="460"/>
                  </a:cubicBezTo>
                  <a:cubicBezTo>
                    <a:pt x="799" y="359"/>
                    <a:pt x="907" y="179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557" name="Freeform 21">
              <a:extLst>
                <a:ext uri="{FF2B5EF4-FFF2-40B4-BE49-F238E27FC236}">
                  <a16:creationId xmlns:a16="http://schemas.microsoft.com/office/drawing/2014/main" id="{8A46377B-D64F-4F0C-8C81-7FA3D374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498"/>
              <a:ext cx="1645" cy="456"/>
            </a:xfrm>
            <a:custGeom>
              <a:avLst/>
              <a:gdLst>
                <a:gd name="T0" fmla="*/ 0 w 1645"/>
                <a:gd name="T1" fmla="*/ 412 h 456"/>
                <a:gd name="T2" fmla="*/ 460 w 1645"/>
                <a:gd name="T3" fmla="*/ 412 h 456"/>
                <a:gd name="T4" fmla="*/ 1041 w 1645"/>
                <a:gd name="T5" fmla="*/ 146 h 456"/>
                <a:gd name="T6" fmla="*/ 1645 w 1645"/>
                <a:gd name="T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5" h="456">
                  <a:moveTo>
                    <a:pt x="0" y="412"/>
                  </a:moveTo>
                  <a:cubicBezTo>
                    <a:pt x="143" y="434"/>
                    <a:pt x="287" y="456"/>
                    <a:pt x="460" y="412"/>
                  </a:cubicBezTo>
                  <a:cubicBezTo>
                    <a:pt x="633" y="368"/>
                    <a:pt x="844" y="215"/>
                    <a:pt x="1041" y="146"/>
                  </a:cubicBezTo>
                  <a:cubicBezTo>
                    <a:pt x="1238" y="77"/>
                    <a:pt x="1441" y="38"/>
                    <a:pt x="1645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558" name="Freeform 22">
              <a:extLst>
                <a:ext uri="{FF2B5EF4-FFF2-40B4-BE49-F238E27FC236}">
                  <a16:creationId xmlns:a16="http://schemas.microsoft.com/office/drawing/2014/main" id="{E2B6BA98-F0EE-48DD-9933-D7C0BB41C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3498"/>
              <a:ext cx="1064" cy="597"/>
            </a:xfrm>
            <a:custGeom>
              <a:avLst/>
              <a:gdLst>
                <a:gd name="T0" fmla="*/ 0 w 1064"/>
                <a:gd name="T1" fmla="*/ 581 h 597"/>
                <a:gd name="T2" fmla="*/ 435 w 1064"/>
                <a:gd name="T3" fmla="*/ 581 h 597"/>
                <a:gd name="T4" fmla="*/ 725 w 1064"/>
                <a:gd name="T5" fmla="*/ 484 h 597"/>
                <a:gd name="T6" fmla="*/ 1064 w 1064"/>
                <a:gd name="T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597">
                  <a:moveTo>
                    <a:pt x="0" y="581"/>
                  </a:moveTo>
                  <a:cubicBezTo>
                    <a:pt x="157" y="589"/>
                    <a:pt x="314" y="597"/>
                    <a:pt x="435" y="581"/>
                  </a:cubicBezTo>
                  <a:cubicBezTo>
                    <a:pt x="556" y="565"/>
                    <a:pt x="620" y="581"/>
                    <a:pt x="725" y="484"/>
                  </a:cubicBezTo>
                  <a:cubicBezTo>
                    <a:pt x="830" y="387"/>
                    <a:pt x="947" y="193"/>
                    <a:pt x="106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559" name="Freeform 23">
              <a:extLst>
                <a:ext uri="{FF2B5EF4-FFF2-40B4-BE49-F238E27FC236}">
                  <a16:creationId xmlns:a16="http://schemas.microsoft.com/office/drawing/2014/main" id="{D33F947D-5B65-4332-9235-A2C503109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3934"/>
              <a:ext cx="1088" cy="310"/>
            </a:xfrm>
            <a:custGeom>
              <a:avLst/>
              <a:gdLst>
                <a:gd name="T0" fmla="*/ 0 w 1088"/>
                <a:gd name="T1" fmla="*/ 266 h 310"/>
                <a:gd name="T2" fmla="*/ 629 w 1088"/>
                <a:gd name="T3" fmla="*/ 266 h 310"/>
                <a:gd name="T4" fmla="*/ 1088 w 1088"/>
                <a:gd name="T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8" h="310">
                  <a:moveTo>
                    <a:pt x="0" y="266"/>
                  </a:moveTo>
                  <a:cubicBezTo>
                    <a:pt x="224" y="288"/>
                    <a:pt x="448" y="310"/>
                    <a:pt x="629" y="266"/>
                  </a:cubicBezTo>
                  <a:cubicBezTo>
                    <a:pt x="810" y="222"/>
                    <a:pt x="949" y="111"/>
                    <a:pt x="108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93560" name="Group 24">
              <a:extLst>
                <a:ext uri="{FF2B5EF4-FFF2-40B4-BE49-F238E27FC236}">
                  <a16:creationId xmlns:a16="http://schemas.microsoft.com/office/drawing/2014/main" id="{362951C9-3BAA-4DF5-9613-C818F4D3E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4" y="1700"/>
              <a:ext cx="1640" cy="2223"/>
              <a:chOff x="4059" y="1547"/>
              <a:chExt cx="1640" cy="2223"/>
            </a:xfrm>
          </p:grpSpPr>
          <p:grpSp>
            <p:nvGrpSpPr>
              <p:cNvPr id="193561" name="Group 25">
                <a:extLst>
                  <a:ext uri="{FF2B5EF4-FFF2-40B4-BE49-F238E27FC236}">
                    <a16:creationId xmlns:a16="http://schemas.microsoft.com/office/drawing/2014/main" id="{174C4E06-4572-489D-B353-7688B81D7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" y="1547"/>
                <a:ext cx="454" cy="226"/>
                <a:chOff x="4649" y="1547"/>
                <a:chExt cx="454" cy="226"/>
              </a:xfrm>
            </p:grpSpPr>
            <p:sp>
              <p:nvSpPr>
                <p:cNvPr id="193562" name="Oval 26">
                  <a:extLst>
                    <a:ext uri="{FF2B5EF4-FFF2-40B4-BE49-F238E27FC236}">
                      <a16:creationId xmlns:a16="http://schemas.microsoft.com/office/drawing/2014/main" id="{9126D8BE-6887-41C9-8B90-B2D35087B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3563" name="Text Box 27">
                  <a:extLst>
                    <a:ext uri="{FF2B5EF4-FFF2-40B4-BE49-F238E27FC236}">
                      <a16:creationId xmlns:a16="http://schemas.microsoft.com/office/drawing/2014/main" id="{0AB07293-0B80-4F60-B9C5-1FB774BF03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grpSp>
            <p:nvGrpSpPr>
              <p:cNvPr id="193564" name="Group 28">
                <a:extLst>
                  <a:ext uri="{FF2B5EF4-FFF2-40B4-BE49-F238E27FC236}">
                    <a16:creationId xmlns:a16="http://schemas.microsoft.com/office/drawing/2014/main" id="{B708E3AF-92FB-4150-91AD-D335370CC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3" y="1676"/>
                <a:ext cx="596" cy="1277"/>
                <a:chOff x="5103" y="1676"/>
                <a:chExt cx="596" cy="1277"/>
              </a:xfrm>
            </p:grpSpPr>
            <p:sp>
              <p:nvSpPr>
                <p:cNvPr id="193565" name="Line 29">
                  <a:extLst>
                    <a:ext uri="{FF2B5EF4-FFF2-40B4-BE49-F238E27FC236}">
                      <a16:creationId xmlns:a16="http://schemas.microsoft.com/office/drawing/2014/main" id="{6998DA51-3E24-4942-B115-74AFBDBA72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03" y="1676"/>
                  <a:ext cx="369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3566" name="Group 30">
                  <a:extLst>
                    <a:ext uri="{FF2B5EF4-FFF2-40B4-BE49-F238E27FC236}">
                      <a16:creationId xmlns:a16="http://schemas.microsoft.com/office/drawing/2014/main" id="{C79509B8-D5F1-4A2F-B774-55095BA42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" y="1934"/>
                  <a:ext cx="454" cy="1019"/>
                  <a:chOff x="5245" y="1934"/>
                  <a:chExt cx="454" cy="1019"/>
                </a:xfrm>
              </p:grpSpPr>
              <p:sp>
                <p:nvSpPr>
                  <p:cNvPr id="193567" name="Line 31">
                    <a:extLst>
                      <a:ext uri="{FF2B5EF4-FFF2-40B4-BE49-F238E27FC236}">
                        <a16:creationId xmlns:a16="http://schemas.microsoft.com/office/drawing/2014/main" id="{CB09E7D5-A4FC-4844-B7DA-6F6206E96E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3568" name="Line 32">
                    <a:extLst>
                      <a:ext uri="{FF2B5EF4-FFF2-40B4-BE49-F238E27FC236}">
                        <a16:creationId xmlns:a16="http://schemas.microsoft.com/office/drawing/2014/main" id="{8CE0E314-3455-4C72-8A4C-1B8EF79F4C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562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3569" name="Group 33">
                    <a:extLst>
                      <a:ext uri="{FF2B5EF4-FFF2-40B4-BE49-F238E27FC236}">
                        <a16:creationId xmlns:a16="http://schemas.microsoft.com/office/drawing/2014/main" id="{037A3069-2F91-4E09-9242-B9A72E3B0A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727"/>
                    <a:ext cx="454" cy="226"/>
                    <a:chOff x="5245" y="2727"/>
                    <a:chExt cx="454" cy="226"/>
                  </a:xfrm>
                </p:grpSpPr>
                <p:sp>
                  <p:nvSpPr>
                    <p:cNvPr id="193570" name="Oval 34">
                      <a:extLst>
                        <a:ext uri="{FF2B5EF4-FFF2-40B4-BE49-F238E27FC236}">
                          <a16:creationId xmlns:a16="http://schemas.microsoft.com/office/drawing/2014/main" id="{60EA6CAD-1396-4280-A526-7358FDEABC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571" name="Text Box 35">
                      <a:extLst>
                        <a:ext uri="{FF2B5EF4-FFF2-40B4-BE49-F238E27FC236}">
                          <a16:creationId xmlns:a16="http://schemas.microsoft.com/office/drawing/2014/main" id="{7DB008B2-4291-4020-A55C-EEA0C68F7A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8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93572" name="Group 36">
                    <a:extLst>
                      <a:ext uri="{FF2B5EF4-FFF2-40B4-BE49-F238E27FC236}">
                        <a16:creationId xmlns:a16="http://schemas.microsoft.com/office/drawing/2014/main" id="{7CF04DF9-921F-414D-B782-848B74AC00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226"/>
                    <a:chOff x="5245" y="1934"/>
                    <a:chExt cx="454" cy="226"/>
                  </a:xfrm>
                </p:grpSpPr>
                <p:sp>
                  <p:nvSpPr>
                    <p:cNvPr id="193573" name="Oval 37">
                      <a:extLst>
                        <a:ext uri="{FF2B5EF4-FFF2-40B4-BE49-F238E27FC236}">
                          <a16:creationId xmlns:a16="http://schemas.microsoft.com/office/drawing/2014/main" id="{C7C5697E-1EFA-4336-9333-31A5A45DFA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574" name="Text Box 38">
                      <a:extLst>
                        <a:ext uri="{FF2B5EF4-FFF2-40B4-BE49-F238E27FC236}">
                          <a16:creationId xmlns:a16="http://schemas.microsoft.com/office/drawing/2014/main" id="{4434137B-BCA2-4C0B-B7CA-CEC5A430BDF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196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1</a:t>
                      </a:r>
                    </a:p>
                  </p:txBody>
                </p:sp>
              </p:grpSp>
              <p:grpSp>
                <p:nvGrpSpPr>
                  <p:cNvPr id="193575" name="Group 39">
                    <a:extLst>
                      <a:ext uri="{FF2B5EF4-FFF2-40B4-BE49-F238E27FC236}">
                        <a16:creationId xmlns:a16="http://schemas.microsoft.com/office/drawing/2014/main" id="{DA0B8BB0-8158-497C-BBBF-44363089B6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338"/>
                    <a:ext cx="454" cy="226"/>
                    <a:chOff x="5245" y="2338"/>
                    <a:chExt cx="454" cy="226"/>
                  </a:xfrm>
                </p:grpSpPr>
                <p:sp>
                  <p:nvSpPr>
                    <p:cNvPr id="193576" name="Oval 40">
                      <a:extLst>
                        <a:ext uri="{FF2B5EF4-FFF2-40B4-BE49-F238E27FC236}">
                          <a16:creationId xmlns:a16="http://schemas.microsoft.com/office/drawing/2014/main" id="{7D9DD228-F033-4FCD-A765-A6B116C9A6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577" name="Text Box 41">
                      <a:extLst>
                        <a:ext uri="{FF2B5EF4-FFF2-40B4-BE49-F238E27FC236}">
                          <a16:creationId xmlns:a16="http://schemas.microsoft.com/office/drawing/2014/main" id="{9E260BC2-61E7-42B2-807B-57EF382BF9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2378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</p:grpSp>
          <p:grpSp>
            <p:nvGrpSpPr>
              <p:cNvPr id="193578" name="Group 42">
                <a:extLst>
                  <a:ext uri="{FF2B5EF4-FFF2-40B4-BE49-F238E27FC236}">
                    <a16:creationId xmlns:a16="http://schemas.microsoft.com/office/drawing/2014/main" id="{13AE2B01-518F-4475-8E1F-3B9AF8E6C8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676"/>
                <a:ext cx="1064" cy="2094"/>
                <a:chOff x="4059" y="1676"/>
                <a:chExt cx="1064" cy="2094"/>
              </a:xfrm>
            </p:grpSpPr>
            <p:sp>
              <p:nvSpPr>
                <p:cNvPr id="193579" name="Line 43">
                  <a:extLst>
                    <a:ext uri="{FF2B5EF4-FFF2-40B4-BE49-F238E27FC236}">
                      <a16:creationId xmlns:a16="http://schemas.microsoft.com/office/drawing/2014/main" id="{56D737B3-DA03-4B54-AB84-5198788790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1676"/>
                  <a:ext cx="224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3580" name="Group 44">
                  <a:extLst>
                    <a:ext uri="{FF2B5EF4-FFF2-40B4-BE49-F238E27FC236}">
                      <a16:creationId xmlns:a16="http://schemas.microsoft.com/office/drawing/2014/main" id="{1CC8FEFB-1686-423B-ABBB-A51975153B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139"/>
                  <a:ext cx="650" cy="425"/>
                  <a:chOff x="4453" y="2139"/>
                  <a:chExt cx="650" cy="425"/>
                </a:xfrm>
              </p:grpSpPr>
              <p:sp>
                <p:nvSpPr>
                  <p:cNvPr id="193581" name="Line 45">
                    <a:extLst>
                      <a:ext uri="{FF2B5EF4-FFF2-40B4-BE49-F238E27FC236}">
                        <a16:creationId xmlns:a16="http://schemas.microsoft.com/office/drawing/2014/main" id="{9E52C797-F90A-4622-9385-06898B810D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139"/>
                    <a:ext cx="290" cy="1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3582" name="Group 46">
                    <a:extLst>
                      <a:ext uri="{FF2B5EF4-FFF2-40B4-BE49-F238E27FC236}">
                        <a16:creationId xmlns:a16="http://schemas.microsoft.com/office/drawing/2014/main" id="{18369D83-FAF0-4DB5-8E6B-97E5EA48D9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2338"/>
                    <a:ext cx="454" cy="226"/>
                    <a:chOff x="4649" y="2338"/>
                    <a:chExt cx="454" cy="226"/>
                  </a:xfrm>
                </p:grpSpPr>
                <p:sp>
                  <p:nvSpPr>
                    <p:cNvPr id="193583" name="Oval 47">
                      <a:extLst>
                        <a:ext uri="{FF2B5EF4-FFF2-40B4-BE49-F238E27FC236}">
                          <a16:creationId xmlns:a16="http://schemas.microsoft.com/office/drawing/2014/main" id="{8548380F-744D-4795-ACE9-5F08AE92AD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584" name="Text Box 48">
                      <a:extLst>
                        <a:ext uri="{FF2B5EF4-FFF2-40B4-BE49-F238E27FC236}">
                          <a16:creationId xmlns:a16="http://schemas.microsoft.com/office/drawing/2014/main" id="{4CA21D43-62E1-4569-ADFD-FAFE90A809B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  <p:grpSp>
              <p:nvGrpSpPr>
                <p:cNvPr id="193585" name="Group 49">
                  <a:extLst>
                    <a:ext uri="{FF2B5EF4-FFF2-40B4-BE49-F238E27FC236}">
                      <a16:creationId xmlns:a16="http://schemas.microsoft.com/office/drawing/2014/main" id="{7950FF76-543E-4532-9B40-1A9DF5042F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934"/>
                  <a:ext cx="670" cy="836"/>
                  <a:chOff x="4453" y="2934"/>
                  <a:chExt cx="670" cy="836"/>
                </a:xfrm>
              </p:grpSpPr>
              <p:sp>
                <p:nvSpPr>
                  <p:cNvPr id="193586" name="Line 50">
                    <a:extLst>
                      <a:ext uri="{FF2B5EF4-FFF2-40B4-BE49-F238E27FC236}">
                        <a16:creationId xmlns:a16="http://schemas.microsoft.com/office/drawing/2014/main" id="{A55C62B7-C402-4F8F-9891-FB609798EC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934"/>
                    <a:ext cx="29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3587" name="Line 51">
                    <a:extLst>
                      <a:ext uri="{FF2B5EF4-FFF2-40B4-BE49-F238E27FC236}">
                        <a16:creationId xmlns:a16="http://schemas.microsoft.com/office/drawing/2014/main" id="{61D74A5A-9AD2-46A0-987A-262BE3D30B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0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3588" name="Group 52">
                    <a:extLst>
                      <a:ext uri="{FF2B5EF4-FFF2-40B4-BE49-F238E27FC236}">
                        <a16:creationId xmlns:a16="http://schemas.microsoft.com/office/drawing/2014/main" id="{876E117B-4BCC-4371-89C8-E0441AAACD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136"/>
                    <a:ext cx="454" cy="226"/>
                    <a:chOff x="4649" y="3136"/>
                    <a:chExt cx="454" cy="226"/>
                  </a:xfrm>
                </p:grpSpPr>
                <p:sp>
                  <p:nvSpPr>
                    <p:cNvPr id="193589" name="Oval 53">
                      <a:extLst>
                        <a:ext uri="{FF2B5EF4-FFF2-40B4-BE49-F238E27FC236}">
                          <a16:creationId xmlns:a16="http://schemas.microsoft.com/office/drawing/2014/main" id="{CC0582EE-A969-46AC-A0DA-738282C003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590" name="Text Box 54">
                      <a:extLst>
                        <a:ext uri="{FF2B5EF4-FFF2-40B4-BE49-F238E27FC236}">
                          <a16:creationId xmlns:a16="http://schemas.microsoft.com/office/drawing/2014/main" id="{25A01EB9-79F7-470E-826C-38A9F7B4A9F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17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  <p:grpSp>
                <p:nvGrpSpPr>
                  <p:cNvPr id="193591" name="Group 55">
                    <a:extLst>
                      <a:ext uri="{FF2B5EF4-FFF2-40B4-BE49-F238E27FC236}">
                        <a16:creationId xmlns:a16="http://schemas.microsoft.com/office/drawing/2014/main" id="{F4E5F7EE-6C5C-4146-8ADD-8571B69810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544"/>
                    <a:ext cx="474" cy="226"/>
                    <a:chOff x="4649" y="3544"/>
                    <a:chExt cx="474" cy="226"/>
                  </a:xfrm>
                </p:grpSpPr>
                <p:sp>
                  <p:nvSpPr>
                    <p:cNvPr id="193592" name="Oval 56">
                      <a:extLst>
                        <a:ext uri="{FF2B5EF4-FFF2-40B4-BE49-F238E27FC236}">
                          <a16:creationId xmlns:a16="http://schemas.microsoft.com/office/drawing/2014/main" id="{B82B0B84-1152-4CAF-91CB-572ECBB3A1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593" name="Text Box 57">
                      <a:extLst>
                        <a:ext uri="{FF2B5EF4-FFF2-40B4-BE49-F238E27FC236}">
                          <a16:creationId xmlns:a16="http://schemas.microsoft.com/office/drawing/2014/main" id="{DB090C80-F8A9-4FEB-B2DF-D57BA757757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584"/>
                      <a:ext cx="356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1</a:t>
                      </a:r>
                    </a:p>
                  </p:txBody>
                </p:sp>
              </p:grpSp>
            </p:grpSp>
            <p:grpSp>
              <p:nvGrpSpPr>
                <p:cNvPr id="193594" name="Group 58">
                  <a:extLst>
                    <a:ext uri="{FF2B5EF4-FFF2-40B4-BE49-F238E27FC236}">
                      <a16:creationId xmlns:a16="http://schemas.microsoft.com/office/drawing/2014/main" id="{26E1BDC4-C96F-4343-A366-E16E11CA4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54" cy="1836"/>
                  <a:chOff x="4059" y="1934"/>
                  <a:chExt cx="454" cy="1836"/>
                </a:xfrm>
              </p:grpSpPr>
              <p:sp>
                <p:nvSpPr>
                  <p:cNvPr id="193595" name="Line 59">
                    <a:extLst>
                      <a:ext uri="{FF2B5EF4-FFF2-40B4-BE49-F238E27FC236}">
                        <a16:creationId xmlns:a16="http://schemas.microsoft.com/office/drawing/2014/main" id="{8DE92979-7275-417B-BC6D-21954A7BEC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3596" name="Line 60">
                    <a:extLst>
                      <a:ext uri="{FF2B5EF4-FFF2-40B4-BE49-F238E27FC236}">
                        <a16:creationId xmlns:a16="http://schemas.microsoft.com/office/drawing/2014/main" id="{CB9E106B-2808-4E1D-B162-07C4ACBB4E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564"/>
                    <a:ext cx="0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3597" name="Line 61">
                    <a:extLst>
                      <a:ext uri="{FF2B5EF4-FFF2-40B4-BE49-F238E27FC236}">
                        <a16:creationId xmlns:a16="http://schemas.microsoft.com/office/drawing/2014/main" id="{212EF73F-3FE9-4781-A4CE-BFCEC01DB6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949"/>
                    <a:ext cx="0" cy="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3598" name="Line 62">
                    <a:extLst>
                      <a:ext uri="{FF2B5EF4-FFF2-40B4-BE49-F238E27FC236}">
                        <a16:creationId xmlns:a16="http://schemas.microsoft.com/office/drawing/2014/main" id="{1B35CF8B-D88F-4F17-ADBE-181EFD7146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3599" name="Group 63">
                    <a:extLst>
                      <a:ext uri="{FF2B5EF4-FFF2-40B4-BE49-F238E27FC236}">
                        <a16:creationId xmlns:a16="http://schemas.microsoft.com/office/drawing/2014/main" id="{408D4C6B-7C54-4ED7-8B18-94CE4CCE7E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226"/>
                    <a:chOff x="4059" y="1934"/>
                    <a:chExt cx="454" cy="226"/>
                  </a:xfrm>
                </p:grpSpPr>
                <p:sp>
                  <p:nvSpPr>
                    <p:cNvPr id="193600" name="Oval 64">
                      <a:extLst>
                        <a:ext uri="{FF2B5EF4-FFF2-40B4-BE49-F238E27FC236}">
                          <a16:creationId xmlns:a16="http://schemas.microsoft.com/office/drawing/2014/main" id="{84860223-A673-4796-81EE-5E58AE5FEE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601" name="Text Box 65">
                      <a:extLst>
                        <a:ext uri="{FF2B5EF4-FFF2-40B4-BE49-F238E27FC236}">
                          <a16:creationId xmlns:a16="http://schemas.microsoft.com/office/drawing/2014/main" id="{908806AF-5A8B-4003-82D1-8BE8975BC23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1963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f : 4</a:t>
                      </a:r>
                    </a:p>
                  </p:txBody>
                </p:sp>
              </p:grpSp>
              <p:grpSp>
                <p:nvGrpSpPr>
                  <p:cNvPr id="193602" name="Group 66">
                    <a:extLst>
                      <a:ext uri="{FF2B5EF4-FFF2-40B4-BE49-F238E27FC236}">
                        <a16:creationId xmlns:a16="http://schemas.microsoft.com/office/drawing/2014/main" id="{0C869C6B-3587-427F-9751-72E8038167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727"/>
                    <a:ext cx="454" cy="226"/>
                    <a:chOff x="4059" y="2727"/>
                    <a:chExt cx="454" cy="226"/>
                  </a:xfrm>
                </p:grpSpPr>
                <p:sp>
                  <p:nvSpPr>
                    <p:cNvPr id="193603" name="Oval 67">
                      <a:extLst>
                        <a:ext uri="{FF2B5EF4-FFF2-40B4-BE49-F238E27FC236}">
                          <a16:creationId xmlns:a16="http://schemas.microsoft.com/office/drawing/2014/main" id="{80C7DDC2-E87C-4997-8CD1-88A796CA07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604" name="Text Box 68">
                      <a:extLst>
                        <a:ext uri="{FF2B5EF4-FFF2-40B4-BE49-F238E27FC236}">
                          <a16:creationId xmlns:a16="http://schemas.microsoft.com/office/drawing/2014/main" id="{3A22DB12-D6F0-4087-8D3E-CF06FA8746F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a : 3</a:t>
                      </a:r>
                    </a:p>
                  </p:txBody>
                </p:sp>
              </p:grpSp>
              <p:grpSp>
                <p:nvGrpSpPr>
                  <p:cNvPr id="193605" name="Group 69">
                    <a:extLst>
                      <a:ext uri="{FF2B5EF4-FFF2-40B4-BE49-F238E27FC236}">
                        <a16:creationId xmlns:a16="http://schemas.microsoft.com/office/drawing/2014/main" id="{9892013B-0D36-4141-93BD-0104EEFEB9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136"/>
                    <a:ext cx="454" cy="226"/>
                    <a:chOff x="4059" y="3136"/>
                    <a:chExt cx="454" cy="226"/>
                  </a:xfrm>
                </p:grpSpPr>
                <p:sp>
                  <p:nvSpPr>
                    <p:cNvPr id="193606" name="Oval 70">
                      <a:extLst>
                        <a:ext uri="{FF2B5EF4-FFF2-40B4-BE49-F238E27FC236}">
                          <a16:creationId xmlns:a16="http://schemas.microsoft.com/office/drawing/2014/main" id="{04E1C4A2-D33A-4B42-B756-788108181F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607" name="Text Box 71">
                      <a:extLst>
                        <a:ext uri="{FF2B5EF4-FFF2-40B4-BE49-F238E27FC236}">
                          <a16:creationId xmlns:a16="http://schemas.microsoft.com/office/drawing/2014/main" id="{B4BF94A0-B288-4D54-B779-E2E67A840DF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176"/>
                      <a:ext cx="338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2</a:t>
                      </a:r>
                    </a:p>
                  </p:txBody>
                </p:sp>
              </p:grpSp>
              <p:grpSp>
                <p:nvGrpSpPr>
                  <p:cNvPr id="193608" name="Group 72">
                    <a:extLst>
                      <a:ext uri="{FF2B5EF4-FFF2-40B4-BE49-F238E27FC236}">
                        <a16:creationId xmlns:a16="http://schemas.microsoft.com/office/drawing/2014/main" id="{8F1E82E3-929A-4390-BAE4-7D714C8488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544"/>
                    <a:ext cx="454" cy="226"/>
                    <a:chOff x="4059" y="3544"/>
                    <a:chExt cx="454" cy="226"/>
                  </a:xfrm>
                </p:grpSpPr>
                <p:sp>
                  <p:nvSpPr>
                    <p:cNvPr id="193609" name="Oval 73">
                      <a:extLst>
                        <a:ext uri="{FF2B5EF4-FFF2-40B4-BE49-F238E27FC236}">
                          <a16:creationId xmlns:a16="http://schemas.microsoft.com/office/drawing/2014/main" id="{C45936BF-9165-4304-AEA8-9A1AF419A2A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610" name="Text Box 74">
                      <a:extLst>
                        <a:ext uri="{FF2B5EF4-FFF2-40B4-BE49-F238E27FC236}">
                          <a16:creationId xmlns:a16="http://schemas.microsoft.com/office/drawing/2014/main" id="{195BB103-82C0-4935-AE79-293B4566146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58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2</a:t>
                      </a:r>
                    </a:p>
                  </p:txBody>
                </p:sp>
              </p:grpSp>
              <p:grpSp>
                <p:nvGrpSpPr>
                  <p:cNvPr id="193611" name="Group 75">
                    <a:extLst>
                      <a:ext uri="{FF2B5EF4-FFF2-40B4-BE49-F238E27FC236}">
                        <a16:creationId xmlns:a16="http://schemas.microsoft.com/office/drawing/2014/main" id="{69010C34-764C-4057-9F63-6BB895B080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338"/>
                    <a:ext cx="454" cy="226"/>
                    <a:chOff x="4059" y="2338"/>
                    <a:chExt cx="454" cy="226"/>
                  </a:xfrm>
                </p:grpSpPr>
                <p:sp>
                  <p:nvSpPr>
                    <p:cNvPr id="193612" name="Oval 76">
                      <a:extLst>
                        <a:ext uri="{FF2B5EF4-FFF2-40B4-BE49-F238E27FC236}">
                          <a16:creationId xmlns:a16="http://schemas.microsoft.com/office/drawing/2014/main" id="{EF4D68ED-1B51-4103-9BAC-B54647D7F5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3613" name="Text Box 77">
                      <a:extLst>
                        <a:ext uri="{FF2B5EF4-FFF2-40B4-BE49-F238E27FC236}">
                          <a16:creationId xmlns:a16="http://schemas.microsoft.com/office/drawing/2014/main" id="{04C32118-293C-4F27-9710-667D374C394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3</a:t>
                      </a:r>
                    </a:p>
                  </p:txBody>
                </p:sp>
              </p:grpSp>
            </p:grpSp>
          </p:grpSp>
        </p:grpSp>
        <p:sp>
          <p:nvSpPr>
            <p:cNvPr id="193614" name="Freeform 78">
              <a:extLst>
                <a:ext uri="{FF2B5EF4-FFF2-40B4-BE49-F238E27FC236}">
                  <a16:creationId xmlns:a16="http://schemas.microsoft.com/office/drawing/2014/main" id="{7EF90F18-1039-44EC-AF35-3BD8DE130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214"/>
              <a:ext cx="774" cy="291"/>
            </a:xfrm>
            <a:custGeom>
              <a:avLst/>
              <a:gdLst>
                <a:gd name="T0" fmla="*/ 0 w 774"/>
                <a:gd name="T1" fmla="*/ 291 h 291"/>
                <a:gd name="T2" fmla="*/ 412 w 774"/>
                <a:gd name="T3" fmla="*/ 121 h 291"/>
                <a:gd name="T4" fmla="*/ 774 w 774"/>
                <a:gd name="T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4" h="291">
                  <a:moveTo>
                    <a:pt x="0" y="291"/>
                  </a:moveTo>
                  <a:cubicBezTo>
                    <a:pt x="141" y="230"/>
                    <a:pt x="283" y="170"/>
                    <a:pt x="412" y="121"/>
                  </a:cubicBezTo>
                  <a:cubicBezTo>
                    <a:pt x="541" y="72"/>
                    <a:pt x="657" y="36"/>
                    <a:pt x="77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615" name="Freeform 79">
              <a:extLst>
                <a:ext uri="{FF2B5EF4-FFF2-40B4-BE49-F238E27FC236}">
                  <a16:creationId xmlns:a16="http://schemas.microsoft.com/office/drawing/2014/main" id="{A6A143BE-EA4A-4D35-9854-21A85AB40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3450"/>
              <a:ext cx="218" cy="266"/>
            </a:xfrm>
            <a:custGeom>
              <a:avLst/>
              <a:gdLst>
                <a:gd name="T0" fmla="*/ 0 w 218"/>
                <a:gd name="T1" fmla="*/ 0 h 242"/>
                <a:gd name="T2" fmla="*/ 218 w 218"/>
                <a:gd name="T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8" h="242">
                  <a:moveTo>
                    <a:pt x="0" y="0"/>
                  </a:moveTo>
                  <a:cubicBezTo>
                    <a:pt x="0" y="0"/>
                    <a:pt x="109" y="121"/>
                    <a:pt x="218" y="24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616" name="Freeform 80">
              <a:extLst>
                <a:ext uri="{FF2B5EF4-FFF2-40B4-BE49-F238E27FC236}">
                  <a16:creationId xmlns:a16="http://schemas.microsoft.com/office/drawing/2014/main" id="{207721AE-ABDA-40D5-8787-5865D082B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136"/>
              <a:ext cx="1016" cy="1051"/>
            </a:xfrm>
            <a:custGeom>
              <a:avLst/>
              <a:gdLst>
                <a:gd name="T0" fmla="*/ 0 w 1016"/>
                <a:gd name="T1" fmla="*/ 774 h 1051"/>
                <a:gd name="T2" fmla="*/ 96 w 1016"/>
                <a:gd name="T3" fmla="*/ 991 h 1051"/>
                <a:gd name="T4" fmla="*/ 556 w 1016"/>
                <a:gd name="T5" fmla="*/ 1016 h 1051"/>
                <a:gd name="T6" fmla="*/ 798 w 1016"/>
                <a:gd name="T7" fmla="*/ 991 h 1051"/>
                <a:gd name="T8" fmla="*/ 919 w 1016"/>
                <a:gd name="T9" fmla="*/ 653 h 1051"/>
                <a:gd name="T10" fmla="*/ 1016 w 1016"/>
                <a:gd name="T11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6" h="1051">
                  <a:moveTo>
                    <a:pt x="0" y="774"/>
                  </a:moveTo>
                  <a:cubicBezTo>
                    <a:pt x="1" y="862"/>
                    <a:pt x="3" y="951"/>
                    <a:pt x="96" y="991"/>
                  </a:cubicBezTo>
                  <a:cubicBezTo>
                    <a:pt x="189" y="1031"/>
                    <a:pt x="439" y="1016"/>
                    <a:pt x="556" y="1016"/>
                  </a:cubicBezTo>
                  <a:cubicBezTo>
                    <a:pt x="673" y="1016"/>
                    <a:pt x="738" y="1051"/>
                    <a:pt x="798" y="991"/>
                  </a:cubicBezTo>
                  <a:cubicBezTo>
                    <a:pt x="858" y="931"/>
                    <a:pt x="883" y="818"/>
                    <a:pt x="919" y="653"/>
                  </a:cubicBezTo>
                  <a:cubicBezTo>
                    <a:pt x="955" y="488"/>
                    <a:pt x="985" y="244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617" name="Freeform 81">
              <a:extLst>
                <a:ext uri="{FF2B5EF4-FFF2-40B4-BE49-F238E27FC236}">
                  <a16:creationId xmlns:a16="http://schemas.microsoft.com/office/drawing/2014/main" id="{15BB219D-6BE9-4D79-9EAC-AC007658C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2724"/>
              <a:ext cx="1" cy="557"/>
            </a:xfrm>
            <a:custGeom>
              <a:avLst/>
              <a:gdLst>
                <a:gd name="T0" fmla="*/ 0 w 1"/>
                <a:gd name="T1" fmla="*/ 557 h 557"/>
                <a:gd name="T2" fmla="*/ 0 w 1"/>
                <a:gd name="T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57">
                  <a:moveTo>
                    <a:pt x="0" y="557"/>
                  </a:moveTo>
                  <a:cubicBezTo>
                    <a:pt x="0" y="557"/>
                    <a:pt x="0" y="27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618" name="Freeform 82">
              <a:extLst>
                <a:ext uri="{FF2B5EF4-FFF2-40B4-BE49-F238E27FC236}">
                  <a16:creationId xmlns:a16="http://schemas.microsoft.com/office/drawing/2014/main" id="{BAF90D57-ACD8-43AF-8F30-970D2E07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2603"/>
              <a:ext cx="121" cy="1"/>
            </a:xfrm>
            <a:custGeom>
              <a:avLst/>
              <a:gdLst>
                <a:gd name="T0" fmla="*/ 0 w 121"/>
                <a:gd name="T1" fmla="*/ 0 h 1"/>
                <a:gd name="T2" fmla="*/ 121 w 12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" h="1">
                  <a:moveTo>
                    <a:pt x="0" y="0"/>
                  </a:moveTo>
                  <a:cubicBezTo>
                    <a:pt x="50" y="0"/>
                    <a:pt x="101" y="0"/>
                    <a:pt x="121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621" name="Line 85">
              <a:extLst>
                <a:ext uri="{FF2B5EF4-FFF2-40B4-BE49-F238E27FC236}">
                  <a16:creationId xmlns:a16="http://schemas.microsoft.com/office/drawing/2014/main" id="{0E1E29EC-C48D-4AF4-AE5D-8EB3D339B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1" y="2116"/>
              <a:ext cx="0" cy="3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622" name="Freeform 86">
              <a:extLst>
                <a:ext uri="{FF2B5EF4-FFF2-40B4-BE49-F238E27FC236}">
                  <a16:creationId xmlns:a16="http://schemas.microsoft.com/office/drawing/2014/main" id="{8D007739-E3AA-4F77-B9EB-B248B060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208"/>
              <a:ext cx="451" cy="1089"/>
            </a:xfrm>
            <a:custGeom>
              <a:avLst/>
              <a:gdLst>
                <a:gd name="T0" fmla="*/ 64 w 451"/>
                <a:gd name="T1" fmla="*/ 0 h 1089"/>
                <a:gd name="T2" fmla="*/ 64 w 451"/>
                <a:gd name="T3" fmla="*/ 750 h 1089"/>
                <a:gd name="T4" fmla="*/ 451 w 451"/>
                <a:gd name="T5" fmla="*/ 1089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1089">
                  <a:moveTo>
                    <a:pt x="64" y="0"/>
                  </a:moveTo>
                  <a:cubicBezTo>
                    <a:pt x="32" y="284"/>
                    <a:pt x="0" y="569"/>
                    <a:pt x="64" y="750"/>
                  </a:cubicBezTo>
                  <a:cubicBezTo>
                    <a:pt x="128" y="931"/>
                    <a:pt x="289" y="1010"/>
                    <a:pt x="451" y="1089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3623" name="Line 87">
              <a:extLst>
                <a:ext uri="{FF2B5EF4-FFF2-40B4-BE49-F238E27FC236}">
                  <a16:creationId xmlns:a16="http://schemas.microsoft.com/office/drawing/2014/main" id="{927B214F-8CC2-4A86-9FEA-838F9EB63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2214"/>
              <a:ext cx="387" cy="2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9D82F3AE-4C6A-469F-9691-3D1984D238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 2 (cont.)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81588089-7F70-44C4-A48B-756F7BDD9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Continue with node </a:t>
            </a:r>
            <a:r>
              <a:rPr lang="en-US" altLang="zh-TW" sz="2800" i="1" dirty="0"/>
              <a:t>a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One path</a:t>
            </a:r>
          </a:p>
          <a:p>
            <a:pPr>
              <a:lnSpc>
                <a:spcPct val="90000"/>
              </a:lnSpc>
            </a:pPr>
            <a:r>
              <a:rPr lang="en-US" altLang="zh-TW" sz="2800" i="1" dirty="0"/>
              <a:t>a</a:t>
            </a:r>
            <a:r>
              <a:rPr lang="en-US" altLang="zh-TW" sz="2800" dirty="0"/>
              <a:t>’s conditional pattern base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{</a:t>
            </a:r>
            <a:r>
              <a:rPr lang="en-US" altLang="zh-TW" sz="2400" i="1" dirty="0"/>
              <a:t>(f:3, c:3)</a:t>
            </a:r>
            <a:r>
              <a:rPr lang="en-US" altLang="zh-TW" sz="2400" dirty="0"/>
              <a:t>}</a:t>
            </a:r>
          </a:p>
          <a:p>
            <a:pPr>
              <a:lnSpc>
                <a:spcPct val="90000"/>
              </a:lnSpc>
            </a:pPr>
            <a:r>
              <a:rPr lang="en-US" altLang="zh-TW" sz="2800" i="1" dirty="0"/>
              <a:t>a</a:t>
            </a:r>
            <a:r>
              <a:rPr lang="en-US" altLang="zh-TW" sz="2800" dirty="0"/>
              <a:t>’s conditional FP-tree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{</a:t>
            </a:r>
            <a:r>
              <a:rPr lang="en-US" altLang="zh-TW" sz="2400" i="1" dirty="0"/>
              <a:t>(f:3, c:3)</a:t>
            </a:r>
            <a:r>
              <a:rPr lang="en-US" altLang="zh-TW" sz="2400" dirty="0"/>
              <a:t>}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Patterns:</a:t>
            </a:r>
          </a:p>
          <a:p>
            <a:pPr lvl="1">
              <a:lnSpc>
                <a:spcPct val="90000"/>
              </a:lnSpc>
            </a:pPr>
            <a:r>
              <a:rPr lang="en-US" altLang="zh-TW" sz="2000" i="1" dirty="0"/>
              <a:t>(a:3)</a:t>
            </a:r>
          </a:p>
          <a:p>
            <a:pPr lvl="1">
              <a:lnSpc>
                <a:spcPct val="90000"/>
              </a:lnSpc>
            </a:pPr>
            <a:r>
              <a:rPr lang="en-US" altLang="zh-TW" sz="2000" i="1" dirty="0"/>
              <a:t>(ca:3)</a:t>
            </a:r>
          </a:p>
          <a:p>
            <a:pPr lvl="1">
              <a:lnSpc>
                <a:spcPct val="90000"/>
              </a:lnSpc>
            </a:pPr>
            <a:r>
              <a:rPr lang="en-US" altLang="zh-TW" sz="2000" i="1" dirty="0"/>
              <a:t>(fa:3)</a:t>
            </a:r>
          </a:p>
          <a:p>
            <a:pPr lvl="1">
              <a:lnSpc>
                <a:spcPct val="90000"/>
              </a:lnSpc>
            </a:pPr>
            <a:r>
              <a:rPr lang="en-US" altLang="zh-TW" sz="2000" i="1" dirty="0"/>
              <a:t>(fca:3)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000" i="1" dirty="0"/>
          </a:p>
        </p:txBody>
      </p:sp>
      <p:grpSp>
        <p:nvGrpSpPr>
          <p:cNvPr id="194648" name="Group 88">
            <a:extLst>
              <a:ext uri="{FF2B5EF4-FFF2-40B4-BE49-F238E27FC236}">
                <a16:creationId xmlns:a16="http://schemas.microsoft.com/office/drawing/2014/main" id="{AF5620B9-60C8-42DB-8207-4DD876C22F0E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2247900"/>
            <a:ext cx="5781675" cy="4229100"/>
            <a:chOff x="2082" y="1676"/>
            <a:chExt cx="3642" cy="2664"/>
          </a:xfrm>
        </p:grpSpPr>
        <p:sp>
          <p:nvSpPr>
            <p:cNvPr id="194582" name="Freeform 22">
              <a:extLst>
                <a:ext uri="{FF2B5EF4-FFF2-40B4-BE49-F238E27FC236}">
                  <a16:creationId xmlns:a16="http://schemas.microsoft.com/office/drawing/2014/main" id="{BE1F8E99-D357-4644-ACD3-BB569CEF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3934"/>
              <a:ext cx="1088" cy="310"/>
            </a:xfrm>
            <a:custGeom>
              <a:avLst/>
              <a:gdLst>
                <a:gd name="T0" fmla="*/ 0 w 1088"/>
                <a:gd name="T1" fmla="*/ 266 h 310"/>
                <a:gd name="T2" fmla="*/ 629 w 1088"/>
                <a:gd name="T3" fmla="*/ 266 h 310"/>
                <a:gd name="T4" fmla="*/ 1088 w 1088"/>
                <a:gd name="T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8" h="310">
                  <a:moveTo>
                    <a:pt x="0" y="266"/>
                  </a:moveTo>
                  <a:cubicBezTo>
                    <a:pt x="224" y="288"/>
                    <a:pt x="448" y="310"/>
                    <a:pt x="629" y="266"/>
                  </a:cubicBezTo>
                  <a:cubicBezTo>
                    <a:pt x="810" y="222"/>
                    <a:pt x="949" y="111"/>
                    <a:pt x="108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564" name="Text Box 4">
              <a:extLst>
                <a:ext uri="{FF2B5EF4-FFF2-40B4-BE49-F238E27FC236}">
                  <a16:creationId xmlns:a16="http://schemas.microsoft.com/office/drawing/2014/main" id="{8A411A08-446F-40F6-ADA5-C0B18FAF7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870"/>
              <a:ext cx="8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1800"/>
                <a:t>Header Table</a:t>
              </a:r>
            </a:p>
          </p:txBody>
        </p:sp>
        <p:grpSp>
          <p:nvGrpSpPr>
            <p:cNvPr id="194565" name="Group 5">
              <a:extLst>
                <a:ext uri="{FF2B5EF4-FFF2-40B4-BE49-F238E27FC236}">
                  <a16:creationId xmlns:a16="http://schemas.microsoft.com/office/drawing/2014/main" id="{C1DB58D2-3378-4514-BC75-12007BF5D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2" y="3063"/>
              <a:ext cx="1642" cy="1277"/>
              <a:chOff x="2057" y="2934"/>
              <a:chExt cx="1642" cy="1277"/>
            </a:xfrm>
          </p:grpSpPr>
          <p:sp>
            <p:nvSpPr>
              <p:cNvPr id="194566" name="Line 6">
                <a:extLst>
                  <a:ext uri="{FF2B5EF4-FFF2-40B4-BE49-F238E27FC236}">
                    <a16:creationId xmlns:a16="http://schemas.microsoft.com/office/drawing/2014/main" id="{772C830F-5045-4D98-BF2E-4EC9E713C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7" y="3136"/>
                <a:ext cx="14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4567" name="Line 7">
                <a:extLst>
                  <a:ext uri="{FF2B5EF4-FFF2-40B4-BE49-F238E27FC236}">
                    <a16:creationId xmlns:a16="http://schemas.microsoft.com/office/drawing/2014/main" id="{F4226123-8C2B-428B-AE41-5923FC08A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2" y="2934"/>
                <a:ext cx="0" cy="12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4568" name="Text Box 8">
                <a:extLst>
                  <a:ext uri="{FF2B5EF4-FFF2-40B4-BE49-F238E27FC236}">
                    <a16:creationId xmlns:a16="http://schemas.microsoft.com/office/drawing/2014/main" id="{6A0BDF6A-F473-4698-BB87-1AAC49B6BE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2934"/>
                <a:ext cx="290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item</a:t>
                </a:r>
              </a:p>
            </p:txBody>
          </p:sp>
          <p:sp>
            <p:nvSpPr>
              <p:cNvPr id="194569" name="Text Box 9">
                <a:extLst>
                  <a:ext uri="{FF2B5EF4-FFF2-40B4-BE49-F238E27FC236}">
                    <a16:creationId xmlns:a16="http://schemas.microsoft.com/office/drawing/2014/main" id="{EBA25F4C-7A1A-40B0-9519-C3CA058B9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3" y="2949"/>
                <a:ext cx="120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head of node-links</a:t>
                </a:r>
              </a:p>
            </p:txBody>
          </p:sp>
          <p:grpSp>
            <p:nvGrpSpPr>
              <p:cNvPr id="194570" name="Group 10">
                <a:extLst>
                  <a:ext uri="{FF2B5EF4-FFF2-40B4-BE49-F238E27FC236}">
                    <a16:creationId xmlns:a16="http://schemas.microsoft.com/office/drawing/2014/main" id="{6E686ABD-ADE3-4635-86DE-F1EE5DDB66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" y="3189"/>
                <a:ext cx="151" cy="886"/>
                <a:chOff x="2142" y="3189"/>
                <a:chExt cx="151" cy="886"/>
              </a:xfrm>
            </p:grpSpPr>
            <p:sp>
              <p:nvSpPr>
                <p:cNvPr id="194571" name="Text Box 11">
                  <a:extLst>
                    <a:ext uri="{FF2B5EF4-FFF2-40B4-BE49-F238E27FC236}">
                      <a16:creationId xmlns:a16="http://schemas.microsoft.com/office/drawing/2014/main" id="{57E15990-1039-45C3-B29F-7DDEA31F48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3189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f</a:t>
                  </a:r>
                </a:p>
              </p:txBody>
            </p:sp>
            <p:sp>
              <p:nvSpPr>
                <p:cNvPr id="194572" name="Text Box 12">
                  <a:extLst>
                    <a:ext uri="{FF2B5EF4-FFF2-40B4-BE49-F238E27FC236}">
                      <a16:creationId xmlns:a16="http://schemas.microsoft.com/office/drawing/2014/main" id="{07B9B8A0-885E-4748-92FF-DAAD28F15A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4" y="334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c</a:t>
                  </a:r>
                </a:p>
              </p:txBody>
            </p:sp>
            <p:sp>
              <p:nvSpPr>
                <p:cNvPr id="194573" name="Text Box 13">
                  <a:extLst>
                    <a:ext uri="{FF2B5EF4-FFF2-40B4-BE49-F238E27FC236}">
                      <a16:creationId xmlns:a16="http://schemas.microsoft.com/office/drawing/2014/main" id="{5AFE7E6D-1C66-4A44-9DC1-D6982150B9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48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>
                      <a:solidFill>
                        <a:srgbClr val="FF3300"/>
                      </a:solidFill>
                    </a:rPr>
                    <a:t>a</a:t>
                  </a:r>
                </a:p>
              </p:txBody>
            </p:sp>
            <p:sp>
              <p:nvSpPr>
                <p:cNvPr id="194574" name="Text Box 14">
                  <a:extLst>
                    <a:ext uri="{FF2B5EF4-FFF2-40B4-BE49-F238E27FC236}">
                      <a16:creationId xmlns:a16="http://schemas.microsoft.com/office/drawing/2014/main" id="{7EB54CFA-4B09-41D8-BFA5-3E4B19788F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636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b</a:t>
                  </a:r>
                </a:p>
              </p:txBody>
            </p:sp>
            <p:sp>
              <p:nvSpPr>
                <p:cNvPr id="194575" name="Text Box 15">
                  <a:extLst>
                    <a:ext uri="{FF2B5EF4-FFF2-40B4-BE49-F238E27FC236}">
                      <a16:creationId xmlns:a16="http://schemas.microsoft.com/office/drawing/2014/main" id="{42583B85-D382-4993-908D-079486DD8F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77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m</a:t>
                  </a:r>
                </a:p>
              </p:txBody>
            </p:sp>
            <p:sp>
              <p:nvSpPr>
                <p:cNvPr id="194576" name="Text Box 16">
                  <a:extLst>
                    <a:ext uri="{FF2B5EF4-FFF2-40B4-BE49-F238E27FC236}">
                      <a16:creationId xmlns:a16="http://schemas.microsoft.com/office/drawing/2014/main" id="{BE9C3A42-B6CC-46BC-8323-F74650D5C5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90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p</a:t>
                  </a:r>
                </a:p>
              </p:txBody>
            </p:sp>
          </p:grpSp>
        </p:grpSp>
        <p:sp>
          <p:nvSpPr>
            <p:cNvPr id="194577" name="Freeform 17">
              <a:extLst>
                <a:ext uri="{FF2B5EF4-FFF2-40B4-BE49-F238E27FC236}">
                  <a16:creationId xmlns:a16="http://schemas.microsoft.com/office/drawing/2014/main" id="{0D1D56EA-F032-4821-A003-278F300BF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2289"/>
              <a:ext cx="1040" cy="1096"/>
            </a:xfrm>
            <a:custGeom>
              <a:avLst/>
              <a:gdLst>
                <a:gd name="T0" fmla="*/ 0 w 1040"/>
                <a:gd name="T1" fmla="*/ 1089 h 1096"/>
                <a:gd name="T2" fmla="*/ 411 w 1040"/>
                <a:gd name="T3" fmla="*/ 1064 h 1096"/>
                <a:gd name="T4" fmla="*/ 629 w 1040"/>
                <a:gd name="T5" fmla="*/ 895 h 1096"/>
                <a:gd name="T6" fmla="*/ 847 w 1040"/>
                <a:gd name="T7" fmla="*/ 363 h 1096"/>
                <a:gd name="T8" fmla="*/ 1040 w 1040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096">
                  <a:moveTo>
                    <a:pt x="0" y="1089"/>
                  </a:moveTo>
                  <a:cubicBezTo>
                    <a:pt x="153" y="1092"/>
                    <a:pt x="306" y="1096"/>
                    <a:pt x="411" y="1064"/>
                  </a:cubicBezTo>
                  <a:cubicBezTo>
                    <a:pt x="516" y="1032"/>
                    <a:pt x="556" y="1012"/>
                    <a:pt x="629" y="895"/>
                  </a:cubicBezTo>
                  <a:cubicBezTo>
                    <a:pt x="702" y="778"/>
                    <a:pt x="779" y="512"/>
                    <a:pt x="847" y="363"/>
                  </a:cubicBezTo>
                  <a:cubicBezTo>
                    <a:pt x="915" y="214"/>
                    <a:pt x="977" y="107"/>
                    <a:pt x="104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578" name="Freeform 18">
              <a:extLst>
                <a:ext uri="{FF2B5EF4-FFF2-40B4-BE49-F238E27FC236}">
                  <a16:creationId xmlns:a16="http://schemas.microsoft.com/office/drawing/2014/main" id="{1587E5FE-4157-4863-A666-848665CF4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2676"/>
              <a:ext cx="992" cy="875"/>
            </a:xfrm>
            <a:custGeom>
              <a:avLst/>
              <a:gdLst>
                <a:gd name="T0" fmla="*/ 0 w 992"/>
                <a:gd name="T1" fmla="*/ 847 h 875"/>
                <a:gd name="T2" fmla="*/ 363 w 992"/>
                <a:gd name="T3" fmla="*/ 847 h 875"/>
                <a:gd name="T4" fmla="*/ 654 w 992"/>
                <a:gd name="T5" fmla="*/ 677 h 875"/>
                <a:gd name="T6" fmla="*/ 992 w 992"/>
                <a:gd name="T7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2" h="875">
                  <a:moveTo>
                    <a:pt x="0" y="847"/>
                  </a:moveTo>
                  <a:cubicBezTo>
                    <a:pt x="127" y="861"/>
                    <a:pt x="254" y="875"/>
                    <a:pt x="363" y="847"/>
                  </a:cubicBezTo>
                  <a:cubicBezTo>
                    <a:pt x="472" y="819"/>
                    <a:pt x="549" y="818"/>
                    <a:pt x="654" y="677"/>
                  </a:cubicBezTo>
                  <a:cubicBezTo>
                    <a:pt x="759" y="536"/>
                    <a:pt x="936" y="113"/>
                    <a:pt x="99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579" name="Freeform 19">
              <a:extLst>
                <a:ext uri="{FF2B5EF4-FFF2-40B4-BE49-F238E27FC236}">
                  <a16:creationId xmlns:a16="http://schemas.microsoft.com/office/drawing/2014/main" id="{784137AB-43C2-48D3-AC33-BC41F91FF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087"/>
              <a:ext cx="1016" cy="629"/>
            </a:xfrm>
            <a:custGeom>
              <a:avLst/>
              <a:gdLst>
                <a:gd name="T0" fmla="*/ 0 w 1016"/>
                <a:gd name="T1" fmla="*/ 605 h 629"/>
                <a:gd name="T2" fmla="*/ 436 w 1016"/>
                <a:gd name="T3" fmla="*/ 605 h 629"/>
                <a:gd name="T4" fmla="*/ 702 w 1016"/>
                <a:gd name="T5" fmla="*/ 460 h 629"/>
                <a:gd name="T6" fmla="*/ 1016 w 1016"/>
                <a:gd name="T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6" h="629">
                  <a:moveTo>
                    <a:pt x="0" y="605"/>
                  </a:moveTo>
                  <a:cubicBezTo>
                    <a:pt x="159" y="617"/>
                    <a:pt x="319" y="629"/>
                    <a:pt x="436" y="605"/>
                  </a:cubicBezTo>
                  <a:cubicBezTo>
                    <a:pt x="553" y="581"/>
                    <a:pt x="605" y="561"/>
                    <a:pt x="702" y="460"/>
                  </a:cubicBezTo>
                  <a:cubicBezTo>
                    <a:pt x="799" y="359"/>
                    <a:pt x="907" y="179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580" name="Freeform 20">
              <a:extLst>
                <a:ext uri="{FF2B5EF4-FFF2-40B4-BE49-F238E27FC236}">
                  <a16:creationId xmlns:a16="http://schemas.microsoft.com/office/drawing/2014/main" id="{25F86649-F384-4A40-B153-699FB8B9E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3474"/>
              <a:ext cx="1645" cy="456"/>
            </a:xfrm>
            <a:custGeom>
              <a:avLst/>
              <a:gdLst>
                <a:gd name="T0" fmla="*/ 0 w 1645"/>
                <a:gd name="T1" fmla="*/ 412 h 456"/>
                <a:gd name="T2" fmla="*/ 460 w 1645"/>
                <a:gd name="T3" fmla="*/ 412 h 456"/>
                <a:gd name="T4" fmla="*/ 1041 w 1645"/>
                <a:gd name="T5" fmla="*/ 146 h 456"/>
                <a:gd name="T6" fmla="*/ 1645 w 1645"/>
                <a:gd name="T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5" h="456">
                  <a:moveTo>
                    <a:pt x="0" y="412"/>
                  </a:moveTo>
                  <a:cubicBezTo>
                    <a:pt x="143" y="434"/>
                    <a:pt x="287" y="456"/>
                    <a:pt x="460" y="412"/>
                  </a:cubicBezTo>
                  <a:cubicBezTo>
                    <a:pt x="633" y="368"/>
                    <a:pt x="844" y="215"/>
                    <a:pt x="1041" y="146"/>
                  </a:cubicBezTo>
                  <a:cubicBezTo>
                    <a:pt x="1238" y="77"/>
                    <a:pt x="1441" y="38"/>
                    <a:pt x="164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581" name="Freeform 21">
              <a:extLst>
                <a:ext uri="{FF2B5EF4-FFF2-40B4-BE49-F238E27FC236}">
                  <a16:creationId xmlns:a16="http://schemas.microsoft.com/office/drawing/2014/main" id="{7FBD7B9E-D7C5-41E5-97CD-225EC79B1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3474"/>
              <a:ext cx="1064" cy="597"/>
            </a:xfrm>
            <a:custGeom>
              <a:avLst/>
              <a:gdLst>
                <a:gd name="T0" fmla="*/ 0 w 1064"/>
                <a:gd name="T1" fmla="*/ 581 h 597"/>
                <a:gd name="T2" fmla="*/ 435 w 1064"/>
                <a:gd name="T3" fmla="*/ 581 h 597"/>
                <a:gd name="T4" fmla="*/ 725 w 1064"/>
                <a:gd name="T5" fmla="*/ 484 h 597"/>
                <a:gd name="T6" fmla="*/ 1064 w 1064"/>
                <a:gd name="T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597">
                  <a:moveTo>
                    <a:pt x="0" y="581"/>
                  </a:moveTo>
                  <a:cubicBezTo>
                    <a:pt x="157" y="589"/>
                    <a:pt x="314" y="597"/>
                    <a:pt x="435" y="581"/>
                  </a:cubicBezTo>
                  <a:cubicBezTo>
                    <a:pt x="556" y="565"/>
                    <a:pt x="620" y="581"/>
                    <a:pt x="725" y="484"/>
                  </a:cubicBezTo>
                  <a:cubicBezTo>
                    <a:pt x="830" y="387"/>
                    <a:pt x="947" y="193"/>
                    <a:pt x="106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94583" name="Group 23">
              <a:extLst>
                <a:ext uri="{FF2B5EF4-FFF2-40B4-BE49-F238E27FC236}">
                  <a16:creationId xmlns:a16="http://schemas.microsoft.com/office/drawing/2014/main" id="{3F182BAD-C879-465F-9F8B-24C6FB7A9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4" y="1676"/>
              <a:ext cx="1640" cy="2223"/>
              <a:chOff x="4059" y="1547"/>
              <a:chExt cx="1640" cy="2223"/>
            </a:xfrm>
          </p:grpSpPr>
          <p:grpSp>
            <p:nvGrpSpPr>
              <p:cNvPr id="194584" name="Group 24">
                <a:extLst>
                  <a:ext uri="{FF2B5EF4-FFF2-40B4-BE49-F238E27FC236}">
                    <a16:creationId xmlns:a16="http://schemas.microsoft.com/office/drawing/2014/main" id="{A3B3D143-C414-4C02-B0FF-75E16DFAC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" y="1547"/>
                <a:ext cx="454" cy="226"/>
                <a:chOff x="4649" y="1547"/>
                <a:chExt cx="454" cy="226"/>
              </a:xfrm>
            </p:grpSpPr>
            <p:sp>
              <p:nvSpPr>
                <p:cNvPr id="194585" name="Oval 25">
                  <a:extLst>
                    <a:ext uri="{FF2B5EF4-FFF2-40B4-BE49-F238E27FC236}">
                      <a16:creationId xmlns:a16="http://schemas.microsoft.com/office/drawing/2014/main" id="{99955D57-8FC5-4206-ACB9-377B0FF906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4586" name="Text Box 26">
                  <a:extLst>
                    <a:ext uri="{FF2B5EF4-FFF2-40B4-BE49-F238E27FC236}">
                      <a16:creationId xmlns:a16="http://schemas.microsoft.com/office/drawing/2014/main" id="{8DD4E89E-9559-41DC-B731-65897375FC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grpSp>
            <p:nvGrpSpPr>
              <p:cNvPr id="194587" name="Group 27">
                <a:extLst>
                  <a:ext uri="{FF2B5EF4-FFF2-40B4-BE49-F238E27FC236}">
                    <a16:creationId xmlns:a16="http://schemas.microsoft.com/office/drawing/2014/main" id="{1D6094D2-5D36-4FEC-827F-9129067923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3" y="1676"/>
                <a:ext cx="596" cy="1277"/>
                <a:chOff x="5103" y="1676"/>
                <a:chExt cx="596" cy="1277"/>
              </a:xfrm>
            </p:grpSpPr>
            <p:sp>
              <p:nvSpPr>
                <p:cNvPr id="194588" name="Line 28">
                  <a:extLst>
                    <a:ext uri="{FF2B5EF4-FFF2-40B4-BE49-F238E27FC236}">
                      <a16:creationId xmlns:a16="http://schemas.microsoft.com/office/drawing/2014/main" id="{5BFB3D35-83E7-416A-A105-7683D3B1D2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03" y="1676"/>
                  <a:ext cx="369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4589" name="Group 29">
                  <a:extLst>
                    <a:ext uri="{FF2B5EF4-FFF2-40B4-BE49-F238E27FC236}">
                      <a16:creationId xmlns:a16="http://schemas.microsoft.com/office/drawing/2014/main" id="{73F77334-8394-496C-BA7A-52CFA3E31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" y="1934"/>
                  <a:ext cx="454" cy="1019"/>
                  <a:chOff x="5245" y="1934"/>
                  <a:chExt cx="454" cy="1019"/>
                </a:xfrm>
              </p:grpSpPr>
              <p:sp>
                <p:nvSpPr>
                  <p:cNvPr id="194590" name="Line 30">
                    <a:extLst>
                      <a:ext uri="{FF2B5EF4-FFF2-40B4-BE49-F238E27FC236}">
                        <a16:creationId xmlns:a16="http://schemas.microsoft.com/office/drawing/2014/main" id="{47EA3E8C-CE01-44A2-9228-A296293203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591" name="Line 31">
                    <a:extLst>
                      <a:ext uri="{FF2B5EF4-FFF2-40B4-BE49-F238E27FC236}">
                        <a16:creationId xmlns:a16="http://schemas.microsoft.com/office/drawing/2014/main" id="{3A5D4F75-3F9B-4DB2-B571-77DA5D0E01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562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4592" name="Group 32">
                    <a:extLst>
                      <a:ext uri="{FF2B5EF4-FFF2-40B4-BE49-F238E27FC236}">
                        <a16:creationId xmlns:a16="http://schemas.microsoft.com/office/drawing/2014/main" id="{8789992B-6A79-49F2-9572-A5C9875789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727"/>
                    <a:ext cx="454" cy="226"/>
                    <a:chOff x="5245" y="2727"/>
                    <a:chExt cx="454" cy="226"/>
                  </a:xfrm>
                </p:grpSpPr>
                <p:sp>
                  <p:nvSpPr>
                    <p:cNvPr id="194593" name="Oval 33">
                      <a:extLst>
                        <a:ext uri="{FF2B5EF4-FFF2-40B4-BE49-F238E27FC236}">
                          <a16:creationId xmlns:a16="http://schemas.microsoft.com/office/drawing/2014/main" id="{1D625486-E8EA-4DAA-9B71-DA19E0F768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594" name="Text Box 34">
                      <a:extLst>
                        <a:ext uri="{FF2B5EF4-FFF2-40B4-BE49-F238E27FC236}">
                          <a16:creationId xmlns:a16="http://schemas.microsoft.com/office/drawing/2014/main" id="{80CC7870-AC76-4E50-9B00-51F0645B8EA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8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94595" name="Group 35">
                    <a:extLst>
                      <a:ext uri="{FF2B5EF4-FFF2-40B4-BE49-F238E27FC236}">
                        <a16:creationId xmlns:a16="http://schemas.microsoft.com/office/drawing/2014/main" id="{B0D5D511-7458-40E4-A551-C457595E5F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226"/>
                    <a:chOff x="5245" y="1934"/>
                    <a:chExt cx="454" cy="226"/>
                  </a:xfrm>
                </p:grpSpPr>
                <p:sp>
                  <p:nvSpPr>
                    <p:cNvPr id="194596" name="Oval 36">
                      <a:extLst>
                        <a:ext uri="{FF2B5EF4-FFF2-40B4-BE49-F238E27FC236}">
                          <a16:creationId xmlns:a16="http://schemas.microsoft.com/office/drawing/2014/main" id="{406278FE-5699-4A47-877E-0B04E98C3F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597" name="Text Box 37">
                      <a:extLst>
                        <a:ext uri="{FF2B5EF4-FFF2-40B4-BE49-F238E27FC236}">
                          <a16:creationId xmlns:a16="http://schemas.microsoft.com/office/drawing/2014/main" id="{BBFAB26C-9392-49BB-870B-98EB542210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196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1</a:t>
                      </a:r>
                    </a:p>
                  </p:txBody>
                </p:sp>
              </p:grpSp>
              <p:grpSp>
                <p:nvGrpSpPr>
                  <p:cNvPr id="194598" name="Group 38">
                    <a:extLst>
                      <a:ext uri="{FF2B5EF4-FFF2-40B4-BE49-F238E27FC236}">
                        <a16:creationId xmlns:a16="http://schemas.microsoft.com/office/drawing/2014/main" id="{1A9532BC-B593-4E98-9B59-51904FC13F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338"/>
                    <a:ext cx="454" cy="226"/>
                    <a:chOff x="5245" y="2338"/>
                    <a:chExt cx="454" cy="226"/>
                  </a:xfrm>
                </p:grpSpPr>
                <p:sp>
                  <p:nvSpPr>
                    <p:cNvPr id="194599" name="Oval 39">
                      <a:extLst>
                        <a:ext uri="{FF2B5EF4-FFF2-40B4-BE49-F238E27FC236}">
                          <a16:creationId xmlns:a16="http://schemas.microsoft.com/office/drawing/2014/main" id="{A45F586E-E0BF-4610-AEB6-B8B6955BF88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600" name="Text Box 40">
                      <a:extLst>
                        <a:ext uri="{FF2B5EF4-FFF2-40B4-BE49-F238E27FC236}">
                          <a16:creationId xmlns:a16="http://schemas.microsoft.com/office/drawing/2014/main" id="{754CCFBA-E156-4521-A78F-A6CAC9FBA0A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2378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</p:grpSp>
          <p:grpSp>
            <p:nvGrpSpPr>
              <p:cNvPr id="194601" name="Group 41">
                <a:extLst>
                  <a:ext uri="{FF2B5EF4-FFF2-40B4-BE49-F238E27FC236}">
                    <a16:creationId xmlns:a16="http://schemas.microsoft.com/office/drawing/2014/main" id="{135DAADF-C272-43B9-8251-7260E697DC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676"/>
                <a:ext cx="1064" cy="2094"/>
                <a:chOff x="4059" y="1676"/>
                <a:chExt cx="1064" cy="2094"/>
              </a:xfrm>
            </p:grpSpPr>
            <p:sp>
              <p:nvSpPr>
                <p:cNvPr id="194602" name="Line 42">
                  <a:extLst>
                    <a:ext uri="{FF2B5EF4-FFF2-40B4-BE49-F238E27FC236}">
                      <a16:creationId xmlns:a16="http://schemas.microsoft.com/office/drawing/2014/main" id="{D42F4371-6D24-4E3F-9417-09077A9E2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1676"/>
                  <a:ext cx="224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4603" name="Group 43">
                  <a:extLst>
                    <a:ext uri="{FF2B5EF4-FFF2-40B4-BE49-F238E27FC236}">
                      <a16:creationId xmlns:a16="http://schemas.microsoft.com/office/drawing/2014/main" id="{37887401-0BEC-4C32-B7FC-D6B4D8AEE9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139"/>
                  <a:ext cx="650" cy="425"/>
                  <a:chOff x="4453" y="2139"/>
                  <a:chExt cx="650" cy="425"/>
                </a:xfrm>
              </p:grpSpPr>
              <p:sp>
                <p:nvSpPr>
                  <p:cNvPr id="194604" name="Line 44">
                    <a:extLst>
                      <a:ext uri="{FF2B5EF4-FFF2-40B4-BE49-F238E27FC236}">
                        <a16:creationId xmlns:a16="http://schemas.microsoft.com/office/drawing/2014/main" id="{F0BD4C84-27BB-4ECD-83F7-4DD399918D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139"/>
                    <a:ext cx="290" cy="1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4605" name="Group 45">
                    <a:extLst>
                      <a:ext uri="{FF2B5EF4-FFF2-40B4-BE49-F238E27FC236}">
                        <a16:creationId xmlns:a16="http://schemas.microsoft.com/office/drawing/2014/main" id="{1BCB0725-53DA-48D1-A276-3CE14D4E70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2338"/>
                    <a:ext cx="454" cy="226"/>
                    <a:chOff x="4649" y="2338"/>
                    <a:chExt cx="454" cy="226"/>
                  </a:xfrm>
                </p:grpSpPr>
                <p:sp>
                  <p:nvSpPr>
                    <p:cNvPr id="194606" name="Oval 46">
                      <a:extLst>
                        <a:ext uri="{FF2B5EF4-FFF2-40B4-BE49-F238E27FC236}">
                          <a16:creationId xmlns:a16="http://schemas.microsoft.com/office/drawing/2014/main" id="{7B80C2AF-4B7C-4AC3-A12E-77A3045A67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607" name="Text Box 47">
                      <a:extLst>
                        <a:ext uri="{FF2B5EF4-FFF2-40B4-BE49-F238E27FC236}">
                          <a16:creationId xmlns:a16="http://schemas.microsoft.com/office/drawing/2014/main" id="{19DBE556-C5C6-4DB0-A240-85B9F9C7C5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  <p:grpSp>
              <p:nvGrpSpPr>
                <p:cNvPr id="194608" name="Group 48">
                  <a:extLst>
                    <a:ext uri="{FF2B5EF4-FFF2-40B4-BE49-F238E27FC236}">
                      <a16:creationId xmlns:a16="http://schemas.microsoft.com/office/drawing/2014/main" id="{7AAB8430-31CC-45B7-AD1B-28B9D10C1A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934"/>
                  <a:ext cx="670" cy="836"/>
                  <a:chOff x="4453" y="2934"/>
                  <a:chExt cx="670" cy="836"/>
                </a:xfrm>
              </p:grpSpPr>
              <p:sp>
                <p:nvSpPr>
                  <p:cNvPr id="194609" name="Line 49">
                    <a:extLst>
                      <a:ext uri="{FF2B5EF4-FFF2-40B4-BE49-F238E27FC236}">
                        <a16:creationId xmlns:a16="http://schemas.microsoft.com/office/drawing/2014/main" id="{122BC7C9-123F-467C-84D9-7433E803A9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934"/>
                    <a:ext cx="29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610" name="Line 50">
                    <a:extLst>
                      <a:ext uri="{FF2B5EF4-FFF2-40B4-BE49-F238E27FC236}">
                        <a16:creationId xmlns:a16="http://schemas.microsoft.com/office/drawing/2014/main" id="{3F475E62-1AD2-45A0-BCA3-EA4E6D3B79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0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4611" name="Group 51">
                    <a:extLst>
                      <a:ext uri="{FF2B5EF4-FFF2-40B4-BE49-F238E27FC236}">
                        <a16:creationId xmlns:a16="http://schemas.microsoft.com/office/drawing/2014/main" id="{46C20D4F-37A7-49B5-9335-EB74FD8F69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136"/>
                    <a:ext cx="454" cy="226"/>
                    <a:chOff x="4649" y="3136"/>
                    <a:chExt cx="454" cy="226"/>
                  </a:xfrm>
                </p:grpSpPr>
                <p:sp>
                  <p:nvSpPr>
                    <p:cNvPr id="194612" name="Oval 52">
                      <a:extLst>
                        <a:ext uri="{FF2B5EF4-FFF2-40B4-BE49-F238E27FC236}">
                          <a16:creationId xmlns:a16="http://schemas.microsoft.com/office/drawing/2014/main" id="{BCA8BFBF-FB79-439B-A74D-628E1DEC33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613" name="Text Box 53">
                      <a:extLst>
                        <a:ext uri="{FF2B5EF4-FFF2-40B4-BE49-F238E27FC236}">
                          <a16:creationId xmlns:a16="http://schemas.microsoft.com/office/drawing/2014/main" id="{E9E7B1D7-B2D3-4DC5-9FBB-EE3884814D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17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  <p:grpSp>
                <p:nvGrpSpPr>
                  <p:cNvPr id="194614" name="Group 54">
                    <a:extLst>
                      <a:ext uri="{FF2B5EF4-FFF2-40B4-BE49-F238E27FC236}">
                        <a16:creationId xmlns:a16="http://schemas.microsoft.com/office/drawing/2014/main" id="{1BA74D93-F943-4BEF-B01C-F04B02978F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544"/>
                    <a:ext cx="474" cy="226"/>
                    <a:chOff x="4649" y="3544"/>
                    <a:chExt cx="474" cy="226"/>
                  </a:xfrm>
                </p:grpSpPr>
                <p:sp>
                  <p:nvSpPr>
                    <p:cNvPr id="194615" name="Oval 55">
                      <a:extLst>
                        <a:ext uri="{FF2B5EF4-FFF2-40B4-BE49-F238E27FC236}">
                          <a16:creationId xmlns:a16="http://schemas.microsoft.com/office/drawing/2014/main" id="{865530D1-E08F-41D2-9332-274D40FB87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616" name="Text Box 56">
                      <a:extLst>
                        <a:ext uri="{FF2B5EF4-FFF2-40B4-BE49-F238E27FC236}">
                          <a16:creationId xmlns:a16="http://schemas.microsoft.com/office/drawing/2014/main" id="{6537EE2F-A9FC-4555-AFF4-86EFCE157E6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584"/>
                      <a:ext cx="356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1</a:t>
                      </a:r>
                    </a:p>
                  </p:txBody>
                </p:sp>
              </p:grpSp>
            </p:grpSp>
            <p:grpSp>
              <p:nvGrpSpPr>
                <p:cNvPr id="194617" name="Group 57">
                  <a:extLst>
                    <a:ext uri="{FF2B5EF4-FFF2-40B4-BE49-F238E27FC236}">
                      <a16:creationId xmlns:a16="http://schemas.microsoft.com/office/drawing/2014/main" id="{D3E7A0F6-8FF4-46F8-A1E8-5CA3399531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54" cy="1836"/>
                  <a:chOff x="4059" y="1934"/>
                  <a:chExt cx="454" cy="1836"/>
                </a:xfrm>
              </p:grpSpPr>
              <p:sp>
                <p:nvSpPr>
                  <p:cNvPr id="194618" name="Line 58">
                    <a:extLst>
                      <a:ext uri="{FF2B5EF4-FFF2-40B4-BE49-F238E27FC236}">
                        <a16:creationId xmlns:a16="http://schemas.microsoft.com/office/drawing/2014/main" id="{CB510010-559B-4CF5-8F60-D004FA1A86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619" name="Line 59">
                    <a:extLst>
                      <a:ext uri="{FF2B5EF4-FFF2-40B4-BE49-F238E27FC236}">
                        <a16:creationId xmlns:a16="http://schemas.microsoft.com/office/drawing/2014/main" id="{9B737E6F-86D4-48DD-9F0D-6FA6C029B5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564"/>
                    <a:ext cx="0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620" name="Line 60">
                    <a:extLst>
                      <a:ext uri="{FF2B5EF4-FFF2-40B4-BE49-F238E27FC236}">
                        <a16:creationId xmlns:a16="http://schemas.microsoft.com/office/drawing/2014/main" id="{E88761DF-1898-43A2-9E89-C9BB2B89EA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949"/>
                    <a:ext cx="0" cy="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621" name="Line 61">
                    <a:extLst>
                      <a:ext uri="{FF2B5EF4-FFF2-40B4-BE49-F238E27FC236}">
                        <a16:creationId xmlns:a16="http://schemas.microsoft.com/office/drawing/2014/main" id="{EBD85246-CE97-462D-AB78-C0B9F1A0F8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4622" name="Group 62">
                    <a:extLst>
                      <a:ext uri="{FF2B5EF4-FFF2-40B4-BE49-F238E27FC236}">
                        <a16:creationId xmlns:a16="http://schemas.microsoft.com/office/drawing/2014/main" id="{B305C779-5A58-44DD-9298-BB1ECBE71C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226"/>
                    <a:chOff x="4059" y="1934"/>
                    <a:chExt cx="454" cy="226"/>
                  </a:xfrm>
                </p:grpSpPr>
                <p:sp>
                  <p:nvSpPr>
                    <p:cNvPr id="194623" name="Oval 63">
                      <a:extLst>
                        <a:ext uri="{FF2B5EF4-FFF2-40B4-BE49-F238E27FC236}">
                          <a16:creationId xmlns:a16="http://schemas.microsoft.com/office/drawing/2014/main" id="{71817BF5-384A-4EC5-B45B-9E53D13AA8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624" name="Text Box 64">
                      <a:extLst>
                        <a:ext uri="{FF2B5EF4-FFF2-40B4-BE49-F238E27FC236}">
                          <a16:creationId xmlns:a16="http://schemas.microsoft.com/office/drawing/2014/main" id="{409665A3-1530-424B-8641-519BA8D8D41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1963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f : 4</a:t>
                      </a:r>
                    </a:p>
                  </p:txBody>
                </p:sp>
              </p:grpSp>
              <p:grpSp>
                <p:nvGrpSpPr>
                  <p:cNvPr id="194625" name="Group 65">
                    <a:extLst>
                      <a:ext uri="{FF2B5EF4-FFF2-40B4-BE49-F238E27FC236}">
                        <a16:creationId xmlns:a16="http://schemas.microsoft.com/office/drawing/2014/main" id="{C77D4ECD-26ED-418A-8A9F-A0B35154F0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727"/>
                    <a:ext cx="454" cy="226"/>
                    <a:chOff x="4059" y="2727"/>
                    <a:chExt cx="454" cy="226"/>
                  </a:xfrm>
                </p:grpSpPr>
                <p:sp>
                  <p:nvSpPr>
                    <p:cNvPr id="194626" name="Oval 66">
                      <a:extLst>
                        <a:ext uri="{FF2B5EF4-FFF2-40B4-BE49-F238E27FC236}">
                          <a16:creationId xmlns:a16="http://schemas.microsoft.com/office/drawing/2014/main" id="{F8E559B1-F515-415D-A84B-CAC83A24AC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627" name="Text Box 67">
                      <a:extLst>
                        <a:ext uri="{FF2B5EF4-FFF2-40B4-BE49-F238E27FC236}">
                          <a16:creationId xmlns:a16="http://schemas.microsoft.com/office/drawing/2014/main" id="{83A862C6-6AA0-4A10-BC95-16EDB36748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a : 3</a:t>
                      </a:r>
                    </a:p>
                  </p:txBody>
                </p:sp>
              </p:grpSp>
              <p:grpSp>
                <p:nvGrpSpPr>
                  <p:cNvPr id="194628" name="Group 68">
                    <a:extLst>
                      <a:ext uri="{FF2B5EF4-FFF2-40B4-BE49-F238E27FC236}">
                        <a16:creationId xmlns:a16="http://schemas.microsoft.com/office/drawing/2014/main" id="{1D79C540-4A98-4540-BBEB-B60869CFA0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136"/>
                    <a:ext cx="454" cy="226"/>
                    <a:chOff x="4059" y="3136"/>
                    <a:chExt cx="454" cy="226"/>
                  </a:xfrm>
                </p:grpSpPr>
                <p:sp>
                  <p:nvSpPr>
                    <p:cNvPr id="194629" name="Oval 69">
                      <a:extLst>
                        <a:ext uri="{FF2B5EF4-FFF2-40B4-BE49-F238E27FC236}">
                          <a16:creationId xmlns:a16="http://schemas.microsoft.com/office/drawing/2014/main" id="{A17F4063-F6CB-450A-8F7F-F5B53AB1A5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630" name="Text Box 70">
                      <a:extLst>
                        <a:ext uri="{FF2B5EF4-FFF2-40B4-BE49-F238E27FC236}">
                          <a16:creationId xmlns:a16="http://schemas.microsoft.com/office/drawing/2014/main" id="{BAE4319B-79A6-4975-B7AF-DE9F1216078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176"/>
                      <a:ext cx="338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2</a:t>
                      </a:r>
                    </a:p>
                  </p:txBody>
                </p:sp>
              </p:grpSp>
              <p:grpSp>
                <p:nvGrpSpPr>
                  <p:cNvPr id="194631" name="Group 71">
                    <a:extLst>
                      <a:ext uri="{FF2B5EF4-FFF2-40B4-BE49-F238E27FC236}">
                        <a16:creationId xmlns:a16="http://schemas.microsoft.com/office/drawing/2014/main" id="{0F85C83F-556F-4CA9-A6C5-5966413BF7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544"/>
                    <a:ext cx="454" cy="226"/>
                    <a:chOff x="4059" y="3544"/>
                    <a:chExt cx="454" cy="226"/>
                  </a:xfrm>
                </p:grpSpPr>
                <p:sp>
                  <p:nvSpPr>
                    <p:cNvPr id="194632" name="Oval 72">
                      <a:extLst>
                        <a:ext uri="{FF2B5EF4-FFF2-40B4-BE49-F238E27FC236}">
                          <a16:creationId xmlns:a16="http://schemas.microsoft.com/office/drawing/2014/main" id="{B0850618-96B2-4B33-8FFB-D2279C6B66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633" name="Text Box 73">
                      <a:extLst>
                        <a:ext uri="{FF2B5EF4-FFF2-40B4-BE49-F238E27FC236}">
                          <a16:creationId xmlns:a16="http://schemas.microsoft.com/office/drawing/2014/main" id="{B4664CFB-3AE2-49A4-96DD-5CFE5472E4F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58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2</a:t>
                      </a:r>
                    </a:p>
                  </p:txBody>
                </p:sp>
              </p:grpSp>
              <p:grpSp>
                <p:nvGrpSpPr>
                  <p:cNvPr id="194634" name="Group 74">
                    <a:extLst>
                      <a:ext uri="{FF2B5EF4-FFF2-40B4-BE49-F238E27FC236}">
                        <a16:creationId xmlns:a16="http://schemas.microsoft.com/office/drawing/2014/main" id="{BF640BC6-BF2C-4DB9-A21F-B76332E1A0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338"/>
                    <a:ext cx="454" cy="226"/>
                    <a:chOff x="4059" y="2338"/>
                    <a:chExt cx="454" cy="226"/>
                  </a:xfrm>
                </p:grpSpPr>
                <p:sp>
                  <p:nvSpPr>
                    <p:cNvPr id="194635" name="Oval 75">
                      <a:extLst>
                        <a:ext uri="{FF2B5EF4-FFF2-40B4-BE49-F238E27FC236}">
                          <a16:creationId xmlns:a16="http://schemas.microsoft.com/office/drawing/2014/main" id="{F5F9FCC1-DB60-4FDA-BC19-ECD25C3E54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4636" name="Text Box 76">
                      <a:extLst>
                        <a:ext uri="{FF2B5EF4-FFF2-40B4-BE49-F238E27FC236}">
                          <a16:creationId xmlns:a16="http://schemas.microsoft.com/office/drawing/2014/main" id="{8ACEBE83-E9A4-4F58-A741-606B42F574C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3</a:t>
                      </a:r>
                    </a:p>
                  </p:txBody>
                </p:sp>
              </p:grpSp>
            </p:grpSp>
          </p:grpSp>
        </p:grpSp>
        <p:sp>
          <p:nvSpPr>
            <p:cNvPr id="194637" name="Freeform 77">
              <a:extLst>
                <a:ext uri="{FF2B5EF4-FFF2-40B4-BE49-F238E27FC236}">
                  <a16:creationId xmlns:a16="http://schemas.microsoft.com/office/drawing/2014/main" id="{1C3037A7-01A2-4B03-B9E6-C616B6D07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190"/>
              <a:ext cx="774" cy="291"/>
            </a:xfrm>
            <a:custGeom>
              <a:avLst/>
              <a:gdLst>
                <a:gd name="T0" fmla="*/ 0 w 774"/>
                <a:gd name="T1" fmla="*/ 291 h 291"/>
                <a:gd name="T2" fmla="*/ 412 w 774"/>
                <a:gd name="T3" fmla="*/ 121 h 291"/>
                <a:gd name="T4" fmla="*/ 774 w 774"/>
                <a:gd name="T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4" h="291">
                  <a:moveTo>
                    <a:pt x="0" y="291"/>
                  </a:moveTo>
                  <a:cubicBezTo>
                    <a:pt x="141" y="230"/>
                    <a:pt x="283" y="170"/>
                    <a:pt x="412" y="121"/>
                  </a:cubicBezTo>
                  <a:cubicBezTo>
                    <a:pt x="541" y="72"/>
                    <a:pt x="657" y="36"/>
                    <a:pt x="77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638" name="Freeform 78">
              <a:extLst>
                <a:ext uri="{FF2B5EF4-FFF2-40B4-BE49-F238E27FC236}">
                  <a16:creationId xmlns:a16="http://schemas.microsoft.com/office/drawing/2014/main" id="{D1546804-CF18-4EEE-A531-4F9FD5C13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3426"/>
              <a:ext cx="218" cy="266"/>
            </a:xfrm>
            <a:custGeom>
              <a:avLst/>
              <a:gdLst>
                <a:gd name="T0" fmla="*/ 0 w 218"/>
                <a:gd name="T1" fmla="*/ 0 h 242"/>
                <a:gd name="T2" fmla="*/ 218 w 218"/>
                <a:gd name="T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8" h="242">
                  <a:moveTo>
                    <a:pt x="0" y="0"/>
                  </a:moveTo>
                  <a:cubicBezTo>
                    <a:pt x="0" y="0"/>
                    <a:pt x="109" y="121"/>
                    <a:pt x="218" y="24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639" name="Freeform 79">
              <a:extLst>
                <a:ext uri="{FF2B5EF4-FFF2-40B4-BE49-F238E27FC236}">
                  <a16:creationId xmlns:a16="http://schemas.microsoft.com/office/drawing/2014/main" id="{1F876596-393D-4ECA-9731-BBBDF4F94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112"/>
              <a:ext cx="1016" cy="1051"/>
            </a:xfrm>
            <a:custGeom>
              <a:avLst/>
              <a:gdLst>
                <a:gd name="T0" fmla="*/ 0 w 1016"/>
                <a:gd name="T1" fmla="*/ 774 h 1051"/>
                <a:gd name="T2" fmla="*/ 96 w 1016"/>
                <a:gd name="T3" fmla="*/ 991 h 1051"/>
                <a:gd name="T4" fmla="*/ 556 w 1016"/>
                <a:gd name="T5" fmla="*/ 1016 h 1051"/>
                <a:gd name="T6" fmla="*/ 798 w 1016"/>
                <a:gd name="T7" fmla="*/ 991 h 1051"/>
                <a:gd name="T8" fmla="*/ 919 w 1016"/>
                <a:gd name="T9" fmla="*/ 653 h 1051"/>
                <a:gd name="T10" fmla="*/ 1016 w 1016"/>
                <a:gd name="T11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6" h="1051">
                  <a:moveTo>
                    <a:pt x="0" y="774"/>
                  </a:moveTo>
                  <a:cubicBezTo>
                    <a:pt x="1" y="862"/>
                    <a:pt x="3" y="951"/>
                    <a:pt x="96" y="991"/>
                  </a:cubicBezTo>
                  <a:cubicBezTo>
                    <a:pt x="189" y="1031"/>
                    <a:pt x="439" y="1016"/>
                    <a:pt x="556" y="1016"/>
                  </a:cubicBezTo>
                  <a:cubicBezTo>
                    <a:pt x="673" y="1016"/>
                    <a:pt x="738" y="1051"/>
                    <a:pt x="798" y="991"/>
                  </a:cubicBezTo>
                  <a:cubicBezTo>
                    <a:pt x="858" y="931"/>
                    <a:pt x="883" y="818"/>
                    <a:pt x="919" y="653"/>
                  </a:cubicBezTo>
                  <a:cubicBezTo>
                    <a:pt x="955" y="488"/>
                    <a:pt x="985" y="244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640" name="Freeform 80">
              <a:extLst>
                <a:ext uri="{FF2B5EF4-FFF2-40B4-BE49-F238E27FC236}">
                  <a16:creationId xmlns:a16="http://schemas.microsoft.com/office/drawing/2014/main" id="{CE98CD67-BE7D-4AC2-A5E7-BB78B33AC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2700"/>
              <a:ext cx="1" cy="557"/>
            </a:xfrm>
            <a:custGeom>
              <a:avLst/>
              <a:gdLst>
                <a:gd name="T0" fmla="*/ 0 w 1"/>
                <a:gd name="T1" fmla="*/ 557 h 557"/>
                <a:gd name="T2" fmla="*/ 0 w 1"/>
                <a:gd name="T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57">
                  <a:moveTo>
                    <a:pt x="0" y="557"/>
                  </a:moveTo>
                  <a:cubicBezTo>
                    <a:pt x="0" y="557"/>
                    <a:pt x="0" y="27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641" name="Freeform 81">
              <a:extLst>
                <a:ext uri="{FF2B5EF4-FFF2-40B4-BE49-F238E27FC236}">
                  <a16:creationId xmlns:a16="http://schemas.microsoft.com/office/drawing/2014/main" id="{3F2FC13B-6904-4190-84A4-CC2EB1371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2579"/>
              <a:ext cx="121" cy="1"/>
            </a:xfrm>
            <a:custGeom>
              <a:avLst/>
              <a:gdLst>
                <a:gd name="T0" fmla="*/ 0 w 121"/>
                <a:gd name="T1" fmla="*/ 0 h 1"/>
                <a:gd name="T2" fmla="*/ 121 w 12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" h="1">
                  <a:moveTo>
                    <a:pt x="0" y="0"/>
                  </a:moveTo>
                  <a:cubicBezTo>
                    <a:pt x="50" y="0"/>
                    <a:pt x="101" y="0"/>
                    <a:pt x="12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4645" name="Line 85">
              <a:extLst>
                <a:ext uri="{FF2B5EF4-FFF2-40B4-BE49-F238E27FC236}">
                  <a16:creationId xmlns:a16="http://schemas.microsoft.com/office/drawing/2014/main" id="{D9106383-E65C-4316-AA07-B90B6E619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0" y="2190"/>
              <a:ext cx="0" cy="6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14B9E40F-6CFF-4B33-B6C2-72B4C515284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 2 (cont.)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31BE0515-900D-4887-B878-D329F105A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1" y="1600202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Continue with node </a:t>
            </a:r>
            <a:r>
              <a:rPr lang="en-US" altLang="zh-TW" sz="2800" i="1" dirty="0"/>
              <a:t>c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Two paths</a:t>
            </a:r>
          </a:p>
          <a:p>
            <a:pPr>
              <a:lnSpc>
                <a:spcPct val="90000"/>
              </a:lnSpc>
            </a:pPr>
            <a:r>
              <a:rPr lang="en-US" altLang="zh-TW" sz="2800" i="1" dirty="0"/>
              <a:t>c</a:t>
            </a:r>
            <a:r>
              <a:rPr lang="en-US" altLang="zh-TW" sz="2800" dirty="0"/>
              <a:t>’s conditional pattern base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{(</a:t>
            </a:r>
            <a:r>
              <a:rPr lang="en-US" altLang="zh-TW" sz="2400" i="1" dirty="0"/>
              <a:t>f:3</a:t>
            </a:r>
            <a:r>
              <a:rPr lang="en-US" altLang="zh-TW" sz="2400" dirty="0"/>
              <a:t>)}</a:t>
            </a:r>
          </a:p>
          <a:p>
            <a:pPr>
              <a:lnSpc>
                <a:spcPct val="90000"/>
              </a:lnSpc>
            </a:pPr>
            <a:r>
              <a:rPr lang="en-US" altLang="zh-TW" sz="2800" i="1" dirty="0"/>
              <a:t>c</a:t>
            </a:r>
            <a:r>
              <a:rPr lang="en-US" altLang="zh-TW" sz="2800" dirty="0"/>
              <a:t>’s conditional FP-tree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{(</a:t>
            </a:r>
            <a:r>
              <a:rPr lang="en-US" altLang="zh-TW" sz="2400" i="1" dirty="0"/>
              <a:t>f:3</a:t>
            </a:r>
            <a:r>
              <a:rPr lang="en-US" altLang="zh-TW" sz="2400" dirty="0"/>
              <a:t>)}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Patterns:</a:t>
            </a:r>
          </a:p>
          <a:p>
            <a:pPr lvl="1">
              <a:lnSpc>
                <a:spcPct val="90000"/>
              </a:lnSpc>
            </a:pPr>
            <a:r>
              <a:rPr lang="en-US" altLang="zh-TW" sz="2400" i="1" dirty="0"/>
              <a:t>(c:4)</a:t>
            </a:r>
          </a:p>
          <a:p>
            <a:pPr lvl="1">
              <a:lnSpc>
                <a:spcPct val="90000"/>
              </a:lnSpc>
            </a:pPr>
            <a:r>
              <a:rPr lang="en-US" altLang="zh-TW" sz="2400" i="1" dirty="0"/>
              <a:t>(fc:3)</a:t>
            </a:r>
          </a:p>
        </p:txBody>
      </p:sp>
      <p:grpSp>
        <p:nvGrpSpPr>
          <p:cNvPr id="195669" name="Group 85">
            <a:extLst>
              <a:ext uri="{FF2B5EF4-FFF2-40B4-BE49-F238E27FC236}">
                <a16:creationId xmlns:a16="http://schemas.microsoft.com/office/drawing/2014/main" id="{726BB333-752B-4248-A598-563BBF091EC4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2246279"/>
            <a:ext cx="5781675" cy="4229100"/>
            <a:chOff x="2093" y="1604"/>
            <a:chExt cx="3642" cy="2664"/>
          </a:xfrm>
        </p:grpSpPr>
        <p:sp>
          <p:nvSpPr>
            <p:cNvPr id="195589" name="Freeform 5">
              <a:extLst>
                <a:ext uri="{FF2B5EF4-FFF2-40B4-BE49-F238E27FC236}">
                  <a16:creationId xmlns:a16="http://schemas.microsoft.com/office/drawing/2014/main" id="{74FD5121-CB97-4F07-84A0-5A100B4FC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862"/>
              <a:ext cx="1088" cy="310"/>
            </a:xfrm>
            <a:custGeom>
              <a:avLst/>
              <a:gdLst>
                <a:gd name="T0" fmla="*/ 0 w 1088"/>
                <a:gd name="T1" fmla="*/ 266 h 310"/>
                <a:gd name="T2" fmla="*/ 629 w 1088"/>
                <a:gd name="T3" fmla="*/ 266 h 310"/>
                <a:gd name="T4" fmla="*/ 1088 w 1088"/>
                <a:gd name="T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8" h="310">
                  <a:moveTo>
                    <a:pt x="0" y="266"/>
                  </a:moveTo>
                  <a:cubicBezTo>
                    <a:pt x="224" y="288"/>
                    <a:pt x="448" y="310"/>
                    <a:pt x="629" y="266"/>
                  </a:cubicBezTo>
                  <a:cubicBezTo>
                    <a:pt x="810" y="222"/>
                    <a:pt x="949" y="111"/>
                    <a:pt x="108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590" name="Text Box 6">
              <a:extLst>
                <a:ext uri="{FF2B5EF4-FFF2-40B4-BE49-F238E27FC236}">
                  <a16:creationId xmlns:a16="http://schemas.microsoft.com/office/drawing/2014/main" id="{8EEEEBE6-1D16-4C8F-878E-FBD0CB653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" y="2798"/>
              <a:ext cx="8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1800"/>
                <a:t>Header Table</a:t>
              </a:r>
            </a:p>
          </p:txBody>
        </p:sp>
        <p:grpSp>
          <p:nvGrpSpPr>
            <p:cNvPr id="195591" name="Group 7">
              <a:extLst>
                <a:ext uri="{FF2B5EF4-FFF2-40B4-BE49-F238E27FC236}">
                  <a16:creationId xmlns:a16="http://schemas.microsoft.com/office/drawing/2014/main" id="{EAADDC98-64A8-4221-85D5-EC3C103FC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3" y="2991"/>
              <a:ext cx="1651" cy="1277"/>
              <a:chOff x="2057" y="2934"/>
              <a:chExt cx="1651" cy="1277"/>
            </a:xfrm>
          </p:grpSpPr>
          <p:sp>
            <p:nvSpPr>
              <p:cNvPr id="195592" name="Line 8">
                <a:extLst>
                  <a:ext uri="{FF2B5EF4-FFF2-40B4-BE49-F238E27FC236}">
                    <a16:creationId xmlns:a16="http://schemas.microsoft.com/office/drawing/2014/main" id="{8E9EB132-0651-481B-B5C0-4F5F79B88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7" y="3136"/>
                <a:ext cx="14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5593" name="Line 9">
                <a:extLst>
                  <a:ext uri="{FF2B5EF4-FFF2-40B4-BE49-F238E27FC236}">
                    <a16:creationId xmlns:a16="http://schemas.microsoft.com/office/drawing/2014/main" id="{78C2C7D6-5C4E-40B1-A282-407868FD6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2" y="2934"/>
                <a:ext cx="0" cy="12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5594" name="Text Box 10">
                <a:extLst>
                  <a:ext uri="{FF2B5EF4-FFF2-40B4-BE49-F238E27FC236}">
                    <a16:creationId xmlns:a16="http://schemas.microsoft.com/office/drawing/2014/main" id="{B6FC2A7A-32C4-493B-B96D-DD0E268AC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2934"/>
                <a:ext cx="36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item</a:t>
                </a:r>
              </a:p>
            </p:txBody>
          </p:sp>
          <p:sp>
            <p:nvSpPr>
              <p:cNvPr id="195595" name="Text Box 11">
                <a:extLst>
                  <a:ext uri="{FF2B5EF4-FFF2-40B4-BE49-F238E27FC236}">
                    <a16:creationId xmlns:a16="http://schemas.microsoft.com/office/drawing/2014/main" id="{DDC3AE1C-F4AD-4832-A960-D82B01811A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3" y="2949"/>
                <a:ext cx="1215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head of node-links</a:t>
                </a:r>
              </a:p>
            </p:txBody>
          </p:sp>
          <p:grpSp>
            <p:nvGrpSpPr>
              <p:cNvPr id="195596" name="Group 12">
                <a:extLst>
                  <a:ext uri="{FF2B5EF4-FFF2-40B4-BE49-F238E27FC236}">
                    <a16:creationId xmlns:a16="http://schemas.microsoft.com/office/drawing/2014/main" id="{F36A44D2-FE30-4664-B225-7EC8705C18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" y="3189"/>
                <a:ext cx="151" cy="886"/>
                <a:chOff x="2142" y="3189"/>
                <a:chExt cx="151" cy="886"/>
              </a:xfrm>
            </p:grpSpPr>
            <p:sp>
              <p:nvSpPr>
                <p:cNvPr id="195597" name="Text Box 13">
                  <a:extLst>
                    <a:ext uri="{FF2B5EF4-FFF2-40B4-BE49-F238E27FC236}">
                      <a16:creationId xmlns:a16="http://schemas.microsoft.com/office/drawing/2014/main" id="{D1E419C5-30B4-45DE-97E5-AD8ED75DC4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3189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f</a:t>
                  </a:r>
                </a:p>
              </p:txBody>
            </p:sp>
            <p:sp>
              <p:nvSpPr>
                <p:cNvPr id="195598" name="Text Box 14">
                  <a:extLst>
                    <a:ext uri="{FF2B5EF4-FFF2-40B4-BE49-F238E27FC236}">
                      <a16:creationId xmlns:a16="http://schemas.microsoft.com/office/drawing/2014/main" id="{B1F53D30-B877-4078-9E48-82530B7D43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4" y="334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>
                      <a:solidFill>
                        <a:srgbClr val="FF3300"/>
                      </a:solidFill>
                    </a:rPr>
                    <a:t>c</a:t>
                  </a:r>
                </a:p>
              </p:txBody>
            </p:sp>
            <p:sp>
              <p:nvSpPr>
                <p:cNvPr id="195599" name="Text Box 15">
                  <a:extLst>
                    <a:ext uri="{FF2B5EF4-FFF2-40B4-BE49-F238E27FC236}">
                      <a16:creationId xmlns:a16="http://schemas.microsoft.com/office/drawing/2014/main" id="{186AC067-CB15-4344-B2A7-04E6BAA8AA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48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a</a:t>
                  </a:r>
                </a:p>
              </p:txBody>
            </p:sp>
            <p:sp>
              <p:nvSpPr>
                <p:cNvPr id="195600" name="Text Box 16">
                  <a:extLst>
                    <a:ext uri="{FF2B5EF4-FFF2-40B4-BE49-F238E27FC236}">
                      <a16:creationId xmlns:a16="http://schemas.microsoft.com/office/drawing/2014/main" id="{A9B63006-0420-4713-B5ED-E39CA5423B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636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b</a:t>
                  </a:r>
                </a:p>
              </p:txBody>
            </p:sp>
            <p:sp>
              <p:nvSpPr>
                <p:cNvPr id="195601" name="Text Box 17">
                  <a:extLst>
                    <a:ext uri="{FF2B5EF4-FFF2-40B4-BE49-F238E27FC236}">
                      <a16:creationId xmlns:a16="http://schemas.microsoft.com/office/drawing/2014/main" id="{A31497E7-BAB4-4D7E-82FF-ACAC9B06AD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77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m</a:t>
                  </a:r>
                </a:p>
              </p:txBody>
            </p:sp>
            <p:sp>
              <p:nvSpPr>
                <p:cNvPr id="195602" name="Text Box 18">
                  <a:extLst>
                    <a:ext uri="{FF2B5EF4-FFF2-40B4-BE49-F238E27FC236}">
                      <a16:creationId xmlns:a16="http://schemas.microsoft.com/office/drawing/2014/main" id="{1F258ED4-7E78-49A8-B8FD-5469FA74DC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90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p</a:t>
                  </a:r>
                </a:p>
              </p:txBody>
            </p:sp>
          </p:grpSp>
        </p:grpSp>
        <p:sp>
          <p:nvSpPr>
            <p:cNvPr id="195603" name="Freeform 19">
              <a:extLst>
                <a:ext uri="{FF2B5EF4-FFF2-40B4-BE49-F238E27FC236}">
                  <a16:creationId xmlns:a16="http://schemas.microsoft.com/office/drawing/2014/main" id="{A21EDFB8-1B6C-460C-AED1-EBE4F239D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217"/>
              <a:ext cx="1040" cy="1096"/>
            </a:xfrm>
            <a:custGeom>
              <a:avLst/>
              <a:gdLst>
                <a:gd name="T0" fmla="*/ 0 w 1040"/>
                <a:gd name="T1" fmla="*/ 1089 h 1096"/>
                <a:gd name="T2" fmla="*/ 411 w 1040"/>
                <a:gd name="T3" fmla="*/ 1064 h 1096"/>
                <a:gd name="T4" fmla="*/ 629 w 1040"/>
                <a:gd name="T5" fmla="*/ 895 h 1096"/>
                <a:gd name="T6" fmla="*/ 847 w 1040"/>
                <a:gd name="T7" fmla="*/ 363 h 1096"/>
                <a:gd name="T8" fmla="*/ 1040 w 1040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096">
                  <a:moveTo>
                    <a:pt x="0" y="1089"/>
                  </a:moveTo>
                  <a:cubicBezTo>
                    <a:pt x="153" y="1092"/>
                    <a:pt x="306" y="1096"/>
                    <a:pt x="411" y="1064"/>
                  </a:cubicBezTo>
                  <a:cubicBezTo>
                    <a:pt x="516" y="1032"/>
                    <a:pt x="556" y="1012"/>
                    <a:pt x="629" y="895"/>
                  </a:cubicBezTo>
                  <a:cubicBezTo>
                    <a:pt x="702" y="778"/>
                    <a:pt x="779" y="512"/>
                    <a:pt x="847" y="363"/>
                  </a:cubicBezTo>
                  <a:cubicBezTo>
                    <a:pt x="915" y="214"/>
                    <a:pt x="977" y="107"/>
                    <a:pt x="104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04" name="Freeform 20">
              <a:extLst>
                <a:ext uri="{FF2B5EF4-FFF2-40B4-BE49-F238E27FC236}">
                  <a16:creationId xmlns:a16="http://schemas.microsoft.com/office/drawing/2014/main" id="{A564E1B2-0A71-4D81-BCFD-7399ADDF4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604"/>
              <a:ext cx="992" cy="875"/>
            </a:xfrm>
            <a:custGeom>
              <a:avLst/>
              <a:gdLst>
                <a:gd name="T0" fmla="*/ 0 w 992"/>
                <a:gd name="T1" fmla="*/ 847 h 875"/>
                <a:gd name="T2" fmla="*/ 363 w 992"/>
                <a:gd name="T3" fmla="*/ 847 h 875"/>
                <a:gd name="T4" fmla="*/ 654 w 992"/>
                <a:gd name="T5" fmla="*/ 677 h 875"/>
                <a:gd name="T6" fmla="*/ 992 w 992"/>
                <a:gd name="T7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2" h="875">
                  <a:moveTo>
                    <a:pt x="0" y="847"/>
                  </a:moveTo>
                  <a:cubicBezTo>
                    <a:pt x="127" y="861"/>
                    <a:pt x="254" y="875"/>
                    <a:pt x="363" y="847"/>
                  </a:cubicBezTo>
                  <a:cubicBezTo>
                    <a:pt x="472" y="819"/>
                    <a:pt x="549" y="818"/>
                    <a:pt x="654" y="677"/>
                  </a:cubicBezTo>
                  <a:cubicBezTo>
                    <a:pt x="759" y="536"/>
                    <a:pt x="936" y="113"/>
                    <a:pt x="992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05" name="Freeform 21">
              <a:extLst>
                <a:ext uri="{FF2B5EF4-FFF2-40B4-BE49-F238E27FC236}">
                  <a16:creationId xmlns:a16="http://schemas.microsoft.com/office/drawing/2014/main" id="{1C262DCE-81AA-4E84-861B-DABBB225C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015"/>
              <a:ext cx="1016" cy="629"/>
            </a:xfrm>
            <a:custGeom>
              <a:avLst/>
              <a:gdLst>
                <a:gd name="T0" fmla="*/ 0 w 1016"/>
                <a:gd name="T1" fmla="*/ 605 h 629"/>
                <a:gd name="T2" fmla="*/ 436 w 1016"/>
                <a:gd name="T3" fmla="*/ 605 h 629"/>
                <a:gd name="T4" fmla="*/ 702 w 1016"/>
                <a:gd name="T5" fmla="*/ 460 h 629"/>
                <a:gd name="T6" fmla="*/ 1016 w 1016"/>
                <a:gd name="T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6" h="629">
                  <a:moveTo>
                    <a:pt x="0" y="605"/>
                  </a:moveTo>
                  <a:cubicBezTo>
                    <a:pt x="159" y="617"/>
                    <a:pt x="319" y="629"/>
                    <a:pt x="436" y="605"/>
                  </a:cubicBezTo>
                  <a:cubicBezTo>
                    <a:pt x="553" y="581"/>
                    <a:pt x="605" y="561"/>
                    <a:pt x="702" y="460"/>
                  </a:cubicBezTo>
                  <a:cubicBezTo>
                    <a:pt x="799" y="359"/>
                    <a:pt x="907" y="179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06" name="Freeform 22">
              <a:extLst>
                <a:ext uri="{FF2B5EF4-FFF2-40B4-BE49-F238E27FC236}">
                  <a16:creationId xmlns:a16="http://schemas.microsoft.com/office/drawing/2014/main" id="{71DF7801-82C3-469F-A9D8-216A3968B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402"/>
              <a:ext cx="1645" cy="456"/>
            </a:xfrm>
            <a:custGeom>
              <a:avLst/>
              <a:gdLst>
                <a:gd name="T0" fmla="*/ 0 w 1645"/>
                <a:gd name="T1" fmla="*/ 412 h 456"/>
                <a:gd name="T2" fmla="*/ 460 w 1645"/>
                <a:gd name="T3" fmla="*/ 412 h 456"/>
                <a:gd name="T4" fmla="*/ 1041 w 1645"/>
                <a:gd name="T5" fmla="*/ 146 h 456"/>
                <a:gd name="T6" fmla="*/ 1645 w 1645"/>
                <a:gd name="T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5" h="456">
                  <a:moveTo>
                    <a:pt x="0" y="412"/>
                  </a:moveTo>
                  <a:cubicBezTo>
                    <a:pt x="143" y="434"/>
                    <a:pt x="287" y="456"/>
                    <a:pt x="460" y="412"/>
                  </a:cubicBezTo>
                  <a:cubicBezTo>
                    <a:pt x="633" y="368"/>
                    <a:pt x="844" y="215"/>
                    <a:pt x="1041" y="146"/>
                  </a:cubicBezTo>
                  <a:cubicBezTo>
                    <a:pt x="1238" y="77"/>
                    <a:pt x="1441" y="38"/>
                    <a:pt x="164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07" name="Freeform 23">
              <a:extLst>
                <a:ext uri="{FF2B5EF4-FFF2-40B4-BE49-F238E27FC236}">
                  <a16:creationId xmlns:a16="http://schemas.microsoft.com/office/drawing/2014/main" id="{977E0173-763D-419F-8B4B-EA802F7A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402"/>
              <a:ext cx="1064" cy="597"/>
            </a:xfrm>
            <a:custGeom>
              <a:avLst/>
              <a:gdLst>
                <a:gd name="T0" fmla="*/ 0 w 1064"/>
                <a:gd name="T1" fmla="*/ 581 h 597"/>
                <a:gd name="T2" fmla="*/ 435 w 1064"/>
                <a:gd name="T3" fmla="*/ 581 h 597"/>
                <a:gd name="T4" fmla="*/ 725 w 1064"/>
                <a:gd name="T5" fmla="*/ 484 h 597"/>
                <a:gd name="T6" fmla="*/ 1064 w 1064"/>
                <a:gd name="T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597">
                  <a:moveTo>
                    <a:pt x="0" y="581"/>
                  </a:moveTo>
                  <a:cubicBezTo>
                    <a:pt x="157" y="589"/>
                    <a:pt x="314" y="597"/>
                    <a:pt x="435" y="581"/>
                  </a:cubicBezTo>
                  <a:cubicBezTo>
                    <a:pt x="556" y="565"/>
                    <a:pt x="620" y="581"/>
                    <a:pt x="725" y="484"/>
                  </a:cubicBezTo>
                  <a:cubicBezTo>
                    <a:pt x="830" y="387"/>
                    <a:pt x="947" y="193"/>
                    <a:pt x="106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95608" name="Group 24">
              <a:extLst>
                <a:ext uri="{FF2B5EF4-FFF2-40B4-BE49-F238E27FC236}">
                  <a16:creationId xmlns:a16="http://schemas.microsoft.com/office/drawing/2014/main" id="{9C3A8B28-226D-4280-B69C-95FA730BB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5" y="1604"/>
              <a:ext cx="1640" cy="2223"/>
              <a:chOff x="4059" y="1547"/>
              <a:chExt cx="1640" cy="2223"/>
            </a:xfrm>
          </p:grpSpPr>
          <p:grpSp>
            <p:nvGrpSpPr>
              <p:cNvPr id="195609" name="Group 25">
                <a:extLst>
                  <a:ext uri="{FF2B5EF4-FFF2-40B4-BE49-F238E27FC236}">
                    <a16:creationId xmlns:a16="http://schemas.microsoft.com/office/drawing/2014/main" id="{A5B1FED3-248C-4A2E-9BDE-E2E709998D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" y="1547"/>
                <a:ext cx="454" cy="226"/>
                <a:chOff x="4649" y="1547"/>
                <a:chExt cx="454" cy="226"/>
              </a:xfrm>
            </p:grpSpPr>
            <p:sp>
              <p:nvSpPr>
                <p:cNvPr id="195610" name="Oval 26">
                  <a:extLst>
                    <a:ext uri="{FF2B5EF4-FFF2-40B4-BE49-F238E27FC236}">
                      <a16:creationId xmlns:a16="http://schemas.microsoft.com/office/drawing/2014/main" id="{87762080-E41A-4D1F-8375-BD20C1B8C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5611" name="Text Box 27">
                  <a:extLst>
                    <a:ext uri="{FF2B5EF4-FFF2-40B4-BE49-F238E27FC236}">
                      <a16:creationId xmlns:a16="http://schemas.microsoft.com/office/drawing/2014/main" id="{2C903F5D-788B-4ADD-80C3-390EC3D78E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grpSp>
            <p:nvGrpSpPr>
              <p:cNvPr id="195612" name="Group 28">
                <a:extLst>
                  <a:ext uri="{FF2B5EF4-FFF2-40B4-BE49-F238E27FC236}">
                    <a16:creationId xmlns:a16="http://schemas.microsoft.com/office/drawing/2014/main" id="{31455508-FDF9-4507-9347-A84E544016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3" y="1676"/>
                <a:ext cx="596" cy="1277"/>
                <a:chOff x="5103" y="1676"/>
                <a:chExt cx="596" cy="1277"/>
              </a:xfrm>
            </p:grpSpPr>
            <p:sp>
              <p:nvSpPr>
                <p:cNvPr id="195613" name="Line 29">
                  <a:extLst>
                    <a:ext uri="{FF2B5EF4-FFF2-40B4-BE49-F238E27FC236}">
                      <a16:creationId xmlns:a16="http://schemas.microsoft.com/office/drawing/2014/main" id="{C012860A-5893-4229-A2B7-7C8CE8685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03" y="1676"/>
                  <a:ext cx="369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5614" name="Group 30">
                  <a:extLst>
                    <a:ext uri="{FF2B5EF4-FFF2-40B4-BE49-F238E27FC236}">
                      <a16:creationId xmlns:a16="http://schemas.microsoft.com/office/drawing/2014/main" id="{33940E5C-79BC-4B48-80E5-F854525E05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" y="1934"/>
                  <a:ext cx="454" cy="1019"/>
                  <a:chOff x="5245" y="1934"/>
                  <a:chExt cx="454" cy="1019"/>
                </a:xfrm>
              </p:grpSpPr>
              <p:sp>
                <p:nvSpPr>
                  <p:cNvPr id="195615" name="Line 31">
                    <a:extLst>
                      <a:ext uri="{FF2B5EF4-FFF2-40B4-BE49-F238E27FC236}">
                        <a16:creationId xmlns:a16="http://schemas.microsoft.com/office/drawing/2014/main" id="{633A360B-667C-462C-A5C2-7D12ECA83D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616" name="Line 32">
                    <a:extLst>
                      <a:ext uri="{FF2B5EF4-FFF2-40B4-BE49-F238E27FC236}">
                        <a16:creationId xmlns:a16="http://schemas.microsoft.com/office/drawing/2014/main" id="{464860E7-0CEA-483F-8B2D-4DDA301149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562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5617" name="Group 33">
                    <a:extLst>
                      <a:ext uri="{FF2B5EF4-FFF2-40B4-BE49-F238E27FC236}">
                        <a16:creationId xmlns:a16="http://schemas.microsoft.com/office/drawing/2014/main" id="{07C901B4-6F75-4757-88D4-B5F4ADD1DB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727"/>
                    <a:ext cx="454" cy="226"/>
                    <a:chOff x="5245" y="2727"/>
                    <a:chExt cx="454" cy="226"/>
                  </a:xfrm>
                </p:grpSpPr>
                <p:sp>
                  <p:nvSpPr>
                    <p:cNvPr id="195618" name="Oval 34">
                      <a:extLst>
                        <a:ext uri="{FF2B5EF4-FFF2-40B4-BE49-F238E27FC236}">
                          <a16:creationId xmlns:a16="http://schemas.microsoft.com/office/drawing/2014/main" id="{5BCCE16C-7463-4E3E-8A47-B11C9563B9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19" name="Text Box 35">
                      <a:extLst>
                        <a:ext uri="{FF2B5EF4-FFF2-40B4-BE49-F238E27FC236}">
                          <a16:creationId xmlns:a16="http://schemas.microsoft.com/office/drawing/2014/main" id="{811CE6BF-8623-417D-8DB0-F9B3C9173A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8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95620" name="Group 36">
                    <a:extLst>
                      <a:ext uri="{FF2B5EF4-FFF2-40B4-BE49-F238E27FC236}">
                        <a16:creationId xmlns:a16="http://schemas.microsoft.com/office/drawing/2014/main" id="{B60D43ED-2D0B-45A9-A10B-ACA23EC4F6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226"/>
                    <a:chOff x="5245" y="1934"/>
                    <a:chExt cx="454" cy="226"/>
                  </a:xfrm>
                </p:grpSpPr>
                <p:sp>
                  <p:nvSpPr>
                    <p:cNvPr id="195621" name="Oval 37">
                      <a:extLst>
                        <a:ext uri="{FF2B5EF4-FFF2-40B4-BE49-F238E27FC236}">
                          <a16:creationId xmlns:a16="http://schemas.microsoft.com/office/drawing/2014/main" id="{76C38BF3-AE1E-40F3-811F-57760BAFD7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22" name="Text Box 38">
                      <a:extLst>
                        <a:ext uri="{FF2B5EF4-FFF2-40B4-BE49-F238E27FC236}">
                          <a16:creationId xmlns:a16="http://schemas.microsoft.com/office/drawing/2014/main" id="{B93A3C7A-3369-4D06-9D87-AACF5157B8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196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c : 1</a:t>
                      </a:r>
                    </a:p>
                  </p:txBody>
                </p:sp>
              </p:grpSp>
              <p:grpSp>
                <p:nvGrpSpPr>
                  <p:cNvPr id="195623" name="Group 39">
                    <a:extLst>
                      <a:ext uri="{FF2B5EF4-FFF2-40B4-BE49-F238E27FC236}">
                        <a16:creationId xmlns:a16="http://schemas.microsoft.com/office/drawing/2014/main" id="{F7AF2A8A-5077-4DDB-8B47-BD20154A3C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338"/>
                    <a:ext cx="454" cy="226"/>
                    <a:chOff x="5245" y="2338"/>
                    <a:chExt cx="454" cy="226"/>
                  </a:xfrm>
                </p:grpSpPr>
                <p:sp>
                  <p:nvSpPr>
                    <p:cNvPr id="195624" name="Oval 40">
                      <a:extLst>
                        <a:ext uri="{FF2B5EF4-FFF2-40B4-BE49-F238E27FC236}">
                          <a16:creationId xmlns:a16="http://schemas.microsoft.com/office/drawing/2014/main" id="{CAB6EACE-C906-4401-8413-E56C3EEF92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25" name="Text Box 41">
                      <a:extLst>
                        <a:ext uri="{FF2B5EF4-FFF2-40B4-BE49-F238E27FC236}">
                          <a16:creationId xmlns:a16="http://schemas.microsoft.com/office/drawing/2014/main" id="{967C518C-4B2C-4D1F-828E-905AE2D645E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2378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</p:grpSp>
          <p:grpSp>
            <p:nvGrpSpPr>
              <p:cNvPr id="195626" name="Group 42">
                <a:extLst>
                  <a:ext uri="{FF2B5EF4-FFF2-40B4-BE49-F238E27FC236}">
                    <a16:creationId xmlns:a16="http://schemas.microsoft.com/office/drawing/2014/main" id="{E982E32B-CA17-4C54-840D-2115FC83B9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676"/>
                <a:ext cx="1064" cy="2094"/>
                <a:chOff x="4059" y="1676"/>
                <a:chExt cx="1064" cy="2094"/>
              </a:xfrm>
            </p:grpSpPr>
            <p:sp>
              <p:nvSpPr>
                <p:cNvPr id="195627" name="Line 43">
                  <a:extLst>
                    <a:ext uri="{FF2B5EF4-FFF2-40B4-BE49-F238E27FC236}">
                      <a16:creationId xmlns:a16="http://schemas.microsoft.com/office/drawing/2014/main" id="{8DC18057-ACF2-450F-A031-3325B3874D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1676"/>
                  <a:ext cx="224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5628" name="Group 44">
                  <a:extLst>
                    <a:ext uri="{FF2B5EF4-FFF2-40B4-BE49-F238E27FC236}">
                      <a16:creationId xmlns:a16="http://schemas.microsoft.com/office/drawing/2014/main" id="{DDDB2E3C-237A-4838-899E-D31B3AF0AF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139"/>
                  <a:ext cx="650" cy="425"/>
                  <a:chOff x="4453" y="2139"/>
                  <a:chExt cx="650" cy="425"/>
                </a:xfrm>
              </p:grpSpPr>
              <p:sp>
                <p:nvSpPr>
                  <p:cNvPr id="195629" name="Line 45">
                    <a:extLst>
                      <a:ext uri="{FF2B5EF4-FFF2-40B4-BE49-F238E27FC236}">
                        <a16:creationId xmlns:a16="http://schemas.microsoft.com/office/drawing/2014/main" id="{268BB63B-FF9A-4537-829F-9353279DBE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139"/>
                    <a:ext cx="290" cy="1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5630" name="Group 46">
                    <a:extLst>
                      <a:ext uri="{FF2B5EF4-FFF2-40B4-BE49-F238E27FC236}">
                        <a16:creationId xmlns:a16="http://schemas.microsoft.com/office/drawing/2014/main" id="{2B7E42DE-70B6-434D-9DBC-CB24041206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2338"/>
                    <a:ext cx="454" cy="226"/>
                    <a:chOff x="4649" y="2338"/>
                    <a:chExt cx="454" cy="226"/>
                  </a:xfrm>
                </p:grpSpPr>
                <p:sp>
                  <p:nvSpPr>
                    <p:cNvPr id="195631" name="Oval 47">
                      <a:extLst>
                        <a:ext uri="{FF2B5EF4-FFF2-40B4-BE49-F238E27FC236}">
                          <a16:creationId xmlns:a16="http://schemas.microsoft.com/office/drawing/2014/main" id="{45340988-E850-41BE-AC28-C96F0B8D65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32" name="Text Box 48">
                      <a:extLst>
                        <a:ext uri="{FF2B5EF4-FFF2-40B4-BE49-F238E27FC236}">
                          <a16:creationId xmlns:a16="http://schemas.microsoft.com/office/drawing/2014/main" id="{B9E02B82-1036-475E-AE9E-7DC22E4362B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  <p:grpSp>
              <p:nvGrpSpPr>
                <p:cNvPr id="195633" name="Group 49">
                  <a:extLst>
                    <a:ext uri="{FF2B5EF4-FFF2-40B4-BE49-F238E27FC236}">
                      <a16:creationId xmlns:a16="http://schemas.microsoft.com/office/drawing/2014/main" id="{F35142F3-B7E9-4E26-BCEF-DA01E6154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934"/>
                  <a:ext cx="670" cy="836"/>
                  <a:chOff x="4453" y="2934"/>
                  <a:chExt cx="670" cy="836"/>
                </a:xfrm>
              </p:grpSpPr>
              <p:sp>
                <p:nvSpPr>
                  <p:cNvPr id="195634" name="Line 50">
                    <a:extLst>
                      <a:ext uri="{FF2B5EF4-FFF2-40B4-BE49-F238E27FC236}">
                        <a16:creationId xmlns:a16="http://schemas.microsoft.com/office/drawing/2014/main" id="{29B48E4D-4A18-4581-BB13-610456EB44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934"/>
                    <a:ext cx="29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635" name="Line 51">
                    <a:extLst>
                      <a:ext uri="{FF2B5EF4-FFF2-40B4-BE49-F238E27FC236}">
                        <a16:creationId xmlns:a16="http://schemas.microsoft.com/office/drawing/2014/main" id="{9F38F0E4-2C74-4494-816D-8A57CABE78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0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5636" name="Group 52">
                    <a:extLst>
                      <a:ext uri="{FF2B5EF4-FFF2-40B4-BE49-F238E27FC236}">
                        <a16:creationId xmlns:a16="http://schemas.microsoft.com/office/drawing/2014/main" id="{84543241-5932-41FF-AE12-CA56FB47DA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136"/>
                    <a:ext cx="454" cy="226"/>
                    <a:chOff x="4649" y="3136"/>
                    <a:chExt cx="454" cy="226"/>
                  </a:xfrm>
                </p:grpSpPr>
                <p:sp>
                  <p:nvSpPr>
                    <p:cNvPr id="195637" name="Oval 53">
                      <a:extLst>
                        <a:ext uri="{FF2B5EF4-FFF2-40B4-BE49-F238E27FC236}">
                          <a16:creationId xmlns:a16="http://schemas.microsoft.com/office/drawing/2014/main" id="{25AE6A8F-5AAB-431E-8A3D-904DA2AE7A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38" name="Text Box 54">
                      <a:extLst>
                        <a:ext uri="{FF2B5EF4-FFF2-40B4-BE49-F238E27FC236}">
                          <a16:creationId xmlns:a16="http://schemas.microsoft.com/office/drawing/2014/main" id="{9743DFD3-04A2-4585-A5A3-6BDEEA4C17C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17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  <p:grpSp>
                <p:nvGrpSpPr>
                  <p:cNvPr id="195639" name="Group 55">
                    <a:extLst>
                      <a:ext uri="{FF2B5EF4-FFF2-40B4-BE49-F238E27FC236}">
                        <a16:creationId xmlns:a16="http://schemas.microsoft.com/office/drawing/2014/main" id="{5993B45A-D410-4DB7-88CE-FC7609217E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544"/>
                    <a:ext cx="474" cy="226"/>
                    <a:chOff x="4649" y="3544"/>
                    <a:chExt cx="474" cy="226"/>
                  </a:xfrm>
                </p:grpSpPr>
                <p:sp>
                  <p:nvSpPr>
                    <p:cNvPr id="195640" name="Oval 56">
                      <a:extLst>
                        <a:ext uri="{FF2B5EF4-FFF2-40B4-BE49-F238E27FC236}">
                          <a16:creationId xmlns:a16="http://schemas.microsoft.com/office/drawing/2014/main" id="{108A6A42-0176-4D59-82BE-CD11FF3248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41" name="Text Box 57">
                      <a:extLst>
                        <a:ext uri="{FF2B5EF4-FFF2-40B4-BE49-F238E27FC236}">
                          <a16:creationId xmlns:a16="http://schemas.microsoft.com/office/drawing/2014/main" id="{60BEBDB6-C8AA-48FB-AB21-BD68C5FBCB0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584"/>
                      <a:ext cx="356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1</a:t>
                      </a:r>
                    </a:p>
                  </p:txBody>
                </p:sp>
              </p:grpSp>
            </p:grpSp>
            <p:grpSp>
              <p:nvGrpSpPr>
                <p:cNvPr id="195642" name="Group 58">
                  <a:extLst>
                    <a:ext uri="{FF2B5EF4-FFF2-40B4-BE49-F238E27FC236}">
                      <a16:creationId xmlns:a16="http://schemas.microsoft.com/office/drawing/2014/main" id="{BBAD4A75-E06F-4A9F-B652-4C3A0776B7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54" cy="1836"/>
                  <a:chOff x="4059" y="1934"/>
                  <a:chExt cx="454" cy="1836"/>
                </a:xfrm>
              </p:grpSpPr>
              <p:sp>
                <p:nvSpPr>
                  <p:cNvPr id="195643" name="Line 59">
                    <a:extLst>
                      <a:ext uri="{FF2B5EF4-FFF2-40B4-BE49-F238E27FC236}">
                        <a16:creationId xmlns:a16="http://schemas.microsoft.com/office/drawing/2014/main" id="{2CD82213-676C-4CA2-898D-4243641E38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644" name="Line 60">
                    <a:extLst>
                      <a:ext uri="{FF2B5EF4-FFF2-40B4-BE49-F238E27FC236}">
                        <a16:creationId xmlns:a16="http://schemas.microsoft.com/office/drawing/2014/main" id="{95C8B893-8B1A-4837-9E0F-063C8D24A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564"/>
                    <a:ext cx="0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645" name="Line 61">
                    <a:extLst>
                      <a:ext uri="{FF2B5EF4-FFF2-40B4-BE49-F238E27FC236}">
                        <a16:creationId xmlns:a16="http://schemas.microsoft.com/office/drawing/2014/main" id="{07A9EA0A-2942-40B0-A6A6-11D294DCF8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949"/>
                    <a:ext cx="0" cy="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646" name="Line 62">
                    <a:extLst>
                      <a:ext uri="{FF2B5EF4-FFF2-40B4-BE49-F238E27FC236}">
                        <a16:creationId xmlns:a16="http://schemas.microsoft.com/office/drawing/2014/main" id="{FB7AA5F6-97F0-470F-99A6-2AB5B651B4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5647" name="Group 63">
                    <a:extLst>
                      <a:ext uri="{FF2B5EF4-FFF2-40B4-BE49-F238E27FC236}">
                        <a16:creationId xmlns:a16="http://schemas.microsoft.com/office/drawing/2014/main" id="{28369E0F-0CAE-4033-95BF-24DE8AD805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226"/>
                    <a:chOff x="4059" y="1934"/>
                    <a:chExt cx="454" cy="226"/>
                  </a:xfrm>
                </p:grpSpPr>
                <p:sp>
                  <p:nvSpPr>
                    <p:cNvPr id="195648" name="Oval 64">
                      <a:extLst>
                        <a:ext uri="{FF2B5EF4-FFF2-40B4-BE49-F238E27FC236}">
                          <a16:creationId xmlns:a16="http://schemas.microsoft.com/office/drawing/2014/main" id="{364E6B31-7B2F-4669-849C-F7C8BE924B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49" name="Text Box 65">
                      <a:extLst>
                        <a:ext uri="{FF2B5EF4-FFF2-40B4-BE49-F238E27FC236}">
                          <a16:creationId xmlns:a16="http://schemas.microsoft.com/office/drawing/2014/main" id="{79B70642-9420-4D0E-97E7-036E7BDC907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1963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f : 4</a:t>
                      </a:r>
                    </a:p>
                  </p:txBody>
                </p:sp>
              </p:grpSp>
              <p:grpSp>
                <p:nvGrpSpPr>
                  <p:cNvPr id="195650" name="Group 66">
                    <a:extLst>
                      <a:ext uri="{FF2B5EF4-FFF2-40B4-BE49-F238E27FC236}">
                        <a16:creationId xmlns:a16="http://schemas.microsoft.com/office/drawing/2014/main" id="{E6A0F7BC-0B39-412F-BE80-D80103BB56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727"/>
                    <a:ext cx="454" cy="226"/>
                    <a:chOff x="4059" y="2727"/>
                    <a:chExt cx="454" cy="226"/>
                  </a:xfrm>
                </p:grpSpPr>
                <p:sp>
                  <p:nvSpPr>
                    <p:cNvPr id="195651" name="Oval 67">
                      <a:extLst>
                        <a:ext uri="{FF2B5EF4-FFF2-40B4-BE49-F238E27FC236}">
                          <a16:creationId xmlns:a16="http://schemas.microsoft.com/office/drawing/2014/main" id="{374B8DE4-7204-4705-BCC2-3A9EA46C92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52" name="Text Box 68">
                      <a:extLst>
                        <a:ext uri="{FF2B5EF4-FFF2-40B4-BE49-F238E27FC236}">
                          <a16:creationId xmlns:a16="http://schemas.microsoft.com/office/drawing/2014/main" id="{F6AF65D5-31AB-4577-8336-D5D1EF8F02C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a : 3</a:t>
                      </a:r>
                    </a:p>
                  </p:txBody>
                </p:sp>
              </p:grpSp>
              <p:grpSp>
                <p:nvGrpSpPr>
                  <p:cNvPr id="195653" name="Group 69">
                    <a:extLst>
                      <a:ext uri="{FF2B5EF4-FFF2-40B4-BE49-F238E27FC236}">
                        <a16:creationId xmlns:a16="http://schemas.microsoft.com/office/drawing/2014/main" id="{AB1781DA-DFFE-4975-95B2-516FCDE6D0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136"/>
                    <a:ext cx="454" cy="226"/>
                    <a:chOff x="4059" y="3136"/>
                    <a:chExt cx="454" cy="226"/>
                  </a:xfrm>
                </p:grpSpPr>
                <p:sp>
                  <p:nvSpPr>
                    <p:cNvPr id="195654" name="Oval 70">
                      <a:extLst>
                        <a:ext uri="{FF2B5EF4-FFF2-40B4-BE49-F238E27FC236}">
                          <a16:creationId xmlns:a16="http://schemas.microsoft.com/office/drawing/2014/main" id="{593E658B-B28C-4435-9823-556E441212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55" name="Text Box 71">
                      <a:extLst>
                        <a:ext uri="{FF2B5EF4-FFF2-40B4-BE49-F238E27FC236}">
                          <a16:creationId xmlns:a16="http://schemas.microsoft.com/office/drawing/2014/main" id="{5133C26A-4AC8-48C3-BEE7-8914BB44E6F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176"/>
                      <a:ext cx="338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m : 2</a:t>
                      </a:r>
                    </a:p>
                  </p:txBody>
                </p:sp>
              </p:grpSp>
              <p:grpSp>
                <p:nvGrpSpPr>
                  <p:cNvPr id="195656" name="Group 72">
                    <a:extLst>
                      <a:ext uri="{FF2B5EF4-FFF2-40B4-BE49-F238E27FC236}">
                        <a16:creationId xmlns:a16="http://schemas.microsoft.com/office/drawing/2014/main" id="{7ACFA54B-56B0-485A-9293-ECA7937784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544"/>
                    <a:ext cx="454" cy="226"/>
                    <a:chOff x="4059" y="3544"/>
                    <a:chExt cx="454" cy="226"/>
                  </a:xfrm>
                </p:grpSpPr>
                <p:sp>
                  <p:nvSpPr>
                    <p:cNvPr id="195657" name="Oval 73">
                      <a:extLst>
                        <a:ext uri="{FF2B5EF4-FFF2-40B4-BE49-F238E27FC236}">
                          <a16:creationId xmlns:a16="http://schemas.microsoft.com/office/drawing/2014/main" id="{9AEDBA6B-5A97-4183-9252-F1FD1F586B3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58" name="Text Box 74">
                      <a:extLst>
                        <a:ext uri="{FF2B5EF4-FFF2-40B4-BE49-F238E27FC236}">
                          <a16:creationId xmlns:a16="http://schemas.microsoft.com/office/drawing/2014/main" id="{B9C8A399-2161-4C05-AADA-EE41E6D4F42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58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2</a:t>
                      </a:r>
                    </a:p>
                  </p:txBody>
                </p:sp>
              </p:grpSp>
              <p:grpSp>
                <p:nvGrpSpPr>
                  <p:cNvPr id="195659" name="Group 75">
                    <a:extLst>
                      <a:ext uri="{FF2B5EF4-FFF2-40B4-BE49-F238E27FC236}">
                        <a16:creationId xmlns:a16="http://schemas.microsoft.com/office/drawing/2014/main" id="{CD93FDA1-F4DE-415C-8597-8841B65C10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338"/>
                    <a:ext cx="454" cy="226"/>
                    <a:chOff x="4059" y="2338"/>
                    <a:chExt cx="454" cy="226"/>
                  </a:xfrm>
                </p:grpSpPr>
                <p:sp>
                  <p:nvSpPr>
                    <p:cNvPr id="195660" name="Oval 76">
                      <a:extLst>
                        <a:ext uri="{FF2B5EF4-FFF2-40B4-BE49-F238E27FC236}">
                          <a16:creationId xmlns:a16="http://schemas.microsoft.com/office/drawing/2014/main" id="{D2B6497E-A5C7-479B-88E5-7090DA4529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5661" name="Text Box 77">
                      <a:extLst>
                        <a:ext uri="{FF2B5EF4-FFF2-40B4-BE49-F238E27FC236}">
                          <a16:creationId xmlns:a16="http://schemas.microsoft.com/office/drawing/2014/main" id="{C64FFD3A-2219-4AD9-B78A-B044A68E458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3</a:t>
                      </a:r>
                    </a:p>
                  </p:txBody>
                </p:sp>
              </p:grpSp>
            </p:grpSp>
          </p:grpSp>
        </p:grpSp>
        <p:sp>
          <p:nvSpPr>
            <p:cNvPr id="195662" name="Freeform 78">
              <a:extLst>
                <a:ext uri="{FF2B5EF4-FFF2-40B4-BE49-F238E27FC236}">
                  <a16:creationId xmlns:a16="http://schemas.microsoft.com/office/drawing/2014/main" id="{A2D4D306-2870-4F7F-AB8C-0E5BB5EB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118"/>
              <a:ext cx="774" cy="291"/>
            </a:xfrm>
            <a:custGeom>
              <a:avLst/>
              <a:gdLst>
                <a:gd name="T0" fmla="*/ 0 w 774"/>
                <a:gd name="T1" fmla="*/ 291 h 291"/>
                <a:gd name="T2" fmla="*/ 412 w 774"/>
                <a:gd name="T3" fmla="*/ 121 h 291"/>
                <a:gd name="T4" fmla="*/ 774 w 774"/>
                <a:gd name="T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4" h="291">
                  <a:moveTo>
                    <a:pt x="0" y="291"/>
                  </a:moveTo>
                  <a:cubicBezTo>
                    <a:pt x="141" y="230"/>
                    <a:pt x="283" y="170"/>
                    <a:pt x="412" y="121"/>
                  </a:cubicBezTo>
                  <a:cubicBezTo>
                    <a:pt x="541" y="72"/>
                    <a:pt x="657" y="36"/>
                    <a:pt x="774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63" name="Freeform 79">
              <a:extLst>
                <a:ext uri="{FF2B5EF4-FFF2-40B4-BE49-F238E27FC236}">
                  <a16:creationId xmlns:a16="http://schemas.microsoft.com/office/drawing/2014/main" id="{A380BD09-9F44-4559-B91D-154844FE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354"/>
              <a:ext cx="218" cy="266"/>
            </a:xfrm>
            <a:custGeom>
              <a:avLst/>
              <a:gdLst>
                <a:gd name="T0" fmla="*/ 0 w 218"/>
                <a:gd name="T1" fmla="*/ 0 h 242"/>
                <a:gd name="T2" fmla="*/ 218 w 218"/>
                <a:gd name="T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8" h="242">
                  <a:moveTo>
                    <a:pt x="0" y="0"/>
                  </a:moveTo>
                  <a:cubicBezTo>
                    <a:pt x="0" y="0"/>
                    <a:pt x="109" y="121"/>
                    <a:pt x="218" y="24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64" name="Freeform 80">
              <a:extLst>
                <a:ext uri="{FF2B5EF4-FFF2-40B4-BE49-F238E27FC236}">
                  <a16:creationId xmlns:a16="http://schemas.microsoft.com/office/drawing/2014/main" id="{30DA0B91-B5B6-4C52-ADE9-1494EC28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040"/>
              <a:ext cx="1016" cy="1051"/>
            </a:xfrm>
            <a:custGeom>
              <a:avLst/>
              <a:gdLst>
                <a:gd name="T0" fmla="*/ 0 w 1016"/>
                <a:gd name="T1" fmla="*/ 774 h 1051"/>
                <a:gd name="T2" fmla="*/ 96 w 1016"/>
                <a:gd name="T3" fmla="*/ 991 h 1051"/>
                <a:gd name="T4" fmla="*/ 556 w 1016"/>
                <a:gd name="T5" fmla="*/ 1016 h 1051"/>
                <a:gd name="T6" fmla="*/ 798 w 1016"/>
                <a:gd name="T7" fmla="*/ 991 h 1051"/>
                <a:gd name="T8" fmla="*/ 919 w 1016"/>
                <a:gd name="T9" fmla="*/ 653 h 1051"/>
                <a:gd name="T10" fmla="*/ 1016 w 1016"/>
                <a:gd name="T11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6" h="1051">
                  <a:moveTo>
                    <a:pt x="0" y="774"/>
                  </a:moveTo>
                  <a:cubicBezTo>
                    <a:pt x="1" y="862"/>
                    <a:pt x="3" y="951"/>
                    <a:pt x="96" y="991"/>
                  </a:cubicBezTo>
                  <a:cubicBezTo>
                    <a:pt x="189" y="1031"/>
                    <a:pt x="439" y="1016"/>
                    <a:pt x="556" y="1016"/>
                  </a:cubicBezTo>
                  <a:cubicBezTo>
                    <a:pt x="673" y="1016"/>
                    <a:pt x="738" y="1051"/>
                    <a:pt x="798" y="991"/>
                  </a:cubicBezTo>
                  <a:cubicBezTo>
                    <a:pt x="858" y="931"/>
                    <a:pt x="883" y="818"/>
                    <a:pt x="919" y="653"/>
                  </a:cubicBezTo>
                  <a:cubicBezTo>
                    <a:pt x="955" y="488"/>
                    <a:pt x="985" y="244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65" name="Freeform 81">
              <a:extLst>
                <a:ext uri="{FF2B5EF4-FFF2-40B4-BE49-F238E27FC236}">
                  <a16:creationId xmlns:a16="http://schemas.microsoft.com/office/drawing/2014/main" id="{FF34E990-ADCB-4E0F-A985-1EED77A9B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2628"/>
              <a:ext cx="1" cy="557"/>
            </a:xfrm>
            <a:custGeom>
              <a:avLst/>
              <a:gdLst>
                <a:gd name="T0" fmla="*/ 0 w 1"/>
                <a:gd name="T1" fmla="*/ 557 h 557"/>
                <a:gd name="T2" fmla="*/ 0 w 1"/>
                <a:gd name="T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57">
                  <a:moveTo>
                    <a:pt x="0" y="557"/>
                  </a:moveTo>
                  <a:cubicBezTo>
                    <a:pt x="0" y="557"/>
                    <a:pt x="0" y="27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66" name="Freeform 82">
              <a:extLst>
                <a:ext uri="{FF2B5EF4-FFF2-40B4-BE49-F238E27FC236}">
                  <a16:creationId xmlns:a16="http://schemas.microsoft.com/office/drawing/2014/main" id="{BF8B1FDA-3E30-45F5-9994-89249BA6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" y="2507"/>
              <a:ext cx="121" cy="1"/>
            </a:xfrm>
            <a:custGeom>
              <a:avLst/>
              <a:gdLst>
                <a:gd name="T0" fmla="*/ 0 w 121"/>
                <a:gd name="T1" fmla="*/ 0 h 1"/>
                <a:gd name="T2" fmla="*/ 121 w 12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" h="1">
                  <a:moveTo>
                    <a:pt x="0" y="0"/>
                  </a:moveTo>
                  <a:cubicBezTo>
                    <a:pt x="50" y="0"/>
                    <a:pt x="101" y="0"/>
                    <a:pt x="12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67" name="Line 83">
              <a:extLst>
                <a:ext uri="{FF2B5EF4-FFF2-40B4-BE49-F238E27FC236}">
                  <a16:creationId xmlns:a16="http://schemas.microsoft.com/office/drawing/2014/main" id="{BB446401-10E5-40E3-8980-F4CADC7A9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2118"/>
              <a:ext cx="0" cy="2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5668" name="Line 84">
              <a:extLst>
                <a:ext uri="{FF2B5EF4-FFF2-40B4-BE49-F238E27FC236}">
                  <a16:creationId xmlns:a16="http://schemas.microsoft.com/office/drawing/2014/main" id="{98BC60EE-890D-41CB-92F0-DE8F9D2D1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1830"/>
              <a:ext cx="0" cy="1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01FE9DCE-D38D-4EAA-B141-B8D129400E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 2 (cont.)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24469701-830A-445C-879E-432475192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Continue with node </a:t>
            </a:r>
            <a:r>
              <a:rPr lang="en-US" altLang="zh-TW" sz="2400" i="1" dirty="0"/>
              <a:t>f</a:t>
            </a:r>
          </a:p>
          <a:p>
            <a:r>
              <a:rPr lang="en-US" altLang="zh-TW" sz="2400" dirty="0"/>
              <a:t>One path</a:t>
            </a:r>
          </a:p>
          <a:p>
            <a:r>
              <a:rPr lang="en-US" altLang="zh-TW" sz="2400" i="1" dirty="0"/>
              <a:t>f</a:t>
            </a:r>
            <a:r>
              <a:rPr lang="en-US" altLang="zh-TW" sz="2400" dirty="0"/>
              <a:t>’s conditional pattern base</a:t>
            </a:r>
          </a:p>
          <a:p>
            <a:pPr lvl="1"/>
            <a:r>
              <a:rPr lang="en-US" altLang="zh-TW" sz="2000" dirty="0"/>
              <a:t> </a:t>
            </a:r>
            <a:r>
              <a:rPr lang="el-GR" altLang="zh-TW" sz="2000" i="1" dirty="0">
                <a:cs typeface="Times New Roman" panose="02020603050405020304" pitchFamily="18" charset="0"/>
              </a:rPr>
              <a:t>Φ</a:t>
            </a:r>
            <a:endParaRPr lang="en-US" altLang="zh-TW" sz="2000" i="1" dirty="0"/>
          </a:p>
          <a:p>
            <a:r>
              <a:rPr lang="en-US" altLang="zh-TW" sz="2400" i="1" dirty="0"/>
              <a:t>f</a:t>
            </a:r>
            <a:r>
              <a:rPr lang="en-US" altLang="zh-TW" sz="2400" dirty="0"/>
              <a:t>’s conditional FP-tree</a:t>
            </a:r>
          </a:p>
          <a:p>
            <a:pPr lvl="1"/>
            <a:r>
              <a:rPr lang="el-GR" altLang="zh-TW" sz="2000" i="1" dirty="0">
                <a:cs typeface="Times New Roman" panose="02020603050405020304" pitchFamily="18" charset="0"/>
              </a:rPr>
              <a:t>Φ</a:t>
            </a:r>
            <a:endParaRPr lang="en-US" altLang="zh-TW" sz="2000" i="1" dirty="0">
              <a:cs typeface="Times New Roman" panose="02020603050405020304" pitchFamily="18" charset="0"/>
            </a:endParaRPr>
          </a:p>
          <a:p>
            <a:r>
              <a:rPr lang="en-US" altLang="zh-TW" sz="2400" dirty="0"/>
              <a:t>Patterns:</a:t>
            </a:r>
          </a:p>
          <a:p>
            <a:pPr lvl="1"/>
            <a:r>
              <a:rPr lang="en-US" altLang="zh-TW" sz="2000" i="1" dirty="0">
                <a:cs typeface="Times New Roman" panose="02020603050405020304" pitchFamily="18" charset="0"/>
              </a:rPr>
              <a:t>(f:4)</a:t>
            </a:r>
            <a:endParaRPr lang="en-US" altLang="zh-TW" sz="2000" i="1" dirty="0"/>
          </a:p>
          <a:p>
            <a:pPr>
              <a:buFont typeface="Wingdings" panose="05000000000000000000" pitchFamily="2" charset="2"/>
              <a:buNone/>
            </a:pPr>
            <a:endParaRPr lang="en-US" altLang="zh-TW" sz="3600" dirty="0"/>
          </a:p>
        </p:txBody>
      </p:sp>
      <p:grpSp>
        <p:nvGrpSpPr>
          <p:cNvPr id="196694" name="Group 86">
            <a:extLst>
              <a:ext uri="{FF2B5EF4-FFF2-40B4-BE49-F238E27FC236}">
                <a16:creationId xmlns:a16="http://schemas.microsoft.com/office/drawing/2014/main" id="{8E6FA371-2103-4DA4-9285-4788C9B3AC88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2095500"/>
            <a:ext cx="5781675" cy="4229100"/>
            <a:chOff x="2093" y="1604"/>
            <a:chExt cx="3642" cy="2664"/>
          </a:xfrm>
        </p:grpSpPr>
        <p:sp>
          <p:nvSpPr>
            <p:cNvPr id="196613" name="Freeform 5">
              <a:extLst>
                <a:ext uri="{FF2B5EF4-FFF2-40B4-BE49-F238E27FC236}">
                  <a16:creationId xmlns:a16="http://schemas.microsoft.com/office/drawing/2014/main" id="{3DA073AD-7797-4DAF-B367-CFC69BFBB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862"/>
              <a:ext cx="1088" cy="310"/>
            </a:xfrm>
            <a:custGeom>
              <a:avLst/>
              <a:gdLst>
                <a:gd name="T0" fmla="*/ 0 w 1088"/>
                <a:gd name="T1" fmla="*/ 266 h 310"/>
                <a:gd name="T2" fmla="*/ 629 w 1088"/>
                <a:gd name="T3" fmla="*/ 266 h 310"/>
                <a:gd name="T4" fmla="*/ 1088 w 1088"/>
                <a:gd name="T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8" h="310">
                  <a:moveTo>
                    <a:pt x="0" y="266"/>
                  </a:moveTo>
                  <a:cubicBezTo>
                    <a:pt x="224" y="288"/>
                    <a:pt x="448" y="310"/>
                    <a:pt x="629" y="266"/>
                  </a:cubicBezTo>
                  <a:cubicBezTo>
                    <a:pt x="810" y="222"/>
                    <a:pt x="949" y="111"/>
                    <a:pt x="108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14" name="Text Box 6">
              <a:extLst>
                <a:ext uri="{FF2B5EF4-FFF2-40B4-BE49-F238E27FC236}">
                  <a16:creationId xmlns:a16="http://schemas.microsoft.com/office/drawing/2014/main" id="{89E86206-87AF-4239-A028-F10E50323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" y="2798"/>
              <a:ext cx="8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1800"/>
                <a:t>Header Table</a:t>
              </a:r>
            </a:p>
          </p:txBody>
        </p:sp>
        <p:grpSp>
          <p:nvGrpSpPr>
            <p:cNvPr id="196615" name="Group 7">
              <a:extLst>
                <a:ext uri="{FF2B5EF4-FFF2-40B4-BE49-F238E27FC236}">
                  <a16:creationId xmlns:a16="http://schemas.microsoft.com/office/drawing/2014/main" id="{57FAE881-744A-429F-8987-899CC74135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3" y="2991"/>
              <a:ext cx="1639" cy="1277"/>
              <a:chOff x="2057" y="2934"/>
              <a:chExt cx="1639" cy="1277"/>
            </a:xfrm>
          </p:grpSpPr>
          <p:sp>
            <p:nvSpPr>
              <p:cNvPr id="196616" name="Line 8">
                <a:extLst>
                  <a:ext uri="{FF2B5EF4-FFF2-40B4-BE49-F238E27FC236}">
                    <a16:creationId xmlns:a16="http://schemas.microsoft.com/office/drawing/2014/main" id="{E35E19C0-40E9-4D82-A5BA-7180BD34D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7" y="3136"/>
                <a:ext cx="14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6617" name="Line 9">
                <a:extLst>
                  <a:ext uri="{FF2B5EF4-FFF2-40B4-BE49-F238E27FC236}">
                    <a16:creationId xmlns:a16="http://schemas.microsoft.com/office/drawing/2014/main" id="{6497A1BD-5FA6-4573-A6CF-E3892B27D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2" y="2934"/>
                <a:ext cx="0" cy="12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6618" name="Text Box 10">
                <a:extLst>
                  <a:ext uri="{FF2B5EF4-FFF2-40B4-BE49-F238E27FC236}">
                    <a16:creationId xmlns:a16="http://schemas.microsoft.com/office/drawing/2014/main" id="{140774FD-5AE2-46BC-A942-DB6EB356B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2934"/>
                <a:ext cx="33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item</a:t>
                </a:r>
              </a:p>
            </p:txBody>
          </p:sp>
          <p:sp>
            <p:nvSpPr>
              <p:cNvPr id="196619" name="Text Box 11">
                <a:extLst>
                  <a:ext uri="{FF2B5EF4-FFF2-40B4-BE49-F238E27FC236}">
                    <a16:creationId xmlns:a16="http://schemas.microsoft.com/office/drawing/2014/main" id="{B329DE4C-AA2A-45EA-B241-9FEDF47D3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3" y="2949"/>
                <a:ext cx="120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1800" dirty="0"/>
                  <a:t>head of node-links</a:t>
                </a:r>
              </a:p>
            </p:txBody>
          </p:sp>
          <p:grpSp>
            <p:nvGrpSpPr>
              <p:cNvPr id="196620" name="Group 12">
                <a:extLst>
                  <a:ext uri="{FF2B5EF4-FFF2-40B4-BE49-F238E27FC236}">
                    <a16:creationId xmlns:a16="http://schemas.microsoft.com/office/drawing/2014/main" id="{D4BE79C3-C454-4278-8A21-165154ABA0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42" y="3189"/>
                <a:ext cx="151" cy="886"/>
                <a:chOff x="2142" y="3189"/>
                <a:chExt cx="151" cy="886"/>
              </a:xfrm>
            </p:grpSpPr>
            <p:sp>
              <p:nvSpPr>
                <p:cNvPr id="196621" name="Text Box 13">
                  <a:extLst>
                    <a:ext uri="{FF2B5EF4-FFF2-40B4-BE49-F238E27FC236}">
                      <a16:creationId xmlns:a16="http://schemas.microsoft.com/office/drawing/2014/main" id="{ED1BF6D6-A70B-4DC9-93AB-14C5B8B1B9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3189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>
                      <a:solidFill>
                        <a:srgbClr val="FF3300"/>
                      </a:solidFill>
                    </a:rPr>
                    <a:t>f</a:t>
                  </a:r>
                </a:p>
              </p:txBody>
            </p:sp>
            <p:sp>
              <p:nvSpPr>
                <p:cNvPr id="196622" name="Text Box 14">
                  <a:extLst>
                    <a:ext uri="{FF2B5EF4-FFF2-40B4-BE49-F238E27FC236}">
                      <a16:creationId xmlns:a16="http://schemas.microsoft.com/office/drawing/2014/main" id="{664BF32A-9834-44C2-A8AA-3880929CC5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4" y="334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c</a:t>
                  </a:r>
                </a:p>
              </p:txBody>
            </p:sp>
            <p:sp>
              <p:nvSpPr>
                <p:cNvPr id="196623" name="Text Box 15">
                  <a:extLst>
                    <a:ext uri="{FF2B5EF4-FFF2-40B4-BE49-F238E27FC236}">
                      <a16:creationId xmlns:a16="http://schemas.microsoft.com/office/drawing/2014/main" id="{64CCB014-D380-4708-B0FD-A61E6B8AF1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48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a</a:t>
                  </a:r>
                </a:p>
              </p:txBody>
            </p:sp>
            <p:sp>
              <p:nvSpPr>
                <p:cNvPr id="196624" name="Text Box 16">
                  <a:extLst>
                    <a:ext uri="{FF2B5EF4-FFF2-40B4-BE49-F238E27FC236}">
                      <a16:creationId xmlns:a16="http://schemas.microsoft.com/office/drawing/2014/main" id="{7D49177E-A9DE-42AE-82B6-385C986D66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636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b</a:t>
                  </a:r>
                </a:p>
              </p:txBody>
            </p:sp>
            <p:sp>
              <p:nvSpPr>
                <p:cNvPr id="196625" name="Text Box 17">
                  <a:extLst>
                    <a:ext uri="{FF2B5EF4-FFF2-40B4-BE49-F238E27FC236}">
                      <a16:creationId xmlns:a16="http://schemas.microsoft.com/office/drawing/2014/main" id="{B62897C7-7647-43BB-B394-3DB0814087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777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m</a:t>
                  </a:r>
                </a:p>
              </p:txBody>
            </p:sp>
            <p:sp>
              <p:nvSpPr>
                <p:cNvPr id="196626" name="Text Box 18">
                  <a:extLst>
                    <a:ext uri="{FF2B5EF4-FFF2-40B4-BE49-F238E27FC236}">
                      <a16:creationId xmlns:a16="http://schemas.microsoft.com/office/drawing/2014/main" id="{6533B502-1990-41EC-A715-24A092EAFF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2" y="3902"/>
                  <a:ext cx="1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p</a:t>
                  </a:r>
                </a:p>
              </p:txBody>
            </p:sp>
          </p:grpSp>
        </p:grpSp>
        <p:sp>
          <p:nvSpPr>
            <p:cNvPr id="196627" name="Freeform 19">
              <a:extLst>
                <a:ext uri="{FF2B5EF4-FFF2-40B4-BE49-F238E27FC236}">
                  <a16:creationId xmlns:a16="http://schemas.microsoft.com/office/drawing/2014/main" id="{F88C82DE-D781-43A2-BB8A-D54333E70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217"/>
              <a:ext cx="1040" cy="1096"/>
            </a:xfrm>
            <a:custGeom>
              <a:avLst/>
              <a:gdLst>
                <a:gd name="T0" fmla="*/ 0 w 1040"/>
                <a:gd name="T1" fmla="*/ 1089 h 1096"/>
                <a:gd name="T2" fmla="*/ 411 w 1040"/>
                <a:gd name="T3" fmla="*/ 1064 h 1096"/>
                <a:gd name="T4" fmla="*/ 629 w 1040"/>
                <a:gd name="T5" fmla="*/ 895 h 1096"/>
                <a:gd name="T6" fmla="*/ 847 w 1040"/>
                <a:gd name="T7" fmla="*/ 363 h 1096"/>
                <a:gd name="T8" fmla="*/ 1040 w 1040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1096">
                  <a:moveTo>
                    <a:pt x="0" y="1089"/>
                  </a:moveTo>
                  <a:cubicBezTo>
                    <a:pt x="153" y="1092"/>
                    <a:pt x="306" y="1096"/>
                    <a:pt x="411" y="1064"/>
                  </a:cubicBezTo>
                  <a:cubicBezTo>
                    <a:pt x="516" y="1032"/>
                    <a:pt x="556" y="1012"/>
                    <a:pt x="629" y="895"/>
                  </a:cubicBezTo>
                  <a:cubicBezTo>
                    <a:pt x="702" y="778"/>
                    <a:pt x="779" y="512"/>
                    <a:pt x="847" y="363"/>
                  </a:cubicBezTo>
                  <a:cubicBezTo>
                    <a:pt x="915" y="214"/>
                    <a:pt x="977" y="107"/>
                    <a:pt x="1040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28" name="Freeform 20">
              <a:extLst>
                <a:ext uri="{FF2B5EF4-FFF2-40B4-BE49-F238E27FC236}">
                  <a16:creationId xmlns:a16="http://schemas.microsoft.com/office/drawing/2014/main" id="{8B1C003E-BC7C-44FD-9A29-F2FD778C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604"/>
              <a:ext cx="992" cy="875"/>
            </a:xfrm>
            <a:custGeom>
              <a:avLst/>
              <a:gdLst>
                <a:gd name="T0" fmla="*/ 0 w 992"/>
                <a:gd name="T1" fmla="*/ 847 h 875"/>
                <a:gd name="T2" fmla="*/ 363 w 992"/>
                <a:gd name="T3" fmla="*/ 847 h 875"/>
                <a:gd name="T4" fmla="*/ 654 w 992"/>
                <a:gd name="T5" fmla="*/ 677 h 875"/>
                <a:gd name="T6" fmla="*/ 992 w 992"/>
                <a:gd name="T7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2" h="875">
                  <a:moveTo>
                    <a:pt x="0" y="847"/>
                  </a:moveTo>
                  <a:cubicBezTo>
                    <a:pt x="127" y="861"/>
                    <a:pt x="254" y="875"/>
                    <a:pt x="363" y="847"/>
                  </a:cubicBezTo>
                  <a:cubicBezTo>
                    <a:pt x="472" y="819"/>
                    <a:pt x="549" y="818"/>
                    <a:pt x="654" y="677"/>
                  </a:cubicBezTo>
                  <a:cubicBezTo>
                    <a:pt x="759" y="536"/>
                    <a:pt x="936" y="113"/>
                    <a:pt x="99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29" name="Freeform 21">
              <a:extLst>
                <a:ext uri="{FF2B5EF4-FFF2-40B4-BE49-F238E27FC236}">
                  <a16:creationId xmlns:a16="http://schemas.microsoft.com/office/drawing/2014/main" id="{A60CA7FA-7FE7-4947-9143-3E7E407FA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015"/>
              <a:ext cx="1016" cy="629"/>
            </a:xfrm>
            <a:custGeom>
              <a:avLst/>
              <a:gdLst>
                <a:gd name="T0" fmla="*/ 0 w 1016"/>
                <a:gd name="T1" fmla="*/ 605 h 629"/>
                <a:gd name="T2" fmla="*/ 436 w 1016"/>
                <a:gd name="T3" fmla="*/ 605 h 629"/>
                <a:gd name="T4" fmla="*/ 702 w 1016"/>
                <a:gd name="T5" fmla="*/ 460 h 629"/>
                <a:gd name="T6" fmla="*/ 1016 w 1016"/>
                <a:gd name="T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6" h="629">
                  <a:moveTo>
                    <a:pt x="0" y="605"/>
                  </a:moveTo>
                  <a:cubicBezTo>
                    <a:pt x="159" y="617"/>
                    <a:pt x="319" y="629"/>
                    <a:pt x="436" y="605"/>
                  </a:cubicBezTo>
                  <a:cubicBezTo>
                    <a:pt x="553" y="581"/>
                    <a:pt x="605" y="561"/>
                    <a:pt x="702" y="460"/>
                  </a:cubicBezTo>
                  <a:cubicBezTo>
                    <a:pt x="799" y="359"/>
                    <a:pt x="907" y="179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30" name="Freeform 22">
              <a:extLst>
                <a:ext uri="{FF2B5EF4-FFF2-40B4-BE49-F238E27FC236}">
                  <a16:creationId xmlns:a16="http://schemas.microsoft.com/office/drawing/2014/main" id="{611CE6CC-20A0-4915-B4E9-7D45F3707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3402"/>
              <a:ext cx="1645" cy="456"/>
            </a:xfrm>
            <a:custGeom>
              <a:avLst/>
              <a:gdLst>
                <a:gd name="T0" fmla="*/ 0 w 1645"/>
                <a:gd name="T1" fmla="*/ 412 h 456"/>
                <a:gd name="T2" fmla="*/ 460 w 1645"/>
                <a:gd name="T3" fmla="*/ 412 h 456"/>
                <a:gd name="T4" fmla="*/ 1041 w 1645"/>
                <a:gd name="T5" fmla="*/ 146 h 456"/>
                <a:gd name="T6" fmla="*/ 1645 w 1645"/>
                <a:gd name="T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5" h="456">
                  <a:moveTo>
                    <a:pt x="0" y="412"/>
                  </a:moveTo>
                  <a:cubicBezTo>
                    <a:pt x="143" y="434"/>
                    <a:pt x="287" y="456"/>
                    <a:pt x="460" y="412"/>
                  </a:cubicBezTo>
                  <a:cubicBezTo>
                    <a:pt x="633" y="368"/>
                    <a:pt x="844" y="215"/>
                    <a:pt x="1041" y="146"/>
                  </a:cubicBezTo>
                  <a:cubicBezTo>
                    <a:pt x="1238" y="77"/>
                    <a:pt x="1441" y="38"/>
                    <a:pt x="164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31" name="Freeform 23">
              <a:extLst>
                <a:ext uri="{FF2B5EF4-FFF2-40B4-BE49-F238E27FC236}">
                  <a16:creationId xmlns:a16="http://schemas.microsoft.com/office/drawing/2014/main" id="{DEF68232-0EFD-4F9C-A63C-750362DE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3402"/>
              <a:ext cx="1064" cy="597"/>
            </a:xfrm>
            <a:custGeom>
              <a:avLst/>
              <a:gdLst>
                <a:gd name="T0" fmla="*/ 0 w 1064"/>
                <a:gd name="T1" fmla="*/ 581 h 597"/>
                <a:gd name="T2" fmla="*/ 435 w 1064"/>
                <a:gd name="T3" fmla="*/ 581 h 597"/>
                <a:gd name="T4" fmla="*/ 725 w 1064"/>
                <a:gd name="T5" fmla="*/ 484 h 597"/>
                <a:gd name="T6" fmla="*/ 1064 w 1064"/>
                <a:gd name="T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597">
                  <a:moveTo>
                    <a:pt x="0" y="581"/>
                  </a:moveTo>
                  <a:cubicBezTo>
                    <a:pt x="157" y="589"/>
                    <a:pt x="314" y="597"/>
                    <a:pt x="435" y="581"/>
                  </a:cubicBezTo>
                  <a:cubicBezTo>
                    <a:pt x="556" y="565"/>
                    <a:pt x="620" y="581"/>
                    <a:pt x="725" y="484"/>
                  </a:cubicBezTo>
                  <a:cubicBezTo>
                    <a:pt x="830" y="387"/>
                    <a:pt x="947" y="193"/>
                    <a:pt x="106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96632" name="Group 24">
              <a:extLst>
                <a:ext uri="{FF2B5EF4-FFF2-40B4-BE49-F238E27FC236}">
                  <a16:creationId xmlns:a16="http://schemas.microsoft.com/office/drawing/2014/main" id="{63D888B4-C1F7-4F0B-9026-E8A134F1C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5" y="1604"/>
              <a:ext cx="1640" cy="2223"/>
              <a:chOff x="4059" y="1547"/>
              <a:chExt cx="1640" cy="2223"/>
            </a:xfrm>
          </p:grpSpPr>
          <p:grpSp>
            <p:nvGrpSpPr>
              <p:cNvPr id="196633" name="Group 25">
                <a:extLst>
                  <a:ext uri="{FF2B5EF4-FFF2-40B4-BE49-F238E27FC236}">
                    <a16:creationId xmlns:a16="http://schemas.microsoft.com/office/drawing/2014/main" id="{B1764810-E9B9-4E82-AED0-D797F9EEE8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9" y="1547"/>
                <a:ext cx="454" cy="226"/>
                <a:chOff x="4649" y="1547"/>
                <a:chExt cx="454" cy="226"/>
              </a:xfrm>
            </p:grpSpPr>
            <p:sp>
              <p:nvSpPr>
                <p:cNvPr id="196634" name="Oval 26">
                  <a:extLst>
                    <a:ext uri="{FF2B5EF4-FFF2-40B4-BE49-F238E27FC236}">
                      <a16:creationId xmlns:a16="http://schemas.microsoft.com/office/drawing/2014/main" id="{048D078F-39B6-42A2-9131-B47341F06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9" y="1547"/>
                  <a:ext cx="454" cy="22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96635" name="Text Box 27">
                  <a:extLst>
                    <a:ext uri="{FF2B5EF4-FFF2-40B4-BE49-F238E27FC236}">
                      <a16:creationId xmlns:a16="http://schemas.microsoft.com/office/drawing/2014/main" id="{368D36E9-8F13-4F2C-A51B-EFDF71D039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7" y="1579"/>
                  <a:ext cx="29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zh-CN" sz="1800"/>
                    <a:t>root</a:t>
                  </a:r>
                </a:p>
              </p:txBody>
            </p:sp>
          </p:grpSp>
          <p:grpSp>
            <p:nvGrpSpPr>
              <p:cNvPr id="196636" name="Group 28">
                <a:extLst>
                  <a:ext uri="{FF2B5EF4-FFF2-40B4-BE49-F238E27FC236}">
                    <a16:creationId xmlns:a16="http://schemas.microsoft.com/office/drawing/2014/main" id="{16F92602-CF60-46B2-95D5-BF8EFABE2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3" y="1676"/>
                <a:ext cx="596" cy="1277"/>
                <a:chOff x="5103" y="1676"/>
                <a:chExt cx="596" cy="1277"/>
              </a:xfrm>
            </p:grpSpPr>
            <p:sp>
              <p:nvSpPr>
                <p:cNvPr id="196637" name="Line 29">
                  <a:extLst>
                    <a:ext uri="{FF2B5EF4-FFF2-40B4-BE49-F238E27FC236}">
                      <a16:creationId xmlns:a16="http://schemas.microsoft.com/office/drawing/2014/main" id="{96E001F0-C3CF-499A-B194-57E33E7F2E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03" y="1676"/>
                  <a:ext cx="369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6638" name="Group 30">
                  <a:extLst>
                    <a:ext uri="{FF2B5EF4-FFF2-40B4-BE49-F238E27FC236}">
                      <a16:creationId xmlns:a16="http://schemas.microsoft.com/office/drawing/2014/main" id="{E46EBD25-D35B-4851-AAA3-AB19126831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" y="1934"/>
                  <a:ext cx="454" cy="1019"/>
                  <a:chOff x="5245" y="1934"/>
                  <a:chExt cx="454" cy="1019"/>
                </a:xfrm>
              </p:grpSpPr>
              <p:sp>
                <p:nvSpPr>
                  <p:cNvPr id="196639" name="Line 31">
                    <a:extLst>
                      <a:ext uri="{FF2B5EF4-FFF2-40B4-BE49-F238E27FC236}">
                        <a16:creationId xmlns:a16="http://schemas.microsoft.com/office/drawing/2014/main" id="{8B00B9DE-5248-423A-B7B8-D38CF18273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6640" name="Line 32">
                    <a:extLst>
                      <a:ext uri="{FF2B5EF4-FFF2-40B4-BE49-F238E27FC236}">
                        <a16:creationId xmlns:a16="http://schemas.microsoft.com/office/drawing/2014/main" id="{6FDD2334-48F3-4762-893F-E5819B68ED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69" y="2562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6641" name="Group 33">
                    <a:extLst>
                      <a:ext uri="{FF2B5EF4-FFF2-40B4-BE49-F238E27FC236}">
                        <a16:creationId xmlns:a16="http://schemas.microsoft.com/office/drawing/2014/main" id="{67B1EFC2-EA20-4E87-8C24-2A438DCBFD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727"/>
                    <a:ext cx="454" cy="226"/>
                    <a:chOff x="5245" y="2727"/>
                    <a:chExt cx="454" cy="226"/>
                  </a:xfrm>
                </p:grpSpPr>
                <p:sp>
                  <p:nvSpPr>
                    <p:cNvPr id="196642" name="Oval 34">
                      <a:extLst>
                        <a:ext uri="{FF2B5EF4-FFF2-40B4-BE49-F238E27FC236}">
                          <a16:creationId xmlns:a16="http://schemas.microsoft.com/office/drawing/2014/main" id="{ED86F596-9C94-4F53-9C54-FE7034875D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43" name="Text Box 35">
                      <a:extLst>
                        <a:ext uri="{FF2B5EF4-FFF2-40B4-BE49-F238E27FC236}">
                          <a16:creationId xmlns:a16="http://schemas.microsoft.com/office/drawing/2014/main" id="{BEDFF937-D8FA-4876-888F-BFA17F4624D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48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1</a:t>
                      </a:r>
                    </a:p>
                  </p:txBody>
                </p:sp>
              </p:grpSp>
              <p:grpSp>
                <p:nvGrpSpPr>
                  <p:cNvPr id="196644" name="Group 36">
                    <a:extLst>
                      <a:ext uri="{FF2B5EF4-FFF2-40B4-BE49-F238E27FC236}">
                        <a16:creationId xmlns:a16="http://schemas.microsoft.com/office/drawing/2014/main" id="{E0195904-9AD9-431A-B14A-388C31AD96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1934"/>
                    <a:ext cx="454" cy="226"/>
                    <a:chOff x="5245" y="1934"/>
                    <a:chExt cx="454" cy="226"/>
                  </a:xfrm>
                </p:grpSpPr>
                <p:sp>
                  <p:nvSpPr>
                    <p:cNvPr id="196645" name="Oval 37">
                      <a:extLst>
                        <a:ext uri="{FF2B5EF4-FFF2-40B4-BE49-F238E27FC236}">
                          <a16:creationId xmlns:a16="http://schemas.microsoft.com/office/drawing/2014/main" id="{4EF082E4-EE50-496E-8A83-6740DDBE9F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46" name="Text Box 38">
                      <a:extLst>
                        <a:ext uri="{FF2B5EF4-FFF2-40B4-BE49-F238E27FC236}">
                          <a16:creationId xmlns:a16="http://schemas.microsoft.com/office/drawing/2014/main" id="{30419023-C75E-43CD-9506-E885031566B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196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1</a:t>
                      </a:r>
                    </a:p>
                  </p:txBody>
                </p:sp>
              </p:grpSp>
              <p:grpSp>
                <p:nvGrpSpPr>
                  <p:cNvPr id="196647" name="Group 39">
                    <a:extLst>
                      <a:ext uri="{FF2B5EF4-FFF2-40B4-BE49-F238E27FC236}">
                        <a16:creationId xmlns:a16="http://schemas.microsoft.com/office/drawing/2014/main" id="{21DB2B4F-9A8D-4BF9-B742-0722F6E122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" y="2338"/>
                    <a:ext cx="454" cy="226"/>
                    <a:chOff x="5245" y="2338"/>
                    <a:chExt cx="454" cy="226"/>
                  </a:xfrm>
                </p:grpSpPr>
                <p:sp>
                  <p:nvSpPr>
                    <p:cNvPr id="196648" name="Oval 40">
                      <a:extLst>
                        <a:ext uri="{FF2B5EF4-FFF2-40B4-BE49-F238E27FC236}">
                          <a16:creationId xmlns:a16="http://schemas.microsoft.com/office/drawing/2014/main" id="{C6111C97-0311-4038-9E4E-A2A5B62B92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5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49" name="Text Box 41">
                      <a:extLst>
                        <a:ext uri="{FF2B5EF4-FFF2-40B4-BE49-F238E27FC236}">
                          <a16:creationId xmlns:a16="http://schemas.microsoft.com/office/drawing/2014/main" id="{B9162984-4C30-4755-8911-A465842FA78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2" y="2378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</p:grpSp>
          <p:grpSp>
            <p:nvGrpSpPr>
              <p:cNvPr id="196650" name="Group 42">
                <a:extLst>
                  <a:ext uri="{FF2B5EF4-FFF2-40B4-BE49-F238E27FC236}">
                    <a16:creationId xmlns:a16="http://schemas.microsoft.com/office/drawing/2014/main" id="{D6E4604B-41B2-4227-9621-649FD06812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59" y="1676"/>
                <a:ext cx="1064" cy="2094"/>
                <a:chOff x="4059" y="1676"/>
                <a:chExt cx="1064" cy="2094"/>
              </a:xfrm>
            </p:grpSpPr>
            <p:sp>
              <p:nvSpPr>
                <p:cNvPr id="196651" name="Line 43">
                  <a:extLst>
                    <a:ext uri="{FF2B5EF4-FFF2-40B4-BE49-F238E27FC236}">
                      <a16:creationId xmlns:a16="http://schemas.microsoft.com/office/drawing/2014/main" id="{1ECE3585-FD60-4F52-B546-BCBB75166B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1676"/>
                  <a:ext cx="224" cy="2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TW" altLang="en-US"/>
                </a:p>
              </p:txBody>
            </p:sp>
            <p:grpSp>
              <p:nvGrpSpPr>
                <p:cNvPr id="196652" name="Group 44">
                  <a:extLst>
                    <a:ext uri="{FF2B5EF4-FFF2-40B4-BE49-F238E27FC236}">
                      <a16:creationId xmlns:a16="http://schemas.microsoft.com/office/drawing/2014/main" id="{CCA5535E-4221-4C3C-8C7F-C2F8EA7883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139"/>
                  <a:ext cx="650" cy="425"/>
                  <a:chOff x="4453" y="2139"/>
                  <a:chExt cx="650" cy="425"/>
                </a:xfrm>
              </p:grpSpPr>
              <p:sp>
                <p:nvSpPr>
                  <p:cNvPr id="196653" name="Line 45">
                    <a:extLst>
                      <a:ext uri="{FF2B5EF4-FFF2-40B4-BE49-F238E27FC236}">
                        <a16:creationId xmlns:a16="http://schemas.microsoft.com/office/drawing/2014/main" id="{E9698626-C3D9-4A81-BF49-D8A2AE47D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139"/>
                    <a:ext cx="290" cy="1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6654" name="Group 46">
                    <a:extLst>
                      <a:ext uri="{FF2B5EF4-FFF2-40B4-BE49-F238E27FC236}">
                        <a16:creationId xmlns:a16="http://schemas.microsoft.com/office/drawing/2014/main" id="{C1F6B47E-B888-4E3E-B767-5850A11A66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2338"/>
                    <a:ext cx="454" cy="226"/>
                    <a:chOff x="4649" y="2338"/>
                    <a:chExt cx="454" cy="226"/>
                  </a:xfrm>
                </p:grpSpPr>
                <p:sp>
                  <p:nvSpPr>
                    <p:cNvPr id="196655" name="Oval 47">
                      <a:extLst>
                        <a:ext uri="{FF2B5EF4-FFF2-40B4-BE49-F238E27FC236}">
                          <a16:creationId xmlns:a16="http://schemas.microsoft.com/office/drawing/2014/main" id="{BBB4370B-F312-4387-9D47-D9C59DDCF8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56" name="Text Box 48">
                      <a:extLst>
                        <a:ext uri="{FF2B5EF4-FFF2-40B4-BE49-F238E27FC236}">
                          <a16:creationId xmlns:a16="http://schemas.microsoft.com/office/drawing/2014/main" id="{9F503F5E-30D9-4158-A3BA-D07C27F431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</p:grpSp>
            <p:grpSp>
              <p:nvGrpSpPr>
                <p:cNvPr id="196657" name="Group 49">
                  <a:extLst>
                    <a:ext uri="{FF2B5EF4-FFF2-40B4-BE49-F238E27FC236}">
                      <a16:creationId xmlns:a16="http://schemas.microsoft.com/office/drawing/2014/main" id="{82CB1A72-F322-48C1-9FFB-C13FE7279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3" y="2934"/>
                  <a:ext cx="670" cy="836"/>
                  <a:chOff x="4453" y="2934"/>
                  <a:chExt cx="670" cy="836"/>
                </a:xfrm>
              </p:grpSpPr>
              <p:sp>
                <p:nvSpPr>
                  <p:cNvPr id="196658" name="Line 50">
                    <a:extLst>
                      <a:ext uri="{FF2B5EF4-FFF2-40B4-BE49-F238E27FC236}">
                        <a16:creationId xmlns:a16="http://schemas.microsoft.com/office/drawing/2014/main" id="{E490A894-DC4D-420C-BB56-E40FDAC5A6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53" y="2934"/>
                    <a:ext cx="290" cy="2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6659" name="Line 51">
                    <a:extLst>
                      <a:ext uri="{FF2B5EF4-FFF2-40B4-BE49-F238E27FC236}">
                        <a16:creationId xmlns:a16="http://schemas.microsoft.com/office/drawing/2014/main" id="{8DA8451B-AFF0-4318-8010-4DDE23721A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0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6660" name="Group 52">
                    <a:extLst>
                      <a:ext uri="{FF2B5EF4-FFF2-40B4-BE49-F238E27FC236}">
                        <a16:creationId xmlns:a16="http://schemas.microsoft.com/office/drawing/2014/main" id="{E89154EA-5E6F-4EDD-8CB2-722A4F89D2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136"/>
                    <a:ext cx="454" cy="226"/>
                    <a:chOff x="4649" y="3136"/>
                    <a:chExt cx="454" cy="226"/>
                  </a:xfrm>
                </p:grpSpPr>
                <p:sp>
                  <p:nvSpPr>
                    <p:cNvPr id="196661" name="Oval 53">
                      <a:extLst>
                        <a:ext uri="{FF2B5EF4-FFF2-40B4-BE49-F238E27FC236}">
                          <a16:creationId xmlns:a16="http://schemas.microsoft.com/office/drawing/2014/main" id="{58C29032-0171-44BB-ACDC-EB28568337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62" name="Text Box 54">
                      <a:extLst>
                        <a:ext uri="{FF2B5EF4-FFF2-40B4-BE49-F238E27FC236}">
                          <a16:creationId xmlns:a16="http://schemas.microsoft.com/office/drawing/2014/main" id="{78960615-8233-4D86-98D0-97BC5FCA613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176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b : 1</a:t>
                      </a:r>
                    </a:p>
                  </p:txBody>
                </p:sp>
              </p:grpSp>
              <p:grpSp>
                <p:nvGrpSpPr>
                  <p:cNvPr id="196663" name="Group 55">
                    <a:extLst>
                      <a:ext uri="{FF2B5EF4-FFF2-40B4-BE49-F238E27FC236}">
                        <a16:creationId xmlns:a16="http://schemas.microsoft.com/office/drawing/2014/main" id="{3E110D90-76D0-4C7B-BAF4-D9D1E2FE9E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49" y="3544"/>
                    <a:ext cx="474" cy="226"/>
                    <a:chOff x="4649" y="3544"/>
                    <a:chExt cx="474" cy="226"/>
                  </a:xfrm>
                </p:grpSpPr>
                <p:sp>
                  <p:nvSpPr>
                    <p:cNvPr id="196664" name="Oval 56">
                      <a:extLst>
                        <a:ext uri="{FF2B5EF4-FFF2-40B4-BE49-F238E27FC236}">
                          <a16:creationId xmlns:a16="http://schemas.microsoft.com/office/drawing/2014/main" id="{4B5FC9B6-7F84-478A-BC1D-9ACD3B9651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65" name="Text Box 57">
                      <a:extLst>
                        <a:ext uri="{FF2B5EF4-FFF2-40B4-BE49-F238E27FC236}">
                          <a16:creationId xmlns:a16="http://schemas.microsoft.com/office/drawing/2014/main" id="{83AB0325-1A39-41C8-ACE9-7EC8EA0D4F3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7" y="3584"/>
                      <a:ext cx="356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m : 1</a:t>
                      </a:r>
                    </a:p>
                  </p:txBody>
                </p:sp>
              </p:grpSp>
            </p:grpSp>
            <p:grpSp>
              <p:nvGrpSpPr>
                <p:cNvPr id="196666" name="Group 58">
                  <a:extLst>
                    <a:ext uri="{FF2B5EF4-FFF2-40B4-BE49-F238E27FC236}">
                      <a16:creationId xmlns:a16="http://schemas.microsoft.com/office/drawing/2014/main" id="{156AEC29-BA5B-4D65-A3E9-422B0DE42E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9" y="1934"/>
                  <a:ext cx="482" cy="1836"/>
                  <a:chOff x="4059" y="1934"/>
                  <a:chExt cx="482" cy="1836"/>
                </a:xfrm>
              </p:grpSpPr>
              <p:sp>
                <p:nvSpPr>
                  <p:cNvPr id="196667" name="Line 59">
                    <a:extLst>
                      <a:ext uri="{FF2B5EF4-FFF2-40B4-BE49-F238E27FC236}">
                        <a16:creationId xmlns:a16="http://schemas.microsoft.com/office/drawing/2014/main" id="{ACB30248-7B6F-48A4-B3B7-A7DBFDDBD7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155"/>
                    <a:ext cx="0" cy="1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6668" name="Line 60">
                    <a:extLst>
                      <a:ext uri="{FF2B5EF4-FFF2-40B4-BE49-F238E27FC236}">
                        <a16:creationId xmlns:a16="http://schemas.microsoft.com/office/drawing/2014/main" id="{A74FBE23-3D38-43E4-94A7-F0490D1916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564"/>
                    <a:ext cx="0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6669" name="Line 61">
                    <a:extLst>
                      <a:ext uri="{FF2B5EF4-FFF2-40B4-BE49-F238E27FC236}">
                        <a16:creationId xmlns:a16="http://schemas.microsoft.com/office/drawing/2014/main" id="{447D5166-9FEB-4EA3-92F1-9D2E21CA08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2949"/>
                    <a:ext cx="0" cy="1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196670" name="Line 62">
                    <a:extLst>
                      <a:ext uri="{FF2B5EF4-FFF2-40B4-BE49-F238E27FC236}">
                        <a16:creationId xmlns:a16="http://schemas.microsoft.com/office/drawing/2014/main" id="{144ABB07-8F6A-4EBB-9044-B1B9F79C8C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9" y="3362"/>
                    <a:ext cx="0" cy="1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96671" name="Group 63">
                    <a:extLst>
                      <a:ext uri="{FF2B5EF4-FFF2-40B4-BE49-F238E27FC236}">
                        <a16:creationId xmlns:a16="http://schemas.microsoft.com/office/drawing/2014/main" id="{35B75184-8C48-42BF-BB3A-B6D9B657FE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1934"/>
                    <a:ext cx="454" cy="226"/>
                    <a:chOff x="4059" y="1934"/>
                    <a:chExt cx="454" cy="226"/>
                  </a:xfrm>
                </p:grpSpPr>
                <p:sp>
                  <p:nvSpPr>
                    <p:cNvPr id="196672" name="Oval 64">
                      <a:extLst>
                        <a:ext uri="{FF2B5EF4-FFF2-40B4-BE49-F238E27FC236}">
                          <a16:creationId xmlns:a16="http://schemas.microsoft.com/office/drawing/2014/main" id="{D4350E39-2784-4B3C-A715-A9CC45CF76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93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73" name="Text Box 65">
                      <a:extLst>
                        <a:ext uri="{FF2B5EF4-FFF2-40B4-BE49-F238E27FC236}">
                          <a16:creationId xmlns:a16="http://schemas.microsoft.com/office/drawing/2014/main" id="{4D53112D-CC41-4127-A9ED-7F0F14395C3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1963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f : 4</a:t>
                      </a:r>
                    </a:p>
                  </p:txBody>
                </p:sp>
              </p:grpSp>
              <p:grpSp>
                <p:nvGrpSpPr>
                  <p:cNvPr id="196674" name="Group 66">
                    <a:extLst>
                      <a:ext uri="{FF2B5EF4-FFF2-40B4-BE49-F238E27FC236}">
                        <a16:creationId xmlns:a16="http://schemas.microsoft.com/office/drawing/2014/main" id="{3D034620-B3FB-49E4-AC72-AB2677CC71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727"/>
                    <a:ext cx="454" cy="226"/>
                    <a:chOff x="4059" y="2727"/>
                    <a:chExt cx="454" cy="226"/>
                  </a:xfrm>
                </p:grpSpPr>
                <p:sp>
                  <p:nvSpPr>
                    <p:cNvPr id="196675" name="Oval 67">
                      <a:extLst>
                        <a:ext uri="{FF2B5EF4-FFF2-40B4-BE49-F238E27FC236}">
                          <a16:creationId xmlns:a16="http://schemas.microsoft.com/office/drawing/2014/main" id="{2304DF62-D86B-473D-A67B-C3506D21E1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727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76" name="Text Box 68">
                      <a:extLst>
                        <a:ext uri="{FF2B5EF4-FFF2-40B4-BE49-F238E27FC236}">
                          <a16:creationId xmlns:a16="http://schemas.microsoft.com/office/drawing/2014/main" id="{2A54E43F-CDD1-4790-8C43-9F42A94516E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761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a : 3</a:t>
                      </a:r>
                    </a:p>
                  </p:txBody>
                </p:sp>
              </p:grpSp>
              <p:grpSp>
                <p:nvGrpSpPr>
                  <p:cNvPr id="196677" name="Group 69">
                    <a:extLst>
                      <a:ext uri="{FF2B5EF4-FFF2-40B4-BE49-F238E27FC236}">
                        <a16:creationId xmlns:a16="http://schemas.microsoft.com/office/drawing/2014/main" id="{7656D523-97C6-4885-8EFE-D06CDB6F99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136"/>
                    <a:ext cx="482" cy="226"/>
                    <a:chOff x="4059" y="3136"/>
                    <a:chExt cx="482" cy="226"/>
                  </a:xfrm>
                </p:grpSpPr>
                <p:sp>
                  <p:nvSpPr>
                    <p:cNvPr id="196678" name="Oval 70">
                      <a:extLst>
                        <a:ext uri="{FF2B5EF4-FFF2-40B4-BE49-F238E27FC236}">
                          <a16:creationId xmlns:a16="http://schemas.microsoft.com/office/drawing/2014/main" id="{267A3416-6EFE-4D4A-BBBD-58945C7F00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136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79" name="Text Box 71">
                      <a:extLst>
                        <a:ext uri="{FF2B5EF4-FFF2-40B4-BE49-F238E27FC236}">
                          <a16:creationId xmlns:a16="http://schemas.microsoft.com/office/drawing/2014/main" id="{08557110-DB01-4F6B-8CA1-0D3C3C37B9D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176"/>
                      <a:ext cx="378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en-US" altLang="zh-CN" sz="1800" dirty="0"/>
                        <a:t>m : 2</a:t>
                      </a:r>
                    </a:p>
                  </p:txBody>
                </p:sp>
              </p:grpSp>
              <p:grpSp>
                <p:nvGrpSpPr>
                  <p:cNvPr id="196680" name="Group 72">
                    <a:extLst>
                      <a:ext uri="{FF2B5EF4-FFF2-40B4-BE49-F238E27FC236}">
                        <a16:creationId xmlns:a16="http://schemas.microsoft.com/office/drawing/2014/main" id="{D2A776B0-5A7A-4857-9CF6-20201203A0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3544"/>
                    <a:ext cx="454" cy="226"/>
                    <a:chOff x="4059" y="3544"/>
                    <a:chExt cx="454" cy="226"/>
                  </a:xfrm>
                </p:grpSpPr>
                <p:sp>
                  <p:nvSpPr>
                    <p:cNvPr id="196681" name="Oval 73">
                      <a:extLst>
                        <a:ext uri="{FF2B5EF4-FFF2-40B4-BE49-F238E27FC236}">
                          <a16:creationId xmlns:a16="http://schemas.microsoft.com/office/drawing/2014/main" id="{575BE1AF-427A-424D-A95C-52FCC7946C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3544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82" name="Text Box 74">
                      <a:extLst>
                        <a:ext uri="{FF2B5EF4-FFF2-40B4-BE49-F238E27FC236}">
                          <a16:creationId xmlns:a16="http://schemas.microsoft.com/office/drawing/2014/main" id="{B06054CB-2852-4A02-BA5E-6984B513C0E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358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p : 2</a:t>
                      </a:r>
                    </a:p>
                  </p:txBody>
                </p:sp>
              </p:grpSp>
              <p:grpSp>
                <p:nvGrpSpPr>
                  <p:cNvPr id="196683" name="Group 75">
                    <a:extLst>
                      <a:ext uri="{FF2B5EF4-FFF2-40B4-BE49-F238E27FC236}">
                        <a16:creationId xmlns:a16="http://schemas.microsoft.com/office/drawing/2014/main" id="{D6494587-3344-4246-9DB5-A17C311D3F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59" y="2338"/>
                    <a:ext cx="454" cy="226"/>
                    <a:chOff x="4059" y="2338"/>
                    <a:chExt cx="454" cy="226"/>
                  </a:xfrm>
                </p:grpSpPr>
                <p:sp>
                  <p:nvSpPr>
                    <p:cNvPr id="196684" name="Oval 76">
                      <a:extLst>
                        <a:ext uri="{FF2B5EF4-FFF2-40B4-BE49-F238E27FC236}">
                          <a16:creationId xmlns:a16="http://schemas.microsoft.com/office/drawing/2014/main" id="{E3F4B33C-E682-4924-8814-75514BF538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2338"/>
                      <a:ext cx="454" cy="22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6685" name="Text Box 77">
                      <a:extLst>
                        <a:ext uri="{FF2B5EF4-FFF2-40B4-BE49-F238E27FC236}">
                          <a16:creationId xmlns:a16="http://schemas.microsoft.com/office/drawing/2014/main" id="{A4946D56-D671-4851-881E-7094ACC8756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63" y="2374"/>
                      <a:ext cx="29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US" altLang="zh-CN" sz="1800"/>
                        <a:t>c : 3</a:t>
                      </a:r>
                    </a:p>
                  </p:txBody>
                </p:sp>
              </p:grpSp>
            </p:grpSp>
          </p:grpSp>
        </p:grpSp>
        <p:sp>
          <p:nvSpPr>
            <p:cNvPr id="196686" name="Freeform 78">
              <a:extLst>
                <a:ext uri="{FF2B5EF4-FFF2-40B4-BE49-F238E27FC236}">
                  <a16:creationId xmlns:a16="http://schemas.microsoft.com/office/drawing/2014/main" id="{F746B04A-8BF3-482C-9AEA-B37F4EB8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118"/>
              <a:ext cx="774" cy="291"/>
            </a:xfrm>
            <a:custGeom>
              <a:avLst/>
              <a:gdLst>
                <a:gd name="T0" fmla="*/ 0 w 774"/>
                <a:gd name="T1" fmla="*/ 291 h 291"/>
                <a:gd name="T2" fmla="*/ 412 w 774"/>
                <a:gd name="T3" fmla="*/ 121 h 291"/>
                <a:gd name="T4" fmla="*/ 774 w 774"/>
                <a:gd name="T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4" h="291">
                  <a:moveTo>
                    <a:pt x="0" y="291"/>
                  </a:moveTo>
                  <a:cubicBezTo>
                    <a:pt x="141" y="230"/>
                    <a:pt x="283" y="170"/>
                    <a:pt x="412" y="121"/>
                  </a:cubicBezTo>
                  <a:cubicBezTo>
                    <a:pt x="541" y="72"/>
                    <a:pt x="657" y="36"/>
                    <a:pt x="77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87" name="Freeform 79">
              <a:extLst>
                <a:ext uri="{FF2B5EF4-FFF2-40B4-BE49-F238E27FC236}">
                  <a16:creationId xmlns:a16="http://schemas.microsoft.com/office/drawing/2014/main" id="{6BD904C2-2007-4788-9948-70C02BF3C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354"/>
              <a:ext cx="218" cy="266"/>
            </a:xfrm>
            <a:custGeom>
              <a:avLst/>
              <a:gdLst>
                <a:gd name="T0" fmla="*/ 0 w 218"/>
                <a:gd name="T1" fmla="*/ 0 h 242"/>
                <a:gd name="T2" fmla="*/ 218 w 218"/>
                <a:gd name="T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8" h="242">
                  <a:moveTo>
                    <a:pt x="0" y="0"/>
                  </a:moveTo>
                  <a:cubicBezTo>
                    <a:pt x="0" y="0"/>
                    <a:pt x="109" y="121"/>
                    <a:pt x="218" y="24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88" name="Freeform 80">
              <a:extLst>
                <a:ext uri="{FF2B5EF4-FFF2-40B4-BE49-F238E27FC236}">
                  <a16:creationId xmlns:a16="http://schemas.microsoft.com/office/drawing/2014/main" id="{9B0B7897-01CB-4980-A0AA-84622EF5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040"/>
              <a:ext cx="1016" cy="1051"/>
            </a:xfrm>
            <a:custGeom>
              <a:avLst/>
              <a:gdLst>
                <a:gd name="T0" fmla="*/ 0 w 1016"/>
                <a:gd name="T1" fmla="*/ 774 h 1051"/>
                <a:gd name="T2" fmla="*/ 96 w 1016"/>
                <a:gd name="T3" fmla="*/ 991 h 1051"/>
                <a:gd name="T4" fmla="*/ 556 w 1016"/>
                <a:gd name="T5" fmla="*/ 1016 h 1051"/>
                <a:gd name="T6" fmla="*/ 798 w 1016"/>
                <a:gd name="T7" fmla="*/ 991 h 1051"/>
                <a:gd name="T8" fmla="*/ 919 w 1016"/>
                <a:gd name="T9" fmla="*/ 653 h 1051"/>
                <a:gd name="T10" fmla="*/ 1016 w 1016"/>
                <a:gd name="T11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6" h="1051">
                  <a:moveTo>
                    <a:pt x="0" y="774"/>
                  </a:moveTo>
                  <a:cubicBezTo>
                    <a:pt x="1" y="862"/>
                    <a:pt x="3" y="951"/>
                    <a:pt x="96" y="991"/>
                  </a:cubicBezTo>
                  <a:cubicBezTo>
                    <a:pt x="189" y="1031"/>
                    <a:pt x="439" y="1016"/>
                    <a:pt x="556" y="1016"/>
                  </a:cubicBezTo>
                  <a:cubicBezTo>
                    <a:pt x="673" y="1016"/>
                    <a:pt x="738" y="1051"/>
                    <a:pt x="798" y="991"/>
                  </a:cubicBezTo>
                  <a:cubicBezTo>
                    <a:pt x="858" y="931"/>
                    <a:pt x="883" y="818"/>
                    <a:pt x="919" y="653"/>
                  </a:cubicBezTo>
                  <a:cubicBezTo>
                    <a:pt x="955" y="488"/>
                    <a:pt x="985" y="244"/>
                    <a:pt x="101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89" name="Freeform 81">
              <a:extLst>
                <a:ext uri="{FF2B5EF4-FFF2-40B4-BE49-F238E27FC236}">
                  <a16:creationId xmlns:a16="http://schemas.microsoft.com/office/drawing/2014/main" id="{BF73725A-9DB3-4A73-8A73-D31D4EE1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2628"/>
              <a:ext cx="1" cy="557"/>
            </a:xfrm>
            <a:custGeom>
              <a:avLst/>
              <a:gdLst>
                <a:gd name="T0" fmla="*/ 0 w 1"/>
                <a:gd name="T1" fmla="*/ 557 h 557"/>
                <a:gd name="T2" fmla="*/ 0 w 1"/>
                <a:gd name="T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57">
                  <a:moveTo>
                    <a:pt x="0" y="557"/>
                  </a:moveTo>
                  <a:cubicBezTo>
                    <a:pt x="0" y="557"/>
                    <a:pt x="0" y="27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90" name="Freeform 82">
              <a:extLst>
                <a:ext uri="{FF2B5EF4-FFF2-40B4-BE49-F238E27FC236}">
                  <a16:creationId xmlns:a16="http://schemas.microsoft.com/office/drawing/2014/main" id="{7AACE514-E43A-41E5-8C6F-26365B02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" y="2507"/>
              <a:ext cx="121" cy="1"/>
            </a:xfrm>
            <a:custGeom>
              <a:avLst/>
              <a:gdLst>
                <a:gd name="T0" fmla="*/ 0 w 121"/>
                <a:gd name="T1" fmla="*/ 0 h 1"/>
                <a:gd name="T2" fmla="*/ 121 w 12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" h="1">
                  <a:moveTo>
                    <a:pt x="0" y="0"/>
                  </a:moveTo>
                  <a:cubicBezTo>
                    <a:pt x="50" y="0"/>
                    <a:pt x="101" y="0"/>
                    <a:pt x="121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96693" name="Line 85">
              <a:extLst>
                <a:ext uri="{FF2B5EF4-FFF2-40B4-BE49-F238E27FC236}">
                  <a16:creationId xmlns:a16="http://schemas.microsoft.com/office/drawing/2014/main" id="{71688679-A0A5-4DC5-80D3-C6D0536F6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7" y="1830"/>
              <a:ext cx="218" cy="1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DA2EEDD6-48C1-441F-812C-960667465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Is Freq. Pattern Mining Important?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1207C32-55B0-472D-A643-F44474E2A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/>
              <a:t>Freq. pattern</a:t>
            </a:r>
            <a:r>
              <a:rPr lang="en-US" altLang="zh-TW" sz="2400" dirty="0"/>
              <a:t>: </a:t>
            </a:r>
            <a:r>
              <a:rPr lang="en-US" altLang="zh-TW" sz="2400" dirty="0">
                <a:solidFill>
                  <a:srgbClr val="FF0000"/>
                </a:solidFill>
              </a:rPr>
              <a:t>An intrinsic and important property of datasets </a:t>
            </a:r>
          </a:p>
          <a:p>
            <a:r>
              <a:rPr lang="en-US" altLang="zh-TW" sz="2400" dirty="0"/>
              <a:t>Foundation for many essential data mining tasks</a:t>
            </a:r>
          </a:p>
          <a:p>
            <a:pPr lvl="1"/>
            <a:r>
              <a:rPr lang="en-US" altLang="zh-TW" sz="2000" dirty="0"/>
              <a:t>Association, correlation, and causality analysis</a:t>
            </a:r>
          </a:p>
          <a:p>
            <a:pPr lvl="1"/>
            <a:r>
              <a:rPr lang="en-US" altLang="zh-TW" sz="2000" dirty="0"/>
              <a:t>Sequential, structural (e.g., sub-graph) patterns</a:t>
            </a:r>
          </a:p>
          <a:p>
            <a:pPr lvl="1"/>
            <a:r>
              <a:rPr lang="en-US" altLang="zh-TW" sz="2000" dirty="0"/>
              <a:t>Pattern analysis in spatiotemporal, multimedia, time-series, and stream data </a:t>
            </a:r>
          </a:p>
          <a:p>
            <a:pPr lvl="1"/>
            <a:r>
              <a:rPr lang="en-US" altLang="zh-TW" sz="2000" dirty="0"/>
              <a:t>Classification: discriminative, frequent pattern analysis</a:t>
            </a:r>
          </a:p>
          <a:p>
            <a:pPr lvl="1"/>
            <a:r>
              <a:rPr lang="en-US" altLang="zh-TW" sz="2000" dirty="0"/>
              <a:t>Cluster analysis: frequent pattern-based clustering</a:t>
            </a:r>
          </a:p>
          <a:p>
            <a:pPr lvl="1"/>
            <a:r>
              <a:rPr lang="en-US" altLang="zh-TW" sz="2000" dirty="0"/>
              <a:t>Data warehousing: iceberg cube and cube-gradient </a:t>
            </a:r>
          </a:p>
          <a:p>
            <a:pPr lvl="1"/>
            <a:r>
              <a:rPr lang="en-US" altLang="zh-TW" sz="2000" dirty="0"/>
              <a:t>Semantic data compression: fascicles</a:t>
            </a:r>
          </a:p>
          <a:p>
            <a:pPr lvl="1"/>
            <a:r>
              <a:rPr lang="en-US" altLang="zh-TW" sz="2000" dirty="0"/>
              <a:t>Broad applications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E89D2432-0527-442E-8825-FC8EC56EB5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1000" y="561753"/>
            <a:ext cx="8305800" cy="6096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Example 2 (cont.)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8B56B517-88BF-443B-ACC5-074B9952A0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Final results: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400" dirty="0"/>
          </a:p>
        </p:txBody>
      </p:sp>
      <p:graphicFrame>
        <p:nvGraphicFramePr>
          <p:cNvPr id="197686" name="Group 54">
            <a:extLst>
              <a:ext uri="{FF2B5EF4-FFF2-40B4-BE49-F238E27FC236}">
                <a16:creationId xmlns:a16="http://schemas.microsoft.com/office/drawing/2014/main" id="{8ED4B62B-8F0C-4FD4-8035-1168ECC9E4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7713774"/>
              </p:ext>
            </p:extLst>
          </p:nvPr>
        </p:nvGraphicFramePr>
        <p:xfrm>
          <a:off x="751840" y="1880933"/>
          <a:ext cx="7934960" cy="4462590"/>
        </p:xfrm>
        <a:graphic>
          <a:graphicData uri="http://schemas.openxmlformats.org/drawingml/2006/table">
            <a:tbl>
              <a:tblPr/>
              <a:tblGrid>
                <a:gridCol w="944880">
                  <a:extLst>
                    <a:ext uri="{9D8B030D-6E8A-4147-A177-3AD203B41FA5}">
                      <a16:colId xmlns:a16="http://schemas.microsoft.com/office/drawing/2014/main" val="3070860033"/>
                    </a:ext>
                  </a:extLst>
                </a:gridCol>
                <a:gridCol w="2433557">
                  <a:extLst>
                    <a:ext uri="{9D8B030D-6E8A-4147-A177-3AD203B41FA5}">
                      <a16:colId xmlns:a16="http://schemas.microsoft.com/office/drawing/2014/main" val="1489570035"/>
                    </a:ext>
                  </a:extLst>
                </a:gridCol>
                <a:gridCol w="2047003">
                  <a:extLst>
                    <a:ext uri="{9D8B030D-6E8A-4147-A177-3AD203B41FA5}">
                      <a16:colId xmlns:a16="http://schemas.microsoft.com/office/drawing/2014/main" val="2658990672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3317614874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conditional pattern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conditional FP-tree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frequent patterns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922409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{(f:2, c:2, a:2, m:2), (c:1, b:1)}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{(c:3)}| 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{cp:3}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49206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{(f:2, c:2, a:2), (f:1,c:1, a:1, b:1)}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{(f:3, c:3, a:3)}|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{am:3}, {cm:3}, {fm:3}, {cam:3}, {fam:3}, {fcm:3}, {fcam:3}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42711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{(f:1, c:1, a:1), (f:1), (c:1)}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244519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{(f;3, c:3)}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{(f:3, c:3}|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{ca:3},{fa:3},{fca:3}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23321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{(f:3)}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{(f:3)}|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{fc:3}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25736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3009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>
            <a:extLst>
              <a:ext uri="{FF2B5EF4-FFF2-40B4-BE49-F238E27FC236}">
                <a16:creationId xmlns:a16="http://schemas.microsoft.com/office/drawing/2014/main" id="{9CEA663B-5FD0-419B-AD89-8F5587379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465931"/>
            <a:ext cx="8458200" cy="5286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3200" dirty="0">
                <a:ea typeface="新細明體" panose="02020500000000000000" pitchFamily="18" charset="-120"/>
              </a:rPr>
              <a:t>A Special Case: Single Prefix Path in FP-tree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BF6D6D3C-44CD-47B6-92DA-43766C4DC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7300" y="1320800"/>
            <a:ext cx="7502015" cy="2743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Suppose a (conditional) FP-tree T has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a shared single prefix-path P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Mining can be decomposed into two parts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Reduction of the single prefix path into one node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Concatenation of the mining results of the two parts</a:t>
            </a:r>
          </a:p>
        </p:txBody>
      </p:sp>
      <p:sp>
        <p:nvSpPr>
          <p:cNvPr id="83973" name="Rectangle 4">
            <a:extLst>
              <a:ext uri="{FF2B5EF4-FFF2-40B4-BE49-F238E27FC236}">
                <a16:creationId xmlns:a16="http://schemas.microsoft.com/office/drawing/2014/main" id="{A71D1766-E0E9-4ECE-9E7C-EA2F997B9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486400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sym typeface="Wingdings 3" panose="05040102010807070707" pitchFamily="18" charset="2"/>
              </a:rPr>
              <a:t></a:t>
            </a:r>
          </a:p>
        </p:txBody>
      </p:sp>
      <p:grpSp>
        <p:nvGrpSpPr>
          <p:cNvPr id="83974" name="Group 5">
            <a:extLst>
              <a:ext uri="{FF2B5EF4-FFF2-40B4-BE49-F238E27FC236}">
                <a16:creationId xmlns:a16="http://schemas.microsoft.com/office/drawing/2014/main" id="{276A53B3-466D-4E78-9865-C9BCCC60C3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19400"/>
            <a:ext cx="2128838" cy="3643313"/>
            <a:chOff x="0" y="1824"/>
            <a:chExt cx="1341" cy="2295"/>
          </a:xfrm>
        </p:grpSpPr>
        <p:grpSp>
          <p:nvGrpSpPr>
            <p:cNvPr id="83999" name="Group 6">
              <a:extLst>
                <a:ext uri="{FF2B5EF4-FFF2-40B4-BE49-F238E27FC236}">
                  <a16:creationId xmlns:a16="http://schemas.microsoft.com/office/drawing/2014/main" id="{BECA7D41-F018-4AF0-8B9C-613FB79CEE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824"/>
              <a:ext cx="438" cy="1251"/>
              <a:chOff x="144" y="1824"/>
              <a:chExt cx="438" cy="1251"/>
            </a:xfrm>
          </p:grpSpPr>
          <p:sp>
            <p:nvSpPr>
              <p:cNvPr id="84009" name="Text Box 7">
                <a:extLst>
                  <a:ext uri="{FF2B5EF4-FFF2-40B4-BE49-F238E27FC236}">
                    <a16:creationId xmlns:a16="http://schemas.microsoft.com/office/drawing/2014/main" id="{9BCE7BE9-01C3-482C-90C0-CD884A205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</a:t>
                </a:r>
                <a:r>
                  <a:rPr lang="en-US" altLang="zh-TW" sz="2000" i="1" baseline="-25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2</a:t>
                </a:r>
                <a:r>
                  <a:rPr lang="en-US" altLang="zh-TW" sz="2000" i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:n</a:t>
                </a:r>
                <a:r>
                  <a:rPr lang="en-US" altLang="zh-TW" sz="2000" i="1" baseline="-25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2</a:t>
                </a:r>
              </a:p>
            </p:txBody>
          </p:sp>
          <p:sp>
            <p:nvSpPr>
              <p:cNvPr id="84010" name="Text Box 8">
                <a:extLst>
                  <a:ext uri="{FF2B5EF4-FFF2-40B4-BE49-F238E27FC236}">
                    <a16:creationId xmlns:a16="http://schemas.microsoft.com/office/drawing/2014/main" id="{EAA343CA-265C-4DD2-A3D7-52CE1B7774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</a:t>
                </a:r>
                <a:r>
                  <a:rPr lang="en-US" altLang="zh-TW" sz="2000" i="1" baseline="-250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3</a:t>
                </a:r>
                <a:r>
                  <a:rPr lang="en-US" altLang="zh-TW" sz="2000" i="1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:n</a:t>
                </a:r>
                <a:r>
                  <a:rPr lang="en-US" altLang="zh-TW" sz="2000" i="1" baseline="-250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3</a:t>
                </a:r>
              </a:p>
            </p:txBody>
          </p:sp>
          <p:sp>
            <p:nvSpPr>
              <p:cNvPr id="84011" name="Text Box 9">
                <a:extLst>
                  <a:ext uri="{FF2B5EF4-FFF2-40B4-BE49-F238E27FC236}">
                    <a16:creationId xmlns:a16="http://schemas.microsoft.com/office/drawing/2014/main" id="{7A957F3B-3A0E-41D2-80F2-F17BB64DCB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</a:t>
                </a:r>
                <a:r>
                  <a:rPr lang="en-US" altLang="zh-TW" sz="2000" i="1" baseline="-250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1</a:t>
                </a:r>
                <a:r>
                  <a:rPr lang="en-US" altLang="zh-TW" sz="2000" i="1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:n</a:t>
                </a:r>
                <a:r>
                  <a:rPr lang="en-US" altLang="zh-TW" sz="2000" i="1" baseline="-250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1</a:t>
                </a:r>
              </a:p>
            </p:txBody>
          </p:sp>
          <p:grpSp>
            <p:nvGrpSpPr>
              <p:cNvPr id="84012" name="Group 10">
                <a:extLst>
                  <a:ext uri="{FF2B5EF4-FFF2-40B4-BE49-F238E27FC236}">
                    <a16:creationId xmlns:a16="http://schemas.microsoft.com/office/drawing/2014/main" id="{89DEF100-0F3F-4605-9E9B-F900B490B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" y="1824"/>
                <a:ext cx="270" cy="1001"/>
                <a:chOff x="2312" y="2456"/>
                <a:chExt cx="290" cy="1047"/>
              </a:xfrm>
            </p:grpSpPr>
            <p:sp>
              <p:nvSpPr>
                <p:cNvPr id="84013" name="Text Box 11">
                  <a:extLst>
                    <a:ext uri="{FF2B5EF4-FFF2-40B4-BE49-F238E27FC236}">
                      <a16:creationId xmlns:a16="http://schemas.microsoft.com/office/drawing/2014/main" id="{45337FA4-E64D-4875-BA5F-2BBA8C179F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2" y="2456"/>
                  <a:ext cx="290" cy="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2000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{}</a:t>
                  </a:r>
                </a:p>
              </p:txBody>
            </p:sp>
            <p:cxnSp>
              <p:nvCxnSpPr>
                <p:cNvPr id="84014" name="AutoShape 12">
                  <a:extLst>
                    <a:ext uri="{FF2B5EF4-FFF2-40B4-BE49-F238E27FC236}">
                      <a16:creationId xmlns:a16="http://schemas.microsoft.com/office/drawing/2014/main" id="{EE376F1F-BBB9-4015-B6D9-06F1B09AF5EF}"/>
                    </a:ext>
                  </a:extLst>
                </p:cNvPr>
                <p:cNvCxnSpPr>
                  <a:cxnSpLocks noChangeShapeType="1"/>
                  <a:stCxn id="84013" idx="2"/>
                  <a:endCxn id="84011" idx="0"/>
                </p:cNvCxnSpPr>
                <p:nvPr/>
              </p:nvCxnSpPr>
              <p:spPr bwMode="auto">
                <a:xfrm>
                  <a:off x="2447" y="2706"/>
                  <a:ext cx="0" cy="13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015" name="AutoShape 13">
                  <a:extLst>
                    <a:ext uri="{FF2B5EF4-FFF2-40B4-BE49-F238E27FC236}">
                      <a16:creationId xmlns:a16="http://schemas.microsoft.com/office/drawing/2014/main" id="{CE80AB64-59E9-482C-843A-4F9D624A8DED}"/>
                    </a:ext>
                  </a:extLst>
                </p:cNvPr>
                <p:cNvCxnSpPr>
                  <a:cxnSpLocks noChangeShapeType="1"/>
                  <a:stCxn id="84011" idx="2"/>
                  <a:endCxn id="84009" idx="0"/>
                </p:cNvCxnSpPr>
                <p:nvPr/>
              </p:nvCxnSpPr>
              <p:spPr bwMode="auto">
                <a:xfrm>
                  <a:off x="2447" y="3090"/>
                  <a:ext cx="0" cy="7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016" name="AutoShape 14">
                  <a:extLst>
                    <a:ext uri="{FF2B5EF4-FFF2-40B4-BE49-F238E27FC236}">
                      <a16:creationId xmlns:a16="http://schemas.microsoft.com/office/drawing/2014/main" id="{F118B6B4-AB16-4D69-93D0-5E7442ABB8E6}"/>
                    </a:ext>
                  </a:extLst>
                </p:cNvPr>
                <p:cNvCxnSpPr>
                  <a:cxnSpLocks noChangeShapeType="1"/>
                  <a:stCxn id="84009" idx="2"/>
                  <a:endCxn id="84010" idx="0"/>
                </p:cNvCxnSpPr>
                <p:nvPr/>
              </p:nvCxnSpPr>
              <p:spPr bwMode="auto">
                <a:xfrm>
                  <a:off x="2447" y="3417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84000" name="Group 15">
              <a:extLst>
                <a:ext uri="{FF2B5EF4-FFF2-40B4-BE49-F238E27FC236}">
                  <a16:creationId xmlns:a16="http://schemas.microsoft.com/office/drawing/2014/main" id="{0CEB4DB4-CAED-40E9-8A4D-8A3C03B33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120"/>
              <a:ext cx="1341" cy="999"/>
              <a:chOff x="0" y="3120"/>
              <a:chExt cx="1341" cy="999"/>
            </a:xfrm>
          </p:grpSpPr>
          <p:sp>
            <p:nvSpPr>
              <p:cNvPr id="84001" name="Line 16">
                <a:extLst>
                  <a:ext uri="{FF2B5EF4-FFF2-40B4-BE49-F238E27FC236}">
                    <a16:creationId xmlns:a16="http://schemas.microsoft.com/office/drawing/2014/main" id="{43AA04A0-091D-4633-86C9-E0E93F2B5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84002" name="Line 17">
                <a:extLst>
                  <a:ext uri="{FF2B5EF4-FFF2-40B4-BE49-F238E27FC236}">
                    <a16:creationId xmlns:a16="http://schemas.microsoft.com/office/drawing/2014/main" id="{1782D7B9-7E29-4CAC-85C1-F8DEA88DB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84003" name="Text Box 18">
                <a:extLst>
                  <a:ext uri="{FF2B5EF4-FFF2-40B4-BE49-F238E27FC236}">
                    <a16:creationId xmlns:a16="http://schemas.microsoft.com/office/drawing/2014/main" id="{25625E89-0E8E-420A-BFFD-296A7AF327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i="1">
                    <a:ea typeface="新細明體" panose="02020500000000000000" pitchFamily="18" charset="-120"/>
                  </a:rPr>
                  <a:t>b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1</a:t>
                </a:r>
                <a:r>
                  <a:rPr lang="en-US" altLang="zh-TW" sz="1800" i="1">
                    <a:ea typeface="新細明體" panose="02020500000000000000" pitchFamily="18" charset="-120"/>
                  </a:rPr>
                  <a:t>:m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1</a:t>
                </a:r>
              </a:p>
            </p:txBody>
          </p:sp>
          <p:sp>
            <p:nvSpPr>
              <p:cNvPr id="84004" name="Text Box 19">
                <a:extLst>
                  <a:ext uri="{FF2B5EF4-FFF2-40B4-BE49-F238E27FC236}">
                    <a16:creationId xmlns:a16="http://schemas.microsoft.com/office/drawing/2014/main" id="{27FFF390-3E8B-4514-B537-FFFE73D0E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i="1">
                    <a:ea typeface="新細明體" panose="02020500000000000000" pitchFamily="18" charset="-120"/>
                  </a:rPr>
                  <a:t>C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1</a:t>
                </a:r>
                <a:r>
                  <a:rPr lang="en-US" altLang="zh-TW" sz="1800" i="1">
                    <a:ea typeface="新細明體" panose="02020500000000000000" pitchFamily="18" charset="-120"/>
                  </a:rPr>
                  <a:t>:k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1</a:t>
                </a:r>
              </a:p>
            </p:txBody>
          </p:sp>
          <p:sp>
            <p:nvSpPr>
              <p:cNvPr id="84005" name="Line 20">
                <a:extLst>
                  <a:ext uri="{FF2B5EF4-FFF2-40B4-BE49-F238E27FC236}">
                    <a16:creationId xmlns:a16="http://schemas.microsoft.com/office/drawing/2014/main" id="{E86C8074-199E-4AC9-8ECC-5E04E1AD4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84006" name="Line 21">
                <a:extLst>
                  <a:ext uri="{FF2B5EF4-FFF2-40B4-BE49-F238E27FC236}">
                    <a16:creationId xmlns:a16="http://schemas.microsoft.com/office/drawing/2014/main" id="{1C4A84A2-E92D-4F07-A133-71F43ABFC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84007" name="Rectangle 22">
                <a:extLst>
                  <a:ext uri="{FF2B5EF4-FFF2-40B4-BE49-F238E27FC236}">
                    <a16:creationId xmlns:a16="http://schemas.microsoft.com/office/drawing/2014/main" id="{F56C2759-93DC-42D6-9050-731B5CC4E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i="1">
                    <a:ea typeface="新細明體" panose="02020500000000000000" pitchFamily="18" charset="-120"/>
                  </a:rPr>
                  <a:t>C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2</a:t>
                </a:r>
                <a:r>
                  <a:rPr lang="en-US" altLang="zh-TW" sz="1800" i="1">
                    <a:ea typeface="新細明體" panose="02020500000000000000" pitchFamily="18" charset="-120"/>
                  </a:rPr>
                  <a:t>:k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2</a:t>
                </a:r>
              </a:p>
            </p:txBody>
          </p:sp>
          <p:sp>
            <p:nvSpPr>
              <p:cNvPr id="84008" name="Rectangle 23">
                <a:extLst>
                  <a:ext uri="{FF2B5EF4-FFF2-40B4-BE49-F238E27FC236}">
                    <a16:creationId xmlns:a16="http://schemas.microsoft.com/office/drawing/2014/main" id="{D16FC765-15C2-4FB8-B330-1D063444A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i="1">
                    <a:ea typeface="新細明體" panose="02020500000000000000" pitchFamily="18" charset="-120"/>
                  </a:rPr>
                  <a:t>C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3</a:t>
                </a:r>
                <a:r>
                  <a:rPr lang="en-US" altLang="zh-TW" sz="1800" i="1">
                    <a:ea typeface="新細明體" panose="02020500000000000000" pitchFamily="18" charset="-120"/>
                  </a:rPr>
                  <a:t>:k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3</a:t>
                </a:r>
              </a:p>
            </p:txBody>
          </p:sp>
        </p:grpSp>
      </p:grpSp>
      <p:grpSp>
        <p:nvGrpSpPr>
          <p:cNvPr id="83975" name="Group 24">
            <a:extLst>
              <a:ext uri="{FF2B5EF4-FFF2-40B4-BE49-F238E27FC236}">
                <a16:creationId xmlns:a16="http://schemas.microsoft.com/office/drawing/2014/main" id="{AAED0F80-7C06-47F6-9DB2-3C32F35A5CE7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572000"/>
            <a:ext cx="2128838" cy="2043113"/>
            <a:chOff x="2304" y="2880"/>
            <a:chExt cx="1341" cy="1287"/>
          </a:xfrm>
        </p:grpSpPr>
        <p:grpSp>
          <p:nvGrpSpPr>
            <p:cNvPr id="83989" name="Group 25">
              <a:extLst>
                <a:ext uri="{FF2B5EF4-FFF2-40B4-BE49-F238E27FC236}">
                  <a16:creationId xmlns:a16="http://schemas.microsoft.com/office/drawing/2014/main" id="{C19AAFB8-483E-4145-8E8C-ACBDB0B55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168"/>
              <a:ext cx="1341" cy="999"/>
              <a:chOff x="0" y="3120"/>
              <a:chExt cx="1341" cy="999"/>
            </a:xfrm>
          </p:grpSpPr>
          <p:sp>
            <p:nvSpPr>
              <p:cNvPr id="83991" name="Line 26">
                <a:extLst>
                  <a:ext uri="{FF2B5EF4-FFF2-40B4-BE49-F238E27FC236}">
                    <a16:creationId xmlns:a16="http://schemas.microsoft.com/office/drawing/2014/main" id="{8EAB96A1-96F7-49C1-A118-E93A067D0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83992" name="Line 27">
                <a:extLst>
                  <a:ext uri="{FF2B5EF4-FFF2-40B4-BE49-F238E27FC236}">
                    <a16:creationId xmlns:a16="http://schemas.microsoft.com/office/drawing/2014/main" id="{46E4838C-417D-4D4F-B639-998BCEE3C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83993" name="Text Box 28">
                <a:extLst>
                  <a:ext uri="{FF2B5EF4-FFF2-40B4-BE49-F238E27FC236}">
                    <a16:creationId xmlns:a16="http://schemas.microsoft.com/office/drawing/2014/main" id="{38CFBE5D-865E-47E2-A307-9032F2B19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4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i="1">
                    <a:ea typeface="新細明體" panose="02020500000000000000" pitchFamily="18" charset="-120"/>
                  </a:rPr>
                  <a:t>b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1</a:t>
                </a:r>
                <a:r>
                  <a:rPr lang="en-US" altLang="zh-TW" sz="1800" i="1">
                    <a:ea typeface="新細明體" panose="02020500000000000000" pitchFamily="18" charset="-120"/>
                  </a:rPr>
                  <a:t>:m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1</a:t>
                </a:r>
              </a:p>
            </p:txBody>
          </p:sp>
          <p:sp>
            <p:nvSpPr>
              <p:cNvPr id="83994" name="Text Box 29">
                <a:extLst>
                  <a:ext uri="{FF2B5EF4-FFF2-40B4-BE49-F238E27FC236}">
                    <a16:creationId xmlns:a16="http://schemas.microsoft.com/office/drawing/2014/main" id="{CF962DC1-010B-4850-B17F-817F096FD2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i="1">
                    <a:ea typeface="新細明體" panose="02020500000000000000" pitchFamily="18" charset="-120"/>
                  </a:rPr>
                  <a:t>C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1</a:t>
                </a:r>
                <a:r>
                  <a:rPr lang="en-US" altLang="zh-TW" sz="1800" i="1">
                    <a:ea typeface="新細明體" panose="02020500000000000000" pitchFamily="18" charset="-120"/>
                  </a:rPr>
                  <a:t>:k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1</a:t>
                </a:r>
              </a:p>
            </p:txBody>
          </p:sp>
          <p:sp>
            <p:nvSpPr>
              <p:cNvPr id="83995" name="Line 30">
                <a:extLst>
                  <a:ext uri="{FF2B5EF4-FFF2-40B4-BE49-F238E27FC236}">
                    <a16:creationId xmlns:a16="http://schemas.microsoft.com/office/drawing/2014/main" id="{516C1FAA-4DA2-4A16-BCD7-5495588B6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83996" name="Line 31">
                <a:extLst>
                  <a:ext uri="{FF2B5EF4-FFF2-40B4-BE49-F238E27FC236}">
                    <a16:creationId xmlns:a16="http://schemas.microsoft.com/office/drawing/2014/main" id="{DBDDA342-BC8B-4905-9E2A-CF37C8DEC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83997" name="Rectangle 32">
                <a:extLst>
                  <a:ext uri="{FF2B5EF4-FFF2-40B4-BE49-F238E27FC236}">
                    <a16:creationId xmlns:a16="http://schemas.microsoft.com/office/drawing/2014/main" id="{7D70B93A-53D9-4C99-8F1F-4BA641243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i="1">
                    <a:ea typeface="新細明體" panose="02020500000000000000" pitchFamily="18" charset="-120"/>
                  </a:rPr>
                  <a:t>C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2</a:t>
                </a:r>
                <a:r>
                  <a:rPr lang="en-US" altLang="zh-TW" sz="1800" i="1">
                    <a:ea typeface="新細明體" panose="02020500000000000000" pitchFamily="18" charset="-120"/>
                  </a:rPr>
                  <a:t>:k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2</a:t>
                </a:r>
              </a:p>
            </p:txBody>
          </p:sp>
          <p:sp>
            <p:nvSpPr>
              <p:cNvPr id="83998" name="Rectangle 33">
                <a:extLst>
                  <a:ext uri="{FF2B5EF4-FFF2-40B4-BE49-F238E27FC236}">
                    <a16:creationId xmlns:a16="http://schemas.microsoft.com/office/drawing/2014/main" id="{E0818DFC-B6FB-45B7-8BDE-46D001529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800" i="1">
                    <a:ea typeface="新細明體" panose="02020500000000000000" pitchFamily="18" charset="-120"/>
                  </a:rPr>
                  <a:t>C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3</a:t>
                </a:r>
                <a:r>
                  <a:rPr lang="en-US" altLang="zh-TW" sz="1800" i="1">
                    <a:ea typeface="新細明體" panose="02020500000000000000" pitchFamily="18" charset="-120"/>
                  </a:rPr>
                  <a:t>:k</a:t>
                </a:r>
                <a:r>
                  <a:rPr lang="en-US" altLang="zh-TW" sz="1800" i="1" baseline="-25000">
                    <a:ea typeface="新細明體" panose="02020500000000000000" pitchFamily="18" charset="-120"/>
                  </a:rPr>
                  <a:t>3</a:t>
                </a:r>
              </a:p>
            </p:txBody>
          </p:sp>
        </p:grpSp>
        <p:sp>
          <p:nvSpPr>
            <p:cNvPr id="83990" name="Text Box 34">
              <a:extLst>
                <a:ext uri="{FF2B5EF4-FFF2-40B4-BE49-F238E27FC236}">
                  <a16:creationId xmlns:a16="http://schemas.microsoft.com/office/drawing/2014/main" id="{2E952249-3740-4B0B-9FB9-93B00391D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i="1">
                  <a:ea typeface="新細明體" panose="02020500000000000000" pitchFamily="18" charset="-120"/>
                </a:rPr>
                <a:t>r</a:t>
              </a:r>
              <a:r>
                <a:rPr lang="en-US" altLang="zh-TW" sz="1800" i="1" baseline="-25000">
                  <a:ea typeface="新細明體" panose="02020500000000000000" pitchFamily="18" charset="-120"/>
                </a:rPr>
                <a:t>1</a:t>
              </a:r>
            </a:p>
          </p:txBody>
        </p:sp>
      </p:grpSp>
      <p:sp>
        <p:nvSpPr>
          <p:cNvPr id="83976" name="Rectangle 35">
            <a:extLst>
              <a:ext uri="{FF2B5EF4-FFF2-40B4-BE49-F238E27FC236}">
                <a16:creationId xmlns:a16="http://schemas.microsoft.com/office/drawing/2014/main" id="{7C10744D-094E-4114-A165-D4970BA92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33400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 b="1">
                <a:latin typeface="Times New Roman" panose="02020603050405020304" pitchFamily="18" charset="0"/>
                <a:ea typeface="新細明體" panose="02020500000000000000" pitchFamily="18" charset="-120"/>
                <a:sym typeface="Wingdings 3" panose="05040102010807070707" pitchFamily="18" charset="2"/>
              </a:rPr>
              <a:t>+</a:t>
            </a:r>
          </a:p>
        </p:txBody>
      </p:sp>
      <p:grpSp>
        <p:nvGrpSpPr>
          <p:cNvPr id="83977" name="Group 36">
            <a:extLst>
              <a:ext uri="{FF2B5EF4-FFF2-40B4-BE49-F238E27FC236}">
                <a16:creationId xmlns:a16="http://schemas.microsoft.com/office/drawing/2014/main" id="{20A0DC42-EA14-450C-8505-E04F4898DC77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648200"/>
            <a:ext cx="1609725" cy="1985963"/>
            <a:chOff x="2112" y="2928"/>
            <a:chExt cx="1014" cy="1251"/>
          </a:xfrm>
        </p:grpSpPr>
        <p:grpSp>
          <p:nvGrpSpPr>
            <p:cNvPr id="83978" name="Group 37">
              <a:extLst>
                <a:ext uri="{FF2B5EF4-FFF2-40B4-BE49-F238E27FC236}">
                  <a16:creationId xmlns:a16="http://schemas.microsoft.com/office/drawing/2014/main" id="{79D4B78C-9208-49EB-80D6-EC7554CCD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928"/>
              <a:ext cx="438" cy="1251"/>
              <a:chOff x="144" y="1824"/>
              <a:chExt cx="438" cy="1251"/>
            </a:xfrm>
          </p:grpSpPr>
          <p:sp>
            <p:nvSpPr>
              <p:cNvPr id="83981" name="Text Box 38">
                <a:extLst>
                  <a:ext uri="{FF2B5EF4-FFF2-40B4-BE49-F238E27FC236}">
                    <a16:creationId xmlns:a16="http://schemas.microsoft.com/office/drawing/2014/main" id="{A614FFCA-BDB3-42BE-A7BD-BD460CFE29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</a:t>
                </a:r>
                <a:r>
                  <a:rPr lang="en-US" altLang="zh-TW" sz="2000" i="1" baseline="-25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2</a:t>
                </a:r>
                <a:r>
                  <a:rPr lang="en-US" altLang="zh-TW" sz="2000" i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:n</a:t>
                </a:r>
                <a:r>
                  <a:rPr lang="en-US" altLang="zh-TW" sz="2000" i="1" baseline="-25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2</a:t>
                </a:r>
              </a:p>
            </p:txBody>
          </p:sp>
          <p:sp>
            <p:nvSpPr>
              <p:cNvPr id="83982" name="Text Box 39">
                <a:extLst>
                  <a:ext uri="{FF2B5EF4-FFF2-40B4-BE49-F238E27FC236}">
                    <a16:creationId xmlns:a16="http://schemas.microsoft.com/office/drawing/2014/main" id="{E85932C4-9C03-4E2C-BA2E-146899B29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</a:t>
                </a:r>
                <a:r>
                  <a:rPr lang="en-US" altLang="zh-TW" sz="2000" i="1" baseline="-25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3</a:t>
                </a:r>
                <a:r>
                  <a:rPr lang="en-US" altLang="zh-TW" sz="2000" i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:n</a:t>
                </a:r>
                <a:r>
                  <a:rPr lang="en-US" altLang="zh-TW" sz="2000" i="1" baseline="-25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3</a:t>
                </a:r>
              </a:p>
            </p:txBody>
          </p:sp>
          <p:sp>
            <p:nvSpPr>
              <p:cNvPr id="83983" name="Text Box 40">
                <a:extLst>
                  <a:ext uri="{FF2B5EF4-FFF2-40B4-BE49-F238E27FC236}">
                    <a16:creationId xmlns:a16="http://schemas.microsoft.com/office/drawing/2014/main" id="{8AA7B5B2-47F9-4C66-935D-10AD3ACA6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4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i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</a:t>
                </a:r>
                <a:r>
                  <a:rPr lang="en-US" altLang="zh-TW" sz="2000" i="1" baseline="-25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1</a:t>
                </a:r>
                <a:r>
                  <a:rPr lang="en-US" altLang="zh-TW" sz="2000" i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:n</a:t>
                </a:r>
                <a:r>
                  <a:rPr lang="en-US" altLang="zh-TW" sz="2000" i="1" baseline="-25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1</a:t>
                </a:r>
              </a:p>
            </p:txBody>
          </p:sp>
          <p:grpSp>
            <p:nvGrpSpPr>
              <p:cNvPr id="83984" name="Group 41">
                <a:extLst>
                  <a:ext uri="{FF2B5EF4-FFF2-40B4-BE49-F238E27FC236}">
                    <a16:creationId xmlns:a16="http://schemas.microsoft.com/office/drawing/2014/main" id="{EFBD15AD-B8ED-44A8-BCB6-5B4892BD4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" y="1824"/>
                <a:ext cx="270" cy="1001"/>
                <a:chOff x="2312" y="2456"/>
                <a:chExt cx="290" cy="1047"/>
              </a:xfrm>
            </p:grpSpPr>
            <p:sp>
              <p:nvSpPr>
                <p:cNvPr id="83985" name="Text Box 42">
                  <a:extLst>
                    <a:ext uri="{FF2B5EF4-FFF2-40B4-BE49-F238E27FC236}">
                      <a16:creationId xmlns:a16="http://schemas.microsoft.com/office/drawing/2014/main" id="{23120EB5-B387-41BB-A9B5-854312977E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2" y="2456"/>
                  <a:ext cx="290" cy="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2000">
                      <a:latin typeface="Times New Roman" panose="02020603050405020304" pitchFamily="18" charset="0"/>
                      <a:ea typeface="新細明體" panose="02020500000000000000" pitchFamily="18" charset="-120"/>
                    </a:rPr>
                    <a:t>{}</a:t>
                  </a:r>
                </a:p>
              </p:txBody>
            </p:sp>
            <p:cxnSp>
              <p:nvCxnSpPr>
                <p:cNvPr id="83986" name="AutoShape 43">
                  <a:extLst>
                    <a:ext uri="{FF2B5EF4-FFF2-40B4-BE49-F238E27FC236}">
                      <a16:creationId xmlns:a16="http://schemas.microsoft.com/office/drawing/2014/main" id="{913B079E-E695-4F2B-87DA-6D95B593410A}"/>
                    </a:ext>
                  </a:extLst>
                </p:cNvPr>
                <p:cNvCxnSpPr>
                  <a:cxnSpLocks noChangeShapeType="1"/>
                  <a:stCxn id="83985" idx="2"/>
                  <a:endCxn id="83983" idx="0"/>
                </p:cNvCxnSpPr>
                <p:nvPr/>
              </p:nvCxnSpPr>
              <p:spPr bwMode="auto">
                <a:xfrm>
                  <a:off x="2447" y="2706"/>
                  <a:ext cx="0" cy="13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987" name="AutoShape 44">
                  <a:extLst>
                    <a:ext uri="{FF2B5EF4-FFF2-40B4-BE49-F238E27FC236}">
                      <a16:creationId xmlns:a16="http://schemas.microsoft.com/office/drawing/2014/main" id="{22783DB1-93EB-4ECF-8AB4-D4A4A390828E}"/>
                    </a:ext>
                  </a:extLst>
                </p:cNvPr>
                <p:cNvCxnSpPr>
                  <a:cxnSpLocks noChangeShapeType="1"/>
                  <a:stCxn id="83983" idx="2"/>
                  <a:endCxn id="83981" idx="0"/>
                </p:cNvCxnSpPr>
                <p:nvPr/>
              </p:nvCxnSpPr>
              <p:spPr bwMode="auto">
                <a:xfrm>
                  <a:off x="2447" y="3090"/>
                  <a:ext cx="0" cy="7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988" name="AutoShape 45">
                  <a:extLst>
                    <a:ext uri="{FF2B5EF4-FFF2-40B4-BE49-F238E27FC236}">
                      <a16:creationId xmlns:a16="http://schemas.microsoft.com/office/drawing/2014/main" id="{EAD1C4CA-E06F-4FFF-9ECD-869710595FC0}"/>
                    </a:ext>
                  </a:extLst>
                </p:cNvPr>
                <p:cNvCxnSpPr>
                  <a:cxnSpLocks noChangeShapeType="1"/>
                  <a:stCxn id="83981" idx="2"/>
                  <a:endCxn id="83982" idx="0"/>
                </p:cNvCxnSpPr>
                <p:nvPr/>
              </p:nvCxnSpPr>
              <p:spPr bwMode="auto">
                <a:xfrm>
                  <a:off x="2447" y="3417"/>
                  <a:ext cx="0" cy="86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83979" name="Text Box 46">
              <a:extLst>
                <a:ext uri="{FF2B5EF4-FFF2-40B4-BE49-F238E27FC236}">
                  <a16:creationId xmlns:a16="http://schemas.microsoft.com/office/drawing/2014/main" id="{0A133D8D-FD0C-4142-8417-873F1B7F5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408"/>
              <a:ext cx="2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i="1" dirty="0">
                  <a:ea typeface="新細明體" panose="02020500000000000000" pitchFamily="18" charset="-120"/>
                </a:rPr>
                <a:t>r</a:t>
              </a:r>
              <a:r>
                <a:rPr lang="en-US" altLang="zh-TW" sz="2000" i="1" baseline="-25000" dirty="0">
                  <a:ea typeface="新細明體" panose="02020500000000000000" pitchFamily="18" charset="-120"/>
                </a:rPr>
                <a:t>1</a:t>
              </a:r>
            </a:p>
          </p:txBody>
        </p:sp>
        <p:sp>
          <p:nvSpPr>
            <p:cNvPr id="83980" name="Rectangle 47">
              <a:extLst>
                <a:ext uri="{FF2B5EF4-FFF2-40B4-BE49-F238E27FC236}">
                  <a16:creationId xmlns:a16="http://schemas.microsoft.com/office/drawing/2014/main" id="{BA74F244-1C49-43DF-88C8-9BAFFB1B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408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b="1">
                  <a:latin typeface="Times New Roman" panose="02020603050405020304" pitchFamily="18" charset="0"/>
                  <a:ea typeface="新細明體" panose="02020500000000000000" pitchFamily="18" charset="-120"/>
                  <a:sym typeface="Wingdings 3" panose="05040102010807070707" pitchFamily="18" charset="2"/>
                </a:rPr>
                <a:t>=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>
            <a:extLst>
              <a:ext uri="{FF2B5EF4-FFF2-40B4-BE49-F238E27FC236}">
                <a16:creationId xmlns:a16="http://schemas.microsoft.com/office/drawing/2014/main" id="{2D953419-BA79-490F-B93A-D1500BD1D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" y="422275"/>
            <a:ext cx="7989887" cy="740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Benefits of the FP-tree Structure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5F04D2AA-39E2-421D-9013-BA58DF0A0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6720" y="1406525"/>
            <a:ext cx="8442960" cy="50292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Completeness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Preserve complete information for frequent pattern mining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Never break a long pattern of any transaction</a:t>
            </a:r>
          </a:p>
          <a:p>
            <a:pPr lvl="1" eaLnBrk="1" hangingPunct="1"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Compactness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Reduce irrelevant info—infrequent items are gone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Items in frequency descending order: the more frequently occurring, the more likely to be shared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Never be larger than the original database (not count node-links and the </a:t>
            </a:r>
            <a:r>
              <a:rPr lang="en-US" altLang="zh-TW" sz="2400" i="1" dirty="0">
                <a:ea typeface="新細明體" panose="02020500000000000000" pitchFamily="18" charset="-120"/>
              </a:rPr>
              <a:t>count</a:t>
            </a:r>
            <a:r>
              <a:rPr lang="en-US" altLang="zh-TW" sz="2400" dirty="0">
                <a:ea typeface="新細明體" panose="02020500000000000000" pitchFamily="18" charset="-120"/>
              </a:rPr>
              <a:t> field)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>
            <a:extLst>
              <a:ext uri="{FF2B5EF4-FFF2-40B4-BE49-F238E27FC236}">
                <a16:creationId xmlns:a16="http://schemas.microsoft.com/office/drawing/2014/main" id="{BDAEDA0C-92FB-4CE2-9797-99280A274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212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The Frequent Pattern Growth Mining Method</a:t>
            </a: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23E892F8-A219-46A4-A810-0CF6D5A43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28320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Idea: Frequent pattern growth</a:t>
            </a:r>
          </a:p>
          <a:p>
            <a:pPr lvl="1" eaLnBrk="1" hangingPunct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Recursively grow frequent patterns by pattern and database partition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Method </a:t>
            </a:r>
          </a:p>
          <a:p>
            <a:pPr marL="662940" lvl="1" indent="-457200" eaLnBrk="1" hangingPunct="1">
              <a:buFont typeface="+mj-lt"/>
              <a:buAutoNum type="arabicParenR"/>
            </a:pPr>
            <a:r>
              <a:rPr lang="en-US" altLang="zh-TW" sz="2400" dirty="0">
                <a:ea typeface="新細明體" panose="02020500000000000000" pitchFamily="18" charset="-120"/>
              </a:rPr>
              <a:t>For each frequent item, construct its conditional pattern-base, and then its conditional FP-tree</a:t>
            </a:r>
          </a:p>
          <a:p>
            <a:pPr marL="662940" lvl="1" indent="-457200" eaLnBrk="1" hangingPunct="1">
              <a:buFont typeface="+mj-lt"/>
              <a:buAutoNum type="arabicParenR"/>
            </a:pPr>
            <a:r>
              <a:rPr lang="en-US" altLang="zh-TW" sz="2400" dirty="0">
                <a:ea typeface="新細明體" panose="02020500000000000000" pitchFamily="18" charset="-120"/>
              </a:rPr>
              <a:t>Repeat the process on each newly created conditional FP-tree </a:t>
            </a:r>
          </a:p>
          <a:p>
            <a:pPr marL="662940" lvl="1" indent="-457200" eaLnBrk="1" hangingPunct="1">
              <a:buFont typeface="+mj-lt"/>
              <a:buAutoNum type="arabicParenR"/>
            </a:pPr>
            <a:r>
              <a:rPr lang="en-US" altLang="zh-TW" sz="2400" dirty="0">
                <a:ea typeface="新細明體" panose="02020500000000000000" pitchFamily="18" charset="-120"/>
              </a:rPr>
              <a:t>Until the resulting FP-tree is empty, or it contains only one path—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single path will generate all the combinations of its sub-paths, each of which is a frequent pattern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>
            <a:extLst>
              <a:ext uri="{FF2B5EF4-FFF2-40B4-BE49-F238E27FC236}">
                <a16:creationId xmlns:a16="http://schemas.microsoft.com/office/drawing/2014/main" id="{664A036F-E2A4-4516-B135-2623C159A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02920"/>
            <a:ext cx="8382000" cy="601663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Scaling FP-growth by Database Projection</a:t>
            </a:r>
            <a:endParaRPr lang="en-US" altLang="zh-TW" sz="3200" b="1" dirty="0">
              <a:ea typeface="新細明體" panose="02020500000000000000" pitchFamily="18" charset="-120"/>
            </a:endParaRP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20367C4-7BF5-4B0D-AB75-A6DBE9991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680"/>
            <a:ext cx="8458200" cy="51054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What about if FP-tree cannot fit in memory?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DB projection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First partition a database into a set of projected DBs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Then construct and mine FP-tree for each projected DB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Parallel projection</a:t>
            </a:r>
            <a:r>
              <a:rPr lang="en-US" altLang="zh-TW" sz="2000" dirty="0">
                <a:ea typeface="新細明體" panose="02020500000000000000" pitchFamily="18" charset="-120"/>
              </a:rPr>
              <a:t> vs.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partition projection </a:t>
            </a:r>
            <a:r>
              <a:rPr lang="en-US" altLang="zh-TW" sz="2000" dirty="0">
                <a:ea typeface="新細明體" panose="02020500000000000000" pitchFamily="18" charset="-120"/>
              </a:rPr>
              <a:t>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Parallel projection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Project the DB in parallel for each frequent item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Parallel projection is space costly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All the partitions can be processed in parallel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Partition projection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Partition the DB based on the ordered frequent items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Passing the unprocessed parts to the subsequent partitions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id="{A050EB33-2F6E-463A-B84A-AA71E3AF1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969" y="425451"/>
            <a:ext cx="7856538" cy="6096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Partition-Based Projection</a:t>
            </a: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BD1E08C9-094B-4C40-9522-D35A1B7F6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114800" cy="137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TW" sz="2000">
                <a:solidFill>
                  <a:schemeClr val="hlink"/>
                </a:solidFill>
                <a:ea typeface="新細明體" panose="02020500000000000000" pitchFamily="18" charset="-120"/>
              </a:rPr>
              <a:t>Parallel projection </a:t>
            </a:r>
            <a:r>
              <a:rPr lang="en-US" altLang="zh-TW" sz="2000">
                <a:ea typeface="新細明體" panose="02020500000000000000" pitchFamily="18" charset="-120"/>
              </a:rPr>
              <a:t>needs a lot of disk space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solidFill>
                  <a:schemeClr val="hlink"/>
                </a:solidFill>
                <a:ea typeface="新細明體" panose="02020500000000000000" pitchFamily="18" charset="-120"/>
              </a:rPr>
              <a:t>Partition projection </a:t>
            </a:r>
            <a:r>
              <a:rPr lang="en-US" altLang="zh-TW" sz="2000">
                <a:ea typeface="新細明體" panose="02020500000000000000" pitchFamily="18" charset="-120"/>
              </a:rPr>
              <a:t>saves it</a:t>
            </a:r>
          </a:p>
        </p:txBody>
      </p:sp>
      <p:grpSp>
        <p:nvGrpSpPr>
          <p:cNvPr id="92165" name="Group 4">
            <a:extLst>
              <a:ext uri="{FF2B5EF4-FFF2-40B4-BE49-F238E27FC236}">
                <a16:creationId xmlns:a16="http://schemas.microsoft.com/office/drawing/2014/main" id="{16A39578-A79C-4885-8026-B522AE367F1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05000"/>
            <a:ext cx="8134350" cy="4641850"/>
            <a:chOff x="480" y="1200"/>
            <a:chExt cx="5124" cy="2924"/>
          </a:xfrm>
        </p:grpSpPr>
        <p:sp>
          <p:nvSpPr>
            <p:cNvPr id="92166" name="Text Box 5">
              <a:extLst>
                <a:ext uri="{FF2B5EF4-FFF2-40B4-BE49-F238E27FC236}">
                  <a16:creationId xmlns:a16="http://schemas.microsoft.com/office/drawing/2014/main" id="{E906282D-E1E5-49F9-8494-97C8AC61A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9" y="1200"/>
              <a:ext cx="716" cy="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i="1" u="sng">
                  <a:ea typeface="新細明體" panose="02020500000000000000" pitchFamily="18" charset="-120"/>
                </a:rPr>
                <a:t>Tran.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fcamp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fcabm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fb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cbp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fcamp</a:t>
              </a:r>
            </a:p>
          </p:txBody>
        </p:sp>
        <p:sp>
          <p:nvSpPr>
            <p:cNvPr id="92167" name="Text Box 6">
              <a:extLst>
                <a:ext uri="{FF2B5EF4-FFF2-40B4-BE49-F238E27FC236}">
                  <a16:creationId xmlns:a16="http://schemas.microsoft.com/office/drawing/2014/main" id="{691641FF-B062-471A-9B3E-A3DC00122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74"/>
              <a:ext cx="861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i="1" u="sng">
                  <a:ea typeface="新細明體" panose="02020500000000000000" pitchFamily="18" charset="-120"/>
                </a:rPr>
                <a:t>p-proj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fcam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cb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fcam</a:t>
              </a:r>
            </a:p>
          </p:txBody>
        </p:sp>
        <p:sp>
          <p:nvSpPr>
            <p:cNvPr id="92168" name="Text Box 7">
              <a:extLst>
                <a:ext uri="{FF2B5EF4-FFF2-40B4-BE49-F238E27FC236}">
                  <a16:creationId xmlns:a16="http://schemas.microsoft.com/office/drawing/2014/main" id="{CA24A387-662C-45A7-AB87-375414A0C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" y="2374"/>
              <a:ext cx="906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i="1" u="sng">
                  <a:ea typeface="新細明體" panose="02020500000000000000" pitchFamily="18" charset="-120"/>
                </a:rPr>
                <a:t>m-proj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fcab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hlink"/>
                  </a:solidFill>
                  <a:ea typeface="新細明體" panose="02020500000000000000" pitchFamily="18" charset="-120"/>
                </a:rPr>
                <a:t>fca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hlink"/>
                  </a:solidFill>
                  <a:ea typeface="新細明體" panose="02020500000000000000" pitchFamily="18" charset="-120"/>
                </a:rPr>
                <a:t>fca</a:t>
              </a:r>
            </a:p>
          </p:txBody>
        </p:sp>
        <p:sp>
          <p:nvSpPr>
            <p:cNvPr id="92169" name="Text Box 8">
              <a:extLst>
                <a:ext uri="{FF2B5EF4-FFF2-40B4-BE49-F238E27FC236}">
                  <a16:creationId xmlns:a16="http://schemas.microsoft.com/office/drawing/2014/main" id="{468694EE-AF2F-440F-86B1-AC3409203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6" y="2374"/>
              <a:ext cx="861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i="1" u="sng">
                  <a:ea typeface="新細明體" panose="02020500000000000000" pitchFamily="18" charset="-120"/>
                </a:rPr>
                <a:t>b-proj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hlink"/>
                  </a:solidFill>
                  <a:ea typeface="新細明體" panose="02020500000000000000" pitchFamily="18" charset="-120"/>
                </a:rPr>
                <a:t>cb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…</a:t>
              </a:r>
            </a:p>
          </p:txBody>
        </p:sp>
        <p:sp>
          <p:nvSpPr>
            <p:cNvPr id="92170" name="Text Box 9">
              <a:extLst>
                <a:ext uri="{FF2B5EF4-FFF2-40B4-BE49-F238E27FC236}">
                  <a16:creationId xmlns:a16="http://schemas.microsoft.com/office/drawing/2014/main" id="{C5281137-9A01-4B15-AFC6-2B9838740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2374"/>
              <a:ext cx="813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i="1" u="sng">
                  <a:ea typeface="新細明體" panose="02020500000000000000" pitchFamily="18" charset="-120"/>
                </a:rPr>
                <a:t>a-proj DB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hlink"/>
                  </a:solidFill>
                  <a:ea typeface="新細明體" panose="02020500000000000000" pitchFamily="18" charset="-120"/>
                </a:rPr>
                <a:t>fc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…</a:t>
              </a:r>
            </a:p>
          </p:txBody>
        </p:sp>
        <p:sp>
          <p:nvSpPr>
            <p:cNvPr id="92171" name="Text Box 10">
              <a:extLst>
                <a:ext uri="{FF2B5EF4-FFF2-40B4-BE49-F238E27FC236}">
                  <a16:creationId xmlns:a16="http://schemas.microsoft.com/office/drawing/2014/main" id="{CB5454BB-39CD-4ED2-842F-80FE216EE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2374"/>
              <a:ext cx="804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i="1" u="sng">
                  <a:ea typeface="新細明體" panose="02020500000000000000" pitchFamily="18" charset="-120"/>
                </a:rPr>
                <a:t>c-proj DB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chemeClr val="hlink"/>
                  </a:solidFill>
                  <a:ea typeface="新細明體" panose="02020500000000000000" pitchFamily="18" charset="-120"/>
                </a:rPr>
                <a:t>f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…</a:t>
              </a:r>
            </a:p>
          </p:txBody>
        </p:sp>
        <p:sp>
          <p:nvSpPr>
            <p:cNvPr id="92172" name="Text Box 11">
              <a:extLst>
                <a:ext uri="{FF2B5EF4-FFF2-40B4-BE49-F238E27FC236}">
                  <a16:creationId xmlns:a16="http://schemas.microsoft.com/office/drawing/2014/main" id="{4FAB925C-65B2-45A3-B237-D0E5F6344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" y="2374"/>
              <a:ext cx="825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i="1" u="sng">
                  <a:ea typeface="新細明體" panose="02020500000000000000" pitchFamily="18" charset="-120"/>
                </a:rPr>
                <a:t>f-proj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…</a:t>
              </a:r>
            </a:p>
          </p:txBody>
        </p:sp>
        <p:sp>
          <p:nvSpPr>
            <p:cNvPr id="92173" name="Freeform 12">
              <a:extLst>
                <a:ext uri="{FF2B5EF4-FFF2-40B4-BE49-F238E27FC236}">
                  <a16:creationId xmlns:a16="http://schemas.microsoft.com/office/drawing/2014/main" id="{FF08B74B-970D-4265-B5E9-52F0850FA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2646"/>
              <a:ext cx="538" cy="180"/>
            </a:xfrm>
            <a:custGeom>
              <a:avLst/>
              <a:gdLst>
                <a:gd name="T0" fmla="*/ 0 w 576"/>
                <a:gd name="T1" fmla="*/ 0 h 240"/>
                <a:gd name="T2" fmla="*/ 104 w 576"/>
                <a:gd name="T3" fmla="*/ 15 h 240"/>
                <a:gd name="T4" fmla="*/ 312 w 576"/>
                <a:gd name="T5" fmla="*/ 18 h 240"/>
                <a:gd name="T6" fmla="*/ 0 60000 65536"/>
                <a:gd name="T7" fmla="*/ 0 60000 65536"/>
                <a:gd name="T8" fmla="*/ 0 60000 65536"/>
                <a:gd name="T9" fmla="*/ 0 w 576"/>
                <a:gd name="T10" fmla="*/ 0 h 240"/>
                <a:gd name="T11" fmla="*/ 576 w 57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40">
                  <a:moveTo>
                    <a:pt x="0" y="0"/>
                  </a:moveTo>
                  <a:cubicBezTo>
                    <a:pt x="48" y="76"/>
                    <a:pt x="96" y="152"/>
                    <a:pt x="192" y="192"/>
                  </a:cubicBezTo>
                  <a:cubicBezTo>
                    <a:pt x="288" y="232"/>
                    <a:pt x="432" y="236"/>
                    <a:pt x="576" y="240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74" name="Freeform 13">
              <a:extLst>
                <a:ext uri="{FF2B5EF4-FFF2-40B4-BE49-F238E27FC236}">
                  <a16:creationId xmlns:a16="http://schemas.microsoft.com/office/drawing/2014/main" id="{8720DC50-2D8F-4B03-AF0A-DA9586BFD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691"/>
              <a:ext cx="1523" cy="414"/>
            </a:xfrm>
            <a:custGeom>
              <a:avLst/>
              <a:gdLst>
                <a:gd name="T0" fmla="*/ 0 w 1632"/>
                <a:gd name="T1" fmla="*/ 83 h 440"/>
                <a:gd name="T2" fmla="*/ 206 w 1632"/>
                <a:gd name="T3" fmla="*/ 193 h 440"/>
                <a:gd name="T4" fmla="*/ 593 w 1632"/>
                <a:gd name="T5" fmla="*/ 221 h 440"/>
                <a:gd name="T6" fmla="*/ 875 w 1632"/>
                <a:gd name="T7" fmla="*/ 0 h 4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440"/>
                <a:gd name="T14" fmla="*/ 1632 w 1632"/>
                <a:gd name="T15" fmla="*/ 440 h 4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440">
                  <a:moveTo>
                    <a:pt x="0" y="144"/>
                  </a:moveTo>
                  <a:cubicBezTo>
                    <a:pt x="100" y="220"/>
                    <a:pt x="200" y="296"/>
                    <a:pt x="384" y="336"/>
                  </a:cubicBezTo>
                  <a:cubicBezTo>
                    <a:pt x="568" y="376"/>
                    <a:pt x="896" y="440"/>
                    <a:pt x="1104" y="384"/>
                  </a:cubicBezTo>
                  <a:cubicBezTo>
                    <a:pt x="1312" y="328"/>
                    <a:pt x="1472" y="164"/>
                    <a:pt x="1632" y="0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75" name="Freeform 14">
              <a:extLst>
                <a:ext uri="{FF2B5EF4-FFF2-40B4-BE49-F238E27FC236}">
                  <a16:creationId xmlns:a16="http://schemas.microsoft.com/office/drawing/2014/main" id="{EF84DFF1-E94C-477C-88B5-BE799CFE5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646"/>
              <a:ext cx="716" cy="52"/>
            </a:xfrm>
            <a:custGeom>
              <a:avLst/>
              <a:gdLst>
                <a:gd name="T0" fmla="*/ 0 w 672"/>
                <a:gd name="T1" fmla="*/ 0 h 104"/>
                <a:gd name="T2" fmla="*/ 680 w 672"/>
                <a:gd name="T3" fmla="*/ 1 h 104"/>
                <a:gd name="T4" fmla="*/ 1189 w 672"/>
                <a:gd name="T5" fmla="*/ 1 h 104"/>
                <a:gd name="T6" fmla="*/ 0 60000 65536"/>
                <a:gd name="T7" fmla="*/ 0 60000 65536"/>
                <a:gd name="T8" fmla="*/ 0 60000 65536"/>
                <a:gd name="T9" fmla="*/ 0 w 672"/>
                <a:gd name="T10" fmla="*/ 0 h 104"/>
                <a:gd name="T11" fmla="*/ 672 w 672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04">
                  <a:moveTo>
                    <a:pt x="0" y="0"/>
                  </a:moveTo>
                  <a:cubicBezTo>
                    <a:pt x="136" y="44"/>
                    <a:pt x="272" y="88"/>
                    <a:pt x="384" y="96"/>
                  </a:cubicBezTo>
                  <a:cubicBezTo>
                    <a:pt x="496" y="104"/>
                    <a:pt x="584" y="76"/>
                    <a:pt x="672" y="4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76" name="Line 15">
              <a:extLst>
                <a:ext uri="{FF2B5EF4-FFF2-40B4-BE49-F238E27FC236}">
                  <a16:creationId xmlns:a16="http://schemas.microsoft.com/office/drawing/2014/main" id="{A4C51187-4536-404B-8E1F-73B10F568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" y="2149"/>
              <a:ext cx="2149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77" name="Line 16">
              <a:extLst>
                <a:ext uri="{FF2B5EF4-FFF2-40B4-BE49-F238E27FC236}">
                  <a16:creationId xmlns:a16="http://schemas.microsoft.com/office/drawing/2014/main" id="{6CE7E6F9-606A-4552-82B7-5F89A941C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4" y="2149"/>
              <a:ext cx="1298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78" name="Line 17">
              <a:extLst>
                <a:ext uri="{FF2B5EF4-FFF2-40B4-BE49-F238E27FC236}">
                  <a16:creationId xmlns:a16="http://schemas.microsoft.com/office/drawing/2014/main" id="{8964BE0B-AE61-4CC3-B82F-DFA4504A2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" y="2149"/>
              <a:ext cx="403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79" name="Line 18">
              <a:extLst>
                <a:ext uri="{FF2B5EF4-FFF2-40B4-BE49-F238E27FC236}">
                  <a16:creationId xmlns:a16="http://schemas.microsoft.com/office/drawing/2014/main" id="{C02E2457-1817-46BE-B082-4281A373E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2149"/>
              <a:ext cx="448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80" name="Line 19">
              <a:extLst>
                <a:ext uri="{FF2B5EF4-FFF2-40B4-BE49-F238E27FC236}">
                  <a16:creationId xmlns:a16="http://schemas.microsoft.com/office/drawing/2014/main" id="{0D55E31F-0148-4694-9DF9-21A9F6C9D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2149"/>
              <a:ext cx="1299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81" name="Line 20">
              <a:extLst>
                <a:ext uri="{FF2B5EF4-FFF2-40B4-BE49-F238E27FC236}">
                  <a16:creationId xmlns:a16="http://schemas.microsoft.com/office/drawing/2014/main" id="{82152DDD-5396-4E51-A2F2-EE9C7B121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2149"/>
              <a:ext cx="2194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82" name="Text Box 21">
              <a:extLst>
                <a:ext uri="{FF2B5EF4-FFF2-40B4-BE49-F238E27FC236}">
                  <a16:creationId xmlns:a16="http://schemas.microsoft.com/office/drawing/2014/main" id="{EE6BD8FD-F13F-4849-B7E3-BD7125FC9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3368"/>
              <a:ext cx="992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i="1" u="sng">
                  <a:ea typeface="新細明體" panose="02020500000000000000" pitchFamily="18" charset="-120"/>
                </a:rPr>
                <a:t>am-proj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fc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fc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fc</a:t>
              </a:r>
            </a:p>
          </p:txBody>
        </p:sp>
        <p:sp>
          <p:nvSpPr>
            <p:cNvPr id="92183" name="Freeform 22">
              <a:extLst>
                <a:ext uri="{FF2B5EF4-FFF2-40B4-BE49-F238E27FC236}">
                  <a16:creationId xmlns:a16="http://schemas.microsoft.com/office/drawing/2014/main" id="{EFC9DB71-E1AA-4DC6-90FA-29A5D045C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3007"/>
              <a:ext cx="538" cy="53"/>
            </a:xfrm>
            <a:custGeom>
              <a:avLst/>
              <a:gdLst>
                <a:gd name="T0" fmla="*/ 0 w 576"/>
                <a:gd name="T1" fmla="*/ 0 h 56"/>
                <a:gd name="T2" fmla="*/ 104 w 576"/>
                <a:gd name="T3" fmla="*/ 29 h 56"/>
                <a:gd name="T4" fmla="*/ 233 w 576"/>
                <a:gd name="T5" fmla="*/ 29 h 56"/>
                <a:gd name="T6" fmla="*/ 312 w 576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6"/>
                <a:gd name="T14" fmla="*/ 576 w 576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6">
                  <a:moveTo>
                    <a:pt x="0" y="0"/>
                  </a:moveTo>
                  <a:cubicBezTo>
                    <a:pt x="60" y="20"/>
                    <a:pt x="120" y="40"/>
                    <a:pt x="192" y="48"/>
                  </a:cubicBezTo>
                  <a:cubicBezTo>
                    <a:pt x="264" y="56"/>
                    <a:pt x="368" y="56"/>
                    <a:pt x="432" y="48"/>
                  </a:cubicBezTo>
                  <a:cubicBezTo>
                    <a:pt x="496" y="40"/>
                    <a:pt x="536" y="20"/>
                    <a:pt x="576" y="0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84" name="Line 23">
              <a:extLst>
                <a:ext uri="{FF2B5EF4-FFF2-40B4-BE49-F238E27FC236}">
                  <a16:creationId xmlns:a16="http://schemas.microsoft.com/office/drawing/2014/main" id="{DD8C6C67-5FE6-44CD-B38B-677064377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" y="3097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85" name="Freeform 24">
              <a:extLst>
                <a:ext uri="{FF2B5EF4-FFF2-40B4-BE49-F238E27FC236}">
                  <a16:creationId xmlns:a16="http://schemas.microsoft.com/office/drawing/2014/main" id="{065B7A56-D425-4597-B636-8D9F84C70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3007"/>
              <a:ext cx="761" cy="632"/>
            </a:xfrm>
            <a:custGeom>
              <a:avLst/>
              <a:gdLst>
                <a:gd name="T0" fmla="*/ 497 w 776"/>
                <a:gd name="T1" fmla="*/ 0 h 672"/>
                <a:gd name="T2" fmla="*/ 577 w 776"/>
                <a:gd name="T3" fmla="*/ 111 h 672"/>
                <a:gd name="T4" fmla="*/ 55 w 776"/>
                <a:gd name="T5" fmla="*/ 248 h 672"/>
                <a:gd name="T6" fmla="*/ 255 w 776"/>
                <a:gd name="T7" fmla="*/ 38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"/>
                <a:gd name="T13" fmla="*/ 0 h 672"/>
                <a:gd name="T14" fmla="*/ 776 w 77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" h="672">
                  <a:moveTo>
                    <a:pt x="592" y="0"/>
                  </a:moveTo>
                  <a:cubicBezTo>
                    <a:pt x="684" y="60"/>
                    <a:pt x="776" y="120"/>
                    <a:pt x="688" y="192"/>
                  </a:cubicBezTo>
                  <a:cubicBezTo>
                    <a:pt x="600" y="264"/>
                    <a:pt x="128" y="352"/>
                    <a:pt x="64" y="432"/>
                  </a:cubicBezTo>
                  <a:cubicBezTo>
                    <a:pt x="0" y="512"/>
                    <a:pt x="152" y="592"/>
                    <a:pt x="304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86" name="Freeform 25">
              <a:extLst>
                <a:ext uri="{FF2B5EF4-FFF2-40B4-BE49-F238E27FC236}">
                  <a16:creationId xmlns:a16="http://schemas.microsoft.com/office/drawing/2014/main" id="{6899D8FA-BC80-49F5-A93F-60BF4B40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826"/>
              <a:ext cx="761" cy="994"/>
            </a:xfrm>
            <a:custGeom>
              <a:avLst/>
              <a:gdLst>
                <a:gd name="T0" fmla="*/ 497 w 776"/>
                <a:gd name="T1" fmla="*/ 0 h 672"/>
                <a:gd name="T2" fmla="*/ 577 w 776"/>
                <a:gd name="T3" fmla="*/ 6505 h 672"/>
                <a:gd name="T4" fmla="*/ 55 w 776"/>
                <a:gd name="T5" fmla="*/ 14644 h 672"/>
                <a:gd name="T6" fmla="*/ 255 w 776"/>
                <a:gd name="T7" fmla="*/ 2277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"/>
                <a:gd name="T13" fmla="*/ 0 h 672"/>
                <a:gd name="T14" fmla="*/ 776 w 77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" h="672">
                  <a:moveTo>
                    <a:pt x="592" y="0"/>
                  </a:moveTo>
                  <a:cubicBezTo>
                    <a:pt x="684" y="60"/>
                    <a:pt x="776" y="120"/>
                    <a:pt x="688" y="192"/>
                  </a:cubicBezTo>
                  <a:cubicBezTo>
                    <a:pt x="600" y="264"/>
                    <a:pt x="128" y="352"/>
                    <a:pt x="64" y="432"/>
                  </a:cubicBezTo>
                  <a:cubicBezTo>
                    <a:pt x="0" y="512"/>
                    <a:pt x="152" y="592"/>
                    <a:pt x="304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87" name="Freeform 26">
              <a:extLst>
                <a:ext uri="{FF2B5EF4-FFF2-40B4-BE49-F238E27FC236}">
                  <a16:creationId xmlns:a16="http://schemas.microsoft.com/office/drawing/2014/main" id="{F577D170-EF66-4884-AA11-54D22429D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2646"/>
              <a:ext cx="850" cy="1355"/>
            </a:xfrm>
            <a:custGeom>
              <a:avLst/>
              <a:gdLst>
                <a:gd name="T0" fmla="*/ 1343 w 776"/>
                <a:gd name="T1" fmla="*/ 0 h 672"/>
                <a:gd name="T2" fmla="*/ 1563 w 776"/>
                <a:gd name="T3" fmla="*/ 105730 h 672"/>
                <a:gd name="T4" fmla="*/ 147 w 776"/>
                <a:gd name="T5" fmla="*/ 237988 h 672"/>
                <a:gd name="T6" fmla="*/ 691 w 776"/>
                <a:gd name="T7" fmla="*/ 3702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"/>
                <a:gd name="T13" fmla="*/ 0 h 672"/>
                <a:gd name="T14" fmla="*/ 776 w 77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" h="672">
                  <a:moveTo>
                    <a:pt x="592" y="0"/>
                  </a:moveTo>
                  <a:cubicBezTo>
                    <a:pt x="684" y="60"/>
                    <a:pt x="776" y="120"/>
                    <a:pt x="688" y="192"/>
                  </a:cubicBezTo>
                  <a:cubicBezTo>
                    <a:pt x="600" y="264"/>
                    <a:pt x="128" y="352"/>
                    <a:pt x="64" y="432"/>
                  </a:cubicBezTo>
                  <a:cubicBezTo>
                    <a:pt x="0" y="512"/>
                    <a:pt x="152" y="592"/>
                    <a:pt x="304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88" name="Text Box 27">
              <a:extLst>
                <a:ext uri="{FF2B5EF4-FFF2-40B4-BE49-F238E27FC236}">
                  <a16:creationId xmlns:a16="http://schemas.microsoft.com/office/drawing/2014/main" id="{FDD0E3BC-3AAE-485E-B1F9-505D78D37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6" y="3368"/>
              <a:ext cx="983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i="1" u="sng">
                  <a:ea typeface="新細明體" panose="02020500000000000000" pitchFamily="18" charset="-120"/>
                </a:rPr>
                <a:t>cm-proj DB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f</a:t>
              </a:r>
            </a:p>
          </p:txBody>
        </p:sp>
        <p:sp>
          <p:nvSpPr>
            <p:cNvPr id="92189" name="Line 28">
              <a:extLst>
                <a:ext uri="{FF2B5EF4-FFF2-40B4-BE49-F238E27FC236}">
                  <a16:creationId xmlns:a16="http://schemas.microsoft.com/office/drawing/2014/main" id="{FD353C75-FDD3-443C-BB95-78885B131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5" y="3639"/>
              <a:ext cx="89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90" name="Line 29">
              <a:extLst>
                <a:ext uri="{FF2B5EF4-FFF2-40B4-BE49-F238E27FC236}">
                  <a16:creationId xmlns:a16="http://schemas.microsoft.com/office/drawing/2014/main" id="{C2FDF38B-2FD6-4330-A66E-59378005C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5" y="3820"/>
              <a:ext cx="89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91" name="Line 30">
              <a:extLst>
                <a:ext uri="{FF2B5EF4-FFF2-40B4-BE49-F238E27FC236}">
                  <a16:creationId xmlns:a16="http://schemas.microsoft.com/office/drawing/2014/main" id="{125EEEFB-BCB5-47AA-A3BE-1CDBF77AE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5" y="3956"/>
              <a:ext cx="89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92" name="Line 31">
              <a:extLst>
                <a:ext uri="{FF2B5EF4-FFF2-40B4-BE49-F238E27FC236}">
                  <a16:creationId xmlns:a16="http://schemas.microsoft.com/office/drawing/2014/main" id="{A9166D87-9CCF-4790-8E1E-7A5D85865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8" y="3097"/>
              <a:ext cx="103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2193" name="Text Box 32">
              <a:extLst>
                <a:ext uri="{FF2B5EF4-FFF2-40B4-BE49-F238E27FC236}">
                  <a16:creationId xmlns:a16="http://schemas.microsoft.com/office/drawing/2014/main" id="{E3672D90-91B3-4EA5-9392-8687C7731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" y="3448"/>
              <a:ext cx="2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…</a:t>
              </a:r>
            </a:p>
          </p:txBody>
        </p:sp>
        <p:sp>
          <p:nvSpPr>
            <p:cNvPr id="92194" name="Freeform 33">
              <a:extLst>
                <a:ext uri="{FF2B5EF4-FFF2-40B4-BE49-F238E27FC236}">
                  <a16:creationId xmlns:a16="http://schemas.microsoft.com/office/drawing/2014/main" id="{BF418E70-CD86-4738-BFD2-37B65C27C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832"/>
              <a:ext cx="1440" cy="101"/>
            </a:xfrm>
            <a:custGeom>
              <a:avLst/>
              <a:gdLst>
                <a:gd name="T0" fmla="*/ 0 w 576"/>
                <a:gd name="T1" fmla="*/ 0 h 56"/>
                <a:gd name="T2" fmla="*/ 732425 w 576"/>
                <a:gd name="T3" fmla="*/ 9732 h 56"/>
                <a:gd name="T4" fmla="*/ 1647970 w 576"/>
                <a:gd name="T5" fmla="*/ 9732 h 56"/>
                <a:gd name="T6" fmla="*/ 2197270 w 576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56"/>
                <a:gd name="T14" fmla="*/ 576 w 576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56">
                  <a:moveTo>
                    <a:pt x="0" y="0"/>
                  </a:moveTo>
                  <a:cubicBezTo>
                    <a:pt x="60" y="20"/>
                    <a:pt x="120" y="40"/>
                    <a:pt x="192" y="48"/>
                  </a:cubicBezTo>
                  <a:cubicBezTo>
                    <a:pt x="264" y="56"/>
                    <a:pt x="368" y="56"/>
                    <a:pt x="432" y="48"/>
                  </a:cubicBezTo>
                  <a:cubicBezTo>
                    <a:pt x="496" y="40"/>
                    <a:pt x="536" y="20"/>
                    <a:pt x="576" y="0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659899D8-F28E-438A-BDF8-1536D7FB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396240"/>
            <a:ext cx="8194040" cy="6096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Performance of FP-growth in Large Datasets</a:t>
            </a: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0769E2D0-BE35-4224-B040-6CF3CE14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5" y="5133975"/>
            <a:ext cx="3657600" cy="609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FP-Growth vs. Apriori</a:t>
            </a:r>
          </a:p>
        </p:txBody>
      </p:sp>
      <p:graphicFrame>
        <p:nvGraphicFramePr>
          <p:cNvPr id="94213" name="Object 4">
            <a:extLst>
              <a:ext uri="{FF2B5EF4-FFF2-40B4-BE49-F238E27FC236}">
                <a16:creationId xmlns:a16="http://schemas.microsoft.com/office/drawing/2014/main" id="{B9901DD2-EFCE-493F-B27C-25EBF598E9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52600"/>
          <a:ext cx="468630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hart" r:id="rId3" imgW="4600996" imgH="3286426" progId="Excel.Chart.8">
                  <p:embed/>
                </p:oleObj>
              </mc:Choice>
              <mc:Fallback>
                <p:oleObj name="Chart" r:id="rId3" imgW="4600996" imgH="3286426" progId="Excel.Chart.8">
                  <p:embed/>
                  <p:pic>
                    <p:nvPicPr>
                      <p:cNvPr id="94213" name="Object 4">
                        <a:extLst>
                          <a:ext uri="{FF2B5EF4-FFF2-40B4-BE49-F238E27FC236}">
                            <a16:creationId xmlns:a16="http://schemas.microsoft.com/office/drawing/2014/main" id="{B9901DD2-EFCE-493F-B27C-25EBF598E9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4686300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Text Box 4">
            <a:extLst>
              <a:ext uri="{FF2B5EF4-FFF2-40B4-BE49-F238E27FC236}">
                <a16:creationId xmlns:a16="http://schemas.microsoft.com/office/drawing/2014/main" id="{59629309-0FBC-452C-9178-FA32972B4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718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Data set T25I20D10K</a:t>
            </a:r>
          </a:p>
        </p:txBody>
      </p:sp>
      <p:graphicFrame>
        <p:nvGraphicFramePr>
          <p:cNvPr id="94215" name="Object 6">
            <a:extLst>
              <a:ext uri="{FF2B5EF4-FFF2-40B4-BE49-F238E27FC236}">
                <a16:creationId xmlns:a16="http://schemas.microsoft.com/office/drawing/2014/main" id="{73ADF9EC-E9E6-495E-80F3-65BBAD30CD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5625" y="1787525"/>
          <a:ext cx="4759325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hart" r:id="rId5" imgW="4858207" imgH="2791054" progId="Excel.Chart.8">
                  <p:embed/>
                </p:oleObj>
              </mc:Choice>
              <mc:Fallback>
                <p:oleObj name="Chart" r:id="rId5" imgW="4858207" imgH="2791054" progId="Excel.Chart.8">
                  <p:embed/>
                  <p:pic>
                    <p:nvPicPr>
                      <p:cNvPr id="94215" name="Object 6">
                        <a:extLst>
                          <a:ext uri="{FF2B5EF4-FFF2-40B4-BE49-F238E27FC236}">
                            <a16:creationId xmlns:a16="http://schemas.microsoft.com/office/drawing/2014/main" id="{73ADF9EC-E9E6-495E-80F3-65BBAD30C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1787525"/>
                        <a:ext cx="4759325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6" name="Text Box 4">
            <a:extLst>
              <a:ext uri="{FF2B5EF4-FFF2-40B4-BE49-F238E27FC236}">
                <a16:creationId xmlns:a16="http://schemas.microsoft.com/office/drawing/2014/main" id="{2A1DAFFC-D2DB-4C91-A03B-70E0E147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971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Data set T25I20D100K</a:t>
            </a:r>
          </a:p>
        </p:txBody>
      </p:sp>
      <p:sp>
        <p:nvSpPr>
          <p:cNvPr id="94217" name="Content Placeholder 2">
            <a:extLst>
              <a:ext uri="{FF2B5EF4-FFF2-40B4-BE49-F238E27FC236}">
                <a16:creationId xmlns:a16="http://schemas.microsoft.com/office/drawing/2014/main" id="{0F90E7A1-EFC1-47E6-B8D4-835239FD3AD4}"/>
              </a:ext>
            </a:extLst>
          </p:cNvPr>
          <p:cNvSpPr txBox="1">
            <a:spLocks/>
          </p:cNvSpPr>
          <p:nvPr/>
        </p:nvSpPr>
        <p:spPr bwMode="auto">
          <a:xfrm>
            <a:off x="4733925" y="5153025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FP-Growth vs. Tree-Projection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>
            <a:extLst>
              <a:ext uri="{FF2B5EF4-FFF2-40B4-BE49-F238E27FC236}">
                <a16:creationId xmlns:a16="http://schemas.microsoft.com/office/drawing/2014/main" id="{53BC35DA-51C5-4AE5-87B3-DC52DA679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021" y="475542"/>
            <a:ext cx="7964010" cy="66967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Advantages of the Pattern Growth Approach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B97162C-3F11-4652-A548-B3FF5A0D3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2021" y="1330960"/>
            <a:ext cx="83058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Divide-and-conquer: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Decompose both the mining task and DB according to the frequent patterns obtained so far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Lead to focused search of smaller databases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Other factors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No candidate generation, no candidate test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Compressed database: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FP-tree structure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No repeated scan of entire database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Basic ops: counting local </a:t>
            </a:r>
            <a:r>
              <a:rPr lang="en-US" altLang="zh-TW" sz="2000" dirty="0" err="1">
                <a:ea typeface="新細明體" panose="02020500000000000000" pitchFamily="18" charset="-120"/>
              </a:rPr>
              <a:t>freq</a:t>
            </a:r>
            <a:r>
              <a:rPr lang="en-US" altLang="zh-TW" sz="2000" dirty="0">
                <a:ea typeface="新細明體" panose="02020500000000000000" pitchFamily="18" charset="-120"/>
              </a:rPr>
              <a:t> items and building sub FP-tree, no pattern search and matching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 good open-source implementation and refinement of </a:t>
            </a:r>
            <a:r>
              <a:rPr lang="en-US" altLang="zh-TW" sz="2000" dirty="0" err="1">
                <a:ea typeface="新細明體" panose="02020500000000000000" pitchFamily="18" charset="-120"/>
              </a:rPr>
              <a:t>FPGrowth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FPGrowth</a:t>
            </a:r>
            <a:r>
              <a:rPr lang="en-US" altLang="zh-TW" sz="2000" dirty="0">
                <a:ea typeface="新細明體" panose="02020500000000000000" pitchFamily="18" charset="-120"/>
              </a:rPr>
              <a:t>+ (</a:t>
            </a:r>
            <a:r>
              <a:rPr lang="en-US" altLang="zh-TW" sz="2000" dirty="0" err="1">
                <a:ea typeface="新細明體" panose="02020500000000000000" pitchFamily="18" charset="-120"/>
              </a:rPr>
              <a:t>Grahne</a:t>
            </a:r>
            <a:r>
              <a:rPr lang="en-US" altLang="zh-TW" sz="2000" dirty="0">
                <a:ea typeface="新細明體" panose="02020500000000000000" pitchFamily="18" charset="-120"/>
              </a:rPr>
              <a:t> and J. Zhu, FIMI'03)</a:t>
            </a:r>
          </a:p>
          <a:p>
            <a:pPr lvl="1" eaLnBrk="1" hangingPunct="1">
              <a:lnSpc>
                <a:spcPct val="11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5D3A1C-7DAE-4115-980C-F29D7E4C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FP-growth </a:t>
            </a:r>
            <a:r>
              <a:rPr lang="en-US" altLang="zh-TW" sz="3200" dirty="0" err="1"/>
              <a:t>v.s</a:t>
            </a:r>
            <a:r>
              <a:rPr lang="en-US" altLang="zh-TW" sz="3200" dirty="0"/>
              <a:t>. </a:t>
            </a:r>
            <a:r>
              <a:rPr lang="en-US" altLang="zh-TW" sz="3200" dirty="0" err="1"/>
              <a:t>Apriori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7F0605-5A76-4AB5-A47D-992DB939C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9027D56-3AD3-4313-A94F-2409B24B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3" y="1600200"/>
            <a:ext cx="7950733" cy="42788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61A68BE-040D-458F-8547-13DAFE17E698}"/>
              </a:ext>
            </a:extLst>
          </p:cNvPr>
          <p:cNvSpPr txBox="1"/>
          <p:nvPr/>
        </p:nvSpPr>
        <p:spPr>
          <a:xfrm>
            <a:off x="673366" y="5955268"/>
            <a:ext cx="787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3"/>
              </a:rPr>
              <a:t>https://www.softwaretestinghelp.com/fp-growth-algorithm-data-mining/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69851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>
            <a:extLst>
              <a:ext uri="{FF2B5EF4-FFF2-40B4-BE49-F238E27FC236}">
                <a16:creationId xmlns:a16="http://schemas.microsoft.com/office/drawing/2014/main" id="{524A5451-8C6B-4ADF-8481-E877E737C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87532"/>
            <a:ext cx="7845425" cy="6096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Further Improvements of Mining Methods</a:t>
            </a:r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F3A5A6B0-AF5E-4D75-B36F-D532916C5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AFOPT (Liu, et al. @ KDD’03)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 “push-right” method for mining condensed frequent pattern (CFP) tree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Carpenter (Pan, et al. @ KDD’03)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Mine data sets with small rows but numerous columns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Construct a row-enumeration tree for efficient mining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FPgrowth</a:t>
            </a:r>
            <a:r>
              <a:rPr lang="en-US" altLang="zh-TW" sz="2000" dirty="0">
                <a:ea typeface="新細明體" panose="02020500000000000000" pitchFamily="18" charset="-120"/>
              </a:rPr>
              <a:t>+ (</a:t>
            </a:r>
            <a:r>
              <a:rPr lang="en-US" altLang="zh-TW" sz="2000" dirty="0" err="1">
                <a:ea typeface="新細明體" panose="02020500000000000000" pitchFamily="18" charset="-120"/>
              </a:rPr>
              <a:t>Grahne</a:t>
            </a:r>
            <a:r>
              <a:rPr lang="en-US" altLang="zh-TW" sz="2000" dirty="0">
                <a:ea typeface="新細明體" panose="02020500000000000000" pitchFamily="18" charset="-120"/>
              </a:rPr>
              <a:t> and Zhu, FIMI’03)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Efficiently Using Prefix-Trees in Mining Frequent </a:t>
            </a:r>
            <a:r>
              <a:rPr lang="en-US" altLang="zh-TW" sz="2000" dirty="0" err="1">
                <a:ea typeface="新細明體" panose="02020500000000000000" pitchFamily="18" charset="-120"/>
              </a:rPr>
              <a:t>Itemsets</a:t>
            </a:r>
            <a:r>
              <a:rPr lang="en-US" altLang="zh-TW" sz="2000" dirty="0">
                <a:ea typeface="新細明體" panose="02020500000000000000" pitchFamily="18" charset="-120"/>
              </a:rPr>
              <a:t>, Proc. ICDM'03 Int. Workshop on Frequent Itemset Mining Implementations (FIMI'03),  Melbourne, FL, Nov. 2003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TD-Close (Liu, et al, SDM’06)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F5478CD8-DC5E-4F9F-A2B3-7174192F4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549" y="3810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Basic Concepts: Frequent Patterns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63BE2A9-E802-4BF4-ACE9-754323A87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524000"/>
            <a:ext cx="495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itemset</a:t>
            </a:r>
            <a:r>
              <a:rPr lang="en-US" altLang="zh-TW" sz="2400" dirty="0">
                <a:ea typeface="新細明體" panose="02020500000000000000" pitchFamily="18" charset="-120"/>
              </a:rPr>
              <a:t>: A set of one or more items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-itemset</a:t>
            </a:r>
            <a:r>
              <a:rPr lang="en-US" altLang="zh-TW" sz="2400" dirty="0">
                <a:ea typeface="新細明體" panose="02020500000000000000" pitchFamily="18" charset="-120"/>
              </a:rPr>
              <a:t> X = {x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, …, </a:t>
            </a:r>
            <a:r>
              <a:rPr lang="en-US" altLang="zh-TW" sz="2400" dirty="0" err="1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(absolute) support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, or, 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support count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of X: Frequency or occurrence of an itemset 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(relative)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support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, </a:t>
            </a:r>
            <a:r>
              <a:rPr lang="en-US" altLang="zh-TW" sz="2400" i="1" dirty="0">
                <a:ea typeface="新細明體" panose="02020500000000000000" pitchFamily="18" charset="-120"/>
                <a:sym typeface="Symbol" panose="05050102010706020507" pitchFamily="18" charset="2"/>
              </a:rPr>
              <a:t>s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, is the fraction of transactions that contains X (i.e.,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the probability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that a transaction contains X)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An itemset X is </a:t>
            </a:r>
            <a:r>
              <a:rPr lang="en-US" altLang="zh-TW" sz="2400" i="1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frequent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if X’s support is no less than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a </a:t>
            </a:r>
            <a:r>
              <a:rPr lang="en-US" altLang="zh-TW" sz="2400" i="1" dirty="0" err="1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minsup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 threshold</a:t>
            </a:r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4643FD5A-C0BD-496D-B440-ABB3E23FE90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10000"/>
            <a:ext cx="3886200" cy="2630488"/>
            <a:chOff x="192" y="2400"/>
            <a:chExt cx="2448" cy="1657"/>
          </a:xfrm>
        </p:grpSpPr>
        <p:sp>
          <p:nvSpPr>
            <p:cNvPr id="24605" name="Oval 6">
              <a:extLst>
                <a:ext uri="{FF2B5EF4-FFF2-40B4-BE49-F238E27FC236}">
                  <a16:creationId xmlns:a16="http://schemas.microsoft.com/office/drawing/2014/main" id="{E3BDFEE4-45AB-4728-B981-59BDCD6B1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736"/>
              <a:ext cx="1200" cy="86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24606" name="Oval 7">
              <a:extLst>
                <a:ext uri="{FF2B5EF4-FFF2-40B4-BE49-F238E27FC236}">
                  <a16:creationId xmlns:a16="http://schemas.microsoft.com/office/drawing/2014/main" id="{C382BA2B-C943-4783-AF31-67CBF5DF8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736"/>
              <a:ext cx="1200" cy="960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24607" name="Line 8">
              <a:extLst>
                <a:ext uri="{FF2B5EF4-FFF2-40B4-BE49-F238E27FC236}">
                  <a16:creationId xmlns:a16="http://schemas.microsoft.com/office/drawing/2014/main" id="{2FCC2562-5989-4B92-AAA5-49B09013C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3168"/>
              <a:ext cx="144" cy="4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608" name="Line 9">
              <a:extLst>
                <a:ext uri="{FF2B5EF4-FFF2-40B4-BE49-F238E27FC236}">
                  <a16:creationId xmlns:a16="http://schemas.microsoft.com/office/drawing/2014/main" id="{4C49ADAC-85CB-42CA-87D3-6CA862053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832"/>
              <a:ext cx="144" cy="432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609" name="Line 10">
              <a:extLst>
                <a:ext uri="{FF2B5EF4-FFF2-40B4-BE49-F238E27FC236}">
                  <a16:creationId xmlns:a16="http://schemas.microsoft.com/office/drawing/2014/main" id="{357DE42F-1D36-4A99-94E0-959577D4F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44" y="2713"/>
              <a:ext cx="96" cy="45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610" name="Text Box 11">
              <a:extLst>
                <a:ext uri="{FF2B5EF4-FFF2-40B4-BE49-F238E27FC236}">
                  <a16:creationId xmlns:a16="http://schemas.microsoft.com/office/drawing/2014/main" id="{C82EA1D7-CBDC-4DB0-BAD2-025870442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48"/>
              <a:ext cx="7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buys diaper</a:t>
              </a:r>
              <a:endParaRPr lang="en-US" altLang="zh-TW" sz="1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4611" name="Text Box 12">
              <a:extLst>
                <a:ext uri="{FF2B5EF4-FFF2-40B4-BE49-F238E27FC236}">
                  <a16:creationId xmlns:a16="http://schemas.microsoft.com/office/drawing/2014/main" id="{48ABF3E9-0463-45FD-ADBF-FBC8C6FB6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4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buys both</a:t>
              </a:r>
              <a:endParaRPr lang="en-US" altLang="zh-TW" sz="1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4612" name="Text Box 13">
              <a:extLst>
                <a:ext uri="{FF2B5EF4-FFF2-40B4-BE49-F238E27FC236}">
                  <a16:creationId xmlns:a16="http://schemas.microsoft.com/office/drawing/2014/main" id="{D6840C5D-116F-4956-A999-489CFC208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6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buys beer</a:t>
              </a:r>
              <a:endParaRPr lang="en-US" altLang="zh-TW" sz="1800" b="1" u="sng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4613" name="Rectangle 14">
              <a:extLst>
                <a:ext uri="{FF2B5EF4-FFF2-40B4-BE49-F238E27FC236}">
                  <a16:creationId xmlns:a16="http://schemas.microsoft.com/office/drawing/2014/main" id="{B32DBA80-77FE-4CBB-922A-CDEEA1810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400"/>
              <a:ext cx="2448" cy="16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</p:grpSp>
      <p:graphicFrame>
        <p:nvGraphicFramePr>
          <p:cNvPr id="1767468" name="Group 44">
            <a:extLst>
              <a:ext uri="{FF2B5EF4-FFF2-40B4-BE49-F238E27FC236}">
                <a16:creationId xmlns:a16="http://schemas.microsoft.com/office/drawing/2014/main" id="{236295E0-F277-4024-947E-A9861CF0F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89862"/>
              </p:ext>
            </p:extLst>
          </p:nvPr>
        </p:nvGraphicFramePr>
        <p:xfrm>
          <a:off x="152400" y="1524000"/>
          <a:ext cx="3886200" cy="2130424"/>
        </p:xfrm>
        <a:graphic>
          <a:graphicData uri="http://schemas.openxmlformats.org/drawingml/2006/table">
            <a:tbl>
              <a:tblPr/>
              <a:tblGrid>
                <a:gridCol w="62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Items bought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Beer, Nuts, Diaper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Beer, Coffee, Diaper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Beer, Diaper, Eggs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Nuts, Eggs, Milk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Nuts, Coffee, Diaper, Eggs, Milk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>
            <a:extLst>
              <a:ext uri="{FF2B5EF4-FFF2-40B4-BE49-F238E27FC236}">
                <a16:creationId xmlns:a16="http://schemas.microsoft.com/office/drawing/2014/main" id="{67545B81-FFA2-4631-8A17-2FFDB87A7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2479"/>
            <a:ext cx="8229600" cy="990600"/>
          </a:xfrm>
        </p:spPr>
        <p:txBody>
          <a:bodyPr/>
          <a:lstStyle/>
          <a:p>
            <a:r>
              <a:rPr lang="en-US" altLang="zh-TW" dirty="0"/>
              <a:t>Extension of Pattern Growth Mining Methodology 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7E655B7C-615E-4C98-B5A1-573133BB3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7099" y="1373079"/>
            <a:ext cx="8229600" cy="5027721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Mining closed frequent </a:t>
            </a:r>
            <a:r>
              <a:rPr lang="en-US" altLang="zh-TW" sz="2000" dirty="0" err="1"/>
              <a:t>itemsets</a:t>
            </a:r>
            <a:r>
              <a:rPr lang="en-US" altLang="zh-TW" sz="2000" dirty="0"/>
              <a:t> and max-patterns</a:t>
            </a:r>
          </a:p>
          <a:p>
            <a:pPr lvl="1"/>
            <a:r>
              <a:rPr lang="en-US" altLang="zh-TW" sz="1600" dirty="0"/>
              <a:t>CLOSET (DMKD’00), </a:t>
            </a:r>
            <a:r>
              <a:rPr lang="en-US" altLang="zh-TW" sz="1600" dirty="0" err="1"/>
              <a:t>FPclose</a:t>
            </a:r>
            <a:r>
              <a:rPr lang="en-US" altLang="zh-TW" sz="1600" dirty="0"/>
              <a:t>, and </a:t>
            </a:r>
            <a:r>
              <a:rPr lang="en-US" altLang="zh-TW" sz="1600" dirty="0" err="1"/>
              <a:t>FPMax</a:t>
            </a:r>
            <a:r>
              <a:rPr lang="en-US" altLang="zh-TW" sz="1600" dirty="0"/>
              <a:t> (</a:t>
            </a:r>
            <a:r>
              <a:rPr lang="en-US" altLang="zh-TW" sz="1600" dirty="0" err="1"/>
              <a:t>Grahne</a:t>
            </a:r>
            <a:r>
              <a:rPr lang="en-US" altLang="zh-TW" sz="1600" dirty="0"/>
              <a:t> &amp; Zhu, Fimi’03)</a:t>
            </a:r>
          </a:p>
          <a:p>
            <a:r>
              <a:rPr lang="en-US" altLang="zh-TW" sz="2000" dirty="0"/>
              <a:t>Mining sequential patterns</a:t>
            </a:r>
          </a:p>
          <a:p>
            <a:pPr lvl="1"/>
            <a:r>
              <a:rPr lang="en-US" altLang="zh-TW" sz="1600" dirty="0" err="1"/>
              <a:t>PrefixSpan</a:t>
            </a:r>
            <a:r>
              <a:rPr lang="en-US" altLang="zh-TW" sz="1600" dirty="0"/>
              <a:t> (ICDE’01), </a:t>
            </a:r>
            <a:r>
              <a:rPr lang="en-US" altLang="zh-TW" sz="1600" dirty="0" err="1"/>
              <a:t>CloSpan</a:t>
            </a:r>
            <a:r>
              <a:rPr lang="en-US" altLang="zh-TW" sz="1600" dirty="0"/>
              <a:t> (SDM’03), BIDE (ICDE’04)</a:t>
            </a:r>
          </a:p>
          <a:p>
            <a:r>
              <a:rPr lang="en-US" altLang="zh-TW" sz="2000" dirty="0"/>
              <a:t>Mining graph patterns</a:t>
            </a:r>
          </a:p>
          <a:p>
            <a:pPr lvl="1"/>
            <a:r>
              <a:rPr lang="en-US" altLang="zh-TW" sz="1600" dirty="0" err="1"/>
              <a:t>gSpan</a:t>
            </a:r>
            <a:r>
              <a:rPr lang="en-US" altLang="zh-TW" sz="1600" dirty="0"/>
              <a:t> (ICDM’02), </a:t>
            </a:r>
            <a:r>
              <a:rPr lang="en-US" altLang="zh-TW" sz="1600" dirty="0" err="1"/>
              <a:t>CloseGraph</a:t>
            </a:r>
            <a:r>
              <a:rPr lang="en-US" altLang="zh-TW" sz="1600" dirty="0"/>
              <a:t> (KDD’03)</a:t>
            </a:r>
          </a:p>
          <a:p>
            <a:r>
              <a:rPr lang="en-US" altLang="zh-TW" sz="2000" dirty="0"/>
              <a:t>Constraint-based mining of frequent patterns</a:t>
            </a:r>
          </a:p>
          <a:p>
            <a:pPr lvl="1"/>
            <a:r>
              <a:rPr lang="en-US" altLang="zh-TW" sz="1600" dirty="0"/>
              <a:t>Convertible constraints (ICDE’01), </a:t>
            </a:r>
            <a:r>
              <a:rPr lang="en-US" altLang="zh-TW" sz="1600" dirty="0" err="1"/>
              <a:t>gPrune</a:t>
            </a:r>
            <a:r>
              <a:rPr lang="en-US" altLang="zh-TW" sz="1600" dirty="0"/>
              <a:t> (PAKDD’03)</a:t>
            </a:r>
          </a:p>
          <a:p>
            <a:r>
              <a:rPr lang="en-US" altLang="zh-TW" sz="2000" dirty="0"/>
              <a:t>Computing iceberg data cubes with complex measures </a:t>
            </a:r>
          </a:p>
          <a:p>
            <a:pPr lvl="1"/>
            <a:r>
              <a:rPr lang="en-US" altLang="zh-TW" sz="1600" dirty="0"/>
              <a:t>H-tree, H-cubing, and Star-cubing (SIGMOD’01, VLDB’03)</a:t>
            </a:r>
          </a:p>
          <a:p>
            <a:r>
              <a:rPr lang="en-US" altLang="zh-TW" sz="2000" dirty="0"/>
              <a:t>Pattern-growth-based Clustering</a:t>
            </a:r>
          </a:p>
          <a:p>
            <a:pPr lvl="1"/>
            <a:r>
              <a:rPr lang="en-US" altLang="zh-TW" sz="1600" dirty="0" err="1"/>
              <a:t>MaPle</a:t>
            </a:r>
            <a:r>
              <a:rPr lang="en-US" altLang="zh-TW" sz="1600" dirty="0"/>
              <a:t> (Pei, et al., ICDM’03) </a:t>
            </a:r>
          </a:p>
          <a:p>
            <a:r>
              <a:rPr lang="en-US" altLang="zh-TW" sz="2000" dirty="0"/>
              <a:t>Pattern-Growth-Based Classification</a:t>
            </a:r>
          </a:p>
          <a:p>
            <a:pPr lvl="1"/>
            <a:r>
              <a:rPr lang="en-US" altLang="zh-TW" sz="1600" dirty="0"/>
              <a:t>Mining frequent and discriminative patterns (Cheng, et al, ICDE’07)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>
            <a:extLst>
              <a:ext uri="{FF2B5EF4-FFF2-40B4-BE49-F238E27FC236}">
                <a16:creationId xmlns:a16="http://schemas.microsoft.com/office/drawing/2014/main" id="{B4676ACC-7AE9-4A1E-B873-5E20B3482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474" y="44495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Scalable Frequent Itemset Mining Methods</a:t>
            </a: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4ABF4ABA-880B-4CE9-A9E6-F5AB5E242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2051" y="1189935"/>
            <a:ext cx="8229600" cy="4876800"/>
          </a:xfrm>
        </p:spPr>
        <p:txBody>
          <a:bodyPr/>
          <a:lstStyle/>
          <a:p>
            <a:pPr eaLnBrk="1" hangingPunct="1">
              <a:lnSpc>
                <a:spcPct val="240000"/>
              </a:lnSpc>
            </a:pPr>
            <a:r>
              <a:rPr lang="en-US" altLang="zh-TW" sz="2400" dirty="0" err="1">
                <a:ea typeface="新細明體" panose="02020500000000000000" pitchFamily="18" charset="-120"/>
              </a:rPr>
              <a:t>Apriori</a:t>
            </a:r>
            <a:r>
              <a:rPr lang="en-US" altLang="zh-TW" sz="2400" dirty="0">
                <a:ea typeface="新細明體" panose="02020500000000000000" pitchFamily="18" charset="-120"/>
              </a:rPr>
              <a:t>: A Candidate Generation-and-Test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Improving the Efficiency of </a:t>
            </a:r>
            <a:r>
              <a:rPr lang="en-US" altLang="zh-TW" sz="2400" dirty="0" err="1">
                <a:ea typeface="新細明體" panose="02020500000000000000" pitchFamily="18" charset="-120"/>
              </a:rPr>
              <a:t>Apriori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240000"/>
              </a:lnSpc>
            </a:pPr>
            <a:r>
              <a:rPr lang="en-US" altLang="zh-TW" sz="2400" dirty="0" err="1">
                <a:ea typeface="新細明體" panose="02020500000000000000" pitchFamily="18" charset="-120"/>
              </a:rPr>
              <a:t>FPGrowth</a:t>
            </a:r>
            <a:r>
              <a:rPr lang="en-US" altLang="zh-TW" sz="2400" dirty="0">
                <a:ea typeface="新細明體" panose="02020500000000000000" pitchFamily="18" charset="-120"/>
              </a:rPr>
              <a:t>:  A Frequent Pattern-Growth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ECLAT: Frequent Pattern Mining with Vertical Data Format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Mining Close Frequent Patterns and </a:t>
            </a:r>
            <a:r>
              <a:rPr lang="en-US" altLang="zh-TW" sz="2400" dirty="0" err="1">
                <a:ea typeface="新細明體" panose="02020500000000000000" pitchFamily="18" charset="-120"/>
              </a:rPr>
              <a:t>Maxpatterns</a:t>
            </a:r>
            <a:endParaRPr lang="en-US" altLang="zh-TW" sz="2400" dirty="0">
              <a:ea typeface="新細明體" panose="02020500000000000000" pitchFamily="18" charset="-120"/>
            </a:endParaRPr>
          </a:p>
        </p:txBody>
      </p:sp>
      <p:sp>
        <p:nvSpPr>
          <p:cNvPr id="101381" name="AutoShape 4">
            <a:extLst>
              <a:ext uri="{FF2B5EF4-FFF2-40B4-BE49-F238E27FC236}">
                <a16:creationId xmlns:a16="http://schemas.microsoft.com/office/drawing/2014/main" id="{2F345DCB-D453-452B-9AA3-C5AD33DE932E}"/>
              </a:ext>
            </a:extLst>
          </p:cNvPr>
          <p:cNvSpPr>
            <a:spLocks noChangeArrowheads="1"/>
          </p:cNvSpPr>
          <p:nvPr/>
        </p:nvSpPr>
        <p:spPr bwMode="auto">
          <a:xfrm rot="1206592">
            <a:off x="8001000" y="5105400"/>
            <a:ext cx="533400" cy="485775"/>
          </a:xfrm>
          <a:prstGeom prst="leftArrow">
            <a:avLst>
              <a:gd name="adj1" fmla="val 50000"/>
              <a:gd name="adj2" fmla="val 2745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>
            <a:extLst>
              <a:ext uri="{FF2B5EF4-FFF2-40B4-BE49-F238E27FC236}">
                <a16:creationId xmlns:a16="http://schemas.microsoft.com/office/drawing/2014/main" id="{3D0D80E7-9651-41A2-B16B-38181C5DD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354" y="3048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ECLAT: Mining by Exploring Vertical Data Format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7E4F1D21-B7CD-49C8-A10F-B7BFC360F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Vertical format: t(AB) = {T</a:t>
            </a:r>
            <a:r>
              <a:rPr lang="en-US" altLang="zh-TW" sz="2000" baseline="-25000">
                <a:ea typeface="新細明體" panose="02020500000000000000" pitchFamily="18" charset="-120"/>
              </a:rPr>
              <a:t>11</a:t>
            </a:r>
            <a:r>
              <a:rPr lang="en-US" altLang="zh-TW" sz="2000">
                <a:ea typeface="新細明體" panose="02020500000000000000" pitchFamily="18" charset="-120"/>
              </a:rPr>
              <a:t>, T</a:t>
            </a:r>
            <a:r>
              <a:rPr lang="en-US" altLang="zh-TW" sz="2000" baseline="-25000">
                <a:ea typeface="新細明體" panose="02020500000000000000" pitchFamily="18" charset="-120"/>
              </a:rPr>
              <a:t>25</a:t>
            </a:r>
            <a:r>
              <a:rPr lang="en-US" altLang="zh-TW" sz="2000">
                <a:ea typeface="新細明體" panose="02020500000000000000" pitchFamily="18" charset="-120"/>
              </a:rPr>
              <a:t>, …}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tid-list: list of trans.-ids containing an itemset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Deriving frequent patterns based on vertical intersections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t(X) = t(Y): X and Y always happen together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t(X) 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 t(Y): transaction having X always has 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Using </a:t>
            </a:r>
            <a:r>
              <a:rPr lang="en-US" altLang="zh-TW" sz="2000">
                <a:solidFill>
                  <a:schemeClr val="hlink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diffset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 to accelerate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Only keep track of differences of tids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t(X) = {T</a:t>
            </a:r>
            <a:r>
              <a:rPr lang="en-US" altLang="zh-TW" sz="2000" baseline="-25000">
                <a:ea typeface="新細明體" panose="02020500000000000000" pitchFamily="18" charset="-120"/>
                <a:sym typeface="Symbol" panose="05050102010706020507" pitchFamily="18" charset="2"/>
              </a:rPr>
              <a:t>1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, T</a:t>
            </a:r>
            <a:r>
              <a:rPr lang="en-US" altLang="zh-TW" sz="2000" baseline="-25000">
                <a:ea typeface="新細明體" panose="02020500000000000000" pitchFamily="18" charset="-120"/>
                <a:sym typeface="Symbol" panose="05050102010706020507" pitchFamily="18" charset="2"/>
              </a:rPr>
              <a:t>2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, T</a:t>
            </a:r>
            <a:r>
              <a:rPr lang="en-US" altLang="zh-TW" sz="2000" baseline="-25000">
                <a:ea typeface="新細明體" panose="02020500000000000000" pitchFamily="18" charset="-120"/>
                <a:sym typeface="Symbol" panose="05050102010706020507" pitchFamily="18" charset="2"/>
              </a:rPr>
              <a:t>3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},  t(XY) = {T</a:t>
            </a:r>
            <a:r>
              <a:rPr lang="en-US" altLang="zh-TW" sz="2000" baseline="-25000">
                <a:ea typeface="新細明體" panose="02020500000000000000" pitchFamily="18" charset="-120"/>
                <a:sym typeface="Symbol" panose="05050102010706020507" pitchFamily="18" charset="2"/>
              </a:rPr>
              <a:t>1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, T</a:t>
            </a:r>
            <a:r>
              <a:rPr lang="en-US" altLang="zh-TW" sz="2000" baseline="-25000">
                <a:ea typeface="新細明體" panose="02020500000000000000" pitchFamily="18" charset="-120"/>
                <a:sym typeface="Symbol" panose="05050102010706020507" pitchFamily="18" charset="2"/>
              </a:rPr>
              <a:t>3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}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Diffset (XY, X) = {T</a:t>
            </a:r>
            <a:r>
              <a:rPr lang="en-US" altLang="zh-TW" sz="2000" baseline="-25000">
                <a:ea typeface="新細明體" panose="02020500000000000000" pitchFamily="18" charset="-120"/>
                <a:sym typeface="Symbol" panose="05050102010706020507" pitchFamily="18" charset="2"/>
              </a:rPr>
              <a:t>2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Eclat  (Zaki et al. @KDD’97)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Mining Closed patterns using vertical format:  CHARM (Zaki &amp; Hsiao@SDM’02)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187943E-8F27-4283-B475-8D1368AAB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Mining Frequent Closed Patterns: CLOSET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45F91DF-101C-49F6-BF25-9E097767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26488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Flist: list of all frequent items in support ascending order</a:t>
            </a:r>
          </a:p>
          <a:p>
            <a:pPr lvl="1">
              <a:lnSpc>
                <a:spcPct val="12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Flist: d-a-f-e-c</a:t>
            </a:r>
          </a:p>
          <a:p>
            <a:pPr>
              <a:lnSpc>
                <a:spcPct val="12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Divide search space</a:t>
            </a:r>
          </a:p>
          <a:p>
            <a:pPr lvl="1">
              <a:lnSpc>
                <a:spcPct val="12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Patterns having d</a:t>
            </a:r>
          </a:p>
          <a:p>
            <a:pPr lvl="1">
              <a:lnSpc>
                <a:spcPct val="12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Patterns having d but no a, etc.</a:t>
            </a:r>
          </a:p>
          <a:p>
            <a:pPr>
              <a:lnSpc>
                <a:spcPct val="12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Find frequent closed pattern recursively</a:t>
            </a:r>
          </a:p>
          <a:p>
            <a:pPr lvl="1">
              <a:lnSpc>
                <a:spcPct val="12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Every transaction having d also has </a:t>
            </a:r>
            <a:r>
              <a:rPr lang="en-US" altLang="zh-TW" sz="2400" i="1">
                <a:ea typeface="新細明體" panose="02020500000000000000" pitchFamily="18" charset="-120"/>
              </a:rPr>
              <a:t>cfa</a:t>
            </a:r>
            <a:r>
              <a:rPr lang="en-US" altLang="zh-TW" sz="2400">
                <a:ea typeface="新細明體" panose="02020500000000000000" pitchFamily="18" charset="-120"/>
              </a:rPr>
              <a:t> </a:t>
            </a:r>
            <a:r>
              <a:rPr lang="en-US" altLang="zh-TW" sz="240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400" i="1">
                <a:ea typeface="新細明體" panose="02020500000000000000" pitchFamily="18" charset="-120"/>
                <a:sym typeface="Wingdings" panose="05000000000000000000" pitchFamily="2" charset="2"/>
              </a:rPr>
              <a:t>cfad</a:t>
            </a:r>
            <a:r>
              <a:rPr lang="en-US" altLang="zh-TW" sz="2400">
                <a:ea typeface="新細明體" panose="02020500000000000000" pitchFamily="18" charset="-120"/>
                <a:sym typeface="Wingdings" panose="05000000000000000000" pitchFamily="2" charset="2"/>
              </a:rPr>
              <a:t> is a frequent closed pattern</a:t>
            </a:r>
          </a:p>
          <a:p>
            <a:pPr>
              <a:lnSpc>
                <a:spcPct val="12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J. Pei, J. Han &amp; R. Mao. “CLOSET: An Efficient Algorithm for Mining Frequent Closed Itemsets", DMKD'00.</a:t>
            </a:r>
          </a:p>
        </p:txBody>
      </p:sp>
      <p:graphicFrame>
        <p:nvGraphicFramePr>
          <p:cNvPr id="157700" name="Group 4">
            <a:extLst>
              <a:ext uri="{FF2B5EF4-FFF2-40B4-BE49-F238E27FC236}">
                <a16:creationId xmlns:a16="http://schemas.microsoft.com/office/drawing/2014/main" id="{C1A75D1E-5F92-4508-BCF2-45C3FDEBB4A5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2438400"/>
          <a:ext cx="1905000" cy="17192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d, e, 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c, e, 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d, 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5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c, e, 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7547" name="Text Box 27">
            <a:extLst>
              <a:ext uri="{FF2B5EF4-FFF2-40B4-BE49-F238E27FC236}">
                <a16:creationId xmlns:a16="http://schemas.microsoft.com/office/drawing/2014/main" id="{5E806017-335C-4D5C-9C2F-41B5FB2C5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057400"/>
            <a:ext cx="1433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Min_sup=2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E2F9289C-5E95-4719-9712-E377271A2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CLOSET+: Mining Closed Itemsets by Pattern-Growth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ED5EAED-DD72-4475-8A78-D5AC59608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/>
              <a:t>Itemset merging: if Y appears in every occurrence of X, then Y is merged with X</a:t>
            </a:r>
          </a:p>
          <a:p>
            <a:r>
              <a:rPr lang="en-US" altLang="zh-TW" sz="2400"/>
              <a:t>Sub-itemset pruning: if Y </a:t>
            </a:r>
            <a:r>
              <a:rPr lang="he-IL" altLang="zh-TW" sz="2400"/>
              <a:t>כ</a:t>
            </a:r>
            <a:r>
              <a:rPr lang="en-US" altLang="zh-TW" sz="2400"/>
              <a:t> X, and sup(X) = sup(Y), X and all of X’s descendants in the set enumeration tree can be pruned</a:t>
            </a:r>
          </a:p>
          <a:p>
            <a:r>
              <a:rPr lang="en-US" altLang="zh-TW" sz="2400"/>
              <a:t>Hybrid tree projection</a:t>
            </a:r>
          </a:p>
          <a:p>
            <a:pPr lvl="1"/>
            <a:r>
              <a:rPr lang="en-US" altLang="zh-TW" sz="1800"/>
              <a:t>Bottom-up physical tree-projection</a:t>
            </a:r>
          </a:p>
          <a:p>
            <a:pPr lvl="1"/>
            <a:r>
              <a:rPr lang="en-US" altLang="zh-TW" sz="1800"/>
              <a:t>Top-down pseudo tree-projection</a:t>
            </a:r>
          </a:p>
          <a:p>
            <a:r>
              <a:rPr lang="en-US" altLang="zh-TW" sz="2400"/>
              <a:t>Item skipping: if a local frequent item has the same support in several header tables at different levels, one can prune it from the header table at higher levels</a:t>
            </a:r>
          </a:p>
          <a:p>
            <a:r>
              <a:rPr lang="en-US" altLang="zh-TW" sz="2400"/>
              <a:t>Efficient subset checking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448C992-7BA6-4E5C-A3BD-84972737C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44" y="457200"/>
            <a:ext cx="8382000" cy="762000"/>
          </a:xfrm>
        </p:spPr>
        <p:txBody>
          <a:bodyPr/>
          <a:lstStyle/>
          <a:p>
            <a:r>
              <a:rPr lang="en-US" altLang="zh-TW" dirty="0" err="1">
                <a:ea typeface="新細明體" panose="02020500000000000000" pitchFamily="18" charset="-120"/>
              </a:rPr>
              <a:t>MaxMiner</a:t>
            </a:r>
            <a:r>
              <a:rPr lang="en-US" altLang="zh-TW" dirty="0">
                <a:ea typeface="新細明體" panose="02020500000000000000" pitchFamily="18" charset="-120"/>
              </a:rPr>
              <a:t>: Mining Max-Patterns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472F8C9-647E-4567-A909-56BCAB3DA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97888" cy="5181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1</a:t>
            </a:r>
            <a:r>
              <a:rPr lang="en-US" altLang="zh-TW" sz="2400" baseline="30000" dirty="0">
                <a:ea typeface="新細明體" panose="02020500000000000000" pitchFamily="18" charset="-120"/>
              </a:rPr>
              <a:t>st</a:t>
            </a:r>
            <a:r>
              <a:rPr lang="en-US" altLang="zh-TW" sz="2400" dirty="0">
                <a:ea typeface="新細明體" panose="02020500000000000000" pitchFamily="18" charset="-120"/>
              </a:rPr>
              <a:t> scan: find frequent items</a:t>
            </a:r>
          </a:p>
          <a:p>
            <a:pPr lvl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A, B, C, D, E</a:t>
            </a:r>
          </a:p>
          <a:p>
            <a:pPr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2</a:t>
            </a:r>
            <a:r>
              <a:rPr lang="en-US" altLang="zh-TW" sz="2400" baseline="30000" dirty="0">
                <a:ea typeface="新細明體" panose="02020500000000000000" pitchFamily="18" charset="-120"/>
              </a:rPr>
              <a:t>nd</a:t>
            </a:r>
            <a:r>
              <a:rPr lang="en-US" altLang="zh-TW" sz="2400" dirty="0">
                <a:ea typeface="新細明體" panose="02020500000000000000" pitchFamily="18" charset="-120"/>
              </a:rPr>
              <a:t> scan: find support for </a:t>
            </a:r>
          </a:p>
          <a:p>
            <a:pPr lvl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AB, AC, AD, AE, </a:t>
            </a:r>
            <a:r>
              <a:rPr lang="en-US" altLang="zh-TW" sz="2400" dirty="0">
                <a:solidFill>
                  <a:srgbClr val="0070C0"/>
                </a:solidFill>
                <a:ea typeface="新細明體" panose="02020500000000000000" pitchFamily="18" charset="-120"/>
              </a:rPr>
              <a:t>ABCDE</a:t>
            </a:r>
          </a:p>
          <a:p>
            <a:pPr lvl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BC, BD, BE, </a:t>
            </a:r>
            <a:r>
              <a:rPr lang="en-US" altLang="zh-TW" sz="2400" dirty="0">
                <a:solidFill>
                  <a:srgbClr val="0070C0"/>
                </a:solidFill>
                <a:ea typeface="新細明體" panose="02020500000000000000" pitchFamily="18" charset="-120"/>
              </a:rPr>
              <a:t>BCDE</a:t>
            </a:r>
          </a:p>
          <a:p>
            <a:pPr lvl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CD, CE, </a:t>
            </a:r>
            <a:r>
              <a:rPr lang="en-US" altLang="zh-TW" sz="2400" dirty="0">
                <a:solidFill>
                  <a:srgbClr val="0070C0"/>
                </a:solidFill>
                <a:ea typeface="新細明體" panose="02020500000000000000" pitchFamily="18" charset="-120"/>
              </a:rPr>
              <a:t>CDE</a:t>
            </a:r>
            <a:r>
              <a:rPr lang="en-US" altLang="zh-TW" sz="2400" dirty="0">
                <a:ea typeface="新細明體" panose="02020500000000000000" pitchFamily="18" charset="-120"/>
              </a:rPr>
              <a:t>, DE</a:t>
            </a:r>
          </a:p>
          <a:p>
            <a:pPr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Since BCDE is a max-pattern, no need to check BCD, BDE, CDE in later scan</a:t>
            </a:r>
          </a:p>
          <a:p>
            <a:pPr>
              <a:lnSpc>
                <a:spcPct val="120000"/>
              </a:lnSpc>
            </a:pPr>
            <a:r>
              <a:rPr lang="en-US" altLang="zh-TW" sz="2400" i="1" dirty="0">
                <a:ea typeface="新細明體" panose="02020500000000000000" pitchFamily="18" charset="-120"/>
              </a:rPr>
              <a:t>R.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Bayardo</a:t>
            </a:r>
            <a:r>
              <a:rPr lang="en-US" altLang="zh-TW" sz="2400" i="1" dirty="0">
                <a:ea typeface="新細明體" panose="02020500000000000000" pitchFamily="18" charset="-120"/>
              </a:rPr>
              <a:t>. Efficiently mining long patterns from databases. SIGMOD’98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C8A9E8D2-2727-4896-BA11-06A97F723209}"/>
              </a:ext>
            </a:extLst>
          </p:cNvPr>
          <p:cNvGraphicFramePr>
            <a:graphicFrameLocks noGrp="1"/>
          </p:cNvGraphicFramePr>
          <p:nvPr/>
        </p:nvGraphicFramePr>
        <p:xfrm>
          <a:off x="6553200" y="1371600"/>
          <a:ext cx="2286000" cy="1463676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D, 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D, E,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D, F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1637" name="Text Box 21">
            <a:extLst>
              <a:ext uri="{FF2B5EF4-FFF2-40B4-BE49-F238E27FC236}">
                <a16:creationId xmlns:a16="http://schemas.microsoft.com/office/drawing/2014/main" id="{2F262E4D-48AF-43BB-9BF2-4CF4B567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13125"/>
            <a:ext cx="2425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solidFill>
                  <a:srgbClr val="0070C0"/>
                </a:solidFill>
                <a:ea typeface="新細明體" panose="02020500000000000000" pitchFamily="18" charset="-120"/>
              </a:rPr>
              <a:t>Potential max-patterns</a:t>
            </a:r>
          </a:p>
        </p:txBody>
      </p:sp>
      <p:sp>
        <p:nvSpPr>
          <p:cNvPr id="111638" name="Line 22">
            <a:extLst>
              <a:ext uri="{FF2B5EF4-FFF2-40B4-BE49-F238E27FC236}">
                <a16:creationId xmlns:a16="http://schemas.microsoft.com/office/drawing/2014/main" id="{169ABAB7-D5D2-493A-9F11-47FC77178C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3429000"/>
            <a:ext cx="1676400" cy="381000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1639" name="Line 23">
            <a:extLst>
              <a:ext uri="{FF2B5EF4-FFF2-40B4-BE49-F238E27FC236}">
                <a16:creationId xmlns:a16="http://schemas.microsoft.com/office/drawing/2014/main" id="{5B18EDB1-62E1-40D9-A928-6DA8614A1A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3886200"/>
            <a:ext cx="2362200" cy="76200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1640" name="Line 24">
            <a:extLst>
              <a:ext uri="{FF2B5EF4-FFF2-40B4-BE49-F238E27FC236}">
                <a16:creationId xmlns:a16="http://schemas.microsoft.com/office/drawing/2014/main" id="{ABE7D42A-B34A-4D60-A013-C66D38D26C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114800"/>
            <a:ext cx="2590799" cy="146482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8BEB0F4D-83F6-4D34-AFB8-83F50B5DE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70643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CHARM: Mining by Exploring Vertical Data Format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2EECF96-C016-4907-B504-75754A835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Vertical format: t(AB) = {T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11</a:t>
            </a:r>
            <a:r>
              <a:rPr lang="en-US" altLang="zh-TW" sz="2400" dirty="0">
                <a:ea typeface="新細明體" panose="02020500000000000000" pitchFamily="18" charset="-120"/>
              </a:rPr>
              <a:t>, T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25</a:t>
            </a:r>
            <a:r>
              <a:rPr lang="en-US" altLang="zh-TW" sz="2400" dirty="0">
                <a:ea typeface="新細明體" panose="02020500000000000000" pitchFamily="18" charset="-120"/>
              </a:rPr>
              <a:t>, …}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err="1">
                <a:ea typeface="新細明體" panose="02020500000000000000" pitchFamily="18" charset="-120"/>
              </a:rPr>
              <a:t>tid</a:t>
            </a:r>
            <a:r>
              <a:rPr lang="en-US" altLang="zh-TW" sz="2400" dirty="0">
                <a:ea typeface="新細明體" panose="02020500000000000000" pitchFamily="18" charset="-120"/>
              </a:rPr>
              <a:t>-list: list of trans.-ids containing an itemset 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Deriving closed patterns based on vertical intersections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t(X) = t(Y): X and Y always happen together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t(X)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 t(Y): transaction having X always has Y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Using </a:t>
            </a:r>
            <a:r>
              <a:rPr lang="en-US" altLang="zh-TW" sz="2400" dirty="0" err="1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diffset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to accelerate mining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Only keep track of differences of </a:t>
            </a:r>
            <a:r>
              <a:rPr lang="en-US" altLang="zh-TW" sz="2400" dirty="0" err="1">
                <a:ea typeface="新細明體" panose="02020500000000000000" pitchFamily="18" charset="-120"/>
                <a:sym typeface="Symbol" panose="05050102010706020507" pitchFamily="18" charset="2"/>
              </a:rPr>
              <a:t>tids</a:t>
            </a:r>
            <a:endParaRPr lang="en-US" altLang="zh-TW" sz="2400" dirty="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t(X) = {T</a:t>
            </a:r>
            <a:r>
              <a:rPr lang="en-US" altLang="zh-TW" sz="2400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, T</a:t>
            </a:r>
            <a:r>
              <a:rPr lang="en-US" altLang="zh-TW" sz="2400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, T</a:t>
            </a:r>
            <a:r>
              <a:rPr lang="en-US" altLang="zh-TW" sz="2400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},  t(XY) = {T</a:t>
            </a:r>
            <a:r>
              <a:rPr lang="en-US" altLang="zh-TW" sz="2400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, T</a:t>
            </a:r>
            <a:r>
              <a:rPr lang="en-US" altLang="zh-TW" sz="2400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} 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 err="1">
                <a:ea typeface="新細明體" panose="02020500000000000000" pitchFamily="18" charset="-120"/>
                <a:sym typeface="Symbol" panose="05050102010706020507" pitchFamily="18" charset="2"/>
              </a:rPr>
              <a:t>Diffset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 (XY, X) = {T</a:t>
            </a:r>
            <a:r>
              <a:rPr lang="en-US" altLang="zh-TW" sz="2400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}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Eclat/</a:t>
            </a:r>
            <a:r>
              <a:rPr lang="en-US" altLang="zh-TW" sz="2400" dirty="0" err="1">
                <a:ea typeface="新細明體" panose="02020500000000000000" pitchFamily="18" charset="-120"/>
              </a:rPr>
              <a:t>MaxEclat</a:t>
            </a:r>
            <a:r>
              <a:rPr lang="en-US" altLang="zh-TW" sz="2400" dirty="0">
                <a:ea typeface="新細明體" panose="02020500000000000000" pitchFamily="18" charset="-120"/>
              </a:rPr>
              <a:t> (</a:t>
            </a:r>
            <a:r>
              <a:rPr lang="en-US" altLang="zh-TW" sz="2400" dirty="0" err="1">
                <a:ea typeface="新細明體" panose="02020500000000000000" pitchFamily="18" charset="-120"/>
              </a:rPr>
              <a:t>Zaki</a:t>
            </a:r>
            <a:r>
              <a:rPr lang="en-US" altLang="zh-TW" sz="2400" dirty="0">
                <a:ea typeface="新細明體" panose="02020500000000000000" pitchFamily="18" charset="-120"/>
              </a:rPr>
              <a:t> et al. @KDD’97), VIPER(P. Shenoy et al.@SIGMOD’00), CHARM (</a:t>
            </a:r>
            <a:r>
              <a:rPr lang="en-US" altLang="zh-TW" sz="2400" dirty="0" err="1">
                <a:ea typeface="新細明體" panose="02020500000000000000" pitchFamily="18" charset="-120"/>
              </a:rPr>
              <a:t>Zaki</a:t>
            </a:r>
            <a:r>
              <a:rPr lang="en-US" altLang="zh-TW" sz="2400" dirty="0">
                <a:ea typeface="新細明體" panose="02020500000000000000" pitchFamily="18" charset="-120"/>
              </a:rPr>
              <a:t> &amp; Hsiao@SDM’02)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2" descr="assoc_bar">
            <a:extLst>
              <a:ext uri="{FF2B5EF4-FFF2-40B4-BE49-F238E27FC236}">
                <a16:creationId xmlns:a16="http://schemas.microsoft.com/office/drawing/2014/main" id="{5C301B3D-577C-48B3-9BCE-941EFA454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3">
            <a:extLst>
              <a:ext uri="{FF2B5EF4-FFF2-40B4-BE49-F238E27FC236}">
                <a16:creationId xmlns:a16="http://schemas.microsoft.com/office/drawing/2014/main" id="{17E0908B-C4EB-4B9D-AEE6-1B5B0E2BE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>
                <a:solidFill>
                  <a:schemeClr val="tx2"/>
                </a:solidFill>
                <a:ea typeface="新細明體" panose="02020500000000000000" pitchFamily="18" charset="-120"/>
              </a:rPr>
              <a:t>Visualization of Association Rules: Plane Graph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1026" descr="assoc_ball">
            <a:extLst>
              <a:ext uri="{FF2B5EF4-FFF2-40B4-BE49-F238E27FC236}">
                <a16:creationId xmlns:a16="http://schemas.microsoft.com/office/drawing/2014/main" id="{01C4C5BA-6F71-4B55-BAB4-497FACE7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1027">
            <a:extLst>
              <a:ext uri="{FF2B5EF4-FFF2-40B4-BE49-F238E27FC236}">
                <a16:creationId xmlns:a16="http://schemas.microsoft.com/office/drawing/2014/main" id="{D8FEF819-7661-4498-B044-4F98D1D5C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>
                <a:solidFill>
                  <a:schemeClr val="tx2"/>
                </a:solidFill>
                <a:ea typeface="新細明體" panose="02020500000000000000" pitchFamily="18" charset="-120"/>
              </a:rPr>
              <a:t>Visualization of Association Rules: Rule Graph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>
            <a:extLst>
              <a:ext uri="{FF2B5EF4-FFF2-40B4-BE49-F238E27FC236}">
                <a16:creationId xmlns:a16="http://schemas.microsoft.com/office/drawing/2014/main" id="{01D66314-830C-495F-A937-6CA13A27D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9675" y="381000"/>
            <a:ext cx="7919621" cy="10668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Visualization of Association Rules 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(SGI/</a:t>
            </a:r>
            <a:r>
              <a:rPr lang="en-US" altLang="zh-TW" dirty="0" err="1">
                <a:ea typeface="新細明體" panose="02020500000000000000" pitchFamily="18" charset="-120"/>
              </a:rPr>
              <a:t>MineSet</a:t>
            </a:r>
            <a:r>
              <a:rPr lang="en-US" altLang="zh-TW" dirty="0">
                <a:ea typeface="新細明體" panose="02020500000000000000" pitchFamily="18" charset="-120"/>
              </a:rPr>
              <a:t> 3.0)</a:t>
            </a:r>
            <a:endParaRPr lang="en-US" altLang="zh-TW" b="1" dirty="0">
              <a:ea typeface="新細明體" panose="02020500000000000000" pitchFamily="18" charset="-120"/>
            </a:endParaRPr>
          </a:p>
        </p:txBody>
      </p:sp>
      <p:pic>
        <p:nvPicPr>
          <p:cNvPr id="119812" name="Picture 3">
            <a:extLst>
              <a:ext uri="{FF2B5EF4-FFF2-40B4-BE49-F238E27FC236}">
                <a16:creationId xmlns:a16="http://schemas.microsoft.com/office/drawing/2014/main" id="{337605FF-1D40-44CC-8A4B-9C8BC765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EEFF35A2-BAFB-4C06-9C36-EAB5BA969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022" y="397831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Basic Concepts: Association Rules (1/2)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E8AC205-3369-42AD-BFC5-E2BF11143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5334000" cy="4953000"/>
          </a:xfrm>
        </p:spPr>
        <p:txBody>
          <a:bodyPr/>
          <a:lstStyle/>
          <a:p>
            <a:pPr marL="457200" indent="-457200" eaLnBrk="1" hangingPunct="1"/>
            <a:r>
              <a:rPr lang="en-US" altLang="zh-TW" sz="2400" dirty="0">
                <a:ea typeface="新細明體" panose="02020500000000000000" pitchFamily="18" charset="-120"/>
              </a:rPr>
              <a:t>Find all the rules </a:t>
            </a:r>
            <a:r>
              <a:rPr lang="en-US" altLang="zh-TW" sz="2400" i="1" dirty="0">
                <a:ea typeface="新細明體" panose="02020500000000000000" pitchFamily="18" charset="-120"/>
              </a:rPr>
              <a:t>X </a:t>
            </a:r>
            <a:r>
              <a:rPr lang="en-US" altLang="zh-TW" sz="2400" dirty="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400" i="1" dirty="0">
                <a:ea typeface="新細明體" panose="02020500000000000000" pitchFamily="18" charset="-120"/>
                <a:sym typeface="Wingdings" panose="05000000000000000000" pitchFamily="2" charset="2"/>
              </a:rPr>
              <a:t>Y</a:t>
            </a:r>
            <a:r>
              <a:rPr lang="en-US" altLang="zh-TW" sz="2400" i="1" dirty="0"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with minimum support and confidence</a:t>
            </a:r>
            <a:endParaRPr lang="en-US" altLang="zh-TW" sz="2400" dirty="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marL="914400" lvl="1" indent="-457200" eaLnBrk="1" hangingPunct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support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, </a:t>
            </a:r>
            <a:r>
              <a:rPr lang="en-US" altLang="zh-TW" sz="2400" i="1" dirty="0">
                <a:ea typeface="新細明體" panose="02020500000000000000" pitchFamily="18" charset="-120"/>
                <a:sym typeface="Symbol" panose="05050102010706020507" pitchFamily="18" charset="2"/>
              </a:rPr>
              <a:t>s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,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probability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 that a transaction contains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X  Y</a:t>
            </a:r>
          </a:p>
          <a:p>
            <a:pPr marL="914400" lvl="1" indent="-457200" eaLnBrk="1" hangingPunct="1"/>
            <a:endParaRPr lang="en-US" altLang="zh-TW" sz="2400" dirty="0">
              <a:solidFill>
                <a:srgbClr val="0000FF"/>
              </a:solidFill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marL="914400" lvl="1" indent="-457200" eaLnBrk="1" hangingPunct="1"/>
            <a:endParaRPr lang="en-US" altLang="zh-TW" sz="2400" dirty="0">
              <a:solidFill>
                <a:srgbClr val="0000FF"/>
              </a:solidFill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marL="914400" lvl="1" indent="-457200" eaLnBrk="1" hangingPunct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confidence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, </a:t>
            </a:r>
            <a:r>
              <a:rPr lang="en-US" altLang="zh-TW" sz="2400" i="1" dirty="0">
                <a:ea typeface="新細明體" panose="02020500000000000000" pitchFamily="18" charset="-120"/>
                <a:sym typeface="Symbol" panose="05050102010706020507" pitchFamily="18" charset="2"/>
              </a:rPr>
              <a:t>c,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conditional probability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 that a transaction having X also contains </a:t>
            </a:r>
            <a:r>
              <a:rPr lang="en-US" altLang="zh-TW" sz="2400" i="1" dirty="0">
                <a:ea typeface="新細明體" panose="02020500000000000000" pitchFamily="18" charset="-120"/>
                <a:sym typeface="Symbol" panose="05050102010706020507" pitchFamily="18" charset="2"/>
              </a:rPr>
              <a:t>Y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4CDE9DE5-7EB0-45D9-9A07-819AE24C0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3927475"/>
            <a:ext cx="1643063" cy="1168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86F2381A-3B46-4623-AEC2-ED3911957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3927475"/>
            <a:ext cx="1643063" cy="1298575"/>
          </a:xfrm>
          <a:prstGeom prst="ellipse">
            <a:avLst/>
          </a:prstGeom>
          <a:solidFill>
            <a:srgbClr val="99CCFF">
              <a:alpha val="50195"/>
            </a:srgbClr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30C399D3-D8E6-4068-8CBF-B8617D51E4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063" y="4511675"/>
            <a:ext cx="198437" cy="6492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14E73BB0-8783-4261-9311-1F6549F84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1237" y="4010025"/>
            <a:ext cx="196850" cy="5842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AA84DD51-3E93-4C9E-BFB8-A7A22F9F92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37744" y="3862387"/>
            <a:ext cx="200594" cy="6492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E8D20DE1-3449-481D-9587-F2F9C2A5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040" y="3467875"/>
            <a:ext cx="1303760" cy="6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Customer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buys diaper</a:t>
            </a:r>
            <a:endParaRPr lang="en-US" altLang="zh-TW" sz="1800" b="1" u="sng" dirty="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57B5A83E-EC7B-43C3-98FD-BFE4D5F5C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844" y="3413525"/>
            <a:ext cx="1066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Customer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B05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buys both</a:t>
            </a:r>
            <a:endParaRPr lang="en-US" altLang="zh-TW" sz="1600" b="1" u="sng" dirty="0">
              <a:solidFill>
                <a:srgbClr val="00B05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3EF21166-6A07-45AF-8BA1-5EBA9836F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095875"/>
            <a:ext cx="10429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Customer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buys beer</a:t>
            </a:r>
            <a:endParaRPr lang="en-US" altLang="zh-TW" sz="1800" b="1" u="sng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F9E79D09-AD07-4D47-B5FB-F89C006C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73450"/>
            <a:ext cx="3352800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26638" name="Rectangle 15">
            <a:extLst>
              <a:ext uri="{FF2B5EF4-FFF2-40B4-BE49-F238E27FC236}">
                <a16:creationId xmlns:a16="http://schemas.microsoft.com/office/drawing/2014/main" id="{51CF08C9-8F5C-47FD-896C-6DF3EB2B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2768600"/>
            <a:ext cx="289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Nuts, Eggs, Milk</a:t>
            </a:r>
          </a:p>
        </p:txBody>
      </p:sp>
      <p:sp>
        <p:nvSpPr>
          <p:cNvPr id="26639" name="Rectangle 16">
            <a:extLst>
              <a:ext uri="{FF2B5EF4-FFF2-40B4-BE49-F238E27FC236}">
                <a16:creationId xmlns:a16="http://schemas.microsoft.com/office/drawing/2014/main" id="{11F872E8-4331-44EB-96D5-8C296EE07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68600"/>
            <a:ext cx="46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26640" name="Rectangle 17">
            <a:extLst>
              <a:ext uri="{FF2B5EF4-FFF2-40B4-BE49-F238E27FC236}">
                <a16:creationId xmlns:a16="http://schemas.microsoft.com/office/drawing/2014/main" id="{5F2E0188-DF32-4468-BFAB-166608E2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054350"/>
            <a:ext cx="289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Nuts, Coffee, Diaper, Eggs, Milk</a:t>
            </a:r>
          </a:p>
        </p:txBody>
      </p:sp>
      <p:sp>
        <p:nvSpPr>
          <p:cNvPr id="26641" name="Rectangle 18">
            <a:extLst>
              <a:ext uri="{FF2B5EF4-FFF2-40B4-BE49-F238E27FC236}">
                <a16:creationId xmlns:a16="http://schemas.microsoft.com/office/drawing/2014/main" id="{ED1CFDE7-777D-4EBD-A349-D32C3048E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54350"/>
            <a:ext cx="46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26642" name="Rectangle 19">
            <a:extLst>
              <a:ext uri="{FF2B5EF4-FFF2-40B4-BE49-F238E27FC236}">
                <a16:creationId xmlns:a16="http://schemas.microsoft.com/office/drawing/2014/main" id="{D5997878-5060-41C3-94BD-79BCE4428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245745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Beer, Diaper, Eggs</a:t>
            </a:r>
          </a:p>
        </p:txBody>
      </p:sp>
      <p:sp>
        <p:nvSpPr>
          <p:cNvPr id="26643" name="Rectangle 20">
            <a:extLst>
              <a:ext uri="{FF2B5EF4-FFF2-40B4-BE49-F238E27FC236}">
                <a16:creationId xmlns:a16="http://schemas.microsoft.com/office/drawing/2014/main" id="{339C7234-7FE9-4FFC-8A5E-3EE9937B6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5745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26644" name="Rectangle 21">
            <a:extLst>
              <a:ext uri="{FF2B5EF4-FFF2-40B4-BE49-F238E27FC236}">
                <a16:creationId xmlns:a16="http://schemas.microsoft.com/office/drawing/2014/main" id="{370DAD38-515B-4428-A24A-5348FB30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214630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Beer, Coffee, Diaper</a:t>
            </a:r>
          </a:p>
        </p:txBody>
      </p:sp>
      <p:sp>
        <p:nvSpPr>
          <p:cNvPr id="26645" name="Rectangle 22">
            <a:extLst>
              <a:ext uri="{FF2B5EF4-FFF2-40B4-BE49-F238E27FC236}">
                <a16:creationId xmlns:a16="http://schemas.microsoft.com/office/drawing/2014/main" id="{367F011F-58F3-4655-AEE9-DCE4F8243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4630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26646" name="Rectangle 23">
            <a:extLst>
              <a:ext uri="{FF2B5EF4-FFF2-40B4-BE49-F238E27FC236}">
                <a16:creationId xmlns:a16="http://schemas.microsoft.com/office/drawing/2014/main" id="{3B44190A-CACF-4AF6-B255-992E7558D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183515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Beer, Nuts, Diaper</a:t>
            </a:r>
          </a:p>
        </p:txBody>
      </p:sp>
      <p:sp>
        <p:nvSpPr>
          <p:cNvPr id="26647" name="Rectangle 24">
            <a:extLst>
              <a:ext uri="{FF2B5EF4-FFF2-40B4-BE49-F238E27FC236}">
                <a16:creationId xmlns:a16="http://schemas.microsoft.com/office/drawing/2014/main" id="{C7E6D178-F4FD-4C5D-9A79-A2F96D36E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3515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26648" name="Rectangle 25">
            <a:extLst>
              <a:ext uri="{FF2B5EF4-FFF2-40B4-BE49-F238E27FC236}">
                <a16:creationId xmlns:a16="http://schemas.microsoft.com/office/drawing/2014/main" id="{944EAB67-799D-4D01-9959-BDB9D0559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1524000"/>
            <a:ext cx="2892425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chemeClr val="bg1"/>
                </a:solidFill>
                <a:ea typeface="新細明體" panose="02020500000000000000" pitchFamily="18" charset="-120"/>
              </a:rPr>
              <a:t>Items bought</a:t>
            </a:r>
          </a:p>
        </p:txBody>
      </p:sp>
      <p:sp>
        <p:nvSpPr>
          <p:cNvPr id="26649" name="Rectangle 26">
            <a:extLst>
              <a:ext uri="{FF2B5EF4-FFF2-40B4-BE49-F238E27FC236}">
                <a16:creationId xmlns:a16="http://schemas.microsoft.com/office/drawing/2014/main" id="{F5245C75-3B21-4E72-A282-D9336600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525459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TW" sz="1400" b="1" dirty="0">
                <a:solidFill>
                  <a:schemeClr val="bg1"/>
                </a:solidFill>
                <a:ea typeface="新細明體" panose="02020500000000000000" pitchFamily="18" charset="-120"/>
              </a:rPr>
              <a:t>TID</a:t>
            </a:r>
          </a:p>
        </p:txBody>
      </p:sp>
      <p:sp>
        <p:nvSpPr>
          <p:cNvPr id="26650" name="Line 27">
            <a:extLst>
              <a:ext uri="{FF2B5EF4-FFF2-40B4-BE49-F238E27FC236}">
                <a16:creationId xmlns:a16="http://schemas.microsoft.com/office/drawing/2014/main" id="{F30459CB-C54B-435A-8EB6-A340A929A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3352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6651" name="Line 28">
            <a:extLst>
              <a:ext uri="{FF2B5EF4-FFF2-40B4-BE49-F238E27FC236}">
                <a16:creationId xmlns:a16="http://schemas.microsoft.com/office/drawing/2014/main" id="{076650F9-353D-4D93-B09B-14CCAE64F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83515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6652" name="Line 29">
            <a:extLst>
              <a:ext uri="{FF2B5EF4-FFF2-40B4-BE49-F238E27FC236}">
                <a16:creationId xmlns:a16="http://schemas.microsoft.com/office/drawing/2014/main" id="{96EFD080-4703-4DDB-99C7-727E11241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463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6653" name="Line 30">
            <a:extLst>
              <a:ext uri="{FF2B5EF4-FFF2-40B4-BE49-F238E27FC236}">
                <a16:creationId xmlns:a16="http://schemas.microsoft.com/office/drawing/2014/main" id="{98510391-3EE9-4D2D-AD98-5EF5E5C22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4574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6654" name="Line 31">
            <a:extLst>
              <a:ext uri="{FF2B5EF4-FFF2-40B4-BE49-F238E27FC236}">
                <a16:creationId xmlns:a16="http://schemas.microsoft.com/office/drawing/2014/main" id="{5D35E9AD-5454-49CF-AB4D-7CF769B6E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768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6655" name="Line 32">
            <a:extLst>
              <a:ext uri="{FF2B5EF4-FFF2-40B4-BE49-F238E27FC236}">
                <a16:creationId xmlns:a16="http://schemas.microsoft.com/office/drawing/2014/main" id="{5EF443E1-E569-4372-8465-484522655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340100"/>
            <a:ext cx="3352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6656" name="Line 33">
            <a:extLst>
              <a:ext uri="{FF2B5EF4-FFF2-40B4-BE49-F238E27FC236}">
                <a16:creationId xmlns:a16="http://schemas.microsoft.com/office/drawing/2014/main" id="{8AEF9AE7-770D-46D0-9D91-60BD75245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0" cy="18161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6657" name="Line 34">
            <a:extLst>
              <a:ext uri="{FF2B5EF4-FFF2-40B4-BE49-F238E27FC236}">
                <a16:creationId xmlns:a16="http://schemas.microsoft.com/office/drawing/2014/main" id="{2E30CFDE-8FB1-457A-BED5-E389F4097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75" y="1524000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6658" name="Line 35">
            <a:extLst>
              <a:ext uri="{FF2B5EF4-FFF2-40B4-BE49-F238E27FC236}">
                <a16:creationId xmlns:a16="http://schemas.microsoft.com/office/drawing/2014/main" id="{0C4A9BBD-F44E-4763-BC3E-380D8D918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524000"/>
            <a:ext cx="0" cy="18161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6659" name="Line 36">
            <a:extLst>
              <a:ext uri="{FF2B5EF4-FFF2-40B4-BE49-F238E27FC236}">
                <a16:creationId xmlns:a16="http://schemas.microsoft.com/office/drawing/2014/main" id="{ADBF5047-7BD6-419F-A95C-2E3456EA2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0543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CD759BA-24D7-42AA-AA0D-F25D1B4E7B47}"/>
                  </a:ext>
                </a:extLst>
              </p:cNvPr>
              <p:cNvSpPr txBox="1"/>
              <p:nvPr/>
            </p:nvSpPr>
            <p:spPr>
              <a:xfrm>
                <a:off x="4566525" y="3323593"/>
                <a:ext cx="3888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𝑠𝑢𝑝𝑝𝑜𝑟𝑡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CD759BA-24D7-42AA-AA0D-F25D1B4E7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525" y="3323593"/>
                <a:ext cx="3888500" cy="369332"/>
              </a:xfrm>
              <a:prstGeom prst="rect">
                <a:avLst/>
              </a:prstGeom>
              <a:blipFill>
                <a:blip r:embed="rId3"/>
                <a:stretch>
                  <a:fillRect l="-1567" r="-2038" b="-377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E277A6D-FCC9-4A0F-A93B-6CB0CDE23DFD}"/>
                  </a:ext>
                </a:extLst>
              </p:cNvPr>
              <p:cNvSpPr txBox="1"/>
              <p:nvPr/>
            </p:nvSpPr>
            <p:spPr>
              <a:xfrm>
                <a:off x="3581400" y="5283657"/>
                <a:ext cx="5488490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𝑐𝑜𝑛𝑓𝑖𝑑𝑒𝑛𝑐𝑒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𝑠𝑢𝑝𝑝𝑜𝑟𝑡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𝑠𝑢𝑝𝑝𝑜𝑟𝑡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E277A6D-FCC9-4A0F-A93B-6CB0CDE2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283657"/>
                <a:ext cx="5488490" cy="640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83FBF4D-DB65-44F7-A8E3-D3B0B0F3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/>
              <a:t>Pattern Evaluation Methods</a:t>
            </a:r>
            <a:endParaRPr lang="zh-TW" altLang="en-US" sz="4000" cap="none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E276F1-22BA-40CB-920E-89B40621A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503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>
            <a:extLst>
              <a:ext uri="{FF2B5EF4-FFF2-40B4-BE49-F238E27FC236}">
                <a16:creationId xmlns:a16="http://schemas.microsoft.com/office/drawing/2014/main" id="{785726C4-D616-485B-89F9-461B61548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Interestingness Measure: Correlations (Lift)</a:t>
            </a:r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DF5CA2C7-2A72-4FA5-AE67-1922FF22FE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534400" cy="2895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z="2000" i="1" dirty="0">
                <a:ea typeface="新細明體" panose="02020500000000000000" pitchFamily="18" charset="-120"/>
              </a:rPr>
              <a:t>play basketball</a:t>
            </a:r>
            <a:r>
              <a:rPr lang="en-US" altLang="zh-TW" sz="2000" dirty="0">
                <a:ea typeface="新細明體" panose="02020500000000000000" pitchFamily="18" charset="-120"/>
              </a:rPr>
              <a:t>  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 </a:t>
            </a:r>
            <a:r>
              <a:rPr lang="en-US" altLang="zh-TW" sz="2000" i="1" dirty="0">
                <a:ea typeface="新細明體" panose="02020500000000000000" pitchFamily="18" charset="-120"/>
                <a:sym typeface="Symbol" panose="05050102010706020507" pitchFamily="18" charset="2"/>
              </a:rPr>
              <a:t>eat cereal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 [40%, 66.7%]  is misleading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The overall % of students eating cereal is 75% &gt; 66.7%.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i="1" dirty="0">
                <a:solidFill>
                  <a:srgbClr val="0070C0"/>
                </a:solidFill>
                <a:ea typeface="新細明體" panose="02020500000000000000" pitchFamily="18" charset="-120"/>
              </a:rPr>
              <a:t>play basketball</a:t>
            </a:r>
            <a:r>
              <a:rPr lang="en-US" altLang="zh-TW" sz="2000" dirty="0">
                <a:solidFill>
                  <a:srgbClr val="0070C0"/>
                </a:solidFill>
                <a:ea typeface="新細明體" panose="02020500000000000000" pitchFamily="18" charset="-120"/>
              </a:rPr>
              <a:t>  </a:t>
            </a:r>
            <a:r>
              <a:rPr lang="en-US" altLang="zh-TW" sz="2000" dirty="0">
                <a:solidFill>
                  <a:srgbClr val="0070C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 </a:t>
            </a:r>
            <a:r>
              <a:rPr lang="en-US" altLang="zh-TW" sz="2000" i="1" dirty="0">
                <a:solidFill>
                  <a:srgbClr val="0070C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not eat cereal</a:t>
            </a:r>
            <a:r>
              <a:rPr lang="en-US" altLang="zh-TW" sz="2000" dirty="0">
                <a:solidFill>
                  <a:srgbClr val="0070C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 [20%, 33.3%] is more accurate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, although with lower support and confidence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Measure of dependent/correlated events: lift</a:t>
            </a:r>
          </a:p>
        </p:txBody>
      </p:sp>
      <p:graphicFrame>
        <p:nvGraphicFramePr>
          <p:cNvPr id="123909" name="Object 36">
            <a:extLst>
              <a:ext uri="{FF2B5EF4-FFF2-40B4-BE49-F238E27FC236}">
                <a16:creationId xmlns:a16="http://schemas.microsoft.com/office/drawing/2014/main" id="{471CB534-8345-4B78-9C27-7F5548B6C08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" y="4724400"/>
          <a:ext cx="38100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4" imgW="2679700" imgH="393700" progId="Equation.3">
                  <p:embed/>
                </p:oleObj>
              </mc:Choice>
              <mc:Fallback>
                <p:oleObj name="Equation" r:id="rId4" imgW="2679700" imgH="393700" progId="Equation.3">
                  <p:embed/>
                  <p:pic>
                    <p:nvPicPr>
                      <p:cNvPr id="123909" name="Object 36">
                        <a:extLst>
                          <a:ext uri="{FF2B5EF4-FFF2-40B4-BE49-F238E27FC236}">
                            <a16:creationId xmlns:a16="http://schemas.microsoft.com/office/drawing/2014/main" id="{471CB534-8345-4B78-9C27-7F5548B6C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38100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050" name="Group 50">
            <a:extLst>
              <a:ext uri="{FF2B5EF4-FFF2-40B4-BE49-F238E27FC236}">
                <a16:creationId xmlns:a16="http://schemas.microsoft.com/office/drawing/2014/main" id="{B1D4E9AF-3194-4BC3-BCEC-A0333FD1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87482"/>
              </p:ext>
            </p:extLst>
          </p:nvPr>
        </p:nvGraphicFramePr>
        <p:xfrm>
          <a:off x="4485481" y="3799506"/>
          <a:ext cx="4495800" cy="155733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Basketball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Not basketball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Cereal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1750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3750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Not cereal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3937" name="Object 31">
            <a:extLst>
              <a:ext uri="{FF2B5EF4-FFF2-40B4-BE49-F238E27FC236}">
                <a16:creationId xmlns:a16="http://schemas.microsoft.com/office/drawing/2014/main" id="{D650DF48-FB4A-4344-828F-AC46871C9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78800"/>
              </p:ext>
            </p:extLst>
          </p:nvPr>
        </p:nvGraphicFramePr>
        <p:xfrm>
          <a:off x="1000760" y="3622675"/>
          <a:ext cx="1905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6" imgW="1028700" imgH="419100" progId="Equation.3">
                  <p:embed/>
                </p:oleObj>
              </mc:Choice>
              <mc:Fallback>
                <p:oleObj name="Equation" r:id="rId6" imgW="1028700" imgH="419100" progId="Equation.3">
                  <p:embed/>
                  <p:pic>
                    <p:nvPicPr>
                      <p:cNvPr id="123937" name="Object 31">
                        <a:extLst>
                          <a:ext uri="{FF2B5EF4-FFF2-40B4-BE49-F238E27FC236}">
                            <a16:creationId xmlns:a16="http://schemas.microsoft.com/office/drawing/2014/main" id="{D650DF48-FB4A-4344-828F-AC46871C9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760" y="3622675"/>
                        <a:ext cx="19050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38" name="Object 39">
            <a:extLst>
              <a:ext uri="{FF2B5EF4-FFF2-40B4-BE49-F238E27FC236}">
                <a16:creationId xmlns:a16="http://schemas.microsoft.com/office/drawing/2014/main" id="{0F09852D-3ACB-42AB-BDFB-4D9417CDCC0E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" y="5464175"/>
          <a:ext cx="3962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8" imgW="2755900" imgH="393700" progId="Equation.3">
                  <p:embed/>
                </p:oleObj>
              </mc:Choice>
              <mc:Fallback>
                <p:oleObj name="Equation" r:id="rId8" imgW="2755900" imgH="393700" progId="Equation.3">
                  <p:embed/>
                  <p:pic>
                    <p:nvPicPr>
                      <p:cNvPr id="123938" name="Object 39">
                        <a:extLst>
                          <a:ext uri="{FF2B5EF4-FFF2-40B4-BE49-F238E27FC236}">
                            <a16:creationId xmlns:a16="http://schemas.microsoft.com/office/drawing/2014/main" id="{0F09852D-3ACB-42AB-BDFB-4D9417CDC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64175"/>
                        <a:ext cx="3962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39" name="文字方塊 1">
            <a:extLst>
              <a:ext uri="{FF2B5EF4-FFF2-40B4-BE49-F238E27FC236}">
                <a16:creationId xmlns:a16="http://schemas.microsoft.com/office/drawing/2014/main" id="{FAA3B86A-4FF7-4293-81CF-3234B93C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5348288"/>
            <a:ext cx="3836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rgbClr val="170981"/>
                </a:solidFill>
                <a:ea typeface="新細明體" panose="02020500000000000000" pitchFamily="18" charset="-120"/>
              </a:rPr>
              <a:t>lift &lt;1 : negatively correlated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rgbClr val="170981"/>
                </a:solidFill>
                <a:ea typeface="新細明體" panose="02020500000000000000" pitchFamily="18" charset="-120"/>
              </a:rPr>
              <a:t>Lift =1: independent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rgbClr val="170981"/>
                </a:solidFill>
                <a:ea typeface="新細明體" panose="02020500000000000000" pitchFamily="18" charset="-120"/>
              </a:rPr>
              <a:t>Lift &gt;1: positively correlated</a:t>
            </a:r>
            <a:endParaRPr lang="zh-TW" altLang="en-US" sz="2000">
              <a:solidFill>
                <a:srgbClr val="170981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67C50F9-B5F4-4313-94ED-9F6F037A2AF5}"/>
              </a:ext>
            </a:extLst>
          </p:cNvPr>
          <p:cNvSpPr txBox="1"/>
          <p:nvPr/>
        </p:nvSpPr>
        <p:spPr>
          <a:xfrm>
            <a:off x="5694017" y="3453398"/>
            <a:ext cx="3449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>
                <a:solidFill>
                  <a:srgbClr val="0000FF"/>
                </a:solidFill>
              </a:rPr>
              <a:t>(Min support=30%, Min Conf.=60%)</a:t>
            </a:r>
            <a:endParaRPr lang="zh-TW" alt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72">
            <a:extLst>
              <a:ext uri="{FF2B5EF4-FFF2-40B4-BE49-F238E27FC236}">
                <a16:creationId xmlns:a16="http://schemas.microsoft.com/office/drawing/2014/main" id="{5D8B7C13-F9DB-430C-ADC4-795F3F2FA2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516063"/>
            <a:ext cx="6172200" cy="4960937"/>
          </a:xfrm>
          <a:noFill/>
        </p:spPr>
      </p:pic>
      <p:sp>
        <p:nvSpPr>
          <p:cNvPr id="125956" name="Rectangle 2">
            <a:extLst>
              <a:ext uri="{FF2B5EF4-FFF2-40B4-BE49-F238E27FC236}">
                <a16:creationId xmlns:a16="http://schemas.microsoft.com/office/drawing/2014/main" id="{91BFEB37-DD80-4BE8-8D4C-AC1ECB58E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361" y="533400"/>
            <a:ext cx="9525000" cy="6096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Are They</a:t>
            </a:r>
            <a:r>
              <a:rPr lang="en-US" altLang="zh-TW" sz="3200" i="1" dirty="0"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ea typeface="新細明體" panose="02020500000000000000" pitchFamily="18" charset="-120"/>
              </a:rPr>
              <a:t>Good Measures of Correlation?</a:t>
            </a:r>
          </a:p>
        </p:txBody>
      </p:sp>
      <p:sp>
        <p:nvSpPr>
          <p:cNvPr id="125957" name="Rectangle 3">
            <a:extLst>
              <a:ext uri="{FF2B5EF4-FFF2-40B4-BE49-F238E27FC236}">
                <a16:creationId xmlns:a16="http://schemas.microsoft.com/office/drawing/2014/main" id="{247EF34E-C5A3-4AE5-8D9E-EED1346A92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2971800" cy="495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z="1800" i="1" dirty="0">
                <a:ea typeface="新細明體" panose="02020500000000000000" pitchFamily="18" charset="-120"/>
              </a:rPr>
              <a:t>“Buy walnuts  </a:t>
            </a:r>
            <a:r>
              <a:rPr lang="en-US" altLang="zh-TW" sz="1800" dirty="0">
                <a:ea typeface="新細明體" panose="02020500000000000000" pitchFamily="18" charset="-120"/>
                <a:sym typeface="Symbol" panose="05050102010706020507" pitchFamily="18" charset="2"/>
              </a:rPr>
              <a:t> </a:t>
            </a:r>
            <a:r>
              <a:rPr lang="en-US" altLang="zh-TW" sz="1800" i="1" dirty="0">
                <a:ea typeface="新細明體" panose="02020500000000000000" pitchFamily="18" charset="-120"/>
                <a:sym typeface="Symbol" panose="05050102010706020507" pitchFamily="18" charset="2"/>
              </a:rPr>
              <a:t>buy milk</a:t>
            </a:r>
            <a:r>
              <a:rPr lang="en-US" altLang="zh-TW" sz="1800" dirty="0">
                <a:ea typeface="新細明體" panose="02020500000000000000" pitchFamily="18" charset="-120"/>
                <a:sym typeface="Symbol" panose="05050102010706020507" pitchFamily="18" charset="2"/>
              </a:rPr>
              <a:t> [1%, 80%]”  is misleading if 85% of customers buy milk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1800" dirty="0">
                <a:solidFill>
                  <a:srgbClr val="170981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Support and confidence are not good to indicate correlations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  <a:sym typeface="Symbol" panose="05050102010706020507" pitchFamily="18" charset="2"/>
              </a:rPr>
              <a:t>Over 20 interestingness measures have been proposed  (see Tan, Kumar, </a:t>
            </a:r>
            <a:r>
              <a:rPr lang="en-US" altLang="zh-TW" sz="1800" dirty="0" err="1">
                <a:ea typeface="新細明體" panose="02020500000000000000" pitchFamily="18" charset="-120"/>
                <a:sym typeface="Symbol" panose="05050102010706020507" pitchFamily="18" charset="2"/>
              </a:rPr>
              <a:t>Sritastava</a:t>
            </a:r>
            <a:r>
              <a:rPr lang="en-US" altLang="zh-TW" sz="1800" dirty="0">
                <a:ea typeface="新細明體" panose="02020500000000000000" pitchFamily="18" charset="-120"/>
                <a:sym typeface="Symbol" panose="05050102010706020507" pitchFamily="18" charset="2"/>
              </a:rPr>
              <a:t> @KDD’02)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Which are good ones?</a:t>
            </a:r>
            <a:endParaRPr lang="en-US" altLang="zh-TW" dirty="0">
              <a:ea typeface="新細明體" panose="02020500000000000000" pitchFamily="18" charset="-12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標題 7">
            <a:extLst>
              <a:ext uri="{FF2B5EF4-FFF2-40B4-BE49-F238E27FC236}">
                <a16:creationId xmlns:a16="http://schemas.microsoft.com/office/drawing/2014/main" id="{BBDDB156-8391-4982-844A-12CD1821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60" y="497840"/>
            <a:ext cx="8229600" cy="990600"/>
          </a:xfrm>
        </p:spPr>
        <p:txBody>
          <a:bodyPr/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Lift and </a:t>
            </a:r>
            <a:r>
              <a:rPr lang="el-GR" altLang="zh-TW" sz="3200" b="1" i="1" dirty="0"/>
              <a:t>χ</a:t>
            </a:r>
            <a:r>
              <a:rPr lang="el-GR" altLang="zh-TW" sz="3200" b="1" baseline="30000" dirty="0"/>
              <a:t>2</a:t>
            </a:r>
            <a:r>
              <a:rPr lang="en-US" altLang="zh-TW" sz="3200" dirty="0">
                <a:ea typeface="新細明體" panose="02020500000000000000" pitchFamily="18" charset="-120"/>
              </a:rPr>
              <a:t>: Are They Always Good Measures?</a:t>
            </a:r>
            <a:endParaRPr lang="zh-TW" altLang="en-US" sz="3200" dirty="0">
              <a:ea typeface="新細明體" panose="02020500000000000000" pitchFamily="18" charset="-120"/>
            </a:endParaRPr>
          </a:p>
        </p:txBody>
      </p:sp>
      <p:pic>
        <p:nvPicPr>
          <p:cNvPr id="128004" name="圖片 8">
            <a:extLst>
              <a:ext uri="{FF2B5EF4-FFF2-40B4-BE49-F238E27FC236}">
                <a16:creationId xmlns:a16="http://schemas.microsoft.com/office/drawing/2014/main" id="{BBCDD0E6-F667-4758-9AA7-5BB5CE109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0"/>
          <a:stretch>
            <a:fillRect/>
          </a:stretch>
        </p:blipFill>
        <p:spPr bwMode="auto">
          <a:xfrm>
            <a:off x="228600" y="1772920"/>
            <a:ext cx="86868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7" name="Group 12">
            <a:extLst>
              <a:ext uri="{FF2B5EF4-FFF2-40B4-BE49-F238E27FC236}">
                <a16:creationId xmlns:a16="http://schemas.microsoft.com/office/drawing/2014/main" id="{B352021E-3906-48A2-89D7-A4409EDA5323}"/>
              </a:ext>
            </a:extLst>
          </p:cNvPr>
          <p:cNvGrpSpPr>
            <a:grpSpLocks/>
          </p:cNvGrpSpPr>
          <p:nvPr/>
        </p:nvGrpSpPr>
        <p:grpSpPr bwMode="auto">
          <a:xfrm>
            <a:off x="106532" y="892175"/>
            <a:ext cx="9037468" cy="5759450"/>
            <a:chOff x="0" y="384"/>
            <a:chExt cx="5760" cy="3662"/>
          </a:xfrm>
        </p:grpSpPr>
        <p:pic>
          <p:nvPicPr>
            <p:cNvPr id="129029" name="Picture 3">
              <a:extLst>
                <a:ext uri="{FF2B5EF4-FFF2-40B4-BE49-F238E27FC236}">
                  <a16:creationId xmlns:a16="http://schemas.microsoft.com/office/drawing/2014/main" id="{A1221E3E-6579-4A83-A65A-5965BFA32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5760" cy="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30" name="Oval 4">
              <a:extLst>
                <a:ext uri="{FF2B5EF4-FFF2-40B4-BE49-F238E27FC236}">
                  <a16:creationId xmlns:a16="http://schemas.microsoft.com/office/drawing/2014/main" id="{49BB09EF-B062-4807-8AEB-A43AA9D16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1680"/>
              <a:ext cx="316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129031" name="Oval 5">
              <a:extLst>
                <a:ext uri="{FF2B5EF4-FFF2-40B4-BE49-F238E27FC236}">
                  <a16:creationId xmlns:a16="http://schemas.microsoft.com/office/drawing/2014/main" id="{19A83E62-F0BA-4026-9212-DF7840AC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2112"/>
              <a:ext cx="316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129032" name="Oval 6">
              <a:extLst>
                <a:ext uri="{FF2B5EF4-FFF2-40B4-BE49-F238E27FC236}">
                  <a16:creationId xmlns:a16="http://schemas.microsoft.com/office/drawing/2014/main" id="{7CEB363C-329B-459B-9D40-C2DC0877C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2628"/>
              <a:ext cx="316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129033" name="Oval 7">
              <a:extLst>
                <a:ext uri="{FF2B5EF4-FFF2-40B4-BE49-F238E27FC236}">
                  <a16:creationId xmlns:a16="http://schemas.microsoft.com/office/drawing/2014/main" id="{96AB1712-CDDB-46BA-8E29-8A99BAD4B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3610"/>
              <a:ext cx="1768" cy="1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129034" name="Oval 8">
              <a:extLst>
                <a:ext uri="{FF2B5EF4-FFF2-40B4-BE49-F238E27FC236}">
                  <a16:creationId xmlns:a16="http://schemas.microsoft.com/office/drawing/2014/main" id="{3E3198A3-B1B5-4FD1-9EA1-EEC5EAB55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1692"/>
              <a:ext cx="528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129035" name="Oval 9">
              <a:extLst>
                <a:ext uri="{FF2B5EF4-FFF2-40B4-BE49-F238E27FC236}">
                  <a16:creationId xmlns:a16="http://schemas.microsoft.com/office/drawing/2014/main" id="{16AA0BD2-C318-46C6-9A5F-9D1962F6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12"/>
              <a:ext cx="528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  <p:sp>
          <p:nvSpPr>
            <p:cNvPr id="129036" name="Oval 10">
              <a:extLst>
                <a:ext uri="{FF2B5EF4-FFF2-40B4-BE49-F238E27FC236}">
                  <a16:creationId xmlns:a16="http://schemas.microsoft.com/office/drawing/2014/main" id="{707265CB-2501-4A9F-B4C9-FC9A3D711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40"/>
              <a:ext cx="528" cy="1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>
                <a:ea typeface="新細明體" panose="02020500000000000000" pitchFamily="18" charset="-120"/>
              </a:endParaRPr>
            </a:p>
          </p:txBody>
        </p:sp>
      </p:grp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9668D81F-5B6B-4561-A50C-4942AE5E5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82575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Null-Invariant Measures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118">
            <a:extLst>
              <a:ext uri="{FF2B5EF4-FFF2-40B4-BE49-F238E27FC236}">
                <a16:creationId xmlns:a16="http://schemas.microsoft.com/office/drawing/2014/main" id="{6B7DDE3E-10DD-41A7-919B-BCCC08A2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8768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Oval 113">
            <a:extLst>
              <a:ext uri="{FF2B5EF4-FFF2-40B4-BE49-F238E27FC236}">
                <a16:creationId xmlns:a16="http://schemas.microsoft.com/office/drawing/2014/main" id="{8419349B-3EF4-4CC6-AFA3-421E1699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8" y="2720975"/>
            <a:ext cx="722312" cy="169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latin typeface="Verdana" panose="020B060403050404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31079" name="Rectangle 2">
            <a:extLst>
              <a:ext uri="{FF2B5EF4-FFF2-40B4-BE49-F238E27FC236}">
                <a16:creationId xmlns:a16="http://schemas.microsoft.com/office/drawing/2014/main" id="{9C7AFFEB-2633-466B-8E12-B22A34517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90325"/>
            <a:ext cx="8229600" cy="744537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Comparison of Interestingness Measures</a:t>
            </a:r>
          </a:p>
        </p:txBody>
      </p:sp>
      <p:graphicFrame>
        <p:nvGraphicFramePr>
          <p:cNvPr id="1557508" name="Group 4">
            <a:extLst>
              <a:ext uri="{FF2B5EF4-FFF2-40B4-BE49-F238E27FC236}">
                <a16:creationId xmlns:a16="http://schemas.microsoft.com/office/drawing/2014/main" id="{5111588C-CD22-4242-ADEA-74A75FF9B8D2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819400"/>
          <a:ext cx="3886200" cy="1371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No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Coffee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m,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~m,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No Coffee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m, 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~m, 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~m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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107" name="Rectangle 104">
            <a:extLst>
              <a:ext uri="{FF2B5EF4-FFF2-40B4-BE49-F238E27FC236}">
                <a16:creationId xmlns:a16="http://schemas.microsoft.com/office/drawing/2014/main" id="{A4744A2F-36AE-4D98-8692-73B75E631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07294"/>
            <a:ext cx="8763000" cy="137874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1600" dirty="0">
                <a:ea typeface="新細明體" panose="02020500000000000000" pitchFamily="18" charset="-120"/>
              </a:rPr>
              <a:t>Null-(transaction) invariance is crucial for correlation analysis</a:t>
            </a:r>
          </a:p>
          <a:p>
            <a:pPr eaLnBrk="1" hangingPunct="1"/>
            <a:r>
              <a:rPr lang="en-US" altLang="zh-TW" sz="1600" dirty="0">
                <a:ea typeface="新細明體" panose="02020500000000000000" pitchFamily="18" charset="-120"/>
              </a:rPr>
              <a:t>Null invariance: value does not change with the # of null transactions</a:t>
            </a:r>
          </a:p>
          <a:p>
            <a:pPr eaLnBrk="1" hangingPunct="1"/>
            <a:r>
              <a:rPr lang="en-US" altLang="zh-TW" sz="1600" dirty="0">
                <a:solidFill>
                  <a:srgbClr val="0000FF"/>
                </a:solidFill>
                <a:ea typeface="新細明體" panose="02020500000000000000" pitchFamily="18" charset="-120"/>
              </a:rPr>
              <a:t>Lift and </a:t>
            </a:r>
            <a:r>
              <a:rPr lang="en-US" altLang="zh-TW" sz="1600" b="1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</a:t>
            </a:r>
            <a:r>
              <a:rPr lang="en-US" altLang="zh-TW" sz="1600" b="1" baseline="30000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2</a:t>
            </a:r>
            <a:r>
              <a:rPr lang="en-US" altLang="zh-TW" sz="1600" b="1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are not </a:t>
            </a:r>
            <a:r>
              <a:rPr lang="en-US" altLang="zh-TW" sz="1600" dirty="0">
                <a:solidFill>
                  <a:srgbClr val="0000FF"/>
                </a:solidFill>
                <a:ea typeface="新細明體" panose="02020500000000000000" pitchFamily="18" charset="-120"/>
              </a:rPr>
              <a:t>null-invariant</a:t>
            </a:r>
          </a:p>
          <a:p>
            <a:pPr eaLnBrk="1" hangingPunct="1"/>
            <a:r>
              <a:rPr lang="en-US" altLang="zh-TW" sz="1600" dirty="0">
                <a:ea typeface="新細明體" panose="02020500000000000000" pitchFamily="18" charset="-120"/>
              </a:rPr>
              <a:t>5 null-invariant measures</a:t>
            </a:r>
          </a:p>
        </p:txBody>
      </p:sp>
      <p:pic>
        <p:nvPicPr>
          <p:cNvPr id="131108" name="Picture 106">
            <a:extLst>
              <a:ext uri="{FF2B5EF4-FFF2-40B4-BE49-F238E27FC236}">
                <a16:creationId xmlns:a16="http://schemas.microsoft.com/office/drawing/2014/main" id="{CFABC193-6D18-4563-9B40-4AFC7C604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25"/>
            <a:ext cx="914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09" name="Oval 107">
            <a:extLst>
              <a:ext uri="{FF2B5EF4-FFF2-40B4-BE49-F238E27FC236}">
                <a16:creationId xmlns:a16="http://schemas.microsoft.com/office/drawing/2014/main" id="{229E3B20-E317-403A-A59D-67DF61EF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8160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1110" name="AutoShape 108">
            <a:extLst>
              <a:ext uri="{FF2B5EF4-FFF2-40B4-BE49-F238E27FC236}">
                <a16:creationId xmlns:a16="http://schemas.microsoft.com/office/drawing/2014/main" id="{D549D9FB-032F-4144-B909-A8ABFB360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43400"/>
            <a:ext cx="2514600" cy="533400"/>
          </a:xfrm>
          <a:prstGeom prst="wedgeRoundRectCallout">
            <a:avLst>
              <a:gd name="adj1" fmla="val 63005"/>
              <a:gd name="adj2" fmla="val 141963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Null-transactions w.r.t. m and c</a:t>
            </a:r>
          </a:p>
        </p:txBody>
      </p:sp>
      <p:sp>
        <p:nvSpPr>
          <p:cNvPr id="131111" name="AutoShape 109">
            <a:extLst>
              <a:ext uri="{FF2B5EF4-FFF2-40B4-BE49-F238E27FC236}">
                <a16:creationId xmlns:a16="http://schemas.microsoft.com/office/drawing/2014/main" id="{4B85F0A3-6402-4B34-9C78-64576662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1981200" cy="381000"/>
          </a:xfrm>
          <a:prstGeom prst="wedgeRoundRectCallout">
            <a:avLst>
              <a:gd name="adj1" fmla="val -102963"/>
              <a:gd name="adj2" fmla="val 162083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Null-invariant</a:t>
            </a:r>
          </a:p>
        </p:txBody>
      </p:sp>
      <p:sp>
        <p:nvSpPr>
          <p:cNvPr id="131112" name="Oval 110">
            <a:extLst>
              <a:ext uri="{FF2B5EF4-FFF2-40B4-BE49-F238E27FC236}">
                <a16:creationId xmlns:a16="http://schemas.microsoft.com/office/drawing/2014/main" id="{3F81DEA7-27B4-45B8-B759-0CEB0F08D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18160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1113" name="Oval 115">
            <a:extLst>
              <a:ext uri="{FF2B5EF4-FFF2-40B4-BE49-F238E27FC236}">
                <a16:creationId xmlns:a16="http://schemas.microsoft.com/office/drawing/2014/main" id="{FF08697B-1F3B-4C49-9FCF-59A6223A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15000"/>
            <a:ext cx="21336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1114" name="Oval 116">
            <a:extLst>
              <a:ext uri="{FF2B5EF4-FFF2-40B4-BE49-F238E27FC236}">
                <a16:creationId xmlns:a16="http://schemas.microsoft.com/office/drawing/2014/main" id="{5EB45627-A0B4-4DAE-B5CE-B451632C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91200"/>
            <a:ext cx="4572000" cy="762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1115" name="AutoShape 117">
            <a:extLst>
              <a:ext uri="{FF2B5EF4-FFF2-40B4-BE49-F238E27FC236}">
                <a16:creationId xmlns:a16="http://schemas.microsoft.com/office/drawing/2014/main" id="{E374FAC5-EBC0-4E61-AD45-8B6A43A4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477000"/>
            <a:ext cx="2743200" cy="304800"/>
          </a:xfrm>
          <a:prstGeom prst="wedgeRoundRectCallout">
            <a:avLst>
              <a:gd name="adj1" fmla="val -32639"/>
              <a:gd name="adj2" fmla="val -156250"/>
              <a:gd name="adj3" fmla="val 16667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Subtle: They disagree</a:t>
            </a:r>
          </a:p>
        </p:txBody>
      </p:sp>
      <p:sp>
        <p:nvSpPr>
          <p:cNvPr id="131116" name="AutoShape 114">
            <a:extLst>
              <a:ext uri="{FF2B5EF4-FFF2-40B4-BE49-F238E27FC236}">
                <a16:creationId xmlns:a16="http://schemas.microsoft.com/office/drawing/2014/main" id="{45EFE2C2-1758-4CDF-A73C-1E1038902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343400"/>
            <a:ext cx="2133600" cy="609600"/>
          </a:xfrm>
          <a:prstGeom prst="wedgeRoundRectCallout">
            <a:avLst>
              <a:gd name="adj1" fmla="val -370"/>
              <a:gd name="adj2" fmla="val -11510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Kulczynski measure (1927)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>
            <a:extLst>
              <a:ext uri="{FF2B5EF4-FFF2-40B4-BE49-F238E27FC236}">
                <a16:creationId xmlns:a16="http://schemas.microsoft.com/office/drawing/2014/main" id="{4A8D4F79-4E04-4183-9CD9-E43643E87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Analysis of DBLP Coauthor Relationships</a:t>
            </a:r>
          </a:p>
        </p:txBody>
      </p:sp>
      <p:pic>
        <p:nvPicPr>
          <p:cNvPr id="133124" name="Picture 3">
            <a:extLst>
              <a:ext uri="{FF2B5EF4-FFF2-40B4-BE49-F238E27FC236}">
                <a16:creationId xmlns:a16="http://schemas.microsoft.com/office/drawing/2014/main" id="{049CA828-A31F-4959-9827-75D9D1D9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98625"/>
            <a:ext cx="8991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Oval 4">
            <a:extLst>
              <a:ext uri="{FF2B5EF4-FFF2-40B4-BE49-F238E27FC236}">
                <a16:creationId xmlns:a16="http://schemas.microsoft.com/office/drawing/2014/main" id="{9E72AD4E-9173-4FF8-8565-4A5F6533C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71800"/>
            <a:ext cx="2971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3126" name="Oval 5">
            <a:extLst>
              <a:ext uri="{FF2B5EF4-FFF2-40B4-BE49-F238E27FC236}">
                <a16:creationId xmlns:a16="http://schemas.microsoft.com/office/drawing/2014/main" id="{85C6D72C-A196-4E55-9BDE-30F7262DC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29000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3127" name="Oval 6">
            <a:extLst>
              <a:ext uri="{FF2B5EF4-FFF2-40B4-BE49-F238E27FC236}">
                <a16:creationId xmlns:a16="http://schemas.microsoft.com/office/drawing/2014/main" id="{4DC69AFA-050D-44AB-B9F2-D17F71ABE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86200"/>
            <a:ext cx="2895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3128" name="AutoShape 7">
            <a:extLst>
              <a:ext uri="{FF2B5EF4-FFF2-40B4-BE49-F238E27FC236}">
                <a16:creationId xmlns:a16="http://schemas.microsoft.com/office/drawing/2014/main" id="{FB84EDF0-3BBF-4586-A2D6-EF437B392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48200"/>
            <a:ext cx="4876800" cy="609600"/>
          </a:xfrm>
          <a:prstGeom prst="wedgeRoundRectCallout">
            <a:avLst>
              <a:gd name="adj1" fmla="val 34019"/>
              <a:gd name="adj2" fmla="val -12135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Advisor-advisee relation: Kulc: high, coherence: low, cosine: middle</a:t>
            </a:r>
          </a:p>
        </p:txBody>
      </p:sp>
      <p:sp>
        <p:nvSpPr>
          <p:cNvPr id="133129" name="Oval 8">
            <a:extLst>
              <a:ext uri="{FF2B5EF4-FFF2-40B4-BE49-F238E27FC236}">
                <a16:creationId xmlns:a16="http://schemas.microsoft.com/office/drawing/2014/main" id="{EF21C9E2-96B4-4667-A24E-966A8C9C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18288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3130" name="Oval 9">
            <a:extLst>
              <a:ext uri="{FF2B5EF4-FFF2-40B4-BE49-F238E27FC236}">
                <a16:creationId xmlns:a16="http://schemas.microsoft.com/office/drawing/2014/main" id="{C95656CA-E374-4939-90EE-27A33AE82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1752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3131" name="Oval 10">
            <a:extLst>
              <a:ext uri="{FF2B5EF4-FFF2-40B4-BE49-F238E27FC236}">
                <a16:creationId xmlns:a16="http://schemas.microsoft.com/office/drawing/2014/main" id="{E6193632-782C-4740-81A3-26A0A685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71800"/>
            <a:ext cx="1600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ea typeface="新細明體" panose="02020500000000000000" pitchFamily="18" charset="-120"/>
            </a:endParaRPr>
          </a:p>
        </p:txBody>
      </p:sp>
      <p:sp>
        <p:nvSpPr>
          <p:cNvPr id="133132" name="Rectangle 11">
            <a:extLst>
              <a:ext uri="{FF2B5EF4-FFF2-40B4-BE49-F238E27FC236}">
                <a16:creationId xmlns:a16="http://schemas.microsoft.com/office/drawing/2014/main" id="{D33B2944-C61E-42C7-97B7-27A8906F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22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Recent DB conferences, removing balanced associations, low sup, etc.</a:t>
            </a:r>
          </a:p>
        </p:txBody>
      </p:sp>
      <p:sp>
        <p:nvSpPr>
          <p:cNvPr id="133133" name="Rectangle 12">
            <a:extLst>
              <a:ext uri="{FF2B5EF4-FFF2-40B4-BE49-F238E27FC236}">
                <a16:creationId xmlns:a16="http://schemas.microsoft.com/office/drawing/2014/main" id="{3793B56B-2018-476C-B1E4-C56871D51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610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err="1">
                <a:ea typeface="新細明體" panose="02020500000000000000" pitchFamily="18" charset="-120"/>
              </a:rPr>
              <a:t>Tianyi</a:t>
            </a:r>
            <a:r>
              <a:rPr lang="en-US" altLang="zh-TW" sz="2000" dirty="0">
                <a:ea typeface="新細明體" panose="02020500000000000000" pitchFamily="18" charset="-120"/>
              </a:rPr>
              <a:t> Wu, </a:t>
            </a:r>
            <a:r>
              <a:rPr lang="en-US" altLang="zh-TW" sz="2000" dirty="0" err="1">
                <a:ea typeface="新細明體" panose="02020500000000000000" pitchFamily="18" charset="-120"/>
              </a:rPr>
              <a:t>Yuguo</a:t>
            </a:r>
            <a:r>
              <a:rPr lang="en-US" altLang="zh-TW" sz="2000" dirty="0">
                <a:ea typeface="新細明體" panose="02020500000000000000" pitchFamily="18" charset="-120"/>
              </a:rPr>
              <a:t> Chen and Jiawei Han, “</a:t>
            </a:r>
            <a:r>
              <a:rPr lang="en-US" altLang="zh-TW" sz="2000" dirty="0">
                <a:solidFill>
                  <a:srgbClr val="002060"/>
                </a:solidFill>
                <a:ea typeface="新細明體" panose="02020500000000000000" pitchFamily="18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 Mining in Large Databases: A Re-Examination of Its Measures</a:t>
            </a:r>
            <a:r>
              <a:rPr lang="en-US" altLang="zh-TW" sz="2000" dirty="0">
                <a:ea typeface="新細明體" panose="02020500000000000000" pitchFamily="18" charset="-120"/>
              </a:rPr>
              <a:t>”, Proc. 2007 Int. Conf. Principles and Practice of Knowledge Discovery in Databases (PKDD'07), Sept. 2007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7">
            <a:extLst>
              <a:ext uri="{FF2B5EF4-FFF2-40B4-BE49-F238E27FC236}">
                <a16:creationId xmlns:a16="http://schemas.microsoft.com/office/drawing/2014/main" id="{379F8257-C8BC-4749-8921-584F900F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181600"/>
            <a:ext cx="86995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1" name="Rectangle 2">
            <a:extLst>
              <a:ext uri="{FF2B5EF4-FFF2-40B4-BE49-F238E27FC236}">
                <a16:creationId xmlns:a16="http://schemas.microsoft.com/office/drawing/2014/main" id="{464A4913-3DD9-46DD-9CDE-2BF806F83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0850"/>
            <a:ext cx="8229600" cy="768350"/>
          </a:xfrm>
        </p:spPr>
        <p:txBody>
          <a:bodyPr/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Which Null-Invariant Measure Is Better? </a:t>
            </a:r>
          </a:p>
        </p:txBody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58A5F07A-87E0-4832-A7A0-F1B84A78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3733800"/>
          </a:xfrm>
        </p:spPr>
        <p:txBody>
          <a:bodyPr>
            <a:normAutofit lnSpcReduction="10000"/>
          </a:bodyPr>
          <a:lstStyle/>
          <a:p>
            <a:r>
              <a:rPr lang="en-US" altLang="zh-TW" sz="2400">
                <a:ea typeface="新細明體" panose="02020500000000000000" pitchFamily="18" charset="-120"/>
              </a:rPr>
              <a:t>IR (Imbalance Ratio): measure the imbalance of two itemsets A and B in rule implications</a:t>
            </a:r>
          </a:p>
          <a:p>
            <a:endParaRPr lang="en-US" altLang="zh-TW" sz="240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TW" sz="2400">
              <a:ea typeface="新細明體" panose="02020500000000000000" pitchFamily="18" charset="-120"/>
            </a:endParaRPr>
          </a:p>
          <a:p>
            <a:r>
              <a:rPr lang="en-US" altLang="zh-TW" sz="2400">
                <a:ea typeface="新細明體" panose="02020500000000000000" pitchFamily="18" charset="-120"/>
              </a:rPr>
              <a:t>Kulczynski and Imbalance Ratio (IR) together present a clear picture for all the three datasets D</a:t>
            </a:r>
            <a:r>
              <a:rPr lang="en-US" altLang="zh-TW" sz="2400" baseline="-25000">
                <a:ea typeface="新細明體" panose="02020500000000000000" pitchFamily="18" charset="-120"/>
              </a:rPr>
              <a:t>4</a:t>
            </a:r>
            <a:r>
              <a:rPr lang="en-US" altLang="zh-TW" sz="2400">
                <a:ea typeface="新細明體" panose="02020500000000000000" pitchFamily="18" charset="-120"/>
              </a:rPr>
              <a:t> through D</a:t>
            </a:r>
            <a:r>
              <a:rPr lang="en-US" altLang="zh-TW" sz="2400" baseline="-25000">
                <a:ea typeface="新細明體" panose="02020500000000000000" pitchFamily="18" charset="-120"/>
              </a:rPr>
              <a:t>6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D</a:t>
            </a:r>
            <a:r>
              <a:rPr lang="en-US" altLang="zh-TW" sz="2400" baseline="-25000">
                <a:ea typeface="新細明體" panose="02020500000000000000" pitchFamily="18" charset="-120"/>
              </a:rPr>
              <a:t>4  </a:t>
            </a:r>
            <a:r>
              <a:rPr lang="en-US" altLang="zh-TW" sz="2400">
                <a:ea typeface="新細明體" panose="02020500000000000000" pitchFamily="18" charset="-120"/>
              </a:rPr>
              <a:t>is balanced &amp; neutral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D</a:t>
            </a:r>
            <a:r>
              <a:rPr lang="en-US" altLang="zh-TW" sz="2400" baseline="-25000">
                <a:ea typeface="新細明體" panose="02020500000000000000" pitchFamily="18" charset="-120"/>
              </a:rPr>
              <a:t>5  </a:t>
            </a:r>
            <a:r>
              <a:rPr lang="en-US" altLang="zh-TW" sz="2400">
                <a:ea typeface="新細明體" panose="02020500000000000000" pitchFamily="18" charset="-120"/>
              </a:rPr>
              <a:t>is imbalanced &amp; neutral</a:t>
            </a:r>
            <a:endParaRPr lang="en-US" altLang="zh-TW" sz="2400" baseline="-25000">
              <a:ea typeface="新細明體" panose="02020500000000000000" pitchFamily="18" charset="-120"/>
            </a:endParaRP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D</a:t>
            </a:r>
            <a:r>
              <a:rPr lang="en-US" altLang="zh-TW" sz="2400" baseline="-25000">
                <a:ea typeface="新細明體" panose="02020500000000000000" pitchFamily="18" charset="-120"/>
              </a:rPr>
              <a:t>6  </a:t>
            </a:r>
            <a:r>
              <a:rPr lang="en-US" altLang="zh-TW" sz="2400">
                <a:ea typeface="新細明體" panose="02020500000000000000" pitchFamily="18" charset="-120"/>
              </a:rPr>
              <a:t>is very imbalanced &amp; neutral</a:t>
            </a:r>
          </a:p>
        </p:txBody>
      </p:sp>
      <p:pic>
        <p:nvPicPr>
          <p:cNvPr id="135173" name="Picture 5">
            <a:extLst>
              <a:ext uri="{FF2B5EF4-FFF2-40B4-BE49-F238E27FC236}">
                <a16:creationId xmlns:a16="http://schemas.microsoft.com/office/drawing/2014/main" id="{C6BEDE8A-880D-4A72-BD87-ACEBA323F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1050"/>
            <a:ext cx="5715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4" name="矩形 1">
            <a:extLst>
              <a:ext uri="{FF2B5EF4-FFF2-40B4-BE49-F238E27FC236}">
                <a16:creationId xmlns:a16="http://schemas.microsoft.com/office/drawing/2014/main" id="{5A3723C6-860A-4E0D-A239-B8EEB5B6C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72175"/>
            <a:ext cx="685800" cy="650875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35175" name="矩形 6">
            <a:extLst>
              <a:ext uri="{FF2B5EF4-FFF2-40B4-BE49-F238E27FC236}">
                <a16:creationId xmlns:a16="http://schemas.microsoft.com/office/drawing/2014/main" id="{227CC546-FCFF-42F8-9823-EF1395326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5972175"/>
            <a:ext cx="685800" cy="650875"/>
          </a:xfrm>
          <a:prstGeom prst="rect">
            <a:avLst/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9130C4DD-6595-45D9-A689-A13A74BC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73728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Exercise 3</a:t>
            </a:r>
            <a:endParaRPr lang="zh-TW" altLang="en-US" sz="3200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C43F10-5056-4B79-B1F7-2EA36289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6464"/>
            <a:ext cx="8229600" cy="4876800"/>
          </a:xfrm>
        </p:spPr>
        <p:txBody>
          <a:bodyPr/>
          <a:lstStyle/>
          <a:p>
            <a:r>
              <a:rPr lang="en-US" altLang="zh-TW" sz="2400" dirty="0"/>
              <a:t>Please use the frequent pattern growth algorithm for finding the frequent patterns in transactional database D. (The minimum support threshold = 50%)</a:t>
            </a:r>
          </a:p>
          <a:p>
            <a:pPr marL="662940" lvl="1" indent="-457200">
              <a:buFont typeface="+mj-lt"/>
              <a:buAutoNum type="arabicParenR"/>
            </a:pPr>
            <a:r>
              <a:rPr lang="en-US" altLang="zh-TW" sz="2100" dirty="0"/>
              <a:t>Building the FP-tree</a:t>
            </a:r>
          </a:p>
          <a:p>
            <a:pPr marL="662940" lvl="1" indent="-457200">
              <a:buFont typeface="+mj-lt"/>
              <a:buAutoNum type="arabicParenR"/>
            </a:pPr>
            <a:r>
              <a:rPr lang="en-US" altLang="zh-TW" sz="2100" dirty="0"/>
              <a:t>Mining the FP-tree and list the frequent patterns</a:t>
            </a:r>
          </a:p>
          <a:p>
            <a:pPr lvl="1"/>
            <a:endParaRPr lang="zh-TW" altLang="en-US" dirty="0"/>
          </a:p>
        </p:txBody>
      </p:sp>
      <p:graphicFrame>
        <p:nvGraphicFramePr>
          <p:cNvPr id="7" name="內容版面配置區 3">
            <a:extLst>
              <a:ext uri="{FF2B5EF4-FFF2-40B4-BE49-F238E27FC236}">
                <a16:creationId xmlns:a16="http://schemas.microsoft.com/office/drawing/2014/main" id="{191C0C99-91A8-45D9-8C5F-0B1BC2E6F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144677"/>
              </p:ext>
            </p:extLst>
          </p:nvPr>
        </p:nvGraphicFramePr>
        <p:xfrm>
          <a:off x="2130358" y="3429000"/>
          <a:ext cx="4883284" cy="288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280">
                  <a:extLst>
                    <a:ext uri="{9D8B030D-6E8A-4147-A177-3AD203B41FA5}">
                      <a16:colId xmlns:a16="http://schemas.microsoft.com/office/drawing/2014/main" val="3788294602"/>
                    </a:ext>
                  </a:extLst>
                </a:gridCol>
                <a:gridCol w="3226004">
                  <a:extLst>
                    <a:ext uri="{9D8B030D-6E8A-4147-A177-3AD203B41FA5}">
                      <a16:colId xmlns:a16="http://schemas.microsoft.com/office/drawing/2014/main" val="14984429"/>
                    </a:ext>
                  </a:extLst>
                </a:gridCol>
              </a:tblGrid>
              <a:tr h="336793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800" b="1" dirty="0">
                          <a:effectLst/>
                        </a:rPr>
                        <a:t>Transaction</a:t>
                      </a:r>
                    </a:p>
                  </a:txBody>
                  <a:tcPr marL="151270" marR="151270" marT="69011" marB="69011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800" b="1" dirty="0">
                          <a:effectLst/>
                        </a:rPr>
                        <a:t>List of items</a:t>
                      </a:r>
                    </a:p>
                  </a:txBody>
                  <a:tcPr marL="151270" marR="151270" marT="69011" marB="69011" anchor="ctr"/>
                </a:tc>
                <a:extLst>
                  <a:ext uri="{0D108BD9-81ED-4DB2-BD59-A6C34878D82A}">
                    <a16:rowId xmlns:a16="http://schemas.microsoft.com/office/drawing/2014/main" val="2945034313"/>
                  </a:ext>
                </a:extLst>
              </a:tr>
              <a:tr h="336793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>
                          <a:effectLst/>
                        </a:rPr>
                        <a:t>T1</a:t>
                      </a:r>
                    </a:p>
                  </a:txBody>
                  <a:tcPr marL="151270" marR="151270" marT="69011" marB="6901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 dirty="0">
                          <a:effectLst/>
                        </a:rPr>
                        <a:t>I1,I2,I3</a:t>
                      </a:r>
                    </a:p>
                  </a:txBody>
                  <a:tcPr marL="151270" marR="151270" marT="69011" marB="69011"/>
                </a:tc>
                <a:extLst>
                  <a:ext uri="{0D108BD9-81ED-4DB2-BD59-A6C34878D82A}">
                    <a16:rowId xmlns:a16="http://schemas.microsoft.com/office/drawing/2014/main" val="4020338970"/>
                  </a:ext>
                </a:extLst>
              </a:tr>
              <a:tr h="336793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 dirty="0">
                          <a:effectLst/>
                        </a:rPr>
                        <a:t>T2</a:t>
                      </a:r>
                    </a:p>
                  </a:txBody>
                  <a:tcPr marL="151270" marR="151270" marT="69011" marB="6901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>
                          <a:effectLst/>
                        </a:rPr>
                        <a:t>I2,I3,I4</a:t>
                      </a:r>
                    </a:p>
                  </a:txBody>
                  <a:tcPr marL="151270" marR="151270" marT="69011" marB="69011"/>
                </a:tc>
                <a:extLst>
                  <a:ext uri="{0D108BD9-81ED-4DB2-BD59-A6C34878D82A}">
                    <a16:rowId xmlns:a16="http://schemas.microsoft.com/office/drawing/2014/main" val="2037007507"/>
                  </a:ext>
                </a:extLst>
              </a:tr>
              <a:tr h="336793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 dirty="0">
                          <a:effectLst/>
                        </a:rPr>
                        <a:t>T3</a:t>
                      </a:r>
                    </a:p>
                  </a:txBody>
                  <a:tcPr marL="151270" marR="151270" marT="69011" marB="6901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>
                          <a:effectLst/>
                        </a:rPr>
                        <a:t>I4,I5</a:t>
                      </a:r>
                    </a:p>
                  </a:txBody>
                  <a:tcPr marL="151270" marR="151270" marT="69011" marB="69011"/>
                </a:tc>
                <a:extLst>
                  <a:ext uri="{0D108BD9-81ED-4DB2-BD59-A6C34878D82A}">
                    <a16:rowId xmlns:a16="http://schemas.microsoft.com/office/drawing/2014/main" val="1838515648"/>
                  </a:ext>
                </a:extLst>
              </a:tr>
              <a:tr h="336793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>
                          <a:effectLst/>
                        </a:rPr>
                        <a:t>T4</a:t>
                      </a:r>
                    </a:p>
                  </a:txBody>
                  <a:tcPr marL="151270" marR="151270" marT="69011" marB="6901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>
                          <a:effectLst/>
                        </a:rPr>
                        <a:t>I1,I2,I4</a:t>
                      </a:r>
                    </a:p>
                  </a:txBody>
                  <a:tcPr marL="151270" marR="151270" marT="69011" marB="69011"/>
                </a:tc>
                <a:extLst>
                  <a:ext uri="{0D108BD9-81ED-4DB2-BD59-A6C34878D82A}">
                    <a16:rowId xmlns:a16="http://schemas.microsoft.com/office/drawing/2014/main" val="3463202890"/>
                  </a:ext>
                </a:extLst>
              </a:tr>
              <a:tr h="336793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>
                          <a:effectLst/>
                        </a:rPr>
                        <a:t>T5</a:t>
                      </a:r>
                    </a:p>
                  </a:txBody>
                  <a:tcPr marL="151270" marR="151270" marT="69011" marB="6901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>
                          <a:effectLst/>
                        </a:rPr>
                        <a:t>I1,I2,I3,I5</a:t>
                      </a:r>
                    </a:p>
                  </a:txBody>
                  <a:tcPr marL="151270" marR="151270" marT="69011" marB="69011"/>
                </a:tc>
                <a:extLst>
                  <a:ext uri="{0D108BD9-81ED-4DB2-BD59-A6C34878D82A}">
                    <a16:rowId xmlns:a16="http://schemas.microsoft.com/office/drawing/2014/main" val="2216455629"/>
                  </a:ext>
                </a:extLst>
              </a:tr>
              <a:tr h="336793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>
                          <a:effectLst/>
                        </a:rPr>
                        <a:t>T6</a:t>
                      </a:r>
                    </a:p>
                  </a:txBody>
                  <a:tcPr marL="151270" marR="151270" marT="69011" marB="69011"/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800" b="0" dirty="0">
                          <a:effectLst/>
                        </a:rPr>
                        <a:t>I1,I2,I3,I4</a:t>
                      </a:r>
                    </a:p>
                  </a:txBody>
                  <a:tcPr marL="151270" marR="151270" marT="69011" marB="69011"/>
                </a:tc>
                <a:extLst>
                  <a:ext uri="{0D108BD9-81ED-4DB2-BD59-A6C34878D82A}">
                    <a16:rowId xmlns:a16="http://schemas.microsoft.com/office/drawing/2014/main" val="219219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1844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>
            <a:extLst>
              <a:ext uri="{FF2B5EF4-FFF2-40B4-BE49-F238E27FC236}">
                <a16:creationId xmlns:a16="http://schemas.microsoft.com/office/drawing/2014/main" id="{C604CE98-88ED-4D27-AC9A-188A60E55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" y="457200"/>
            <a:ext cx="7711440" cy="762000"/>
          </a:xfrm>
          <a:noFill/>
        </p:spPr>
        <p:txBody>
          <a:bodyPr lIns="92075" tIns="46038" rIns="92075" bIns="46038" anchor="ctr"/>
          <a:lstStyle/>
          <a:p>
            <a:pPr marL="1117600" indent="-1117600" eaLnBrk="1" hangingPunct="1"/>
            <a:r>
              <a:rPr lang="en-US" altLang="zh-TW">
                <a:ea typeface="新細明體" panose="02020500000000000000" pitchFamily="18" charset="-120"/>
              </a:rPr>
              <a:t>Summary</a:t>
            </a:r>
          </a:p>
        </p:txBody>
      </p:sp>
      <p:sp>
        <p:nvSpPr>
          <p:cNvPr id="61446" name="Rectangle 3">
            <a:extLst>
              <a:ext uri="{FF2B5EF4-FFF2-40B4-BE49-F238E27FC236}">
                <a16:creationId xmlns:a16="http://schemas.microsoft.com/office/drawing/2014/main" id="{3C527AD9-49CC-4590-82DC-A725C50D1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</p:spPr>
        <p:txBody>
          <a:bodyPr lIns="92075" tIns="46038" rIns="92075" bIns="46038">
            <a:normAutofit/>
          </a:bodyPr>
          <a:lstStyle/>
          <a:p>
            <a:pPr marL="457200" indent="-457200" eaLnBrk="1" hangingPunct="1">
              <a:lnSpc>
                <a:spcPct val="120000"/>
              </a:lnSpc>
              <a:defRPr/>
            </a:pPr>
            <a:r>
              <a:rPr lang="en-US" sz="2400" dirty="0"/>
              <a:t>Basic concepts: association rules, support-confident framework, closed and max-patterns</a:t>
            </a:r>
          </a:p>
          <a:p>
            <a:pPr marL="457200" indent="-457200" eaLnBrk="1" hangingPunct="1">
              <a:lnSpc>
                <a:spcPct val="120000"/>
              </a:lnSpc>
              <a:defRPr/>
            </a:pPr>
            <a:r>
              <a:rPr lang="en-US" sz="2400" dirty="0"/>
              <a:t>Scalable frequent pattern mining methods</a:t>
            </a:r>
          </a:p>
          <a:p>
            <a:pPr marL="914400" lvl="1" indent="-457200" eaLnBrk="1" hangingPunct="1">
              <a:lnSpc>
                <a:spcPct val="120000"/>
              </a:lnSpc>
              <a:defRPr/>
            </a:pPr>
            <a:r>
              <a:rPr lang="en-US" sz="1800" dirty="0" err="1">
                <a:solidFill>
                  <a:srgbClr val="0000FF"/>
                </a:solidFill>
              </a:rPr>
              <a:t>Apriori</a:t>
            </a:r>
            <a:r>
              <a:rPr lang="en-US" sz="1800" dirty="0">
                <a:solidFill>
                  <a:srgbClr val="0000FF"/>
                </a:solidFill>
              </a:rPr>
              <a:t> (Candidate generation &amp; test)</a:t>
            </a:r>
          </a:p>
          <a:p>
            <a:pPr marL="914400" lvl="1" indent="-457200" eaLnBrk="1" hangingPunct="1">
              <a:lnSpc>
                <a:spcPct val="120000"/>
              </a:lnSpc>
              <a:defRPr/>
            </a:pPr>
            <a:r>
              <a:rPr lang="en-US" sz="1800" dirty="0">
                <a:solidFill>
                  <a:srgbClr val="0000FF"/>
                </a:solidFill>
              </a:rPr>
              <a:t>Projection-based (</a:t>
            </a:r>
            <a:r>
              <a:rPr lang="en-US" sz="1800" dirty="0" err="1">
                <a:solidFill>
                  <a:srgbClr val="0000FF"/>
                </a:solidFill>
              </a:rPr>
              <a:t>FPgrowth</a:t>
            </a:r>
            <a:r>
              <a:rPr lang="en-US" sz="1800" dirty="0">
                <a:solidFill>
                  <a:srgbClr val="0000FF"/>
                </a:solidFill>
              </a:rPr>
              <a:t>, CLOSET+, ...)</a:t>
            </a:r>
          </a:p>
          <a:p>
            <a:pPr marL="914400" lvl="1" indent="-457200" eaLnBrk="1" hangingPunct="1">
              <a:lnSpc>
                <a:spcPct val="120000"/>
              </a:lnSpc>
              <a:defRPr/>
            </a:pPr>
            <a:r>
              <a:rPr lang="en-US" sz="1800" dirty="0"/>
              <a:t>Vertical format approach </a:t>
            </a:r>
            <a:r>
              <a:rPr lang="en-US" sz="1800" strike="sngStrike" dirty="0"/>
              <a:t>(ECLAT, CHARM, ...)</a:t>
            </a:r>
          </a:p>
          <a:p>
            <a:pPr marL="457200" indent="-457200" eaLnBrk="1" hangingPunct="1">
              <a:lnSpc>
                <a:spcPct val="12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Which patterns are interesting? </a:t>
            </a:r>
          </a:p>
          <a:p>
            <a:pPr marL="857250" lvl="1" indent="-457200" eaLnBrk="1" hangingPunct="1">
              <a:lnSpc>
                <a:spcPct val="12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Pattern evaluation methods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8D7E6B-7C64-454F-B60A-AC1B66FA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Basic Concepts: Association Rules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2DA4A1-1583-4F5A-81FB-E14167B66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0840"/>
            <a:ext cx="8229600" cy="4876800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zh-TW" sz="2400" i="1" dirty="0">
                <a:ea typeface="新細明體" panose="02020500000000000000" pitchFamily="18" charset="-120"/>
              </a:rPr>
              <a:t>Let  </a:t>
            </a:r>
            <a:r>
              <a:rPr lang="en-US" altLang="zh-TW" sz="2400" i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minsup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 = 50%, </a:t>
            </a:r>
            <a:r>
              <a:rPr lang="en-US" altLang="zh-TW" sz="2400" i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minconf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 = 50%</a:t>
            </a:r>
          </a:p>
          <a:p>
            <a:pPr marL="457200" indent="-457200">
              <a:buNone/>
            </a:pPr>
            <a:r>
              <a:rPr lang="en-US" altLang="zh-TW" sz="2400" i="1" dirty="0">
                <a:ea typeface="新細明體" panose="02020500000000000000" pitchFamily="18" charset="-120"/>
              </a:rPr>
              <a:t>Freq. Pat.: </a:t>
            </a:r>
            <a:r>
              <a:rPr lang="en-US" altLang="zh-TW" sz="2400" dirty="0">
                <a:ea typeface="新細明體" panose="02020500000000000000" pitchFamily="18" charset="-120"/>
              </a:rPr>
              <a:t>Beer:3, Nuts:3, Diaper:4, Eggs:3, {Beer, Diaper}:3</a:t>
            </a:r>
          </a:p>
          <a:p>
            <a:pPr marL="457200" indent="-457200"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Association rules: (many more!)</a:t>
            </a:r>
          </a:p>
          <a:p>
            <a:pPr lvl="1">
              <a:lnSpc>
                <a:spcPct val="80000"/>
              </a:lnSpc>
            </a:pPr>
            <a:r>
              <a:rPr lang="en-US" altLang="zh-TW" sz="2000" i="1" dirty="0">
                <a:ea typeface="新細明體" panose="02020500000000000000" pitchFamily="18" charset="-120"/>
              </a:rPr>
              <a:t>Beer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en-US" altLang="zh-TW" sz="2000" i="1" dirty="0">
                <a:ea typeface="新細明體" panose="02020500000000000000" pitchFamily="18" charset="-120"/>
                <a:sym typeface="Symbol" panose="05050102010706020507" pitchFamily="18" charset="2"/>
              </a:rPr>
              <a:t> Diaper  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(60%, 100%)</a:t>
            </a:r>
          </a:p>
          <a:p>
            <a:pPr lvl="1">
              <a:lnSpc>
                <a:spcPct val="80000"/>
              </a:lnSpc>
            </a:pPr>
            <a:r>
              <a:rPr lang="en-US" altLang="zh-TW" sz="2000" i="1" dirty="0">
                <a:ea typeface="新細明體" panose="02020500000000000000" pitchFamily="18" charset="-120"/>
              </a:rPr>
              <a:t>Diaper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en-US" altLang="zh-TW" sz="2000" i="1" dirty="0">
                <a:ea typeface="新細明體" panose="02020500000000000000" pitchFamily="18" charset="-120"/>
                <a:sym typeface="Symbol" panose="05050102010706020507" pitchFamily="18" charset="2"/>
              </a:rPr>
              <a:t> Beer  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(60%, 75%)</a:t>
            </a:r>
          </a:p>
          <a:p>
            <a:pPr marL="457200" indent="-457200"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550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75CC33A6-2372-45CE-B8BA-CC05667B4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240" y="4191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Closed Patterns and Max-Patterns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D3E64A9-CC71-4F73-BF37-3A8F7B05A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 long pattern contains a combinatorial number of sub-patterns, e.g., {a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, …, a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100</a:t>
            </a:r>
            <a:r>
              <a:rPr lang="en-US" altLang="zh-TW" sz="2400" dirty="0">
                <a:ea typeface="新細明體" panose="02020500000000000000" pitchFamily="18" charset="-120"/>
              </a:rPr>
              <a:t>} </a:t>
            </a:r>
            <a:r>
              <a:rPr lang="en-US" altLang="zh-TW" sz="2400" dirty="0">
                <a:ea typeface="新細明體" panose="02020500000000000000" pitchFamily="18" charset="-120"/>
                <a:sym typeface="Wingdings" panose="05000000000000000000" pitchFamily="2" charset="2"/>
              </a:rPr>
              <a:t>contains</a:t>
            </a:r>
            <a:r>
              <a:rPr lang="en-US" altLang="zh-TW" sz="2400" dirty="0">
                <a:ea typeface="新細明體" panose="02020500000000000000" pitchFamily="18" charset="-120"/>
              </a:rPr>
              <a:t> 2</a:t>
            </a:r>
            <a:r>
              <a:rPr lang="en-US" altLang="zh-TW" sz="2400" baseline="30000" dirty="0">
                <a:ea typeface="新細明體" panose="02020500000000000000" pitchFamily="18" charset="-120"/>
              </a:rPr>
              <a:t>100 </a:t>
            </a:r>
            <a:r>
              <a:rPr lang="en-US" altLang="zh-TW" sz="2400" dirty="0">
                <a:ea typeface="新細明體" panose="02020500000000000000" pitchFamily="18" charset="-120"/>
              </a:rPr>
              <a:t>– 1 = 1.27*10</a:t>
            </a:r>
            <a:r>
              <a:rPr lang="en-US" altLang="zh-TW" sz="2400" baseline="30000" dirty="0">
                <a:ea typeface="新細明體" panose="02020500000000000000" pitchFamily="18" charset="-120"/>
              </a:rPr>
              <a:t>30 </a:t>
            </a:r>
            <a:r>
              <a:rPr lang="en-US" altLang="zh-TW" sz="2400" dirty="0">
                <a:ea typeface="新細明體" panose="02020500000000000000" pitchFamily="18" charset="-120"/>
              </a:rPr>
              <a:t>sub-patterns!</a:t>
            </a:r>
          </a:p>
          <a:p>
            <a:pPr eaLnBrk="1" hangingPunct="1"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Solution: </a:t>
            </a:r>
            <a:r>
              <a:rPr lang="en-US" altLang="zh-TW" sz="2400" i="1" dirty="0">
                <a:ea typeface="新細明體" panose="02020500000000000000" pitchFamily="18" charset="-120"/>
              </a:rPr>
              <a:t>Mine </a:t>
            </a:r>
            <a:r>
              <a:rPr lang="en-US" altLang="zh-TW" sz="2400" i="1" dirty="0">
                <a:solidFill>
                  <a:schemeClr val="hlink"/>
                </a:solidFill>
                <a:ea typeface="新細明體" panose="02020500000000000000" pitchFamily="18" charset="-120"/>
              </a:rPr>
              <a:t>closed patterns</a:t>
            </a:r>
            <a:r>
              <a:rPr lang="en-US" altLang="zh-TW" sz="2400" i="1" dirty="0">
                <a:ea typeface="新細明體" panose="02020500000000000000" pitchFamily="18" charset="-120"/>
              </a:rPr>
              <a:t> and </a:t>
            </a:r>
            <a:r>
              <a:rPr lang="en-US" altLang="zh-TW" sz="2400" i="1" dirty="0">
                <a:solidFill>
                  <a:schemeClr val="hlink"/>
                </a:solidFill>
                <a:ea typeface="新細明體" panose="02020500000000000000" pitchFamily="18" charset="-120"/>
              </a:rPr>
              <a:t>max-patterns</a:t>
            </a:r>
            <a:r>
              <a:rPr lang="en-US" altLang="zh-TW" sz="2400" i="1" dirty="0">
                <a:ea typeface="新細明體" panose="02020500000000000000" pitchFamily="18" charset="-120"/>
              </a:rPr>
              <a:t> instead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An itemset X</a:t>
            </a:r>
            <a:r>
              <a:rPr lang="en-US" altLang="zh-TW" sz="2400" dirty="0">
                <a:solidFill>
                  <a:schemeClr val="hlink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is </a:t>
            </a:r>
            <a:r>
              <a:rPr lang="en-US" altLang="zh-TW" sz="2400" dirty="0">
                <a:solidFill>
                  <a:schemeClr val="hlink"/>
                </a:solidFill>
                <a:ea typeface="新細明體" panose="02020500000000000000" pitchFamily="18" charset="-120"/>
              </a:rPr>
              <a:t>closed </a:t>
            </a:r>
            <a:r>
              <a:rPr lang="en-US" altLang="zh-TW" sz="2400" dirty="0">
                <a:ea typeface="新細明體" panose="02020500000000000000" pitchFamily="18" charset="-120"/>
              </a:rPr>
              <a:t>if X is </a:t>
            </a:r>
            <a:r>
              <a:rPr lang="en-US" altLang="zh-TW" sz="2400" i="1" dirty="0">
                <a:ea typeface="新細明體" panose="02020500000000000000" pitchFamily="18" charset="-120"/>
              </a:rPr>
              <a:t>frequent</a:t>
            </a:r>
            <a:r>
              <a:rPr lang="en-US" altLang="zh-TW" sz="2400" dirty="0">
                <a:ea typeface="新細明體" panose="02020500000000000000" pitchFamily="18" charset="-120"/>
              </a:rPr>
              <a:t> and there exists </a:t>
            </a:r>
            <a:r>
              <a:rPr lang="en-US" altLang="zh-TW" sz="2400" i="1" dirty="0">
                <a:ea typeface="新細明體" panose="02020500000000000000" pitchFamily="18" charset="-120"/>
              </a:rPr>
              <a:t>no super-pattern</a:t>
            </a:r>
            <a:r>
              <a:rPr lang="en-US" altLang="zh-TW" sz="2400" dirty="0">
                <a:ea typeface="新細明體" panose="02020500000000000000" pitchFamily="18" charset="-120"/>
              </a:rPr>
              <a:t> Y </a:t>
            </a:r>
            <a:r>
              <a:rPr lang="he-IL" altLang="zh-TW" sz="2400" dirty="0"/>
              <a:t>כ</a:t>
            </a:r>
            <a:r>
              <a:rPr lang="en-US" altLang="zh-TW" sz="2400" dirty="0">
                <a:ea typeface="新細明體" panose="02020500000000000000" pitchFamily="18" charset="-120"/>
              </a:rPr>
              <a:t> X, </a:t>
            </a:r>
            <a:r>
              <a:rPr lang="en-US" altLang="zh-TW" sz="2400" i="1" dirty="0">
                <a:ea typeface="新細明體" panose="02020500000000000000" pitchFamily="18" charset="-120"/>
              </a:rPr>
              <a:t>with the same support</a:t>
            </a:r>
            <a:r>
              <a:rPr lang="en-US" altLang="zh-TW" sz="2400" dirty="0">
                <a:ea typeface="新細明體" panose="02020500000000000000" pitchFamily="18" charset="-120"/>
              </a:rPr>
              <a:t> as X (proposed by </a:t>
            </a:r>
            <a:r>
              <a:rPr lang="en-US" altLang="zh-TW" sz="2400" dirty="0" err="1">
                <a:ea typeface="新細明體" panose="02020500000000000000" pitchFamily="18" charset="-120"/>
              </a:rPr>
              <a:t>Pasquier</a:t>
            </a:r>
            <a:r>
              <a:rPr lang="en-US" altLang="zh-TW" sz="2400" dirty="0">
                <a:ea typeface="新細明體" panose="02020500000000000000" pitchFamily="18" charset="-120"/>
              </a:rPr>
              <a:t>, et al. @ ICDT’99)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An itemset X is a </a:t>
            </a:r>
            <a:r>
              <a:rPr lang="en-US" altLang="zh-TW" sz="2400" dirty="0">
                <a:solidFill>
                  <a:schemeClr val="hlink"/>
                </a:solidFill>
                <a:ea typeface="新細明體" panose="02020500000000000000" pitchFamily="18" charset="-120"/>
              </a:rPr>
              <a:t>max-pattern</a:t>
            </a:r>
            <a:r>
              <a:rPr lang="en-US" altLang="zh-TW" sz="2400" dirty="0">
                <a:ea typeface="新細明體" panose="02020500000000000000" pitchFamily="18" charset="-120"/>
              </a:rPr>
              <a:t> if X is frequent and there exists no frequent super-pattern Y </a:t>
            </a:r>
            <a:r>
              <a:rPr lang="he-IL" altLang="zh-TW" sz="2400" dirty="0"/>
              <a:t>כ</a:t>
            </a:r>
            <a:r>
              <a:rPr lang="en-US" altLang="zh-TW" sz="2400" dirty="0">
                <a:ea typeface="新細明體" panose="02020500000000000000" pitchFamily="18" charset="-120"/>
              </a:rPr>
              <a:t> X (proposed by </a:t>
            </a:r>
            <a:r>
              <a:rPr lang="en-US" altLang="zh-TW" sz="2400" dirty="0" err="1">
                <a:ea typeface="新細明體" panose="02020500000000000000" pitchFamily="18" charset="-120"/>
              </a:rPr>
              <a:t>Bayardo</a:t>
            </a:r>
            <a:r>
              <a:rPr lang="en-US" altLang="zh-TW" sz="2400" dirty="0">
                <a:ea typeface="新細明體" panose="02020500000000000000" pitchFamily="18" charset="-120"/>
              </a:rPr>
              <a:t> @ SIGMOD’98)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Closed pattern is a lossless compression of freq. patterns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Reducing the # of patterns and rules</a:t>
            </a:r>
          </a:p>
        </p:txBody>
      </p:sp>
      <p:pic>
        <p:nvPicPr>
          <p:cNvPr id="28677" name="圖片 4">
            <a:extLst>
              <a:ext uri="{FF2B5EF4-FFF2-40B4-BE49-F238E27FC236}">
                <a16:creationId xmlns:a16="http://schemas.microsoft.com/office/drawing/2014/main" id="{F3279271-928C-4500-83FD-FB2EEEEEB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40" y="2103120"/>
            <a:ext cx="51054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2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2" id="{21BB7B7E-D727-4C68-82C1-562E0A8FF261}" vid="{4C804B1E-8CC4-44F4-A0EB-C7175D55968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2029</TotalTime>
  <Words>6617</Words>
  <Application>Microsoft Office PowerPoint</Application>
  <PresentationFormat>如螢幕大小 (4:3)</PresentationFormat>
  <Paragraphs>1283</Paragraphs>
  <Slides>79</Slides>
  <Notes>65</Notes>
  <HiddenSlides>17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79</vt:i4>
      </vt:variant>
    </vt:vector>
  </HeadingPairs>
  <TitlesOfParts>
    <vt:vector size="95" baseType="lpstr">
      <vt:lpstr>方正舒体</vt:lpstr>
      <vt:lpstr>微軟正黑體</vt:lpstr>
      <vt:lpstr>新細明體</vt:lpstr>
      <vt:lpstr>宋体</vt:lpstr>
      <vt:lpstr>Arial</vt:lpstr>
      <vt:lpstr>Calibri</vt:lpstr>
      <vt:lpstr>Cambria Math</vt:lpstr>
      <vt:lpstr>Symbol</vt:lpstr>
      <vt:lpstr>Tahoma</vt:lpstr>
      <vt:lpstr>Times New Roman</vt:lpstr>
      <vt:lpstr>Verdana</vt:lpstr>
      <vt:lpstr>Wingdings</vt:lpstr>
      <vt:lpstr>Wingdings 3</vt:lpstr>
      <vt:lpstr>佈景主題2</vt:lpstr>
      <vt:lpstr>Chart</vt:lpstr>
      <vt:lpstr>Equation</vt:lpstr>
      <vt:lpstr>Chapter 06 Mining Frequent Patterns, Association and Correlations</vt:lpstr>
      <vt:lpstr>Outline</vt:lpstr>
      <vt:lpstr>What Is Frequent Pattern Analysis?</vt:lpstr>
      <vt:lpstr>Example: Market Basket Analysis</vt:lpstr>
      <vt:lpstr>Why Is Freq. Pattern Mining Important?</vt:lpstr>
      <vt:lpstr>Basic Concepts: Frequent Patterns</vt:lpstr>
      <vt:lpstr>Basic Concepts: Association Rules (1/2)</vt:lpstr>
      <vt:lpstr>Basic Concepts: Association Rules (2/2)</vt:lpstr>
      <vt:lpstr>Closed Patterns and Max-Patterns</vt:lpstr>
      <vt:lpstr>Closed Patterns and Max-Patterns</vt:lpstr>
      <vt:lpstr>The Downward Closure Property and Scalable Mining Methods</vt:lpstr>
      <vt:lpstr>Apriori Algorithm</vt:lpstr>
      <vt:lpstr>Apriori: A Candidate Generation &amp; Test Approach</vt:lpstr>
      <vt:lpstr>The Apriori Algorithm—An Example </vt:lpstr>
      <vt:lpstr>The Apriori Algorithm (Pseudo-Code)</vt:lpstr>
      <vt:lpstr>Implementation of Apriori</vt:lpstr>
      <vt:lpstr>How to Count Supports of Candidates?</vt:lpstr>
      <vt:lpstr>Counting Supports of Candidates Using Hash Tree</vt:lpstr>
      <vt:lpstr>Further Improvement of the Apriori Method</vt:lpstr>
      <vt:lpstr>Partition: Scan Database Only Twice</vt:lpstr>
      <vt:lpstr>Mining by partitioning the data</vt:lpstr>
      <vt:lpstr>DHP: Reduce the Number of Candidates</vt:lpstr>
      <vt:lpstr>DHP: Reduce the Number of Candidates</vt:lpstr>
      <vt:lpstr>Sampling for Frequent Patterns</vt:lpstr>
      <vt:lpstr>DIC: Reduce Number of Scans</vt:lpstr>
      <vt:lpstr>Exercise 1</vt:lpstr>
      <vt:lpstr>Exercise 2</vt:lpstr>
      <vt:lpstr>FP-Growth Approach</vt:lpstr>
      <vt:lpstr>Pattern-Growth Approach: Mining Frequent Patterns Without Candidate Generation</vt:lpstr>
      <vt:lpstr>FP-Tree and FP-Growth Algorithm</vt:lpstr>
      <vt:lpstr>FP-Tree Definition (1/2)</vt:lpstr>
      <vt:lpstr>FP-Tree Definition (2/2)</vt:lpstr>
      <vt:lpstr>Construct FP-tree from a Transaction Database</vt:lpstr>
      <vt:lpstr>Example 1: FP-Tree Construction</vt:lpstr>
      <vt:lpstr>Example 1 (cont.)</vt:lpstr>
      <vt:lpstr>Example 1 (cont.)</vt:lpstr>
      <vt:lpstr>Example 1 (cont.)</vt:lpstr>
      <vt:lpstr>Example 1 (cont.)</vt:lpstr>
      <vt:lpstr>Example 1 (cont.)</vt:lpstr>
      <vt:lpstr>FP-Growth Algorithm</vt:lpstr>
      <vt:lpstr>Partition Patterns and Databases</vt:lpstr>
      <vt:lpstr>Find Patterns Having P From P-conditional Database</vt:lpstr>
      <vt:lpstr>Example 2: Mining Frequent Patterns using FP-Tree</vt:lpstr>
      <vt:lpstr>Example 2 (cont.)</vt:lpstr>
      <vt:lpstr>mine(&lt;(f:3, c:3, a:3&gt;| m)</vt:lpstr>
      <vt:lpstr>Example 2 (cont.)</vt:lpstr>
      <vt:lpstr>Example 2 (cont.)</vt:lpstr>
      <vt:lpstr>Example 2 (cont.)</vt:lpstr>
      <vt:lpstr>Example 2 (cont.)</vt:lpstr>
      <vt:lpstr>Example 2 (cont.)</vt:lpstr>
      <vt:lpstr>A Special Case: Single Prefix Path in FP-tree</vt:lpstr>
      <vt:lpstr>Benefits of the FP-tree Structure</vt:lpstr>
      <vt:lpstr>The Frequent Pattern Growth Mining Method</vt:lpstr>
      <vt:lpstr>Scaling FP-growth by Database Projection</vt:lpstr>
      <vt:lpstr>Partition-Based Projection</vt:lpstr>
      <vt:lpstr>Performance of FP-growth in Large Datasets</vt:lpstr>
      <vt:lpstr>Advantages of the Pattern Growth Approach</vt:lpstr>
      <vt:lpstr>FP-growth v.s. Apriori</vt:lpstr>
      <vt:lpstr>Further Improvements of Mining Methods</vt:lpstr>
      <vt:lpstr>Extension of Pattern Growth Mining Methodology </vt:lpstr>
      <vt:lpstr>Scalable Frequent Itemset Mining Methods</vt:lpstr>
      <vt:lpstr>ECLAT: Mining by Exploring Vertical Data Format</vt:lpstr>
      <vt:lpstr>Mining Frequent Closed Patterns: CLOSET</vt:lpstr>
      <vt:lpstr>CLOSET+: Mining Closed Itemsets by Pattern-Growth</vt:lpstr>
      <vt:lpstr>MaxMiner: Mining Max-Patterns</vt:lpstr>
      <vt:lpstr>CHARM: Mining by Exploring Vertical Data Format</vt:lpstr>
      <vt:lpstr>PowerPoint 簡報</vt:lpstr>
      <vt:lpstr>PowerPoint 簡報</vt:lpstr>
      <vt:lpstr>Visualization of Association Rules  (SGI/MineSet 3.0)</vt:lpstr>
      <vt:lpstr>Pattern Evaluation Methods</vt:lpstr>
      <vt:lpstr>Interestingness Measure: Correlations (Lift)</vt:lpstr>
      <vt:lpstr>Are They Good Measures of Correlation?</vt:lpstr>
      <vt:lpstr>Lift and χ2: Are They Always Good Measures?</vt:lpstr>
      <vt:lpstr>Null-Invariant Measures</vt:lpstr>
      <vt:lpstr>Comparison of Interestingness Measures</vt:lpstr>
      <vt:lpstr>Analysis of DBLP Coauthor Relationships</vt:lpstr>
      <vt:lpstr>Which Null-Invariant Measure Is Better? </vt:lpstr>
      <vt:lpstr>Exercise 3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06 Mining Frequent Patterns, Association and Correlations</dc:title>
  <dc:creator>賴錦慧</dc:creator>
  <cp:lastModifiedBy>christine</cp:lastModifiedBy>
  <cp:revision>69</cp:revision>
  <dcterms:created xsi:type="dcterms:W3CDTF">2022-08-15T08:07:13Z</dcterms:created>
  <dcterms:modified xsi:type="dcterms:W3CDTF">2022-10-31T17:15:01Z</dcterms:modified>
</cp:coreProperties>
</file>