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9" r:id="rId3"/>
    <p:sldMasterId id="2147483693" r:id="rId4"/>
  </p:sldMasterIdLst>
  <p:notesMasterIdLst>
    <p:notesMasterId r:id="rId87"/>
  </p:notesMasterIdLst>
  <p:sldIdLst>
    <p:sldId id="256" r:id="rId5"/>
    <p:sldId id="1057" r:id="rId6"/>
    <p:sldId id="1042" r:id="rId7"/>
    <p:sldId id="1041" r:id="rId8"/>
    <p:sldId id="1155" r:id="rId9"/>
    <p:sldId id="1043" r:id="rId10"/>
    <p:sldId id="1162" r:id="rId11"/>
    <p:sldId id="1044" r:id="rId12"/>
    <p:sldId id="1045" r:id="rId13"/>
    <p:sldId id="1159" r:id="rId14"/>
    <p:sldId id="1160" r:id="rId15"/>
    <p:sldId id="1161" r:id="rId16"/>
    <p:sldId id="1140" r:id="rId17"/>
    <p:sldId id="1053" r:id="rId18"/>
    <p:sldId id="1148" r:id="rId19"/>
    <p:sldId id="1054" r:id="rId20"/>
    <p:sldId id="1055" r:id="rId21"/>
    <p:sldId id="1163" r:id="rId22"/>
    <p:sldId id="1056" r:id="rId23"/>
    <p:sldId id="1124" r:id="rId24"/>
    <p:sldId id="1171" r:id="rId25"/>
    <p:sldId id="1125" r:id="rId26"/>
    <p:sldId id="1070" r:id="rId27"/>
    <p:sldId id="1127" r:id="rId28"/>
    <p:sldId id="1071" r:id="rId29"/>
    <p:sldId id="1126" r:id="rId30"/>
    <p:sldId id="1158" r:id="rId31"/>
    <p:sldId id="1164" r:id="rId32"/>
    <p:sldId id="1138" r:id="rId33"/>
    <p:sldId id="1149" r:id="rId34"/>
    <p:sldId id="749" r:id="rId35"/>
    <p:sldId id="1165" r:id="rId36"/>
    <p:sldId id="1134" r:id="rId37"/>
    <p:sldId id="1108" r:id="rId38"/>
    <p:sldId id="1112" r:id="rId39"/>
    <p:sldId id="1109" r:id="rId40"/>
    <p:sldId id="1110" r:id="rId41"/>
    <p:sldId id="1111" r:id="rId42"/>
    <p:sldId id="1113" r:id="rId43"/>
    <p:sldId id="719" r:id="rId44"/>
    <p:sldId id="977" r:id="rId45"/>
    <p:sldId id="881" r:id="rId46"/>
    <p:sldId id="1175" r:id="rId47"/>
    <p:sldId id="1174" r:id="rId48"/>
    <p:sldId id="890" r:id="rId49"/>
    <p:sldId id="1150" r:id="rId50"/>
    <p:sldId id="1147" r:id="rId51"/>
    <p:sldId id="1135" r:id="rId52"/>
    <p:sldId id="1168" r:id="rId53"/>
    <p:sldId id="1166" r:id="rId54"/>
    <p:sldId id="1007" r:id="rId55"/>
    <p:sldId id="1169" r:id="rId56"/>
    <p:sldId id="751" r:id="rId57"/>
    <p:sldId id="755" r:id="rId58"/>
    <p:sldId id="1170" r:id="rId59"/>
    <p:sldId id="721" r:id="rId60"/>
    <p:sldId id="722" r:id="rId61"/>
    <p:sldId id="797" r:id="rId62"/>
    <p:sldId id="723" r:id="rId63"/>
    <p:sldId id="724" r:id="rId64"/>
    <p:sldId id="1152" r:id="rId65"/>
    <p:sldId id="1114" r:id="rId66"/>
    <p:sldId id="1153" r:id="rId67"/>
    <p:sldId id="1136" r:id="rId68"/>
    <p:sldId id="1121" r:id="rId69"/>
    <p:sldId id="1119" r:id="rId70"/>
    <p:sldId id="1000" r:id="rId71"/>
    <p:sldId id="1172" r:id="rId72"/>
    <p:sldId id="995" r:id="rId73"/>
    <p:sldId id="1142" r:id="rId74"/>
    <p:sldId id="991" r:id="rId75"/>
    <p:sldId id="1173" r:id="rId76"/>
    <p:sldId id="992" r:id="rId77"/>
    <p:sldId id="1144" r:id="rId78"/>
    <p:sldId id="1145" r:id="rId79"/>
    <p:sldId id="1059" r:id="rId80"/>
    <p:sldId id="1154" r:id="rId81"/>
    <p:sldId id="1061" r:id="rId82"/>
    <p:sldId id="1062" r:id="rId83"/>
    <p:sldId id="1157" r:id="rId84"/>
    <p:sldId id="1156" r:id="rId85"/>
    <p:sldId id="737" r:id="rId8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521" autoAdjust="0"/>
  </p:normalViewPr>
  <p:slideViewPr>
    <p:cSldViewPr snapToGrid="0">
      <p:cViewPr varScale="1">
        <p:scale>
          <a:sx n="87" d="100"/>
          <a:sy n="87" d="100"/>
        </p:scale>
        <p:origin x="23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984F-3812-48F0-A82B-FC623BA30325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21CA-C036-40E4-A2E4-7CD4C77B4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2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4EB090-8295-4B93-B37F-27A6EF2435DE}" type="slidenum">
              <a:rPr lang="en-US" altLang="zh-TW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11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69F98A-083A-4560-99E5-D867E0269B76}" type="slidenum">
              <a:rPr lang="en-US" altLang="zh-TW"/>
              <a:pPr>
                <a:spcBef>
                  <a:spcPct val="0"/>
                </a:spcBef>
              </a:pPr>
              <a:t>17</a:t>
            </a:fld>
            <a:endParaRPr lang="en-US" altLang="zh-TW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7562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D4DB66-AD77-4AD7-BD01-7F111E0FA865}" type="slidenum">
              <a:rPr lang="en-US" altLang="zh-TW"/>
              <a:pPr>
                <a:spcBef>
                  <a:spcPct val="0"/>
                </a:spcBef>
              </a:pPr>
              <a:t>19</a:t>
            </a:fld>
            <a:endParaRPr lang="en-US" altLang="zh-TW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4401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4640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400" dirty="0"/>
              <a:t>For this 2 × 2 table, the degrees of freedom are (2 − 1)(2 − 1) = 1. </a:t>
            </a:r>
          </a:p>
          <a:p>
            <a:r>
              <a:rPr lang="en-US" altLang="zh-TW" sz="1400" dirty="0"/>
              <a:t>For 1 degree of freedom, the χ 2 value needed to reject the hypothesis at the 0.001 significance level is 10.828 </a:t>
            </a:r>
          </a:p>
          <a:p>
            <a:r>
              <a:rPr lang="en-US" altLang="zh-TW" sz="1400" dirty="0"/>
              <a:t>(taken from the table of upper percentage points of the χ 2 distribution, typically available from any textbook on statistics)</a:t>
            </a:r>
            <a:endParaRPr lang="zh-TW" altLang="zh-TW" sz="1400" dirty="0"/>
          </a:p>
        </p:txBody>
      </p:sp>
    </p:spTree>
    <p:extLst>
      <p:ext uri="{BB962C8B-B14F-4D97-AF65-F5344CB8AC3E}">
        <p14:creationId xmlns:p14="http://schemas.microsoft.com/office/powerpoint/2010/main" val="1581625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52996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17050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32944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共變異數</a:t>
            </a:r>
            <a:r>
              <a:rPr lang="en-US" altLang="zh-TW"/>
              <a:t>:</a:t>
            </a:r>
            <a:r>
              <a:rPr lang="zh-TW" altLang="en-US"/>
              <a:t> 兩個變數一同變大</a:t>
            </a:r>
            <a:r>
              <a:rPr lang="en-US" altLang="zh-TW"/>
              <a:t>/</a:t>
            </a:r>
            <a:r>
              <a:rPr lang="zh-TW" altLang="en-US"/>
              <a:t>變小的程度</a:t>
            </a: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0923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7E6E6A-A66E-4F66-B837-263A903E4D5E}" type="slidenum">
              <a:rPr lang="en-US" altLang="zh-TW"/>
              <a:pPr>
                <a:spcBef>
                  <a:spcPct val="0"/>
                </a:spcBef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3949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DCF265-5E42-4FAA-89C0-E89C04F749CA}" type="slidenum">
              <a:rPr lang="en-US" altLang="zh-TW"/>
              <a:pPr>
                <a:spcBef>
                  <a:spcPct val="0"/>
                </a:spcBef>
              </a:pPr>
              <a:t>31</a:t>
            </a:fld>
            <a:endParaRPr lang="en-US" altLang="zh-TW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08992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E3D415-8118-4908-8BD4-B631E9FB7B9C}" type="slidenum">
              <a:rPr lang="en-US" altLang="zh-TW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8" tIns="46744" rIns="93488" bIns="46744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84111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63A524E-3AF9-45E2-8781-9EF39CC7F599}" type="slidenum">
              <a:rPr lang="en-US" altLang="zh-TW"/>
              <a:pPr algn="r">
                <a:spcBef>
                  <a:spcPct val="0"/>
                </a:spcBef>
              </a:pPr>
              <a:t>33</a:t>
            </a:fld>
            <a:endParaRPr lang="en-US" altLang="zh-TW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altLang="zh-TW" sz="1800" dirty="0"/>
              <a:t>Wavelet transforms </a:t>
            </a:r>
            <a:r>
              <a:rPr lang="en-US" altLang="zh-TW" b="1" dirty="0"/>
              <a:t>: </a:t>
            </a:r>
            <a:r>
              <a:rPr lang="zh-TW" altLang="en-US" b="1" dirty="0"/>
              <a:t>小波轉換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1678866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841AE13-E4EB-4D28-9C7B-D050090B3BC0}" type="slidenum">
              <a:rPr lang="en-US" altLang="zh-TW"/>
              <a:pPr algn="r">
                <a:spcBef>
                  <a:spcPct val="0"/>
                </a:spcBef>
              </a:pPr>
              <a:t>34</a:t>
            </a:fld>
            <a:endParaRPr lang="en-US" altLang="zh-TW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02961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8D0FB0A-F843-4F78-9E33-9E5BEB8300B0}" type="slidenum">
              <a:rPr lang="en-US" altLang="zh-TW"/>
              <a:pPr algn="r">
                <a:spcBef>
                  <a:spcPct val="0"/>
                </a:spcBef>
              </a:pPr>
              <a:t>35</a:t>
            </a:fld>
            <a:endParaRPr lang="en-US" altLang="zh-TW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1562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43E1AC0-5E64-44D2-A262-748A893D898B}" type="slidenum">
              <a:rPr lang="en-US" altLang="zh-TW"/>
              <a:pPr algn="r">
                <a:spcBef>
                  <a:spcPct val="0"/>
                </a:spcBef>
              </a:pPr>
              <a:t>36</a:t>
            </a:fld>
            <a:endParaRPr lang="en-US" altLang="zh-TW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44582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32693FE-D2CA-4A13-8A1D-FAD93388560D}" type="slidenum">
              <a:rPr lang="en-US" altLang="zh-TW"/>
              <a:pPr algn="r">
                <a:spcBef>
                  <a:spcPct val="0"/>
                </a:spcBef>
              </a:pPr>
              <a:t>37</a:t>
            </a:fld>
            <a:endParaRPr lang="en-US" altLang="zh-TW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45654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9CAAF75-69A5-4499-AB0A-B0DAABFF99A3}" type="slidenum">
              <a:rPr lang="en-US" altLang="zh-TW"/>
              <a:pPr algn="r">
                <a:spcBef>
                  <a:spcPct val="0"/>
                </a:spcBef>
              </a:pPr>
              <a:t>38</a:t>
            </a:fld>
            <a:endParaRPr lang="en-US" altLang="zh-TW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1675"/>
            <a:ext cx="4595812" cy="3446463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386263"/>
            <a:ext cx="5137150" cy="415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44721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2521CF6-55C8-432D-948D-274CDFD1CBA4}" type="slidenum">
              <a:rPr lang="en-US" altLang="zh-TW"/>
              <a:pPr algn="r">
                <a:spcBef>
                  <a:spcPct val="0"/>
                </a:spcBef>
              </a:pPr>
              <a:t>39</a:t>
            </a:fld>
            <a:endParaRPr lang="en-US" altLang="zh-TW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8037" cy="3463925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3" tIns="46406" rIns="92813" bIns="46406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68373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4D55BC-C093-4AD9-BC6C-EC7720FE2F7A}" type="slidenum">
              <a:rPr lang="en-US" altLang="zh-TW"/>
              <a:pPr>
                <a:spcBef>
                  <a:spcPct val="0"/>
                </a:spcBef>
              </a:pPr>
              <a:t>40</a:t>
            </a:fld>
            <a:endParaRPr lang="en-US" altLang="zh-TW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http://arbu00.blogspot.tw/2017/02/6-principal-component-analysispca.html</a:t>
            </a:r>
          </a:p>
          <a:p>
            <a:r>
              <a:rPr lang="en-US" altLang="zh-TW" dirty="0"/>
              <a:t>https://molecular-service-science.com/2013/06/15/principal-component-analysis-and-factor-analysis/</a:t>
            </a:r>
          </a:p>
          <a:p>
            <a:endParaRPr lang="en-US" altLang="zh-TW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164737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4D46AF-0990-4A95-B54C-13998F38E2AB}" type="slidenum">
              <a:rPr lang="en-US" altLang="zh-TW"/>
              <a:pPr>
                <a:spcBef>
                  <a:spcPct val="0"/>
                </a:spcBef>
              </a:pPr>
              <a:t>41</a:t>
            </a:fld>
            <a:endParaRPr lang="en-US" altLang="zh-TW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22371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CCDF87-8E38-41C5-B8BF-617C0A52726A}" type="slidenum">
              <a:rPr lang="en-US" altLang="zh-TW"/>
              <a:pPr>
                <a:spcBef>
                  <a:spcPct val="0"/>
                </a:spcBef>
              </a:pPr>
              <a:t>42</a:t>
            </a:fld>
            <a:endParaRPr lang="en-US" altLang="zh-TW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394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DD4A68-41BA-40EB-8593-08C9D0573F30}" type="slidenum">
              <a:rPr lang="en-US" altLang="zh-TW"/>
              <a:pPr>
                <a:spcBef>
                  <a:spcPct val="0"/>
                </a:spcBef>
              </a:pPr>
              <a:t>4</a:t>
            </a:fld>
            <a:endParaRPr lang="en-US" altLang="zh-TW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49417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AA5521-0405-4A9A-B32C-BF0C90463BE0}" type="slidenum">
              <a:rPr lang="en-US" altLang="zh-TW"/>
              <a:pPr>
                <a:spcBef>
                  <a:spcPct val="0"/>
                </a:spcBef>
              </a:pPr>
              <a:t>45</a:t>
            </a:fld>
            <a:endParaRPr lang="en-US" altLang="zh-TW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31696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E7D9A0F-E360-4DD7-853B-01BE84EF958B}" type="slidenum">
              <a:rPr lang="en-US" altLang="zh-TW"/>
              <a:pPr algn="r">
                <a:spcBef>
                  <a:spcPct val="0"/>
                </a:spcBef>
              </a:pPr>
              <a:t>47</a:t>
            </a:fld>
            <a:endParaRPr lang="en-US" altLang="zh-TW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73489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4EDAEE-3CC6-4025-8782-B56FD0C40BAB}" type="slidenum">
              <a:rPr lang="en-US" altLang="zh-TW"/>
              <a:pPr>
                <a:spcBef>
                  <a:spcPct val="0"/>
                </a:spcBef>
              </a:pPr>
              <a:t>48</a:t>
            </a:fld>
            <a:endParaRPr lang="en-US" altLang="zh-TW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Parametric method </a:t>
            </a:r>
            <a:r>
              <a:rPr lang="zh-TW" altLang="en-US" dirty="0"/>
              <a:t>有母數分析方法</a:t>
            </a:r>
            <a:endParaRPr lang="en-US" altLang="zh-TW" dirty="0"/>
          </a:p>
          <a:p>
            <a:r>
              <a:rPr lang="en-US" altLang="zh-TW" dirty="0"/>
              <a:t>Non-parametric method </a:t>
            </a:r>
            <a:r>
              <a:rPr lang="zh-TW" altLang="en-US" dirty="0"/>
              <a:t>無母數分析方法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83957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CA9296-EA5F-4090-B850-FE6BD85C472E}" type="slidenum">
              <a:rPr lang="en-US" altLang="zh-TW"/>
              <a:pPr>
                <a:spcBef>
                  <a:spcPct val="0"/>
                </a:spcBef>
              </a:pPr>
              <a:t>51</a:t>
            </a:fld>
            <a:endParaRPr lang="en-US" altLang="zh-TW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57078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21AD66-FC44-4E2C-B46E-63A4A7727DB8}" type="slidenum">
              <a:rPr lang="en-US" altLang="zh-TW"/>
              <a:pPr>
                <a:spcBef>
                  <a:spcPct val="0"/>
                </a:spcBef>
              </a:pPr>
              <a:t>53</a:t>
            </a:fld>
            <a:endParaRPr lang="en-US" altLang="zh-TW"/>
          </a:p>
        </p:txBody>
      </p:sp>
      <p:sp>
        <p:nvSpPr>
          <p:cNvPr id="118787" name="備忘稿版面配置區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688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A3E54C-723D-4F7E-A7E7-19EC90BA5783}" type="slidenum">
              <a:rPr lang="en-US" altLang="zh-TW"/>
              <a:pPr>
                <a:spcBef>
                  <a:spcPct val="0"/>
                </a:spcBef>
              </a:pPr>
              <a:t>54</a:t>
            </a:fld>
            <a:endParaRPr lang="en-US" altLang="zh-TW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86645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757628-9401-4CEC-B004-B7F3779C8B05}" type="slidenum">
              <a:rPr lang="en-US" altLang="zh-TW"/>
              <a:pPr>
                <a:spcBef>
                  <a:spcPct val="0"/>
                </a:spcBef>
              </a:pPr>
              <a:t>56</a:t>
            </a:fld>
            <a:endParaRPr lang="en-US" altLang="zh-TW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0902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A86116-8CC3-404B-A1E0-D71698363E57}" type="slidenum">
              <a:rPr lang="en-US" altLang="zh-TW"/>
              <a:pPr>
                <a:spcBef>
                  <a:spcPct val="0"/>
                </a:spcBef>
              </a:pPr>
              <a:t>57</a:t>
            </a:fld>
            <a:endParaRPr lang="en-US" altLang="zh-TW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07591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EDC448-E2DB-4186-B032-685979594ADD}" type="slidenum">
              <a:rPr lang="en-US" altLang="zh-TW"/>
              <a:pPr>
                <a:spcBef>
                  <a:spcPct val="0"/>
                </a:spcBef>
              </a:pPr>
              <a:t>58</a:t>
            </a:fld>
            <a:endParaRPr lang="en-US" altLang="zh-TW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不放回抽樣</a:t>
            </a:r>
            <a:endParaRPr lang="en-US" altLang="zh-TW"/>
          </a:p>
          <a:p>
            <a:r>
              <a:rPr lang="zh-TW" altLang="en-US"/>
              <a:t>放回抽樣</a:t>
            </a: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19119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35A0DA-FE76-489D-B9F9-700A844FA08F}" type="slidenum">
              <a:rPr lang="en-US" altLang="zh-TW"/>
              <a:pPr>
                <a:spcBef>
                  <a:spcPct val="0"/>
                </a:spcBef>
              </a:pPr>
              <a:t>59</a:t>
            </a:fld>
            <a:endParaRPr lang="en-US" altLang="zh-TW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818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FDD24C-2FCA-4A35-9F0B-BEAB80A715DA}" type="slidenum">
              <a:rPr lang="en-US" altLang="zh-TW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22900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1375E9-887C-46E0-867C-8C4B8F8B8223}" type="slidenum">
              <a:rPr lang="en-US" altLang="zh-TW"/>
              <a:pPr>
                <a:spcBef>
                  <a:spcPct val="0"/>
                </a:spcBef>
              </a:pPr>
              <a:t>60</a:t>
            </a:fld>
            <a:endParaRPr lang="en-US" altLang="zh-TW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355154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E01C2B1-80A5-4591-AF30-447048C57EFC}" type="slidenum">
              <a:rPr lang="en-US" altLang="zh-TW"/>
              <a:pPr algn="r">
                <a:spcBef>
                  <a:spcPct val="0"/>
                </a:spcBef>
              </a:pPr>
              <a:t>62</a:t>
            </a:fld>
            <a:endParaRPr lang="en-US" altLang="zh-TW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468149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F289FE2-2D90-438C-B34C-2A44F6245363}" type="slidenum">
              <a:rPr lang="en-US" altLang="zh-TW"/>
              <a:pPr algn="r">
                <a:spcBef>
                  <a:spcPct val="0"/>
                </a:spcBef>
              </a:pPr>
              <a:t>64</a:t>
            </a:fld>
            <a:endParaRPr lang="en-US" altLang="zh-TW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3800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4E0340B-201B-481C-B6D7-45F187DC7EB7}" type="slidenum">
              <a:rPr lang="en-US" altLang="zh-TW"/>
              <a:pPr algn="r">
                <a:spcBef>
                  <a:spcPct val="0"/>
                </a:spcBef>
              </a:pPr>
              <a:t>65</a:t>
            </a:fld>
            <a:endParaRPr lang="en-US" altLang="zh-TW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05490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E6A599C-B447-4534-A2C1-0AFAE0E90FCD}" type="slidenum">
              <a:rPr lang="en-US" altLang="zh-TW"/>
              <a:pPr algn="r">
                <a:spcBef>
                  <a:spcPct val="0"/>
                </a:spcBef>
              </a:pPr>
              <a:t>66</a:t>
            </a:fld>
            <a:endParaRPr lang="en-US" altLang="zh-TW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685005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354BCA-3F49-476C-B212-7B30E6C24BF0}" type="slidenum">
              <a:rPr lang="en-US" altLang="zh-TW"/>
              <a:pPr>
                <a:spcBef>
                  <a:spcPct val="0"/>
                </a:spcBef>
              </a:pPr>
              <a:t>67</a:t>
            </a:fld>
            <a:endParaRPr lang="en-US" altLang="zh-TW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147506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B5FDB8-6AFA-43FC-AF09-710EA1BFC03F}" type="slidenum">
              <a:rPr lang="en-US" altLang="zh-TW"/>
              <a:pPr>
                <a:spcBef>
                  <a:spcPct val="0"/>
                </a:spcBef>
              </a:pPr>
              <a:t>69</a:t>
            </a:fld>
            <a:endParaRPr lang="en-US" altLang="zh-TW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245179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EB1D80E-CF94-4B5C-ACED-120652D4AD95}" type="slidenum">
              <a:rPr lang="en-US" altLang="zh-TW"/>
              <a:pPr algn="r">
                <a:spcBef>
                  <a:spcPct val="0"/>
                </a:spcBef>
              </a:pPr>
              <a:t>70</a:t>
            </a:fld>
            <a:endParaRPr lang="en-US" altLang="zh-TW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380955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D29DA9-7B1C-4707-8CF0-11E4F54F9E34}" type="slidenum">
              <a:rPr lang="en-US" altLang="zh-TW"/>
              <a:pPr>
                <a:spcBef>
                  <a:spcPct val="0"/>
                </a:spcBef>
              </a:pPr>
              <a:t>71</a:t>
            </a:fld>
            <a:endParaRPr lang="en-US" altLang="zh-TW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481925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13E359-6394-450A-93FF-1ACCDF292475}" type="slidenum">
              <a:rPr lang="en-US" altLang="zh-TW"/>
              <a:pPr>
                <a:spcBef>
                  <a:spcPct val="0"/>
                </a:spcBef>
              </a:pPr>
              <a:t>73</a:t>
            </a:fld>
            <a:endParaRPr lang="en-US" altLang="zh-TW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7799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F9C30F-AC00-4A31-B86D-5DAA6363F3AC}" type="slidenum">
              <a:rPr lang="en-US" altLang="zh-TW"/>
              <a:pPr>
                <a:spcBef>
                  <a:spcPct val="0"/>
                </a:spcBef>
              </a:pPr>
              <a:t>8</a:t>
            </a:fld>
            <a:endParaRPr lang="en-US" altLang="zh-TW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2344407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BB3584B-BE6C-48E8-BDB7-F0200D1A7949}" type="slidenum">
              <a:rPr lang="en-US" altLang="zh-TW"/>
              <a:pPr algn="r">
                <a:spcBef>
                  <a:spcPct val="0"/>
                </a:spcBef>
              </a:pPr>
              <a:t>74</a:t>
            </a:fld>
            <a:endParaRPr lang="en-US" altLang="zh-TW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393519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7BDF940-2C4A-4624-BD91-659368D0745D}" type="slidenum">
              <a:rPr lang="en-US" altLang="zh-TW"/>
              <a:pPr algn="r">
                <a:spcBef>
                  <a:spcPct val="0"/>
                </a:spcBef>
              </a:pPr>
              <a:t>75</a:t>
            </a:fld>
            <a:endParaRPr lang="en-US" altLang="zh-TW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758364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02289C-E582-46F1-887C-36ED59ABCCC1}" type="slidenum">
              <a:rPr lang="en-US" altLang="zh-TW"/>
              <a:pPr>
                <a:spcBef>
                  <a:spcPct val="0"/>
                </a:spcBef>
              </a:pPr>
              <a:t>76</a:t>
            </a:fld>
            <a:endParaRPr lang="en-US" altLang="zh-TW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Drill-down </a:t>
            </a:r>
            <a:r>
              <a:rPr lang="zh-TW" altLang="en-US"/>
              <a:t>向下鑽取</a:t>
            </a:r>
            <a:endParaRPr lang="en-US" altLang="zh-TW"/>
          </a:p>
          <a:p>
            <a:r>
              <a:rPr lang="en-US" altLang="zh-TW"/>
              <a:t>Roll-up </a:t>
            </a:r>
            <a:r>
              <a:rPr lang="zh-TW" altLang="en-US"/>
              <a:t>往上彙整</a:t>
            </a: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494520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EDB8E6-1FA1-48D7-8E2A-42C8CF62D2D2}" type="slidenum">
              <a:rPr lang="en-US" altLang="zh-TW"/>
              <a:pPr>
                <a:spcBef>
                  <a:spcPct val="0"/>
                </a:spcBef>
              </a:pPr>
              <a:t>78</a:t>
            </a:fld>
            <a:endParaRPr lang="en-US" altLang="zh-TW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4375072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F48FD5-1A1F-45AA-8A24-D2C532886649}" type="slidenum">
              <a:rPr lang="en-US" altLang="zh-TW"/>
              <a:pPr>
                <a:spcBef>
                  <a:spcPct val="0"/>
                </a:spcBef>
              </a:pPr>
              <a:t>79</a:t>
            </a:fld>
            <a:endParaRPr lang="en-US" altLang="zh-TW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18570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E2F1DE-DD22-4E94-A8CA-8DA938550B7F}" type="slidenum">
              <a:rPr lang="en-US" altLang="zh-TW"/>
              <a:pPr>
                <a:spcBef>
                  <a:spcPct val="0"/>
                </a:spcBef>
              </a:pPr>
              <a:t>82</a:t>
            </a:fld>
            <a:endParaRPr lang="en-US" altLang="zh-TW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3433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BCFCA8-01EB-4BE5-BE9D-5ECCDA4E8E40}" type="slidenum">
              <a:rPr lang="en-US" altLang="zh-TW"/>
              <a:pPr>
                <a:spcBef>
                  <a:spcPct val="0"/>
                </a:spcBef>
              </a:pPr>
              <a:t>9</a:t>
            </a:fld>
            <a:endParaRPr lang="en-US" altLang="zh-TW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20810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F007483-4EEF-4014-B990-DE694D13ACE3}" type="slidenum">
              <a:rPr lang="en-US" altLang="zh-TW"/>
              <a:pPr algn="r">
                <a:spcBef>
                  <a:spcPct val="0"/>
                </a:spcBef>
              </a:pPr>
              <a:t>13</a:t>
            </a:fld>
            <a:endParaRPr lang="en-US" altLang="zh-TW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3669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D3468F-593A-49E2-A6E2-35C3F6C6C09D}" type="slidenum">
              <a:rPr lang="en-US" altLang="zh-TW"/>
              <a:pPr>
                <a:spcBef>
                  <a:spcPct val="0"/>
                </a:spcBef>
              </a:pPr>
              <a:t>14</a:t>
            </a:fld>
            <a:endParaRPr lang="en-US" altLang="zh-TW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6946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13E9E2-9387-41F7-A658-22E1F0E1B863}" type="slidenum">
              <a:rPr lang="en-US" altLang="zh-TW"/>
              <a:pPr>
                <a:spcBef>
                  <a:spcPct val="0"/>
                </a:spcBef>
              </a:pPr>
              <a:t>16</a:t>
            </a:fld>
            <a:endParaRPr lang="en-US" altLang="zh-TW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5020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3525012"/>
            <a:ext cx="5220072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8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9" y="4965172"/>
            <a:ext cx="5219924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000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76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873019"/>
            <a:ext cx="6372200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750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3930000"/>
            <a:ext cx="306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832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3" y="0"/>
            <a:ext cx="2123728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3" y="2564904"/>
            <a:ext cx="2123728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772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9" y="1700809"/>
            <a:ext cx="2448545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700809"/>
            <a:ext cx="2448273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700809"/>
            <a:ext cx="2448273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3739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7" y="1700810"/>
            <a:ext cx="292375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7" y="1700810"/>
            <a:ext cx="292375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832543"/>
            <a:ext cx="27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832543"/>
            <a:ext cx="2736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1842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2847112" y="1572994"/>
            <a:ext cx="3401564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6" y="1438675"/>
            <a:ext cx="3373328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9" y="1622871"/>
            <a:ext cx="1945465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89027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6714" y="1562580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6378" y="3816223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46378" y="2956276"/>
            <a:ext cx="1944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/>
        </p:nvSpPr>
        <p:spPr>
          <a:xfrm>
            <a:off x="546042" y="5447872"/>
            <a:ext cx="1944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83307" y="1562580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82971" y="3816223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582971" y="2956276"/>
            <a:ext cx="1944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Rectangle 8"/>
          <p:cNvSpPr/>
          <p:nvPr/>
        </p:nvSpPr>
        <p:spPr>
          <a:xfrm>
            <a:off x="2582635" y="5447872"/>
            <a:ext cx="1944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9900" y="1562580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19564" y="3816223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19564" y="2956276"/>
            <a:ext cx="1944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/>
        </p:nvSpPr>
        <p:spPr>
          <a:xfrm>
            <a:off x="4619228" y="5447872"/>
            <a:ext cx="1944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56494" y="1562580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56158" y="3816223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56158" y="2956276"/>
            <a:ext cx="1944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7" name="Rectangle 16"/>
          <p:cNvSpPr/>
          <p:nvPr/>
        </p:nvSpPr>
        <p:spPr>
          <a:xfrm>
            <a:off x="6655822" y="5447872"/>
            <a:ext cx="1944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72116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973838"/>
            <a:ext cx="4930200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3605272"/>
            <a:ext cx="49302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69162"/>
            <a:ext cx="1013895" cy="13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7653"/>
            <a:ext cx="648072" cy="8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9758"/>
            <a:ext cx="442142" cy="59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2372267"/>
            <a:ext cx="360040" cy="4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15616" y="1700811"/>
            <a:ext cx="2585656" cy="3456381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4771746"/>
            <a:ext cx="1475656" cy="21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80216" y="89532"/>
            <a:ext cx="1173107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16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4"/>
            <a:ext cx="78486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5412-1008-449F-B6C9-1035CD840047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F250-6BAA-49D1-983E-130AFB38448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71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3" y="208364"/>
            <a:ext cx="158712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2740940" y="4843936"/>
            <a:ext cx="211616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703378" y="3175231"/>
            <a:ext cx="211616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1846238" y="1325876"/>
            <a:ext cx="211616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670064" y="442646"/>
            <a:ext cx="211616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6" y="3179621"/>
            <a:ext cx="158712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198638" y="1233948"/>
            <a:ext cx="211616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5" y="4494287"/>
            <a:ext cx="158712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54581" y="331184"/>
            <a:ext cx="4634840" cy="6195632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9" y="2802137"/>
            <a:ext cx="2736303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1" y="3570221"/>
            <a:ext cx="2736303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480"/>
            <a:ext cx="158712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33056"/>
            <a:ext cx="1407408" cy="20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0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1AD-DB33-45B0-8A5E-B30D2CF67936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F94-144C-44D9-B2CE-F19709605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57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8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F422-0C33-423D-AE5D-602980DB4B19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F94-144C-44D9-B2CE-F19709605B9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942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CAD1-3355-4E84-9E5E-FBE48BD6C9D7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F94-144C-44D9-B2CE-F19709605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5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441C-11EB-421A-BB6A-50577FE97F02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F94-144C-44D9-B2CE-F19709605B9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329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31A-E666-4DCF-91C6-886C6F0F752A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F94-144C-44D9-B2CE-F19709605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673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3BB-6D3A-40D3-8618-718D42816429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F94-144C-44D9-B2CE-F19709605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670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6"/>
            <a:ext cx="2139696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FAA2-CCD4-4E43-A00B-B6BC114EAFE1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F94-144C-44D9-B2CE-F19709605B9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8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30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ED65-FFDE-4339-9CF7-50CBDA7BEB04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F94-144C-44D9-B2CE-F19709605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367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4915-3150-4B9B-B0D4-73CBFEA89A4D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F94-144C-44D9-B2CE-F19709605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33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452E-EB08-4476-BF87-E40364B8037B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F94-144C-44D9-B2CE-F19709605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93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889F4-CC43-499A-97C2-23E172AE8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AB5EC5-48EB-4F5A-AE2A-E83BBFEC3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20524D-C36B-4F91-B5C9-8BA6DAE5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A65-E340-468B-8416-D66AF2DB1445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BE0408-08E1-4B52-AB5F-50966484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3A8FF9-B854-4926-8E78-1317D763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F250-6BAA-49D1-983E-130AFB3844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606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962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B417-7DBF-4E98-B0CC-AAEA6587B231}" type="datetime1">
              <a:rPr lang="zh-TW" altLang="en-US" smtClean="0"/>
              <a:t>2022/10/18</a:t>
            </a:fld>
            <a:endParaRPr lang="en-US" altLang="zh-TW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7A9BA-53C6-4860-93F2-7BEB73974A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192779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00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43808" y="502831"/>
            <a:ext cx="3456384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5106393"/>
            <a:ext cx="345638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5925278"/>
            <a:ext cx="345638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231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7772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1616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2133096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2129832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2129832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2133096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/>
        </p:nvSpPr>
        <p:spPr>
          <a:xfrm>
            <a:off x="683568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>
            <a:off x="2671382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>
            <a:off x="4659196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>
            <a:off x="6647011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706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009" y="1508787"/>
            <a:ext cx="2849840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73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14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9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5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349550-303A-402D-9F3A-D62494BDE897}" type="datetime1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57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lai@cycu.edu.tw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11" Type="http://schemas.openxmlformats.org/officeDocument/2006/relationships/hyperlink" Target="https://www.statisticshowto.com/probability-and-statistics/correlation-coefficient-formula/#hand" TargetMode="Externa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statisticshowto.com/probability-and-statistics/statistics-definitions/covariance/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learn.com/covariance-vs-correlation-article" TargetMode="External"/><Relationship Id="rId2" Type="http://schemas.openxmlformats.org/officeDocument/2006/relationships/hyperlink" Target="https://careerfoundry.com/en/blog/data-analytics/covariance-vs-correlation/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mygreatlearning.com/blog/covariance-vs-correlation/#differences-between-covariance-and-correlatio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redundancy-and-correlation-in-data-mining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jmp.com/en_hk/statistics-knowledge-portal/what-is-multiple-regression/fitting-multiple-regression-model.html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1.wmf"/><Relationship Id="rId11" Type="http://schemas.openxmlformats.org/officeDocument/2006/relationships/image" Target="../media/image64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63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1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4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casternxavier/get-rid-of-the-dirt-from-your-data-data-cleaning-techniques-743253b1c3e5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edsayad.com/unsupervised_binning.htm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towardsdatascience.com/all-about-missing-data-handling-b94b8b5d2184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C9E171-8934-46B4-800E-A46588D6B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Chapter 03</a:t>
            </a:r>
            <a:br>
              <a:rPr lang="en-US" altLang="zh-TW" dirty="0"/>
            </a:br>
            <a:r>
              <a:rPr lang="en-US" altLang="zh-TW" dirty="0"/>
              <a:t>Data Preprocessing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8DA4CB1-3C85-41DE-A98A-EA5451D7F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Dr. Chin-Hui Lai</a:t>
            </a:r>
          </a:p>
          <a:p>
            <a:r>
              <a:rPr lang="en-US" altLang="zh-TW" dirty="0"/>
              <a:t>Department of Information Management, CYCU</a:t>
            </a:r>
          </a:p>
          <a:p>
            <a:r>
              <a:rPr lang="en-US" altLang="zh-TW" dirty="0"/>
              <a:t>Email:</a:t>
            </a:r>
            <a:r>
              <a:rPr lang="en-US" altLang="zh-TW" dirty="0">
                <a:hlinkClick r:id="rId2"/>
              </a:rPr>
              <a:t> chlai@cycu.edu.tw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9274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15E48D-42AE-4909-B828-4B784D1F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0453"/>
            <a:ext cx="8229600" cy="990600"/>
          </a:xfrm>
        </p:spPr>
        <p:txBody>
          <a:bodyPr/>
          <a:lstStyle/>
          <a:p>
            <a:r>
              <a:rPr lang="en-US" altLang="zh-TW" dirty="0"/>
              <a:t>How to Handle Missing Data? (2/4)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53C021-7F51-43C9-A87D-79139496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7678"/>
            <a:ext cx="5188226" cy="4876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Fill in the missing value manually: tedious + infeasible?</a:t>
            </a:r>
          </a:p>
          <a:p>
            <a:pPr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Fill in it automatically with</a:t>
            </a:r>
          </a:p>
          <a:p>
            <a:pPr lvl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 global constant : e.g., “unknown”, a new class?! 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0A0FDB8-19B4-40FE-815E-E45A98EE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511" y="1461053"/>
            <a:ext cx="2532262" cy="49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7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7C34F-0F27-4914-987F-3D67911E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755"/>
            <a:ext cx="8229600" cy="990600"/>
          </a:xfrm>
        </p:spPr>
        <p:txBody>
          <a:bodyPr/>
          <a:lstStyle/>
          <a:p>
            <a:r>
              <a:rPr lang="en-US" altLang="zh-TW" dirty="0"/>
              <a:t>How to Handle Missing Data? (3/4)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6FDF27-1390-4902-B82D-F6C9ADFA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39" y="1069187"/>
            <a:ext cx="8229600" cy="4984175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the attribute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mean or median or mode</a:t>
            </a:r>
          </a:p>
          <a:p>
            <a:pPr lvl="2">
              <a:lnSpc>
                <a:spcPct val="120000"/>
              </a:lnSpc>
            </a:pPr>
            <a:r>
              <a:rPr lang="en-US" altLang="zh-TW" sz="1800" dirty="0">
                <a:solidFill>
                  <a:srgbClr val="0000FF"/>
                </a:solidFill>
              </a:rPr>
              <a:t>Median:</a:t>
            </a:r>
            <a:r>
              <a:rPr lang="zh-TW" altLang="en-US" sz="1800" dirty="0">
                <a:solidFill>
                  <a:srgbClr val="0000FF"/>
                </a:solidFill>
              </a:rPr>
              <a:t> </a:t>
            </a:r>
            <a:r>
              <a:rPr lang="en-US" altLang="zh-TW" sz="1800" dirty="0">
                <a:solidFill>
                  <a:srgbClr val="0000FF"/>
                </a:solidFill>
              </a:rPr>
              <a:t>when the variable has a skewed distribution</a:t>
            </a:r>
            <a:endParaRPr lang="zh-TW" altLang="en-US" sz="1800" dirty="0">
              <a:solidFill>
                <a:srgbClr val="0000FF"/>
              </a:solidFill>
            </a:endParaRPr>
          </a:p>
          <a:p>
            <a:pPr lvl="2">
              <a:lnSpc>
                <a:spcPct val="120000"/>
              </a:lnSpc>
            </a:pPr>
            <a:endParaRPr lang="en-US" altLang="zh-TW" sz="225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D68449-60F2-4C84-B8E0-A2168FF8D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3" y="2004630"/>
            <a:ext cx="2291647" cy="471988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9CAB9CA-3879-463E-8DA3-FFBD098A4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611" y="1961730"/>
            <a:ext cx="2429839" cy="480568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5587C3A-177C-4D30-B20E-04614A37A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59" y="1923211"/>
            <a:ext cx="2437479" cy="488272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A55728D-21E5-4BA5-ACF6-BC5E7136A020}"/>
              </a:ext>
            </a:extLst>
          </p:cNvPr>
          <p:cNvSpPr txBox="1"/>
          <p:nvPr/>
        </p:nvSpPr>
        <p:spPr>
          <a:xfrm>
            <a:off x="3046102" y="3614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DA80BC-4859-4CE6-BF71-CC8D4C52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altLang="zh-TW" dirty="0"/>
              <a:t>How to Handle Missing Data? (4/4)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EB0D0E-2FD0-4C2A-9031-93F6C80CB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92487" cy="4876800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the attribute mean for all samples belonging to the same class</a:t>
            </a:r>
            <a:r>
              <a:rPr lang="en-US" altLang="zh-TW" sz="2400" dirty="0">
                <a:ea typeface="新細明體" panose="02020500000000000000" pitchFamily="18" charset="-120"/>
              </a:rPr>
              <a:t>: smarter</a:t>
            </a:r>
          </a:p>
          <a:p>
            <a:endParaRPr lang="en-US" altLang="zh-TW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lvl="1"/>
            <a:r>
              <a:rPr lang="en-US" altLang="zh-TW" sz="2100" dirty="0">
                <a:solidFill>
                  <a:srgbClr val="FF0000"/>
                </a:solidFill>
                <a:ea typeface="新細明體" panose="02020500000000000000" pitchFamily="18" charset="-120"/>
              </a:rPr>
              <a:t>the most probable value: inference-based such as regression, Bayesian formula or decision tree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53A181E-63BE-48DA-8F8C-2A30E80E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10748"/>
            <a:ext cx="3783625" cy="502767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385110F-A166-4598-B91A-9E979BFEF69E}"/>
              </a:ext>
            </a:extLst>
          </p:cNvPr>
          <p:cNvSpPr txBox="1"/>
          <p:nvPr/>
        </p:nvSpPr>
        <p:spPr>
          <a:xfrm>
            <a:off x="6527234" y="3915022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0000FF"/>
                </a:solidFill>
              </a:rPr>
              <a:t> Linear Interpolation</a:t>
            </a:r>
          </a:p>
        </p:txBody>
      </p:sp>
    </p:spTree>
    <p:extLst>
      <p:ext uri="{BB962C8B-B14F-4D97-AF65-F5344CB8AC3E}">
        <p14:creationId xmlns:p14="http://schemas.microsoft.com/office/powerpoint/2010/main" val="395040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61"/>
          <p:cNvSpPr txBox="1">
            <a:spLocks noGrp="1" noChangeArrowheads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62CF533-9192-4522-864B-591F4607475C}" type="slidenum">
              <a:rPr lang="en-US" altLang="zh-TW" sz="1200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4649" y="457200"/>
            <a:ext cx="5638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/>
              <a:t>Noisy Data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382000" cy="4953000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Noise: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random error or variance </a:t>
            </a:r>
            <a:r>
              <a:rPr lang="en-US" altLang="zh-TW" sz="2400" dirty="0">
                <a:ea typeface="新細明體" panose="02020500000000000000" pitchFamily="18" charset="-120"/>
              </a:rPr>
              <a:t>in a measured variable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Incorrect attribute values may be due to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faulty data collection instruments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data entry problems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data transmission problems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technology limitation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inconsistency in naming convention 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Other data problems which require data cleaning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duplicate records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incomplete data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inconsistent data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Handle Noisy Data?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Binning</a:t>
            </a:r>
          </a:p>
          <a:p>
            <a:pPr lvl="1"/>
            <a:r>
              <a:rPr lang="en-US" altLang="zh-TW" sz="2400" dirty="0"/>
              <a:t>first sort data and partition into (equal-frequency) bins</a:t>
            </a:r>
          </a:p>
          <a:p>
            <a:pPr lvl="1"/>
            <a:r>
              <a:rPr lang="en-US" altLang="zh-TW" sz="2400" dirty="0"/>
              <a:t>then one can </a:t>
            </a:r>
            <a:r>
              <a:rPr lang="en-US" altLang="zh-TW" sz="2400" dirty="0">
                <a:solidFill>
                  <a:srgbClr val="FF0000"/>
                </a:solidFill>
              </a:rPr>
              <a:t>smooth by bin means,  smooth by bin median, smooth by bin boundaries</a:t>
            </a:r>
            <a:r>
              <a:rPr lang="en-US" altLang="zh-TW" sz="2400" dirty="0"/>
              <a:t>, etc.</a:t>
            </a:r>
          </a:p>
          <a:p>
            <a:r>
              <a:rPr lang="en-US" altLang="zh-TW" sz="2400" dirty="0"/>
              <a:t>Regression</a:t>
            </a:r>
          </a:p>
          <a:p>
            <a:pPr lvl="1"/>
            <a:r>
              <a:rPr lang="en-US" altLang="zh-TW" sz="2400" dirty="0"/>
              <a:t>smooth by fitting the data into regression functions</a:t>
            </a:r>
            <a:endParaRPr lang="en-US" altLang="zh-TW" sz="2000" dirty="0"/>
          </a:p>
          <a:p>
            <a:r>
              <a:rPr lang="en-US" altLang="zh-TW" sz="2400" dirty="0"/>
              <a:t>Clustering</a:t>
            </a:r>
          </a:p>
          <a:p>
            <a:pPr lvl="1"/>
            <a:r>
              <a:rPr lang="en-US" altLang="zh-TW" sz="2400" dirty="0"/>
              <a:t>detect and remove outliers</a:t>
            </a:r>
          </a:p>
          <a:p>
            <a:r>
              <a:rPr lang="en-US" altLang="zh-TW" sz="2400" dirty="0"/>
              <a:t>Combined computer and human inspection</a:t>
            </a:r>
          </a:p>
          <a:p>
            <a:pPr lvl="1"/>
            <a:r>
              <a:rPr lang="en-US" altLang="zh-TW" sz="2400" dirty="0"/>
              <a:t>detect suspicious values and check by human (e.g., deal with possible outliers)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How to Handle Noisy Data? (Example)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6389" name="Picture 2" descr="f03-02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" y="1933559"/>
            <a:ext cx="48831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f03-03-97801238147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10845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5111133" y="5291284"/>
            <a:ext cx="3711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  <a:t>A 2-D customer data plot with respect to customer locations in a city, showing three data clusters. Outliers may be detected as values that fall outside of the cluster sets.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591550" cy="609600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170981"/>
                </a:solidFill>
                <a:ea typeface="新細明體" panose="02020500000000000000" pitchFamily="18" charset="-120"/>
              </a:rPr>
              <a:t>Data Cleaning as a Process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Data discrepancy detection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Use metadata (e.g., domain, range, dependency, distribution)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Check field overloading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Check uniqueness rule, consecutive rule and null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Use commercial tools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Data scrubbing: use simple domain knowledge (e.g., postal code, spell-check) to detect errors and make corrections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Data auditing: by analyzing data to discover rules and relationship to detect violators (e.g., correlation and clustering to find outliers)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chemeClr val="folHlink"/>
                </a:solidFill>
                <a:ea typeface="新細明體" panose="02020500000000000000" pitchFamily="18" charset="-120"/>
              </a:rPr>
              <a:t>Data migration and integration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Data migration tools: allow transformations to be specified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ETL (Extraction/Transformation/Loading) tools: allow users to specify transformations through a graphical user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Integration of the two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Iterative and interactive (e.g., Potter’s Wheels)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A313E7C-AF99-4081-8D53-BC5F88DE5AE5}" type="slidenum">
              <a:rPr lang="en-US" altLang="zh-TW" sz="1200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5858" y="228600"/>
            <a:ext cx="8229600" cy="990600"/>
          </a:xfrm>
        </p:spPr>
        <p:txBody>
          <a:bodyPr/>
          <a:lstStyle/>
          <a:p>
            <a:r>
              <a:rPr lang="en-US" altLang="zh-TW" dirty="0"/>
              <a:t>Data Integration (1/2)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858" y="1176184"/>
            <a:ext cx="8455744" cy="4722184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Combines data from multiple sources into a coherent store</a:t>
            </a:r>
          </a:p>
          <a:p>
            <a:r>
              <a:rPr lang="en-US" altLang="zh-TW" sz="2400" dirty="0"/>
              <a:t>Schema integration: </a:t>
            </a:r>
          </a:p>
          <a:p>
            <a:pPr lvl="1"/>
            <a:r>
              <a:rPr lang="en-US" altLang="zh-TW" sz="2000" dirty="0"/>
              <a:t>e.g., </a:t>
            </a:r>
            <a:r>
              <a:rPr lang="en-US" altLang="zh-TW" sz="2000" dirty="0" err="1"/>
              <a:t>classes.classID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itchFamily="18" charset="2"/>
              </a:rPr>
              <a:t> </a:t>
            </a:r>
            <a:r>
              <a:rPr lang="en-US" altLang="zh-TW" sz="2000" dirty="0" err="1">
                <a:sym typeface="Symbol" pitchFamily="18" charset="2"/>
              </a:rPr>
              <a:t>Enrollments.ClassID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students.studentID</a:t>
            </a:r>
            <a:r>
              <a:rPr lang="en-US" altLang="zh-TW" sz="2000" dirty="0">
                <a:sym typeface="Symbol" pitchFamily="18" charset="2"/>
              </a:rPr>
              <a:t></a:t>
            </a:r>
            <a:r>
              <a:rPr lang="en-US" altLang="zh-TW" sz="2000" dirty="0"/>
              <a:t> </a:t>
            </a:r>
            <a:r>
              <a:rPr lang="en-US" altLang="zh-TW" sz="2000" dirty="0" err="1"/>
              <a:t>Enrollments.studentID</a:t>
            </a:r>
            <a:endParaRPr lang="en-US" altLang="zh-TW" sz="2000" dirty="0"/>
          </a:p>
          <a:p>
            <a:endParaRPr lang="en-US" altLang="zh-TW" sz="2400" dirty="0"/>
          </a:p>
          <a:p>
            <a:r>
              <a:rPr lang="en-US" altLang="zh-TW" sz="2400" dirty="0"/>
              <a:t>Integrate metadata </a:t>
            </a:r>
          </a:p>
          <a:p>
            <a:pPr marL="0" indent="0">
              <a:buNone/>
            </a:pPr>
            <a:r>
              <a:rPr lang="en-US" altLang="zh-TW" sz="2400" dirty="0"/>
              <a:t>from different sources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AF816BDD-4F0A-4442-AEA5-8CCC2F288E1D}"/>
              </a:ext>
            </a:extLst>
          </p:cNvPr>
          <p:cNvGrpSpPr/>
          <p:nvPr/>
        </p:nvGrpSpPr>
        <p:grpSpPr>
          <a:xfrm>
            <a:off x="3962400" y="2407190"/>
            <a:ext cx="4803058" cy="4260310"/>
            <a:chOff x="2228541" y="2543395"/>
            <a:chExt cx="4686916" cy="4226236"/>
          </a:xfrm>
        </p:grpSpPr>
        <p:pic>
          <p:nvPicPr>
            <p:cNvPr id="9218" name="Picture 2" descr="https://blog.supportgroup.com/hubfs/Honeycode/Relational_Databases/one-to-one-and-many-to-many/many-to-many-8.jpg">
              <a:extLst>
                <a:ext uri="{FF2B5EF4-FFF2-40B4-BE49-F238E27FC236}">
                  <a16:creationId xmlns:a16="http://schemas.microsoft.com/office/drawing/2014/main" id="{A1D0C005-1483-422C-AD31-FFE2E4813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541" y="2543395"/>
              <a:ext cx="4686916" cy="422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EDBB7204-5966-4AD5-A0F6-AEE5AECF8C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9213" y="4001729"/>
              <a:ext cx="1219200" cy="5407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DC15AACA-D6B6-4F15-BA2B-DA40602921F4}"/>
                </a:ext>
              </a:extLst>
            </p:cNvPr>
            <p:cNvCxnSpPr/>
            <p:nvPr/>
          </p:nvCxnSpPr>
          <p:spPr>
            <a:xfrm flipH="1">
              <a:off x="3569110" y="3716594"/>
              <a:ext cx="334296" cy="82591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061C39-43B7-427C-B26B-A7C5E857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altLang="zh-TW" dirty="0"/>
              <a:t>Data Integration 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1E7228-735C-4DF2-9919-90BB78F8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4335"/>
            <a:ext cx="8229600" cy="4972665"/>
          </a:xfrm>
        </p:spPr>
        <p:txBody>
          <a:bodyPr/>
          <a:lstStyle/>
          <a:p>
            <a:r>
              <a:rPr lang="en-US" altLang="zh-TW" sz="2400" dirty="0"/>
              <a:t>Entity identification problem: </a:t>
            </a:r>
          </a:p>
          <a:p>
            <a:pPr lvl="1"/>
            <a:r>
              <a:rPr lang="en-US" altLang="zh-TW" sz="1800" dirty="0"/>
              <a:t>Identify real world entities from multiple data sources, e.g., Bill Clinton = William Clinton, </a:t>
            </a:r>
          </a:p>
          <a:p>
            <a:pPr lvl="1"/>
            <a:endParaRPr lang="en-US" altLang="zh-TW" sz="1800" dirty="0"/>
          </a:p>
          <a:p>
            <a:r>
              <a:rPr lang="en-US" altLang="zh-TW" sz="2400" dirty="0"/>
              <a:t>Detecting and resolving data value conflicts</a:t>
            </a:r>
          </a:p>
          <a:p>
            <a:pPr lvl="1"/>
            <a:r>
              <a:rPr lang="en-US" altLang="zh-TW" sz="1800" dirty="0"/>
              <a:t>For the same real world entity, </a:t>
            </a:r>
            <a:r>
              <a:rPr lang="en-US" altLang="zh-TW" sz="1800" dirty="0">
                <a:solidFill>
                  <a:srgbClr val="FF0000"/>
                </a:solidFill>
              </a:rPr>
              <a:t>attribute values from different sources are different</a:t>
            </a:r>
          </a:p>
          <a:p>
            <a:pPr lvl="1"/>
            <a:r>
              <a:rPr lang="en-US" altLang="zh-TW" sz="1800" dirty="0"/>
              <a:t>Possible reasons: different representations, different scales, e.g., metric vs. British units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241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E8DC4DC-D144-42C7-B4EA-4D192131BE0C}" type="slidenum">
              <a:rPr lang="en-US" altLang="zh-TW" sz="1200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77074" cy="6858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Handling Redundancy in Data Integration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Redundant data </a:t>
            </a:r>
            <a:r>
              <a:rPr lang="en-US" altLang="zh-TW" sz="2400" dirty="0">
                <a:ea typeface="新細明體" panose="02020500000000000000" pitchFamily="18" charset="-120"/>
              </a:rPr>
              <a:t>occur often when integration of multiple databases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i="1" dirty="0">
                <a:ea typeface="新細明體" panose="02020500000000000000" pitchFamily="18" charset="-120"/>
              </a:rPr>
              <a:t>Object identification</a:t>
            </a:r>
            <a:r>
              <a:rPr lang="en-US" altLang="zh-TW" sz="2400" dirty="0">
                <a:ea typeface="新細明體" panose="02020500000000000000" pitchFamily="18" charset="-120"/>
              </a:rPr>
              <a:t>:  The same attribute or object may have different names in different databases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i="1" dirty="0">
                <a:ea typeface="新細明體" panose="02020500000000000000" pitchFamily="18" charset="-120"/>
              </a:rPr>
              <a:t>Derivable data:</a:t>
            </a:r>
            <a:r>
              <a:rPr lang="en-US" altLang="zh-TW" sz="2400" dirty="0">
                <a:ea typeface="新細明體" panose="02020500000000000000" pitchFamily="18" charset="-120"/>
              </a:rPr>
              <a:t> One attribute may be a “derived” attribute in another table, e.g., annual revenue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Redundant attributes may be able to be detected by </a:t>
            </a:r>
            <a:r>
              <a:rPr lang="en-US" altLang="zh-TW" sz="2400" i="1" dirty="0">
                <a:solidFill>
                  <a:srgbClr val="FF0000"/>
                </a:solidFill>
                <a:ea typeface="新細明體" panose="02020500000000000000" pitchFamily="18" charset="-120"/>
              </a:rPr>
              <a:t>correlation analysis </a:t>
            </a:r>
            <a:r>
              <a:rPr lang="en-US" altLang="zh-TW" sz="2400" dirty="0">
                <a:ea typeface="新細明體" panose="02020500000000000000" pitchFamily="18" charset="-120"/>
              </a:rPr>
              <a:t>and</a:t>
            </a:r>
            <a:r>
              <a:rPr lang="en-US" altLang="zh-TW" sz="2400" i="1" dirty="0">
                <a:solidFill>
                  <a:schemeClr val="folHlink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i="1" dirty="0">
                <a:solidFill>
                  <a:srgbClr val="FF0000"/>
                </a:solidFill>
                <a:ea typeface="新細明體" panose="02020500000000000000" pitchFamily="18" charset="-120"/>
              </a:rPr>
              <a:t>covariance analysis</a:t>
            </a:r>
            <a:endParaRPr lang="en-US" altLang="zh-TW" sz="24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Careful integration of the data from multiple sources </a:t>
            </a:r>
            <a:r>
              <a:rPr lang="en-US" altLang="zh-TW" sz="2400" dirty="0">
                <a:ea typeface="新細明體" panose="02020500000000000000" pitchFamily="18" charset="-120"/>
              </a:rPr>
              <a:t>may help reduce/avoid redundancies and inconsistencies and improve mining speed and quality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Outline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Data Preprocessing: An Overview</a:t>
            </a:r>
          </a:p>
          <a:p>
            <a:pPr lvl="1"/>
            <a:r>
              <a:rPr lang="en-US" altLang="zh-TW" sz="1800" dirty="0"/>
              <a:t>Data Quality</a:t>
            </a:r>
          </a:p>
          <a:p>
            <a:pPr lvl="1"/>
            <a:r>
              <a:rPr lang="en-US" altLang="zh-TW" sz="1800" dirty="0"/>
              <a:t>Major Tasks in Data Preprocessing</a:t>
            </a:r>
          </a:p>
          <a:p>
            <a:r>
              <a:rPr lang="en-US" altLang="zh-TW" sz="2400" dirty="0"/>
              <a:t>Data Cleaning</a:t>
            </a:r>
          </a:p>
          <a:p>
            <a:r>
              <a:rPr lang="en-US" altLang="zh-TW" sz="2400" dirty="0"/>
              <a:t>Data Integration</a:t>
            </a:r>
          </a:p>
          <a:p>
            <a:r>
              <a:rPr lang="en-US" altLang="zh-TW" sz="2400" dirty="0"/>
              <a:t>Data Reduction</a:t>
            </a:r>
          </a:p>
          <a:p>
            <a:r>
              <a:rPr lang="en-US" altLang="zh-TW" sz="2400" dirty="0"/>
              <a:t>Data Transformation and Data Discretization</a:t>
            </a:r>
          </a:p>
          <a:p>
            <a:r>
              <a:rPr lang="en-US" altLang="zh-TW" sz="2400" dirty="0"/>
              <a:t>Summary</a:t>
            </a:r>
          </a:p>
        </p:txBody>
      </p:sp>
      <p:sp>
        <p:nvSpPr>
          <p:cNvPr id="6147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C2530E-7C9D-4532-96D0-C90A57E15A44}" type="slidenum">
              <a:rPr lang="en-US" altLang="zh-TW" sz="1200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24220"/>
            <a:ext cx="9144000" cy="609600"/>
          </a:xfrm>
        </p:spPr>
        <p:txBody>
          <a:bodyPr/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Correlation Analysis (Nominal Data)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383535"/>
                <a:ext cx="8382000" cy="5181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lang="zh-TW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𝜒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b="1" dirty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 (chi-square) test</a:t>
                </a:r>
                <a:endParaRPr lang="el-GR" altLang="zh-TW" sz="24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TW" sz="2400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TW" sz="2400" dirty="0">
                  <a:ea typeface="新細明體" panose="02020500000000000000" pitchFamily="18" charset="-12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TW" sz="2400" dirty="0"/>
              </a:p>
              <a:p>
                <a:pPr lvl="1">
                  <a:lnSpc>
                    <a:spcPct val="110000"/>
                  </a:lnSpc>
                </a:pPr>
                <a:r>
                  <a:rPr lang="en-US" altLang="zh-TW" sz="24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𝜒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 statistic tests the hypothesis that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A and B are independent</a:t>
                </a:r>
                <a:r>
                  <a:rPr lang="en-US" altLang="zh-TW" sz="2400" dirty="0"/>
                  <a:t>, that is,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there is no correlation between them</a:t>
                </a:r>
                <a:r>
                  <a:rPr lang="en-US" altLang="zh-TW" sz="2400" dirty="0"/>
                  <a:t>.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TW" sz="2400" dirty="0"/>
                  <a:t>The test is based on a significance level, with (r − 1) × (c − 1) degrees of freedom. </a:t>
                </a:r>
                <a:endParaRPr lang="en-US" altLang="zh-TW" sz="2400" dirty="0">
                  <a:ea typeface="新細明體" panose="02020500000000000000" pitchFamily="18" charset="-12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TW" sz="2400" dirty="0">
                    <a:ea typeface="新細明體" panose="02020500000000000000" pitchFamily="18" charset="-120"/>
                  </a:rPr>
                  <a:t>The larger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ea typeface="新細明體" panose="02020500000000000000" pitchFamily="18" charset="-120"/>
                  </a:rPr>
                  <a:t> value, the more likely the variables are related</a:t>
                </a:r>
              </a:p>
              <a:p>
                <a:pPr>
                  <a:lnSpc>
                    <a:spcPct val="110000"/>
                  </a:lnSpc>
                </a:pPr>
                <a:endParaRPr lang="en-US" altLang="zh-TW" sz="2000" dirty="0"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15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383535"/>
                <a:ext cx="8382000" cy="5181600"/>
              </a:xfrm>
              <a:blipFill>
                <a:blip r:embed="rId4"/>
                <a:stretch>
                  <a:fillRect l="-655" t="-706" r="-19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509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19906574"/>
              </p:ext>
            </p:extLst>
          </p:nvPr>
        </p:nvGraphicFramePr>
        <p:xfrm>
          <a:off x="2099440" y="1965861"/>
          <a:ext cx="45402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2057400" imgH="444500" progId="Equation.3">
                  <p:embed/>
                </p:oleObj>
              </mc:Choice>
              <mc:Fallback>
                <p:oleObj name="Equation" r:id="rId5" imgW="2057400" imgH="444500" progId="Equation.3">
                  <p:embed/>
                  <p:pic>
                    <p:nvPicPr>
                      <p:cNvPr id="215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440" y="1965861"/>
                        <a:ext cx="45402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C5F2616C-4A7A-4DA5-AC8B-E4F199C8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Correlation Analysis (Nominal Data)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>
                <a:extLst>
                  <a:ext uri="{FF2B5EF4-FFF2-40B4-BE49-F238E27FC236}">
                    <a16:creationId xmlns:a16="http://schemas.microsoft.com/office/drawing/2014/main" id="{96230A13-DB39-46ED-9F9B-0D2096F15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400" dirty="0">
                    <a:ea typeface="新細明體" panose="02020500000000000000" pitchFamily="18" charset="-120"/>
                  </a:rPr>
                  <a:t>The cells that contribute the most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𝜒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ea typeface="新細明體" panose="02020500000000000000" pitchFamily="18" charset="-120"/>
                  </a:rPr>
                  <a:t> value are those </a:t>
                </a:r>
                <a:r>
                  <a:rPr lang="en-US" altLang="zh-TW" sz="2400" dirty="0">
                    <a:solidFill>
                      <a:srgbClr val="FF0000"/>
                    </a:solidFill>
                    <a:ea typeface="新細明體" panose="02020500000000000000" pitchFamily="18" charset="-120"/>
                  </a:rPr>
                  <a:t>whose actual count is very different from the expected count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TW" sz="2400" dirty="0">
                    <a:solidFill>
                      <a:srgbClr val="FF0000"/>
                    </a:solidFill>
                    <a:ea typeface="新細明體" panose="02020500000000000000" pitchFamily="18" charset="-120"/>
                  </a:rPr>
                  <a:t>Correlation does not imply causality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TW" sz="2000" dirty="0">
                    <a:ea typeface="新細明體" panose="02020500000000000000" pitchFamily="18" charset="-120"/>
                  </a:rPr>
                  <a:t># of hospitals and # of car-theft in a city are correlated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TW" sz="2000" dirty="0">
                    <a:ea typeface="新細明體" panose="02020500000000000000" pitchFamily="18" charset="-120"/>
                  </a:rPr>
                  <a:t>Both are causally linked to the third variable: population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內容版面配置區 6">
                <a:extLst>
                  <a:ext uri="{FF2B5EF4-FFF2-40B4-BE49-F238E27FC236}">
                    <a16:creationId xmlns:a16="http://schemas.microsoft.com/office/drawing/2014/main" id="{96230A13-DB39-46ED-9F9B-0D2096F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274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23081" y="515938"/>
            <a:ext cx="7793038" cy="609600"/>
          </a:xfrm>
        </p:spPr>
        <p:txBody>
          <a:bodyPr/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Chi-Square Calculation: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534400" cy="5029200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</a:pPr>
                <a:endParaRPr lang="en-US" altLang="zh-TW" sz="2400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TW" sz="2400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TW" sz="2400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TW" sz="2400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𝜒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ea typeface="新細明體" panose="02020500000000000000" pitchFamily="18" charset="-120"/>
                  </a:rPr>
                  <a:t>(chi-square) calculation (numbers in parenthesis are </a:t>
                </a:r>
                <a:r>
                  <a:rPr lang="en-US" altLang="zh-TW" sz="2400" dirty="0">
                    <a:solidFill>
                      <a:srgbClr val="FF0000"/>
                    </a:solidFill>
                    <a:ea typeface="新細明體" panose="02020500000000000000" pitchFamily="18" charset="-120"/>
                  </a:rPr>
                  <a:t>expected counts calculated based on the data distribution in the two categories</a:t>
                </a:r>
                <a:r>
                  <a:rPr lang="en-US" altLang="zh-TW" sz="2400" dirty="0">
                    <a:ea typeface="新細明體" panose="02020500000000000000" pitchFamily="18" charset="-120"/>
                  </a:rPr>
                  <a:t>)</a:t>
                </a:r>
                <a:endParaRPr lang="el-GR" altLang="zh-TW" sz="2400" dirty="0"/>
              </a:p>
              <a:p>
                <a:pPr>
                  <a:lnSpc>
                    <a:spcPct val="110000"/>
                  </a:lnSpc>
                </a:pPr>
                <a:endParaRPr lang="en-US" altLang="zh-TW" sz="2400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TW" sz="2400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TW" sz="2400" dirty="0">
                    <a:ea typeface="新細明體" panose="02020500000000000000" pitchFamily="18" charset="-120"/>
                  </a:rPr>
                  <a:t>It shows that </a:t>
                </a:r>
                <a:r>
                  <a:rPr lang="en-US" altLang="zh-TW" sz="2400" dirty="0" err="1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like_science_fiction</a:t>
                </a:r>
                <a:r>
                  <a:rPr lang="en-US" altLang="zh-TW" sz="2400" dirty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 </a:t>
                </a:r>
                <a:r>
                  <a:rPr lang="en-US" altLang="zh-TW" sz="2400" dirty="0">
                    <a:ea typeface="新細明體" panose="02020500000000000000" pitchFamily="18" charset="-120"/>
                  </a:rPr>
                  <a:t>and </a:t>
                </a:r>
                <a:r>
                  <a:rPr lang="en-US" altLang="zh-TW" sz="2400" dirty="0" err="1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play_chess</a:t>
                </a:r>
                <a:r>
                  <a:rPr lang="en-US" altLang="zh-TW" sz="2400" dirty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 </a:t>
                </a:r>
                <a:r>
                  <a:rPr lang="en-US" altLang="zh-TW" sz="2400" dirty="0">
                    <a:ea typeface="新細明體" panose="02020500000000000000" pitchFamily="18" charset="-120"/>
                  </a:rPr>
                  <a:t>are correlated in the group</a:t>
                </a:r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534400" cy="5029200"/>
              </a:xfrm>
              <a:blipFill>
                <a:blip r:embed="rId4"/>
                <a:stretch>
                  <a:fillRect l="-643" r="-643" b="-2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53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0" y="4800600"/>
          <a:ext cx="7772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4381500" imgH="419100" progId="Equation.3">
                  <p:embed/>
                </p:oleObj>
              </mc:Choice>
              <mc:Fallback>
                <p:oleObj name="Equation" r:id="rId5" imgW="4381500" imgH="419100" progId="Equation.3">
                  <p:embed/>
                  <p:pic>
                    <p:nvPicPr>
                      <p:cNvPr id="225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7772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01910"/>
              </p:ext>
            </p:extLst>
          </p:nvPr>
        </p:nvGraphicFramePr>
        <p:xfrm>
          <a:off x="1371600" y="1447800"/>
          <a:ext cx="6096000" cy="1595439"/>
        </p:xfrm>
        <a:graphic>
          <a:graphicData uri="http://schemas.openxmlformats.org/drawingml/2006/table">
            <a:tbl>
              <a:tblPr/>
              <a:tblGrid>
                <a:gridCol w="221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Play chess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Not play chess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Sum (row)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Like science fiction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250(90)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200(360)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Not like science fiction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50(210)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1000(840)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Sum(col.)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457251"/>
            <a:ext cx="9144000" cy="609600"/>
          </a:xfrm>
        </p:spPr>
        <p:txBody>
          <a:bodyPr/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Correlation Analysis (Numeric Data)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549"/>
            <a:ext cx="8534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Correlation coefficient (also called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Pearson’s product moment coefficient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ct val="11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>
              <a:lnSpc>
                <a:spcPct val="11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>
              <a:lnSpc>
                <a:spcPct val="11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where </a:t>
            </a:r>
            <a:r>
              <a:rPr lang="en-US" altLang="zh-TW" sz="2000" i="1" dirty="0">
                <a:ea typeface="新細明體" panose="02020500000000000000" pitchFamily="18" charset="-120"/>
              </a:rPr>
              <a:t>n</a:t>
            </a:r>
            <a:r>
              <a:rPr lang="en-US" altLang="zh-TW" sz="2000" dirty="0">
                <a:ea typeface="新細明體" panose="02020500000000000000" pitchFamily="18" charset="-120"/>
              </a:rPr>
              <a:t> is the number of tuples,       and      are the respective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means of A and B</a:t>
            </a:r>
            <a:r>
              <a:rPr lang="en-US" altLang="zh-TW" sz="2000" dirty="0">
                <a:ea typeface="新細明體" panose="02020500000000000000" pitchFamily="18" charset="-120"/>
              </a:rPr>
              <a:t>, </a:t>
            </a:r>
            <a:r>
              <a:rPr lang="el-GR" altLang="zh-TW" sz="2000" i="1" dirty="0"/>
              <a:t>σ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A </a:t>
            </a:r>
            <a:r>
              <a:rPr lang="en-US" altLang="zh-TW" sz="2000" dirty="0">
                <a:ea typeface="新細明體" panose="02020500000000000000" pitchFamily="18" charset="-120"/>
              </a:rPr>
              <a:t>and </a:t>
            </a:r>
            <a:r>
              <a:rPr lang="el-GR" altLang="zh-TW" sz="2000" i="1" dirty="0"/>
              <a:t>σ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B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are the respective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standard deviation of A and B</a:t>
            </a:r>
            <a:r>
              <a:rPr lang="en-US" altLang="zh-TW" sz="2000" dirty="0">
                <a:ea typeface="新細明體" panose="02020500000000000000" pitchFamily="18" charset="-120"/>
              </a:rPr>
              <a:t>, and </a:t>
            </a:r>
            <a:r>
              <a:rPr lang="el-GR" altLang="zh-TW" sz="2000" dirty="0"/>
              <a:t>Σ</a:t>
            </a:r>
            <a:r>
              <a:rPr lang="en-US" altLang="zh-TW" sz="2000" dirty="0">
                <a:ea typeface="新細明體" panose="02020500000000000000" pitchFamily="18" charset="-120"/>
              </a:rPr>
              <a:t>(</a:t>
            </a:r>
            <a:r>
              <a:rPr lang="en-US" altLang="zh-TW" sz="2000" dirty="0" err="1">
                <a:ea typeface="新細明體" panose="02020500000000000000" pitchFamily="18" charset="-120"/>
              </a:rPr>
              <a:t>a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dirty="0" err="1">
                <a:ea typeface="新細明體" panose="02020500000000000000" pitchFamily="18" charset="-120"/>
              </a:rPr>
              <a:t>b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) is the sum of the AB cross-product.</a:t>
            </a:r>
          </a:p>
          <a:p>
            <a:pPr>
              <a:lnSpc>
                <a:spcPct val="11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1">
              <a:lnSpc>
                <a:spcPct val="11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If </a:t>
            </a:r>
            <a:r>
              <a:rPr lang="en-US" altLang="zh-TW" sz="1800" dirty="0" err="1">
                <a:ea typeface="新細明體" panose="02020500000000000000" pitchFamily="18" charset="-120"/>
              </a:rPr>
              <a:t>r</a:t>
            </a:r>
            <a:r>
              <a:rPr lang="en-US" altLang="zh-TW" sz="1800" baseline="-25000" dirty="0" err="1">
                <a:ea typeface="新細明體" panose="02020500000000000000" pitchFamily="18" charset="-120"/>
              </a:rPr>
              <a:t>A,B</a:t>
            </a:r>
            <a:r>
              <a:rPr lang="en-US" altLang="zh-TW" sz="1800" dirty="0">
                <a:ea typeface="新細明體" panose="02020500000000000000" pitchFamily="18" charset="-120"/>
              </a:rPr>
              <a:t> &gt; 0, A and B are positively correlated (A’s values increase as B’s).  </a:t>
            </a:r>
            <a:r>
              <a:rPr lang="en-US" altLang="zh-TW" sz="1800" dirty="0">
                <a:solidFill>
                  <a:srgbClr val="FF0000"/>
                </a:solidFill>
                <a:ea typeface="新細明體" panose="02020500000000000000" pitchFamily="18" charset="-120"/>
              </a:rPr>
              <a:t>The higher, the stronger correlation</a:t>
            </a:r>
            <a:r>
              <a:rPr lang="en-US" altLang="zh-TW" sz="1800" dirty="0">
                <a:ea typeface="新細明體" panose="02020500000000000000" pitchFamily="18" charset="-12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r</a:t>
            </a:r>
            <a:r>
              <a:rPr lang="en-US" altLang="zh-TW" sz="1800" baseline="-25000" dirty="0" err="1">
                <a:ea typeface="新細明體" panose="02020500000000000000" pitchFamily="18" charset="-120"/>
              </a:rPr>
              <a:t>A,B</a:t>
            </a:r>
            <a:r>
              <a:rPr lang="en-US" altLang="zh-TW" sz="1800" dirty="0">
                <a:ea typeface="新細明體" panose="02020500000000000000" pitchFamily="18" charset="-120"/>
              </a:rPr>
              <a:t> = 0: independent;  </a:t>
            </a:r>
          </a:p>
          <a:p>
            <a:pPr lvl="1">
              <a:lnSpc>
                <a:spcPct val="11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r</a:t>
            </a:r>
            <a:r>
              <a:rPr lang="en-US" altLang="zh-TW" sz="1800" baseline="-25000" dirty="0" err="1">
                <a:ea typeface="新細明體" panose="02020500000000000000" pitchFamily="18" charset="-120"/>
              </a:rPr>
              <a:t>AB</a:t>
            </a:r>
            <a:r>
              <a:rPr lang="en-US" altLang="zh-TW" sz="1800" dirty="0">
                <a:ea typeface="新細明體" panose="02020500000000000000" pitchFamily="18" charset="-120"/>
              </a:rPr>
              <a:t> &lt; 0: negatively correlated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Object 4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912839" y="2313529"/>
                <a:ext cx="6531845" cy="9001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bar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bar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bar>
                                <m:barPr>
                                  <m:pos m:val="top"/>
                                  <m:ctrlP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bar>
                              <m:bar>
                                <m:barPr>
                                  <m:pos m:val="top"/>
                                  <m:ctrlP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zh-TW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bar>
                            </m:e>
                          </m:nary>
                        </m:num>
                        <m:den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557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912839" y="2313529"/>
                <a:ext cx="6531845" cy="90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558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54449837"/>
              </p:ext>
            </p:extLst>
          </p:nvPr>
        </p:nvGraphicFramePr>
        <p:xfrm>
          <a:off x="4316413" y="3518339"/>
          <a:ext cx="2555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5" imgW="152268" imgH="203024" progId="Equation.3">
                  <p:embed/>
                </p:oleObj>
              </mc:Choice>
              <mc:Fallback>
                <p:oleObj name="Equation" r:id="rId5" imgW="152268" imgH="203024" progId="Equation.3">
                  <p:embed/>
                  <p:pic>
                    <p:nvPicPr>
                      <p:cNvPr id="235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3518339"/>
                        <a:ext cx="25558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403118"/>
              </p:ext>
            </p:extLst>
          </p:nvPr>
        </p:nvGraphicFramePr>
        <p:xfrm>
          <a:off x="5182295" y="3518339"/>
          <a:ext cx="257021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7" imgW="152268" imgH="203024" progId="Equation.3">
                  <p:embed/>
                </p:oleObj>
              </mc:Choice>
              <mc:Fallback>
                <p:oleObj name="Equation" r:id="rId7" imgW="152268" imgH="203024" progId="Equation.3">
                  <p:embed/>
                  <p:pic>
                    <p:nvPicPr>
                      <p:cNvPr id="235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295" y="3518339"/>
                        <a:ext cx="257021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534A234-2CAD-402A-A907-B1EF3E3535E3}"/>
                  </a:ext>
                </a:extLst>
              </p:cNvPr>
              <p:cNvSpPr txBox="1"/>
              <p:nvPr/>
            </p:nvSpPr>
            <p:spPr>
              <a:xfrm>
                <a:off x="674703" y="4475214"/>
                <a:ext cx="192315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534A234-2CAD-402A-A907-B1EF3E353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4475214"/>
                <a:ext cx="1923155" cy="385555"/>
              </a:xfrm>
              <a:prstGeom prst="rect">
                <a:avLst/>
              </a:prstGeom>
              <a:blipFill>
                <a:blip r:embed="rId10"/>
                <a:stretch>
                  <a:fillRect l="-317" r="-2857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5631587B-5DC1-4E44-8452-AEF1650AD7DD}"/>
              </a:ext>
            </a:extLst>
          </p:cNvPr>
          <p:cNvSpPr txBox="1"/>
          <p:nvPr/>
        </p:nvSpPr>
        <p:spPr>
          <a:xfrm>
            <a:off x="674703" y="6284040"/>
            <a:ext cx="814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Ref: </a:t>
            </a:r>
            <a:r>
              <a:rPr lang="en-US" altLang="zh-TW" sz="1400" dirty="0">
                <a:hlinkClick r:id="rId11"/>
              </a:rPr>
              <a:t>https://www.statisticshowto.com/probability-and-statistics/correlation-coefficient-formula/#hand</a:t>
            </a:r>
            <a:endParaRPr lang="en-US" altLang="zh-TW" sz="1400" dirty="0"/>
          </a:p>
          <a:p>
            <a:endParaRPr lang="zh-TW" altLang="en-US" sz="1400" dirty="0"/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Visually Evaluating Correlation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F4E4FD-D4B0-4DB3-AD85-5185521E3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245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589910"/>
              </p:ext>
            </p:extLst>
          </p:nvPr>
        </p:nvGraphicFramePr>
        <p:xfrm>
          <a:off x="255233" y="1347787"/>
          <a:ext cx="6096000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Bitmap Image" r:id="rId4" imgW="6035563" imgH="5784081" progId="Paint.Picture">
                  <p:embed/>
                </p:oleObj>
              </mc:Choice>
              <mc:Fallback>
                <p:oleObj name="Bitmap Image" r:id="rId4" imgW="6035563" imgH="5784081" progId="Paint.Picture">
                  <p:embed/>
                  <p:pic>
                    <p:nvPicPr>
                      <p:cNvPr id="245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918"/>
                      <a:stretch>
                        <a:fillRect/>
                      </a:stretch>
                    </p:blipFill>
                    <p:spPr bwMode="auto">
                      <a:xfrm>
                        <a:off x="255233" y="1347787"/>
                        <a:ext cx="6096000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6282431" y="3429000"/>
            <a:ext cx="2606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  <a:ea typeface="新細明體" panose="02020500000000000000" pitchFamily="18" charset="-120"/>
              </a:rPr>
              <a:t>Scatter plots showing the similarity from –1 to 1.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Correlation (viewed as linear relationship)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Correlation measures the linear relationship between objects</a:t>
            </a:r>
          </a:p>
          <a:p>
            <a:r>
              <a:rPr lang="en-US" altLang="zh-TW" sz="2400" dirty="0"/>
              <a:t>To compute correlation, we </a:t>
            </a:r>
            <a:r>
              <a:rPr lang="en-US" altLang="zh-TW" sz="2400" dirty="0">
                <a:solidFill>
                  <a:srgbClr val="FF0000"/>
                </a:solidFill>
              </a:rPr>
              <a:t>standardize data objects</a:t>
            </a:r>
            <a:r>
              <a:rPr lang="en-US" altLang="zh-TW" sz="2400" dirty="0"/>
              <a:t>, A and B, and then take their dot product</a:t>
            </a:r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87838"/>
              </p:ext>
            </p:extLst>
          </p:nvPr>
        </p:nvGraphicFramePr>
        <p:xfrm>
          <a:off x="1670050" y="3443288"/>
          <a:ext cx="3787781" cy="48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4" imgW="1778000" imgH="228600" progId="Equation.3">
                  <p:embed/>
                </p:oleObj>
              </mc:Choice>
              <mc:Fallback>
                <p:oleObj name="Equation" r:id="rId4" imgW="1778000" imgH="228600" progId="Equation.3">
                  <p:embed/>
                  <p:pic>
                    <p:nvPicPr>
                      <p:cNvPr id="2560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443288"/>
                        <a:ext cx="3787781" cy="48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97330"/>
              </p:ext>
            </p:extLst>
          </p:nvPr>
        </p:nvGraphicFramePr>
        <p:xfrm>
          <a:off x="1647826" y="4101720"/>
          <a:ext cx="3776432" cy="493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6" imgW="1752600" imgH="228600" progId="Equation.3">
                  <p:embed/>
                </p:oleObj>
              </mc:Choice>
              <mc:Fallback>
                <p:oleObj name="Equation" r:id="rId6" imgW="1752600" imgH="228600" progId="Equation.3">
                  <p:embed/>
                  <p:pic>
                    <p:nvPicPr>
                      <p:cNvPr id="256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6" y="4101720"/>
                        <a:ext cx="3776432" cy="493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851005"/>
              </p:ext>
            </p:extLst>
          </p:nvPr>
        </p:nvGraphicFramePr>
        <p:xfrm>
          <a:off x="1670050" y="4859338"/>
          <a:ext cx="35321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8" imgW="1574800" imgH="203200" progId="Equation.3">
                  <p:embed/>
                </p:oleObj>
              </mc:Choice>
              <mc:Fallback>
                <p:oleObj name="Equation" r:id="rId8" imgW="1574800" imgH="203200" progId="Equation.3">
                  <p:embed/>
                  <p:pic>
                    <p:nvPicPr>
                      <p:cNvPr id="256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4859338"/>
                        <a:ext cx="35321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54" y="1958779"/>
            <a:ext cx="6838482" cy="61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Covariance (Numeric Data)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2826"/>
            <a:ext cx="8229600" cy="490762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Covariance is similar to correlation</a:t>
            </a:r>
          </a:p>
          <a:p>
            <a:endParaRPr lang="en-US" altLang="zh-TW" sz="2000" dirty="0"/>
          </a:p>
          <a:p>
            <a:endParaRPr lang="en-US" altLang="zh-TW" sz="2000" dirty="0"/>
          </a:p>
          <a:p>
            <a:r>
              <a:rPr lang="en-US" altLang="zh-TW" sz="2000" dirty="0"/>
              <a:t>Correlation coefficient</a:t>
            </a:r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pPr lvl="1"/>
            <a:endParaRPr lang="en-US" altLang="zh-TW" sz="1800" i="1" dirty="0"/>
          </a:p>
          <a:p>
            <a:pPr lvl="1"/>
            <a:r>
              <a:rPr lang="en-US" altLang="zh-TW" sz="1800" i="1" dirty="0"/>
              <a:t>n</a:t>
            </a:r>
            <a:r>
              <a:rPr lang="en-US" altLang="zh-TW" sz="1800" dirty="0"/>
              <a:t> is the number of tuples</a:t>
            </a:r>
          </a:p>
          <a:p>
            <a:pPr lvl="1"/>
            <a:r>
              <a:rPr lang="en-US" altLang="zh-TW" sz="1800" dirty="0"/>
              <a:t>     and      are the respective mean or expected values of </a:t>
            </a:r>
            <a:r>
              <a:rPr lang="en-US" altLang="zh-TW" sz="1800" i="1" dirty="0"/>
              <a:t>A</a:t>
            </a:r>
            <a:r>
              <a:rPr lang="en-US" altLang="zh-TW" sz="1800" dirty="0"/>
              <a:t> and </a:t>
            </a:r>
            <a:r>
              <a:rPr lang="en-US" altLang="zh-TW" sz="1800" i="1" dirty="0"/>
              <a:t>B</a:t>
            </a:r>
          </a:p>
          <a:p>
            <a:pPr lvl="1"/>
            <a:r>
              <a:rPr lang="el-GR" altLang="zh-TW" sz="1800" i="1" dirty="0"/>
              <a:t>σ</a:t>
            </a:r>
            <a:r>
              <a:rPr lang="en-US" altLang="zh-TW" sz="1800" i="1" baseline="-25000" dirty="0"/>
              <a:t>A</a:t>
            </a:r>
            <a:r>
              <a:rPr lang="en-US" altLang="zh-TW" sz="1800" dirty="0"/>
              <a:t> and </a:t>
            </a:r>
            <a:r>
              <a:rPr lang="el-GR" altLang="zh-TW" sz="1800" i="1" dirty="0"/>
              <a:t>σ</a:t>
            </a:r>
            <a:r>
              <a:rPr lang="en-US" altLang="zh-TW" sz="1800" i="1" baseline="-25000" dirty="0"/>
              <a:t>B</a:t>
            </a:r>
            <a:r>
              <a:rPr lang="en-US" altLang="zh-TW" sz="1800" i="1" dirty="0"/>
              <a:t> </a:t>
            </a:r>
            <a:r>
              <a:rPr lang="en-US" altLang="zh-TW" sz="1800" dirty="0"/>
              <a:t>are the respective standard deviation of A and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1" name="Object 13"/>
              <p:cNvSpPr txBox="1"/>
              <p:nvPr/>
            </p:nvSpPr>
            <p:spPr bwMode="auto">
              <a:xfrm>
                <a:off x="843963" y="4798475"/>
                <a:ext cx="255588" cy="30844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6631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963" y="4798475"/>
                <a:ext cx="255588" cy="308449"/>
              </a:xfrm>
              <a:prstGeom prst="rect">
                <a:avLst/>
              </a:prstGeom>
              <a:blipFill>
                <a:blip r:embed="rId4"/>
                <a:stretch>
                  <a:fillRect r="-26190" b="-2352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2" name="Object 14"/>
              <p:cNvSpPr txBox="1"/>
              <p:nvPr/>
            </p:nvSpPr>
            <p:spPr bwMode="auto">
              <a:xfrm>
                <a:off x="1614130" y="4792610"/>
                <a:ext cx="295275" cy="40261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6632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130" y="4792610"/>
                <a:ext cx="295275" cy="402610"/>
              </a:xfrm>
              <a:prstGeom prst="rect">
                <a:avLst/>
              </a:prstGeom>
              <a:blipFill>
                <a:blip r:embed="rId5"/>
                <a:stretch>
                  <a:fillRect r="-1041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075C18B0-D3A2-4F02-9B9F-602BA4A074A7}"/>
              </a:ext>
            </a:extLst>
          </p:cNvPr>
          <p:cNvSpPr txBox="1"/>
          <p:nvPr/>
        </p:nvSpPr>
        <p:spPr>
          <a:xfrm>
            <a:off x="761629" y="5853327"/>
            <a:ext cx="762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Ref: </a:t>
            </a:r>
            <a:r>
              <a:rPr lang="en-US" altLang="zh-TW" sz="1400" dirty="0">
                <a:hlinkClick r:id="rId6"/>
              </a:rPr>
              <a:t>https://www.statisticshowto.com/probability-and-statistics/statistics-definitions/covariance/</a:t>
            </a:r>
            <a:endParaRPr lang="en-US" altLang="zh-TW" sz="1400" dirty="0"/>
          </a:p>
          <a:p>
            <a:endParaRPr lang="en-US" altLang="zh-TW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30F870A-801E-402F-B219-1C554F2414BA}"/>
                  </a:ext>
                </a:extLst>
              </p:cNvPr>
              <p:cNvSpPr txBox="1"/>
              <p:nvPr/>
            </p:nvSpPr>
            <p:spPr>
              <a:xfrm>
                <a:off x="761854" y="3183548"/>
                <a:ext cx="5690725" cy="10029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𝐶𝑜𝑣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30F870A-801E-402F-B219-1C554F241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54" y="3183548"/>
                <a:ext cx="5690725" cy="10029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圖說文字: 直線 9">
            <a:extLst>
              <a:ext uri="{FF2B5EF4-FFF2-40B4-BE49-F238E27FC236}">
                <a16:creationId xmlns:a16="http://schemas.microsoft.com/office/drawing/2014/main" id="{731FB3D5-94BE-453C-8FC7-2680C78E36E9}"/>
              </a:ext>
            </a:extLst>
          </p:cNvPr>
          <p:cNvSpPr/>
          <p:nvPr/>
        </p:nvSpPr>
        <p:spPr>
          <a:xfrm>
            <a:off x="6910928" y="3782922"/>
            <a:ext cx="1623472" cy="520722"/>
          </a:xfrm>
          <a:prstGeom prst="borderCallout1">
            <a:avLst>
              <a:gd name="adj1" fmla="val 18750"/>
              <a:gd name="adj2" fmla="val -8333"/>
              <a:gd name="adj3" fmla="val -8344"/>
              <a:gd name="adj4" fmla="val -435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C00000"/>
                </a:solidFill>
              </a:rPr>
              <a:t>Standardized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DA48DA30-88C3-4198-98BC-1F7F9EA0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Covariance (Numeric Data)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13DC5D1F-C7CA-4D5C-815E-4C4F3C495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Positive covariance</a:t>
            </a:r>
            <a:r>
              <a:rPr lang="en-US" altLang="zh-TW" sz="2400" dirty="0">
                <a:ea typeface="新細明體" panose="02020500000000000000" pitchFamily="18" charset="-120"/>
              </a:rPr>
              <a:t>: If </a:t>
            </a:r>
            <a:r>
              <a:rPr lang="en-US" altLang="zh-TW" sz="2400" dirty="0" err="1">
                <a:ea typeface="新細明體" panose="02020500000000000000" pitchFamily="18" charset="-120"/>
              </a:rPr>
              <a:t>Cov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A,B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&gt; 0, then A and B both tend to be larger than their expected values.</a:t>
            </a:r>
          </a:p>
          <a:p>
            <a:pPr>
              <a:lnSpc>
                <a:spcPct val="11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Negative covariance</a:t>
            </a:r>
            <a:r>
              <a:rPr lang="en-US" altLang="zh-TW" sz="2400" dirty="0">
                <a:ea typeface="新細明體" panose="02020500000000000000" pitchFamily="18" charset="-120"/>
              </a:rPr>
              <a:t>: If </a:t>
            </a:r>
            <a:r>
              <a:rPr lang="en-US" altLang="zh-TW" sz="2400" dirty="0" err="1">
                <a:ea typeface="新細明體" panose="02020500000000000000" pitchFamily="18" charset="-120"/>
              </a:rPr>
              <a:t>Cov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A,B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&lt; 0 then if A is larger than its expected value, B is likely to be smaller than its expected value.</a:t>
            </a:r>
          </a:p>
          <a:p>
            <a:pPr>
              <a:lnSpc>
                <a:spcPct val="11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Independence</a:t>
            </a:r>
            <a:r>
              <a:rPr lang="en-US" altLang="zh-TW" sz="2400" dirty="0">
                <a:ea typeface="新細明體" panose="02020500000000000000" pitchFamily="18" charset="-120"/>
              </a:rPr>
              <a:t>: </a:t>
            </a:r>
            <a:r>
              <a:rPr lang="en-US" altLang="zh-TW" sz="2400" dirty="0" err="1">
                <a:ea typeface="新細明體" panose="02020500000000000000" pitchFamily="18" charset="-120"/>
              </a:rPr>
              <a:t>Cov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A,B</a:t>
            </a:r>
            <a:r>
              <a:rPr lang="en-US" altLang="zh-TW" sz="2400" dirty="0">
                <a:ea typeface="新細明體" panose="02020500000000000000" pitchFamily="18" charset="-120"/>
              </a:rPr>
              <a:t> = 0 but the converse is not true:</a:t>
            </a:r>
          </a:p>
          <a:p>
            <a:pPr lvl="1"/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Some pairs of random variables may have a covariance of 0 but are not independent. </a:t>
            </a:r>
            <a:r>
              <a:rPr lang="en-US" altLang="zh-TW" sz="2000" dirty="0">
                <a:ea typeface="新細明體" panose="02020500000000000000" pitchFamily="18" charset="-120"/>
              </a:rPr>
              <a:t>Only under some additional assumptions (e.g.,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the data follow multivariate normal distributions</a:t>
            </a:r>
            <a:r>
              <a:rPr lang="en-US" altLang="zh-TW" sz="2000" dirty="0">
                <a:ea typeface="新細明體" panose="02020500000000000000" pitchFamily="18" charset="-120"/>
              </a:rPr>
              <a:t>) does a covariance of 0 imply independence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33244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D88341DF-8F03-4BFD-A118-173E9657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Covariance </a:t>
            </a:r>
            <a:r>
              <a:rPr lang="en-US" altLang="zh-TW" sz="3200" dirty="0" err="1"/>
              <a:t>v.s</a:t>
            </a:r>
            <a:r>
              <a:rPr lang="en-US" altLang="zh-TW" sz="3200" dirty="0"/>
              <a:t>. Correlation </a:t>
            </a:r>
            <a:endParaRPr lang="zh-TW" altLang="en-US" sz="32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4C319A5-D529-4ADE-ADBB-37906B20D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Covariance</a:t>
            </a:r>
          </a:p>
          <a:p>
            <a:pPr lvl="1"/>
            <a:r>
              <a:rPr lang="en-US" altLang="zh-TW" sz="2000" dirty="0"/>
              <a:t>illustrates the degree to which two variables vary with respect to each other (</a:t>
            </a:r>
            <a:r>
              <a:rPr lang="en-US" altLang="zh-TW" sz="2000" dirty="0">
                <a:solidFill>
                  <a:srgbClr val="FF0000"/>
                </a:solidFill>
              </a:rPr>
              <a:t>how the two variables differ</a:t>
            </a:r>
            <a:r>
              <a:rPr lang="en-US" altLang="zh-TW" sz="2000" dirty="0"/>
              <a:t>)</a:t>
            </a:r>
          </a:p>
          <a:p>
            <a:r>
              <a:rPr lang="en-US" altLang="zh-TW" sz="2400" dirty="0"/>
              <a:t>Correlation</a:t>
            </a:r>
          </a:p>
          <a:p>
            <a:pPr lvl="1"/>
            <a:r>
              <a:rPr lang="en-US" altLang="zh-TW" sz="2000" dirty="0"/>
              <a:t>Determines the strength and direction of two variables (</a:t>
            </a:r>
            <a:r>
              <a:rPr lang="en-US" altLang="zh-TW" sz="2000" dirty="0">
                <a:solidFill>
                  <a:srgbClr val="FF0000"/>
                </a:solidFill>
              </a:rPr>
              <a:t>how the two variables are related</a:t>
            </a:r>
            <a:r>
              <a:rPr lang="en-US" altLang="zh-TW" sz="2000" dirty="0"/>
              <a:t>)</a:t>
            </a:r>
            <a:endParaRPr lang="zh-TW" altLang="en-US" sz="2000" dirty="0"/>
          </a:p>
          <a:p>
            <a:pPr lvl="1"/>
            <a:r>
              <a:rPr lang="en-US" altLang="zh-TW" sz="2000" dirty="0"/>
              <a:t>A special case of covariance which can be achieved </a:t>
            </a:r>
            <a:r>
              <a:rPr lang="en-US" altLang="zh-TW" sz="2000" dirty="0">
                <a:solidFill>
                  <a:srgbClr val="FF0000"/>
                </a:solidFill>
              </a:rPr>
              <a:t>when the data is in standardized form</a:t>
            </a:r>
          </a:p>
          <a:p>
            <a:pPr lvl="1"/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400" dirty="0">
                <a:solidFill>
                  <a:srgbClr val="FF0000"/>
                </a:solidFill>
              </a:rPr>
              <a:t>Correlation is preferred over covariance</a:t>
            </a:r>
            <a:r>
              <a:rPr lang="en-US" altLang="zh-TW" sz="2400" dirty="0"/>
              <a:t> because it does not get affected by the change in scale. </a:t>
            </a:r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BAA5A54-4A8C-4403-836E-C8D0518C5FA0}"/>
              </a:ext>
            </a:extLst>
          </p:cNvPr>
          <p:cNvSpPr txBox="1"/>
          <p:nvPr/>
        </p:nvSpPr>
        <p:spPr>
          <a:xfrm>
            <a:off x="585020" y="5688449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Ref: </a:t>
            </a:r>
            <a:r>
              <a:rPr lang="en-US" altLang="zh-TW" sz="1400" dirty="0">
                <a:hlinkClick r:id="rId2"/>
              </a:rPr>
              <a:t>https://careerfoundry.com/en/blog/data-analytics/covariance-vs-correlation/</a:t>
            </a:r>
            <a:endParaRPr lang="en-US" altLang="zh-TW" sz="1400" dirty="0"/>
          </a:p>
          <a:p>
            <a:r>
              <a:rPr lang="en-US" altLang="zh-TW" sz="1400" dirty="0">
                <a:hlinkClick r:id="rId3"/>
              </a:rPr>
              <a:t>https://www.simplilearn.com/covariance-vs-correlation-article</a:t>
            </a:r>
            <a:endParaRPr lang="en-US" altLang="zh-TW" sz="1400" dirty="0"/>
          </a:p>
          <a:p>
            <a:r>
              <a:rPr lang="en-US" altLang="zh-TW" sz="1400" dirty="0">
                <a:hlinkClick r:id="rId4"/>
              </a:rPr>
              <a:t>https://www.mygreatlearning.com/blog/covariance-vs-correlation/#differences-between-covariance-and-correlation</a:t>
            </a:r>
            <a:endParaRPr lang="en-US" altLang="zh-TW" sz="1400" dirty="0"/>
          </a:p>
          <a:p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34859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85863"/>
            <a:ext cx="6705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304800" y="397669"/>
            <a:ext cx="8763000" cy="6096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Co-Variance: An Example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It can be simplified in computation as</a:t>
            </a:r>
          </a:p>
          <a:p>
            <a:pPr>
              <a:lnSpc>
                <a:spcPct val="15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Suppose two stocks A and B have the following values in one week:  (2, 5), (3, 8), (5, 10), (4, 11), (6, 14). 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Question:  If the stocks are affected by the same industry trends, will their prices rise or fall together?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E(A) = (2 + 3 + 5 + 4 + 6)/ 5 = 20/5 = 4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E(B) = (5 + 8 + 10 + 11 + 14) /5 = 48/5 = 9.6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Cov</a:t>
            </a:r>
            <a:r>
              <a:rPr lang="en-US" altLang="zh-TW" sz="2000" dirty="0">
                <a:ea typeface="新細明體" panose="02020500000000000000" pitchFamily="18" charset="-120"/>
              </a:rPr>
              <a:t>(A,B) = (2×5+3×8+5×10+4×11+6×14)/5 − 4 × 9.6 = 4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Thus, A and B rise together since </a:t>
            </a:r>
            <a:r>
              <a:rPr lang="en-US" altLang="zh-TW" sz="2000" dirty="0" err="1">
                <a:ea typeface="新細明體" panose="02020500000000000000" pitchFamily="18" charset="-120"/>
              </a:rPr>
              <a:t>Cov</a:t>
            </a:r>
            <a:r>
              <a:rPr lang="en-US" altLang="zh-TW" sz="2000" dirty="0">
                <a:ea typeface="新細明體" panose="02020500000000000000" pitchFamily="18" charset="-120"/>
              </a:rPr>
              <a:t>(A, B) &gt; 0.</a:t>
            </a: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68" y="2064774"/>
            <a:ext cx="426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Quality: Why Preprocess the Data?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Measures for data quality: A multidimensional view</a:t>
            </a:r>
          </a:p>
          <a:p>
            <a:pPr lvl="1"/>
            <a:r>
              <a:rPr lang="en-US" altLang="zh-TW" sz="2000" dirty="0"/>
              <a:t>Accuracy: correct or wrong, accurate or not</a:t>
            </a:r>
          </a:p>
          <a:p>
            <a:pPr lvl="1"/>
            <a:r>
              <a:rPr lang="en-US" altLang="zh-TW" sz="2000" dirty="0"/>
              <a:t>Completeness: not recorded, unavailable, …</a:t>
            </a:r>
          </a:p>
          <a:p>
            <a:pPr lvl="1"/>
            <a:r>
              <a:rPr lang="en-US" altLang="zh-TW" sz="2000" dirty="0"/>
              <a:t>Consistency: some modified but some not, dangling, …</a:t>
            </a:r>
          </a:p>
          <a:p>
            <a:pPr lvl="1"/>
            <a:r>
              <a:rPr lang="en-US" altLang="zh-TW" sz="2000" dirty="0"/>
              <a:t>Timeliness: timely update? </a:t>
            </a:r>
          </a:p>
          <a:p>
            <a:pPr lvl="1"/>
            <a:r>
              <a:rPr lang="en-US" altLang="zh-TW" sz="2000" dirty="0"/>
              <a:t>Believability: how trustable the data are correct?</a:t>
            </a:r>
          </a:p>
          <a:p>
            <a:pPr lvl="1"/>
            <a:r>
              <a:rPr lang="en-US" altLang="zh-TW" sz="2000" dirty="0"/>
              <a:t>Interpretability: how easily the data can be understood?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8"/>
          <p:cNvSpPr>
            <a:spLocks noGrp="1"/>
          </p:cNvSpPr>
          <p:nvPr>
            <p:ph type="title"/>
          </p:nvPr>
        </p:nvSpPr>
        <p:spPr>
          <a:xfrm>
            <a:off x="457200" y="390525"/>
            <a:ext cx="8229600" cy="828675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Co-Variance: An Exercise</a:t>
            </a:r>
            <a:endParaRPr lang="zh-TW" altLang="en-US" sz="3200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957145"/>
              </p:ext>
            </p:extLst>
          </p:nvPr>
        </p:nvGraphicFramePr>
        <p:xfrm>
          <a:off x="1973978" y="1819967"/>
          <a:ext cx="5105400" cy="219412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Time Point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AllElectronics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HighTech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T1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6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T2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5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T3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4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14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T4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5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T5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5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charset="-12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698" name="文字方塊 13"/>
          <p:cNvSpPr txBox="1">
            <a:spLocks noChangeArrowheads="1"/>
          </p:cNvSpPr>
          <p:nvPr/>
        </p:nvSpPr>
        <p:spPr bwMode="auto">
          <a:xfrm>
            <a:off x="1600200" y="1219200"/>
            <a:ext cx="6091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Stock prices for </a:t>
            </a:r>
            <a:r>
              <a:rPr lang="en-US" altLang="zh-TW" sz="2400" dirty="0" err="1">
                <a:ea typeface="新細明體" panose="02020500000000000000" pitchFamily="18" charset="-120"/>
              </a:rPr>
              <a:t>AllElectronics</a:t>
            </a:r>
            <a:r>
              <a:rPr lang="en-US" altLang="zh-TW" sz="2400" dirty="0">
                <a:ea typeface="新細明體" panose="02020500000000000000" pitchFamily="18" charset="-120"/>
              </a:rPr>
              <a:t> and </a:t>
            </a:r>
            <a:r>
              <a:rPr lang="en-US" altLang="zh-TW" sz="2400" dirty="0" err="1">
                <a:ea typeface="新細明體" panose="02020500000000000000" pitchFamily="18" charset="-120"/>
              </a:rPr>
              <a:t>HighTech</a:t>
            </a:r>
            <a:endParaRPr lang="zh-TW" altLang="en-US" sz="2400" dirty="0">
              <a:ea typeface="新細明體" panose="02020500000000000000" pitchFamily="18" charset="-120"/>
            </a:endParaRPr>
          </a:p>
        </p:txBody>
      </p:sp>
      <p:sp>
        <p:nvSpPr>
          <p:cNvPr id="28699" name="文字方塊 14"/>
          <p:cNvSpPr txBox="1">
            <a:spLocks noChangeArrowheads="1"/>
          </p:cNvSpPr>
          <p:nvPr/>
        </p:nvSpPr>
        <p:spPr bwMode="auto">
          <a:xfrm>
            <a:off x="676274" y="4152900"/>
            <a:ext cx="770080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1.</a:t>
            </a:r>
            <a:r>
              <a:rPr lang="zh-TW" altLang="en-US" sz="2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If the stocks are affected by the same industry trends, will their prices rise or fall together?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2.</a:t>
            </a:r>
            <a:r>
              <a:rPr lang="zh-TW" altLang="en-US" sz="2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Pearson correlation</a:t>
            </a:r>
            <a:r>
              <a:rPr lang="zh-TW" altLang="en-US" sz="2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=</a:t>
            </a:r>
            <a:r>
              <a:rPr lang="zh-TW" altLang="en-US" sz="2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?</a:t>
            </a:r>
            <a:endParaRPr lang="zh-TW" altLang="en-US" sz="20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71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What is Data Reduction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Data reduction</a:t>
            </a:r>
          </a:p>
          <a:p>
            <a:pPr lvl="1"/>
            <a:r>
              <a:rPr lang="en-US" altLang="zh-TW" sz="2000" dirty="0">
                <a:solidFill>
                  <a:srgbClr val="FF0000"/>
                </a:solidFill>
              </a:rPr>
              <a:t>Obtain a reduced representation of the data set </a:t>
            </a:r>
            <a:r>
              <a:rPr lang="en-US" altLang="zh-TW" sz="2000" dirty="0"/>
              <a:t>that is much smaller in volume but yet produces the same (or almost the same) analytical results</a:t>
            </a:r>
          </a:p>
          <a:p>
            <a:endParaRPr lang="en-US" altLang="zh-TW" sz="2400" dirty="0"/>
          </a:p>
          <a:p>
            <a:r>
              <a:rPr lang="en-US" altLang="zh-TW" sz="2400" dirty="0"/>
              <a:t>Why data reduction? </a:t>
            </a:r>
          </a:p>
          <a:p>
            <a:pPr lvl="1"/>
            <a:r>
              <a:rPr lang="en-US" altLang="zh-TW" sz="2100" dirty="0"/>
              <a:t>A database/data warehouse may store terabytes of data.  </a:t>
            </a:r>
          </a:p>
          <a:p>
            <a:pPr lvl="1"/>
            <a:r>
              <a:rPr lang="en-US" altLang="zh-TW" sz="2100" dirty="0"/>
              <a:t>Complex data analysis may take a very long time to run on the complete data set.</a:t>
            </a:r>
          </a:p>
          <a:p>
            <a:endParaRPr lang="en-US" altLang="zh-TW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FC2A51-AC7C-4CA4-B5B9-6F46EF98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Data Reduction Strategies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2068EF-CD21-49B2-90CA-36AF9FD0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672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300" dirty="0">
                <a:solidFill>
                  <a:srgbClr val="0000FF"/>
                </a:solidFill>
                <a:ea typeface="新細明體" panose="02020500000000000000" pitchFamily="18" charset="-120"/>
              </a:rPr>
              <a:t>Dimensionality reduction, e.g., remove unimportant attributes</a:t>
            </a:r>
          </a:p>
          <a:p>
            <a:pPr lvl="1">
              <a:lnSpc>
                <a:spcPct val="90000"/>
              </a:lnSpc>
            </a:pPr>
            <a:r>
              <a:rPr lang="en-US" altLang="zh-TW" sz="2150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Wavelet transforms</a:t>
            </a:r>
          </a:p>
          <a:p>
            <a:pPr lvl="1">
              <a:lnSpc>
                <a:spcPct val="90000"/>
              </a:lnSpc>
            </a:pPr>
            <a:r>
              <a:rPr lang="en-US" altLang="zh-TW" sz="2150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Principal Components Analysis (PCA)</a:t>
            </a:r>
          </a:p>
          <a:p>
            <a:pPr lvl="1">
              <a:lnSpc>
                <a:spcPct val="90000"/>
              </a:lnSpc>
            </a:pPr>
            <a:r>
              <a:rPr lang="en-US" altLang="zh-TW" sz="2150" dirty="0">
                <a:ea typeface="新細明體" panose="02020500000000000000" pitchFamily="18" charset="-120"/>
              </a:rPr>
              <a:t>Feature subset selection</a:t>
            </a:r>
          </a:p>
          <a:p>
            <a:pPr lvl="1">
              <a:lnSpc>
                <a:spcPct val="90000"/>
              </a:lnSpc>
            </a:pPr>
            <a:endParaRPr lang="en-US" altLang="zh-TW" sz="215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300" dirty="0">
                <a:solidFill>
                  <a:srgbClr val="0000FF"/>
                </a:solidFill>
                <a:ea typeface="新細明體" panose="02020500000000000000" pitchFamily="18" charset="-120"/>
              </a:rPr>
              <a:t>Numerosity reduction (some simply call it: Data Reduction)</a:t>
            </a:r>
          </a:p>
          <a:p>
            <a:pPr lvl="1">
              <a:lnSpc>
                <a:spcPct val="90000"/>
              </a:lnSpc>
            </a:pPr>
            <a:r>
              <a:rPr lang="en-US" altLang="zh-TW" sz="2150" dirty="0">
                <a:ea typeface="新細明體" panose="02020500000000000000" pitchFamily="18" charset="-120"/>
              </a:rPr>
              <a:t>Regression and Log-Linear Models</a:t>
            </a:r>
          </a:p>
          <a:p>
            <a:pPr lvl="1">
              <a:lnSpc>
                <a:spcPct val="90000"/>
              </a:lnSpc>
            </a:pPr>
            <a:r>
              <a:rPr lang="en-US" altLang="zh-TW" sz="2150" dirty="0">
                <a:ea typeface="新細明體" panose="02020500000000000000" pitchFamily="18" charset="-120"/>
              </a:rPr>
              <a:t>Histograms, clustering, sampling</a:t>
            </a:r>
          </a:p>
          <a:p>
            <a:pPr lvl="1">
              <a:lnSpc>
                <a:spcPct val="90000"/>
              </a:lnSpc>
            </a:pPr>
            <a:r>
              <a:rPr lang="en-US" altLang="zh-TW" sz="2150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Data cube aggregation</a:t>
            </a:r>
          </a:p>
          <a:p>
            <a:pPr lvl="1">
              <a:lnSpc>
                <a:spcPct val="90000"/>
              </a:lnSpc>
            </a:pPr>
            <a:endParaRPr lang="en-US" altLang="zh-TW" sz="215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300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Data compression</a:t>
            </a:r>
            <a:endParaRPr lang="zh-TW" altLang="en-US" sz="1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55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819" y="398016"/>
            <a:ext cx="8273989" cy="609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Data Reduction 1: Dimensionality Reduction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00418"/>
            <a:ext cx="85344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Curse of dimensionality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When dimensionality increases, data becomes increasingly sparse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Density and distance between points, which is critical to clustering, outlier analysis, becomes less meaningful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Dimensionality reduction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Avoid the curse of dimensionality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Help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eliminate irrelevant features and reduce noise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Reduce time and space required in data mining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Allow easier visualization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Dimensionality reduction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ea typeface="新細明體" panose="02020500000000000000" pitchFamily="18" charset="-120"/>
              </a:rPr>
              <a:t>Wavelet transforms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ea typeface="新細明體" panose="02020500000000000000" pitchFamily="18" charset="-120"/>
              </a:rPr>
              <a:t>Principal Component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Supervised and nonlinear techniques (e.g., feature selection)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85200" cy="6858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Mapping Data to a New Space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050" y="990600"/>
            <a:ext cx="8394700" cy="5029200"/>
          </a:xfrm>
          <a:noFill/>
        </p:spPr>
        <p:txBody>
          <a:bodyPr lIns="90488" tIns="44450" rIns="90488" bIns="44450"/>
          <a:lstStyle/>
          <a:p>
            <a:pPr marL="285750" indent="-285750" algn="just" eaLnBrk="1" hangingPunct="1">
              <a:lnSpc>
                <a:spcPct val="95000"/>
              </a:lnSpc>
              <a:tabLst>
                <a:tab pos="1198563" algn="l"/>
              </a:tabLst>
            </a:pPr>
            <a:endParaRPr lang="en-US" altLang="zh-TW" b="1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95000"/>
              </a:lnSpc>
              <a:tabLst>
                <a:tab pos="1198563" algn="l"/>
              </a:tabLst>
            </a:pPr>
            <a:endParaRPr lang="en-US" altLang="zh-TW" b="1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1400" b="1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1400" b="1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3"/>
          <a:stretch>
            <a:fillRect/>
          </a:stretch>
        </p:blipFill>
        <p:spPr bwMode="auto">
          <a:xfrm>
            <a:off x="5791200" y="2362200"/>
            <a:ext cx="33528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/>
          <a:stretch>
            <a:fillRect/>
          </a:stretch>
        </p:blipFill>
        <p:spPr bwMode="auto">
          <a:xfrm>
            <a:off x="0" y="2362200"/>
            <a:ext cx="34274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r="6209"/>
          <a:stretch>
            <a:fillRect/>
          </a:stretch>
        </p:blipFill>
        <p:spPr bwMode="auto">
          <a:xfrm>
            <a:off x="3048000" y="2362200"/>
            <a:ext cx="31242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685800" y="5410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</a:rPr>
              <a:t>Two Sine Waves</a:t>
            </a: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3429000" y="5486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</a:rPr>
              <a:t>Two Sine Waves + Noise</a:t>
            </a:r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6324600" y="5486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</a:rPr>
              <a:t>Frequency</a:t>
            </a:r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298450" y="1143000"/>
            <a:ext cx="83947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857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1985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11985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11985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11985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11985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11985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11985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11985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11985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en-US" altLang="zh-TW" b="1" dirty="0">
                <a:ea typeface="新細明體" panose="02020500000000000000" pitchFamily="18" charset="-120"/>
                <a:cs typeface="Tahoma" panose="020B0604030504040204" pitchFamily="34" charset="0"/>
              </a:rPr>
              <a:t>Fourier transform</a:t>
            </a:r>
          </a:p>
          <a:p>
            <a:pPr algn="just" eaLnBrk="1" hangingPunct="1">
              <a:lnSpc>
                <a:spcPct val="95000"/>
              </a:lnSpc>
            </a:pPr>
            <a:r>
              <a:rPr lang="en-US" altLang="zh-TW" b="1" dirty="0">
                <a:ea typeface="新細明體" panose="02020500000000000000" pitchFamily="18" charset="-120"/>
                <a:cs typeface="Tahoma" panose="020B0604030504040204" pitchFamily="34" charset="0"/>
              </a:rPr>
              <a:t>Wavelet transform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301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What Is Wavelet Transform?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95400"/>
            <a:ext cx="45720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Decomposes a signal into different frequency subbands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Applicable to n-dimensional signals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Data are transformed to preserve relative distance between objects at different levels of resolution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Allow natural clusters to become more distinguishable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solidFill>
                  <a:srgbClr val="FF0000"/>
                </a:solidFill>
                <a:ea typeface="新細明體" panose="02020500000000000000" pitchFamily="18" charset="-120"/>
              </a:rPr>
              <a:t>Used for image compression</a:t>
            </a:r>
          </a:p>
        </p:txBody>
      </p:sp>
      <p:pic>
        <p:nvPicPr>
          <p:cNvPr id="33797" name="Picture 4" descr="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35100"/>
            <a:ext cx="411162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396875"/>
            <a:ext cx="6629400" cy="838200"/>
          </a:xfrm>
        </p:spPr>
        <p:txBody>
          <a:bodyPr/>
          <a:lstStyle/>
          <a:p>
            <a:pPr eaLnBrk="1" hangingPunct="1"/>
            <a:r>
              <a:rPr lang="en-US" altLang="zh-TW" sz="4000" dirty="0">
                <a:ea typeface="新細明體" panose="02020500000000000000" pitchFamily="18" charset="-120"/>
              </a:rPr>
              <a:t>Wavelet Transformation</a:t>
            </a:r>
            <a:r>
              <a:rPr lang="en-US" altLang="zh-TW" sz="3200" dirty="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458200" cy="4933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Discrete wavelet transform (DWT) for linear signal processing, multi-resolution analysis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Compressed approximation: store only a small fraction of the strongest of the wavelet coefficients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Similar to discrete Fourier transform (DFT), but better lossy compression, localized in space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Method: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Length, L, must be an integer power of 2 (padding with 0’s, when necessary)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Each transform has 2 functions: smoothing, difference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Applies to pairs of data, resulting in two set of data of length L/2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Applies two functions recursively, until reaches the desired length</a:t>
            </a:r>
          </a:p>
        </p:txBody>
      </p:sp>
      <p:grpSp>
        <p:nvGrpSpPr>
          <p:cNvPr id="34821" name="Group 4"/>
          <p:cNvGrpSpPr>
            <a:grpSpLocks/>
          </p:cNvGrpSpPr>
          <p:nvPr/>
        </p:nvGrpSpPr>
        <p:grpSpPr bwMode="auto">
          <a:xfrm>
            <a:off x="6553200" y="0"/>
            <a:ext cx="2590800" cy="1579563"/>
            <a:chOff x="3936" y="96"/>
            <a:chExt cx="1632" cy="995"/>
          </a:xfrm>
        </p:grpSpPr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3936" y="96"/>
              <a:ext cx="1632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ea typeface="新細明體" panose="02020500000000000000" pitchFamily="18" charset="-120"/>
                </a:rPr>
                <a:t> </a:t>
              </a:r>
              <a:endParaRPr lang="en-US" altLang="zh-TW" sz="1600">
                <a:ea typeface="新細明體" panose="02020500000000000000" pitchFamily="18" charset="-12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4823" name="Line 6"/>
            <p:cNvSpPr>
              <a:spLocks noChangeShapeType="1"/>
            </p:cNvSpPr>
            <p:nvPr/>
          </p:nvSpPr>
          <p:spPr bwMode="auto">
            <a:xfrm>
              <a:off x="3984" y="8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4824" name="Line 7"/>
            <p:cNvSpPr>
              <a:spLocks noChangeShapeType="1"/>
            </p:cNvSpPr>
            <p:nvPr/>
          </p:nvSpPr>
          <p:spPr bwMode="auto">
            <a:xfrm flipH="1" flipV="1">
              <a:off x="4128" y="28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4825" name="Line 8"/>
            <p:cNvSpPr>
              <a:spLocks noChangeShapeType="1"/>
            </p:cNvSpPr>
            <p:nvPr/>
          </p:nvSpPr>
          <p:spPr bwMode="auto">
            <a:xfrm>
              <a:off x="4128" y="2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4826" name="Line 9"/>
            <p:cNvSpPr>
              <a:spLocks noChangeShapeType="1"/>
            </p:cNvSpPr>
            <p:nvPr/>
          </p:nvSpPr>
          <p:spPr bwMode="auto">
            <a:xfrm>
              <a:off x="4416" y="28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4827" name="Line 10"/>
            <p:cNvSpPr>
              <a:spLocks noChangeShapeType="1"/>
            </p:cNvSpPr>
            <p:nvPr/>
          </p:nvSpPr>
          <p:spPr bwMode="auto">
            <a:xfrm>
              <a:off x="4416" y="8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4828" name="Line 11"/>
            <p:cNvSpPr>
              <a:spLocks noChangeShapeType="1"/>
            </p:cNvSpPr>
            <p:nvPr/>
          </p:nvSpPr>
          <p:spPr bwMode="auto">
            <a:xfrm>
              <a:off x="4848" y="8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4829" name="Line 12"/>
            <p:cNvSpPr>
              <a:spLocks noChangeShapeType="1"/>
            </p:cNvSpPr>
            <p:nvPr/>
          </p:nvSpPr>
          <p:spPr bwMode="auto">
            <a:xfrm flipV="1">
              <a:off x="4944" y="336"/>
              <a:ext cx="1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4830" name="Line 13"/>
            <p:cNvSpPr>
              <a:spLocks noChangeShapeType="1"/>
            </p:cNvSpPr>
            <p:nvPr/>
          </p:nvSpPr>
          <p:spPr bwMode="auto">
            <a:xfrm>
              <a:off x="5136" y="33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4831" name="Line 14"/>
            <p:cNvSpPr>
              <a:spLocks noChangeShapeType="1"/>
            </p:cNvSpPr>
            <p:nvPr/>
          </p:nvSpPr>
          <p:spPr bwMode="auto">
            <a:xfrm>
              <a:off x="5232" y="624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4832" name="Line 15"/>
            <p:cNvSpPr>
              <a:spLocks noChangeShapeType="1"/>
            </p:cNvSpPr>
            <p:nvPr/>
          </p:nvSpPr>
          <p:spPr bwMode="auto">
            <a:xfrm flipV="1">
              <a:off x="5328" y="86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4833" name="Line 16"/>
            <p:cNvSpPr>
              <a:spLocks noChangeShapeType="1"/>
            </p:cNvSpPr>
            <p:nvPr/>
          </p:nvSpPr>
          <p:spPr bwMode="auto">
            <a:xfrm>
              <a:off x="5424" y="8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4834" name="Rectangle 17"/>
            <p:cNvSpPr>
              <a:spLocks noChangeArrowheads="1"/>
            </p:cNvSpPr>
            <p:nvPr/>
          </p:nvSpPr>
          <p:spPr bwMode="auto">
            <a:xfrm>
              <a:off x="4080" y="864"/>
              <a:ext cx="4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Haar2</a:t>
              </a:r>
            </a:p>
          </p:txBody>
        </p:sp>
        <p:sp>
          <p:nvSpPr>
            <p:cNvPr id="34835" name="Rectangle 18"/>
            <p:cNvSpPr>
              <a:spLocks noChangeArrowheads="1"/>
            </p:cNvSpPr>
            <p:nvPr/>
          </p:nvSpPr>
          <p:spPr bwMode="auto">
            <a:xfrm>
              <a:off x="4752" y="864"/>
              <a:ext cx="77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Daubechie4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Wavelet Decomposition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Wavelets: A math tool for space-efficient hierarchical decomposition of functions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 = [2, 2, 0, 2, 3, 5, 4, 4] can be transformed to S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^ </a:t>
            </a:r>
            <a:r>
              <a:rPr lang="en-US" altLang="zh-TW" sz="2400" dirty="0">
                <a:ea typeface="新細明體" panose="02020500000000000000" pitchFamily="18" charset="-120"/>
              </a:rPr>
              <a:t>= [2</a:t>
            </a:r>
            <a:r>
              <a:rPr lang="en-US" altLang="zh-TW" sz="2400" baseline="30000" dirty="0">
                <a:ea typeface="新細明體" panose="02020500000000000000" pitchFamily="18" charset="-120"/>
              </a:rPr>
              <a:t>3</a:t>
            </a:r>
            <a:r>
              <a:rPr lang="en-US" altLang="zh-TW" sz="2400" dirty="0">
                <a:ea typeface="新細明體" panose="02020500000000000000" pitchFamily="18" charset="-120"/>
              </a:rPr>
              <a:t>/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4</a:t>
            </a:r>
            <a:r>
              <a:rPr lang="en-US" altLang="zh-TW" sz="2400" dirty="0">
                <a:ea typeface="新細明體" panose="02020500000000000000" pitchFamily="18" charset="-120"/>
              </a:rPr>
              <a:t>, -1</a:t>
            </a:r>
            <a:r>
              <a:rPr lang="en-US" altLang="zh-TW" sz="2400" baseline="30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/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4</a:t>
            </a:r>
            <a:r>
              <a:rPr lang="en-US" altLang="zh-TW" sz="2400" dirty="0">
                <a:ea typeface="新細明體" panose="02020500000000000000" pitchFamily="18" charset="-120"/>
              </a:rPr>
              <a:t>, </a:t>
            </a:r>
            <a:r>
              <a:rPr lang="en-US" altLang="zh-TW" sz="2400" baseline="30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/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ea typeface="新細明體" panose="02020500000000000000" pitchFamily="18" charset="-120"/>
              </a:rPr>
              <a:t>, 0, 0, -1, -1, 0]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Compression: many small detail coefficients can be replaced by 0’s, and only the significant coefficients are retained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7543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Haar Wavelet Coefficients 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132513" y="1066800"/>
            <a:ext cx="301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Coefficient “Supports”</a:t>
            </a:r>
            <a:endParaRPr lang="en-US" altLang="zh-TW" sz="1400" b="1">
              <a:solidFill>
                <a:schemeClr val="tx2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5641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2              2   0            2   3            5   4               4</a:t>
            </a:r>
          </a:p>
        </p:txBody>
      </p:sp>
      <p:grpSp>
        <p:nvGrpSpPr>
          <p:cNvPr id="36870" name="Group 5"/>
          <p:cNvGrpSpPr>
            <a:grpSpLocks/>
          </p:cNvGrpSpPr>
          <p:nvPr/>
        </p:nvGrpSpPr>
        <p:grpSpPr bwMode="auto">
          <a:xfrm>
            <a:off x="2743200" y="2514600"/>
            <a:ext cx="762000" cy="457200"/>
            <a:chOff x="1392" y="1344"/>
            <a:chExt cx="480" cy="288"/>
          </a:xfrm>
        </p:grpSpPr>
        <p:sp>
          <p:nvSpPr>
            <p:cNvPr id="36975" name="Text Box 6"/>
            <p:cNvSpPr txBox="1">
              <a:spLocks noChangeArrowheads="1"/>
            </p:cNvSpPr>
            <p:nvPr/>
          </p:nvSpPr>
          <p:spPr bwMode="auto">
            <a:xfrm>
              <a:off x="1392" y="1392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Verdana" panose="020B060403050404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-1.25</a:t>
              </a:r>
            </a:p>
          </p:txBody>
        </p:sp>
        <p:sp>
          <p:nvSpPr>
            <p:cNvPr id="36976" name="Oval 7"/>
            <p:cNvSpPr>
              <a:spLocks noChangeArrowheads="1"/>
            </p:cNvSpPr>
            <p:nvPr/>
          </p:nvSpPr>
          <p:spPr bwMode="auto">
            <a:xfrm>
              <a:off x="1392" y="1344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</p:grpSp>
      <p:grpSp>
        <p:nvGrpSpPr>
          <p:cNvPr id="36871" name="Group 8"/>
          <p:cNvGrpSpPr>
            <a:grpSpLocks/>
          </p:cNvGrpSpPr>
          <p:nvPr/>
        </p:nvGrpSpPr>
        <p:grpSpPr bwMode="auto">
          <a:xfrm>
            <a:off x="2743200" y="1752600"/>
            <a:ext cx="685800" cy="457200"/>
            <a:chOff x="1392" y="1008"/>
            <a:chExt cx="432" cy="288"/>
          </a:xfrm>
        </p:grpSpPr>
        <p:sp>
          <p:nvSpPr>
            <p:cNvPr id="36973" name="Text Box 9"/>
            <p:cNvSpPr txBox="1">
              <a:spLocks noChangeArrowheads="1"/>
            </p:cNvSpPr>
            <p:nvPr/>
          </p:nvSpPr>
          <p:spPr bwMode="auto">
            <a:xfrm>
              <a:off x="1392" y="1056"/>
              <a:ext cx="4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Verdana" panose="020B060403050404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2.75</a:t>
              </a:r>
            </a:p>
          </p:txBody>
        </p:sp>
        <p:sp>
          <p:nvSpPr>
            <p:cNvPr id="36974" name="Oval 10"/>
            <p:cNvSpPr>
              <a:spLocks noChangeArrowheads="1"/>
            </p:cNvSpPr>
            <p:nvPr/>
          </p:nvSpPr>
          <p:spPr bwMode="auto">
            <a:xfrm>
              <a:off x="1392" y="1008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</p:grpSp>
      <p:grpSp>
        <p:nvGrpSpPr>
          <p:cNvPr id="36872" name="Group 11"/>
          <p:cNvGrpSpPr>
            <a:grpSpLocks/>
          </p:cNvGrpSpPr>
          <p:nvPr/>
        </p:nvGrpSpPr>
        <p:grpSpPr bwMode="auto">
          <a:xfrm>
            <a:off x="1524000" y="3276600"/>
            <a:ext cx="762000" cy="457200"/>
            <a:chOff x="816" y="1632"/>
            <a:chExt cx="480" cy="288"/>
          </a:xfrm>
        </p:grpSpPr>
        <p:sp>
          <p:nvSpPr>
            <p:cNvPr id="36971" name="Oval 12"/>
            <p:cNvSpPr>
              <a:spLocks noChangeArrowheads="1"/>
            </p:cNvSpPr>
            <p:nvPr/>
          </p:nvSpPr>
          <p:spPr bwMode="auto">
            <a:xfrm>
              <a:off x="816" y="1632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72" name="Text Box 13"/>
            <p:cNvSpPr txBox="1">
              <a:spLocks noChangeArrowheads="1"/>
            </p:cNvSpPr>
            <p:nvPr/>
          </p:nvSpPr>
          <p:spPr bwMode="auto">
            <a:xfrm>
              <a:off x="864" y="1680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Verdana" panose="020B060403050404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0.5</a:t>
              </a:r>
            </a:p>
          </p:txBody>
        </p:sp>
      </p:grpSp>
      <p:grpSp>
        <p:nvGrpSpPr>
          <p:cNvPr id="36873" name="Group 14"/>
          <p:cNvGrpSpPr>
            <a:grpSpLocks/>
          </p:cNvGrpSpPr>
          <p:nvPr/>
        </p:nvGrpSpPr>
        <p:grpSpPr bwMode="auto">
          <a:xfrm>
            <a:off x="4038600" y="3276600"/>
            <a:ext cx="762000" cy="457200"/>
            <a:chOff x="816" y="1632"/>
            <a:chExt cx="480" cy="288"/>
          </a:xfrm>
        </p:grpSpPr>
        <p:sp>
          <p:nvSpPr>
            <p:cNvPr id="36969" name="Oval 15"/>
            <p:cNvSpPr>
              <a:spLocks noChangeArrowheads="1"/>
            </p:cNvSpPr>
            <p:nvPr/>
          </p:nvSpPr>
          <p:spPr bwMode="auto">
            <a:xfrm>
              <a:off x="816" y="1632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70" name="Text Box 16"/>
            <p:cNvSpPr txBox="1">
              <a:spLocks noChangeArrowheads="1"/>
            </p:cNvSpPr>
            <p:nvPr/>
          </p:nvSpPr>
          <p:spPr bwMode="auto">
            <a:xfrm>
              <a:off x="864" y="1680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Verdana" panose="020B060403050404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 0</a:t>
              </a:r>
            </a:p>
          </p:txBody>
        </p:sp>
      </p:grpSp>
      <p:grpSp>
        <p:nvGrpSpPr>
          <p:cNvPr id="36874" name="Group 17"/>
          <p:cNvGrpSpPr>
            <a:grpSpLocks/>
          </p:cNvGrpSpPr>
          <p:nvPr/>
        </p:nvGrpSpPr>
        <p:grpSpPr bwMode="auto">
          <a:xfrm>
            <a:off x="838200" y="4038600"/>
            <a:ext cx="762000" cy="457200"/>
            <a:chOff x="816" y="1632"/>
            <a:chExt cx="480" cy="288"/>
          </a:xfrm>
        </p:grpSpPr>
        <p:sp>
          <p:nvSpPr>
            <p:cNvPr id="36967" name="Oval 18"/>
            <p:cNvSpPr>
              <a:spLocks noChangeArrowheads="1"/>
            </p:cNvSpPr>
            <p:nvPr/>
          </p:nvSpPr>
          <p:spPr bwMode="auto">
            <a:xfrm>
              <a:off x="816" y="1632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68" name="Text Box 19"/>
            <p:cNvSpPr txBox="1">
              <a:spLocks noChangeArrowheads="1"/>
            </p:cNvSpPr>
            <p:nvPr/>
          </p:nvSpPr>
          <p:spPr bwMode="auto">
            <a:xfrm>
              <a:off x="864" y="1680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Verdana" panose="020B060403050404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 0</a:t>
              </a:r>
            </a:p>
          </p:txBody>
        </p:sp>
      </p:grpSp>
      <p:grpSp>
        <p:nvGrpSpPr>
          <p:cNvPr id="36875" name="Group 20"/>
          <p:cNvGrpSpPr>
            <a:grpSpLocks/>
          </p:cNvGrpSpPr>
          <p:nvPr/>
        </p:nvGrpSpPr>
        <p:grpSpPr bwMode="auto">
          <a:xfrm>
            <a:off x="2209800" y="4038600"/>
            <a:ext cx="762000" cy="457200"/>
            <a:chOff x="816" y="1632"/>
            <a:chExt cx="480" cy="288"/>
          </a:xfrm>
        </p:grpSpPr>
        <p:sp>
          <p:nvSpPr>
            <p:cNvPr id="36965" name="Oval 21"/>
            <p:cNvSpPr>
              <a:spLocks noChangeArrowheads="1"/>
            </p:cNvSpPr>
            <p:nvPr/>
          </p:nvSpPr>
          <p:spPr bwMode="auto">
            <a:xfrm>
              <a:off x="816" y="1632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66" name="Text Box 22"/>
            <p:cNvSpPr txBox="1">
              <a:spLocks noChangeArrowheads="1"/>
            </p:cNvSpPr>
            <p:nvPr/>
          </p:nvSpPr>
          <p:spPr bwMode="auto">
            <a:xfrm>
              <a:off x="864" y="1680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Verdana" panose="020B060403050404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 -1</a:t>
              </a:r>
            </a:p>
          </p:txBody>
        </p:sp>
      </p:grpSp>
      <p:grpSp>
        <p:nvGrpSpPr>
          <p:cNvPr id="36876" name="Group 23"/>
          <p:cNvGrpSpPr>
            <a:grpSpLocks/>
          </p:cNvGrpSpPr>
          <p:nvPr/>
        </p:nvGrpSpPr>
        <p:grpSpPr bwMode="auto">
          <a:xfrm>
            <a:off x="4876800" y="4038600"/>
            <a:ext cx="762000" cy="457200"/>
            <a:chOff x="816" y="1632"/>
            <a:chExt cx="480" cy="288"/>
          </a:xfrm>
        </p:grpSpPr>
        <p:sp>
          <p:nvSpPr>
            <p:cNvPr id="36963" name="Oval 24"/>
            <p:cNvSpPr>
              <a:spLocks noChangeArrowheads="1"/>
            </p:cNvSpPr>
            <p:nvPr/>
          </p:nvSpPr>
          <p:spPr bwMode="auto">
            <a:xfrm>
              <a:off x="816" y="1632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64" name="Text Box 25"/>
            <p:cNvSpPr txBox="1">
              <a:spLocks noChangeArrowheads="1"/>
            </p:cNvSpPr>
            <p:nvPr/>
          </p:nvSpPr>
          <p:spPr bwMode="auto">
            <a:xfrm>
              <a:off x="864" y="1680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Verdana" panose="020B060403050404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 0</a:t>
              </a:r>
            </a:p>
          </p:txBody>
        </p:sp>
      </p:grpSp>
      <p:grpSp>
        <p:nvGrpSpPr>
          <p:cNvPr id="36877" name="Group 26"/>
          <p:cNvGrpSpPr>
            <a:grpSpLocks/>
          </p:cNvGrpSpPr>
          <p:nvPr/>
        </p:nvGrpSpPr>
        <p:grpSpPr bwMode="auto">
          <a:xfrm>
            <a:off x="3429000" y="4038600"/>
            <a:ext cx="762000" cy="457200"/>
            <a:chOff x="816" y="1632"/>
            <a:chExt cx="480" cy="288"/>
          </a:xfrm>
        </p:grpSpPr>
        <p:sp>
          <p:nvSpPr>
            <p:cNvPr id="36961" name="Oval 27"/>
            <p:cNvSpPr>
              <a:spLocks noChangeArrowheads="1"/>
            </p:cNvSpPr>
            <p:nvPr/>
          </p:nvSpPr>
          <p:spPr bwMode="auto">
            <a:xfrm>
              <a:off x="816" y="1632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62" name="Text Box 28"/>
            <p:cNvSpPr txBox="1">
              <a:spLocks noChangeArrowheads="1"/>
            </p:cNvSpPr>
            <p:nvPr/>
          </p:nvSpPr>
          <p:spPr bwMode="auto">
            <a:xfrm>
              <a:off x="864" y="1680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Verdana" panose="020B060403050404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 -1</a:t>
              </a:r>
            </a:p>
          </p:txBody>
        </p:sp>
      </p:grpSp>
      <p:sp>
        <p:nvSpPr>
          <p:cNvPr id="36878" name="Line 29"/>
          <p:cNvSpPr>
            <a:spLocks noChangeShapeType="1"/>
          </p:cNvSpPr>
          <p:nvPr/>
        </p:nvSpPr>
        <p:spPr bwMode="auto">
          <a:xfrm flipH="1">
            <a:off x="609600" y="4419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79" name="Line 30"/>
          <p:cNvSpPr>
            <a:spLocks noChangeShapeType="1"/>
          </p:cNvSpPr>
          <p:nvPr/>
        </p:nvSpPr>
        <p:spPr bwMode="auto">
          <a:xfrm>
            <a:off x="1371600" y="4419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80" name="Line 31"/>
          <p:cNvSpPr>
            <a:spLocks noChangeShapeType="1"/>
          </p:cNvSpPr>
          <p:nvPr/>
        </p:nvSpPr>
        <p:spPr bwMode="auto">
          <a:xfrm flipH="1">
            <a:off x="2057400" y="4419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81" name="Line 32"/>
          <p:cNvSpPr>
            <a:spLocks noChangeShapeType="1"/>
          </p:cNvSpPr>
          <p:nvPr/>
        </p:nvSpPr>
        <p:spPr bwMode="auto">
          <a:xfrm flipH="1">
            <a:off x="3276600" y="4419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82" name="Line 33"/>
          <p:cNvSpPr>
            <a:spLocks noChangeShapeType="1"/>
          </p:cNvSpPr>
          <p:nvPr/>
        </p:nvSpPr>
        <p:spPr bwMode="auto">
          <a:xfrm flipH="1">
            <a:off x="4648200" y="4419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83" name="Line 34"/>
          <p:cNvSpPr>
            <a:spLocks noChangeShapeType="1"/>
          </p:cNvSpPr>
          <p:nvPr/>
        </p:nvSpPr>
        <p:spPr bwMode="auto">
          <a:xfrm>
            <a:off x="2743200" y="4495800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84" name="Line 35"/>
          <p:cNvSpPr>
            <a:spLocks noChangeShapeType="1"/>
          </p:cNvSpPr>
          <p:nvPr/>
        </p:nvSpPr>
        <p:spPr bwMode="auto">
          <a:xfrm>
            <a:off x="3962400" y="4419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85" name="Line 36"/>
          <p:cNvSpPr>
            <a:spLocks noChangeShapeType="1"/>
          </p:cNvSpPr>
          <p:nvPr/>
        </p:nvSpPr>
        <p:spPr bwMode="auto">
          <a:xfrm>
            <a:off x="5486400" y="4419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86" name="Line 37"/>
          <p:cNvSpPr>
            <a:spLocks noChangeShapeType="1"/>
          </p:cNvSpPr>
          <p:nvPr/>
        </p:nvSpPr>
        <p:spPr bwMode="auto">
          <a:xfrm flipH="1">
            <a:off x="1219200" y="36576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87" name="Line 38"/>
          <p:cNvSpPr>
            <a:spLocks noChangeShapeType="1"/>
          </p:cNvSpPr>
          <p:nvPr/>
        </p:nvSpPr>
        <p:spPr bwMode="auto">
          <a:xfrm flipH="1">
            <a:off x="3733800" y="36576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88" name="Line 39"/>
          <p:cNvSpPr>
            <a:spLocks noChangeShapeType="1"/>
          </p:cNvSpPr>
          <p:nvPr/>
        </p:nvSpPr>
        <p:spPr bwMode="auto">
          <a:xfrm flipH="1">
            <a:off x="1981200" y="2819400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89" name="Line 40"/>
          <p:cNvSpPr>
            <a:spLocks noChangeShapeType="1"/>
          </p:cNvSpPr>
          <p:nvPr/>
        </p:nvSpPr>
        <p:spPr bwMode="auto">
          <a:xfrm>
            <a:off x="2133600" y="36576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90" name="Line 41"/>
          <p:cNvSpPr>
            <a:spLocks noChangeShapeType="1"/>
          </p:cNvSpPr>
          <p:nvPr/>
        </p:nvSpPr>
        <p:spPr bwMode="auto">
          <a:xfrm>
            <a:off x="4648200" y="36576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91" name="Line 42"/>
          <p:cNvSpPr>
            <a:spLocks noChangeShapeType="1"/>
          </p:cNvSpPr>
          <p:nvPr/>
        </p:nvSpPr>
        <p:spPr bwMode="auto">
          <a:xfrm>
            <a:off x="3429000" y="28194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92" name="Line 43"/>
          <p:cNvSpPr>
            <a:spLocks noChangeShapeType="1"/>
          </p:cNvSpPr>
          <p:nvPr/>
        </p:nvSpPr>
        <p:spPr bwMode="auto">
          <a:xfrm flipH="1">
            <a:off x="30480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93" name="Text Box 44"/>
          <p:cNvSpPr txBox="1">
            <a:spLocks noChangeArrowheads="1"/>
          </p:cNvSpPr>
          <p:nvPr/>
        </p:nvSpPr>
        <p:spPr bwMode="auto">
          <a:xfrm>
            <a:off x="2667000" y="2133600"/>
            <a:ext cx="449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chemeClr val="tx2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894" name="Text Box 45"/>
          <p:cNvSpPr txBox="1">
            <a:spLocks noChangeArrowheads="1"/>
          </p:cNvSpPr>
          <p:nvPr/>
        </p:nvSpPr>
        <p:spPr bwMode="auto">
          <a:xfrm>
            <a:off x="3810000" y="27432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6895" name="Text Box 46"/>
          <p:cNvSpPr txBox="1">
            <a:spLocks noChangeArrowheads="1"/>
          </p:cNvSpPr>
          <p:nvPr/>
        </p:nvSpPr>
        <p:spPr bwMode="auto">
          <a:xfrm>
            <a:off x="2133600" y="2667000"/>
            <a:ext cx="449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896" name="Text Box 47"/>
          <p:cNvSpPr txBox="1">
            <a:spLocks noChangeArrowheads="1"/>
          </p:cNvSpPr>
          <p:nvPr/>
        </p:nvSpPr>
        <p:spPr bwMode="auto">
          <a:xfrm>
            <a:off x="990600" y="3505200"/>
            <a:ext cx="449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897" name="Text Box 48"/>
          <p:cNvSpPr txBox="1">
            <a:spLocks noChangeArrowheads="1"/>
          </p:cNvSpPr>
          <p:nvPr/>
        </p:nvSpPr>
        <p:spPr bwMode="auto">
          <a:xfrm>
            <a:off x="381000" y="4343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898" name="Text Box 49"/>
          <p:cNvSpPr txBox="1">
            <a:spLocks noChangeArrowheads="1"/>
          </p:cNvSpPr>
          <p:nvPr/>
        </p:nvSpPr>
        <p:spPr bwMode="auto">
          <a:xfrm>
            <a:off x="1905000" y="44196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899" name="Text Box 50"/>
          <p:cNvSpPr txBox="1">
            <a:spLocks noChangeArrowheads="1"/>
          </p:cNvSpPr>
          <p:nvPr/>
        </p:nvSpPr>
        <p:spPr bwMode="auto">
          <a:xfrm>
            <a:off x="3048000" y="4419600"/>
            <a:ext cx="449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900" name="Text Box 51"/>
          <p:cNvSpPr txBox="1">
            <a:spLocks noChangeArrowheads="1"/>
          </p:cNvSpPr>
          <p:nvPr/>
        </p:nvSpPr>
        <p:spPr bwMode="auto">
          <a:xfrm>
            <a:off x="3581400" y="3581400"/>
            <a:ext cx="449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901" name="Text Box 52"/>
          <p:cNvSpPr txBox="1">
            <a:spLocks noChangeArrowheads="1"/>
          </p:cNvSpPr>
          <p:nvPr/>
        </p:nvSpPr>
        <p:spPr bwMode="auto">
          <a:xfrm>
            <a:off x="4495800" y="4419600"/>
            <a:ext cx="449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902" name="Text Box 53"/>
          <p:cNvSpPr txBox="1">
            <a:spLocks noChangeArrowheads="1"/>
          </p:cNvSpPr>
          <p:nvPr/>
        </p:nvSpPr>
        <p:spPr bwMode="auto">
          <a:xfrm>
            <a:off x="2362200" y="35052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6903" name="Text Box 54"/>
          <p:cNvSpPr txBox="1">
            <a:spLocks noChangeArrowheads="1"/>
          </p:cNvSpPr>
          <p:nvPr/>
        </p:nvSpPr>
        <p:spPr bwMode="auto">
          <a:xfrm>
            <a:off x="4876800" y="35814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6904" name="Text Box 55"/>
          <p:cNvSpPr txBox="1">
            <a:spLocks noChangeArrowheads="1"/>
          </p:cNvSpPr>
          <p:nvPr/>
        </p:nvSpPr>
        <p:spPr bwMode="auto">
          <a:xfrm>
            <a:off x="1447800" y="44196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6905" name="Text Box 56"/>
          <p:cNvSpPr txBox="1">
            <a:spLocks noChangeArrowheads="1"/>
          </p:cNvSpPr>
          <p:nvPr/>
        </p:nvSpPr>
        <p:spPr bwMode="auto">
          <a:xfrm>
            <a:off x="2743200" y="44196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6906" name="Text Box 57"/>
          <p:cNvSpPr txBox="1">
            <a:spLocks noChangeArrowheads="1"/>
          </p:cNvSpPr>
          <p:nvPr/>
        </p:nvSpPr>
        <p:spPr bwMode="auto">
          <a:xfrm>
            <a:off x="4114800" y="44196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6907" name="Text Box 58"/>
          <p:cNvSpPr txBox="1">
            <a:spLocks noChangeArrowheads="1"/>
          </p:cNvSpPr>
          <p:nvPr/>
        </p:nvSpPr>
        <p:spPr bwMode="auto">
          <a:xfrm>
            <a:off x="5638800" y="44196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5050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36908" name="Group 59"/>
          <p:cNvGrpSpPr>
            <a:grpSpLocks/>
          </p:cNvGrpSpPr>
          <p:nvPr/>
        </p:nvGrpSpPr>
        <p:grpSpPr bwMode="auto">
          <a:xfrm>
            <a:off x="6969125" y="1295400"/>
            <a:ext cx="2174875" cy="611188"/>
            <a:chOff x="4368" y="2640"/>
            <a:chExt cx="1296" cy="384"/>
          </a:xfrm>
        </p:grpSpPr>
        <p:sp>
          <p:nvSpPr>
            <p:cNvPr id="36959" name="Rectangle 60"/>
            <p:cNvSpPr>
              <a:spLocks noChangeArrowheads="1"/>
            </p:cNvSpPr>
            <p:nvPr/>
          </p:nvSpPr>
          <p:spPr bwMode="auto">
            <a:xfrm>
              <a:off x="4368" y="2832"/>
              <a:ext cx="1152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60" name="Text Box 61"/>
            <p:cNvSpPr txBox="1">
              <a:spLocks noChangeArrowheads="1"/>
            </p:cNvSpPr>
            <p:nvPr/>
          </p:nvSpPr>
          <p:spPr bwMode="auto">
            <a:xfrm>
              <a:off x="4801" y="2640"/>
              <a:ext cx="86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4800" b="1" baseline="-250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36909" name="Group 62"/>
          <p:cNvGrpSpPr>
            <a:grpSpLocks/>
          </p:cNvGrpSpPr>
          <p:nvPr/>
        </p:nvGrpSpPr>
        <p:grpSpPr bwMode="auto">
          <a:xfrm>
            <a:off x="5978525" y="1524000"/>
            <a:ext cx="2951163" cy="4572000"/>
            <a:chOff x="3766" y="960"/>
            <a:chExt cx="1859" cy="2880"/>
          </a:xfrm>
        </p:grpSpPr>
        <p:sp>
          <p:nvSpPr>
            <p:cNvPr id="36914" name="Rectangle 63"/>
            <p:cNvSpPr>
              <a:spLocks noChangeArrowheads="1"/>
            </p:cNvSpPr>
            <p:nvPr/>
          </p:nvSpPr>
          <p:spPr bwMode="auto">
            <a:xfrm>
              <a:off x="4390" y="1439"/>
              <a:ext cx="1230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15" name="Text Box 64"/>
            <p:cNvSpPr txBox="1">
              <a:spLocks noChangeArrowheads="1"/>
            </p:cNvSpPr>
            <p:nvPr/>
          </p:nvSpPr>
          <p:spPr bwMode="auto">
            <a:xfrm>
              <a:off x="5158" y="1008"/>
              <a:ext cx="443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8000" b="1" baseline="-2500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-</a:t>
              </a:r>
              <a:endParaRPr lang="en-US" altLang="zh-TW" sz="8000" b="1" baseline="-25000"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16" name="Rectangle 65"/>
            <p:cNvSpPr>
              <a:spLocks noChangeArrowheads="1"/>
            </p:cNvSpPr>
            <p:nvPr/>
          </p:nvSpPr>
          <p:spPr bwMode="auto">
            <a:xfrm>
              <a:off x="4390" y="1440"/>
              <a:ext cx="59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17" name="Text Box 66"/>
            <p:cNvSpPr txBox="1">
              <a:spLocks noChangeArrowheads="1"/>
            </p:cNvSpPr>
            <p:nvPr/>
          </p:nvSpPr>
          <p:spPr bwMode="auto">
            <a:xfrm>
              <a:off x="4539" y="1247"/>
              <a:ext cx="44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4800" b="1" baseline="-250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918" name="Rectangle 67"/>
            <p:cNvSpPr>
              <a:spLocks noChangeArrowheads="1"/>
            </p:cNvSpPr>
            <p:nvPr/>
          </p:nvSpPr>
          <p:spPr bwMode="auto">
            <a:xfrm>
              <a:off x="4390" y="2258"/>
              <a:ext cx="1231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19" name="Rectangle 68"/>
            <p:cNvSpPr>
              <a:spLocks noChangeArrowheads="1"/>
            </p:cNvSpPr>
            <p:nvPr/>
          </p:nvSpPr>
          <p:spPr bwMode="auto">
            <a:xfrm>
              <a:off x="5030" y="2260"/>
              <a:ext cx="295" cy="1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20" name="Text Box 69"/>
            <p:cNvSpPr txBox="1">
              <a:spLocks noChangeArrowheads="1"/>
            </p:cNvSpPr>
            <p:nvPr/>
          </p:nvSpPr>
          <p:spPr bwMode="auto">
            <a:xfrm>
              <a:off x="5030" y="2067"/>
              <a:ext cx="22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4800" b="1" baseline="-250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921" name="Rectangle 70"/>
            <p:cNvSpPr>
              <a:spLocks noChangeArrowheads="1"/>
            </p:cNvSpPr>
            <p:nvPr/>
          </p:nvSpPr>
          <p:spPr bwMode="auto">
            <a:xfrm>
              <a:off x="5325" y="2257"/>
              <a:ext cx="296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22" name="Text Box 71"/>
            <p:cNvSpPr txBox="1">
              <a:spLocks noChangeArrowheads="1"/>
            </p:cNvSpPr>
            <p:nvPr/>
          </p:nvSpPr>
          <p:spPr bwMode="auto">
            <a:xfrm>
              <a:off x="5325" y="1872"/>
              <a:ext cx="222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8000" b="1" baseline="-2500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-</a:t>
              </a:r>
              <a:endParaRPr lang="en-US" altLang="zh-TW" sz="4800" b="1" baseline="-25000"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23" name="Rectangle 72"/>
            <p:cNvSpPr>
              <a:spLocks noChangeArrowheads="1"/>
            </p:cNvSpPr>
            <p:nvPr/>
          </p:nvSpPr>
          <p:spPr bwMode="auto">
            <a:xfrm>
              <a:off x="4390" y="1874"/>
              <a:ext cx="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24" name="Rectangle 73"/>
            <p:cNvSpPr>
              <a:spLocks noChangeArrowheads="1"/>
            </p:cNvSpPr>
            <p:nvPr/>
          </p:nvSpPr>
          <p:spPr bwMode="auto">
            <a:xfrm>
              <a:off x="4390" y="1922"/>
              <a:ext cx="1231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25" name="Rectangle 74"/>
            <p:cNvSpPr>
              <a:spLocks noChangeArrowheads="1"/>
            </p:cNvSpPr>
            <p:nvPr/>
          </p:nvSpPr>
          <p:spPr bwMode="auto">
            <a:xfrm>
              <a:off x="4390" y="1922"/>
              <a:ext cx="295" cy="1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26" name="Text Box 75"/>
            <p:cNvSpPr txBox="1">
              <a:spLocks noChangeArrowheads="1"/>
            </p:cNvSpPr>
            <p:nvPr/>
          </p:nvSpPr>
          <p:spPr bwMode="auto">
            <a:xfrm>
              <a:off x="4390" y="1729"/>
              <a:ext cx="22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4800" b="1" baseline="-250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927" name="Rectangle 76"/>
            <p:cNvSpPr>
              <a:spLocks noChangeArrowheads="1"/>
            </p:cNvSpPr>
            <p:nvPr/>
          </p:nvSpPr>
          <p:spPr bwMode="auto">
            <a:xfrm>
              <a:off x="4685" y="1922"/>
              <a:ext cx="296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28" name="Text Box 77"/>
            <p:cNvSpPr txBox="1">
              <a:spLocks noChangeArrowheads="1"/>
            </p:cNvSpPr>
            <p:nvPr/>
          </p:nvSpPr>
          <p:spPr bwMode="auto">
            <a:xfrm>
              <a:off x="4685" y="1536"/>
              <a:ext cx="222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8000" b="1" baseline="-2500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-</a:t>
              </a:r>
              <a:endParaRPr lang="en-US" altLang="zh-TW" sz="4800" b="1" baseline="-25000"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29" name="Rectangle 78"/>
            <p:cNvSpPr>
              <a:spLocks noChangeArrowheads="1"/>
            </p:cNvSpPr>
            <p:nvPr/>
          </p:nvSpPr>
          <p:spPr bwMode="auto">
            <a:xfrm>
              <a:off x="4394" y="2738"/>
              <a:ext cx="1231" cy="192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30" name="Rectangle 79"/>
            <p:cNvSpPr>
              <a:spLocks noChangeArrowheads="1"/>
            </p:cNvSpPr>
            <p:nvPr/>
          </p:nvSpPr>
          <p:spPr bwMode="auto">
            <a:xfrm>
              <a:off x="4394" y="2738"/>
              <a:ext cx="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31" name="Rectangle 80"/>
            <p:cNvSpPr>
              <a:spLocks noChangeArrowheads="1"/>
            </p:cNvSpPr>
            <p:nvPr/>
          </p:nvSpPr>
          <p:spPr bwMode="auto">
            <a:xfrm>
              <a:off x="4393" y="2738"/>
              <a:ext cx="148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32" name="Text Box 81"/>
            <p:cNvSpPr txBox="1">
              <a:spLocks noChangeArrowheads="1"/>
            </p:cNvSpPr>
            <p:nvPr/>
          </p:nvSpPr>
          <p:spPr bwMode="auto">
            <a:xfrm>
              <a:off x="4342" y="2545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4800" b="1" baseline="-250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933" name="Rectangle 82"/>
            <p:cNvSpPr>
              <a:spLocks noChangeArrowheads="1"/>
            </p:cNvSpPr>
            <p:nvPr/>
          </p:nvSpPr>
          <p:spPr bwMode="auto">
            <a:xfrm>
              <a:off x="4541" y="2737"/>
              <a:ext cx="148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34" name="Text Box 83"/>
            <p:cNvSpPr txBox="1">
              <a:spLocks noChangeArrowheads="1"/>
            </p:cNvSpPr>
            <p:nvPr/>
          </p:nvSpPr>
          <p:spPr bwMode="auto">
            <a:xfrm>
              <a:off x="4489" y="2352"/>
              <a:ext cx="116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8000" b="1" baseline="-2500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-</a:t>
              </a:r>
              <a:endParaRPr lang="en-US" altLang="zh-TW" sz="4800" b="1" baseline="-25000"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35" name="Rectangle 84"/>
            <p:cNvSpPr>
              <a:spLocks noChangeArrowheads="1"/>
            </p:cNvSpPr>
            <p:nvPr/>
          </p:nvSpPr>
          <p:spPr bwMode="auto">
            <a:xfrm>
              <a:off x="4390" y="3026"/>
              <a:ext cx="1231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36" name="Rectangle 85"/>
            <p:cNvSpPr>
              <a:spLocks noChangeArrowheads="1"/>
            </p:cNvSpPr>
            <p:nvPr/>
          </p:nvSpPr>
          <p:spPr bwMode="auto">
            <a:xfrm>
              <a:off x="4677" y="3026"/>
              <a:ext cx="148" cy="1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37" name="Text Box 86"/>
            <p:cNvSpPr txBox="1">
              <a:spLocks noChangeArrowheads="1"/>
            </p:cNvSpPr>
            <p:nvPr/>
          </p:nvSpPr>
          <p:spPr bwMode="auto">
            <a:xfrm>
              <a:off x="4625" y="2833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4800" b="1" baseline="-250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938" name="Rectangle 87"/>
            <p:cNvSpPr>
              <a:spLocks noChangeArrowheads="1"/>
            </p:cNvSpPr>
            <p:nvPr/>
          </p:nvSpPr>
          <p:spPr bwMode="auto">
            <a:xfrm>
              <a:off x="4824" y="3026"/>
              <a:ext cx="148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39" name="Text Box 88"/>
            <p:cNvSpPr txBox="1">
              <a:spLocks noChangeArrowheads="1"/>
            </p:cNvSpPr>
            <p:nvPr/>
          </p:nvSpPr>
          <p:spPr bwMode="auto">
            <a:xfrm>
              <a:off x="4772" y="2640"/>
              <a:ext cx="116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8000" b="1" baseline="-2500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-</a:t>
              </a:r>
              <a:endParaRPr lang="en-US" altLang="zh-TW" sz="4800" b="1" baseline="-25000"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40" name="Rectangle 89"/>
            <p:cNvSpPr>
              <a:spLocks noChangeArrowheads="1"/>
            </p:cNvSpPr>
            <p:nvPr/>
          </p:nvSpPr>
          <p:spPr bwMode="auto">
            <a:xfrm>
              <a:off x="4390" y="3601"/>
              <a:ext cx="122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41" name="Rectangle 90"/>
            <p:cNvSpPr>
              <a:spLocks noChangeArrowheads="1"/>
            </p:cNvSpPr>
            <p:nvPr/>
          </p:nvSpPr>
          <p:spPr bwMode="auto">
            <a:xfrm>
              <a:off x="5455" y="3601"/>
              <a:ext cx="164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42" name="Text Box 91"/>
            <p:cNvSpPr txBox="1">
              <a:spLocks noChangeArrowheads="1"/>
            </p:cNvSpPr>
            <p:nvPr/>
          </p:nvSpPr>
          <p:spPr bwMode="auto">
            <a:xfrm>
              <a:off x="5400" y="3216"/>
              <a:ext cx="123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8000" b="1" baseline="-2500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-</a:t>
              </a:r>
              <a:endParaRPr lang="en-US" altLang="zh-TW" sz="4800" b="1" baseline="-25000"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43" name="Rectangle 92"/>
            <p:cNvSpPr>
              <a:spLocks noChangeArrowheads="1"/>
            </p:cNvSpPr>
            <p:nvPr/>
          </p:nvSpPr>
          <p:spPr bwMode="auto">
            <a:xfrm>
              <a:off x="5272" y="3601"/>
              <a:ext cx="184" cy="1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44" name="Text Box 93"/>
            <p:cNvSpPr txBox="1">
              <a:spLocks noChangeArrowheads="1"/>
            </p:cNvSpPr>
            <p:nvPr/>
          </p:nvSpPr>
          <p:spPr bwMode="auto">
            <a:xfrm>
              <a:off x="5210" y="3408"/>
              <a:ext cx="13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4800" b="1" baseline="-250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945" name="Rectangle 94"/>
            <p:cNvSpPr>
              <a:spLocks noChangeArrowheads="1"/>
            </p:cNvSpPr>
            <p:nvPr/>
          </p:nvSpPr>
          <p:spPr bwMode="auto">
            <a:xfrm>
              <a:off x="4390" y="3314"/>
              <a:ext cx="1231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46" name="Rectangle 95"/>
            <p:cNvSpPr>
              <a:spLocks noChangeArrowheads="1"/>
            </p:cNvSpPr>
            <p:nvPr/>
          </p:nvSpPr>
          <p:spPr bwMode="auto">
            <a:xfrm>
              <a:off x="4974" y="3314"/>
              <a:ext cx="184" cy="1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47" name="Text Box 96"/>
            <p:cNvSpPr txBox="1">
              <a:spLocks noChangeArrowheads="1"/>
            </p:cNvSpPr>
            <p:nvPr/>
          </p:nvSpPr>
          <p:spPr bwMode="auto">
            <a:xfrm>
              <a:off x="4912" y="3121"/>
              <a:ext cx="13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4800" b="1" baseline="-250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948" name="Rectangle 97"/>
            <p:cNvSpPr>
              <a:spLocks noChangeArrowheads="1"/>
            </p:cNvSpPr>
            <p:nvPr/>
          </p:nvSpPr>
          <p:spPr bwMode="auto">
            <a:xfrm>
              <a:off x="5120" y="3314"/>
              <a:ext cx="148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6949" name="Text Box 98"/>
            <p:cNvSpPr txBox="1">
              <a:spLocks noChangeArrowheads="1"/>
            </p:cNvSpPr>
            <p:nvPr/>
          </p:nvSpPr>
          <p:spPr bwMode="auto">
            <a:xfrm>
              <a:off x="5068" y="2928"/>
              <a:ext cx="116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8000" b="1" baseline="-2500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-</a:t>
              </a:r>
              <a:endParaRPr lang="en-US" altLang="zh-TW" sz="4800" b="1" baseline="-25000"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50" name="Rectangle 99"/>
            <p:cNvSpPr>
              <a:spLocks noChangeArrowheads="1"/>
            </p:cNvSpPr>
            <p:nvPr/>
          </p:nvSpPr>
          <p:spPr bwMode="auto">
            <a:xfrm>
              <a:off x="4114" y="1250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  <a:endParaRPr lang="en-US" altLang="zh-TW" sz="1600" b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51" name="Rectangle 100"/>
            <p:cNvSpPr>
              <a:spLocks noChangeArrowheads="1"/>
            </p:cNvSpPr>
            <p:nvPr/>
          </p:nvSpPr>
          <p:spPr bwMode="auto">
            <a:xfrm>
              <a:off x="4006" y="3264"/>
              <a:ext cx="3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  <a:r>
                <a:rPr lang="en-US" altLang="zh-TW" sz="2000" b="1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-1</a:t>
              </a:r>
              <a:endPara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52" name="Rectangle 101"/>
            <p:cNvSpPr>
              <a:spLocks noChangeArrowheads="1"/>
            </p:cNvSpPr>
            <p:nvPr/>
          </p:nvSpPr>
          <p:spPr bwMode="auto">
            <a:xfrm>
              <a:off x="4006" y="3024"/>
              <a:ext cx="3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  <a:r>
                <a:rPr lang="en-US" altLang="zh-TW" sz="2000" b="1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-1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53" name="Rectangle 102"/>
            <p:cNvSpPr>
              <a:spLocks noChangeArrowheads="1"/>
            </p:cNvSpPr>
            <p:nvPr/>
          </p:nvSpPr>
          <p:spPr bwMode="auto">
            <a:xfrm>
              <a:off x="3862" y="1920"/>
              <a:ext cx="3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  <a:r>
                <a:rPr lang="en-US" altLang="zh-TW" sz="2000" b="1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0.5</a:t>
              </a:r>
              <a:endPara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54" name="Rectangle 103"/>
            <p:cNvSpPr>
              <a:spLocks noChangeArrowheads="1"/>
            </p:cNvSpPr>
            <p:nvPr/>
          </p:nvSpPr>
          <p:spPr bwMode="auto">
            <a:xfrm>
              <a:off x="4006" y="2208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  <a:r>
                <a:rPr lang="en-US" altLang="zh-TW" sz="2000" b="1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0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55" name="Rectangle 104"/>
            <p:cNvSpPr>
              <a:spLocks noChangeArrowheads="1"/>
            </p:cNvSpPr>
            <p:nvPr/>
          </p:nvSpPr>
          <p:spPr bwMode="auto">
            <a:xfrm>
              <a:off x="3766" y="960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  <a:r>
                <a:rPr lang="en-US" altLang="zh-TW" sz="2000" b="1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2.75 </a:t>
              </a:r>
              <a:endParaRPr lang="en-US" altLang="zh-TW" sz="1400" b="1"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56" name="Rectangle 105"/>
            <p:cNvSpPr>
              <a:spLocks noChangeArrowheads="1"/>
            </p:cNvSpPr>
            <p:nvPr/>
          </p:nvSpPr>
          <p:spPr bwMode="auto">
            <a:xfrm>
              <a:off x="3766" y="1440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  <a:r>
                <a:rPr lang="en-US" altLang="zh-TW" sz="2000" b="1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-1.25</a:t>
              </a:r>
              <a:endParaRPr lang="en-US" altLang="zh-TW" sz="18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57" name="Rectangle 106"/>
            <p:cNvSpPr>
              <a:spLocks noChangeArrowheads="1"/>
            </p:cNvSpPr>
            <p:nvPr/>
          </p:nvSpPr>
          <p:spPr bwMode="auto">
            <a:xfrm>
              <a:off x="4054" y="2688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  <a:r>
                <a:rPr lang="en-US" altLang="zh-TW" sz="2000" b="1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0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58" name="Rectangle 107"/>
            <p:cNvSpPr>
              <a:spLocks noChangeArrowheads="1"/>
            </p:cNvSpPr>
            <p:nvPr/>
          </p:nvSpPr>
          <p:spPr bwMode="auto">
            <a:xfrm>
              <a:off x="4054" y="3552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  <a:r>
                <a:rPr lang="en-US" altLang="zh-TW" sz="2000" b="1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0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36910" name="Text Box 108"/>
          <p:cNvSpPr txBox="1">
            <a:spLocks noChangeArrowheads="1"/>
          </p:cNvSpPr>
          <p:nvPr/>
        </p:nvSpPr>
        <p:spPr bwMode="auto">
          <a:xfrm>
            <a:off x="-701675" y="14287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TW" altLang="zh-TW" sz="1600">
              <a:solidFill>
                <a:srgbClr val="FF5050"/>
              </a:solidFill>
              <a:latin typeface="Verdana" panose="020B060403050404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6911" name="AutoShape 109"/>
          <p:cNvSpPr>
            <a:spLocks/>
          </p:cNvSpPr>
          <p:nvPr/>
        </p:nvSpPr>
        <p:spPr bwMode="auto">
          <a:xfrm rot="-5400000">
            <a:off x="3124200" y="2743200"/>
            <a:ext cx="228600" cy="5562600"/>
          </a:xfrm>
          <a:prstGeom prst="leftBrace">
            <a:avLst>
              <a:gd name="adj1" fmla="val 20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36912" name="Rectangle 110"/>
          <p:cNvSpPr>
            <a:spLocks noChangeArrowheads="1"/>
          </p:cNvSpPr>
          <p:nvPr/>
        </p:nvSpPr>
        <p:spPr bwMode="auto">
          <a:xfrm>
            <a:off x="1524000" y="56388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Original frequency distribution</a:t>
            </a:r>
            <a:endParaRPr lang="en-US" altLang="zh-TW" sz="1400" b="1">
              <a:latin typeface="Times New Roman" panose="02020603050405020304" pitchFamily="18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6913" name="Rectangle 111"/>
          <p:cNvSpPr>
            <a:spLocks noChangeArrowheads="1"/>
          </p:cNvSpPr>
          <p:nvPr/>
        </p:nvSpPr>
        <p:spPr bwMode="auto">
          <a:xfrm>
            <a:off x="250825" y="1484313"/>
            <a:ext cx="2305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Hierarchical decomposition structure (a.k.a. “error tree”)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Why Wavelet Transform?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Use hat-shape filters</a:t>
            </a:r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Emphasize region where points cluster</a:t>
            </a:r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Suppress weaker information in their boundaries  </a:t>
            </a:r>
          </a:p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Effective removal of outliers</a:t>
            </a:r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Insensitive to noise, insensitive to input order</a:t>
            </a:r>
          </a:p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Multi-resolution</a:t>
            </a:r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Detect arbitrary shaped clusters at different scales</a:t>
            </a:r>
          </a:p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Efficient</a:t>
            </a:r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Complexity O(N)</a:t>
            </a:r>
          </a:p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Only applicable to low dimensional data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69315"/>
            <a:ext cx="8163040" cy="819553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Major Tasks in Data Preprocessing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188868"/>
            <a:ext cx="8305800" cy="5105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Data cleaning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Fill in missing values, smooth noisy data, identify or remove outliers, and resolve inconsistencies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Data integration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Integration of multiple databases, data cubes, or files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Data reduction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Dimensionality reduction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Numerosity reduction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Data compression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Data transformation and data discretization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Normalization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Concept hierarchy generation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Group 39"/>
          <p:cNvGrpSpPr>
            <a:grpSpLocks/>
          </p:cNvGrpSpPr>
          <p:nvPr/>
        </p:nvGrpSpPr>
        <p:grpSpPr bwMode="auto">
          <a:xfrm>
            <a:off x="2305050" y="2890838"/>
            <a:ext cx="4419600" cy="3657600"/>
            <a:chOff x="1526" y="1936"/>
            <a:chExt cx="2177" cy="1983"/>
          </a:xfrm>
        </p:grpSpPr>
        <p:sp>
          <p:nvSpPr>
            <p:cNvPr id="38918" name="Text Box 13"/>
            <p:cNvSpPr txBox="1">
              <a:spLocks noChangeArrowheads="1"/>
            </p:cNvSpPr>
            <p:nvPr/>
          </p:nvSpPr>
          <p:spPr bwMode="auto">
            <a:xfrm>
              <a:off x="1526" y="1936"/>
              <a:ext cx="21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x</a:t>
              </a:r>
              <a:r>
                <a:rPr lang="en-US" altLang="zh-TW" sz="2400" baseline="-25000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2</a:t>
              </a:r>
            </a:p>
          </p:txBody>
        </p:sp>
        <p:sp>
          <p:nvSpPr>
            <p:cNvPr id="38919" name="Line 15"/>
            <p:cNvSpPr>
              <a:spLocks noChangeShapeType="1"/>
            </p:cNvSpPr>
            <p:nvPr/>
          </p:nvSpPr>
          <p:spPr bwMode="auto">
            <a:xfrm flipV="1">
              <a:off x="1820" y="1952"/>
              <a:ext cx="0" cy="16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20" name="Line 16"/>
            <p:cNvSpPr>
              <a:spLocks noChangeShapeType="1"/>
            </p:cNvSpPr>
            <p:nvPr/>
          </p:nvSpPr>
          <p:spPr bwMode="auto">
            <a:xfrm>
              <a:off x="1820" y="3608"/>
              <a:ext cx="17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21" name="Line 17"/>
            <p:cNvSpPr>
              <a:spLocks noChangeShapeType="1"/>
            </p:cNvSpPr>
            <p:nvPr/>
          </p:nvSpPr>
          <p:spPr bwMode="auto">
            <a:xfrm flipV="1">
              <a:off x="1828" y="2717"/>
              <a:ext cx="1632" cy="88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22" name="Oval 18"/>
            <p:cNvSpPr>
              <a:spLocks noChangeArrowheads="1"/>
            </p:cNvSpPr>
            <p:nvPr/>
          </p:nvSpPr>
          <p:spPr bwMode="auto">
            <a:xfrm>
              <a:off x="2164" y="3234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23" name="Oval 19"/>
            <p:cNvSpPr>
              <a:spLocks noChangeArrowheads="1"/>
            </p:cNvSpPr>
            <p:nvPr/>
          </p:nvSpPr>
          <p:spPr bwMode="auto">
            <a:xfrm>
              <a:off x="2340" y="3093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24" name="Oval 20"/>
            <p:cNvSpPr>
              <a:spLocks noChangeArrowheads="1"/>
            </p:cNvSpPr>
            <p:nvPr/>
          </p:nvSpPr>
          <p:spPr bwMode="auto">
            <a:xfrm>
              <a:off x="2044" y="3417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25" name="Oval 21"/>
            <p:cNvSpPr>
              <a:spLocks noChangeArrowheads="1"/>
            </p:cNvSpPr>
            <p:nvPr/>
          </p:nvSpPr>
          <p:spPr bwMode="auto">
            <a:xfrm>
              <a:off x="2428" y="3160"/>
              <a:ext cx="47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26" name="Oval 22"/>
            <p:cNvSpPr>
              <a:spLocks noChangeArrowheads="1"/>
            </p:cNvSpPr>
            <p:nvPr/>
          </p:nvSpPr>
          <p:spPr bwMode="auto">
            <a:xfrm>
              <a:off x="2332" y="3226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27" name="Oval 23"/>
            <p:cNvSpPr>
              <a:spLocks noChangeArrowheads="1"/>
            </p:cNvSpPr>
            <p:nvPr/>
          </p:nvSpPr>
          <p:spPr bwMode="auto">
            <a:xfrm>
              <a:off x="2692" y="321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28" name="Oval 24"/>
            <p:cNvSpPr>
              <a:spLocks noChangeArrowheads="1"/>
            </p:cNvSpPr>
            <p:nvPr/>
          </p:nvSpPr>
          <p:spPr bwMode="auto">
            <a:xfrm>
              <a:off x="2612" y="3426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29" name="Oval 25"/>
            <p:cNvSpPr>
              <a:spLocks noChangeArrowheads="1"/>
            </p:cNvSpPr>
            <p:nvPr/>
          </p:nvSpPr>
          <p:spPr bwMode="auto">
            <a:xfrm>
              <a:off x="2468" y="3359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30" name="Oval 26"/>
            <p:cNvSpPr>
              <a:spLocks noChangeArrowheads="1"/>
            </p:cNvSpPr>
            <p:nvPr/>
          </p:nvSpPr>
          <p:spPr bwMode="auto">
            <a:xfrm>
              <a:off x="2588" y="301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31" name="Oval 27"/>
            <p:cNvSpPr>
              <a:spLocks noChangeArrowheads="1"/>
            </p:cNvSpPr>
            <p:nvPr/>
          </p:nvSpPr>
          <p:spPr bwMode="auto">
            <a:xfrm>
              <a:off x="2964" y="3093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32" name="Oval 28"/>
            <p:cNvSpPr>
              <a:spLocks noChangeArrowheads="1"/>
            </p:cNvSpPr>
            <p:nvPr/>
          </p:nvSpPr>
          <p:spPr bwMode="auto">
            <a:xfrm>
              <a:off x="3204" y="276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33" name="Oval 29"/>
            <p:cNvSpPr>
              <a:spLocks noChangeArrowheads="1"/>
            </p:cNvSpPr>
            <p:nvPr/>
          </p:nvSpPr>
          <p:spPr bwMode="auto">
            <a:xfrm>
              <a:off x="2236" y="3442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34" name="Oval 30"/>
            <p:cNvSpPr>
              <a:spLocks noChangeArrowheads="1"/>
            </p:cNvSpPr>
            <p:nvPr/>
          </p:nvSpPr>
          <p:spPr bwMode="auto">
            <a:xfrm>
              <a:off x="2756" y="3001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35" name="Oval 31"/>
            <p:cNvSpPr>
              <a:spLocks noChangeArrowheads="1"/>
            </p:cNvSpPr>
            <p:nvPr/>
          </p:nvSpPr>
          <p:spPr bwMode="auto">
            <a:xfrm>
              <a:off x="2932" y="281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36" name="Oval 32"/>
            <p:cNvSpPr>
              <a:spLocks noChangeArrowheads="1"/>
            </p:cNvSpPr>
            <p:nvPr/>
          </p:nvSpPr>
          <p:spPr bwMode="auto">
            <a:xfrm>
              <a:off x="2452" y="3026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37" name="Oval 33"/>
            <p:cNvSpPr>
              <a:spLocks noChangeArrowheads="1"/>
            </p:cNvSpPr>
            <p:nvPr/>
          </p:nvSpPr>
          <p:spPr bwMode="auto">
            <a:xfrm>
              <a:off x="2836" y="2902"/>
              <a:ext cx="47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38" name="Oval 34"/>
            <p:cNvSpPr>
              <a:spLocks noChangeArrowheads="1"/>
            </p:cNvSpPr>
            <p:nvPr/>
          </p:nvSpPr>
          <p:spPr bwMode="auto">
            <a:xfrm>
              <a:off x="2908" y="3243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39" name="Freeform 35"/>
            <p:cNvSpPr>
              <a:spLocks/>
            </p:cNvSpPr>
            <p:nvPr/>
          </p:nvSpPr>
          <p:spPr bwMode="auto">
            <a:xfrm>
              <a:off x="1928" y="2697"/>
              <a:ext cx="1457" cy="1006"/>
            </a:xfrm>
            <a:custGeom>
              <a:avLst/>
              <a:gdLst>
                <a:gd name="T0" fmla="*/ 4 w 1457"/>
                <a:gd name="T1" fmla="*/ 1214 h 968"/>
                <a:gd name="T2" fmla="*/ 212 w 1457"/>
                <a:gd name="T3" fmla="*/ 592 h 968"/>
                <a:gd name="T4" fmla="*/ 716 w 1457"/>
                <a:gd name="T5" fmla="*/ 202 h 968"/>
                <a:gd name="T6" fmla="*/ 1356 w 1457"/>
                <a:gd name="T7" fmla="*/ 31 h 968"/>
                <a:gd name="T8" fmla="*/ 1324 w 1457"/>
                <a:gd name="T9" fmla="*/ 385 h 968"/>
                <a:gd name="T10" fmla="*/ 940 w 1457"/>
                <a:gd name="T11" fmla="*/ 1069 h 968"/>
                <a:gd name="T12" fmla="*/ 188 w 1457"/>
                <a:gd name="T13" fmla="*/ 1449 h 968"/>
                <a:gd name="T14" fmla="*/ 4 w 1457"/>
                <a:gd name="T15" fmla="*/ 1214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7"/>
                <a:gd name="T25" fmla="*/ 0 h 968"/>
                <a:gd name="T26" fmla="*/ 1457 w 1457"/>
                <a:gd name="T27" fmla="*/ 968 h 9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7" h="968">
                  <a:moveTo>
                    <a:pt x="4" y="796"/>
                  </a:moveTo>
                  <a:cubicBezTo>
                    <a:pt x="8" y="703"/>
                    <a:pt x="93" y="499"/>
                    <a:pt x="212" y="388"/>
                  </a:cubicBezTo>
                  <a:cubicBezTo>
                    <a:pt x="331" y="277"/>
                    <a:pt x="525" y="193"/>
                    <a:pt x="716" y="132"/>
                  </a:cubicBezTo>
                  <a:cubicBezTo>
                    <a:pt x="907" y="71"/>
                    <a:pt x="1255" y="0"/>
                    <a:pt x="1356" y="20"/>
                  </a:cubicBezTo>
                  <a:cubicBezTo>
                    <a:pt x="1457" y="40"/>
                    <a:pt x="1393" y="139"/>
                    <a:pt x="1324" y="252"/>
                  </a:cubicBezTo>
                  <a:cubicBezTo>
                    <a:pt x="1255" y="365"/>
                    <a:pt x="1129" y="584"/>
                    <a:pt x="940" y="700"/>
                  </a:cubicBezTo>
                  <a:cubicBezTo>
                    <a:pt x="751" y="816"/>
                    <a:pt x="344" y="928"/>
                    <a:pt x="188" y="948"/>
                  </a:cubicBezTo>
                  <a:cubicBezTo>
                    <a:pt x="32" y="968"/>
                    <a:pt x="0" y="889"/>
                    <a:pt x="4" y="796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40" name="Oval 36"/>
            <p:cNvSpPr>
              <a:spLocks noChangeArrowheads="1"/>
            </p:cNvSpPr>
            <p:nvPr/>
          </p:nvSpPr>
          <p:spPr bwMode="auto">
            <a:xfrm>
              <a:off x="2124" y="3559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38941" name="Text Box 37"/>
            <p:cNvSpPr txBox="1">
              <a:spLocks noChangeArrowheads="1"/>
            </p:cNvSpPr>
            <p:nvPr/>
          </p:nvSpPr>
          <p:spPr bwMode="auto">
            <a:xfrm>
              <a:off x="3484" y="3663"/>
              <a:ext cx="21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x</a:t>
              </a:r>
              <a:r>
                <a:rPr lang="en-US" altLang="zh-TW" sz="2400" baseline="-25000">
                  <a:latin typeface="Times New Roman" panose="02020603050405020304" pitchFamily="18" charset="0"/>
                  <a:ea typeface="新細明體" panose="02020500000000000000" pitchFamily="18" charset="-120"/>
                </a:rPr>
                <a:t>1</a:t>
              </a:r>
            </a:p>
          </p:txBody>
        </p:sp>
        <p:sp>
          <p:nvSpPr>
            <p:cNvPr id="38942" name="Text Box 38"/>
            <p:cNvSpPr txBox="1">
              <a:spLocks noChangeArrowheads="1"/>
            </p:cNvSpPr>
            <p:nvPr/>
          </p:nvSpPr>
          <p:spPr bwMode="auto">
            <a:xfrm>
              <a:off x="3524" y="2511"/>
              <a:ext cx="16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e</a:t>
              </a:r>
              <a:endParaRPr lang="en-US" altLang="zh-TW" sz="2400" baseline="-250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8916" name="Rectangle 40"/>
          <p:cNvSpPr>
            <a:spLocks noGrp="1" noChangeArrowheads="1"/>
          </p:cNvSpPr>
          <p:nvPr>
            <p:ph type="title"/>
          </p:nvPr>
        </p:nvSpPr>
        <p:spPr>
          <a:xfrm>
            <a:off x="338393" y="348394"/>
            <a:ext cx="8763000" cy="838200"/>
          </a:xfrm>
        </p:spPr>
        <p:txBody>
          <a:bodyPr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Principal Component Analysis (PCA)</a:t>
            </a:r>
            <a:endParaRPr lang="en-US" altLang="zh-TW" sz="3200" dirty="0">
              <a:ea typeface="新細明體" panose="02020500000000000000" pitchFamily="18" charset="-120"/>
            </a:endParaRPr>
          </a:p>
        </p:txBody>
      </p:sp>
      <p:sp>
        <p:nvSpPr>
          <p:cNvPr id="38917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59785" cy="185554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Find a projection that captures the largest amount of variation in data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The original data are projected onto a much smaller space, resulting in dimensionality reduction. We find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the eigenvectors of the covariance matrix, and these eigenvectors define the new space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Given 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N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 data vectors from 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n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-dimensions, find 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k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 ≤ 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n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orthogonal vectors (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principal components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) that can be best used to represent data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Normalize input data: Each attribute falls within the same range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Compute </a:t>
            </a:r>
            <a:r>
              <a:rPr lang="en-US" altLang="zh-TW" sz="2000" i="1" dirty="0">
                <a:ea typeface="新細明體" panose="02020500000000000000" pitchFamily="18" charset="-120"/>
              </a:rPr>
              <a:t>k</a:t>
            </a:r>
            <a:r>
              <a:rPr lang="en-US" altLang="zh-TW" sz="2000" dirty="0">
                <a:ea typeface="新細明體" panose="02020500000000000000" pitchFamily="18" charset="-120"/>
              </a:rPr>
              <a:t> orthonormal (unit) vectors, i.e., </a:t>
            </a:r>
            <a:r>
              <a:rPr lang="en-US" altLang="zh-TW" sz="2000" i="1" dirty="0">
                <a:ea typeface="新細明體" panose="02020500000000000000" pitchFamily="18" charset="-120"/>
              </a:rPr>
              <a:t>principal components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Each input data (vector) is a linear combination of the </a:t>
            </a:r>
            <a:r>
              <a:rPr lang="en-US" altLang="zh-TW" sz="2000" i="1" dirty="0">
                <a:ea typeface="新細明體" panose="02020500000000000000" pitchFamily="18" charset="-120"/>
              </a:rPr>
              <a:t>k</a:t>
            </a:r>
            <a:r>
              <a:rPr lang="en-US" altLang="zh-TW" sz="2000" dirty="0">
                <a:ea typeface="新細明體" panose="02020500000000000000" pitchFamily="18" charset="-120"/>
              </a:rPr>
              <a:t> principal component vectors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The principal components are sorted in order of decreasing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“significance” or strength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Since the components are sorted, the size of the data can be reduced by eliminating the </a:t>
            </a:r>
            <a:r>
              <a:rPr lang="en-US" altLang="zh-TW" sz="2000" i="1" dirty="0">
                <a:ea typeface="新細明體" panose="02020500000000000000" pitchFamily="18" charset="-120"/>
                <a:sym typeface="Symbol" panose="05050102010706020507" pitchFamily="18" charset="2"/>
              </a:rPr>
              <a:t>weak components</a:t>
            </a: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, i.e., those with low variance (i.e., using the strongest principal components, it is possible to reconstruct a good approximation of the original data)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Works for numeric data only</a:t>
            </a: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title"/>
          </p:nvPr>
        </p:nvSpPr>
        <p:spPr>
          <a:xfrm>
            <a:off x="304800" y="249237"/>
            <a:ext cx="9144000" cy="990600"/>
          </a:xfrm>
          <a:noFill/>
        </p:spPr>
        <p:txBody>
          <a:bodyPr anchor="ctr"/>
          <a:lstStyle/>
          <a:p>
            <a:r>
              <a:rPr lang="en-US" altLang="zh-TW" dirty="0">
                <a:ea typeface="新細明體" panose="02020500000000000000" pitchFamily="18" charset="-120"/>
              </a:rPr>
              <a:t>Principal Component Analysis (Steps)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Attribute Subset Selection (1/2)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Another way to reduce dimensionality of data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Redundant attributes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 if it can be derived from any other attribute or set of attributes</a:t>
            </a:r>
          </a:p>
          <a:p>
            <a:pPr lvl="2">
              <a:lnSpc>
                <a:spcPct val="110000"/>
              </a:lnSpc>
            </a:pPr>
            <a:r>
              <a:rPr lang="en-US" altLang="zh-TW" sz="2250" dirty="0">
                <a:ea typeface="新細明體" panose="02020500000000000000" pitchFamily="18" charset="-120"/>
              </a:rPr>
              <a:t>E.g., purchase price of a product and the amount of sales tax paid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Inconsistencies in attribute</a:t>
            </a:r>
            <a:r>
              <a:rPr lang="en-US" altLang="zh-TW" sz="2400" dirty="0">
                <a:ea typeface="新細明體" panose="02020500000000000000" pitchFamily="18" charset="-120"/>
              </a:rPr>
              <a:t> or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dimension naming </a:t>
            </a:r>
            <a:r>
              <a:rPr lang="en-US" altLang="zh-TW" sz="2400" dirty="0">
                <a:ea typeface="新細明體" panose="02020500000000000000" pitchFamily="18" charset="-120"/>
              </a:rPr>
              <a:t>can also lead to the redundancies in data set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Can be detected by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correlation analysis </a:t>
            </a:r>
          </a:p>
          <a:p>
            <a:pPr lvl="2">
              <a:lnSpc>
                <a:spcPct val="110000"/>
              </a:lnSpc>
            </a:pPr>
            <a:r>
              <a:rPr lang="en-US" altLang="zh-TW" sz="2250" dirty="0">
                <a:ea typeface="新細明體" panose="02020500000000000000" pitchFamily="18" charset="-120"/>
              </a:rPr>
              <a:t>correlation coefficient (for numerical attributes)</a:t>
            </a:r>
          </a:p>
          <a:p>
            <a:pPr lvl="2">
              <a:lnSpc>
                <a:spcPct val="110000"/>
              </a:lnSpc>
            </a:pPr>
            <a:r>
              <a:rPr lang="en-US" altLang="zh-TW" sz="2250" i="1" dirty="0">
                <a:ea typeface="新細明體" panose="02020500000000000000" pitchFamily="18" charset="-120"/>
              </a:rPr>
              <a:t>Χ</a:t>
            </a:r>
            <a:r>
              <a:rPr lang="en-US" altLang="zh-TW" sz="2250" baseline="30000" dirty="0">
                <a:ea typeface="新細明體" panose="02020500000000000000" pitchFamily="18" charset="-120"/>
              </a:rPr>
              <a:t>2</a:t>
            </a:r>
            <a:r>
              <a:rPr lang="en-US" altLang="zh-TW" sz="2250" dirty="0">
                <a:ea typeface="新細明體" panose="02020500000000000000" pitchFamily="18" charset="-120"/>
              </a:rPr>
              <a:t> (chi-square) test (for categorical attributes)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1400" b="1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5E573-054D-4E40-B35B-3A9C9DF3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61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Example of redundant attributes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274195-769C-4E84-B958-757B3289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1" y="1431071"/>
            <a:ext cx="8229600" cy="4876800"/>
          </a:xfrm>
        </p:spPr>
        <p:txBody>
          <a:bodyPr/>
          <a:lstStyle/>
          <a:p>
            <a:r>
              <a:rPr lang="en-US" altLang="zh-TW" dirty="0" err="1"/>
              <a:t>is_male</a:t>
            </a:r>
            <a:r>
              <a:rPr lang="en-US" altLang="zh-TW" dirty="0"/>
              <a:t> is 1 if the corresponding person is a male else it is 0 .</a:t>
            </a:r>
          </a:p>
          <a:p>
            <a:r>
              <a:rPr lang="en-US" altLang="zh-TW" dirty="0" err="1"/>
              <a:t>is_female</a:t>
            </a:r>
            <a:r>
              <a:rPr lang="en-US" altLang="zh-TW" dirty="0"/>
              <a:t> is 1 if the corresponding person is a female else it is 0.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2" descr="https://media.geeksforgeeks.org/wp-content/uploads/20190416182411/data-redundancy1.png">
            <a:extLst>
              <a:ext uri="{FF2B5EF4-FFF2-40B4-BE49-F238E27FC236}">
                <a16:creationId xmlns:a16="http://schemas.microsoft.com/office/drawing/2014/main" id="{BBF2E2BA-60FB-433D-8D94-43583CC2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2" y="2312063"/>
            <a:ext cx="6373814" cy="37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201B1E8-5EE9-4D44-B34A-F712E07A5C3F}"/>
              </a:ext>
            </a:extLst>
          </p:cNvPr>
          <p:cNvSpPr txBox="1"/>
          <p:nvPr/>
        </p:nvSpPr>
        <p:spPr>
          <a:xfrm>
            <a:off x="749272" y="6315307"/>
            <a:ext cx="697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hlinkClick r:id="rId3"/>
              </a:rPr>
              <a:t>https://www.geeksforgeeks.org/redundancy-and-correlation-in-data-mining/</a:t>
            </a:r>
            <a:endParaRPr lang="en-US" altLang="zh-TW" sz="1600" dirty="0"/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92519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9C07DD-206E-4120-BF98-2B5D3CE1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Attribute Subset Selection 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2FF2A-1A9F-4B7E-9B85-A2BC1629E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Irrelevant attributes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Contain no information that is useful for the data mining task at hand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E.g., students' ID is often irrelevant to the task of predicting students' GPA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0780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Heuristic Search in Attribute Selection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100" dirty="0">
                <a:ea typeface="新細明體" panose="02020500000000000000" pitchFamily="18" charset="-120"/>
              </a:rPr>
              <a:t>There are </a:t>
            </a:r>
            <a:r>
              <a:rPr lang="en-US" altLang="zh-TW" sz="2100" i="1" dirty="0">
                <a:ea typeface="新細明體" panose="02020500000000000000" pitchFamily="18" charset="-120"/>
              </a:rPr>
              <a:t>2</a:t>
            </a:r>
            <a:r>
              <a:rPr lang="en-US" altLang="zh-TW" sz="2100" i="1" baseline="30000" dirty="0">
                <a:ea typeface="新細明體" panose="02020500000000000000" pitchFamily="18" charset="-120"/>
              </a:rPr>
              <a:t>d</a:t>
            </a:r>
            <a:r>
              <a:rPr lang="en-US" altLang="zh-TW" sz="2100" dirty="0">
                <a:ea typeface="新細明體" panose="02020500000000000000" pitchFamily="18" charset="-120"/>
              </a:rPr>
              <a:t> possible attribute combinations of </a:t>
            </a:r>
            <a:r>
              <a:rPr lang="en-US" altLang="zh-TW" sz="2100" i="1" dirty="0">
                <a:ea typeface="新細明體" panose="02020500000000000000" pitchFamily="18" charset="-120"/>
              </a:rPr>
              <a:t>d</a:t>
            </a:r>
            <a:r>
              <a:rPr lang="en-US" altLang="zh-TW" sz="2100" dirty="0">
                <a:ea typeface="新細明體" panose="02020500000000000000" pitchFamily="18" charset="-120"/>
              </a:rPr>
              <a:t>  attributes</a:t>
            </a:r>
          </a:p>
          <a:p>
            <a:pPr eaLnBrk="1" hangingPunct="1"/>
            <a:r>
              <a:rPr lang="en-US" altLang="zh-TW" sz="2100" dirty="0">
                <a:ea typeface="新細明體" panose="02020500000000000000" pitchFamily="18" charset="-120"/>
              </a:rPr>
              <a:t>Typical heuristic attribute selection methods:</a:t>
            </a:r>
          </a:p>
          <a:p>
            <a:pPr lvl="1" eaLnBrk="1" hangingPunct="1"/>
            <a:r>
              <a:rPr lang="en-US" altLang="zh-TW" sz="2100" dirty="0">
                <a:solidFill>
                  <a:srgbClr val="FF0000"/>
                </a:solidFill>
                <a:ea typeface="新細明體" panose="02020500000000000000" pitchFamily="18" charset="-120"/>
              </a:rPr>
              <a:t>Best single attribute under the attribute independence assumption: choose by significance tests</a:t>
            </a:r>
          </a:p>
          <a:p>
            <a:pPr lvl="1" eaLnBrk="1" hangingPunct="1"/>
            <a:r>
              <a:rPr lang="en-US" altLang="zh-TW" sz="2100" dirty="0">
                <a:solidFill>
                  <a:srgbClr val="0000FF"/>
                </a:solidFill>
                <a:ea typeface="新細明體" panose="02020500000000000000" pitchFamily="18" charset="-120"/>
              </a:rPr>
              <a:t>Step-wise forward selection:</a:t>
            </a:r>
          </a:p>
          <a:p>
            <a:pPr lvl="2" eaLnBrk="1" hangingPunct="1"/>
            <a:r>
              <a:rPr lang="en-US" altLang="zh-TW" sz="2100" dirty="0">
                <a:ea typeface="新細明體" panose="02020500000000000000" pitchFamily="18" charset="-120"/>
              </a:rPr>
              <a:t>The best single-attribute is picked first</a:t>
            </a:r>
          </a:p>
          <a:p>
            <a:pPr lvl="2" eaLnBrk="1" hangingPunct="1"/>
            <a:r>
              <a:rPr lang="en-US" altLang="zh-TW" sz="2100" dirty="0">
                <a:ea typeface="新細明體" panose="02020500000000000000" pitchFamily="18" charset="-120"/>
              </a:rPr>
              <a:t>Then next best attribute condition to the first, ...</a:t>
            </a:r>
          </a:p>
          <a:p>
            <a:pPr lvl="1" eaLnBrk="1" hangingPunct="1"/>
            <a:r>
              <a:rPr lang="en-US" altLang="zh-TW" sz="2100" dirty="0">
                <a:solidFill>
                  <a:srgbClr val="0000FF"/>
                </a:solidFill>
                <a:ea typeface="新細明體" panose="02020500000000000000" pitchFamily="18" charset="-120"/>
              </a:rPr>
              <a:t>Step-wise backward elimination:</a:t>
            </a:r>
          </a:p>
          <a:p>
            <a:pPr lvl="2" eaLnBrk="1" hangingPunct="1"/>
            <a:r>
              <a:rPr lang="en-US" altLang="zh-TW" sz="2100" dirty="0">
                <a:ea typeface="新細明體" panose="02020500000000000000" pitchFamily="18" charset="-120"/>
              </a:rPr>
              <a:t>Repeatedly eliminate the worst attribute</a:t>
            </a:r>
          </a:p>
          <a:p>
            <a:pPr lvl="1" eaLnBrk="1" hangingPunct="1"/>
            <a:r>
              <a:rPr lang="en-US" altLang="zh-TW" sz="2100" dirty="0">
                <a:solidFill>
                  <a:srgbClr val="0000FF"/>
                </a:solidFill>
                <a:ea typeface="新細明體" panose="02020500000000000000" pitchFamily="18" charset="-120"/>
              </a:rPr>
              <a:t>Decision tree induction</a:t>
            </a:r>
          </a:p>
          <a:p>
            <a:pPr lvl="2" eaLnBrk="1" hangingPunct="1"/>
            <a:r>
              <a:rPr lang="en-US" altLang="zh-TW" sz="2100" dirty="0">
                <a:ea typeface="新細明體" panose="02020500000000000000" pitchFamily="18" charset="-120"/>
              </a:rPr>
              <a:t>Algorithm: </a:t>
            </a:r>
            <a:r>
              <a:rPr lang="en-US" altLang="zh-TW" sz="2100" dirty="0">
                <a:solidFill>
                  <a:srgbClr val="FF0000"/>
                </a:solidFill>
                <a:ea typeface="新細明體" panose="02020500000000000000" pitchFamily="18" charset="-120"/>
              </a:rPr>
              <a:t>ID3, C4.5, CART</a:t>
            </a:r>
          </a:p>
          <a:p>
            <a:pPr lvl="2" eaLnBrk="1" hangingPunct="1"/>
            <a:r>
              <a:rPr lang="en-US" altLang="zh-TW" sz="2100" dirty="0">
                <a:ea typeface="新細明體" panose="02020500000000000000" pitchFamily="18" charset="-120"/>
              </a:rPr>
              <a:t>Choose the best attribute to partition the data into individual classes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Heuristic Search in Attribute Selection (Example)</a:t>
            </a:r>
            <a:endParaRPr lang="zh-TW" altLang="en-US" sz="2800">
              <a:ea typeface="新細明體" panose="02020500000000000000" pitchFamily="18" charset="-120"/>
            </a:endParaRP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43013" name="Picture 2" descr="f03-06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2" y="1626394"/>
            <a:ext cx="782955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814388" y="5616575"/>
            <a:ext cx="7777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1">
                <a:latin typeface="Arial" panose="020B0604020202020204" pitchFamily="34" charset="0"/>
                <a:ea typeface="新細明體" panose="02020500000000000000" pitchFamily="18" charset="-120"/>
              </a:rPr>
              <a:t>Figure 3.6 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Greedy (heuristic) methods for attribute subset selection.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61"/>
          <p:cNvSpPr txBox="1">
            <a:spLocks noGrp="1" noChangeArrowheads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E8D446A-C767-40C5-96E5-94112DCD1A57}" type="slidenum">
              <a:rPr lang="en-US" altLang="zh-TW" sz="1200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Attribute Creation (Feature Generation)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Create new attributes (features) that can capture the important information in a data set more effectively than the original ones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Three general methodologies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Attribute extraction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Domain-specific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Mapping data to new space (see: data reduction)</a:t>
            </a: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E.g., Fourier transformation, wavelet transformation, manifold approaches (not covered)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Attribute construction </a:t>
            </a: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Combining features (see: discriminative frequent patterns in Chapter 7)</a:t>
            </a: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Data discretization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Data Reduction 2: Numerosity Reduction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Reduce data volume by choosing alternative, </a:t>
            </a:r>
            <a:r>
              <a:rPr lang="en-US" altLang="zh-TW" sz="2400" i="1" dirty="0">
                <a:solidFill>
                  <a:srgbClr val="FF0000"/>
                </a:solidFill>
                <a:ea typeface="新細明體" panose="02020500000000000000" pitchFamily="18" charset="-120"/>
              </a:rPr>
              <a:t>smaller forms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 of data representation</a:t>
            </a:r>
          </a:p>
          <a:p>
            <a:pPr eaLnBrk="1" hangingPunct="1"/>
            <a:r>
              <a:rPr lang="en-US" altLang="zh-TW" sz="2400" b="1" dirty="0">
                <a:ea typeface="新細明體" panose="02020500000000000000" pitchFamily="18" charset="-120"/>
              </a:rPr>
              <a:t>Parametric methods</a:t>
            </a:r>
            <a:r>
              <a:rPr lang="en-US" altLang="zh-TW" sz="2400" dirty="0">
                <a:ea typeface="新細明體" panose="02020500000000000000" pitchFamily="18" charset="-120"/>
              </a:rPr>
              <a:t> (e.g., regression)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Assume the data fits some model, estimate model parameters, store only the parameters, and discard the data (except possible outliers)</a:t>
            </a:r>
            <a:endParaRPr lang="en-US" altLang="zh-TW" sz="2400" dirty="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Ex.: Log-linear models—obtain value at a point in </a:t>
            </a:r>
            <a:r>
              <a:rPr lang="en-US" altLang="zh-TW" sz="2400" i="1" dirty="0">
                <a:ea typeface="新細明體" panose="02020500000000000000" pitchFamily="18" charset="-120"/>
              </a:rPr>
              <a:t>m</a:t>
            </a:r>
            <a:r>
              <a:rPr lang="en-US" altLang="zh-TW" sz="2400" dirty="0">
                <a:ea typeface="新細明體" panose="02020500000000000000" pitchFamily="18" charset="-120"/>
              </a:rPr>
              <a:t>-D space as the product on appropriate marginal subspaces </a:t>
            </a:r>
          </a:p>
          <a:p>
            <a:pPr eaLnBrk="1" hangingPunct="1"/>
            <a:r>
              <a:rPr lang="en-US" altLang="zh-TW" sz="2400" b="1" dirty="0">
                <a:ea typeface="新細明體" panose="02020500000000000000" pitchFamily="18" charset="-120"/>
              </a:rPr>
              <a:t>Non-parametric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TW" sz="2400" b="1" dirty="0">
                <a:ea typeface="新細明體" panose="02020500000000000000" pitchFamily="18" charset="-120"/>
              </a:rPr>
              <a:t>methods</a:t>
            </a:r>
            <a:r>
              <a:rPr lang="en-US" altLang="zh-TW" sz="2400" b="1" dirty="0">
                <a:ea typeface="新細明體" panose="02020500000000000000" pitchFamily="18" charset="-120"/>
                <a:sym typeface="Symbol" panose="05050102010706020507" pitchFamily="18" charset="2"/>
              </a:rPr>
              <a:t> 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Do not assume models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Major families: histograms, clustering, sampling, …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6285C9-DB10-45D3-8E9B-C4F16518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Parametric Data Reduction: Regression and Log-Linear Models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05E65A-8E84-421E-ADAE-23FCFD3AB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0496"/>
            <a:ext cx="8229600" cy="4989723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Linear regression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Data modeled to fit a straight line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Often uses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the least-square method</a:t>
            </a:r>
            <a:r>
              <a:rPr lang="en-US" altLang="zh-TW" sz="2400" dirty="0">
                <a:ea typeface="新細明體" panose="02020500000000000000" pitchFamily="18" charset="-120"/>
              </a:rPr>
              <a:t> to fit the line</a:t>
            </a:r>
          </a:p>
          <a:p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Multiple regression</a:t>
            </a:r>
          </a:p>
          <a:p>
            <a:pPr lvl="1"/>
            <a:r>
              <a:rPr lang="en-US" altLang="zh-TW" sz="2400" dirty="0">
                <a:sym typeface="Symbol" panose="05050102010706020507" pitchFamily="18" charset="2"/>
              </a:rPr>
              <a:t>An extension of simple linear regression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Allows a response variable Y to be modeled as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a linear function of multidimensional feature vector</a:t>
            </a:r>
          </a:p>
          <a:p>
            <a:pPr lvl="1"/>
            <a:r>
              <a:rPr lang="en-US" altLang="zh-TW" sz="2400" dirty="0">
                <a:solidFill>
                  <a:srgbClr val="FF0000"/>
                </a:solidFill>
                <a:sym typeface="Symbol" panose="05050102010706020507" pitchFamily="18" charset="2"/>
              </a:rPr>
              <a:t>Models the linear relationship between a single dependent continuous variable and more than one independent variable</a:t>
            </a:r>
          </a:p>
          <a:p>
            <a:pPr lvl="1"/>
            <a:r>
              <a:rPr lang="en-US" altLang="zh-TW" sz="2400" dirty="0">
                <a:sym typeface="Symbol" panose="05050102010706020507" pitchFamily="18" charset="2"/>
              </a:rPr>
              <a:t>it takes more than one predictor variable to predict the response variable Y</a:t>
            </a:r>
          </a:p>
          <a:p>
            <a:pPr lvl="1"/>
            <a:endParaRPr lang="en-US" altLang="zh-TW" sz="2400" dirty="0">
              <a:solidFill>
                <a:srgbClr val="FF0000"/>
              </a:solidFill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951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57200" y="382480"/>
            <a:ext cx="8229600" cy="801209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Major Tasks in Data Preprocessing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9221" name="Picture 2" descr="f03-01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01" y="1334609"/>
            <a:ext cx="497998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BDEC80-55E5-4254-A5EB-C85615CE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Parametric Data Reduction: Regression and Log-Linear Models 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509BF5-967A-41B8-9FC2-045CBACF2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Log-linear model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Approximates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discrete multidimensional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1000329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2" y="433389"/>
            <a:ext cx="8229754" cy="609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Regression Analysis (1/2)</a:t>
            </a:r>
          </a:p>
        </p:txBody>
      </p:sp>
      <p:sp>
        <p:nvSpPr>
          <p:cNvPr id="47108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319881" y="1243011"/>
            <a:ext cx="8504237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Regression analysis:</a:t>
            </a:r>
            <a:r>
              <a:rPr lang="en-US" altLang="zh-TW" sz="2000" b="1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A collective name for techniques for the modeling and analysis of numerical data consisting of values of a </a:t>
            </a:r>
            <a:r>
              <a:rPr lang="en-US" altLang="zh-TW" sz="2000" b="1" i="1" dirty="0">
                <a:solidFill>
                  <a:srgbClr val="FF0000"/>
                </a:solidFill>
                <a:ea typeface="新細明體" panose="02020500000000000000" pitchFamily="18" charset="-120"/>
              </a:rPr>
              <a:t>dependent variable</a:t>
            </a:r>
            <a:r>
              <a:rPr lang="en-US" altLang="zh-TW" sz="2000" b="1" dirty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(also called </a:t>
            </a:r>
            <a:r>
              <a:rPr lang="en-US" altLang="zh-TW" sz="2000" b="1" i="1" dirty="0">
                <a:solidFill>
                  <a:srgbClr val="FF0000"/>
                </a:solidFill>
                <a:ea typeface="新細明體" panose="02020500000000000000" pitchFamily="18" charset="-120"/>
              </a:rPr>
              <a:t>response variable</a:t>
            </a:r>
            <a:r>
              <a:rPr lang="en-US" altLang="zh-TW" sz="2000" b="1" dirty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or 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measurement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) </a:t>
            </a:r>
            <a:r>
              <a:rPr lang="en-US" altLang="zh-TW" sz="2000" dirty="0">
                <a:ea typeface="新細明體" panose="02020500000000000000" pitchFamily="18" charset="-120"/>
              </a:rPr>
              <a:t>and of one or more 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independent variables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 (aka. </a:t>
            </a:r>
            <a:r>
              <a:rPr lang="en-US" altLang="zh-TW" sz="2000" b="1" i="1" dirty="0">
                <a:solidFill>
                  <a:srgbClr val="FF0000"/>
                </a:solidFill>
                <a:ea typeface="新細明體" panose="02020500000000000000" pitchFamily="18" charset="-120"/>
              </a:rPr>
              <a:t>explanatory variables</a:t>
            </a:r>
            <a:r>
              <a:rPr lang="en-US" altLang="zh-TW" sz="2000" b="1" dirty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or </a:t>
            </a:r>
            <a:r>
              <a:rPr lang="en-US" altLang="zh-TW" sz="2000" b="1" i="1" dirty="0">
                <a:solidFill>
                  <a:srgbClr val="FF0000"/>
                </a:solidFill>
                <a:ea typeface="新細明體" panose="02020500000000000000" pitchFamily="18" charset="-120"/>
              </a:rPr>
              <a:t>predictors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)</a:t>
            </a:r>
          </a:p>
          <a:p>
            <a:pPr eaLnBrk="1" hangingPunct="1">
              <a:lnSpc>
                <a:spcPct val="13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0E93D6B-F65E-4C52-A137-4C7075B5C3F5}"/>
              </a:ext>
            </a:extLst>
          </p:cNvPr>
          <p:cNvGrpSpPr/>
          <p:nvPr/>
        </p:nvGrpSpPr>
        <p:grpSpPr>
          <a:xfrm>
            <a:off x="1307690" y="2847963"/>
            <a:ext cx="6707111" cy="3750596"/>
            <a:chOff x="1071715" y="2812025"/>
            <a:chExt cx="6767617" cy="3790335"/>
          </a:xfrm>
        </p:grpSpPr>
        <p:pic>
          <p:nvPicPr>
            <p:cNvPr id="32" name="Picture 2" descr="https://www.jmp.com/en_hk/statistics-knowledge-portal/what-is-multiple-regression/fitting-multiple-regression-model/_jcr_content/par/styledcontainer_2069/par/lightbox_4130/lightboxImage.img.png/1548351208631.png">
              <a:extLst>
                <a:ext uri="{FF2B5EF4-FFF2-40B4-BE49-F238E27FC236}">
                  <a16:creationId xmlns:a16="http://schemas.microsoft.com/office/drawing/2014/main" id="{9EE1F79E-90DF-4627-BA21-3AAB8AD5E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715" y="2812025"/>
              <a:ext cx="6767617" cy="3790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A187E829-8C28-4FA8-9815-4F7E0D9990A3}"/>
                    </a:ext>
                  </a:extLst>
                </p:cNvPr>
                <p:cNvSpPr txBox="1"/>
                <p:nvPr/>
              </p:nvSpPr>
              <p:spPr>
                <a:xfrm>
                  <a:off x="4433965" y="3342958"/>
                  <a:ext cx="2156360" cy="3161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zh-TW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A187E829-8C28-4FA8-9815-4F7E0D999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965" y="3342958"/>
                  <a:ext cx="2156360" cy="316112"/>
                </a:xfrm>
                <a:prstGeom prst="rect">
                  <a:avLst/>
                </a:prstGeom>
                <a:blipFill>
                  <a:blip r:embed="rId4"/>
                  <a:stretch>
                    <a:fillRect l="-2279" t="-23077" r="-570" b="-365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79055B21-5214-48D7-9DEB-D31118839CEC}"/>
                </a:ext>
              </a:extLst>
            </p:cNvPr>
            <p:cNvCxnSpPr>
              <a:cxnSpLocks/>
            </p:cNvCxnSpPr>
            <p:nvPr/>
          </p:nvCxnSpPr>
          <p:spPr>
            <a:xfrm>
              <a:off x="7079226" y="3713437"/>
              <a:ext cx="0" cy="376782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D3DCAAB8-13D4-4504-B8BD-D6DED92D7359}"/>
                </a:ext>
              </a:extLst>
            </p:cNvPr>
            <p:cNvCxnSpPr/>
            <p:nvPr/>
          </p:nvCxnSpPr>
          <p:spPr>
            <a:xfrm>
              <a:off x="6331974" y="4090219"/>
              <a:ext cx="747252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D1D2C36-81F2-4596-9FED-C845E1FAB133}"/>
                    </a:ext>
                  </a:extLst>
                </p:cNvPr>
                <p:cNvSpPr txBox="1"/>
                <p:nvPr/>
              </p:nvSpPr>
              <p:spPr>
                <a:xfrm>
                  <a:off x="6134418" y="4190002"/>
                  <a:ext cx="11423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𝑠𝑙𝑜𝑝𝑒</m:t>
                        </m:r>
                        <m:r>
                          <a:rPr lang="en-US" altLang="zh-TW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D1D2C36-81F2-4596-9FED-C845E1FAB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418" y="4190002"/>
                  <a:ext cx="11423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027" r="-2162" b="-3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B7B80455-8BB8-404F-9567-7EB626B46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07510" y="3720458"/>
              <a:ext cx="192185" cy="377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AD8DC40-6D23-4D1B-8BEF-5AF0587A311F}"/>
              </a:ext>
            </a:extLst>
          </p:cNvPr>
          <p:cNvSpPr txBox="1"/>
          <p:nvPr/>
        </p:nvSpPr>
        <p:spPr>
          <a:xfrm>
            <a:off x="865238" y="6229227"/>
            <a:ext cx="6767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Ref: </a:t>
            </a:r>
            <a:r>
              <a:rPr lang="en-US" altLang="zh-TW" sz="1400" dirty="0">
                <a:hlinkClick r:id="rId6"/>
              </a:rPr>
              <a:t>https://www.jmp.com/en_hk/statistics-knowledge-portal/what-is-multiple-regression/fitting-multiple-regression-model.html</a:t>
            </a:r>
            <a:endParaRPr lang="en-US" altLang="zh-TW" sz="1400" dirty="0"/>
          </a:p>
          <a:p>
            <a:endParaRPr lang="zh-TW" altLang="en-US" sz="1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FD66A8D-108F-4011-842E-B203DCB2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445"/>
            <a:ext cx="8229600" cy="9906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Regression Analysis (2/2)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033394F-9E7F-4D91-ACA3-357AFE2C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69434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The parameters are estimated so as to give a "</a:t>
            </a:r>
            <a:r>
              <a:rPr lang="en-US" altLang="zh-TW" sz="2000" b="1" dirty="0">
                <a:ea typeface="新細明體" panose="02020500000000000000" pitchFamily="18" charset="-120"/>
              </a:rPr>
              <a:t>best fit</a:t>
            </a:r>
            <a:r>
              <a:rPr lang="en-US" altLang="zh-TW" sz="2000" dirty="0">
                <a:ea typeface="新細明體" panose="02020500000000000000" pitchFamily="18" charset="-120"/>
              </a:rPr>
              <a:t>" of the data</a:t>
            </a:r>
          </a:p>
          <a:p>
            <a:pPr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Most commonly the best fit is evaluated by using the </a:t>
            </a:r>
            <a:r>
              <a:rPr lang="en-US" altLang="zh-TW" sz="2000" b="1" i="1" dirty="0">
                <a:solidFill>
                  <a:srgbClr val="FF0000"/>
                </a:solidFill>
                <a:ea typeface="新細明體" panose="02020500000000000000" pitchFamily="18" charset="-120"/>
              </a:rPr>
              <a:t>least squares method</a:t>
            </a:r>
            <a:r>
              <a:rPr lang="en-US" altLang="zh-TW" sz="2000" dirty="0">
                <a:ea typeface="新細明體" panose="02020500000000000000" pitchFamily="18" charset="-120"/>
              </a:rPr>
              <a:t>, but other criteria have also been used</a:t>
            </a:r>
          </a:p>
          <a:p>
            <a:pPr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Used for prediction (including forecasting of time-series data), inference, hypothesis testing, and modeling of causal relationships</a:t>
            </a:r>
          </a:p>
          <a:p>
            <a:endParaRPr lang="zh-TW" altLang="en-US" sz="2000" dirty="0"/>
          </a:p>
        </p:txBody>
      </p:sp>
      <p:pic>
        <p:nvPicPr>
          <p:cNvPr id="15" name="Picture 2" descr="Tutorial: Understanding Linear Regression and Regression Error Metrics">
            <a:extLst>
              <a:ext uri="{FF2B5EF4-FFF2-40B4-BE49-F238E27FC236}">
                <a16:creationId xmlns:a16="http://schemas.microsoft.com/office/drawing/2014/main" id="{233FB6B4-A915-44DC-8B78-CECAAE5F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84" y="3509530"/>
            <a:ext cx="4667829" cy="27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19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257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2000" u="sng" dirty="0">
                <a:ea typeface="新細明體" panose="02020500000000000000" pitchFamily="18" charset="-120"/>
              </a:rPr>
              <a:t>Linear regression</a:t>
            </a:r>
            <a:r>
              <a:rPr lang="en-US" altLang="zh-TW" sz="2000" dirty="0">
                <a:ea typeface="新細明體" panose="02020500000000000000" pitchFamily="18" charset="-120"/>
              </a:rPr>
              <a:t>: </a:t>
            </a:r>
            <a:r>
              <a:rPr lang="en-US" altLang="zh-TW" sz="2000" i="1" dirty="0">
                <a:ea typeface="新細明體" panose="02020500000000000000" pitchFamily="18" charset="-120"/>
              </a:rPr>
              <a:t>Y = </a:t>
            </a:r>
            <a:r>
              <a:rPr lang="en-US" altLang="zh-TW" sz="2000" i="1" dirty="0">
                <a:ea typeface="新細明體" panose="02020500000000000000" pitchFamily="18" charset="-120"/>
                <a:sym typeface="Symbol" panose="05050102010706020507" pitchFamily="18" charset="2"/>
              </a:rPr>
              <a:t>w X + b</a:t>
            </a:r>
            <a:endParaRPr lang="en-US" altLang="zh-TW" sz="2000" i="1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Two regression coefficients, 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w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 and 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b</a:t>
            </a:r>
            <a:r>
              <a:rPr lang="en-US" altLang="zh-TW" sz="2000" i="1" dirty="0">
                <a:ea typeface="新細明體" panose="02020500000000000000" pitchFamily="18" charset="-120"/>
                <a:sym typeface="Symbol" panose="05050102010706020507" pitchFamily="18" charset="2"/>
              </a:rPr>
              <a:t>,</a:t>
            </a:r>
            <a:r>
              <a:rPr lang="en-US" altLang="zh-TW" sz="2000" dirty="0">
                <a:ea typeface="新細明體" panose="02020500000000000000" pitchFamily="18" charset="-120"/>
              </a:rPr>
              <a:t> specify the line and are to be estimated by using the data at hand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Using the least squares criterion </a:t>
            </a:r>
            <a:r>
              <a:rPr lang="en-US" altLang="zh-TW" sz="2000" dirty="0">
                <a:ea typeface="新細明體" panose="02020500000000000000" pitchFamily="18" charset="-120"/>
              </a:rPr>
              <a:t>to the known values of </a:t>
            </a:r>
            <a:r>
              <a:rPr lang="en-US" altLang="zh-TW" sz="2000" i="1" dirty="0">
                <a:ea typeface="新細明體" panose="02020500000000000000" pitchFamily="18" charset="-120"/>
              </a:rPr>
              <a:t>Y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000" i="1" dirty="0">
                <a:ea typeface="新細明體" panose="02020500000000000000" pitchFamily="18" charset="-120"/>
              </a:rPr>
              <a:t>, Y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2</a:t>
            </a:r>
            <a:r>
              <a:rPr lang="en-US" altLang="zh-TW" sz="2000" i="1" dirty="0">
                <a:ea typeface="新細明體" panose="02020500000000000000" pitchFamily="18" charset="-120"/>
              </a:rPr>
              <a:t>, …, X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000" i="1" dirty="0">
                <a:ea typeface="新細明體" panose="02020500000000000000" pitchFamily="18" charset="-120"/>
              </a:rPr>
              <a:t>, X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2</a:t>
            </a:r>
            <a:r>
              <a:rPr lang="en-US" altLang="zh-TW" sz="2000" i="1" dirty="0">
                <a:ea typeface="新細明體" panose="02020500000000000000" pitchFamily="18" charset="-120"/>
              </a:rPr>
              <a:t>, ….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u="sng" dirty="0">
                <a:ea typeface="新細明體" panose="02020500000000000000" pitchFamily="18" charset="-120"/>
              </a:rPr>
              <a:t>Multiple regression</a:t>
            </a:r>
            <a:r>
              <a:rPr lang="en-US" altLang="zh-TW" sz="2000" dirty="0">
                <a:ea typeface="新細明體" panose="02020500000000000000" pitchFamily="18" charset="-120"/>
              </a:rPr>
              <a:t>: </a:t>
            </a:r>
            <a:r>
              <a:rPr lang="en-US" altLang="zh-TW" sz="2000" i="1" dirty="0">
                <a:ea typeface="新細明體" panose="02020500000000000000" pitchFamily="18" charset="-120"/>
              </a:rPr>
              <a:t>Y = b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0</a:t>
            </a:r>
            <a:r>
              <a:rPr lang="en-US" altLang="zh-TW" sz="2000" i="1" dirty="0">
                <a:ea typeface="新細明體" panose="02020500000000000000" pitchFamily="18" charset="-120"/>
              </a:rPr>
              <a:t> + b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000" i="1" dirty="0">
                <a:ea typeface="新細明體" panose="02020500000000000000" pitchFamily="18" charset="-120"/>
              </a:rPr>
              <a:t> X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000" i="1" dirty="0">
                <a:ea typeface="新細明體" panose="02020500000000000000" pitchFamily="18" charset="-120"/>
              </a:rPr>
              <a:t> + b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2</a:t>
            </a:r>
            <a:r>
              <a:rPr lang="en-US" altLang="zh-TW" sz="2000" i="1" dirty="0">
                <a:ea typeface="新細明體" panose="02020500000000000000" pitchFamily="18" charset="-120"/>
              </a:rPr>
              <a:t> X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2</a:t>
            </a:r>
            <a:endParaRPr lang="en-US" altLang="zh-TW" sz="2000" i="1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Many nonlinear functions can be transformed into the above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u="sng" dirty="0">
                <a:ea typeface="新細明體" panose="02020500000000000000" pitchFamily="18" charset="-120"/>
              </a:rPr>
              <a:t>Log-linear models</a:t>
            </a:r>
            <a:r>
              <a:rPr lang="en-US" altLang="zh-TW" sz="2000" dirty="0">
                <a:ea typeface="新細明體" panose="02020500000000000000" pitchFamily="18" charset="-120"/>
              </a:rPr>
              <a:t>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Approximate discrete multidimensional probability distributions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Estimate the probability of each point (tuple) in a multi-dimensional space for a set of discretized attributes</a:t>
            </a:r>
            <a:r>
              <a:rPr lang="en-US" altLang="zh-TW" sz="2000" dirty="0">
                <a:ea typeface="新細明體" panose="02020500000000000000" pitchFamily="18" charset="-120"/>
              </a:rPr>
              <a:t>, based on a smaller subset of dimensional combinations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Useful for dimensionality reduction and data smoothing</a:t>
            </a:r>
            <a:endParaRPr lang="en-US" altLang="zh-TW" sz="2000" i="1" baseline="-25000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397566"/>
            <a:ext cx="84582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Regression Analysis</a:t>
            </a:r>
            <a:endParaRPr lang="en-US" altLang="zh-TW" sz="24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Histogram Analysis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Using </a:t>
            </a:r>
            <a:r>
              <a:rPr lang="en-US" altLang="zh-TW" sz="2800" dirty="0">
                <a:solidFill>
                  <a:srgbClr val="FF0000"/>
                </a:solidFill>
              </a:rPr>
              <a:t>binning</a:t>
            </a:r>
            <a:r>
              <a:rPr lang="en-US" altLang="zh-TW" sz="2800" dirty="0"/>
              <a:t> to approximate data distributions</a:t>
            </a:r>
          </a:p>
          <a:p>
            <a:pPr lvl="1"/>
            <a:r>
              <a:rPr lang="en-US" altLang="zh-TW" sz="2400" dirty="0"/>
              <a:t>Divide data into buckets and store average (sum) for each bucket</a:t>
            </a:r>
          </a:p>
          <a:p>
            <a:endParaRPr lang="en-US" altLang="zh-TW" sz="2800" dirty="0"/>
          </a:p>
          <a:p>
            <a:r>
              <a:rPr lang="en-US" altLang="zh-TW" sz="2800" dirty="0"/>
              <a:t>Partitioning rules:</a:t>
            </a:r>
          </a:p>
          <a:p>
            <a:pPr lvl="1"/>
            <a:r>
              <a:rPr lang="en-US" altLang="zh-TW" sz="2400" dirty="0">
                <a:solidFill>
                  <a:srgbClr val="FF0000"/>
                </a:solidFill>
              </a:rPr>
              <a:t>Equal-width:</a:t>
            </a:r>
            <a:r>
              <a:rPr lang="en-US" altLang="zh-TW" sz="2400" dirty="0"/>
              <a:t> equal bucket range</a:t>
            </a:r>
          </a:p>
          <a:p>
            <a:pPr lvl="1"/>
            <a:r>
              <a:rPr lang="en-US" altLang="zh-TW" sz="2400" dirty="0">
                <a:solidFill>
                  <a:srgbClr val="FF0000"/>
                </a:solidFill>
              </a:rPr>
              <a:t>Equal-frequency (or equal-depth)</a:t>
            </a:r>
          </a:p>
          <a:p>
            <a:pPr lvl="1"/>
            <a:endParaRPr lang="en-US" altLang="zh-TW" sz="2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C7E091-B9C6-4204-9A97-5B05424F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444"/>
            <a:ext cx="8229600" cy="990600"/>
          </a:xfrm>
        </p:spPr>
        <p:txBody>
          <a:bodyPr/>
          <a:lstStyle/>
          <a:p>
            <a:r>
              <a:rPr lang="en-US" altLang="zh-TW" dirty="0"/>
              <a:t>Histogram Analysis - Example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9B6EE1-FE50-473E-A4C6-6B0F50CEC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720"/>
            <a:ext cx="8229600" cy="535328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 following data are a list of </a:t>
            </a:r>
            <a:r>
              <a:rPr lang="en-US" altLang="zh-TW" sz="2000" i="1" dirty="0" err="1"/>
              <a:t>AllElectronics</a:t>
            </a:r>
            <a:r>
              <a:rPr lang="en-US" altLang="zh-TW" sz="2000" dirty="0"/>
              <a:t> prices for commonly sold items (rounded to the nearest dollar). </a:t>
            </a:r>
          </a:p>
          <a:p>
            <a:r>
              <a:rPr lang="en-US" altLang="zh-TW" sz="2000" dirty="0"/>
              <a:t>The numbers have been sorted: 1, 1, 5, 5, 5, 5, 5, 8, 8, 10, 10, 10, 10, 12, 14, 14, 14, 15, 15, 15, 15, 15, 15, 18, 18, 18, 18, 18, 18, 18, 18, 20, 20, 20, 20, 20, 20, 20, 21, 21, 21, 21, 25, 25, 25, 25, 25, 28, 28, 30, 30, 30.</a:t>
            </a:r>
          </a:p>
          <a:p>
            <a:endParaRPr lang="zh-TW" altLang="en-US" sz="2000" dirty="0"/>
          </a:p>
        </p:txBody>
      </p:sp>
      <p:pic>
        <p:nvPicPr>
          <p:cNvPr id="4" name="Picture 2" descr="f03-07-9780123814791.jpg">
            <a:extLst>
              <a:ext uri="{FF2B5EF4-FFF2-40B4-BE49-F238E27FC236}">
                <a16:creationId xmlns:a16="http://schemas.microsoft.com/office/drawing/2014/main" id="{FF3941AC-9369-4CA5-A363-7DAD27CAE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6" y="3056274"/>
            <a:ext cx="3640959" cy="310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8FA2B2D-E312-413F-A921-418837374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51" y="6107906"/>
            <a:ext cx="41671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 dirty="0">
                <a:latin typeface="Arial" panose="020B0604020202020204" pitchFamily="34" charset="0"/>
                <a:ea typeface="新細明體" panose="02020500000000000000" pitchFamily="18" charset="-120"/>
              </a:rPr>
              <a:t>Figure 3.7 </a:t>
            </a:r>
            <a:r>
              <a:rPr lang="en-US" altLang="zh-TW" sz="1400" dirty="0">
                <a:latin typeface="Arial" panose="020B0604020202020204" pitchFamily="34" charset="0"/>
                <a:ea typeface="新細明體" panose="02020500000000000000" pitchFamily="18" charset="-120"/>
              </a:rPr>
              <a:t>A histogram for </a:t>
            </a:r>
            <a:r>
              <a:rPr lang="en-US" altLang="zh-TW" sz="1400" i="1" dirty="0">
                <a:latin typeface="Arial" panose="020B0604020202020204" pitchFamily="34" charset="0"/>
                <a:ea typeface="新細明體" panose="02020500000000000000" pitchFamily="18" charset="-120"/>
              </a:rPr>
              <a:t>price </a:t>
            </a:r>
            <a:r>
              <a:rPr lang="en-US" altLang="zh-TW" sz="1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using singleton buckets—each bucket represents one price–value/frequency pair.</a:t>
            </a:r>
          </a:p>
        </p:txBody>
      </p:sp>
      <p:pic>
        <p:nvPicPr>
          <p:cNvPr id="6" name="Picture 2" descr="f03-08-9780123814791.jpg">
            <a:extLst>
              <a:ext uri="{FF2B5EF4-FFF2-40B4-BE49-F238E27FC236}">
                <a16:creationId xmlns:a16="http://schemas.microsoft.com/office/drawing/2014/main" id="{F318E3E1-5566-41F5-84EA-4E568F6CB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63" y="3293811"/>
            <a:ext cx="3867839" cy="256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4DB44245-E88E-44A8-8184-0F623307E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049136"/>
            <a:ext cx="37385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 dirty="0">
                <a:latin typeface="Arial" panose="020B0604020202020204" pitchFamily="34" charset="0"/>
                <a:ea typeface="新細明體" panose="02020500000000000000" pitchFamily="18" charset="-120"/>
              </a:rPr>
              <a:t>Figure 3.8 </a:t>
            </a:r>
            <a:r>
              <a:rPr lang="en-US" altLang="zh-TW" sz="1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An equal-width histogram </a:t>
            </a:r>
            <a:r>
              <a:rPr lang="en-US" altLang="zh-TW" sz="1400" dirty="0">
                <a:latin typeface="Arial" panose="020B0604020202020204" pitchFamily="34" charset="0"/>
                <a:ea typeface="新細明體" panose="02020500000000000000" pitchFamily="18" charset="-120"/>
              </a:rPr>
              <a:t>for </a:t>
            </a:r>
            <a:r>
              <a:rPr lang="en-US" altLang="zh-TW" sz="1400" i="1" dirty="0">
                <a:latin typeface="Arial" panose="020B0604020202020204" pitchFamily="34" charset="0"/>
                <a:ea typeface="新細明體" panose="02020500000000000000" pitchFamily="18" charset="-120"/>
              </a:rPr>
              <a:t>price</a:t>
            </a:r>
            <a:r>
              <a:rPr lang="en-US" altLang="zh-TW" sz="1400" dirty="0">
                <a:latin typeface="Arial" panose="020B0604020202020204" pitchFamily="34" charset="0"/>
                <a:ea typeface="新細明體" panose="02020500000000000000" pitchFamily="18" charset="-120"/>
              </a:rPr>
              <a:t>, where values are aggregated so that each bucket has a uniform width of $10.</a:t>
            </a:r>
          </a:p>
        </p:txBody>
      </p:sp>
    </p:spTree>
    <p:extLst>
      <p:ext uri="{BB962C8B-B14F-4D97-AF65-F5344CB8AC3E}">
        <p14:creationId xmlns:p14="http://schemas.microsoft.com/office/powerpoint/2010/main" val="30295203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9693"/>
            <a:ext cx="8229600" cy="990600"/>
          </a:xfrm>
        </p:spPr>
        <p:txBody>
          <a:bodyPr/>
          <a:lstStyle/>
          <a:p>
            <a:r>
              <a:rPr lang="en-US" altLang="zh-TW"/>
              <a:t>Clustering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0293"/>
            <a:ext cx="8229600" cy="4953000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Partition data set into clusters based on similarity, and store cluster representation (e.g., centroid and diameter) only</a:t>
            </a:r>
          </a:p>
          <a:p>
            <a:r>
              <a:rPr lang="en-US" altLang="zh-TW" sz="2000" dirty="0"/>
              <a:t>Can have hierarchical clustering and be stored in multi-dimensional index tree structures</a:t>
            </a:r>
          </a:p>
          <a:p>
            <a:r>
              <a:rPr lang="en-US" altLang="zh-TW" sz="2000" dirty="0"/>
              <a:t>There are many choices of clustering definitions and clustering algorithms</a:t>
            </a:r>
          </a:p>
          <a:p>
            <a:r>
              <a:rPr lang="en-US" altLang="zh-TW" sz="2000" dirty="0"/>
              <a:t>Cluster analysis will be studied in depth in Chapter 10</a:t>
            </a:r>
            <a:endParaRPr lang="en-US" altLang="zh-TW" sz="2000" dirty="0">
              <a:sym typeface="Symbol" panose="05050102010706020507" pitchFamily="18" charset="2"/>
            </a:endParaRPr>
          </a:p>
        </p:txBody>
      </p:sp>
      <p:pic>
        <p:nvPicPr>
          <p:cNvPr id="10242" name="Picture 2" descr="Exploring Clustering Algorithms: Explanation and Use Cases - neptune.ai">
            <a:extLst>
              <a:ext uri="{FF2B5EF4-FFF2-40B4-BE49-F238E27FC236}">
                <a16:creationId xmlns:a16="http://schemas.microsoft.com/office/drawing/2014/main" id="{031AFEBA-A00B-4C6D-8644-FBAC9C4F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37" y="3734893"/>
            <a:ext cx="6431800" cy="28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6657"/>
            <a:ext cx="8229600" cy="1003165"/>
          </a:xfrm>
        </p:spPr>
        <p:txBody>
          <a:bodyPr/>
          <a:lstStyle/>
          <a:p>
            <a:r>
              <a:rPr lang="en-US" altLang="zh-TW" dirty="0"/>
              <a:t>Sampling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822"/>
            <a:ext cx="8229600" cy="528717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Sampling: </a:t>
            </a:r>
            <a:r>
              <a:rPr lang="en-US" altLang="zh-TW" sz="2400" dirty="0">
                <a:solidFill>
                  <a:srgbClr val="FF0000"/>
                </a:solidFill>
              </a:rPr>
              <a:t>obtaining a small sample </a:t>
            </a:r>
            <a:r>
              <a:rPr lang="en-US" altLang="zh-TW" sz="2400" i="1" dirty="0">
                <a:solidFill>
                  <a:srgbClr val="FF0000"/>
                </a:solidFill>
              </a:rPr>
              <a:t>s</a:t>
            </a:r>
            <a:r>
              <a:rPr lang="en-US" altLang="zh-TW" sz="2400" dirty="0">
                <a:solidFill>
                  <a:srgbClr val="FF0000"/>
                </a:solidFill>
              </a:rPr>
              <a:t> to represent the whole data set </a:t>
            </a:r>
            <a:r>
              <a:rPr lang="en-US" altLang="zh-TW" sz="2400" i="1" dirty="0">
                <a:solidFill>
                  <a:srgbClr val="FF0000"/>
                </a:solidFill>
              </a:rPr>
              <a:t>N</a:t>
            </a:r>
          </a:p>
          <a:p>
            <a:r>
              <a:rPr lang="en-US" altLang="zh-TW" sz="2400" dirty="0"/>
              <a:t>Allows a large data set to be represented by a much smaller random data sample (subset)</a:t>
            </a:r>
          </a:p>
          <a:p>
            <a:endParaRPr lang="en-US" altLang="zh-TW" sz="2400" dirty="0">
              <a:solidFill>
                <a:srgbClr val="FF0000"/>
              </a:solidFill>
            </a:endParaRPr>
          </a:p>
          <a:p>
            <a:endParaRPr lang="en-US" altLang="zh-TW" sz="2400" dirty="0">
              <a:solidFill>
                <a:srgbClr val="FF0000"/>
              </a:solidFill>
            </a:endParaRPr>
          </a:p>
          <a:p>
            <a:endParaRPr lang="en-US" altLang="zh-TW" sz="2400" dirty="0">
              <a:solidFill>
                <a:srgbClr val="FF0000"/>
              </a:solidFill>
            </a:endParaRPr>
          </a:p>
          <a:p>
            <a:endParaRPr lang="en-US" altLang="zh-TW" sz="2400" dirty="0">
              <a:solidFill>
                <a:srgbClr val="FF0000"/>
              </a:solidFill>
            </a:endParaRPr>
          </a:p>
          <a:p>
            <a:endParaRPr lang="en-US" altLang="zh-TW" sz="2400" dirty="0">
              <a:solidFill>
                <a:srgbClr val="FF0000"/>
              </a:solidFill>
            </a:endParaRPr>
          </a:p>
          <a:p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2400" dirty="0">
                <a:solidFill>
                  <a:srgbClr val="FF0000"/>
                </a:solidFill>
              </a:rPr>
              <a:t>Key principle: Choose a representative subset of the data</a:t>
            </a:r>
          </a:p>
          <a:p>
            <a:pPr lvl="1"/>
            <a:r>
              <a:rPr lang="en-US" altLang="zh-TW" sz="2000" dirty="0">
                <a:solidFill>
                  <a:srgbClr val="FF0000"/>
                </a:solidFill>
              </a:rPr>
              <a:t>Develop adaptive sampling methods</a:t>
            </a:r>
            <a:r>
              <a:rPr lang="en-US" altLang="zh-TW" sz="2000" dirty="0"/>
              <a:t>, e.g., stratified sampling</a:t>
            </a:r>
          </a:p>
          <a:p>
            <a:endParaRPr lang="en-US" altLang="zh-TW" sz="2400" dirty="0"/>
          </a:p>
        </p:txBody>
      </p:sp>
      <p:pic>
        <p:nvPicPr>
          <p:cNvPr id="8194" name="Picture 2" descr="https://miro.medium.com/max/700/1*qGw-4UHSdnXgFnXBS4m4eg.png">
            <a:extLst>
              <a:ext uri="{FF2B5EF4-FFF2-40B4-BE49-F238E27FC236}">
                <a16:creationId xmlns:a16="http://schemas.microsoft.com/office/drawing/2014/main" id="{45F75F94-0EB6-452C-A095-4D195424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78" y="2916371"/>
            <a:ext cx="4832044" cy="22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Types of Sampling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Simple random sampling</a:t>
            </a:r>
          </a:p>
          <a:p>
            <a:pPr lvl="1"/>
            <a:r>
              <a:rPr lang="en-US" altLang="zh-TW" sz="2000" dirty="0"/>
              <a:t>There is an </a:t>
            </a:r>
            <a:r>
              <a:rPr lang="en-US" altLang="zh-TW" sz="2000" dirty="0">
                <a:solidFill>
                  <a:srgbClr val="FF0000"/>
                </a:solidFill>
              </a:rPr>
              <a:t>equal probability </a:t>
            </a:r>
            <a:r>
              <a:rPr lang="en-US" altLang="zh-TW" sz="2000" dirty="0"/>
              <a:t>of selecting any particular item</a:t>
            </a:r>
          </a:p>
          <a:p>
            <a:pPr lvl="1"/>
            <a:r>
              <a:rPr lang="en-US" altLang="zh-TW" sz="2000" dirty="0"/>
              <a:t>Have very poor performance in the presence of skew</a:t>
            </a:r>
          </a:p>
          <a:p>
            <a:r>
              <a:rPr lang="en-US" altLang="zh-TW" sz="2400" dirty="0"/>
              <a:t>Sampling without replacement</a:t>
            </a:r>
          </a:p>
          <a:p>
            <a:pPr lvl="1"/>
            <a:r>
              <a:rPr lang="en-US" altLang="zh-TW" sz="2000" dirty="0"/>
              <a:t>Once an object is selected, it is removed from the population</a:t>
            </a:r>
          </a:p>
          <a:p>
            <a:r>
              <a:rPr lang="en-US" altLang="zh-TW" sz="2400" dirty="0"/>
              <a:t>Sampling with replacement</a:t>
            </a:r>
          </a:p>
          <a:p>
            <a:pPr lvl="1"/>
            <a:r>
              <a:rPr lang="en-US" altLang="zh-TW" sz="2000" dirty="0"/>
              <a:t>A selected object is not removed from the population</a:t>
            </a:r>
          </a:p>
          <a:p>
            <a:r>
              <a:rPr lang="en-US" altLang="zh-TW" sz="2400" dirty="0"/>
              <a:t>Stratified sampling: </a:t>
            </a:r>
          </a:p>
          <a:p>
            <a:pPr lvl="1"/>
            <a:r>
              <a:rPr lang="en-US" altLang="zh-TW" sz="2000" dirty="0">
                <a:solidFill>
                  <a:srgbClr val="FF0000"/>
                </a:solidFill>
              </a:rPr>
              <a:t>Partition the data set, and draw samples from each partition </a:t>
            </a:r>
            <a:r>
              <a:rPr lang="en-US" altLang="zh-TW" sz="2000" dirty="0"/>
              <a:t>(</a:t>
            </a:r>
            <a:r>
              <a:rPr lang="en-US" altLang="zh-TW" sz="2000" dirty="0">
                <a:solidFill>
                  <a:srgbClr val="FF0000"/>
                </a:solidFill>
              </a:rPr>
              <a:t>proportionally</a:t>
            </a:r>
            <a:r>
              <a:rPr lang="en-US" altLang="zh-TW" sz="2000" dirty="0"/>
              <a:t>, i.e., approximately the same percentage of the data) </a:t>
            </a:r>
          </a:p>
          <a:p>
            <a:pPr lvl="1"/>
            <a:r>
              <a:rPr lang="en-US" altLang="zh-TW" sz="2000" dirty="0"/>
              <a:t>Used in conjunction with skewed data</a:t>
            </a:r>
          </a:p>
          <a:p>
            <a:pPr lvl="1"/>
            <a:endParaRPr lang="en-US" altLang="zh-TW" sz="1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dirty="0">
                <a:solidFill>
                  <a:schemeClr val="tx2"/>
                </a:solidFill>
                <a:ea typeface="新細明體" panose="02020500000000000000" pitchFamily="18" charset="-120"/>
              </a:rPr>
              <a:t>Sampling: With or without Replacement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 rot="-1013563">
            <a:off x="3595434" y="2810858"/>
            <a:ext cx="24817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SRSWOR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(simple random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sampling without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replacement)</a:t>
            </a:r>
          </a:p>
        </p:txBody>
      </p:sp>
      <p:grpSp>
        <p:nvGrpSpPr>
          <p:cNvPr id="54277" name="Group 4"/>
          <p:cNvGrpSpPr>
            <a:grpSpLocks/>
          </p:cNvGrpSpPr>
          <p:nvPr/>
        </p:nvGrpSpPr>
        <p:grpSpPr bwMode="auto">
          <a:xfrm>
            <a:off x="5695950" y="1771650"/>
            <a:ext cx="2438400" cy="1676400"/>
            <a:chOff x="3588" y="1116"/>
            <a:chExt cx="1536" cy="1056"/>
          </a:xfrm>
        </p:grpSpPr>
        <p:sp>
          <p:nvSpPr>
            <p:cNvPr id="54298" name="AutoShape 5"/>
            <p:cNvSpPr>
              <a:spLocks noChangeArrowheads="1"/>
            </p:cNvSpPr>
            <p:nvPr/>
          </p:nvSpPr>
          <p:spPr bwMode="auto">
            <a:xfrm>
              <a:off x="3588" y="1116"/>
              <a:ext cx="1536" cy="105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99" name="Oval 6"/>
            <p:cNvSpPr>
              <a:spLocks noChangeArrowheads="1"/>
            </p:cNvSpPr>
            <p:nvPr/>
          </p:nvSpPr>
          <p:spPr bwMode="auto">
            <a:xfrm>
              <a:off x="4092" y="1788"/>
              <a:ext cx="540" cy="3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300" name="Oval 7"/>
            <p:cNvSpPr>
              <a:spLocks noChangeArrowheads="1"/>
            </p:cNvSpPr>
            <p:nvPr/>
          </p:nvSpPr>
          <p:spPr bwMode="auto">
            <a:xfrm>
              <a:off x="4632" y="1632"/>
              <a:ext cx="492" cy="3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301" name="Oval 8"/>
            <p:cNvSpPr>
              <a:spLocks noChangeArrowheads="1"/>
            </p:cNvSpPr>
            <p:nvPr/>
          </p:nvSpPr>
          <p:spPr bwMode="auto">
            <a:xfrm>
              <a:off x="3588" y="1668"/>
              <a:ext cx="540" cy="3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</p:grpSp>
      <p:sp>
        <p:nvSpPr>
          <p:cNvPr id="54278" name="Text Box 9"/>
          <p:cNvSpPr txBox="1">
            <a:spLocks noChangeArrowheads="1"/>
          </p:cNvSpPr>
          <p:nvPr/>
        </p:nvSpPr>
        <p:spPr bwMode="auto">
          <a:xfrm rot="848056">
            <a:off x="3962400" y="51054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SRSWR</a:t>
            </a:r>
          </a:p>
        </p:txBody>
      </p:sp>
      <p:grpSp>
        <p:nvGrpSpPr>
          <p:cNvPr id="54279" name="Group 10"/>
          <p:cNvGrpSpPr>
            <a:grpSpLocks/>
          </p:cNvGrpSpPr>
          <p:nvPr/>
        </p:nvGrpSpPr>
        <p:grpSpPr bwMode="auto">
          <a:xfrm>
            <a:off x="5772150" y="4457700"/>
            <a:ext cx="2438400" cy="1676400"/>
            <a:chOff x="3636" y="2808"/>
            <a:chExt cx="1536" cy="1056"/>
          </a:xfrm>
        </p:grpSpPr>
        <p:sp>
          <p:nvSpPr>
            <p:cNvPr id="54294" name="AutoShape 11"/>
            <p:cNvSpPr>
              <a:spLocks noChangeArrowheads="1"/>
            </p:cNvSpPr>
            <p:nvPr/>
          </p:nvSpPr>
          <p:spPr bwMode="auto">
            <a:xfrm>
              <a:off x="3636" y="2808"/>
              <a:ext cx="1536" cy="105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95" name="Oval 12"/>
            <p:cNvSpPr>
              <a:spLocks noChangeArrowheads="1"/>
            </p:cNvSpPr>
            <p:nvPr/>
          </p:nvSpPr>
          <p:spPr bwMode="auto">
            <a:xfrm>
              <a:off x="3648" y="3372"/>
              <a:ext cx="540" cy="3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96" name="Oval 13"/>
            <p:cNvSpPr>
              <a:spLocks noChangeArrowheads="1"/>
            </p:cNvSpPr>
            <p:nvPr/>
          </p:nvSpPr>
          <p:spPr bwMode="auto">
            <a:xfrm>
              <a:off x="4188" y="3480"/>
              <a:ext cx="540" cy="3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97" name="Oval 14"/>
            <p:cNvSpPr>
              <a:spLocks noChangeArrowheads="1"/>
            </p:cNvSpPr>
            <p:nvPr/>
          </p:nvSpPr>
          <p:spPr bwMode="auto">
            <a:xfrm>
              <a:off x="4656" y="3288"/>
              <a:ext cx="516" cy="396"/>
            </a:xfrm>
            <a:prstGeom prst="ellipse">
              <a:avLst/>
            </a:prstGeom>
            <a:solidFill>
              <a:srgbClr val="FAE2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</p:grpSp>
      <p:grpSp>
        <p:nvGrpSpPr>
          <p:cNvPr id="54280" name="Group 15"/>
          <p:cNvGrpSpPr>
            <a:grpSpLocks/>
          </p:cNvGrpSpPr>
          <p:nvPr/>
        </p:nvGrpSpPr>
        <p:grpSpPr bwMode="auto">
          <a:xfrm>
            <a:off x="876300" y="1905000"/>
            <a:ext cx="2724150" cy="4556125"/>
            <a:chOff x="564" y="1284"/>
            <a:chExt cx="1716" cy="2870"/>
          </a:xfrm>
        </p:grpSpPr>
        <p:sp>
          <p:nvSpPr>
            <p:cNvPr id="54283" name="AutoShape 16"/>
            <p:cNvSpPr>
              <a:spLocks noChangeArrowheads="1"/>
            </p:cNvSpPr>
            <p:nvPr/>
          </p:nvSpPr>
          <p:spPr bwMode="auto">
            <a:xfrm>
              <a:off x="564" y="1284"/>
              <a:ext cx="1716" cy="2616"/>
            </a:xfrm>
            <a:prstGeom prst="can">
              <a:avLst>
                <a:gd name="adj" fmla="val 3811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84" name="Oval 17"/>
            <p:cNvSpPr>
              <a:spLocks noChangeArrowheads="1"/>
            </p:cNvSpPr>
            <p:nvPr/>
          </p:nvSpPr>
          <p:spPr bwMode="auto">
            <a:xfrm>
              <a:off x="672" y="3336"/>
              <a:ext cx="516" cy="396"/>
            </a:xfrm>
            <a:prstGeom prst="ellipse">
              <a:avLst/>
            </a:prstGeom>
            <a:solidFill>
              <a:srgbClr val="FAE2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85" name="Oval 18"/>
            <p:cNvSpPr>
              <a:spLocks noChangeArrowheads="1"/>
            </p:cNvSpPr>
            <p:nvPr/>
          </p:nvSpPr>
          <p:spPr bwMode="auto">
            <a:xfrm>
              <a:off x="660" y="2916"/>
              <a:ext cx="540" cy="360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86" name="Oval 19"/>
            <p:cNvSpPr>
              <a:spLocks noChangeArrowheads="1"/>
            </p:cNvSpPr>
            <p:nvPr/>
          </p:nvSpPr>
          <p:spPr bwMode="auto">
            <a:xfrm>
              <a:off x="1236" y="3468"/>
              <a:ext cx="564" cy="396"/>
            </a:xfrm>
            <a:prstGeom prst="ellipse">
              <a:avLst/>
            </a:prstGeom>
            <a:solidFill>
              <a:srgbClr val="12132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87" name="Oval 20"/>
            <p:cNvSpPr>
              <a:spLocks noChangeArrowheads="1"/>
            </p:cNvSpPr>
            <p:nvPr/>
          </p:nvSpPr>
          <p:spPr bwMode="auto">
            <a:xfrm>
              <a:off x="1764" y="3240"/>
              <a:ext cx="492" cy="3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88" name="Oval 21"/>
            <p:cNvSpPr>
              <a:spLocks noChangeArrowheads="1"/>
            </p:cNvSpPr>
            <p:nvPr/>
          </p:nvSpPr>
          <p:spPr bwMode="auto">
            <a:xfrm>
              <a:off x="1236" y="3084"/>
              <a:ext cx="468" cy="37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89" name="Oval 22"/>
            <p:cNvSpPr>
              <a:spLocks noChangeArrowheads="1"/>
            </p:cNvSpPr>
            <p:nvPr/>
          </p:nvSpPr>
          <p:spPr bwMode="auto">
            <a:xfrm>
              <a:off x="1680" y="2808"/>
              <a:ext cx="540" cy="36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90" name="Oval 23"/>
            <p:cNvSpPr>
              <a:spLocks noChangeArrowheads="1"/>
            </p:cNvSpPr>
            <p:nvPr/>
          </p:nvSpPr>
          <p:spPr bwMode="auto">
            <a:xfrm>
              <a:off x="1092" y="2664"/>
              <a:ext cx="540" cy="3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91" name="Oval 24"/>
            <p:cNvSpPr>
              <a:spLocks noChangeArrowheads="1"/>
            </p:cNvSpPr>
            <p:nvPr/>
          </p:nvSpPr>
          <p:spPr bwMode="auto">
            <a:xfrm>
              <a:off x="564" y="2556"/>
              <a:ext cx="540" cy="3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92" name="Oval 25"/>
            <p:cNvSpPr>
              <a:spLocks noChangeArrowheads="1"/>
            </p:cNvSpPr>
            <p:nvPr/>
          </p:nvSpPr>
          <p:spPr bwMode="auto">
            <a:xfrm>
              <a:off x="1620" y="2424"/>
              <a:ext cx="540" cy="360"/>
            </a:xfrm>
            <a:prstGeom prst="ellipse">
              <a:avLst/>
            </a:prstGeom>
            <a:solidFill>
              <a:srgbClr val="423E7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4293" name="Text Box 26"/>
            <p:cNvSpPr txBox="1">
              <a:spLocks noChangeArrowheads="1"/>
            </p:cNvSpPr>
            <p:nvPr/>
          </p:nvSpPr>
          <p:spPr bwMode="auto">
            <a:xfrm>
              <a:off x="974" y="3866"/>
              <a:ext cx="8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Raw Data</a:t>
              </a:r>
            </a:p>
          </p:txBody>
        </p:sp>
      </p:grpSp>
      <p:sp>
        <p:nvSpPr>
          <p:cNvPr id="54281" name="Line 27"/>
          <p:cNvSpPr>
            <a:spLocks noChangeShapeType="1"/>
          </p:cNvSpPr>
          <p:nvPr/>
        </p:nvSpPr>
        <p:spPr bwMode="auto">
          <a:xfrm flipV="1">
            <a:off x="3810000" y="2971800"/>
            <a:ext cx="165735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82" name="Line 28"/>
          <p:cNvSpPr>
            <a:spLocks noChangeShapeType="1"/>
          </p:cNvSpPr>
          <p:nvPr/>
        </p:nvSpPr>
        <p:spPr bwMode="auto">
          <a:xfrm>
            <a:off x="3829050" y="4895850"/>
            <a:ext cx="17907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 Cleaning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/>
              <a:t>Data in the Real World Is Dirty: </a:t>
            </a:r>
            <a:r>
              <a:rPr lang="en-US" altLang="zh-TW" sz="2400" dirty="0">
                <a:solidFill>
                  <a:srgbClr val="FF0000"/>
                </a:solidFill>
              </a:rPr>
              <a:t>Lots of potentially incorrect data</a:t>
            </a:r>
            <a:r>
              <a:rPr lang="en-US" altLang="zh-TW" sz="2400" dirty="0"/>
              <a:t>, e.g., instrument faulty, human or computer error, transmission error</a:t>
            </a:r>
          </a:p>
          <a:p>
            <a:pPr lvl="1"/>
            <a:r>
              <a:rPr lang="en-US" altLang="zh-TW" sz="2000" dirty="0">
                <a:solidFill>
                  <a:srgbClr val="0000FF"/>
                </a:solidFill>
              </a:rPr>
              <a:t>incomplete</a:t>
            </a:r>
            <a:r>
              <a:rPr lang="en-US" altLang="zh-TW" sz="2000" dirty="0"/>
              <a:t>: lacking attribute values, lacking certain attributes of interest, or containing only aggregate data</a:t>
            </a:r>
          </a:p>
          <a:p>
            <a:pPr lvl="2"/>
            <a:r>
              <a:rPr lang="en-US" altLang="zh-TW" sz="1800" dirty="0"/>
              <a:t>e.g., Occupation=“ ” (missing data)</a:t>
            </a:r>
          </a:p>
          <a:p>
            <a:pPr lvl="1"/>
            <a:r>
              <a:rPr lang="en-US" altLang="zh-TW" sz="2000" dirty="0">
                <a:solidFill>
                  <a:srgbClr val="0000FF"/>
                </a:solidFill>
              </a:rPr>
              <a:t>noisy</a:t>
            </a:r>
            <a:r>
              <a:rPr lang="en-US" altLang="zh-TW" sz="2000" dirty="0"/>
              <a:t>: containing noise, errors, or outliers</a:t>
            </a:r>
          </a:p>
          <a:p>
            <a:pPr lvl="2"/>
            <a:r>
              <a:rPr lang="en-US" altLang="zh-TW" sz="1800" dirty="0"/>
              <a:t>e.g., Salary=“−10” (an error)</a:t>
            </a:r>
          </a:p>
          <a:p>
            <a:pPr lvl="1"/>
            <a:r>
              <a:rPr lang="en-US" altLang="zh-TW" sz="2000" dirty="0">
                <a:solidFill>
                  <a:srgbClr val="0000FF"/>
                </a:solidFill>
              </a:rPr>
              <a:t>inconsistent</a:t>
            </a:r>
            <a:r>
              <a:rPr lang="en-US" altLang="zh-TW" sz="2000" dirty="0"/>
              <a:t>: containing discrepancies in codes or names, e.g.,</a:t>
            </a:r>
          </a:p>
          <a:p>
            <a:pPr lvl="2"/>
            <a:r>
              <a:rPr lang="en-US" altLang="zh-TW" sz="1800" dirty="0"/>
              <a:t>Age=“42”, Birthday=“03/07/2010”</a:t>
            </a:r>
          </a:p>
          <a:p>
            <a:pPr lvl="2"/>
            <a:r>
              <a:rPr lang="en-US" altLang="zh-TW" sz="1800" dirty="0"/>
              <a:t>Was rating “1, 2, 3”, now rating “A, B, C”</a:t>
            </a:r>
          </a:p>
          <a:p>
            <a:pPr lvl="2"/>
            <a:r>
              <a:rPr lang="en-US" altLang="zh-TW" sz="1800" dirty="0"/>
              <a:t>discrepancy between duplicate records</a:t>
            </a:r>
          </a:p>
          <a:p>
            <a:pPr lvl="1"/>
            <a:r>
              <a:rPr lang="en-US" altLang="zh-TW" sz="2000" dirty="0">
                <a:solidFill>
                  <a:srgbClr val="0000FF"/>
                </a:solidFill>
              </a:rPr>
              <a:t>Intentional </a:t>
            </a:r>
            <a:r>
              <a:rPr lang="en-US" altLang="zh-TW" sz="2000" dirty="0"/>
              <a:t>(e.g., disguised missing data)</a:t>
            </a:r>
          </a:p>
          <a:p>
            <a:pPr lvl="2"/>
            <a:r>
              <a:rPr lang="en-US" altLang="zh-TW" sz="1800" dirty="0"/>
              <a:t>Jan. 1 as everyone’s birthday?</a:t>
            </a:r>
            <a:endParaRPr lang="en-US" altLang="zh-TW" sz="1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Sampling: Cluster or Stratified Sampling</a:t>
            </a:r>
          </a:p>
        </p:txBody>
      </p:sp>
      <p:grpSp>
        <p:nvGrpSpPr>
          <p:cNvPr id="55300" name="Group 3"/>
          <p:cNvGrpSpPr>
            <a:grpSpLocks/>
          </p:cNvGrpSpPr>
          <p:nvPr/>
        </p:nvGrpSpPr>
        <p:grpSpPr bwMode="auto">
          <a:xfrm>
            <a:off x="520700" y="2698750"/>
            <a:ext cx="3751263" cy="3348038"/>
            <a:chOff x="274" y="1418"/>
            <a:chExt cx="2363" cy="2109"/>
          </a:xfrm>
        </p:grpSpPr>
        <p:sp>
          <p:nvSpPr>
            <p:cNvPr id="55321" name="Rectangle 4"/>
            <p:cNvSpPr>
              <a:spLocks noChangeArrowheads="1"/>
            </p:cNvSpPr>
            <p:nvPr/>
          </p:nvSpPr>
          <p:spPr bwMode="auto">
            <a:xfrm>
              <a:off x="274" y="1418"/>
              <a:ext cx="2363" cy="21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22" name="AutoShape 5"/>
            <p:cNvSpPr>
              <a:spLocks noChangeArrowheads="1"/>
            </p:cNvSpPr>
            <p:nvPr/>
          </p:nvSpPr>
          <p:spPr bwMode="auto">
            <a:xfrm>
              <a:off x="1609" y="1993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23" name="AutoShape 6"/>
            <p:cNvSpPr>
              <a:spLocks noChangeArrowheads="1"/>
            </p:cNvSpPr>
            <p:nvPr/>
          </p:nvSpPr>
          <p:spPr bwMode="auto">
            <a:xfrm>
              <a:off x="1566" y="2316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24" name="AutoShape 7"/>
            <p:cNvSpPr>
              <a:spLocks noChangeArrowheads="1"/>
            </p:cNvSpPr>
            <p:nvPr/>
          </p:nvSpPr>
          <p:spPr bwMode="auto">
            <a:xfrm>
              <a:off x="1711" y="2134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25" name="AutoShape 8"/>
            <p:cNvSpPr>
              <a:spLocks noChangeArrowheads="1"/>
            </p:cNvSpPr>
            <p:nvPr/>
          </p:nvSpPr>
          <p:spPr bwMode="auto">
            <a:xfrm>
              <a:off x="1510" y="2168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26" name="AutoShape 9"/>
            <p:cNvSpPr>
              <a:spLocks noChangeArrowheads="1"/>
            </p:cNvSpPr>
            <p:nvPr/>
          </p:nvSpPr>
          <p:spPr bwMode="auto">
            <a:xfrm>
              <a:off x="1944" y="2195"/>
              <a:ext cx="56" cy="7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27" name="AutoShape 10"/>
            <p:cNvSpPr>
              <a:spLocks noChangeArrowheads="1"/>
            </p:cNvSpPr>
            <p:nvPr/>
          </p:nvSpPr>
          <p:spPr bwMode="auto">
            <a:xfrm>
              <a:off x="1874" y="2354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28" name="AutoShape 11"/>
            <p:cNvSpPr>
              <a:spLocks noChangeArrowheads="1"/>
            </p:cNvSpPr>
            <p:nvPr/>
          </p:nvSpPr>
          <p:spPr bwMode="auto">
            <a:xfrm>
              <a:off x="1740" y="2393"/>
              <a:ext cx="57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29" name="AutoShape 12"/>
            <p:cNvSpPr>
              <a:spLocks noChangeArrowheads="1"/>
            </p:cNvSpPr>
            <p:nvPr/>
          </p:nvSpPr>
          <p:spPr bwMode="auto">
            <a:xfrm>
              <a:off x="1433" y="1845"/>
              <a:ext cx="56" cy="7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30" name="Freeform 13"/>
            <p:cNvSpPr>
              <a:spLocks/>
            </p:cNvSpPr>
            <p:nvPr/>
          </p:nvSpPr>
          <p:spPr bwMode="auto">
            <a:xfrm>
              <a:off x="1376" y="1763"/>
              <a:ext cx="686" cy="877"/>
            </a:xfrm>
            <a:custGeom>
              <a:avLst/>
              <a:gdLst>
                <a:gd name="T0" fmla="*/ 6 w 1101"/>
                <a:gd name="T1" fmla="*/ 30 h 1077"/>
                <a:gd name="T2" fmla="*/ 6 w 1101"/>
                <a:gd name="T3" fmla="*/ 51 h 1077"/>
                <a:gd name="T4" fmla="*/ 6 w 1101"/>
                <a:gd name="T5" fmla="*/ 98 h 1077"/>
                <a:gd name="T6" fmla="*/ 5 w 1101"/>
                <a:gd name="T7" fmla="*/ 109 h 1077"/>
                <a:gd name="T8" fmla="*/ 4 w 1101"/>
                <a:gd name="T9" fmla="*/ 112 h 1077"/>
                <a:gd name="T10" fmla="*/ 4 w 1101"/>
                <a:gd name="T11" fmla="*/ 109 h 1077"/>
                <a:gd name="T12" fmla="*/ 2 w 1101"/>
                <a:gd name="T13" fmla="*/ 103 h 1077"/>
                <a:gd name="T14" fmla="*/ 2 w 1101"/>
                <a:gd name="T15" fmla="*/ 103 h 1077"/>
                <a:gd name="T16" fmla="*/ 1 w 1101"/>
                <a:gd name="T17" fmla="*/ 91 h 1077"/>
                <a:gd name="T18" fmla="*/ 1 w 1101"/>
                <a:gd name="T19" fmla="*/ 84 h 1077"/>
                <a:gd name="T20" fmla="*/ 1 w 1101"/>
                <a:gd name="T21" fmla="*/ 72 h 1077"/>
                <a:gd name="T22" fmla="*/ 1 w 1101"/>
                <a:gd name="T23" fmla="*/ 47 h 1077"/>
                <a:gd name="T24" fmla="*/ 1 w 1101"/>
                <a:gd name="T25" fmla="*/ 13 h 1077"/>
                <a:gd name="T26" fmla="*/ 1 w 1101"/>
                <a:gd name="T27" fmla="*/ 2 h 1077"/>
                <a:gd name="T28" fmla="*/ 1 w 1101"/>
                <a:gd name="T29" fmla="*/ 2 h 1077"/>
                <a:gd name="T30" fmla="*/ 2 w 1101"/>
                <a:gd name="T31" fmla="*/ 3 h 1077"/>
                <a:gd name="T32" fmla="*/ 3 w 1101"/>
                <a:gd name="T33" fmla="*/ 11 h 1077"/>
                <a:gd name="T34" fmla="*/ 4 w 1101"/>
                <a:gd name="T35" fmla="*/ 19 h 1077"/>
                <a:gd name="T36" fmla="*/ 4 w 1101"/>
                <a:gd name="T37" fmla="*/ 21 h 1077"/>
                <a:gd name="T38" fmla="*/ 6 w 1101"/>
                <a:gd name="T39" fmla="*/ 30 h 10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1"/>
                <a:gd name="T61" fmla="*/ 0 h 1077"/>
                <a:gd name="T62" fmla="*/ 1101 w 1101"/>
                <a:gd name="T63" fmla="*/ 1077 h 10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1" h="1077">
                  <a:moveTo>
                    <a:pt x="1041" y="294"/>
                  </a:moveTo>
                  <a:cubicBezTo>
                    <a:pt x="1062" y="357"/>
                    <a:pt x="1070" y="419"/>
                    <a:pt x="1077" y="485"/>
                  </a:cubicBezTo>
                  <a:cubicBezTo>
                    <a:pt x="1072" y="641"/>
                    <a:pt x="1101" y="797"/>
                    <a:pt x="1013" y="930"/>
                  </a:cubicBezTo>
                  <a:cubicBezTo>
                    <a:pt x="1001" y="966"/>
                    <a:pt x="984" y="1017"/>
                    <a:pt x="950" y="1040"/>
                  </a:cubicBezTo>
                  <a:cubicBezTo>
                    <a:pt x="920" y="1060"/>
                    <a:pt x="884" y="1065"/>
                    <a:pt x="850" y="1076"/>
                  </a:cubicBezTo>
                  <a:cubicBezTo>
                    <a:pt x="677" y="1068"/>
                    <a:pt x="701" y="1077"/>
                    <a:pt x="595" y="1040"/>
                  </a:cubicBezTo>
                  <a:cubicBezTo>
                    <a:pt x="556" y="1026"/>
                    <a:pt x="527" y="1007"/>
                    <a:pt x="486" y="994"/>
                  </a:cubicBezTo>
                  <a:cubicBezTo>
                    <a:pt x="477" y="991"/>
                    <a:pt x="459" y="985"/>
                    <a:pt x="459" y="985"/>
                  </a:cubicBezTo>
                  <a:cubicBezTo>
                    <a:pt x="417" y="943"/>
                    <a:pt x="369" y="911"/>
                    <a:pt x="322" y="876"/>
                  </a:cubicBezTo>
                  <a:cubicBezTo>
                    <a:pt x="287" y="850"/>
                    <a:pt x="271" y="816"/>
                    <a:pt x="232" y="803"/>
                  </a:cubicBezTo>
                  <a:cubicBezTo>
                    <a:pt x="196" y="768"/>
                    <a:pt x="131" y="726"/>
                    <a:pt x="104" y="685"/>
                  </a:cubicBezTo>
                  <a:cubicBezTo>
                    <a:pt x="56" y="611"/>
                    <a:pt x="21" y="536"/>
                    <a:pt x="4" y="449"/>
                  </a:cubicBezTo>
                  <a:cubicBezTo>
                    <a:pt x="7" y="343"/>
                    <a:pt x="0" y="236"/>
                    <a:pt x="13" y="130"/>
                  </a:cubicBezTo>
                  <a:cubicBezTo>
                    <a:pt x="22" y="60"/>
                    <a:pt x="139" y="33"/>
                    <a:pt x="186" y="21"/>
                  </a:cubicBezTo>
                  <a:cubicBezTo>
                    <a:pt x="198" y="18"/>
                    <a:pt x="222" y="12"/>
                    <a:pt x="222" y="12"/>
                  </a:cubicBezTo>
                  <a:cubicBezTo>
                    <a:pt x="289" y="15"/>
                    <a:pt x="362" y="0"/>
                    <a:pt x="422" y="30"/>
                  </a:cubicBezTo>
                  <a:cubicBezTo>
                    <a:pt x="473" y="56"/>
                    <a:pt x="525" y="77"/>
                    <a:pt x="577" y="103"/>
                  </a:cubicBezTo>
                  <a:cubicBezTo>
                    <a:pt x="619" y="124"/>
                    <a:pt x="655" y="153"/>
                    <a:pt x="695" y="176"/>
                  </a:cubicBezTo>
                  <a:cubicBezTo>
                    <a:pt x="718" y="189"/>
                    <a:pt x="745" y="192"/>
                    <a:pt x="768" y="203"/>
                  </a:cubicBezTo>
                  <a:cubicBezTo>
                    <a:pt x="844" y="240"/>
                    <a:pt x="955" y="294"/>
                    <a:pt x="1041" y="29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31" name="AutoShape 14"/>
            <p:cNvSpPr>
              <a:spLocks noChangeArrowheads="1"/>
            </p:cNvSpPr>
            <p:nvPr/>
          </p:nvSpPr>
          <p:spPr bwMode="auto">
            <a:xfrm>
              <a:off x="1104" y="2584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32" name="AutoShape 15"/>
            <p:cNvSpPr>
              <a:spLocks noChangeArrowheads="1"/>
            </p:cNvSpPr>
            <p:nvPr/>
          </p:nvSpPr>
          <p:spPr bwMode="auto">
            <a:xfrm>
              <a:off x="1391" y="2647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33" name="AutoShape 16"/>
            <p:cNvSpPr>
              <a:spLocks noChangeArrowheads="1"/>
            </p:cNvSpPr>
            <p:nvPr/>
          </p:nvSpPr>
          <p:spPr bwMode="auto">
            <a:xfrm>
              <a:off x="1286" y="2903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34" name="AutoShape 17"/>
            <p:cNvSpPr>
              <a:spLocks noChangeArrowheads="1"/>
            </p:cNvSpPr>
            <p:nvPr/>
          </p:nvSpPr>
          <p:spPr bwMode="auto">
            <a:xfrm>
              <a:off x="1345" y="2795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35" name="AutoShape 18"/>
            <p:cNvSpPr>
              <a:spLocks noChangeArrowheads="1"/>
            </p:cNvSpPr>
            <p:nvPr/>
          </p:nvSpPr>
          <p:spPr bwMode="auto">
            <a:xfrm>
              <a:off x="1171" y="2752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36" name="AutoShape 19"/>
            <p:cNvSpPr>
              <a:spLocks noChangeArrowheads="1"/>
            </p:cNvSpPr>
            <p:nvPr/>
          </p:nvSpPr>
          <p:spPr bwMode="auto">
            <a:xfrm>
              <a:off x="1168" y="2875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37" name="AutoShape 20"/>
            <p:cNvSpPr>
              <a:spLocks noChangeArrowheads="1"/>
            </p:cNvSpPr>
            <p:nvPr/>
          </p:nvSpPr>
          <p:spPr bwMode="auto">
            <a:xfrm>
              <a:off x="1224" y="2504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38" name="AutoShape 21"/>
            <p:cNvSpPr>
              <a:spLocks noChangeArrowheads="1"/>
            </p:cNvSpPr>
            <p:nvPr/>
          </p:nvSpPr>
          <p:spPr bwMode="auto">
            <a:xfrm>
              <a:off x="1289" y="2628"/>
              <a:ext cx="56" cy="74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39" name="AutoShape 22"/>
            <p:cNvSpPr>
              <a:spLocks noChangeArrowheads="1"/>
            </p:cNvSpPr>
            <p:nvPr/>
          </p:nvSpPr>
          <p:spPr bwMode="auto">
            <a:xfrm>
              <a:off x="1429" y="2882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40" name="Freeform 23"/>
            <p:cNvSpPr>
              <a:spLocks/>
            </p:cNvSpPr>
            <p:nvPr/>
          </p:nvSpPr>
          <p:spPr bwMode="auto">
            <a:xfrm>
              <a:off x="1061" y="2373"/>
              <a:ext cx="573" cy="785"/>
            </a:xfrm>
            <a:custGeom>
              <a:avLst/>
              <a:gdLst>
                <a:gd name="T0" fmla="*/ 1 w 918"/>
                <a:gd name="T1" fmla="*/ 85 h 965"/>
                <a:gd name="T2" fmla="*/ 1 w 918"/>
                <a:gd name="T3" fmla="*/ 81 h 965"/>
                <a:gd name="T4" fmla="*/ 1 w 918"/>
                <a:gd name="T5" fmla="*/ 76 h 965"/>
                <a:gd name="T6" fmla="*/ 1 w 918"/>
                <a:gd name="T7" fmla="*/ 72 h 965"/>
                <a:gd name="T8" fmla="*/ 1 w 918"/>
                <a:gd name="T9" fmla="*/ 67 h 965"/>
                <a:gd name="T10" fmla="*/ 0 w 918"/>
                <a:gd name="T11" fmla="*/ 48 h 965"/>
                <a:gd name="T12" fmla="*/ 1 w 918"/>
                <a:gd name="T13" fmla="*/ 21 h 965"/>
                <a:gd name="T14" fmla="*/ 1 w 918"/>
                <a:gd name="T15" fmla="*/ 14 h 965"/>
                <a:gd name="T16" fmla="*/ 1 w 918"/>
                <a:gd name="T17" fmla="*/ 0 h 965"/>
                <a:gd name="T18" fmla="*/ 2 w 918"/>
                <a:gd name="T19" fmla="*/ 2 h 965"/>
                <a:gd name="T20" fmla="*/ 2 w 918"/>
                <a:gd name="T21" fmla="*/ 6 h 965"/>
                <a:gd name="T22" fmla="*/ 4 w 918"/>
                <a:gd name="T23" fmla="*/ 17 h 965"/>
                <a:gd name="T24" fmla="*/ 4 w 918"/>
                <a:gd name="T25" fmla="*/ 22 h 965"/>
                <a:gd name="T26" fmla="*/ 4 w 918"/>
                <a:gd name="T27" fmla="*/ 26 h 965"/>
                <a:gd name="T28" fmla="*/ 4 w 918"/>
                <a:gd name="T29" fmla="*/ 36 h 965"/>
                <a:gd name="T30" fmla="*/ 4 w 918"/>
                <a:gd name="T31" fmla="*/ 44 h 965"/>
                <a:gd name="T32" fmla="*/ 4 w 918"/>
                <a:gd name="T33" fmla="*/ 54 h 965"/>
                <a:gd name="T34" fmla="*/ 4 w 918"/>
                <a:gd name="T35" fmla="*/ 63 h 965"/>
                <a:gd name="T36" fmla="*/ 5 w 918"/>
                <a:gd name="T37" fmla="*/ 80 h 965"/>
                <a:gd name="T38" fmla="*/ 4 w 918"/>
                <a:gd name="T39" fmla="*/ 95 h 965"/>
                <a:gd name="T40" fmla="*/ 4 w 918"/>
                <a:gd name="T41" fmla="*/ 98 h 965"/>
                <a:gd name="T42" fmla="*/ 4 w 918"/>
                <a:gd name="T43" fmla="*/ 98 h 965"/>
                <a:gd name="T44" fmla="*/ 2 w 918"/>
                <a:gd name="T45" fmla="*/ 97 h 965"/>
                <a:gd name="T46" fmla="*/ 1 w 918"/>
                <a:gd name="T47" fmla="*/ 89 h 965"/>
                <a:gd name="T48" fmla="*/ 1 w 918"/>
                <a:gd name="T49" fmla="*/ 85 h 9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8"/>
                <a:gd name="T76" fmla="*/ 0 h 965"/>
                <a:gd name="T77" fmla="*/ 918 w 918"/>
                <a:gd name="T78" fmla="*/ 965 h 9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8" h="965">
                  <a:moveTo>
                    <a:pt x="227" y="818"/>
                  </a:moveTo>
                  <a:cubicBezTo>
                    <a:pt x="178" y="802"/>
                    <a:pt x="216" y="822"/>
                    <a:pt x="191" y="782"/>
                  </a:cubicBezTo>
                  <a:cubicBezTo>
                    <a:pt x="176" y="757"/>
                    <a:pt x="144" y="746"/>
                    <a:pt x="118" y="737"/>
                  </a:cubicBezTo>
                  <a:cubicBezTo>
                    <a:pt x="106" y="724"/>
                    <a:pt x="92" y="714"/>
                    <a:pt x="81" y="700"/>
                  </a:cubicBezTo>
                  <a:cubicBezTo>
                    <a:pt x="68" y="683"/>
                    <a:pt x="45" y="646"/>
                    <a:pt x="45" y="646"/>
                  </a:cubicBezTo>
                  <a:cubicBezTo>
                    <a:pt x="30" y="585"/>
                    <a:pt x="10" y="526"/>
                    <a:pt x="0" y="464"/>
                  </a:cubicBezTo>
                  <a:cubicBezTo>
                    <a:pt x="3" y="376"/>
                    <a:pt x="1" y="288"/>
                    <a:pt x="9" y="200"/>
                  </a:cubicBezTo>
                  <a:cubicBezTo>
                    <a:pt x="11" y="175"/>
                    <a:pt x="74" y="139"/>
                    <a:pt x="81" y="136"/>
                  </a:cubicBezTo>
                  <a:cubicBezTo>
                    <a:pt x="153" y="101"/>
                    <a:pt x="222" y="22"/>
                    <a:pt x="291" y="0"/>
                  </a:cubicBezTo>
                  <a:cubicBezTo>
                    <a:pt x="314" y="3"/>
                    <a:pt x="364" y="5"/>
                    <a:pt x="391" y="18"/>
                  </a:cubicBezTo>
                  <a:cubicBezTo>
                    <a:pt x="430" y="37"/>
                    <a:pt x="446" y="46"/>
                    <a:pt x="491" y="55"/>
                  </a:cubicBezTo>
                  <a:cubicBezTo>
                    <a:pt x="555" y="98"/>
                    <a:pt x="638" y="100"/>
                    <a:pt x="691" y="164"/>
                  </a:cubicBezTo>
                  <a:cubicBezTo>
                    <a:pt x="760" y="248"/>
                    <a:pt x="665" y="138"/>
                    <a:pt x="718" y="218"/>
                  </a:cubicBezTo>
                  <a:cubicBezTo>
                    <a:pt x="725" y="229"/>
                    <a:pt x="737" y="236"/>
                    <a:pt x="745" y="246"/>
                  </a:cubicBezTo>
                  <a:cubicBezTo>
                    <a:pt x="770" y="278"/>
                    <a:pt x="782" y="319"/>
                    <a:pt x="809" y="346"/>
                  </a:cubicBezTo>
                  <a:cubicBezTo>
                    <a:pt x="830" y="410"/>
                    <a:pt x="816" y="384"/>
                    <a:pt x="845" y="427"/>
                  </a:cubicBezTo>
                  <a:cubicBezTo>
                    <a:pt x="851" y="457"/>
                    <a:pt x="856" y="488"/>
                    <a:pt x="863" y="518"/>
                  </a:cubicBezTo>
                  <a:cubicBezTo>
                    <a:pt x="871" y="549"/>
                    <a:pt x="884" y="578"/>
                    <a:pt x="890" y="609"/>
                  </a:cubicBezTo>
                  <a:cubicBezTo>
                    <a:pt x="902" y="666"/>
                    <a:pt x="900" y="718"/>
                    <a:pt x="918" y="773"/>
                  </a:cubicBezTo>
                  <a:cubicBezTo>
                    <a:pt x="910" y="845"/>
                    <a:pt x="904" y="901"/>
                    <a:pt x="827" y="927"/>
                  </a:cubicBezTo>
                  <a:cubicBezTo>
                    <a:pt x="803" y="935"/>
                    <a:pt x="778" y="940"/>
                    <a:pt x="754" y="946"/>
                  </a:cubicBezTo>
                  <a:cubicBezTo>
                    <a:pt x="742" y="949"/>
                    <a:pt x="718" y="955"/>
                    <a:pt x="718" y="955"/>
                  </a:cubicBezTo>
                  <a:cubicBezTo>
                    <a:pt x="668" y="954"/>
                    <a:pt x="462" y="965"/>
                    <a:pt x="354" y="937"/>
                  </a:cubicBezTo>
                  <a:cubicBezTo>
                    <a:pt x="316" y="927"/>
                    <a:pt x="272" y="891"/>
                    <a:pt x="245" y="864"/>
                  </a:cubicBezTo>
                  <a:cubicBezTo>
                    <a:pt x="231" y="850"/>
                    <a:pt x="192" y="818"/>
                    <a:pt x="227" y="8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5341" name="Group 24"/>
            <p:cNvGrpSpPr>
              <a:grpSpLocks/>
            </p:cNvGrpSpPr>
            <p:nvPr/>
          </p:nvGrpSpPr>
          <p:grpSpPr bwMode="auto">
            <a:xfrm>
              <a:off x="551" y="1796"/>
              <a:ext cx="542" cy="954"/>
              <a:chOff x="551" y="1796"/>
              <a:chExt cx="542" cy="954"/>
            </a:xfrm>
          </p:grpSpPr>
          <p:sp>
            <p:nvSpPr>
              <p:cNvPr id="55342" name="AutoShape 25"/>
              <p:cNvSpPr>
                <a:spLocks noChangeArrowheads="1"/>
              </p:cNvSpPr>
              <p:nvPr/>
            </p:nvSpPr>
            <p:spPr bwMode="auto">
              <a:xfrm>
                <a:off x="727" y="2492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24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5343" name="AutoShape 26"/>
              <p:cNvSpPr>
                <a:spLocks noChangeArrowheads="1"/>
              </p:cNvSpPr>
              <p:nvPr/>
            </p:nvSpPr>
            <p:spPr bwMode="auto">
              <a:xfrm>
                <a:off x="651" y="2392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24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5344" name="AutoShape 27"/>
              <p:cNvSpPr>
                <a:spLocks noChangeArrowheads="1"/>
              </p:cNvSpPr>
              <p:nvPr/>
            </p:nvSpPr>
            <p:spPr bwMode="auto">
              <a:xfrm>
                <a:off x="848" y="2405"/>
                <a:ext cx="56" cy="74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24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5345" name="AutoShape 28"/>
              <p:cNvSpPr>
                <a:spLocks noChangeArrowheads="1"/>
              </p:cNvSpPr>
              <p:nvPr/>
            </p:nvSpPr>
            <p:spPr bwMode="auto">
              <a:xfrm>
                <a:off x="753" y="2230"/>
                <a:ext cx="57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24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5346" name="AutoShape 29"/>
              <p:cNvSpPr>
                <a:spLocks noChangeArrowheads="1"/>
              </p:cNvSpPr>
              <p:nvPr/>
            </p:nvSpPr>
            <p:spPr bwMode="auto">
              <a:xfrm>
                <a:off x="615" y="2508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24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5347" name="AutoShape 30"/>
              <p:cNvSpPr>
                <a:spLocks noChangeArrowheads="1"/>
              </p:cNvSpPr>
              <p:nvPr/>
            </p:nvSpPr>
            <p:spPr bwMode="auto">
              <a:xfrm>
                <a:off x="669" y="2268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24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5348" name="AutoShape 31"/>
              <p:cNvSpPr>
                <a:spLocks noChangeArrowheads="1"/>
              </p:cNvSpPr>
              <p:nvPr/>
            </p:nvSpPr>
            <p:spPr bwMode="auto">
              <a:xfrm>
                <a:off x="857" y="2566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24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5349" name="AutoShape 32"/>
              <p:cNvSpPr>
                <a:spLocks noChangeArrowheads="1"/>
              </p:cNvSpPr>
              <p:nvPr/>
            </p:nvSpPr>
            <p:spPr bwMode="auto">
              <a:xfrm>
                <a:off x="924" y="2260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24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5350" name="AutoShape 33"/>
              <p:cNvSpPr>
                <a:spLocks noChangeArrowheads="1"/>
              </p:cNvSpPr>
              <p:nvPr/>
            </p:nvSpPr>
            <p:spPr bwMode="auto">
              <a:xfrm>
                <a:off x="931" y="2092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24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5351" name="AutoShape 34"/>
              <p:cNvSpPr>
                <a:spLocks noChangeArrowheads="1"/>
              </p:cNvSpPr>
              <p:nvPr/>
            </p:nvSpPr>
            <p:spPr bwMode="auto">
              <a:xfrm>
                <a:off x="881" y="1945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24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5352" name="Freeform 35"/>
              <p:cNvSpPr>
                <a:spLocks/>
              </p:cNvSpPr>
              <p:nvPr/>
            </p:nvSpPr>
            <p:spPr bwMode="auto">
              <a:xfrm>
                <a:off x="551" y="1796"/>
                <a:ext cx="542" cy="954"/>
              </a:xfrm>
              <a:custGeom>
                <a:avLst/>
                <a:gdLst>
                  <a:gd name="T0" fmla="*/ 4 w 869"/>
                  <a:gd name="T1" fmla="*/ 81 h 1173"/>
                  <a:gd name="T2" fmla="*/ 4 w 869"/>
                  <a:gd name="T3" fmla="*/ 98 h 1173"/>
                  <a:gd name="T4" fmla="*/ 4 w 869"/>
                  <a:gd name="T5" fmla="*/ 111 h 1173"/>
                  <a:gd name="T6" fmla="*/ 4 w 869"/>
                  <a:gd name="T7" fmla="*/ 117 h 1173"/>
                  <a:gd name="T8" fmla="*/ 4 w 869"/>
                  <a:gd name="T9" fmla="*/ 119 h 1173"/>
                  <a:gd name="T10" fmla="*/ 3 w 869"/>
                  <a:gd name="T11" fmla="*/ 120 h 1173"/>
                  <a:gd name="T12" fmla="*/ 1 w 869"/>
                  <a:gd name="T13" fmla="*/ 118 h 1173"/>
                  <a:gd name="T14" fmla="*/ 1 w 869"/>
                  <a:gd name="T15" fmla="*/ 111 h 1173"/>
                  <a:gd name="T16" fmla="*/ 1 w 869"/>
                  <a:gd name="T17" fmla="*/ 104 h 1173"/>
                  <a:gd name="T18" fmla="*/ 0 w 869"/>
                  <a:gd name="T19" fmla="*/ 98 h 1173"/>
                  <a:gd name="T20" fmla="*/ 1 w 869"/>
                  <a:gd name="T21" fmla="*/ 51 h 1173"/>
                  <a:gd name="T22" fmla="*/ 1 w 869"/>
                  <a:gd name="T23" fmla="*/ 24 h 1173"/>
                  <a:gd name="T24" fmla="*/ 1 w 869"/>
                  <a:gd name="T25" fmla="*/ 17 h 1173"/>
                  <a:gd name="T26" fmla="*/ 1 w 869"/>
                  <a:gd name="T27" fmla="*/ 14 h 1173"/>
                  <a:gd name="T28" fmla="*/ 1 w 869"/>
                  <a:gd name="T29" fmla="*/ 7 h 1173"/>
                  <a:gd name="T30" fmla="*/ 2 w 869"/>
                  <a:gd name="T31" fmla="*/ 5 h 1173"/>
                  <a:gd name="T32" fmla="*/ 2 w 869"/>
                  <a:gd name="T33" fmla="*/ 0 h 1173"/>
                  <a:gd name="T34" fmla="*/ 4 w 869"/>
                  <a:gd name="T35" fmla="*/ 9 h 1173"/>
                  <a:gd name="T36" fmla="*/ 4 w 869"/>
                  <a:gd name="T37" fmla="*/ 21 h 1173"/>
                  <a:gd name="T38" fmla="*/ 4 w 869"/>
                  <a:gd name="T39" fmla="*/ 26 h 1173"/>
                  <a:gd name="T40" fmla="*/ 4 w 869"/>
                  <a:gd name="T41" fmla="*/ 32 h 1173"/>
                  <a:gd name="T42" fmla="*/ 4 w 869"/>
                  <a:gd name="T43" fmla="*/ 73 h 1173"/>
                  <a:gd name="T44" fmla="*/ 4 w 869"/>
                  <a:gd name="T45" fmla="*/ 81 h 11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69"/>
                  <a:gd name="T70" fmla="*/ 0 h 1173"/>
                  <a:gd name="T71" fmla="*/ 869 w 869"/>
                  <a:gd name="T72" fmla="*/ 1173 h 11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69" h="1173">
                    <a:moveTo>
                      <a:pt x="754" y="791"/>
                    </a:moveTo>
                    <a:cubicBezTo>
                      <a:pt x="743" y="846"/>
                      <a:pt x="731" y="899"/>
                      <a:pt x="699" y="945"/>
                    </a:cubicBezTo>
                    <a:cubicBezTo>
                      <a:pt x="684" y="991"/>
                      <a:pt x="669" y="1036"/>
                      <a:pt x="654" y="1082"/>
                    </a:cubicBezTo>
                    <a:cubicBezTo>
                      <a:pt x="648" y="1100"/>
                      <a:pt x="649" y="1122"/>
                      <a:pt x="636" y="1136"/>
                    </a:cubicBezTo>
                    <a:cubicBezTo>
                      <a:pt x="630" y="1142"/>
                      <a:pt x="626" y="1151"/>
                      <a:pt x="618" y="1155"/>
                    </a:cubicBezTo>
                    <a:cubicBezTo>
                      <a:pt x="601" y="1164"/>
                      <a:pt x="563" y="1173"/>
                      <a:pt x="563" y="1173"/>
                    </a:cubicBezTo>
                    <a:cubicBezTo>
                      <a:pt x="471" y="1168"/>
                      <a:pt x="379" y="1170"/>
                      <a:pt x="290" y="1145"/>
                    </a:cubicBezTo>
                    <a:cubicBezTo>
                      <a:pt x="231" y="1129"/>
                      <a:pt x="182" y="1097"/>
                      <a:pt x="127" y="1073"/>
                    </a:cubicBezTo>
                    <a:cubicBezTo>
                      <a:pt x="93" y="1058"/>
                      <a:pt x="60" y="1039"/>
                      <a:pt x="36" y="1009"/>
                    </a:cubicBezTo>
                    <a:cubicBezTo>
                      <a:pt x="23" y="992"/>
                      <a:pt x="0" y="955"/>
                      <a:pt x="0" y="955"/>
                    </a:cubicBezTo>
                    <a:cubicBezTo>
                      <a:pt x="11" y="805"/>
                      <a:pt x="33" y="644"/>
                      <a:pt x="81" y="500"/>
                    </a:cubicBezTo>
                    <a:cubicBezTo>
                      <a:pt x="92" y="412"/>
                      <a:pt x="99" y="324"/>
                      <a:pt x="109" y="236"/>
                    </a:cubicBezTo>
                    <a:cubicBezTo>
                      <a:pt x="113" y="197"/>
                      <a:pt x="118" y="176"/>
                      <a:pt x="154" y="164"/>
                    </a:cubicBezTo>
                    <a:cubicBezTo>
                      <a:pt x="193" y="123"/>
                      <a:pt x="147" y="165"/>
                      <a:pt x="200" y="136"/>
                    </a:cubicBezTo>
                    <a:cubicBezTo>
                      <a:pt x="241" y="114"/>
                      <a:pt x="266" y="87"/>
                      <a:pt x="309" y="73"/>
                    </a:cubicBezTo>
                    <a:cubicBezTo>
                      <a:pt x="343" y="37"/>
                      <a:pt x="308" y="68"/>
                      <a:pt x="354" y="45"/>
                    </a:cubicBezTo>
                    <a:cubicBezTo>
                      <a:pt x="383" y="30"/>
                      <a:pt x="395" y="11"/>
                      <a:pt x="427" y="0"/>
                    </a:cubicBezTo>
                    <a:cubicBezTo>
                      <a:pt x="520" y="23"/>
                      <a:pt x="626" y="29"/>
                      <a:pt x="709" y="82"/>
                    </a:cubicBezTo>
                    <a:cubicBezTo>
                      <a:pt x="738" y="125"/>
                      <a:pt x="765" y="172"/>
                      <a:pt x="809" y="200"/>
                    </a:cubicBezTo>
                    <a:cubicBezTo>
                      <a:pt x="821" y="218"/>
                      <a:pt x="838" y="234"/>
                      <a:pt x="845" y="255"/>
                    </a:cubicBezTo>
                    <a:cubicBezTo>
                      <a:pt x="851" y="273"/>
                      <a:pt x="863" y="309"/>
                      <a:pt x="863" y="309"/>
                    </a:cubicBezTo>
                    <a:cubicBezTo>
                      <a:pt x="858" y="436"/>
                      <a:pt x="869" y="596"/>
                      <a:pt x="790" y="709"/>
                    </a:cubicBezTo>
                    <a:cubicBezTo>
                      <a:pt x="787" y="717"/>
                      <a:pt x="776" y="791"/>
                      <a:pt x="754" y="791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55301" name="Rectangle 36"/>
          <p:cNvSpPr>
            <a:spLocks noChangeArrowheads="1"/>
          </p:cNvSpPr>
          <p:nvPr/>
        </p:nvSpPr>
        <p:spPr bwMode="auto">
          <a:xfrm>
            <a:off x="4802188" y="2678113"/>
            <a:ext cx="3751262" cy="334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grpSp>
        <p:nvGrpSpPr>
          <p:cNvPr id="55302" name="Group 37"/>
          <p:cNvGrpSpPr>
            <a:grpSpLocks/>
          </p:cNvGrpSpPr>
          <p:nvPr/>
        </p:nvGrpSpPr>
        <p:grpSpPr bwMode="auto">
          <a:xfrm>
            <a:off x="5241925" y="3225800"/>
            <a:ext cx="2398713" cy="2214563"/>
            <a:chOff x="3302" y="2032"/>
            <a:chExt cx="1511" cy="1395"/>
          </a:xfrm>
        </p:grpSpPr>
        <p:sp>
          <p:nvSpPr>
            <p:cNvPr id="55305" name="AutoShape 38"/>
            <p:cNvSpPr>
              <a:spLocks noChangeArrowheads="1"/>
            </p:cNvSpPr>
            <p:nvPr/>
          </p:nvSpPr>
          <p:spPr bwMode="auto">
            <a:xfrm>
              <a:off x="3366" y="2777"/>
              <a:ext cx="56" cy="75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06" name="AutoShape 39"/>
            <p:cNvSpPr>
              <a:spLocks noChangeArrowheads="1"/>
            </p:cNvSpPr>
            <p:nvPr/>
          </p:nvSpPr>
          <p:spPr bwMode="auto">
            <a:xfrm>
              <a:off x="3420" y="2537"/>
              <a:ext cx="56" cy="75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07" name="AutoShape 40"/>
            <p:cNvSpPr>
              <a:spLocks noChangeArrowheads="1"/>
            </p:cNvSpPr>
            <p:nvPr/>
          </p:nvSpPr>
          <p:spPr bwMode="auto">
            <a:xfrm>
              <a:off x="4360" y="2262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08" name="AutoShape 41"/>
            <p:cNvSpPr>
              <a:spLocks noChangeArrowheads="1"/>
            </p:cNvSpPr>
            <p:nvPr/>
          </p:nvSpPr>
          <p:spPr bwMode="auto">
            <a:xfrm>
              <a:off x="4317" y="2585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09" name="AutoShape 42"/>
            <p:cNvSpPr>
              <a:spLocks noChangeArrowheads="1"/>
            </p:cNvSpPr>
            <p:nvPr/>
          </p:nvSpPr>
          <p:spPr bwMode="auto">
            <a:xfrm>
              <a:off x="4695" y="2464"/>
              <a:ext cx="56" cy="7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10" name="AutoShape 43"/>
            <p:cNvSpPr>
              <a:spLocks noChangeArrowheads="1"/>
            </p:cNvSpPr>
            <p:nvPr/>
          </p:nvSpPr>
          <p:spPr bwMode="auto">
            <a:xfrm>
              <a:off x="3608" y="2835"/>
              <a:ext cx="56" cy="75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11" name="AutoShape 44"/>
            <p:cNvSpPr>
              <a:spLocks noChangeArrowheads="1"/>
            </p:cNvSpPr>
            <p:nvPr/>
          </p:nvSpPr>
          <p:spPr bwMode="auto">
            <a:xfrm>
              <a:off x="4037" y="3172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12" name="AutoShape 45"/>
            <p:cNvSpPr>
              <a:spLocks noChangeArrowheads="1"/>
            </p:cNvSpPr>
            <p:nvPr/>
          </p:nvSpPr>
          <p:spPr bwMode="auto">
            <a:xfrm>
              <a:off x="4096" y="3064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13" name="AutoShape 46"/>
            <p:cNvSpPr>
              <a:spLocks noChangeArrowheads="1"/>
            </p:cNvSpPr>
            <p:nvPr/>
          </p:nvSpPr>
          <p:spPr bwMode="auto">
            <a:xfrm>
              <a:off x="3675" y="2529"/>
              <a:ext cx="56" cy="75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14" name="AutoShape 47"/>
            <p:cNvSpPr>
              <a:spLocks noChangeArrowheads="1"/>
            </p:cNvSpPr>
            <p:nvPr/>
          </p:nvSpPr>
          <p:spPr bwMode="auto">
            <a:xfrm>
              <a:off x="3922" y="3021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15" name="AutoShape 48"/>
            <p:cNvSpPr>
              <a:spLocks noChangeArrowheads="1"/>
            </p:cNvSpPr>
            <p:nvPr/>
          </p:nvSpPr>
          <p:spPr bwMode="auto">
            <a:xfrm>
              <a:off x="3682" y="2361"/>
              <a:ext cx="56" cy="75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16" name="AutoShape 49"/>
            <p:cNvSpPr>
              <a:spLocks noChangeArrowheads="1"/>
            </p:cNvSpPr>
            <p:nvPr/>
          </p:nvSpPr>
          <p:spPr bwMode="auto">
            <a:xfrm>
              <a:off x="4184" y="2114"/>
              <a:ext cx="56" cy="7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17" name="AutoShape 50"/>
            <p:cNvSpPr>
              <a:spLocks noChangeArrowheads="1"/>
            </p:cNvSpPr>
            <p:nvPr/>
          </p:nvSpPr>
          <p:spPr bwMode="auto">
            <a:xfrm>
              <a:off x="3975" y="2773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55318" name="Freeform 51"/>
            <p:cNvSpPr>
              <a:spLocks/>
            </p:cNvSpPr>
            <p:nvPr/>
          </p:nvSpPr>
          <p:spPr bwMode="auto">
            <a:xfrm>
              <a:off x="4127" y="2032"/>
              <a:ext cx="686" cy="877"/>
            </a:xfrm>
            <a:custGeom>
              <a:avLst/>
              <a:gdLst>
                <a:gd name="T0" fmla="*/ 6 w 1101"/>
                <a:gd name="T1" fmla="*/ 30 h 1077"/>
                <a:gd name="T2" fmla="*/ 6 w 1101"/>
                <a:gd name="T3" fmla="*/ 51 h 1077"/>
                <a:gd name="T4" fmla="*/ 6 w 1101"/>
                <a:gd name="T5" fmla="*/ 98 h 1077"/>
                <a:gd name="T6" fmla="*/ 5 w 1101"/>
                <a:gd name="T7" fmla="*/ 109 h 1077"/>
                <a:gd name="T8" fmla="*/ 4 w 1101"/>
                <a:gd name="T9" fmla="*/ 112 h 1077"/>
                <a:gd name="T10" fmla="*/ 4 w 1101"/>
                <a:gd name="T11" fmla="*/ 109 h 1077"/>
                <a:gd name="T12" fmla="*/ 2 w 1101"/>
                <a:gd name="T13" fmla="*/ 103 h 1077"/>
                <a:gd name="T14" fmla="*/ 2 w 1101"/>
                <a:gd name="T15" fmla="*/ 103 h 1077"/>
                <a:gd name="T16" fmla="*/ 1 w 1101"/>
                <a:gd name="T17" fmla="*/ 91 h 1077"/>
                <a:gd name="T18" fmla="*/ 1 w 1101"/>
                <a:gd name="T19" fmla="*/ 84 h 1077"/>
                <a:gd name="T20" fmla="*/ 1 w 1101"/>
                <a:gd name="T21" fmla="*/ 72 h 1077"/>
                <a:gd name="T22" fmla="*/ 1 w 1101"/>
                <a:gd name="T23" fmla="*/ 47 h 1077"/>
                <a:gd name="T24" fmla="*/ 1 w 1101"/>
                <a:gd name="T25" fmla="*/ 13 h 1077"/>
                <a:gd name="T26" fmla="*/ 1 w 1101"/>
                <a:gd name="T27" fmla="*/ 2 h 1077"/>
                <a:gd name="T28" fmla="*/ 1 w 1101"/>
                <a:gd name="T29" fmla="*/ 2 h 1077"/>
                <a:gd name="T30" fmla="*/ 2 w 1101"/>
                <a:gd name="T31" fmla="*/ 3 h 1077"/>
                <a:gd name="T32" fmla="*/ 3 w 1101"/>
                <a:gd name="T33" fmla="*/ 11 h 1077"/>
                <a:gd name="T34" fmla="*/ 4 w 1101"/>
                <a:gd name="T35" fmla="*/ 19 h 1077"/>
                <a:gd name="T36" fmla="*/ 4 w 1101"/>
                <a:gd name="T37" fmla="*/ 21 h 1077"/>
                <a:gd name="T38" fmla="*/ 6 w 1101"/>
                <a:gd name="T39" fmla="*/ 30 h 10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1"/>
                <a:gd name="T61" fmla="*/ 0 h 1077"/>
                <a:gd name="T62" fmla="*/ 1101 w 1101"/>
                <a:gd name="T63" fmla="*/ 1077 h 10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1" h="1077">
                  <a:moveTo>
                    <a:pt x="1041" y="294"/>
                  </a:moveTo>
                  <a:cubicBezTo>
                    <a:pt x="1062" y="357"/>
                    <a:pt x="1070" y="419"/>
                    <a:pt x="1077" y="485"/>
                  </a:cubicBezTo>
                  <a:cubicBezTo>
                    <a:pt x="1072" y="641"/>
                    <a:pt x="1101" y="797"/>
                    <a:pt x="1013" y="930"/>
                  </a:cubicBezTo>
                  <a:cubicBezTo>
                    <a:pt x="1001" y="966"/>
                    <a:pt x="984" y="1017"/>
                    <a:pt x="950" y="1040"/>
                  </a:cubicBezTo>
                  <a:cubicBezTo>
                    <a:pt x="920" y="1060"/>
                    <a:pt x="884" y="1065"/>
                    <a:pt x="850" y="1076"/>
                  </a:cubicBezTo>
                  <a:cubicBezTo>
                    <a:pt x="677" y="1068"/>
                    <a:pt x="701" y="1077"/>
                    <a:pt x="595" y="1040"/>
                  </a:cubicBezTo>
                  <a:cubicBezTo>
                    <a:pt x="556" y="1026"/>
                    <a:pt x="527" y="1007"/>
                    <a:pt x="486" y="994"/>
                  </a:cubicBezTo>
                  <a:cubicBezTo>
                    <a:pt x="477" y="991"/>
                    <a:pt x="459" y="985"/>
                    <a:pt x="459" y="985"/>
                  </a:cubicBezTo>
                  <a:cubicBezTo>
                    <a:pt x="417" y="943"/>
                    <a:pt x="369" y="911"/>
                    <a:pt x="322" y="876"/>
                  </a:cubicBezTo>
                  <a:cubicBezTo>
                    <a:pt x="287" y="850"/>
                    <a:pt x="271" y="816"/>
                    <a:pt x="232" y="803"/>
                  </a:cubicBezTo>
                  <a:cubicBezTo>
                    <a:pt x="196" y="768"/>
                    <a:pt x="131" y="726"/>
                    <a:pt x="104" y="685"/>
                  </a:cubicBezTo>
                  <a:cubicBezTo>
                    <a:pt x="56" y="611"/>
                    <a:pt x="21" y="536"/>
                    <a:pt x="4" y="449"/>
                  </a:cubicBezTo>
                  <a:cubicBezTo>
                    <a:pt x="7" y="343"/>
                    <a:pt x="0" y="236"/>
                    <a:pt x="13" y="130"/>
                  </a:cubicBezTo>
                  <a:cubicBezTo>
                    <a:pt x="22" y="60"/>
                    <a:pt x="139" y="33"/>
                    <a:pt x="186" y="21"/>
                  </a:cubicBezTo>
                  <a:cubicBezTo>
                    <a:pt x="198" y="18"/>
                    <a:pt x="222" y="12"/>
                    <a:pt x="222" y="12"/>
                  </a:cubicBezTo>
                  <a:cubicBezTo>
                    <a:pt x="289" y="15"/>
                    <a:pt x="362" y="0"/>
                    <a:pt x="422" y="30"/>
                  </a:cubicBezTo>
                  <a:cubicBezTo>
                    <a:pt x="473" y="56"/>
                    <a:pt x="525" y="77"/>
                    <a:pt x="577" y="103"/>
                  </a:cubicBezTo>
                  <a:cubicBezTo>
                    <a:pt x="619" y="124"/>
                    <a:pt x="655" y="153"/>
                    <a:pt x="695" y="176"/>
                  </a:cubicBezTo>
                  <a:cubicBezTo>
                    <a:pt x="718" y="189"/>
                    <a:pt x="745" y="192"/>
                    <a:pt x="768" y="203"/>
                  </a:cubicBezTo>
                  <a:cubicBezTo>
                    <a:pt x="844" y="240"/>
                    <a:pt x="955" y="294"/>
                    <a:pt x="1041" y="29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19" name="Freeform 52"/>
            <p:cNvSpPr>
              <a:spLocks/>
            </p:cNvSpPr>
            <p:nvPr/>
          </p:nvSpPr>
          <p:spPr bwMode="auto">
            <a:xfrm>
              <a:off x="3812" y="2642"/>
              <a:ext cx="573" cy="785"/>
            </a:xfrm>
            <a:custGeom>
              <a:avLst/>
              <a:gdLst>
                <a:gd name="T0" fmla="*/ 1 w 918"/>
                <a:gd name="T1" fmla="*/ 85 h 965"/>
                <a:gd name="T2" fmla="*/ 1 w 918"/>
                <a:gd name="T3" fmla="*/ 81 h 965"/>
                <a:gd name="T4" fmla="*/ 1 w 918"/>
                <a:gd name="T5" fmla="*/ 76 h 965"/>
                <a:gd name="T6" fmla="*/ 1 w 918"/>
                <a:gd name="T7" fmla="*/ 72 h 965"/>
                <a:gd name="T8" fmla="*/ 1 w 918"/>
                <a:gd name="T9" fmla="*/ 67 h 965"/>
                <a:gd name="T10" fmla="*/ 0 w 918"/>
                <a:gd name="T11" fmla="*/ 48 h 965"/>
                <a:gd name="T12" fmla="*/ 1 w 918"/>
                <a:gd name="T13" fmla="*/ 21 h 965"/>
                <a:gd name="T14" fmla="*/ 1 w 918"/>
                <a:gd name="T15" fmla="*/ 14 h 965"/>
                <a:gd name="T16" fmla="*/ 1 w 918"/>
                <a:gd name="T17" fmla="*/ 0 h 965"/>
                <a:gd name="T18" fmla="*/ 2 w 918"/>
                <a:gd name="T19" fmla="*/ 2 h 965"/>
                <a:gd name="T20" fmla="*/ 2 w 918"/>
                <a:gd name="T21" fmla="*/ 6 h 965"/>
                <a:gd name="T22" fmla="*/ 4 w 918"/>
                <a:gd name="T23" fmla="*/ 17 h 965"/>
                <a:gd name="T24" fmla="*/ 4 w 918"/>
                <a:gd name="T25" fmla="*/ 22 h 965"/>
                <a:gd name="T26" fmla="*/ 4 w 918"/>
                <a:gd name="T27" fmla="*/ 26 h 965"/>
                <a:gd name="T28" fmla="*/ 4 w 918"/>
                <a:gd name="T29" fmla="*/ 36 h 965"/>
                <a:gd name="T30" fmla="*/ 4 w 918"/>
                <a:gd name="T31" fmla="*/ 44 h 965"/>
                <a:gd name="T32" fmla="*/ 4 w 918"/>
                <a:gd name="T33" fmla="*/ 54 h 965"/>
                <a:gd name="T34" fmla="*/ 4 w 918"/>
                <a:gd name="T35" fmla="*/ 63 h 965"/>
                <a:gd name="T36" fmla="*/ 5 w 918"/>
                <a:gd name="T37" fmla="*/ 80 h 965"/>
                <a:gd name="T38" fmla="*/ 4 w 918"/>
                <a:gd name="T39" fmla="*/ 95 h 965"/>
                <a:gd name="T40" fmla="*/ 4 w 918"/>
                <a:gd name="T41" fmla="*/ 98 h 965"/>
                <a:gd name="T42" fmla="*/ 4 w 918"/>
                <a:gd name="T43" fmla="*/ 98 h 965"/>
                <a:gd name="T44" fmla="*/ 2 w 918"/>
                <a:gd name="T45" fmla="*/ 97 h 965"/>
                <a:gd name="T46" fmla="*/ 1 w 918"/>
                <a:gd name="T47" fmla="*/ 89 h 965"/>
                <a:gd name="T48" fmla="*/ 1 w 918"/>
                <a:gd name="T49" fmla="*/ 85 h 9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8"/>
                <a:gd name="T76" fmla="*/ 0 h 965"/>
                <a:gd name="T77" fmla="*/ 918 w 918"/>
                <a:gd name="T78" fmla="*/ 965 h 9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8" h="965">
                  <a:moveTo>
                    <a:pt x="227" y="818"/>
                  </a:moveTo>
                  <a:cubicBezTo>
                    <a:pt x="178" y="802"/>
                    <a:pt x="216" y="822"/>
                    <a:pt x="191" y="782"/>
                  </a:cubicBezTo>
                  <a:cubicBezTo>
                    <a:pt x="176" y="757"/>
                    <a:pt x="144" y="746"/>
                    <a:pt x="118" y="737"/>
                  </a:cubicBezTo>
                  <a:cubicBezTo>
                    <a:pt x="106" y="724"/>
                    <a:pt x="92" y="714"/>
                    <a:pt x="81" y="700"/>
                  </a:cubicBezTo>
                  <a:cubicBezTo>
                    <a:pt x="68" y="683"/>
                    <a:pt x="45" y="646"/>
                    <a:pt x="45" y="646"/>
                  </a:cubicBezTo>
                  <a:cubicBezTo>
                    <a:pt x="30" y="585"/>
                    <a:pt x="10" y="526"/>
                    <a:pt x="0" y="464"/>
                  </a:cubicBezTo>
                  <a:cubicBezTo>
                    <a:pt x="3" y="376"/>
                    <a:pt x="1" y="288"/>
                    <a:pt x="9" y="200"/>
                  </a:cubicBezTo>
                  <a:cubicBezTo>
                    <a:pt x="11" y="175"/>
                    <a:pt x="74" y="139"/>
                    <a:pt x="81" y="136"/>
                  </a:cubicBezTo>
                  <a:cubicBezTo>
                    <a:pt x="153" y="101"/>
                    <a:pt x="222" y="22"/>
                    <a:pt x="291" y="0"/>
                  </a:cubicBezTo>
                  <a:cubicBezTo>
                    <a:pt x="314" y="3"/>
                    <a:pt x="364" y="5"/>
                    <a:pt x="391" y="18"/>
                  </a:cubicBezTo>
                  <a:cubicBezTo>
                    <a:pt x="430" y="37"/>
                    <a:pt x="446" y="46"/>
                    <a:pt x="491" y="55"/>
                  </a:cubicBezTo>
                  <a:cubicBezTo>
                    <a:pt x="555" y="98"/>
                    <a:pt x="638" y="100"/>
                    <a:pt x="691" y="164"/>
                  </a:cubicBezTo>
                  <a:cubicBezTo>
                    <a:pt x="760" y="248"/>
                    <a:pt x="665" y="138"/>
                    <a:pt x="718" y="218"/>
                  </a:cubicBezTo>
                  <a:cubicBezTo>
                    <a:pt x="725" y="229"/>
                    <a:pt x="737" y="236"/>
                    <a:pt x="745" y="246"/>
                  </a:cubicBezTo>
                  <a:cubicBezTo>
                    <a:pt x="770" y="278"/>
                    <a:pt x="782" y="319"/>
                    <a:pt x="809" y="346"/>
                  </a:cubicBezTo>
                  <a:cubicBezTo>
                    <a:pt x="830" y="410"/>
                    <a:pt x="816" y="384"/>
                    <a:pt x="845" y="427"/>
                  </a:cubicBezTo>
                  <a:cubicBezTo>
                    <a:pt x="851" y="457"/>
                    <a:pt x="856" y="488"/>
                    <a:pt x="863" y="518"/>
                  </a:cubicBezTo>
                  <a:cubicBezTo>
                    <a:pt x="871" y="549"/>
                    <a:pt x="884" y="578"/>
                    <a:pt x="890" y="609"/>
                  </a:cubicBezTo>
                  <a:cubicBezTo>
                    <a:pt x="902" y="666"/>
                    <a:pt x="900" y="718"/>
                    <a:pt x="918" y="773"/>
                  </a:cubicBezTo>
                  <a:cubicBezTo>
                    <a:pt x="910" y="845"/>
                    <a:pt x="904" y="901"/>
                    <a:pt x="827" y="927"/>
                  </a:cubicBezTo>
                  <a:cubicBezTo>
                    <a:pt x="803" y="935"/>
                    <a:pt x="778" y="940"/>
                    <a:pt x="754" y="946"/>
                  </a:cubicBezTo>
                  <a:cubicBezTo>
                    <a:pt x="742" y="949"/>
                    <a:pt x="718" y="955"/>
                    <a:pt x="718" y="955"/>
                  </a:cubicBezTo>
                  <a:cubicBezTo>
                    <a:pt x="668" y="954"/>
                    <a:pt x="462" y="965"/>
                    <a:pt x="354" y="937"/>
                  </a:cubicBezTo>
                  <a:cubicBezTo>
                    <a:pt x="316" y="927"/>
                    <a:pt x="272" y="891"/>
                    <a:pt x="245" y="864"/>
                  </a:cubicBezTo>
                  <a:cubicBezTo>
                    <a:pt x="231" y="850"/>
                    <a:pt x="192" y="818"/>
                    <a:pt x="227" y="8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20" name="Freeform 53"/>
            <p:cNvSpPr>
              <a:spLocks/>
            </p:cNvSpPr>
            <p:nvPr/>
          </p:nvSpPr>
          <p:spPr bwMode="auto">
            <a:xfrm>
              <a:off x="3302" y="2065"/>
              <a:ext cx="542" cy="954"/>
            </a:xfrm>
            <a:custGeom>
              <a:avLst/>
              <a:gdLst>
                <a:gd name="T0" fmla="*/ 4 w 869"/>
                <a:gd name="T1" fmla="*/ 81 h 1173"/>
                <a:gd name="T2" fmla="*/ 4 w 869"/>
                <a:gd name="T3" fmla="*/ 98 h 1173"/>
                <a:gd name="T4" fmla="*/ 4 w 869"/>
                <a:gd name="T5" fmla="*/ 111 h 1173"/>
                <a:gd name="T6" fmla="*/ 4 w 869"/>
                <a:gd name="T7" fmla="*/ 117 h 1173"/>
                <a:gd name="T8" fmla="*/ 4 w 869"/>
                <a:gd name="T9" fmla="*/ 119 h 1173"/>
                <a:gd name="T10" fmla="*/ 3 w 869"/>
                <a:gd name="T11" fmla="*/ 120 h 1173"/>
                <a:gd name="T12" fmla="*/ 1 w 869"/>
                <a:gd name="T13" fmla="*/ 118 h 1173"/>
                <a:gd name="T14" fmla="*/ 1 w 869"/>
                <a:gd name="T15" fmla="*/ 111 h 1173"/>
                <a:gd name="T16" fmla="*/ 1 w 869"/>
                <a:gd name="T17" fmla="*/ 104 h 1173"/>
                <a:gd name="T18" fmla="*/ 0 w 869"/>
                <a:gd name="T19" fmla="*/ 98 h 1173"/>
                <a:gd name="T20" fmla="*/ 1 w 869"/>
                <a:gd name="T21" fmla="*/ 51 h 1173"/>
                <a:gd name="T22" fmla="*/ 1 w 869"/>
                <a:gd name="T23" fmla="*/ 24 h 1173"/>
                <a:gd name="T24" fmla="*/ 1 w 869"/>
                <a:gd name="T25" fmla="*/ 17 h 1173"/>
                <a:gd name="T26" fmla="*/ 1 w 869"/>
                <a:gd name="T27" fmla="*/ 14 h 1173"/>
                <a:gd name="T28" fmla="*/ 1 w 869"/>
                <a:gd name="T29" fmla="*/ 7 h 1173"/>
                <a:gd name="T30" fmla="*/ 2 w 869"/>
                <a:gd name="T31" fmla="*/ 5 h 1173"/>
                <a:gd name="T32" fmla="*/ 2 w 869"/>
                <a:gd name="T33" fmla="*/ 0 h 1173"/>
                <a:gd name="T34" fmla="*/ 4 w 869"/>
                <a:gd name="T35" fmla="*/ 9 h 1173"/>
                <a:gd name="T36" fmla="*/ 4 w 869"/>
                <a:gd name="T37" fmla="*/ 21 h 1173"/>
                <a:gd name="T38" fmla="*/ 4 w 869"/>
                <a:gd name="T39" fmla="*/ 26 h 1173"/>
                <a:gd name="T40" fmla="*/ 4 w 869"/>
                <a:gd name="T41" fmla="*/ 32 h 1173"/>
                <a:gd name="T42" fmla="*/ 4 w 869"/>
                <a:gd name="T43" fmla="*/ 73 h 1173"/>
                <a:gd name="T44" fmla="*/ 4 w 869"/>
                <a:gd name="T45" fmla="*/ 81 h 1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9"/>
                <a:gd name="T70" fmla="*/ 0 h 1173"/>
                <a:gd name="T71" fmla="*/ 869 w 869"/>
                <a:gd name="T72" fmla="*/ 1173 h 11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9" h="1173">
                  <a:moveTo>
                    <a:pt x="754" y="791"/>
                  </a:moveTo>
                  <a:cubicBezTo>
                    <a:pt x="743" y="846"/>
                    <a:pt x="731" y="899"/>
                    <a:pt x="699" y="945"/>
                  </a:cubicBezTo>
                  <a:cubicBezTo>
                    <a:pt x="684" y="991"/>
                    <a:pt x="669" y="1036"/>
                    <a:pt x="654" y="1082"/>
                  </a:cubicBezTo>
                  <a:cubicBezTo>
                    <a:pt x="648" y="1100"/>
                    <a:pt x="649" y="1122"/>
                    <a:pt x="636" y="1136"/>
                  </a:cubicBezTo>
                  <a:cubicBezTo>
                    <a:pt x="630" y="1142"/>
                    <a:pt x="626" y="1151"/>
                    <a:pt x="618" y="1155"/>
                  </a:cubicBezTo>
                  <a:cubicBezTo>
                    <a:pt x="601" y="1164"/>
                    <a:pt x="563" y="1173"/>
                    <a:pt x="563" y="1173"/>
                  </a:cubicBezTo>
                  <a:cubicBezTo>
                    <a:pt x="471" y="1168"/>
                    <a:pt x="379" y="1170"/>
                    <a:pt x="290" y="1145"/>
                  </a:cubicBezTo>
                  <a:cubicBezTo>
                    <a:pt x="231" y="1129"/>
                    <a:pt x="182" y="1097"/>
                    <a:pt x="127" y="1073"/>
                  </a:cubicBezTo>
                  <a:cubicBezTo>
                    <a:pt x="93" y="1058"/>
                    <a:pt x="60" y="1039"/>
                    <a:pt x="36" y="1009"/>
                  </a:cubicBezTo>
                  <a:cubicBezTo>
                    <a:pt x="23" y="992"/>
                    <a:pt x="0" y="955"/>
                    <a:pt x="0" y="955"/>
                  </a:cubicBezTo>
                  <a:cubicBezTo>
                    <a:pt x="11" y="805"/>
                    <a:pt x="33" y="644"/>
                    <a:pt x="81" y="500"/>
                  </a:cubicBezTo>
                  <a:cubicBezTo>
                    <a:pt x="92" y="412"/>
                    <a:pt x="99" y="324"/>
                    <a:pt x="109" y="236"/>
                  </a:cubicBezTo>
                  <a:cubicBezTo>
                    <a:pt x="113" y="197"/>
                    <a:pt x="118" y="176"/>
                    <a:pt x="154" y="164"/>
                  </a:cubicBezTo>
                  <a:cubicBezTo>
                    <a:pt x="193" y="123"/>
                    <a:pt x="147" y="165"/>
                    <a:pt x="200" y="136"/>
                  </a:cubicBezTo>
                  <a:cubicBezTo>
                    <a:pt x="241" y="114"/>
                    <a:pt x="266" y="87"/>
                    <a:pt x="309" y="73"/>
                  </a:cubicBezTo>
                  <a:cubicBezTo>
                    <a:pt x="343" y="37"/>
                    <a:pt x="308" y="68"/>
                    <a:pt x="354" y="45"/>
                  </a:cubicBezTo>
                  <a:cubicBezTo>
                    <a:pt x="383" y="30"/>
                    <a:pt x="395" y="11"/>
                    <a:pt x="427" y="0"/>
                  </a:cubicBezTo>
                  <a:cubicBezTo>
                    <a:pt x="520" y="23"/>
                    <a:pt x="626" y="29"/>
                    <a:pt x="709" y="82"/>
                  </a:cubicBezTo>
                  <a:cubicBezTo>
                    <a:pt x="738" y="125"/>
                    <a:pt x="765" y="172"/>
                    <a:pt x="809" y="200"/>
                  </a:cubicBezTo>
                  <a:cubicBezTo>
                    <a:pt x="821" y="218"/>
                    <a:pt x="838" y="234"/>
                    <a:pt x="845" y="255"/>
                  </a:cubicBezTo>
                  <a:cubicBezTo>
                    <a:pt x="851" y="273"/>
                    <a:pt x="863" y="309"/>
                    <a:pt x="863" y="309"/>
                  </a:cubicBezTo>
                  <a:cubicBezTo>
                    <a:pt x="858" y="436"/>
                    <a:pt x="869" y="596"/>
                    <a:pt x="790" y="709"/>
                  </a:cubicBezTo>
                  <a:cubicBezTo>
                    <a:pt x="787" y="717"/>
                    <a:pt x="776" y="791"/>
                    <a:pt x="754" y="79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5303" name="Text Box 54"/>
          <p:cNvSpPr txBox="1">
            <a:spLocks noChangeArrowheads="1"/>
          </p:cNvSpPr>
          <p:nvPr/>
        </p:nvSpPr>
        <p:spPr bwMode="auto">
          <a:xfrm>
            <a:off x="1463675" y="1897063"/>
            <a:ext cx="147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Raw Data </a:t>
            </a:r>
          </a:p>
        </p:txBody>
      </p:sp>
      <p:sp>
        <p:nvSpPr>
          <p:cNvPr id="55304" name="Text Box 55"/>
          <p:cNvSpPr txBox="1">
            <a:spLocks noChangeArrowheads="1"/>
          </p:cNvSpPr>
          <p:nvPr/>
        </p:nvSpPr>
        <p:spPr bwMode="auto">
          <a:xfrm>
            <a:off x="5043488" y="1839913"/>
            <a:ext cx="326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Cluster/Stratified Sample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Sampling for data reduction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52C6DF-FAFF-4086-9937-6C1DA284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44350" cy="4876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en-US" altLang="zh-TW" sz="2000" dirty="0">
                <a:ea typeface="新細明體" panose="02020500000000000000" pitchFamily="18" charset="-120"/>
              </a:rPr>
              <a:t>SRSWOR: simple random sample without replacement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zh-TW" sz="2000" dirty="0">
                <a:ea typeface="新細明體" panose="02020500000000000000" pitchFamily="18" charset="-120"/>
              </a:rPr>
              <a:t>SRSWR: simple random sample with replacement</a:t>
            </a:r>
            <a:endParaRPr lang="zh-TW" altLang="en-US" sz="2000" dirty="0">
              <a:ea typeface="新細明體" panose="02020500000000000000" pitchFamily="18" charset="-120"/>
            </a:endParaRPr>
          </a:p>
          <a:p>
            <a:endParaRPr lang="zh-TW" altLang="en-US" sz="2000" dirty="0"/>
          </a:p>
        </p:txBody>
      </p:sp>
      <p:pic>
        <p:nvPicPr>
          <p:cNvPr id="56325" name="Picture 2" descr="f03-09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50" y="1366837"/>
            <a:ext cx="44196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427383"/>
            <a:ext cx="7162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/>
              <a:t>Data Cube Aggregation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390650"/>
            <a:ext cx="8458200" cy="52387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The lowest level of a data cube (base cuboid)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The aggregated data for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an individual entity of interest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E.g., a customer in a phone calling data warehouse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Multiple levels of aggregation in data cubes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Further reduce the size of data to deal with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Reference appropriate levels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Use the smallest representation which is enough to solve the task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Queries regarding aggregated information should be answered using data cube, when possible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03-10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5132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4722813" y="4814888"/>
            <a:ext cx="41005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</a:rPr>
              <a:t>Figure 3.10 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Sales data for a given branch of </a:t>
            </a:r>
            <a:r>
              <a:rPr lang="en-US" altLang="zh-TW" sz="1400" i="1">
                <a:latin typeface="Arial" panose="020B0604020202020204" pitchFamily="34" charset="0"/>
                <a:ea typeface="新細明體" panose="02020500000000000000" pitchFamily="18" charset="-120"/>
              </a:rPr>
              <a:t>AllElectronics 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for the years 2008 through 2010. On the </a:t>
            </a:r>
            <a:r>
              <a:rPr lang="en-US" altLang="zh-TW" sz="1400" i="1">
                <a:latin typeface="Arial" panose="020B0604020202020204" pitchFamily="34" charset="0"/>
                <a:ea typeface="新細明體" panose="02020500000000000000" pitchFamily="18" charset="-120"/>
              </a:rPr>
              <a:t>left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, the sales are shown per quarter. On the </a:t>
            </a:r>
            <a:r>
              <a:rPr lang="en-US" altLang="zh-TW" sz="1400" i="1">
                <a:latin typeface="Arial" panose="020B0604020202020204" pitchFamily="34" charset="0"/>
                <a:ea typeface="新細明體" panose="02020500000000000000" pitchFamily="18" charset="-120"/>
              </a:rPr>
              <a:t>right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, the data are aggregated to provide the annual sales.</a:t>
            </a:r>
          </a:p>
        </p:txBody>
      </p:sp>
      <p:pic>
        <p:nvPicPr>
          <p:cNvPr id="58372" name="Picture 2" descr="f03-11-97801238147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716338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609600" y="49530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</a:rPr>
              <a:t>Figure 3.11 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A data cube for sales at </a:t>
            </a:r>
            <a:r>
              <a:rPr lang="en-US" altLang="zh-TW" sz="1400" i="1">
                <a:latin typeface="Arial" panose="020B0604020202020204" pitchFamily="34" charset="0"/>
                <a:ea typeface="新細明體" panose="02020500000000000000" pitchFamily="18" charset="-120"/>
              </a:rPr>
              <a:t>AllElectronics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.</a:t>
            </a:r>
          </a:p>
        </p:txBody>
      </p:sp>
      <p:sp>
        <p:nvSpPr>
          <p:cNvPr id="58374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Cube Aggregation - Example</a:t>
            </a:r>
            <a:endParaRPr lang="zh-TW" alt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7624" y="405788"/>
            <a:ext cx="7855027" cy="838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Data Reduction 3: Data Compression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7624" y="1366092"/>
            <a:ext cx="8610600" cy="5192846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String compression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There are extensive theories and well-tuned algorithms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Typically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lossless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Only limited manipulation is possible without expansion</a:t>
            </a:r>
            <a:endParaRPr lang="en-US" altLang="zh-TW" sz="2400" dirty="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Audio/video compression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Typically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lossy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 compression, with progressive refinement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Sometimes small fragments of signal can be reconstructed without reconstructing the whole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Dimensionality and numerosity reduction may also be considered as forms of data compression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2400" dirty="0">
              <a:ea typeface="新細明體" panose="02020500000000000000" pitchFamily="18" charset="-12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5248" y="472008"/>
            <a:ext cx="5764213" cy="609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Data Compression</a:t>
            </a:r>
          </a:p>
        </p:txBody>
      </p:sp>
      <p:sp>
        <p:nvSpPr>
          <p:cNvPr id="60420" name="AutoShape 3"/>
          <p:cNvSpPr>
            <a:spLocks noChangeArrowheads="1"/>
          </p:cNvSpPr>
          <p:nvPr/>
        </p:nvSpPr>
        <p:spPr bwMode="auto">
          <a:xfrm>
            <a:off x="926335" y="1350961"/>
            <a:ext cx="3446463" cy="2595563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Original Data</a:t>
            </a:r>
          </a:p>
        </p:txBody>
      </p:sp>
      <p:sp>
        <p:nvSpPr>
          <p:cNvPr id="60421" name="AutoShape 4"/>
          <p:cNvSpPr>
            <a:spLocks noChangeArrowheads="1"/>
          </p:cNvSpPr>
          <p:nvPr/>
        </p:nvSpPr>
        <p:spPr bwMode="auto">
          <a:xfrm>
            <a:off x="6263510" y="1974849"/>
            <a:ext cx="2182813" cy="1608137"/>
          </a:xfrm>
          <a:prstGeom prst="cube">
            <a:avLst>
              <a:gd name="adj" fmla="val 25000"/>
            </a:avLst>
          </a:prstGeom>
          <a:solidFill>
            <a:srgbClr val="F6E6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Compressed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Data</a:t>
            </a:r>
          </a:p>
        </p:txBody>
      </p:sp>
      <p:sp>
        <p:nvSpPr>
          <p:cNvPr id="60422" name="Line 5"/>
          <p:cNvSpPr>
            <a:spLocks noChangeShapeType="1"/>
          </p:cNvSpPr>
          <p:nvPr/>
        </p:nvSpPr>
        <p:spPr bwMode="auto">
          <a:xfrm>
            <a:off x="4407723" y="2730499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3" name="Line 6"/>
          <p:cNvSpPr>
            <a:spLocks noChangeShapeType="1"/>
          </p:cNvSpPr>
          <p:nvPr/>
        </p:nvSpPr>
        <p:spPr bwMode="auto">
          <a:xfrm flipH="1">
            <a:off x="4407723" y="3305174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4725223" y="3390899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lossless</a:t>
            </a:r>
          </a:p>
        </p:txBody>
      </p:sp>
      <p:sp>
        <p:nvSpPr>
          <p:cNvPr id="60425" name="AutoShape 8"/>
          <p:cNvSpPr>
            <a:spLocks noChangeArrowheads="1"/>
          </p:cNvSpPr>
          <p:nvPr/>
        </p:nvSpPr>
        <p:spPr bwMode="auto">
          <a:xfrm>
            <a:off x="1039048" y="4092574"/>
            <a:ext cx="3286125" cy="21844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Original 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Approximated </a:t>
            </a:r>
          </a:p>
        </p:txBody>
      </p:sp>
      <p:sp>
        <p:nvSpPr>
          <p:cNvPr id="60426" name="Line 9"/>
          <p:cNvSpPr>
            <a:spLocks noChangeShapeType="1"/>
          </p:cNvSpPr>
          <p:nvPr/>
        </p:nvSpPr>
        <p:spPr bwMode="auto">
          <a:xfrm flipH="1">
            <a:off x="4341048" y="3600449"/>
            <a:ext cx="2743200" cy="180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7" name="Text Box 10"/>
          <p:cNvSpPr txBox="1">
            <a:spLocks noChangeArrowheads="1"/>
          </p:cNvSpPr>
          <p:nvPr/>
        </p:nvSpPr>
        <p:spPr bwMode="auto">
          <a:xfrm rot="-1797028">
            <a:off x="5315773" y="4508499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lossy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511" y="434009"/>
            <a:ext cx="8054975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/>
              <a:t>Data Transformation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099" y="1209261"/>
            <a:ext cx="83058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A function that maps the entire set of values of a given attribute to a new set of replacement values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 err="1">
                <a:ea typeface="新細明體" panose="02020500000000000000" pitchFamily="18" charset="-120"/>
              </a:rPr>
              <a:t>s.t.</a:t>
            </a:r>
            <a:r>
              <a:rPr lang="en-US" altLang="zh-TW" sz="2000" dirty="0">
                <a:ea typeface="新細明體" panose="02020500000000000000" pitchFamily="18" charset="-120"/>
              </a:rPr>
              <a:t> each old value can be identified with one of the new values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ea typeface="新細明體" panose="02020500000000000000" pitchFamily="18" charset="-120"/>
              </a:rPr>
              <a:t>Methods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ea typeface="新細明體" panose="02020500000000000000" pitchFamily="18" charset="-120"/>
              </a:rPr>
              <a:t>Smoothing: Remove noise from data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(e.g. binning, regression, clustering)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ea typeface="新細明體" panose="02020500000000000000" pitchFamily="18" charset="-120"/>
              </a:rPr>
              <a:t>Attribute/feature construction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ea typeface="新細明體" panose="02020500000000000000" pitchFamily="18" charset="-120"/>
              </a:rPr>
              <a:t>New attributes constructed from the given ones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ea typeface="新細明體" panose="02020500000000000000" pitchFamily="18" charset="-120"/>
              </a:rPr>
              <a:t>Aggregation: Summarization, data cube construction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Normalization</a:t>
            </a:r>
            <a:r>
              <a:rPr lang="en-US" altLang="zh-TW" sz="2000" dirty="0">
                <a:ea typeface="新細明體" panose="02020500000000000000" pitchFamily="18" charset="-120"/>
              </a:rPr>
              <a:t>: Scaled to fall within a smaller, specified range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ea typeface="新細明體" panose="02020500000000000000" pitchFamily="18" charset="-120"/>
              </a:rPr>
              <a:t>min-max normalization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ea typeface="新細明體" panose="02020500000000000000" pitchFamily="18" charset="-120"/>
              </a:rPr>
              <a:t>z-score normalization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ea typeface="新細明體" panose="02020500000000000000" pitchFamily="18" charset="-120"/>
              </a:rPr>
              <a:t>normalization by decimal scaling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Discretization</a:t>
            </a:r>
            <a:r>
              <a:rPr lang="en-US" altLang="zh-TW" sz="2000" dirty="0">
                <a:ea typeface="新細明體" panose="02020500000000000000" pitchFamily="18" charset="-120"/>
              </a:rPr>
              <a:t>: Concept hierarchy climbing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1691" y="505272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Normalization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963" y="1219200"/>
            <a:ext cx="8305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Min-max normalization</a:t>
            </a:r>
            <a:r>
              <a:rPr lang="en-US" altLang="zh-TW" sz="2400" dirty="0">
                <a:ea typeface="新細明體" panose="02020500000000000000" pitchFamily="18" charset="-120"/>
              </a:rPr>
              <a:t>: to [</a:t>
            </a:r>
            <a:r>
              <a:rPr lang="en-US" altLang="zh-TW" sz="2400" dirty="0" err="1">
                <a:ea typeface="新細明體" panose="02020500000000000000" pitchFamily="18" charset="-120"/>
              </a:rPr>
              <a:t>new_min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A</a:t>
            </a:r>
            <a:r>
              <a:rPr lang="en-US" altLang="zh-TW" sz="2400" dirty="0">
                <a:ea typeface="新細明體" panose="02020500000000000000" pitchFamily="18" charset="-120"/>
              </a:rPr>
              <a:t>, </a:t>
            </a:r>
            <a:r>
              <a:rPr lang="en-US" altLang="zh-TW" sz="2400" dirty="0" err="1">
                <a:ea typeface="新細明體" panose="02020500000000000000" pitchFamily="18" charset="-120"/>
              </a:rPr>
              <a:t>new_max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A</a:t>
            </a:r>
            <a:r>
              <a:rPr lang="en-US" altLang="zh-TW" sz="2400" dirty="0">
                <a:ea typeface="新細明體" panose="02020500000000000000" pitchFamily="18" charset="-120"/>
              </a:rPr>
              <a:t>]</a:t>
            </a:r>
          </a:p>
          <a:p>
            <a:pPr lvl="1" eaLnBrk="1" hangingPunct="1">
              <a:lnSpc>
                <a:spcPct val="12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2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Ex.  Let income range $12,000 to $98,000 normalized to [0.0, 1.0].  Then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$73,600 </a:t>
            </a:r>
            <a:r>
              <a:rPr lang="en-US" altLang="zh-TW" sz="2000" dirty="0">
                <a:ea typeface="新細明體" panose="02020500000000000000" pitchFamily="18" charset="-120"/>
              </a:rPr>
              <a:t>is mapped to  </a:t>
            </a:r>
          </a:p>
          <a:p>
            <a:pPr lvl="1" eaLnBrk="1" hangingPunct="1">
              <a:lnSpc>
                <a:spcPct val="12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Z-score normalization</a:t>
            </a:r>
            <a:r>
              <a:rPr lang="en-US" altLang="zh-TW" sz="2400" dirty="0">
                <a:ea typeface="新細明體" panose="02020500000000000000" pitchFamily="18" charset="-120"/>
              </a:rPr>
              <a:t> (</a:t>
            </a:r>
            <a:r>
              <a:rPr lang="el-GR" altLang="zh-TW" sz="2400" i="1" dirty="0"/>
              <a:t>μ</a:t>
            </a:r>
            <a:r>
              <a:rPr lang="en-US" altLang="zh-TW" sz="2400" dirty="0">
                <a:ea typeface="新細明體" panose="02020500000000000000" pitchFamily="18" charset="-120"/>
              </a:rPr>
              <a:t>: mean, </a:t>
            </a:r>
            <a:r>
              <a:rPr lang="el-GR" altLang="zh-TW" sz="2400" i="1" dirty="0"/>
              <a:t>σ</a:t>
            </a:r>
            <a:r>
              <a:rPr lang="en-US" altLang="zh-TW" sz="2400" dirty="0">
                <a:ea typeface="新細明體" panose="02020500000000000000" pitchFamily="18" charset="-120"/>
              </a:rPr>
              <a:t>: standard deviation):</a:t>
            </a:r>
          </a:p>
          <a:p>
            <a:pPr eaLnBrk="1" hangingPunct="1">
              <a:lnSpc>
                <a:spcPct val="12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2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Ex. Let </a:t>
            </a:r>
            <a:r>
              <a:rPr lang="el-GR" altLang="zh-TW" sz="2000" i="1" dirty="0"/>
              <a:t>μ</a:t>
            </a:r>
            <a:r>
              <a:rPr lang="en-US" altLang="zh-TW" sz="2000" dirty="0">
                <a:ea typeface="新細明體" panose="02020500000000000000" pitchFamily="18" charset="-120"/>
              </a:rPr>
              <a:t> = 54,000, </a:t>
            </a:r>
            <a:r>
              <a:rPr lang="el-GR" altLang="zh-TW" sz="2000" i="1" dirty="0"/>
              <a:t>σ</a:t>
            </a:r>
            <a:r>
              <a:rPr lang="en-US" altLang="zh-TW" sz="2000" dirty="0">
                <a:ea typeface="新細明體" panose="02020500000000000000" pitchFamily="18" charset="-120"/>
              </a:rPr>
              <a:t> = 16,000.  Th</a:t>
            </a:r>
            <a:r>
              <a:rPr lang="en-US" altLang="zh-TW" sz="2400" dirty="0">
                <a:ea typeface="新細明體" panose="02020500000000000000" pitchFamily="18" charset="-120"/>
              </a:rPr>
              <a:t>en</a:t>
            </a:r>
            <a:endParaRPr lang="el-GR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3" name="Object 4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3811607" y="3112394"/>
                <a:ext cx="4395960" cy="6875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73,600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−12,000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98,000−12,000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(1.0−0)+0=0.716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3493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3811607" y="3112394"/>
                <a:ext cx="4395960" cy="687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4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87283"/>
              </p:ext>
            </p:extLst>
          </p:nvPr>
        </p:nvGraphicFramePr>
        <p:xfrm>
          <a:off x="932905" y="1831204"/>
          <a:ext cx="59436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Equation" r:id="rId5" imgW="3340100" imgH="393700" progId="Equation.3">
                  <p:embed/>
                </p:oleObj>
              </mc:Choice>
              <mc:Fallback>
                <p:oleObj name="Equation" r:id="rId5" imgW="3340100" imgH="393700" progId="Equation.3">
                  <p:embed/>
                  <p:pic>
                    <p:nvPicPr>
                      <p:cNvPr id="634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905" y="1831204"/>
                        <a:ext cx="59436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033405"/>
              </p:ext>
            </p:extLst>
          </p:nvPr>
        </p:nvGraphicFramePr>
        <p:xfrm>
          <a:off x="845143" y="4445794"/>
          <a:ext cx="1677436" cy="78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Equation" r:id="rId7" imgW="634725" imgH="393529" progId="Equation.3">
                  <p:embed/>
                </p:oleObj>
              </mc:Choice>
              <mc:Fallback>
                <p:oleObj name="Equation" r:id="rId7" imgW="634725" imgH="393529" progId="Equation.3">
                  <p:embed/>
                  <p:pic>
                    <p:nvPicPr>
                      <p:cNvPr id="634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143" y="4445794"/>
                        <a:ext cx="1677436" cy="787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8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634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499" name="Object 10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5147999" y="5408957"/>
                <a:ext cx="3059568" cy="91656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73,600</m:t>
                          </m:r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−54,000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16,000</m:t>
                          </m:r>
                        </m:den>
                      </m:f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=1.225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3499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5147999" y="5408957"/>
                <a:ext cx="3059568" cy="9165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173DB4DA-BA84-4144-AAAD-99B7DA32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5987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Normalization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459A430C-BBD4-4A94-91D7-7C56251C2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>
                <a:ea typeface="新細明體" panose="02020500000000000000" pitchFamily="18" charset="-120"/>
              </a:rPr>
              <a:t>Normalization by decimal scaling</a:t>
            </a:r>
          </a:p>
          <a:p>
            <a:endParaRPr lang="zh-TW" altLang="en-US" sz="24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13D25C-3A0F-401E-91C2-95F2DD2DD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26192"/>
              </p:ext>
            </p:extLst>
          </p:nvPr>
        </p:nvGraphicFramePr>
        <p:xfrm>
          <a:off x="869294" y="1912987"/>
          <a:ext cx="838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495085" imgH="393529" progId="Equation.3">
                  <p:embed/>
                </p:oleObj>
              </mc:Choice>
              <mc:Fallback>
                <p:oleObj name="Equation" r:id="rId3" imgW="495085" imgH="393529" progId="Equation.3">
                  <p:embed/>
                  <p:pic>
                    <p:nvPicPr>
                      <p:cNvPr id="634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294" y="1912987"/>
                        <a:ext cx="8382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>
            <a:extLst>
              <a:ext uri="{FF2B5EF4-FFF2-40B4-BE49-F238E27FC236}">
                <a16:creationId xmlns:a16="http://schemas.microsoft.com/office/drawing/2014/main" id="{4BCBE90E-7868-4982-86B9-DD7E297FB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407" y="2075828"/>
            <a:ext cx="612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Where </a:t>
            </a:r>
            <a:r>
              <a:rPr lang="en-US" altLang="zh-TW" sz="24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j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is the smallest integer such that Max(|</a:t>
            </a:r>
            <a:r>
              <a:rPr lang="el-GR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’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|) &lt; 1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1">
            <a:extLst>
              <a:ext uri="{FF2B5EF4-FFF2-40B4-BE49-F238E27FC236}">
                <a16:creationId xmlns:a16="http://schemas.microsoft.com/office/drawing/2014/main" id="{034A6AF3-E3E5-4D21-A840-D42655E64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16" y="3013501"/>
            <a:ext cx="79789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Ex: the recorded value of A range from -986 to 917.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-986 normalizes to -0.986 and 917 normalizes to 0.917.</a:t>
            </a:r>
            <a:endParaRPr lang="zh-TW" altLang="en-US" sz="20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95937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altLang="zh-TW" dirty="0"/>
              <a:t>Discretization 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Three types of attributes</a:t>
            </a:r>
          </a:p>
          <a:p>
            <a:pPr lvl="1"/>
            <a:r>
              <a:rPr lang="en-US" altLang="zh-TW" sz="2000" dirty="0"/>
              <a:t>Nominal—values from an unordered set, e.g., color, profession</a:t>
            </a:r>
          </a:p>
          <a:p>
            <a:pPr lvl="1"/>
            <a:r>
              <a:rPr lang="en-US" altLang="zh-TW" sz="2000" dirty="0"/>
              <a:t>Ordinal—values from an ordered set, e.g., military or academic rank </a:t>
            </a:r>
          </a:p>
          <a:p>
            <a:pPr lvl="1"/>
            <a:r>
              <a:rPr lang="en-US" altLang="zh-TW" sz="2000" dirty="0"/>
              <a:t>Numeric—real numbers, e.g., integer or real numbers</a:t>
            </a:r>
          </a:p>
          <a:p>
            <a:pPr lvl="1"/>
            <a:endParaRPr lang="en-US" altLang="zh-TW" sz="2000" dirty="0"/>
          </a:p>
          <a:p>
            <a:r>
              <a:rPr lang="en-US" altLang="zh-TW" sz="2400" dirty="0"/>
              <a:t>Discretization: Divide the range of a continuous attribute into intervals</a:t>
            </a:r>
          </a:p>
          <a:p>
            <a:pPr lvl="1"/>
            <a:r>
              <a:rPr lang="en-US" altLang="zh-TW" sz="2000" dirty="0">
                <a:solidFill>
                  <a:srgbClr val="FF0000"/>
                </a:solidFill>
              </a:rPr>
              <a:t>Interval labels can then be used to replace actual data values </a:t>
            </a:r>
          </a:p>
          <a:p>
            <a:pPr lvl="1"/>
            <a:r>
              <a:rPr lang="en-US" altLang="zh-TW" sz="2000" dirty="0"/>
              <a:t>Reduce data size by discretization</a:t>
            </a:r>
          </a:p>
          <a:p>
            <a:pPr lvl="1"/>
            <a:r>
              <a:rPr lang="en-US" altLang="zh-TW" sz="2000" dirty="0"/>
              <a:t>Supervised vs. unsupervised</a:t>
            </a:r>
          </a:p>
          <a:p>
            <a:pPr lvl="1"/>
            <a:r>
              <a:rPr lang="en-US" altLang="zh-TW" sz="2000" dirty="0"/>
              <a:t>Split (top-down) vs. merge (bottom-up)</a:t>
            </a:r>
          </a:p>
          <a:p>
            <a:pPr lvl="1"/>
            <a:r>
              <a:rPr lang="en-US" altLang="zh-TW" sz="2000" dirty="0"/>
              <a:t>Discretization can be performed recursively on an attribute</a:t>
            </a:r>
          </a:p>
          <a:p>
            <a:pPr lvl="1"/>
            <a:r>
              <a:rPr lang="en-US" altLang="zh-TW" sz="2000" dirty="0"/>
              <a:t>Prepare for further analysis, e.g., classification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4EAE1B-9342-4ED6-AEAE-5B847E90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Dirty Data</a:t>
            </a:r>
            <a:endParaRPr lang="zh-TW" altLang="en-US" dirty="0"/>
          </a:p>
        </p:txBody>
      </p:sp>
      <p:pic>
        <p:nvPicPr>
          <p:cNvPr id="8194" name="Picture 2" descr="https://miro.medium.com/max/700/1*N7cDe7wtectX2uMscwGYgw.jpeg">
            <a:extLst>
              <a:ext uri="{FF2B5EF4-FFF2-40B4-BE49-F238E27FC236}">
                <a16:creationId xmlns:a16="http://schemas.microsoft.com/office/drawing/2014/main" id="{E260369C-42EC-4441-893E-F1BA4B9C6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31" y="1738772"/>
            <a:ext cx="6667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76F060E-6C1F-4D9C-BA56-DCC1A3EC8ED5}"/>
              </a:ext>
            </a:extLst>
          </p:cNvPr>
          <p:cNvSpPr txBox="1"/>
          <p:nvPr/>
        </p:nvSpPr>
        <p:spPr>
          <a:xfrm>
            <a:off x="934065" y="5567822"/>
            <a:ext cx="7492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Ref: </a:t>
            </a:r>
            <a:r>
              <a:rPr lang="en-US" altLang="zh-TW" sz="1400" dirty="0">
                <a:hlinkClick r:id="rId3"/>
              </a:rPr>
              <a:t>https://medium.com/@casternxavier/get-rid-of-the-dirt-from-your-data-data-cleaning-techniques-743253b1c3e5</a:t>
            </a:r>
            <a:endParaRPr lang="en-US" altLang="zh-TW" sz="1400" dirty="0"/>
          </a:p>
          <a:p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548586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061"/>
          <p:cNvSpPr txBox="1">
            <a:spLocks noGrp="1" noChangeArrowheads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0124309-B09C-42AE-ADF1-F867897D6E5A}" type="slidenum">
              <a:rPr lang="en-US" altLang="zh-TW" sz="1200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 Discretization Methods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Typical methods: All the methods can be applied recursively</a:t>
            </a:r>
          </a:p>
          <a:p>
            <a:pPr lvl="1"/>
            <a:r>
              <a:rPr lang="en-US" altLang="zh-TW" sz="2200" dirty="0"/>
              <a:t>Binning </a:t>
            </a:r>
          </a:p>
          <a:p>
            <a:pPr lvl="2"/>
            <a:r>
              <a:rPr lang="en-US" altLang="zh-TW" sz="2200" dirty="0"/>
              <a:t>Top-down split, unsupervised</a:t>
            </a:r>
          </a:p>
          <a:p>
            <a:pPr lvl="1"/>
            <a:r>
              <a:rPr lang="en-US" altLang="zh-TW" sz="2200" dirty="0"/>
              <a:t>Histogram analysis</a:t>
            </a:r>
          </a:p>
          <a:p>
            <a:pPr lvl="2"/>
            <a:r>
              <a:rPr lang="en-US" altLang="zh-TW" sz="2200" dirty="0"/>
              <a:t>Top-down split, unsupervised</a:t>
            </a:r>
          </a:p>
          <a:p>
            <a:pPr lvl="1"/>
            <a:r>
              <a:rPr lang="en-US" altLang="zh-TW" sz="2200" dirty="0"/>
              <a:t>Clustering analysis (unsupervised, top-down split or bottom-up merge)</a:t>
            </a:r>
          </a:p>
          <a:p>
            <a:pPr lvl="1"/>
            <a:r>
              <a:rPr lang="en-US" altLang="zh-TW" sz="2200" dirty="0"/>
              <a:t>Decision-tree analysis (supervised, top-down split)</a:t>
            </a:r>
          </a:p>
          <a:p>
            <a:pPr lvl="1"/>
            <a:r>
              <a:rPr lang="en-US" altLang="zh-TW" sz="2200" dirty="0">
                <a:sym typeface="Symbol" panose="05050102010706020507" pitchFamily="18" charset="2"/>
              </a:rPr>
              <a:t>Correlation (e.g., </a:t>
            </a:r>
            <a:r>
              <a:rPr lang="en-US" altLang="zh-TW" sz="2200" baseline="30000" dirty="0"/>
              <a:t>2</a:t>
            </a:r>
            <a:r>
              <a:rPr lang="en-US" altLang="zh-TW" sz="2200" dirty="0"/>
              <a:t>) analysis (unsupervised, bottom-up merge)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918" y="392935"/>
            <a:ext cx="8101070" cy="6096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Simple Discretization: Binning (1/2)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1263"/>
            <a:ext cx="84582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Equal-width</a:t>
            </a:r>
            <a:r>
              <a:rPr lang="en-US" altLang="zh-TW" sz="2000" dirty="0">
                <a:ea typeface="新細明體" panose="02020500000000000000" pitchFamily="18" charset="-120"/>
              </a:rPr>
              <a:t> (distance) partitioning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dirty="0">
                <a:ea typeface="新細明體" panose="02020500000000000000" pitchFamily="18" charset="-120"/>
              </a:rPr>
              <a:t>Divides the range into </a:t>
            </a:r>
            <a:r>
              <a:rPr lang="en-US" altLang="zh-TW" sz="2000" i="1" dirty="0">
                <a:ea typeface="新細明體" panose="02020500000000000000" pitchFamily="18" charset="-120"/>
              </a:rPr>
              <a:t>N</a:t>
            </a:r>
            <a:r>
              <a:rPr lang="en-US" altLang="zh-TW" sz="2000" dirty="0">
                <a:ea typeface="新細明體" panose="02020500000000000000" pitchFamily="18" charset="-120"/>
              </a:rPr>
              <a:t> intervals of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equal size</a:t>
            </a:r>
            <a:r>
              <a:rPr lang="en-US" altLang="zh-TW" sz="2000" dirty="0">
                <a:ea typeface="新細明體" panose="02020500000000000000" pitchFamily="18" charset="-120"/>
              </a:rPr>
              <a:t>: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uniform grid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dirty="0">
                <a:ea typeface="新細明體" panose="02020500000000000000" pitchFamily="18" charset="-120"/>
              </a:rPr>
              <a:t>if </a:t>
            </a:r>
            <a:r>
              <a:rPr lang="en-US" altLang="zh-TW" sz="2000" i="1" dirty="0">
                <a:ea typeface="新細明體" panose="02020500000000000000" pitchFamily="18" charset="-120"/>
              </a:rPr>
              <a:t>A</a:t>
            </a:r>
            <a:r>
              <a:rPr lang="en-US" altLang="zh-TW" sz="2000" dirty="0">
                <a:ea typeface="新細明體" panose="02020500000000000000" pitchFamily="18" charset="-120"/>
              </a:rPr>
              <a:t> and </a:t>
            </a:r>
            <a:r>
              <a:rPr lang="en-US" altLang="zh-TW" sz="2000" i="1" dirty="0">
                <a:ea typeface="新細明體" panose="02020500000000000000" pitchFamily="18" charset="-120"/>
              </a:rPr>
              <a:t>B</a:t>
            </a:r>
            <a:r>
              <a:rPr lang="en-US" altLang="zh-TW" sz="2000" dirty="0">
                <a:ea typeface="新細明體" panose="02020500000000000000" pitchFamily="18" charset="-120"/>
              </a:rPr>
              <a:t> are the lowest and highest values of the attribute, the width of intervals will be: 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W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= (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B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–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A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)/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N</a:t>
            </a:r>
            <a:r>
              <a:rPr lang="en-US" altLang="zh-TW" sz="2000" i="1" dirty="0">
                <a:ea typeface="新細明體" panose="02020500000000000000" pitchFamily="18" charset="-120"/>
              </a:rPr>
              <a:t>.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dirty="0">
                <a:ea typeface="新細明體" panose="02020500000000000000" pitchFamily="18" charset="-120"/>
              </a:rPr>
              <a:t>The most straightforward, but outliers may dominate presentation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Skewed data is not handled well</a:t>
            </a:r>
            <a:endParaRPr lang="en-US" altLang="zh-TW" sz="2000" i="1" dirty="0">
              <a:solidFill>
                <a:srgbClr val="0000FF"/>
              </a:solidFill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Equal-depth</a:t>
            </a:r>
            <a:r>
              <a:rPr lang="en-US" altLang="zh-TW" sz="2000" dirty="0">
                <a:ea typeface="新細明體" panose="02020500000000000000" pitchFamily="18" charset="-120"/>
              </a:rPr>
              <a:t> (frequency) partitioning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dirty="0">
                <a:ea typeface="新細明體" panose="02020500000000000000" pitchFamily="18" charset="-120"/>
              </a:rPr>
              <a:t>Divides the range into </a:t>
            </a:r>
            <a:r>
              <a:rPr lang="en-US" altLang="zh-TW" sz="2000" i="1" dirty="0">
                <a:ea typeface="新細明體" panose="02020500000000000000" pitchFamily="18" charset="-120"/>
              </a:rPr>
              <a:t>N</a:t>
            </a:r>
            <a:r>
              <a:rPr lang="en-US" altLang="zh-TW" sz="2000" dirty="0">
                <a:ea typeface="新細明體" panose="02020500000000000000" pitchFamily="18" charset="-120"/>
              </a:rPr>
              <a:t> intervals,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each containing approximately same number of samples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dirty="0">
                <a:ea typeface="新細明體" panose="02020500000000000000" pitchFamily="18" charset="-120"/>
              </a:rPr>
              <a:t>Good data scaling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dirty="0">
                <a:ea typeface="新細明體" panose="02020500000000000000" pitchFamily="18" charset="-120"/>
              </a:rPr>
              <a:t>Managing categorical attributes can be tricky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7D63CE-3BEB-4CD0-8EEA-F101B5B4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Simple Discretization: Binning (2/2) 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5DA7CD-5E77-4FF7-A4B0-3F0B8CE9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79E6FF-7CE6-478F-92BB-83130EB50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0582"/>
            <a:ext cx="7870372" cy="487680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C0FD47A-7F5F-431D-961D-E4E0864741CF}"/>
              </a:ext>
            </a:extLst>
          </p:cNvPr>
          <p:cNvSpPr txBox="1"/>
          <p:nvPr/>
        </p:nvSpPr>
        <p:spPr>
          <a:xfrm>
            <a:off x="816428" y="6184612"/>
            <a:ext cx="5177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hlinkClick r:id="rId3"/>
              </a:rPr>
              <a:t>https://www.saedsayad.com/unsupervised_binning.htm</a:t>
            </a:r>
            <a:endParaRPr lang="en-US" altLang="zh-TW" sz="1600" dirty="0"/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342440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067800" cy="6096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Binning Methods for Data Smoothing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5029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zh-TW" sz="2000" dirty="0">
                <a:ea typeface="新細明體" panose="02020500000000000000" pitchFamily="18" charset="-120"/>
              </a:rPr>
              <a:t>Sorted data for price (in dollars): 4, 8, 9, 15, 21, 21, 24, 25, 26, 28, 29, 34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*  Partition into equal-frequency (</a:t>
            </a:r>
            <a:r>
              <a:rPr lang="en-US" altLang="zh-TW" sz="2000" b="1" dirty="0">
                <a:ea typeface="新細明體" panose="02020500000000000000" pitchFamily="18" charset="-120"/>
              </a:rPr>
              <a:t>equal-depth</a:t>
            </a:r>
            <a:r>
              <a:rPr lang="en-US" altLang="zh-TW" sz="2000" dirty="0">
                <a:ea typeface="新細明體" panose="02020500000000000000" pitchFamily="18" charset="-120"/>
              </a:rPr>
              <a:t>) bins: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 - Bin 1: 4, 8, 9, 15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 - Bin 2: 21, 21, 24, 25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 - Bin 3: 26, 28, 29, 34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*  Smoothing by </a:t>
            </a:r>
            <a:r>
              <a:rPr lang="en-US" altLang="zh-TW" sz="2000" b="1" dirty="0">
                <a:ea typeface="新細明體" panose="02020500000000000000" pitchFamily="18" charset="-120"/>
              </a:rPr>
              <a:t>bin means</a:t>
            </a:r>
            <a:r>
              <a:rPr lang="en-US" altLang="zh-TW" sz="2000" dirty="0">
                <a:ea typeface="新細明體" panose="02020500000000000000" pitchFamily="18" charset="-12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 - Bin 1: 9, 9, 9, 9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 - Bin 2: 23, 23, 23, 23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 - Bin 3: 29, 29, 29, 29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*  Smoothing by </a:t>
            </a:r>
            <a:r>
              <a:rPr lang="en-US" altLang="zh-TW" sz="2000" b="1" dirty="0">
                <a:ea typeface="新細明體" panose="02020500000000000000" pitchFamily="18" charset="-120"/>
              </a:rPr>
              <a:t>bin boundaries</a:t>
            </a:r>
            <a:r>
              <a:rPr lang="en-US" altLang="zh-TW" sz="2000" dirty="0">
                <a:ea typeface="新細明體" panose="02020500000000000000" pitchFamily="18" charset="-12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 - Bin 1: 4, 4, 4, 15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 - Bin 2: 21, 21, 25, 25</a:t>
            </a:r>
          </a:p>
          <a:p>
            <a:pPr eaLnBrk="1" hangingPunct="1">
              <a:buFontTx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 - Bin 3: 26, 26, 26, 34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061"/>
          <p:cNvSpPr txBox="1">
            <a:spLocks noGrp="1" noChangeArrowheads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45D7B7-ECE5-4FDF-9223-8B65708D38FB}" type="slidenum">
              <a:rPr lang="en-US" altLang="zh-TW" sz="1200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889" y="228600"/>
            <a:ext cx="8763000" cy="1219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Discretization Without Using Class Labels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(Binning vs. Clustering) 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1148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495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1910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1400" b="1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1447800" y="3810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</a:rPr>
              <a:t>Data</a:t>
            </a:r>
          </a:p>
        </p:txBody>
      </p:sp>
      <p:sp>
        <p:nvSpPr>
          <p:cNvPr id="68617" name="Text Box 8"/>
          <p:cNvSpPr txBox="1">
            <a:spLocks noChangeArrowheads="1"/>
          </p:cNvSpPr>
          <p:nvPr/>
        </p:nvSpPr>
        <p:spPr bwMode="auto">
          <a:xfrm>
            <a:off x="4876800" y="381000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</a:rPr>
              <a:t>Equal interval width (binning)</a:t>
            </a:r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1143000" y="6172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</a:rPr>
              <a:t>Equal frequency (binning)</a:t>
            </a:r>
          </a:p>
        </p:txBody>
      </p:sp>
      <p:sp>
        <p:nvSpPr>
          <p:cNvPr id="68619" name="Text Box 10"/>
          <p:cNvSpPr txBox="1">
            <a:spLocks noChangeArrowheads="1"/>
          </p:cNvSpPr>
          <p:nvPr/>
        </p:nvSpPr>
        <p:spPr bwMode="auto">
          <a:xfrm>
            <a:off x="4572000" y="6172200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</a:rPr>
              <a:t>K-means clustering leads to better results</a:t>
            </a:r>
          </a:p>
        </p:txBody>
      </p:sp>
      <p:pic>
        <p:nvPicPr>
          <p:cNvPr id="6862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68725"/>
            <a:ext cx="48768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061"/>
          <p:cNvSpPr txBox="1">
            <a:spLocks noGrp="1" noChangeArrowheads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27ABA04-1A3A-40E8-A31A-9AABBA6B9315}" type="slidenum">
              <a:rPr lang="en-US" altLang="zh-TW" sz="1200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93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TW" sz="3200" dirty="0"/>
              <a:t>Discretization by Classification &amp; Correlation Analysis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Classification (e.g., decision tree analysis)</a:t>
            </a:r>
          </a:p>
          <a:p>
            <a:pPr lvl="1"/>
            <a:r>
              <a:rPr lang="en-US" altLang="zh-TW" sz="2000" dirty="0">
                <a:solidFill>
                  <a:srgbClr val="FF0000"/>
                </a:solidFill>
              </a:rPr>
              <a:t>Supervised: Given class labels</a:t>
            </a:r>
            <a:r>
              <a:rPr lang="en-US" altLang="zh-TW" sz="2000" dirty="0"/>
              <a:t>, e.g., cancerous vs. benign</a:t>
            </a:r>
          </a:p>
          <a:p>
            <a:pPr lvl="1"/>
            <a:r>
              <a:rPr lang="en-US" altLang="zh-TW" sz="2000" dirty="0"/>
              <a:t>Using </a:t>
            </a:r>
            <a:r>
              <a:rPr lang="en-US" altLang="zh-TW" sz="2000" dirty="0">
                <a:solidFill>
                  <a:srgbClr val="FF0000"/>
                </a:solidFill>
              </a:rPr>
              <a:t>entropy</a:t>
            </a:r>
            <a:r>
              <a:rPr lang="en-US" altLang="zh-TW" sz="2000" dirty="0"/>
              <a:t> to determine split point (discretization point)</a:t>
            </a:r>
          </a:p>
          <a:p>
            <a:pPr lvl="1"/>
            <a:r>
              <a:rPr lang="en-US" altLang="zh-TW" sz="2000" dirty="0"/>
              <a:t>Top-down, recursive split</a:t>
            </a:r>
          </a:p>
          <a:p>
            <a:pPr lvl="1"/>
            <a:r>
              <a:rPr lang="en-US" altLang="zh-TW" sz="2000" dirty="0"/>
              <a:t>Details to be covered in Chapter 7</a:t>
            </a:r>
          </a:p>
          <a:p>
            <a:r>
              <a:rPr lang="en-US" altLang="zh-TW" sz="2800" dirty="0"/>
              <a:t>Correlation analysis (e.g., chi-merge: </a:t>
            </a:r>
            <a:r>
              <a:rPr lang="el-GR" altLang="zh-TW" sz="2800" dirty="0"/>
              <a:t>χ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-based discretization)</a:t>
            </a:r>
          </a:p>
          <a:p>
            <a:pPr lvl="1"/>
            <a:r>
              <a:rPr lang="en-US" altLang="zh-TW" sz="2000" dirty="0"/>
              <a:t>Supervised: use class information</a:t>
            </a:r>
          </a:p>
          <a:p>
            <a:pPr lvl="1"/>
            <a:r>
              <a:rPr lang="en-US" altLang="zh-TW" sz="2000" dirty="0"/>
              <a:t>Bottom-up merge: find the best neighboring intervals (those having similar distributions of classes, i.e., low </a:t>
            </a:r>
            <a:r>
              <a:rPr lang="el-GR" altLang="zh-TW" sz="2000" dirty="0"/>
              <a:t>χ</a:t>
            </a:r>
            <a:r>
              <a:rPr lang="en-US" altLang="zh-TW" sz="2000" baseline="30000" dirty="0"/>
              <a:t>2</a:t>
            </a:r>
            <a:r>
              <a:rPr lang="en-US" altLang="zh-TW" sz="2000" dirty="0"/>
              <a:t> values) to merge</a:t>
            </a:r>
          </a:p>
          <a:p>
            <a:pPr lvl="1"/>
            <a:r>
              <a:rPr lang="en-US" altLang="zh-TW" sz="2000" dirty="0"/>
              <a:t>Merge performed recursively, until a predefined stopping condition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1400" b="1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1400" b="1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2046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Concept Hierarchy Generation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Concept hierarchy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organizes concepts (i.e., attribute values) hierarchically</a:t>
            </a:r>
            <a:r>
              <a:rPr lang="en-US" altLang="zh-TW" sz="2000" dirty="0">
                <a:ea typeface="新細明體" panose="02020500000000000000" pitchFamily="18" charset="-120"/>
              </a:rPr>
              <a:t> and is usually associated with each dimension in a data warehouse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Concept hierarchies facilitate </a:t>
            </a:r>
            <a:r>
              <a:rPr lang="en-US" altLang="zh-TW" sz="2000" u="sng" dirty="0">
                <a:ea typeface="新細明體" panose="02020500000000000000" pitchFamily="18" charset="-120"/>
              </a:rPr>
              <a:t>drilling and rolling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in data warehouses to view data in multiple granularity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Concept hierarchy formation: Recursively reduce the data by collecting and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replacing low level concepts (such as numeric values for 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age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) by higher level concepts (such as 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youth, adult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, or 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senior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Concept hierarchies can be explicitly specified by domain experts</a:t>
            </a:r>
            <a:r>
              <a:rPr lang="en-US" altLang="zh-TW" sz="2000" dirty="0">
                <a:ea typeface="新細明體" panose="02020500000000000000" pitchFamily="18" charset="-120"/>
              </a:rPr>
              <a:t> and/or data warehouse designers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Concept hierarchy can be automatically formed for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both numeric and nominal data</a:t>
            </a:r>
            <a:r>
              <a:rPr lang="en-US" altLang="zh-TW" sz="2000" dirty="0">
                <a:ea typeface="新細明體" panose="02020500000000000000" pitchFamily="18" charset="-120"/>
              </a:rPr>
              <a:t>.  For numeric data, use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discretization methods </a:t>
            </a:r>
            <a:r>
              <a:rPr lang="en-US" altLang="zh-TW" sz="2000" dirty="0">
                <a:ea typeface="新細明體" panose="02020500000000000000" pitchFamily="18" charset="-120"/>
              </a:rPr>
              <a:t>shown.</a:t>
            </a:r>
          </a:p>
          <a:p>
            <a:pPr eaLnBrk="1" hangingPunct="1">
              <a:lnSpc>
                <a:spcPct val="12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190500" y="476250"/>
            <a:ext cx="8763000" cy="609600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Concept Hierarchy Generation for Numeric Data</a:t>
            </a:r>
            <a:endParaRPr lang="zh-TW" altLang="en-US" sz="3200" dirty="0">
              <a:ea typeface="新細明體" panose="02020500000000000000" pitchFamily="18" charset="-120"/>
            </a:endParaRPr>
          </a:p>
        </p:txBody>
      </p:sp>
      <p:pic>
        <p:nvPicPr>
          <p:cNvPr id="73732" name="Picture 2" descr="f03-12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457325"/>
            <a:ext cx="79041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838200" y="4114800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</a:rPr>
              <a:t>Figure 3.12 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A concept hierarchy for the attribute </a:t>
            </a:r>
            <a:r>
              <a:rPr lang="en-US" altLang="zh-TW" sz="1400" i="1">
                <a:latin typeface="Arial" panose="020B0604020202020204" pitchFamily="34" charset="0"/>
                <a:ea typeface="新細明體" panose="02020500000000000000" pitchFamily="18" charset="-120"/>
              </a:rPr>
              <a:t>price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, where an interval ($</a:t>
            </a:r>
            <a:r>
              <a:rPr lang="en-US" altLang="zh-TW" sz="1400" i="1">
                <a:latin typeface="Arial" panose="020B0604020202020204" pitchFamily="34" charset="0"/>
                <a:ea typeface="新細明體" panose="02020500000000000000" pitchFamily="18" charset="-120"/>
              </a:rPr>
              <a:t>X 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  <a:sym typeface="Symbol" panose="05050102010706020507" pitchFamily="18" charset="2"/>
              </a:rPr>
              <a:t>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 $</a:t>
            </a:r>
            <a:r>
              <a:rPr lang="en-US" altLang="zh-TW" sz="1400" i="1">
                <a:latin typeface="Arial" panose="020B0604020202020204" pitchFamily="34" charset="0"/>
                <a:ea typeface="新細明體" panose="02020500000000000000" pitchFamily="18" charset="-120"/>
              </a:rPr>
              <a:t>Y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] denotes the range from $</a:t>
            </a:r>
            <a:r>
              <a:rPr lang="en-US" altLang="zh-TW" sz="1400" i="1">
                <a:latin typeface="Arial" panose="020B0604020202020204" pitchFamily="34" charset="0"/>
                <a:ea typeface="新細明體" panose="02020500000000000000" pitchFamily="18" charset="-120"/>
              </a:rPr>
              <a:t>X 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(exclusive) to $</a:t>
            </a:r>
            <a:r>
              <a:rPr lang="en-US" altLang="zh-TW" sz="1400" i="1">
                <a:latin typeface="Arial" panose="020B0604020202020204" pitchFamily="34" charset="0"/>
                <a:ea typeface="新細明體" panose="02020500000000000000" pitchFamily="18" charset="-120"/>
              </a:rPr>
              <a:t>Y </a:t>
            </a: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(inclusive).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9448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Concept Hierarchy Generation for Nominal Data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Specification of a partial/total ordering of attributes explicitly at the schema level by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users or experts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i="1" dirty="0">
                <a:ea typeface="新細明體" panose="02020500000000000000" pitchFamily="18" charset="-120"/>
              </a:rPr>
              <a:t>street</a:t>
            </a:r>
            <a:r>
              <a:rPr lang="en-US" altLang="zh-TW" sz="2400" dirty="0">
                <a:ea typeface="新細明體" panose="02020500000000000000" pitchFamily="18" charset="-120"/>
              </a:rPr>
              <a:t> &lt; </a:t>
            </a:r>
            <a:r>
              <a:rPr lang="en-US" altLang="zh-TW" sz="2400" i="1" dirty="0">
                <a:ea typeface="新細明體" panose="02020500000000000000" pitchFamily="18" charset="-120"/>
              </a:rPr>
              <a:t>city</a:t>
            </a:r>
            <a:r>
              <a:rPr lang="en-US" altLang="zh-TW" sz="2400" dirty="0">
                <a:ea typeface="新細明體" panose="02020500000000000000" pitchFamily="18" charset="-120"/>
              </a:rPr>
              <a:t> &lt; </a:t>
            </a:r>
            <a:r>
              <a:rPr lang="en-US" altLang="zh-TW" sz="2400" i="1" dirty="0">
                <a:ea typeface="新細明體" panose="02020500000000000000" pitchFamily="18" charset="-120"/>
              </a:rPr>
              <a:t>state</a:t>
            </a:r>
            <a:r>
              <a:rPr lang="en-US" altLang="zh-TW" sz="2400" dirty="0">
                <a:ea typeface="新細明體" panose="02020500000000000000" pitchFamily="18" charset="-120"/>
              </a:rPr>
              <a:t> &lt; </a:t>
            </a:r>
            <a:r>
              <a:rPr lang="en-US" altLang="zh-TW" sz="2400" i="1" dirty="0">
                <a:ea typeface="新細明體" panose="02020500000000000000" pitchFamily="18" charset="-120"/>
              </a:rPr>
              <a:t>country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Specification of a hierarchy for a set of values by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explicit data grouping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{Urbana, Champaign, Chicago} &lt; Illinois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Specification of only a partial set of attributes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E.g., only </a:t>
            </a:r>
            <a:r>
              <a:rPr lang="en-US" altLang="zh-TW" sz="2400" i="1" dirty="0">
                <a:ea typeface="新細明體" panose="02020500000000000000" pitchFamily="18" charset="-120"/>
              </a:rPr>
              <a:t>street</a:t>
            </a:r>
            <a:r>
              <a:rPr lang="en-US" altLang="zh-TW" sz="2400" dirty="0">
                <a:ea typeface="新細明體" panose="02020500000000000000" pitchFamily="18" charset="-120"/>
              </a:rPr>
              <a:t> &lt; </a:t>
            </a:r>
            <a:r>
              <a:rPr lang="en-US" altLang="zh-TW" sz="2400" i="1" dirty="0">
                <a:ea typeface="新細明體" panose="02020500000000000000" pitchFamily="18" charset="-120"/>
              </a:rPr>
              <a:t>city</a:t>
            </a:r>
            <a:r>
              <a:rPr lang="en-US" altLang="zh-TW" sz="2400" dirty="0">
                <a:ea typeface="新細明體" panose="02020500000000000000" pitchFamily="18" charset="-120"/>
              </a:rPr>
              <a:t>, not others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Automatic generation of hierarchies (or attribute levels) by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the analysis of the number of distinct values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E.g., for a set of attributes: {</a:t>
            </a:r>
            <a:r>
              <a:rPr lang="en-US" altLang="zh-TW" sz="2400" i="1" dirty="0">
                <a:ea typeface="新細明體" panose="02020500000000000000" pitchFamily="18" charset="-120"/>
              </a:rPr>
              <a:t>street, city, state, country</a:t>
            </a:r>
            <a:r>
              <a:rPr lang="en-US" altLang="zh-TW" sz="2400" dirty="0">
                <a:ea typeface="新細明體" panose="02020500000000000000" pitchFamily="18" charset="-120"/>
              </a:rPr>
              <a:t>}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229600" cy="990600"/>
          </a:xfrm>
        </p:spPr>
        <p:txBody>
          <a:bodyPr/>
          <a:lstStyle/>
          <a:p>
            <a:r>
              <a:rPr lang="en-US" altLang="zh-TW" dirty="0"/>
              <a:t>Automatic Concept Hierarchy Generation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366321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Some hierarchies can be automatically generated based on the analysis of the number of distinct values per attribute in the data set </a:t>
            </a:r>
          </a:p>
          <a:p>
            <a:pPr lvl="1"/>
            <a:r>
              <a:rPr lang="en-US" altLang="zh-TW" sz="2000" dirty="0"/>
              <a:t>The attribute with the most distinct values is placed at the lowest level of the hierarchy</a:t>
            </a:r>
          </a:p>
          <a:p>
            <a:pPr lvl="1"/>
            <a:r>
              <a:rPr lang="en-US" altLang="zh-TW" sz="2000" dirty="0"/>
              <a:t>Exceptions, e.g., weekday, month, quarter, year</a:t>
            </a:r>
          </a:p>
        </p:txBody>
      </p:sp>
      <p:grpSp>
        <p:nvGrpSpPr>
          <p:cNvPr id="72709" name="Group 4"/>
          <p:cNvGrpSpPr>
            <a:grpSpLocks/>
          </p:cNvGrpSpPr>
          <p:nvPr/>
        </p:nvGrpSpPr>
        <p:grpSpPr bwMode="auto">
          <a:xfrm>
            <a:off x="914400" y="3733800"/>
            <a:ext cx="7156450" cy="2724150"/>
            <a:chOff x="672" y="2438"/>
            <a:chExt cx="4508" cy="1716"/>
          </a:xfrm>
        </p:grpSpPr>
        <p:sp>
          <p:nvSpPr>
            <p:cNvPr id="72710" name="Oval 5"/>
            <p:cNvSpPr>
              <a:spLocks noChangeArrowheads="1"/>
            </p:cNvSpPr>
            <p:nvPr/>
          </p:nvSpPr>
          <p:spPr bwMode="auto">
            <a:xfrm>
              <a:off x="672" y="2496"/>
              <a:ext cx="2256" cy="21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country</a:t>
              </a:r>
            </a:p>
          </p:txBody>
        </p:sp>
        <p:sp>
          <p:nvSpPr>
            <p:cNvPr id="72711" name="Oval 6"/>
            <p:cNvSpPr>
              <a:spLocks noChangeArrowheads="1"/>
            </p:cNvSpPr>
            <p:nvPr/>
          </p:nvSpPr>
          <p:spPr bwMode="auto">
            <a:xfrm>
              <a:off x="708" y="2952"/>
              <a:ext cx="2256" cy="21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province_or_ state</a:t>
              </a:r>
            </a:p>
          </p:txBody>
        </p:sp>
        <p:sp>
          <p:nvSpPr>
            <p:cNvPr id="72712" name="Oval 7"/>
            <p:cNvSpPr>
              <a:spLocks noChangeArrowheads="1"/>
            </p:cNvSpPr>
            <p:nvPr/>
          </p:nvSpPr>
          <p:spPr bwMode="auto">
            <a:xfrm>
              <a:off x="756" y="3456"/>
              <a:ext cx="2256" cy="21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city</a:t>
              </a:r>
            </a:p>
          </p:txBody>
        </p:sp>
        <p:sp>
          <p:nvSpPr>
            <p:cNvPr id="72713" name="Oval 8"/>
            <p:cNvSpPr>
              <a:spLocks noChangeArrowheads="1"/>
            </p:cNvSpPr>
            <p:nvPr/>
          </p:nvSpPr>
          <p:spPr bwMode="auto">
            <a:xfrm>
              <a:off x="744" y="3936"/>
              <a:ext cx="2256" cy="21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street</a:t>
              </a:r>
            </a:p>
          </p:txBody>
        </p:sp>
        <p:sp>
          <p:nvSpPr>
            <p:cNvPr id="72714" name="Line 9"/>
            <p:cNvSpPr>
              <a:spLocks noChangeShapeType="1"/>
            </p:cNvSpPr>
            <p:nvPr/>
          </p:nvSpPr>
          <p:spPr bwMode="auto">
            <a:xfrm flipH="1">
              <a:off x="1836" y="2736"/>
              <a:ext cx="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715" name="Line 10"/>
            <p:cNvSpPr>
              <a:spLocks noChangeShapeType="1"/>
            </p:cNvSpPr>
            <p:nvPr/>
          </p:nvSpPr>
          <p:spPr bwMode="auto">
            <a:xfrm>
              <a:off x="1836" y="3096"/>
              <a:ext cx="0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716" name="Line 11"/>
            <p:cNvSpPr>
              <a:spLocks noChangeShapeType="1"/>
            </p:cNvSpPr>
            <p:nvPr/>
          </p:nvSpPr>
          <p:spPr bwMode="auto">
            <a:xfrm>
              <a:off x="1836" y="3612"/>
              <a:ext cx="0" cy="3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717" name="Text Box 12"/>
            <p:cNvSpPr txBox="1">
              <a:spLocks noChangeArrowheads="1"/>
            </p:cNvSpPr>
            <p:nvPr/>
          </p:nvSpPr>
          <p:spPr bwMode="auto">
            <a:xfrm>
              <a:off x="3542" y="2438"/>
              <a:ext cx="14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15 distinct values</a:t>
              </a:r>
            </a:p>
          </p:txBody>
        </p:sp>
        <p:sp>
          <p:nvSpPr>
            <p:cNvPr id="72718" name="Text Box 13"/>
            <p:cNvSpPr txBox="1">
              <a:spLocks noChangeArrowheads="1"/>
            </p:cNvSpPr>
            <p:nvPr/>
          </p:nvSpPr>
          <p:spPr bwMode="auto">
            <a:xfrm>
              <a:off x="3552" y="2942"/>
              <a:ext cx="15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365 distinct values</a:t>
              </a:r>
            </a:p>
          </p:txBody>
        </p:sp>
        <p:sp>
          <p:nvSpPr>
            <p:cNvPr id="72719" name="Text Box 14"/>
            <p:cNvSpPr txBox="1">
              <a:spLocks noChangeArrowheads="1"/>
            </p:cNvSpPr>
            <p:nvPr/>
          </p:nvSpPr>
          <p:spPr bwMode="auto">
            <a:xfrm>
              <a:off x="3470" y="3410"/>
              <a:ext cx="1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3567 distinct values</a:t>
              </a:r>
            </a:p>
          </p:txBody>
        </p:sp>
        <p:sp>
          <p:nvSpPr>
            <p:cNvPr id="72720" name="Text Box 15"/>
            <p:cNvSpPr txBox="1">
              <a:spLocks noChangeArrowheads="1"/>
            </p:cNvSpPr>
            <p:nvPr/>
          </p:nvSpPr>
          <p:spPr bwMode="auto">
            <a:xfrm>
              <a:off x="3290" y="3866"/>
              <a:ext cx="18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674,339 distinct values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Incomplete (Missing) Data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8768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Data is not always available</a:t>
            </a:r>
          </a:p>
          <a:p>
            <a:pPr lvl="1"/>
            <a:r>
              <a:rPr lang="en-US" altLang="zh-TW" sz="1800" dirty="0"/>
              <a:t>E.g., many tuples have no recorded value</a:t>
            </a:r>
          </a:p>
          <a:p>
            <a:pPr marL="205740" lvl="1" indent="0">
              <a:buNone/>
            </a:pPr>
            <a:r>
              <a:rPr lang="en-US" altLang="zh-TW" sz="1800" dirty="0"/>
              <a:t> for several attributes</a:t>
            </a:r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r>
              <a:rPr lang="en-US" altLang="zh-TW" sz="2400" dirty="0"/>
              <a:t>Missing data may be due to </a:t>
            </a:r>
          </a:p>
          <a:p>
            <a:pPr lvl="1"/>
            <a:r>
              <a:rPr lang="en-US" altLang="zh-TW" sz="1800" dirty="0"/>
              <a:t>equipment malfunction</a:t>
            </a:r>
          </a:p>
          <a:p>
            <a:pPr lvl="1"/>
            <a:r>
              <a:rPr lang="en-US" altLang="zh-TW" sz="1800" dirty="0"/>
              <a:t>inconsistent with other recorded data and thus deleted</a:t>
            </a:r>
          </a:p>
          <a:p>
            <a:pPr lvl="1"/>
            <a:r>
              <a:rPr lang="en-US" altLang="zh-TW" sz="1800" dirty="0"/>
              <a:t>data not entered due to misunderstanding</a:t>
            </a:r>
          </a:p>
          <a:p>
            <a:pPr lvl="1"/>
            <a:r>
              <a:rPr lang="en-US" altLang="zh-TW" sz="1800" dirty="0"/>
              <a:t>certain data may not be considered important at the time of entry</a:t>
            </a:r>
          </a:p>
          <a:p>
            <a:pPr lvl="1"/>
            <a:r>
              <a:rPr lang="en-US" altLang="zh-TW" sz="1800" dirty="0"/>
              <a:t>not register history or changes of the data</a:t>
            </a:r>
          </a:p>
          <a:p>
            <a:r>
              <a:rPr lang="en-US" altLang="zh-TW" sz="2400" dirty="0"/>
              <a:t>Missing data may need to be inferred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7FE89C9-D060-4759-8E46-05DDADD51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56" y="1083049"/>
            <a:ext cx="3304453" cy="287992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1B0DC8A-0C0A-4307-B2C9-80311923004F}"/>
              </a:ext>
            </a:extLst>
          </p:cNvPr>
          <p:cNvSpPr txBox="1"/>
          <p:nvPr/>
        </p:nvSpPr>
        <p:spPr>
          <a:xfrm>
            <a:off x="5282956" y="3926561"/>
            <a:ext cx="340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Ref: </a:t>
            </a:r>
            <a:r>
              <a:rPr lang="en-US" altLang="zh-TW" sz="1200" dirty="0">
                <a:hlinkClick r:id="rId4"/>
              </a:rPr>
              <a:t>https://towardsdatascience.com/all-about-missing-data-handling-b94b8b5d2184</a:t>
            </a:r>
            <a:endParaRPr lang="en-US" altLang="zh-TW" sz="1200" dirty="0"/>
          </a:p>
          <a:p>
            <a:endParaRPr lang="zh-TW" altLang="en-US" sz="12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609600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Concept Hierarchy Generation - An Example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7698" name="Picture 2" descr="ãconcept hierarchy example city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2951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008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7030A0"/>
                </a:solidFill>
                <a:ea typeface="新細明體" panose="02020500000000000000" pitchFamily="18" charset="-120"/>
              </a:rPr>
              <a:t>Exercise</a:t>
            </a:r>
            <a:endParaRPr lang="zh-TW" altLang="en-US" dirty="0">
              <a:solidFill>
                <a:srgbClr val="7030A0"/>
              </a:solidFill>
              <a:ea typeface="新細明體" panose="02020500000000000000" pitchFamily="18" charset="-120"/>
            </a:endParaRPr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Suppose a group of 12 sales price records has been sorted as follows: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5, 10, 11, 13, 15, 35, 50, 55, 72, 92, 204, 215.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Partition them into three bins by each of the following methods.</a:t>
            </a:r>
          </a:p>
          <a:p>
            <a:pPr marL="457200" lvl="1" indent="0"/>
            <a:r>
              <a:rPr lang="en-US" altLang="zh-TW" sz="2400" dirty="0">
                <a:ea typeface="新細明體" panose="02020500000000000000" pitchFamily="18" charset="-120"/>
              </a:rPr>
              <a:t>(a) equal-frequency (equal-depth) partitioning</a:t>
            </a:r>
          </a:p>
          <a:p>
            <a:pPr marL="457200" lvl="1" indent="0"/>
            <a:r>
              <a:rPr lang="en-US" altLang="zh-TW" sz="2400" dirty="0">
                <a:ea typeface="新細明體" panose="02020500000000000000" pitchFamily="18" charset="-120"/>
              </a:rPr>
              <a:t>(b) equal-width partitioning</a:t>
            </a:r>
          </a:p>
          <a:p>
            <a:pPr marL="457200" lvl="1" indent="0"/>
            <a:r>
              <a:rPr lang="en-US" altLang="zh-TW" sz="2400" dirty="0">
                <a:ea typeface="新細明體" panose="02020500000000000000" pitchFamily="18" charset="-120"/>
              </a:rPr>
              <a:t>(c) min-max normalization by setting min=0 and max=1</a:t>
            </a:r>
            <a:endParaRPr lang="zh-TW" altLang="en-US" sz="24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altLang="zh-TW" dirty="0"/>
              <a:t>Summary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9014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/>
              <a:t>Data quality: accuracy, completeness, consistency, timeliness, believability, interpretability</a:t>
            </a:r>
          </a:p>
          <a:p>
            <a:r>
              <a:rPr lang="en-US" altLang="zh-TW" sz="2400" dirty="0"/>
              <a:t>Data cleaning: e.g. missing/noisy values, outliers</a:t>
            </a:r>
          </a:p>
          <a:p>
            <a:r>
              <a:rPr lang="en-US" altLang="zh-TW" sz="2400" dirty="0"/>
              <a:t>Data integration from multiple sources: </a:t>
            </a:r>
          </a:p>
          <a:p>
            <a:pPr lvl="1"/>
            <a:r>
              <a:rPr lang="en-US" altLang="zh-TW" sz="1800" dirty="0"/>
              <a:t>Entity identification problem</a:t>
            </a:r>
          </a:p>
          <a:p>
            <a:pPr lvl="1"/>
            <a:r>
              <a:rPr lang="en-US" altLang="zh-TW" sz="1800" dirty="0"/>
              <a:t>Remove redundancies</a:t>
            </a:r>
          </a:p>
          <a:p>
            <a:pPr lvl="1"/>
            <a:r>
              <a:rPr lang="en-US" altLang="zh-TW" sz="1800" dirty="0"/>
              <a:t>Detect inconsistencies</a:t>
            </a:r>
          </a:p>
          <a:p>
            <a:r>
              <a:rPr lang="en-US" altLang="zh-TW" sz="2400" dirty="0"/>
              <a:t>Data reduction</a:t>
            </a:r>
          </a:p>
          <a:p>
            <a:pPr lvl="1"/>
            <a:r>
              <a:rPr lang="en-US" altLang="zh-TW" sz="1800" dirty="0"/>
              <a:t>Dimensionality reduction</a:t>
            </a:r>
          </a:p>
          <a:p>
            <a:pPr lvl="1"/>
            <a:r>
              <a:rPr lang="en-US" altLang="zh-TW" sz="1800" dirty="0"/>
              <a:t>Numerosity reduction</a:t>
            </a:r>
          </a:p>
          <a:p>
            <a:pPr lvl="1"/>
            <a:r>
              <a:rPr lang="en-US" altLang="zh-TW" sz="1800" dirty="0"/>
              <a:t>Data compression</a:t>
            </a:r>
          </a:p>
          <a:p>
            <a:r>
              <a:rPr lang="en-US" altLang="zh-TW" sz="2400" dirty="0"/>
              <a:t>Data transformation and data discretization</a:t>
            </a:r>
          </a:p>
          <a:p>
            <a:pPr lvl="1"/>
            <a:r>
              <a:rPr lang="en-US" altLang="zh-TW" sz="1800" dirty="0"/>
              <a:t>Normalization</a:t>
            </a:r>
          </a:p>
          <a:p>
            <a:pPr lvl="1"/>
            <a:r>
              <a:rPr lang="en-US" altLang="zh-TW" sz="1800" dirty="0"/>
              <a:t>Concept hierarchy generation</a:t>
            </a:r>
          </a:p>
          <a:p>
            <a:pPr lvl="1"/>
            <a:endParaRPr lang="en-US" altLang="zh-TW" sz="18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0261" y="388398"/>
            <a:ext cx="7543800" cy="762000"/>
          </a:xfrm>
        </p:spPr>
        <p:txBody>
          <a:bodyPr/>
          <a:lstStyle/>
          <a:p>
            <a:pPr eaLnBrk="1" hangingPunct="1"/>
            <a:r>
              <a:rPr lang="en-US" altLang="zh-TW" dirty="0"/>
              <a:t>How to Handle Missing Data?</a:t>
            </a:r>
            <a:r>
              <a:rPr lang="zh-TW" altLang="en-US" dirty="0"/>
              <a:t> </a:t>
            </a:r>
            <a:r>
              <a:rPr lang="en-US" altLang="zh-TW" dirty="0"/>
              <a:t>(1/4)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1802"/>
            <a:ext cx="85344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Ignore the tuple: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usually done when class label is missing </a:t>
            </a:r>
            <a:r>
              <a:rPr lang="en-US" altLang="zh-TW" sz="2400" dirty="0">
                <a:ea typeface="新細明體" panose="02020500000000000000" pitchFamily="18" charset="-120"/>
              </a:rPr>
              <a:t>(when doing classification)—not effective when the % of missing values per attribute varies considerably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E5DDB0-0A6B-42E1-A219-2458C3E34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021" y="2633869"/>
            <a:ext cx="3331686" cy="402640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0E31ED9-462E-4C71-83F4-96AE4B72A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475" y="2623930"/>
            <a:ext cx="1974504" cy="4105921"/>
          </a:xfrm>
          <a:prstGeom prst="rect">
            <a:avLst/>
          </a:prstGeom>
        </p:spPr>
      </p:pic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佈景主題1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FEE4B6C2-34DD-4C57-BE10-81EFE4C18FEA}" vid="{1CB13D96-3B6C-4685-B719-3671661805D0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佈景主題2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2" id="{21BB7B7E-D727-4C68-82C1-562E0A8FF261}" vid="{4C804B1E-8CC4-44F4-A0EB-C7175D55968B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3494</TotalTime>
  <Words>5661</Words>
  <Application>Microsoft Office PowerPoint</Application>
  <PresentationFormat>如螢幕大小 (4:3)</PresentationFormat>
  <Paragraphs>784</Paragraphs>
  <Slides>82</Slides>
  <Notes>55</Notes>
  <HiddenSlides>13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82</vt:i4>
      </vt:variant>
    </vt:vector>
  </HeadingPairs>
  <TitlesOfParts>
    <vt:vector size="100" baseType="lpstr">
      <vt:lpstr>Arial Unicode MS</vt:lpstr>
      <vt:lpstr>맑은 고딕</vt:lpstr>
      <vt:lpstr>微軟正黑體</vt:lpstr>
      <vt:lpstr>新細明體</vt:lpstr>
      <vt:lpstr>Arial</vt:lpstr>
      <vt:lpstr>Calibri</vt:lpstr>
      <vt:lpstr>Cambria Math</vt:lpstr>
      <vt:lpstr>Symbol</vt:lpstr>
      <vt:lpstr>Tahoma</vt:lpstr>
      <vt:lpstr>Times New Roman</vt:lpstr>
      <vt:lpstr>Verdana</vt:lpstr>
      <vt:lpstr>Wingdings</vt:lpstr>
      <vt:lpstr>佈景主題1</vt:lpstr>
      <vt:lpstr>Contents Slide Master</vt:lpstr>
      <vt:lpstr>Section Break Slide Master</vt:lpstr>
      <vt:lpstr>佈景主題2</vt:lpstr>
      <vt:lpstr>Equation</vt:lpstr>
      <vt:lpstr>Bitmap Image</vt:lpstr>
      <vt:lpstr>Chapter 03 Data Preprocessing</vt:lpstr>
      <vt:lpstr>Outline</vt:lpstr>
      <vt:lpstr>Data Quality: Why Preprocess the Data?</vt:lpstr>
      <vt:lpstr>Major Tasks in Data Preprocessing</vt:lpstr>
      <vt:lpstr>Major Tasks in Data Preprocessing</vt:lpstr>
      <vt:lpstr>Data Cleaning</vt:lpstr>
      <vt:lpstr>Example of Dirty Data</vt:lpstr>
      <vt:lpstr>Incomplete (Missing) Data</vt:lpstr>
      <vt:lpstr>How to Handle Missing Data? (1/4)</vt:lpstr>
      <vt:lpstr>How to Handle Missing Data? (2/4)</vt:lpstr>
      <vt:lpstr>How to Handle Missing Data? (3/4)</vt:lpstr>
      <vt:lpstr>How to Handle Missing Data? (4/4)</vt:lpstr>
      <vt:lpstr>Noisy Data</vt:lpstr>
      <vt:lpstr>How to Handle Noisy Data?</vt:lpstr>
      <vt:lpstr>How to Handle Noisy Data? (Example)</vt:lpstr>
      <vt:lpstr>Data Cleaning as a Process</vt:lpstr>
      <vt:lpstr>Data Integration (1/2)</vt:lpstr>
      <vt:lpstr>Data Integration (2/2)</vt:lpstr>
      <vt:lpstr>Handling Redundancy in Data Integration</vt:lpstr>
      <vt:lpstr>Correlation Analysis (Nominal Data)</vt:lpstr>
      <vt:lpstr>Correlation Analysis (Nominal Data)</vt:lpstr>
      <vt:lpstr>Chi-Square Calculation: An Example</vt:lpstr>
      <vt:lpstr>Correlation Analysis (Numeric Data)</vt:lpstr>
      <vt:lpstr>Visually Evaluating Correlation</vt:lpstr>
      <vt:lpstr>Correlation (viewed as linear relationship)</vt:lpstr>
      <vt:lpstr>Covariance (Numeric Data)</vt:lpstr>
      <vt:lpstr>Covariance (Numeric Data)</vt:lpstr>
      <vt:lpstr>Covariance v.s. Correlation </vt:lpstr>
      <vt:lpstr>Co-Variance: An Example</vt:lpstr>
      <vt:lpstr>Co-Variance: An Exercise</vt:lpstr>
      <vt:lpstr>What is Data Reduction</vt:lpstr>
      <vt:lpstr>Data Reduction Strategies</vt:lpstr>
      <vt:lpstr>Data Reduction 1: Dimensionality Reduction</vt:lpstr>
      <vt:lpstr>Mapping Data to a New Space</vt:lpstr>
      <vt:lpstr>What Is Wavelet Transform?</vt:lpstr>
      <vt:lpstr>Wavelet Transformation </vt:lpstr>
      <vt:lpstr>Wavelet Decomposition</vt:lpstr>
      <vt:lpstr>Haar Wavelet Coefficients </vt:lpstr>
      <vt:lpstr>Why Wavelet Transform?</vt:lpstr>
      <vt:lpstr>Principal Component Analysis (PCA)</vt:lpstr>
      <vt:lpstr>Principal Component Analysis (Steps)</vt:lpstr>
      <vt:lpstr>Attribute Subset Selection (1/2)</vt:lpstr>
      <vt:lpstr>Example of redundant attributes</vt:lpstr>
      <vt:lpstr>Attribute Subset Selection (2/2)</vt:lpstr>
      <vt:lpstr>Heuristic Search in Attribute Selection</vt:lpstr>
      <vt:lpstr>Heuristic Search in Attribute Selection (Example)</vt:lpstr>
      <vt:lpstr>Attribute Creation (Feature Generation)</vt:lpstr>
      <vt:lpstr>Data Reduction 2: Numerosity Reduction</vt:lpstr>
      <vt:lpstr>Parametric Data Reduction: Regression and Log-Linear Models</vt:lpstr>
      <vt:lpstr>Parametric Data Reduction: Regression and Log-Linear Models (2/2)</vt:lpstr>
      <vt:lpstr>Regression Analysis (1/2)</vt:lpstr>
      <vt:lpstr>Regression Analysis (2/2)</vt:lpstr>
      <vt:lpstr>Regression Analysis</vt:lpstr>
      <vt:lpstr>Histogram Analysis</vt:lpstr>
      <vt:lpstr>Histogram Analysis - Example</vt:lpstr>
      <vt:lpstr>Clustering</vt:lpstr>
      <vt:lpstr>Sampling</vt:lpstr>
      <vt:lpstr>Types of Sampling</vt:lpstr>
      <vt:lpstr>PowerPoint 簡報</vt:lpstr>
      <vt:lpstr>Sampling: Cluster or Stratified Sampling</vt:lpstr>
      <vt:lpstr>Sampling for data reduction</vt:lpstr>
      <vt:lpstr>Data Cube Aggregation</vt:lpstr>
      <vt:lpstr>Data Cube Aggregation - Example</vt:lpstr>
      <vt:lpstr>Data Reduction 3: Data Compression</vt:lpstr>
      <vt:lpstr>Data Compression</vt:lpstr>
      <vt:lpstr>Data Transformation</vt:lpstr>
      <vt:lpstr>Normalization</vt:lpstr>
      <vt:lpstr>Normalization</vt:lpstr>
      <vt:lpstr>Discretization </vt:lpstr>
      <vt:lpstr>Data Discretization Methods</vt:lpstr>
      <vt:lpstr>Simple Discretization: Binning (1/2)</vt:lpstr>
      <vt:lpstr>Simple Discretization: Binning (2/2) </vt:lpstr>
      <vt:lpstr>Binning Methods for Data Smoothing</vt:lpstr>
      <vt:lpstr>Discretization Without Using Class Labels (Binning vs. Clustering) </vt:lpstr>
      <vt:lpstr>Discretization by Classification &amp; Correlation Analysis</vt:lpstr>
      <vt:lpstr>Concept Hierarchy Generation</vt:lpstr>
      <vt:lpstr>Concept Hierarchy Generation for Numeric Data</vt:lpstr>
      <vt:lpstr>Concept Hierarchy Generation for Nominal Data</vt:lpstr>
      <vt:lpstr>Automatic Concept Hierarchy Generation</vt:lpstr>
      <vt:lpstr>Concept Hierarchy Generation - An Example</vt:lpstr>
      <vt:lpstr>Exercise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03 Data Preprocessing</dc:title>
  <dc:creator>賴錦慧</dc:creator>
  <cp:lastModifiedBy>christine</cp:lastModifiedBy>
  <cp:revision>70</cp:revision>
  <dcterms:created xsi:type="dcterms:W3CDTF">2022-08-12T08:41:01Z</dcterms:created>
  <dcterms:modified xsi:type="dcterms:W3CDTF">2022-10-17T17:38:34Z</dcterms:modified>
</cp:coreProperties>
</file>