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3"/>
  </p:notesMasterIdLst>
  <p:sldIdLst>
    <p:sldId id="256" r:id="rId2"/>
    <p:sldId id="1063" r:id="rId3"/>
    <p:sldId id="829" r:id="rId4"/>
    <p:sldId id="1078" r:id="rId5"/>
    <p:sldId id="1079" r:id="rId6"/>
    <p:sldId id="1065" r:id="rId7"/>
    <p:sldId id="1067" r:id="rId8"/>
    <p:sldId id="1080" r:id="rId9"/>
    <p:sldId id="1068" r:id="rId10"/>
    <p:sldId id="1081" r:id="rId11"/>
    <p:sldId id="830" r:id="rId12"/>
    <p:sldId id="1020" r:id="rId13"/>
    <p:sldId id="1023" r:id="rId14"/>
    <p:sldId id="1069" r:id="rId15"/>
    <p:sldId id="1070" r:id="rId16"/>
    <p:sldId id="1071" r:id="rId17"/>
    <p:sldId id="1021" r:id="rId18"/>
    <p:sldId id="1072" r:id="rId19"/>
    <p:sldId id="1073" r:id="rId20"/>
    <p:sldId id="1025" r:id="rId21"/>
    <p:sldId id="768" r:id="rId22"/>
    <p:sldId id="769" r:id="rId23"/>
    <p:sldId id="1075" r:id="rId24"/>
    <p:sldId id="785" r:id="rId25"/>
    <p:sldId id="1057" r:id="rId26"/>
    <p:sldId id="770" r:id="rId27"/>
    <p:sldId id="1058" r:id="rId28"/>
    <p:sldId id="771" r:id="rId29"/>
    <p:sldId id="1059" r:id="rId30"/>
    <p:sldId id="772" r:id="rId31"/>
    <p:sldId id="1082" r:id="rId32"/>
    <p:sldId id="773" r:id="rId33"/>
    <p:sldId id="779" r:id="rId34"/>
    <p:sldId id="774" r:id="rId35"/>
    <p:sldId id="796" r:id="rId36"/>
    <p:sldId id="775" r:id="rId37"/>
    <p:sldId id="776" r:id="rId38"/>
    <p:sldId id="777" r:id="rId39"/>
    <p:sldId id="795" r:id="rId40"/>
    <p:sldId id="783" r:id="rId41"/>
    <p:sldId id="818" r:id="rId42"/>
    <p:sldId id="1076" r:id="rId43"/>
    <p:sldId id="1054" r:id="rId44"/>
    <p:sldId id="1055" r:id="rId45"/>
    <p:sldId id="897" r:id="rId46"/>
    <p:sldId id="973" r:id="rId47"/>
    <p:sldId id="819" r:id="rId48"/>
    <p:sldId id="802" r:id="rId49"/>
    <p:sldId id="803" r:id="rId50"/>
    <p:sldId id="804" r:id="rId51"/>
    <p:sldId id="805" r:id="rId52"/>
    <p:sldId id="816" r:id="rId53"/>
    <p:sldId id="806" r:id="rId54"/>
    <p:sldId id="814" r:id="rId55"/>
    <p:sldId id="815" r:id="rId56"/>
    <p:sldId id="809" r:id="rId57"/>
    <p:sldId id="953" r:id="rId58"/>
    <p:sldId id="811" r:id="rId59"/>
    <p:sldId id="813" r:id="rId60"/>
    <p:sldId id="955" r:id="rId61"/>
    <p:sldId id="954" r:id="rId62"/>
    <p:sldId id="1056" r:id="rId63"/>
    <p:sldId id="873" r:id="rId64"/>
    <p:sldId id="837" r:id="rId65"/>
    <p:sldId id="1031" r:id="rId66"/>
    <p:sldId id="1062" r:id="rId67"/>
    <p:sldId id="1077" r:id="rId68"/>
    <p:sldId id="1030" r:id="rId69"/>
    <p:sldId id="1033" r:id="rId70"/>
    <p:sldId id="861" r:id="rId71"/>
    <p:sldId id="874" r:id="rId72"/>
    <p:sldId id="840" r:id="rId73"/>
    <p:sldId id="864" r:id="rId74"/>
    <p:sldId id="844" r:id="rId75"/>
    <p:sldId id="1060" r:id="rId76"/>
    <p:sldId id="1036" r:id="rId77"/>
    <p:sldId id="1083" r:id="rId78"/>
    <p:sldId id="1061" r:id="rId79"/>
    <p:sldId id="1042" r:id="rId80"/>
    <p:sldId id="1043" r:id="rId81"/>
    <p:sldId id="737" r:id="rId8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5980" autoAdjust="0"/>
  </p:normalViewPr>
  <p:slideViewPr>
    <p:cSldViewPr snapToGrid="0">
      <p:cViewPr varScale="1">
        <p:scale>
          <a:sx n="93" d="100"/>
          <a:sy n="93" d="100"/>
        </p:scale>
        <p:origin x="21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emf"/><Relationship Id="rId1" Type="http://schemas.openxmlformats.org/officeDocument/2006/relationships/image" Target="../media/image89.emf"/><Relationship Id="rId4" Type="http://schemas.openxmlformats.org/officeDocument/2006/relationships/image" Target="../media/image92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4.wmf"/><Relationship Id="rId1" Type="http://schemas.openxmlformats.org/officeDocument/2006/relationships/image" Target="../media/image9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emf"/><Relationship Id="rId2" Type="http://schemas.openxmlformats.org/officeDocument/2006/relationships/image" Target="../media/image97.emf"/><Relationship Id="rId1" Type="http://schemas.openxmlformats.org/officeDocument/2006/relationships/image" Target="../media/image96.emf"/><Relationship Id="rId5" Type="http://schemas.openxmlformats.org/officeDocument/2006/relationships/image" Target="../media/image91.wmf"/><Relationship Id="rId4" Type="http://schemas.openxmlformats.org/officeDocument/2006/relationships/image" Target="../media/image9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wmf"/><Relationship Id="rId1" Type="http://schemas.openxmlformats.org/officeDocument/2006/relationships/image" Target="../media/image10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40D1AE-C9C4-4101-AEB8-848F7045FDF0}" type="datetimeFigureOut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2FD77-2503-4D03-9424-DA364FF5F0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8976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736F54D-F703-455F-A5C0-01ABECB2EBD6}" type="slidenum">
              <a:rPr lang="en-US" altLang="zh-TW" sz="1200">
                <a:latin typeface="Times New Roman" panose="02020603050405020304" pitchFamily="18" charset="0"/>
              </a:rPr>
              <a:pPr/>
              <a:t>3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3076231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AAD743D-C897-4251-8E63-EC2B0FAE07C1}" type="slidenum">
              <a:rPr lang="en-US" altLang="zh-TW" sz="1200">
                <a:latin typeface="Times New Roman" panose="02020603050405020304" pitchFamily="18" charset="0"/>
              </a:rPr>
              <a:pPr/>
              <a:t>22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26454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C06EAB6-A541-4FD0-BDBF-EA4C39B62F4F}" type="slidenum">
              <a:rPr lang="en-US" altLang="zh-TW" sz="1200">
                <a:latin typeface="Times New Roman" panose="02020603050405020304" pitchFamily="18" charset="0"/>
              </a:rPr>
              <a:pPr/>
              <a:t>24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512423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8751A84-6C54-487C-9CCE-1F6972F01453}" type="slidenum">
              <a:rPr lang="en-US" altLang="zh-TW" sz="1200">
                <a:latin typeface="Times New Roman" panose="02020603050405020304" pitchFamily="18" charset="0"/>
              </a:rPr>
              <a:pPr/>
              <a:t>26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r>
              <a:rPr lang="en-US" altLang="zh-TW" sz="1200" b="1" dirty="0">
                <a:ea typeface="+mn-ea"/>
              </a:rPr>
              <a:t>Inter-quartile range </a:t>
            </a:r>
            <a:r>
              <a:rPr lang="zh-TW" altLang="en-US" sz="1200" b="1" dirty="0">
                <a:ea typeface="+mn-ea"/>
              </a:rPr>
              <a:t>四分位距</a:t>
            </a:r>
            <a:endParaRPr lang="en-US" altLang="zh-TW" sz="1200" b="1" dirty="0">
              <a:ea typeface="+mn-ea"/>
            </a:endParaRPr>
          </a:p>
          <a:p>
            <a:endParaRPr lang="en-US" altLang="zh-TW" sz="1200" b="1" dirty="0">
              <a:ea typeface="+mn-ea"/>
            </a:endParaRPr>
          </a:p>
          <a:p>
            <a:r>
              <a:rPr lang="zh-TW" altLang="en-US" dirty="0"/>
              <a:t>箱形圖（英文：</a:t>
            </a:r>
            <a:r>
              <a:rPr lang="en-US" altLang="zh-TW" dirty="0"/>
              <a:t>Box plot</a:t>
            </a:r>
            <a:r>
              <a:rPr lang="zh-TW" altLang="en-US" dirty="0"/>
              <a:t>），又稱為盒鬚圖、盒式圖、盒狀圖或箱線圖，是一種用作顯示一組數據分散情況資料的統計圖。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256341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3F1E0D1-AD84-4293-BBBC-E28807B243D6}" type="slidenum">
              <a:rPr lang="en-US" altLang="zh-TW" sz="1200">
                <a:latin typeface="Times New Roman" panose="02020603050405020304" pitchFamily="18" charset="0"/>
              </a:rPr>
              <a:pPr/>
              <a:t>28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36889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5775759-E284-4EC4-A4CB-955F2BE86A9E}" type="slidenum">
              <a:rPr lang="en-US" altLang="zh-TW" sz="1200">
                <a:latin typeface="Times New Roman" panose="02020603050405020304" pitchFamily="18" charset="0"/>
              </a:rPr>
              <a:pPr/>
              <a:t>30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104373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78A5BAC-DD49-403A-B581-3EC63EBE79A7}" type="slidenum">
              <a:rPr lang="en-US" altLang="zh-TW" sz="1200">
                <a:latin typeface="Times New Roman" panose="02020603050405020304" pitchFamily="18" charset="0"/>
              </a:rPr>
              <a:pPr/>
              <a:t>32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699156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EB8ECD2-CF4F-4830-A66B-4FB400AEA008}" type="slidenum">
              <a:rPr lang="en-US" altLang="zh-TW" sz="1200">
                <a:latin typeface="Times New Roman" panose="02020603050405020304" pitchFamily="18" charset="0"/>
              </a:rPr>
              <a:pPr/>
              <a:t>33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00026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087AF56-8381-46D1-ACDA-AF392A357B5D}" type="slidenum">
              <a:rPr lang="en-US" altLang="zh-TW" sz="1200">
                <a:latin typeface="Times New Roman" panose="02020603050405020304" pitchFamily="18" charset="0"/>
              </a:rPr>
              <a:pPr/>
              <a:t>34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Histogram for numeric data</a:t>
            </a:r>
          </a:p>
          <a:p>
            <a:r>
              <a:rPr lang="en-US" altLang="zh-TW"/>
              <a:t>Bar chart for  nominal data / discrete data</a:t>
            </a:r>
          </a:p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723676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38BAB7A-AE17-48BF-A273-92990EB4F0EC}" type="slidenum">
              <a:rPr lang="en-US" altLang="zh-TW" sz="1200">
                <a:latin typeface="Times New Roman" panose="02020603050405020304" pitchFamily="18" charset="0"/>
              </a:rPr>
              <a:pPr/>
              <a:t>35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05009530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63D3F0B-BAB3-4548-94E5-452ABDE3C062}" type="slidenum">
              <a:rPr lang="en-US" altLang="zh-TW" sz="1200">
                <a:latin typeface="Times New Roman" panose="02020603050405020304" pitchFamily="18" charset="0"/>
              </a:rPr>
              <a:pPr/>
              <a:t>36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344838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2FD77-2503-4D03-9424-DA364FF5F08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66332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172D963-55E4-475C-9BDE-1FA2BE6B0DA9}" type="slidenum">
              <a:rPr lang="en-US" altLang="zh-TW" sz="1200">
                <a:latin typeface="Times New Roman" panose="02020603050405020304" pitchFamily="18" charset="0"/>
              </a:rPr>
              <a:pPr/>
              <a:t>37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Note: We need to </a:t>
            </a:r>
            <a:r>
              <a:rPr lang="en-US" altLang="zh-TW" b="1"/>
              <a:t>label</a:t>
            </a:r>
            <a:r>
              <a:rPr lang="en-US" altLang="zh-TW"/>
              <a:t> the dark plotted points as </a:t>
            </a:r>
            <a:r>
              <a:rPr lang="en-US" altLang="zh-TW" b="1"/>
              <a:t>Q1, Median, Q3</a:t>
            </a:r>
            <a:r>
              <a:rPr lang="en-US" altLang="zh-TW"/>
              <a:t> – that would help in understanding this graph.</a:t>
            </a:r>
          </a:p>
          <a:p>
            <a:r>
              <a:rPr lang="en-US" altLang="zh-TW"/>
              <a:t>Tell audience: There is a shift in distribution of branch 1 WRT branch 2 in that the unit prices of items sold at branch 1 tend to be lower than those at branch 2.</a:t>
            </a:r>
          </a:p>
        </p:txBody>
      </p:sp>
    </p:spTree>
    <p:extLst>
      <p:ext uri="{BB962C8B-B14F-4D97-AF65-F5344CB8AC3E}">
        <p14:creationId xmlns:p14="http://schemas.microsoft.com/office/powerpoint/2010/main" val="39947259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AEBCA3-FE5C-4B25-AFC3-0AF8E08E990B}" type="slidenum">
              <a:rPr lang="en-US" altLang="zh-TW" sz="1200">
                <a:latin typeface="Times New Roman" panose="02020603050405020304" pitchFamily="18" charset="0"/>
              </a:rPr>
              <a:pPr/>
              <a:t>38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 b="1"/>
          </a:p>
        </p:txBody>
      </p:sp>
    </p:spTree>
    <p:extLst>
      <p:ext uri="{BB962C8B-B14F-4D97-AF65-F5344CB8AC3E}">
        <p14:creationId xmlns:p14="http://schemas.microsoft.com/office/powerpoint/2010/main" val="31672002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CE03B75-48F5-48A3-B757-5A59568D7AE5}" type="slidenum">
              <a:rPr lang="en-US" altLang="zh-TW" sz="1200">
                <a:latin typeface="Times New Roman" panose="02020603050405020304" pitchFamily="18" charset="0"/>
              </a:rPr>
              <a:pPr/>
              <a:t>39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047981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3BF1F92-0853-4921-B47B-B4E2E6123A7B}" type="slidenum">
              <a:rPr lang="en-US" altLang="zh-TW" sz="1200">
                <a:latin typeface="Times New Roman" panose="02020603050405020304" pitchFamily="18" charset="0"/>
              </a:rPr>
              <a:pPr/>
              <a:t>40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5221194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6BE869-F61B-469F-A700-9C79C71A1C57}" type="slidenum">
              <a:rPr lang="en-US" altLang="zh-TW" sz="1200">
                <a:latin typeface="Times New Roman" panose="02020603050405020304" pitchFamily="18" charset="0"/>
              </a:rPr>
              <a:pPr/>
              <a:t>41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463042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A8AFCFC2-82B0-46DB-BB66-1590EDF80CA1}" type="slidenum">
              <a:rPr lang="en-US" altLang="zh-TW" sz="1200">
                <a:latin typeface="Times New Roman" panose="02020603050405020304" pitchFamily="18" charset="0"/>
              </a:rPr>
              <a:pPr algn="r"/>
              <a:t>43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901542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 txBox="1">
            <a:spLocks noGrp="1" noChangeArrowheads="1"/>
          </p:cNvSpPr>
          <p:nvPr/>
        </p:nvSpPr>
        <p:spPr bwMode="auto">
          <a:xfrm>
            <a:off x="3971925" y="8774113"/>
            <a:ext cx="3038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0" tIns="46586" rIns="93170" bIns="46586" anchor="b"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/>
            <a:fld id="{45E04C21-E378-4C1F-93FD-5C48A8B65E01}" type="slidenum">
              <a:rPr lang="en-US" altLang="zh-TW" sz="1200">
                <a:latin typeface="Times New Roman" panose="02020603050405020304" pitchFamily="18" charset="0"/>
              </a:rPr>
              <a:pPr algn="r"/>
              <a:t>44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116054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68AA741-838B-4500-845D-B86FD26C31BA}" type="slidenum">
              <a:rPr lang="en-US" altLang="zh-TW" sz="1200">
                <a:latin typeface="Times New Roman" panose="02020603050405020304" pitchFamily="18" charset="0"/>
              </a:rPr>
              <a:pPr/>
              <a:t>45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zh-TW"/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8605397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DDB9B8A-E9CB-4625-B5CB-0D450AD1199A}" type="slidenum">
              <a:rPr lang="en-US" altLang="zh-TW" sz="1200">
                <a:latin typeface="Times New Roman" panose="02020603050405020304" pitchFamily="18" charset="0"/>
              </a:rPr>
              <a:pPr/>
              <a:t>46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/>
              <a:t>http://books.elsevier.com/companions/1558606890/pictures/Chapter_01/fig1-6b.gif</a:t>
            </a:r>
          </a:p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01607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1229C11-9808-413E-98EB-E78D322FF449}" type="slidenum">
              <a:rPr lang="en-US" altLang="zh-TW" sz="1200">
                <a:latin typeface="Times New Roman" panose="02020603050405020304" pitchFamily="18" charset="0"/>
              </a:rPr>
              <a:pPr/>
              <a:t>47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953654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809C049-A971-48BF-9E68-3BD9262BCC84}" type="slidenum">
              <a:rPr lang="en-US" altLang="zh-TW" sz="1200">
                <a:latin typeface="Times New Roman" panose="02020603050405020304" pitchFamily="18" charset="0"/>
              </a:rPr>
              <a:pPr/>
              <a:t>11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5985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B6E2CBA-F925-41D4-9E5D-BACED79F98F2}" type="slidenum">
              <a:rPr lang="en-US" altLang="zh-TW" sz="1200">
                <a:latin typeface="Times New Roman" panose="02020603050405020304" pitchFamily="18" charset="0"/>
              </a:rPr>
              <a:pPr/>
              <a:t>48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245287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027DD5B-4BB8-4717-8DFF-B14065F67A35}" type="slidenum">
              <a:rPr lang="en-US" altLang="zh-TW" sz="1200">
                <a:latin typeface="Times New Roman" panose="02020603050405020304" pitchFamily="18" charset="0"/>
              </a:rPr>
              <a:pPr/>
              <a:t>49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250109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B2F1C02-0528-4886-98FD-5201A97B3227}" type="slidenum">
              <a:rPr lang="en-US" altLang="zh-TW" sz="1200">
                <a:latin typeface="Times New Roman" panose="02020603050405020304" pitchFamily="18" charset="0"/>
              </a:rPr>
              <a:pPr/>
              <a:t>50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1126642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B377D60-F4D2-4D2B-8394-FB2C21C101F4}" type="slidenum">
              <a:rPr lang="en-US" altLang="zh-TW" sz="1200">
                <a:latin typeface="Times New Roman" panose="02020603050405020304" pitchFamily="18" charset="0"/>
              </a:rPr>
              <a:pPr/>
              <a:t>51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377479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05015F4-DC13-4B6D-9A36-D3E287A7E169}" type="slidenum">
              <a:rPr lang="en-US" altLang="zh-TW" sz="1200">
                <a:latin typeface="Times New Roman" panose="02020603050405020304" pitchFamily="18" charset="0"/>
              </a:rPr>
              <a:pPr/>
              <a:t>52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4909550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92EC9E5-9476-4A81-A1E0-EF7765021CF7}" type="slidenum">
              <a:rPr lang="en-US" altLang="zh-TW" sz="1200">
                <a:latin typeface="Times New Roman" panose="02020603050405020304" pitchFamily="18" charset="0"/>
              </a:rPr>
              <a:pPr/>
              <a:t>53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860552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D515276-7ADE-4600-9AB4-80DA88478AD2}" type="slidenum">
              <a:rPr lang="en-US" altLang="zh-TW" sz="1200">
                <a:latin typeface="Times New Roman" panose="02020603050405020304" pitchFamily="18" charset="0"/>
              </a:rPr>
              <a:pPr/>
              <a:t>54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4365699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B673429-8E47-4900-90C4-4EE4BAC8E1BC}" type="slidenum">
              <a:rPr lang="en-US" altLang="zh-TW" sz="1200">
                <a:latin typeface="Times New Roman" panose="02020603050405020304" pitchFamily="18" charset="0"/>
              </a:rPr>
              <a:pPr/>
              <a:t>55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0824726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8F3E5B7-8F6A-4795-B952-16D0FFF5CA1C}" type="slidenum">
              <a:rPr lang="en-US" altLang="zh-TW" sz="1200">
                <a:latin typeface="Times New Roman" panose="02020603050405020304" pitchFamily="18" charset="0"/>
              </a:rPr>
              <a:pPr/>
              <a:t>56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10698403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560BA2-4553-43A9-BA10-66693BFF4A81}" type="slidenum">
              <a:rPr lang="en-US" altLang="zh-TW" sz="1200">
                <a:latin typeface="Times New Roman" panose="02020603050405020304" pitchFamily="18" charset="0"/>
              </a:rPr>
              <a:pPr/>
              <a:t>57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219050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D5D7591-C7C7-4BCC-9DBC-EFFF759CF459}" type="slidenum">
              <a:rPr lang="en-US" altLang="zh-TW" sz="1200">
                <a:latin typeface="Times New Roman" panose="02020603050405020304" pitchFamily="18" charset="0"/>
              </a:rPr>
              <a:pPr/>
              <a:t>12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1672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6711532-EB5E-436F-BB58-9BE1367D566F}" type="slidenum">
              <a:rPr lang="en-US" altLang="zh-TW" sz="1200">
                <a:latin typeface="Times New Roman" panose="02020603050405020304" pitchFamily="18" charset="0"/>
              </a:rPr>
              <a:pPr/>
              <a:t>58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49391685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51C61EF-6D4B-4DBB-82D5-8C765DF42F1A}" type="slidenum">
              <a:rPr lang="en-US" altLang="zh-TW" sz="1200">
                <a:latin typeface="Times New Roman" panose="02020603050405020304" pitchFamily="18" charset="0"/>
              </a:rPr>
              <a:pPr/>
              <a:t>59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9501435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0830088-CE41-4F31-988C-B23AE0FA8CED}" type="slidenum">
              <a:rPr lang="en-US" altLang="zh-TW" sz="1200">
                <a:latin typeface="Times New Roman" panose="02020603050405020304" pitchFamily="18" charset="0"/>
              </a:rPr>
              <a:pPr/>
              <a:t>60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218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840685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00705AF-1AF9-4B81-A9D3-02F5FCEB0DE3}" type="slidenum">
              <a:rPr lang="en-US" altLang="zh-TW" sz="1200">
                <a:latin typeface="Times New Roman" panose="02020603050405020304" pitchFamily="18" charset="0"/>
              </a:rPr>
              <a:pPr/>
              <a:t>61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87655800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88606744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5038F14-C382-47E1-AF0E-4D52337B62EE}" type="slidenum">
              <a:rPr lang="en-US" altLang="zh-TW" sz="1200">
                <a:latin typeface="Times New Roman" panose="02020603050405020304" pitchFamily="18" charset="0"/>
              </a:rPr>
              <a:pPr/>
              <a:t>63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25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942853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815F1EB-A975-437E-B5EE-8649304508C9}" type="slidenum">
              <a:rPr lang="en-US" altLang="zh-TW" sz="1200">
                <a:latin typeface="Times New Roman" panose="02020603050405020304" pitchFamily="18" charset="0"/>
              </a:rPr>
              <a:pPr/>
              <a:t>64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410765669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8527C1-F24D-46C2-A1CD-61E76A90A9CE}" type="slidenum">
              <a:rPr lang="en-US" altLang="zh-TW" sz="1200">
                <a:latin typeface="Times New Roman" panose="02020603050405020304" pitchFamily="18" charset="0"/>
              </a:rPr>
              <a:pPr/>
              <a:t>65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280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88275911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F4666DF-7126-4864-AAC0-F0C1BA01514F}" type="slidenum">
              <a:rPr lang="en-US" altLang="zh-TW" sz="1200">
                <a:latin typeface="Times New Roman" panose="02020603050405020304" pitchFamily="18" charset="0"/>
              </a:rPr>
              <a:pPr/>
              <a:t>68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43437455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D0CD76D-0481-4E87-81DF-381B49BF0216}" type="slidenum">
              <a:rPr lang="en-US" altLang="zh-TW" sz="1200">
                <a:latin typeface="Times New Roman" panose="02020603050405020304" pitchFamily="18" charset="0"/>
              </a:rPr>
              <a:pPr/>
              <a:t>69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200" dirty="0">
                <a:solidFill>
                  <a:srgbClr val="0000FF"/>
                </a:solidFill>
                <a:ea typeface="+mn-ea"/>
              </a:rPr>
              <a:t>mean absolute deviation:</a:t>
            </a:r>
            <a:r>
              <a:rPr lang="en-US" altLang="zh-TW" sz="1200" baseline="0" dirty="0">
                <a:solidFill>
                  <a:srgbClr val="0000FF"/>
                </a:solidFill>
                <a:ea typeface="+mn-ea"/>
              </a:rPr>
              <a:t> </a:t>
            </a:r>
            <a:r>
              <a:rPr lang="zh-TW" altLang="en-US" sz="1200" baseline="0" dirty="0">
                <a:solidFill>
                  <a:srgbClr val="0000FF"/>
                </a:solidFill>
                <a:ea typeface="+mn-ea"/>
              </a:rPr>
              <a:t>平均絕對離差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98314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5B2387D-6973-4EB7-82BA-79821EAEB1D2}" type="slidenum">
              <a:rPr lang="en-US" altLang="zh-TW" sz="1200">
                <a:latin typeface="Times New Roman" panose="02020603050405020304" pitchFamily="18" charset="0"/>
              </a:rPr>
              <a:pPr/>
              <a:t>13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959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B88A157-018C-4052-83BC-4D9C6E9FBF11}" type="slidenum">
              <a:rPr lang="en-US" altLang="zh-TW" sz="1200">
                <a:latin typeface="Times New Roman" panose="02020603050405020304" pitchFamily="18" charset="0"/>
              </a:rPr>
              <a:pPr/>
              <a:t>70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2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sz="1200" b="0" dirty="0">
                <a:solidFill>
                  <a:schemeClr val="tx2"/>
                </a:solidFill>
                <a:ea typeface="+mn-ea"/>
              </a:rPr>
              <a:t>Euclidean Distance:</a:t>
            </a:r>
            <a:r>
              <a:rPr lang="zh-TW" altLang="en-US" sz="1200" b="0" dirty="0">
                <a:solidFill>
                  <a:schemeClr val="tx2"/>
                </a:solidFill>
                <a:ea typeface="+mn-ea"/>
              </a:rPr>
              <a:t> 尤拉距離</a:t>
            </a:r>
            <a:r>
              <a:rPr lang="en-US" altLang="zh-TW" sz="1200" b="0" dirty="0">
                <a:solidFill>
                  <a:schemeClr val="tx2"/>
                </a:solidFill>
                <a:ea typeface="+mn-ea"/>
              </a:rPr>
              <a:t>/</a:t>
            </a:r>
            <a:r>
              <a:rPr lang="zh-TW" altLang="en-US" sz="1200" b="0" dirty="0">
                <a:solidFill>
                  <a:schemeClr val="tx2"/>
                </a:solidFill>
                <a:ea typeface="+mn-ea"/>
              </a:rPr>
              <a:t> 歐基里德距離</a:t>
            </a:r>
            <a:endParaRPr lang="zh-TW" altLang="zh-TW" b="0" dirty="0"/>
          </a:p>
        </p:txBody>
      </p:sp>
    </p:spTree>
    <p:extLst>
      <p:ext uri="{BB962C8B-B14F-4D97-AF65-F5344CB8AC3E}">
        <p14:creationId xmlns:p14="http://schemas.microsoft.com/office/powerpoint/2010/main" val="5157353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D645C6F-768C-4CEC-9BD6-63149AA16013}" type="slidenum">
              <a:rPr lang="en-US" altLang="zh-TW" sz="1200">
                <a:latin typeface="Times New Roman" panose="02020603050405020304" pitchFamily="18" charset="0"/>
              </a:rPr>
              <a:pPr/>
              <a:t>71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 err="1"/>
              <a:t>Minkowski</a:t>
            </a:r>
            <a:r>
              <a:rPr lang="en-US" altLang="zh-TW" dirty="0"/>
              <a:t> distance (</a:t>
            </a:r>
            <a:r>
              <a:rPr lang="zh-TW" altLang="en-US" dirty="0"/>
              <a:t>閔可夫斯基距離</a:t>
            </a:r>
            <a:r>
              <a:rPr lang="en-US" altLang="zh-TW" dirty="0"/>
              <a:t>)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190477681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44636B2-3CEA-4539-B049-2645F5D4AA16}" type="slidenum">
              <a:rPr lang="en-US" altLang="zh-TW" sz="1200">
                <a:latin typeface="Times New Roman" panose="02020603050405020304" pitchFamily="18" charset="0"/>
              </a:rPr>
              <a:pPr/>
              <a:t>72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4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zh-TW" dirty="0"/>
              <a:t>Norm</a:t>
            </a:r>
            <a:r>
              <a:rPr lang="en-US" altLang="zh-TW" baseline="0" dirty="0"/>
              <a:t> (</a:t>
            </a:r>
            <a:r>
              <a:rPr lang="zh-TW" altLang="en-US" baseline="0" dirty="0"/>
              <a:t>范數</a:t>
            </a:r>
            <a:r>
              <a:rPr lang="en-US" altLang="zh-TW" baseline="0" dirty="0"/>
              <a:t>)</a:t>
            </a:r>
            <a:r>
              <a:rPr lang="en-US" altLang="zh-TW" dirty="0"/>
              <a:t> 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5379899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3B88B91-4E2B-4D1F-8DD5-A40A9A2CDDB4}" type="slidenum">
              <a:rPr lang="en-US" altLang="zh-TW" sz="1200">
                <a:latin typeface="Times New Roman" panose="02020603050405020304" pitchFamily="18" charset="0"/>
              </a:rPr>
              <a:pPr/>
              <a:t>73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5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08088" y="700088"/>
            <a:ext cx="4598987" cy="3449637"/>
          </a:xfrm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3450" y="4387850"/>
            <a:ext cx="514191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024432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6E54E9C8-07E7-4725-8A5E-6C7E071A37E3}" type="slidenum">
              <a:rPr lang="en-US" altLang="zh-TW" sz="1200">
                <a:latin typeface="Times New Roman" panose="02020603050405020304" pitchFamily="18" charset="0"/>
              </a:rPr>
              <a:pPr/>
              <a:t>74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36180117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7597988-FB3D-4520-9371-25F60103D2A6}" type="slidenum">
              <a:rPr lang="en-US" altLang="zh-TW" sz="1200">
                <a:latin typeface="Times New Roman" panose="02020603050405020304" pitchFamily="18" charset="0"/>
              </a:rPr>
              <a:pPr/>
              <a:t>76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7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29089754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3C54DE2-62C1-4A4A-8259-25AE873F8372}" type="slidenum">
              <a:rPr lang="en-US" altLang="zh-TW" sz="1200">
                <a:latin typeface="Times New Roman" panose="02020603050405020304" pitchFamily="18" charset="0"/>
              </a:rPr>
              <a:pPr/>
              <a:t>79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8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2714092502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40DFDE0-32F5-4A61-9FD5-3DF32FA54930}" type="slidenum">
              <a:rPr lang="en-US" altLang="zh-TW" sz="1200">
                <a:latin typeface="Times New Roman" panose="02020603050405020304" pitchFamily="18" charset="0"/>
              </a:rPr>
              <a:pPr/>
              <a:t>80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78795466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692A1FF-4856-468C-97EC-0BCADB7F7CFA}" type="slidenum">
              <a:rPr lang="en-US" altLang="zh-TW" sz="1200">
                <a:latin typeface="Times New Roman" panose="02020603050405020304" pitchFamily="18" charset="0"/>
              </a:rPr>
              <a:pPr/>
              <a:t>81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141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60902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dirty="0">
                <a:ea typeface="+mn-ea"/>
              </a:rPr>
              <a:t>marital status, occupation, ID numbers, zip codes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A2FD77-2503-4D03-9424-DA364FF5F08A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477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A7A9BA4-1ACB-43ED-8E81-FEBE9F8FE084}" type="slidenum">
              <a:rPr lang="en-US" altLang="zh-TW" sz="1200">
                <a:latin typeface="Times New Roman" panose="02020603050405020304" pitchFamily="18" charset="0"/>
              </a:rPr>
              <a:pPr/>
              <a:t>17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96163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03AA8AA-3B44-4BDA-8CA2-AD107947AA41}" type="slidenum">
              <a:rPr lang="en-US" altLang="zh-TW" sz="1200">
                <a:latin typeface="Times New Roman" panose="02020603050405020304" pitchFamily="18" charset="0"/>
              </a:rPr>
              <a:pPr/>
              <a:t>20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93738"/>
            <a:ext cx="4616450" cy="3462337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386263"/>
            <a:ext cx="5140325" cy="4156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748" tIns="45373" rIns="90748" bIns="45373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0443030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931863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01EB3A0-E7C7-46FC-8936-E809A2983EB5}" type="slidenum">
              <a:rPr lang="en-US" altLang="zh-TW" sz="1200">
                <a:latin typeface="Times New Roman" panose="02020603050405020304" pitchFamily="18" charset="0"/>
              </a:rPr>
              <a:pPr/>
              <a:t>21</a:t>
            </a:fld>
            <a:endParaRPr lang="en-US" altLang="zh-TW" sz="1200">
              <a:latin typeface="Times New Roman" panose="02020603050405020304" pitchFamily="18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73100"/>
            <a:ext cx="4692650" cy="3519488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5513" y="4418013"/>
            <a:ext cx="5159375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62" tIns="45631" rIns="91262" bIns="45631"/>
          <a:lstStyle/>
          <a:p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3480818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DF904-FCEB-419E-902D-BEFA51E23BC5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878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EF25A-03D7-4A6D-B027-1F4E49AFB017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010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B4BFA-7B80-46EE-BB59-74243DDE8E21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4904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CB9CC1-7819-46E4-9DAB-EDC124293499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44989404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0CB0F8-F238-43B2-AC29-BB63284B04E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05692243"/>
      </p:ext>
    </p:extLst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95400"/>
            <a:ext cx="411480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572000" y="1295400"/>
            <a:ext cx="4114800" cy="51816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7D9E0-3A4D-4690-9DCE-B1E3EC726EA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09028358"/>
      </p:ext>
    </p:extLst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52400" y="304800"/>
            <a:ext cx="8763000" cy="6096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0" y="1295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962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3962400"/>
            <a:ext cx="41148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06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0F6681-8B65-44C0-A292-2D4CFC08EE3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501578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23D5-F274-4AA4-BEAF-3096F4BBE43D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01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C74EF-48B3-4A81-BE0C-B641BC1711E2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742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E30F8-9B26-4C16-ADCC-44B33B0D08E7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21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7C66A-5AD1-4F97-B843-36CCEBF02E58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4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358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AE336-0468-4BFC-9A29-30BA5BFED875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5288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2A13D-9827-4D9F-AD99-50DF3C7042F8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42577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FC735-ACA9-477C-AA93-0515EA39E7C5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7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5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06421-AB13-471F-B8D9-ED0EFECF7BB1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0228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33927BF-03AC-4C30-B9F6-41072A16745C}" type="datetime1">
              <a:rPr lang="zh-TW" altLang="en-US" smtClean="0"/>
              <a:t>2022/10/2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2FF7A7F3-6576-43C8-8888-688AF8D5CC3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2413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130000"/>
        </a:lnSpc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30000"/>
        </a:lnSpc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30000"/>
        </a:lnSpc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30000"/>
        </a:lnSpc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lnSpc>
          <a:spcPct val="130000"/>
        </a:lnSpc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arcgis.com/apps/dashboards/bda7594740fd40299423467b48e9ecf6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areerfoundry.com/en/blog/data-analytics/what-is-nominal-data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foundry.com/en/blog/data-analytics/what-is-ordinal-data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foundry.com/en/blog/data-analytics/what-is-interval-data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careerfoundry.com/en/blog/data-analytics/what-is-ratio-data/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0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3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9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w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lfram.com/products/mathematica/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4.png"/><Relationship Id="rId5" Type="http://schemas.openxmlformats.org/officeDocument/2006/relationships/hyperlink" Target="http://mathworld.wolfram.com/ChernoffFace.html" TargetMode="External"/><Relationship Id="rId4" Type="http://schemas.openxmlformats.org/officeDocument/2006/relationships/hyperlink" Target="http://www.amazon.com/exec/obidos/ASIN/0062731025/ref=nosim/weisstein-20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75.wmf"/><Relationship Id="rId4" Type="http://schemas.openxmlformats.org/officeDocument/2006/relationships/oleObject" Target="../embeddings/oleObject11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7.wmf"/><Relationship Id="rId4" Type="http://schemas.openxmlformats.org/officeDocument/2006/relationships/oleObject" Target="../embeddings/oleObject13.bin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8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83.wmf"/><Relationship Id="rId4" Type="http://schemas.openxmlformats.org/officeDocument/2006/relationships/oleObject" Target="../embeddings/oleObject14.bin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49.xml"/><Relationship Id="rId7" Type="http://schemas.openxmlformats.org/officeDocument/2006/relationships/image" Target="../media/image8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88.w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8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50.xml"/><Relationship Id="rId7" Type="http://schemas.openxmlformats.org/officeDocument/2006/relationships/image" Target="../media/image9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92.wmf"/><Relationship Id="rId5" Type="http://schemas.openxmlformats.org/officeDocument/2006/relationships/image" Target="../media/image89.e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91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3" Type="http://schemas.openxmlformats.org/officeDocument/2006/relationships/notesSlide" Target="../notesSlides/notesSlide52.xml"/><Relationship Id="rId7" Type="http://schemas.openxmlformats.org/officeDocument/2006/relationships/image" Target="../media/image94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92.wmf"/><Relationship Id="rId4" Type="http://schemas.openxmlformats.org/officeDocument/2006/relationships/oleObject" Target="../embeddings/oleObject24.bin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91.wmf"/><Relationship Id="rId3" Type="http://schemas.openxmlformats.org/officeDocument/2006/relationships/notesSlide" Target="../notesSlides/notesSlide53.xml"/><Relationship Id="rId7" Type="http://schemas.openxmlformats.org/officeDocument/2006/relationships/image" Target="../media/image97.e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99.emf"/><Relationship Id="rId5" Type="http://schemas.openxmlformats.org/officeDocument/2006/relationships/image" Target="../media/image96.e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98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7" Type="http://schemas.openxmlformats.org/officeDocument/2006/relationships/image" Target="../media/image10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2.bin"/><Relationship Id="rId5" Type="http://schemas.openxmlformats.org/officeDocument/2006/relationships/image" Target="../media/image100.wmf"/><Relationship Id="rId4" Type="http://schemas.openxmlformats.org/officeDocument/2006/relationships/oleObject" Target="../embeddings/oleObject31.bin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04.png"/><Relationship Id="rId5" Type="http://schemas.openxmlformats.org/officeDocument/2006/relationships/image" Target="../media/image103.wmf"/><Relationship Id="rId4" Type="http://schemas.openxmlformats.org/officeDocument/2006/relationships/oleObject" Target="../embeddings/oleObject33.bin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05.w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png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A78A5FC-B517-4AA3-BCB6-1B0D6B6E0B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z="4000" dirty="0"/>
              <a:t>Chapter 02</a:t>
            </a:r>
            <a:br>
              <a:rPr lang="en-US" altLang="zh-TW" sz="4000" dirty="0"/>
            </a:br>
            <a:r>
              <a:rPr lang="en-US" altLang="zh-TW" sz="4000" dirty="0"/>
              <a:t>Getting to Know your data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D570427-67B1-46C2-A9FB-3DD9AD508F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Dr. Chin-Hui Lai</a:t>
            </a:r>
          </a:p>
          <a:p>
            <a:r>
              <a:rPr lang="en-US" altLang="zh-TW" sz="2000" dirty="0"/>
              <a:t>Department of Information Management, CYCU</a:t>
            </a:r>
          </a:p>
          <a:p>
            <a:r>
              <a:rPr lang="en-US" altLang="zh-TW" sz="2000" dirty="0"/>
              <a:t>E-mail: chlai@cycu.edu.tw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87060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33F8D8-A233-4C39-9203-F1E7CD172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Types of Data Sets: Others (2/2)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0F987AF-9A97-416E-B4CD-4A5A780A7E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0957B4D-F53C-4EF5-8EEC-F3BF3D26D4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600200"/>
            <a:ext cx="8218802" cy="4009490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0CF46B31-E2E8-4E47-898F-09D0349F1BA0}"/>
              </a:ext>
            </a:extLst>
          </p:cNvPr>
          <p:cNvSpPr/>
          <p:nvPr/>
        </p:nvSpPr>
        <p:spPr>
          <a:xfrm>
            <a:off x="467998" y="5685890"/>
            <a:ext cx="60146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200" dirty="0"/>
              <a:t>Ref: </a:t>
            </a:r>
            <a:r>
              <a:rPr lang="zh-TW" altLang="en-US" sz="1200" dirty="0">
                <a:hlinkClick r:id="rId4"/>
              </a:rPr>
              <a:t>https://www.arcgis.com/apps/dashboards/bda7594740fd40299423467b48e9ecf6</a:t>
            </a:r>
            <a:endParaRPr lang="en-US" altLang="zh-TW" sz="1200" dirty="0"/>
          </a:p>
          <a:p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91330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381000"/>
            <a:ext cx="8585200" cy="7620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solidFill>
                  <a:srgbClr val="170981"/>
                </a:solidFill>
                <a:ea typeface="新細明體" panose="02020500000000000000" pitchFamily="18" charset="-120"/>
              </a:rPr>
              <a:t>Important Characteristics of Structured Data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013700" cy="5029200"/>
          </a:xfrm>
          <a:noFill/>
        </p:spPr>
        <p:txBody>
          <a:bodyPr lIns="90488" tIns="44450" rIns="90488" bIns="44450">
            <a:normAutofit/>
          </a:bodyPr>
          <a:lstStyle/>
          <a:p>
            <a:pPr marL="285750" indent="-285750" eaLnBrk="1" hangingPunct="1">
              <a:lnSpc>
                <a:spcPct val="115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Dimensionality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Curse of dimensionality</a:t>
            </a:r>
          </a:p>
          <a:p>
            <a:pPr marL="285750" indent="-285750" eaLnBrk="1" hangingPunct="1">
              <a:lnSpc>
                <a:spcPct val="115000"/>
              </a:lnSpc>
            </a:pPr>
            <a:r>
              <a:rPr lang="en-US" altLang="zh-TW" dirty="0" err="1">
                <a:ea typeface="新細明體" panose="02020500000000000000" pitchFamily="18" charset="-120"/>
              </a:rPr>
              <a:t>Sparsity</a:t>
            </a:r>
            <a:endParaRPr lang="en-US" altLang="zh-TW" dirty="0">
              <a:ea typeface="新細明體" panose="02020500000000000000" pitchFamily="18" charset="-120"/>
            </a:endParaRP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Only presence counts</a:t>
            </a:r>
          </a:p>
          <a:p>
            <a:pPr marL="285750" indent="-285750" eaLnBrk="1" hangingPunct="1">
              <a:lnSpc>
                <a:spcPct val="115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Resolution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Patterns depend on the scale</a:t>
            </a:r>
            <a:r>
              <a:rPr lang="en-US" altLang="zh-TW" sz="3200" dirty="0">
                <a:ea typeface="新細明體" panose="02020500000000000000" pitchFamily="18" charset="-120"/>
              </a:rPr>
              <a:t> </a:t>
            </a:r>
          </a:p>
          <a:p>
            <a:pPr marL="285750" indent="-285750" eaLnBrk="1" hangingPunct="1">
              <a:lnSpc>
                <a:spcPct val="115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Distribution</a:t>
            </a:r>
          </a:p>
          <a:p>
            <a:pPr marL="800100" lvl="1" indent="-342900" eaLnBrk="1" hangingPunct="1">
              <a:lnSpc>
                <a:spcPct val="115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Centrality and dispersion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Data Objects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Data sets are made up of data objects</a:t>
            </a:r>
            <a:r>
              <a:rPr lang="en-US" altLang="zh-TW" sz="2400" dirty="0">
                <a:ea typeface="新細明體" panose="02020500000000000000" pitchFamily="18" charset="-120"/>
              </a:rPr>
              <a:t>.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 </a:t>
            </a:r>
            <a:r>
              <a:rPr lang="en-US" altLang="zh-TW" sz="2400" b="1" dirty="0">
                <a:ea typeface="新細明體" panose="02020500000000000000" pitchFamily="18" charset="-120"/>
              </a:rPr>
              <a:t>data object</a:t>
            </a:r>
            <a:r>
              <a:rPr lang="en-US" altLang="zh-TW" sz="2400" dirty="0">
                <a:ea typeface="新細明體" panose="02020500000000000000" pitchFamily="18" charset="-120"/>
              </a:rPr>
              <a:t> represents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an entity</a:t>
            </a:r>
            <a:r>
              <a:rPr lang="en-US" altLang="zh-TW" sz="2400" dirty="0">
                <a:ea typeface="新細明體" panose="02020500000000000000" pitchFamily="18" charset="-120"/>
              </a:rPr>
              <a:t>.</a:t>
            </a:r>
          </a:p>
          <a:p>
            <a:pPr lvl="1">
              <a:lnSpc>
                <a:spcPct val="12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Also called </a:t>
            </a:r>
            <a:r>
              <a:rPr lang="en-US" altLang="zh-TW" sz="2000" i="1" dirty="0">
                <a:ea typeface="新細明體" panose="02020500000000000000" pitchFamily="18" charset="-120"/>
              </a:rPr>
              <a:t>samples, examples, instances, data points, objects, tuples</a:t>
            </a:r>
            <a:r>
              <a:rPr lang="en-US" altLang="zh-TW" sz="2000" dirty="0">
                <a:ea typeface="新細明體" panose="02020500000000000000" pitchFamily="18" charset="-12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Data objects are described by </a:t>
            </a:r>
            <a:r>
              <a:rPr lang="en-US" altLang="zh-TW" sz="2400" b="1" dirty="0">
                <a:solidFill>
                  <a:srgbClr val="FF0000"/>
                </a:solidFill>
                <a:ea typeface="新細明體" panose="02020500000000000000" pitchFamily="18" charset="-120"/>
              </a:rPr>
              <a:t>attributes</a:t>
            </a:r>
            <a:r>
              <a:rPr lang="en-US" altLang="zh-TW" sz="2400" dirty="0">
                <a:ea typeface="新細明體" panose="02020500000000000000" pitchFamily="18" charset="-12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Database rows -&gt; data objects; columns -&gt;attributes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Examples: 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Sales database:  customers, store items, sales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Medical database: patients, treatments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University database: students, professors, course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Attributes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2800" dirty="0">
                <a:solidFill>
                  <a:srgbClr val="FF0000"/>
                </a:solidFill>
              </a:rPr>
              <a:t>Attribute (or dimensions, features, variables)</a:t>
            </a:r>
            <a:r>
              <a:rPr lang="en-US" altLang="zh-TW" sz="2800" dirty="0"/>
              <a:t>: a data field, representing a characteristic or feature of a data object.</a:t>
            </a:r>
          </a:p>
          <a:p>
            <a:endParaRPr lang="en-US" altLang="zh-TW" sz="2800" dirty="0"/>
          </a:p>
          <a:p>
            <a:r>
              <a:rPr lang="en-US" altLang="zh-TW" sz="2800" dirty="0"/>
              <a:t>Types:</a:t>
            </a:r>
          </a:p>
          <a:p>
            <a:pPr lvl="1"/>
            <a:r>
              <a:rPr lang="en-US" altLang="zh-TW" sz="2400" dirty="0"/>
              <a:t>Nominal</a:t>
            </a:r>
          </a:p>
          <a:p>
            <a:pPr lvl="1"/>
            <a:r>
              <a:rPr lang="en-US" altLang="zh-TW" sz="2400" dirty="0"/>
              <a:t>Binary</a:t>
            </a:r>
          </a:p>
          <a:p>
            <a:pPr lvl="1"/>
            <a:r>
              <a:rPr lang="en-US" altLang="zh-TW" sz="2400" dirty="0"/>
              <a:t>Numeric: quantitative</a:t>
            </a:r>
          </a:p>
          <a:p>
            <a:pPr lvl="2"/>
            <a:r>
              <a:rPr lang="en-US" altLang="zh-TW" sz="2000" dirty="0"/>
              <a:t>Interval-scaled</a:t>
            </a:r>
          </a:p>
          <a:p>
            <a:pPr lvl="2"/>
            <a:r>
              <a:rPr lang="en-US" altLang="zh-TW" sz="2000" dirty="0"/>
              <a:t>Ratio-scaled</a:t>
            </a:r>
          </a:p>
        </p:txBody>
      </p:sp>
      <p:pic>
        <p:nvPicPr>
          <p:cNvPr id="7" name="Picture 2" descr="Data Types of Values">
            <a:extLst>
              <a:ext uri="{FF2B5EF4-FFF2-40B4-BE49-F238E27FC236}">
                <a16:creationId xmlns:a16="http://schemas.microsoft.com/office/drawing/2014/main" id="{963FE210-094C-4CA8-84DC-7668E34F96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309" y="2658145"/>
            <a:ext cx="3116062" cy="41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06E8C8-135F-4290-AFA8-05FD75BB9C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Attribute Types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27842D-C29B-4DAA-8A75-B630E8AE9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7410" name="Picture 2" descr="Levels of Measurement in Statistics | Nominal Ordinal Interval Ratio">
            <a:extLst>
              <a:ext uri="{FF2B5EF4-FFF2-40B4-BE49-F238E27FC236}">
                <a16:creationId xmlns:a16="http://schemas.microsoft.com/office/drawing/2014/main" id="{F5521E78-8467-4307-A464-DCE332EC3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76" y="1667522"/>
            <a:ext cx="8279248" cy="465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9039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9255A65-EB76-44AB-A020-ED2F44C4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Attribute Types - Nominal 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507FE8C-6050-4DB1-9251-02681CC391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92100" indent="-292100">
              <a:lnSpc>
                <a:spcPct val="9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Nominal: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categories, states, or “names of things”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zh-TW" sz="2000" i="1" dirty="0" err="1">
                <a:ea typeface="新細明體" panose="02020500000000000000" pitchFamily="18" charset="-120"/>
              </a:rPr>
              <a:t>Hair_color</a:t>
            </a:r>
            <a:r>
              <a:rPr lang="en-US" altLang="zh-TW" sz="2000" i="1" dirty="0">
                <a:ea typeface="新細明體" panose="02020500000000000000" pitchFamily="18" charset="-120"/>
              </a:rPr>
              <a:t> = </a:t>
            </a:r>
            <a:r>
              <a:rPr lang="en-US" altLang="zh-TW" sz="2000" dirty="0">
                <a:ea typeface="新細明體" panose="02020500000000000000" pitchFamily="18" charset="-120"/>
              </a:rPr>
              <a:t>{</a:t>
            </a:r>
            <a:r>
              <a:rPr lang="en-US" altLang="zh-TW" sz="2000" i="1" dirty="0">
                <a:ea typeface="新細明體" panose="02020500000000000000" pitchFamily="18" charset="-120"/>
              </a:rPr>
              <a:t>auburn, black, blond, brown, grey, red, white</a:t>
            </a:r>
            <a:r>
              <a:rPr lang="en-US" altLang="zh-TW" sz="2000" dirty="0">
                <a:ea typeface="新細明體" panose="02020500000000000000" pitchFamily="18" charset="-120"/>
              </a:rPr>
              <a:t>}</a:t>
            </a:r>
          </a:p>
          <a:p>
            <a:endParaRPr lang="zh-TW" altLang="en-US" dirty="0"/>
          </a:p>
        </p:txBody>
      </p:sp>
      <p:pic>
        <p:nvPicPr>
          <p:cNvPr id="19458" name="Picture 2" descr="What Is Nominal Data? Definition, Examples + How To Analyze">
            <a:extLst>
              <a:ext uri="{FF2B5EF4-FFF2-40B4-BE49-F238E27FC236}">
                <a16:creationId xmlns:a16="http://schemas.microsoft.com/office/drawing/2014/main" id="{1F019036-E0A7-42BC-8F01-4D81DE55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626" y="2308445"/>
            <a:ext cx="6101951" cy="4011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18E9D185-E021-4D9B-B8E9-D0AC7F3ABD98}"/>
              </a:ext>
            </a:extLst>
          </p:cNvPr>
          <p:cNvSpPr txBox="1"/>
          <p:nvPr/>
        </p:nvSpPr>
        <p:spPr>
          <a:xfrm>
            <a:off x="621437" y="6357224"/>
            <a:ext cx="5749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hlinkClick r:id="rId4"/>
              </a:rPr>
              <a:t>https://careerfoundry.com/en/blog/data-analytics/what-is-nominal-data/</a:t>
            </a:r>
            <a:endParaRPr lang="en-US" altLang="zh-TW" sz="1400" dirty="0"/>
          </a:p>
          <a:p>
            <a:endParaRPr lang="en-US" altLang="zh-TW" sz="1400" dirty="0"/>
          </a:p>
        </p:txBody>
      </p:sp>
    </p:spTree>
    <p:extLst>
      <p:ext uri="{BB962C8B-B14F-4D97-AF65-F5344CB8AC3E}">
        <p14:creationId xmlns:p14="http://schemas.microsoft.com/office/powerpoint/2010/main" val="15041256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44068F-017F-4A8D-B637-D412951B9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23762"/>
          </a:xfrm>
        </p:spPr>
        <p:txBody>
          <a:bodyPr/>
          <a:lstStyle/>
          <a:p>
            <a:r>
              <a:rPr lang="en-US" altLang="zh-TW" dirty="0"/>
              <a:t>Attribute Types - Ordinal Data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8A9015-D75D-4B31-8C74-67A3B110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4762"/>
            <a:ext cx="8229600" cy="4876800"/>
          </a:xfrm>
        </p:spPr>
        <p:txBody>
          <a:bodyPr>
            <a:normAutofit/>
          </a:bodyPr>
          <a:lstStyle/>
          <a:p>
            <a:pPr marL="474980" indent="-342900">
              <a:lnSpc>
                <a:spcPct val="90000"/>
              </a:lnSpc>
            </a:pPr>
            <a:r>
              <a:rPr lang="en-US" altLang="zh-TW" sz="2000" b="1" dirty="0">
                <a:ea typeface="新細明體" panose="02020500000000000000" pitchFamily="18" charset="-120"/>
              </a:rPr>
              <a:t>Ordinal data: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Values have a meaningful order (ranking) but magnitude between successive values is not known.</a:t>
            </a:r>
          </a:p>
          <a:p>
            <a:pPr marL="749300" lvl="1" indent="-342900">
              <a:lnSpc>
                <a:spcPct val="90000"/>
              </a:lnSpc>
            </a:pPr>
            <a:r>
              <a:rPr lang="en-US" altLang="zh-TW" sz="1600" i="1" dirty="0">
                <a:ea typeface="新細明體" panose="02020500000000000000" pitchFamily="18" charset="-120"/>
              </a:rPr>
              <a:t>Example: Size = </a:t>
            </a:r>
            <a:r>
              <a:rPr lang="en-US" altLang="zh-TW" sz="1600" dirty="0">
                <a:ea typeface="新細明體" panose="02020500000000000000" pitchFamily="18" charset="-120"/>
              </a:rPr>
              <a:t>{</a:t>
            </a:r>
            <a:r>
              <a:rPr lang="en-US" altLang="zh-TW" sz="1600" i="1" dirty="0">
                <a:ea typeface="新細明體" panose="02020500000000000000" pitchFamily="18" charset="-120"/>
              </a:rPr>
              <a:t>small, medium, large</a:t>
            </a:r>
            <a:r>
              <a:rPr lang="en-US" altLang="zh-TW" sz="1600" dirty="0">
                <a:ea typeface="新細明體" panose="02020500000000000000" pitchFamily="18" charset="-120"/>
              </a:rPr>
              <a:t>}</a:t>
            </a:r>
            <a:r>
              <a:rPr lang="en-US" altLang="zh-TW" sz="1600" i="1" dirty="0">
                <a:ea typeface="新細明體" panose="02020500000000000000" pitchFamily="18" charset="-120"/>
              </a:rPr>
              <a:t>,</a:t>
            </a:r>
            <a:r>
              <a:rPr lang="en-US" altLang="zh-TW" sz="1600" dirty="0">
                <a:ea typeface="新細明體" panose="02020500000000000000" pitchFamily="18" charset="-120"/>
              </a:rPr>
              <a:t> grades, army rankings</a:t>
            </a:r>
            <a:endParaRPr lang="zh-TW" altLang="en-US" sz="2400" dirty="0"/>
          </a:p>
        </p:txBody>
      </p:sp>
      <p:pic>
        <p:nvPicPr>
          <p:cNvPr id="15362" name="Picture 2" descr="A definition of ordinal data, together with examples and methods of analysis">
            <a:extLst>
              <a:ext uri="{FF2B5EF4-FFF2-40B4-BE49-F238E27FC236}">
                <a16:creationId xmlns:a16="http://schemas.microsoft.com/office/drawing/2014/main" id="{C87026B3-832E-4630-83B2-78159F5BE3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185" y="2169447"/>
            <a:ext cx="6369728" cy="4187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C932C4A7-B0F9-4B27-8CAC-EB57A206F468}"/>
              </a:ext>
            </a:extLst>
          </p:cNvPr>
          <p:cNvSpPr txBox="1"/>
          <p:nvPr/>
        </p:nvSpPr>
        <p:spPr>
          <a:xfrm>
            <a:off x="948796" y="6357323"/>
            <a:ext cx="64676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dirty="0">
                <a:hlinkClick r:id="rId3"/>
              </a:rPr>
              <a:t>https://careerfoundry.com/en/blog/data-analytics/what-is-ordinal-data/</a:t>
            </a:r>
            <a:endParaRPr lang="en-US" altLang="zh-TW" sz="1600" dirty="0"/>
          </a:p>
          <a:p>
            <a:endParaRPr lang="zh-TW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0276950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Attribute Types – Binary Data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Binary</a:t>
            </a:r>
          </a:p>
          <a:p>
            <a:pPr lvl="1"/>
            <a:r>
              <a:rPr lang="en-US" altLang="zh-TW" sz="2000" dirty="0"/>
              <a:t>Nominal attribute with only 2 states (</a:t>
            </a:r>
            <a:r>
              <a:rPr lang="en-US" altLang="zh-TW" sz="2000" dirty="0">
                <a:solidFill>
                  <a:srgbClr val="FF0000"/>
                </a:solidFill>
              </a:rPr>
              <a:t>0 and 1</a:t>
            </a:r>
            <a:r>
              <a:rPr lang="en-US" altLang="zh-TW" sz="2000" dirty="0"/>
              <a:t>)</a:t>
            </a:r>
          </a:p>
          <a:p>
            <a:pPr lvl="1"/>
            <a:r>
              <a:rPr lang="en-US" altLang="zh-TW" sz="2000" b="1" dirty="0"/>
              <a:t>Symmetric binary</a:t>
            </a:r>
            <a:r>
              <a:rPr lang="en-US" altLang="zh-TW" sz="2000" dirty="0"/>
              <a:t>: </a:t>
            </a:r>
            <a:r>
              <a:rPr lang="en-US" altLang="zh-TW" sz="2000" dirty="0">
                <a:solidFill>
                  <a:srgbClr val="FF0000"/>
                </a:solidFill>
              </a:rPr>
              <a:t>both outcomes equally important</a:t>
            </a:r>
          </a:p>
          <a:p>
            <a:pPr lvl="2"/>
            <a:r>
              <a:rPr lang="en-US" altLang="zh-TW" sz="1800" dirty="0"/>
              <a:t>e.g., gender</a:t>
            </a:r>
          </a:p>
          <a:p>
            <a:pPr lvl="1"/>
            <a:r>
              <a:rPr lang="en-US" altLang="zh-TW" sz="2000" b="1" dirty="0"/>
              <a:t>Asymmetric binary</a:t>
            </a:r>
            <a:r>
              <a:rPr lang="en-US" altLang="zh-TW" sz="2000" dirty="0"/>
              <a:t>: </a:t>
            </a:r>
            <a:r>
              <a:rPr lang="en-US" altLang="zh-TW" sz="2000" dirty="0">
                <a:solidFill>
                  <a:srgbClr val="FF0000"/>
                </a:solidFill>
              </a:rPr>
              <a:t>outcomes not equally important.  </a:t>
            </a:r>
          </a:p>
          <a:p>
            <a:pPr lvl="2"/>
            <a:r>
              <a:rPr lang="en-US" altLang="zh-TW" sz="1800" dirty="0"/>
              <a:t>e.g., medical test (positive vs. negative)</a:t>
            </a:r>
          </a:p>
          <a:p>
            <a:pPr lvl="2"/>
            <a:r>
              <a:rPr lang="en-US" altLang="zh-TW" sz="1800" dirty="0"/>
              <a:t>Convention: </a:t>
            </a:r>
            <a:r>
              <a:rPr lang="en-US" altLang="zh-TW" sz="1800" dirty="0">
                <a:solidFill>
                  <a:srgbClr val="FF0000"/>
                </a:solidFill>
              </a:rPr>
              <a:t>assign 1 to most important outcome (e.g., HIV positive)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456C03-9280-471C-8F99-06744BBD3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014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Numeric Attribute Types – Interval Data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4378F3-AC0D-4396-B0E2-8409B3A6A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49" y="1207169"/>
            <a:ext cx="8229600" cy="48768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TW" sz="2000" dirty="0"/>
              <a:t>Measured on a scale of equal-sized units</a:t>
            </a:r>
          </a:p>
          <a:p>
            <a:pPr>
              <a:lnSpc>
                <a:spcPct val="100000"/>
              </a:lnSpc>
            </a:pPr>
            <a:r>
              <a:rPr lang="en-US" altLang="zh-TW" sz="2000" dirty="0"/>
              <a:t>Values have order and can be positive, 0 or negative</a:t>
            </a:r>
          </a:p>
          <a:p>
            <a:pPr>
              <a:lnSpc>
                <a:spcPct val="100000"/>
              </a:lnSpc>
            </a:pPr>
            <a:r>
              <a:rPr lang="en-US" altLang="zh-TW" sz="2000" dirty="0"/>
              <a:t>No true zero-point</a:t>
            </a:r>
          </a:p>
          <a:p>
            <a:pPr>
              <a:lnSpc>
                <a:spcPct val="100000"/>
              </a:lnSpc>
            </a:pPr>
            <a:r>
              <a:rPr lang="en-US" altLang="zh-TW" sz="2000" dirty="0"/>
              <a:t>Can compute the measures of central tendency</a:t>
            </a:r>
          </a:p>
          <a:p>
            <a:endParaRPr lang="zh-TW" altLang="en-US" dirty="0"/>
          </a:p>
        </p:txBody>
      </p:sp>
      <p:pic>
        <p:nvPicPr>
          <p:cNvPr id="11" name="Picture 2" descr="A definition of interval data, together with examples and different types of possible analysis">
            <a:extLst>
              <a:ext uri="{FF2B5EF4-FFF2-40B4-BE49-F238E27FC236}">
                <a16:creationId xmlns:a16="http://schemas.microsoft.com/office/drawing/2014/main" id="{413FFBC9-CB9A-4125-A09E-9FDF0019D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310" y="2645516"/>
            <a:ext cx="5859379" cy="3852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52222EF3-A577-4968-B9E2-1B121478E73B}"/>
              </a:ext>
            </a:extLst>
          </p:cNvPr>
          <p:cNvSpPr txBox="1"/>
          <p:nvPr/>
        </p:nvSpPr>
        <p:spPr>
          <a:xfrm>
            <a:off x="1520792" y="6497855"/>
            <a:ext cx="57000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hlinkClick r:id="rId3"/>
              </a:rPr>
              <a:t>https://careerfoundry.com/en/blog/data-analytics/what-is-interval-data/</a:t>
            </a:r>
            <a:endParaRPr lang="en-US" altLang="zh-TW" sz="1400" dirty="0"/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4317119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AA279BD-B06E-4217-9AA6-36AF0191C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4267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Numeric Attribute Types – Ratio</a:t>
            </a:r>
            <a:r>
              <a:rPr lang="zh-TW" altLang="en-US" sz="3600" dirty="0"/>
              <a:t> </a:t>
            </a:r>
            <a:r>
              <a:rPr lang="en-US" altLang="zh-TW" sz="3600" dirty="0"/>
              <a:t>Data</a:t>
            </a:r>
            <a:endParaRPr lang="zh-TW" altLang="en-US" sz="3600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CFCD80-F733-4D52-A0C0-416A6D5CE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7438"/>
            <a:ext cx="8229600" cy="487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altLang="zh-TW" sz="1800" dirty="0"/>
              <a:t>Inherent zero-point</a:t>
            </a:r>
          </a:p>
          <a:p>
            <a:pPr>
              <a:lnSpc>
                <a:spcPct val="100000"/>
              </a:lnSpc>
            </a:pPr>
            <a:r>
              <a:rPr lang="en-US" altLang="zh-TW" sz="1800" dirty="0"/>
              <a:t>Values are ordered and can compute the difference and central tendency</a:t>
            </a:r>
          </a:p>
          <a:p>
            <a:pPr>
              <a:lnSpc>
                <a:spcPct val="100000"/>
              </a:lnSpc>
            </a:pPr>
            <a:r>
              <a:rPr lang="en-US" altLang="zh-TW" sz="1800" dirty="0"/>
              <a:t>We can speak of values as being an order of magnitude larger than the unit of measurement (10 K˚ is twice as high as 5 K˚).</a:t>
            </a:r>
          </a:p>
        </p:txBody>
      </p:sp>
      <p:pic>
        <p:nvPicPr>
          <p:cNvPr id="17410" name="Picture 2" descr="A definition of ratio data, together with examples and suitable techniques for analysis">
            <a:extLst>
              <a:ext uri="{FF2B5EF4-FFF2-40B4-BE49-F238E27FC236}">
                <a16:creationId xmlns:a16="http://schemas.microsoft.com/office/drawing/2014/main" id="{AD35F8FB-2F8E-4586-B51A-969A70D6C1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913" y="2416866"/>
            <a:ext cx="6179419" cy="40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DD9ECFF4-DBDB-4CFF-92A7-5E7EBA4A3D60}"/>
              </a:ext>
            </a:extLst>
          </p:cNvPr>
          <p:cNvSpPr txBox="1"/>
          <p:nvPr/>
        </p:nvSpPr>
        <p:spPr>
          <a:xfrm>
            <a:off x="1337912" y="6479619"/>
            <a:ext cx="5470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dirty="0">
                <a:hlinkClick r:id="rId3"/>
              </a:rPr>
              <a:t>https://careerfoundry.com/en/blog/data-analytics/what-is-ratio-data/</a:t>
            </a:r>
            <a:endParaRPr lang="en-US" altLang="zh-TW" sz="1400" dirty="0"/>
          </a:p>
          <a:p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614670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8537B02-51AB-4FA8-9157-A7A466385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2CF52A-9CCB-44F6-87BD-0986D5D433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altLang="zh-TW" sz="3200" dirty="0"/>
              <a:t>Data Objects and Attribute Types</a:t>
            </a:r>
          </a:p>
          <a:p>
            <a:pPr>
              <a:lnSpc>
                <a:spcPct val="130000"/>
              </a:lnSpc>
            </a:pPr>
            <a:r>
              <a:rPr lang="en-US" altLang="zh-TW" sz="3200" dirty="0"/>
              <a:t>Basic Statistical Descriptions of Data</a:t>
            </a:r>
          </a:p>
          <a:p>
            <a:pPr>
              <a:lnSpc>
                <a:spcPct val="130000"/>
              </a:lnSpc>
            </a:pPr>
            <a:r>
              <a:rPr lang="en-US" altLang="zh-TW" sz="3200" dirty="0"/>
              <a:t>Data Visualization</a:t>
            </a:r>
          </a:p>
          <a:p>
            <a:pPr>
              <a:lnSpc>
                <a:spcPct val="130000"/>
              </a:lnSpc>
            </a:pPr>
            <a:r>
              <a:rPr lang="en-US" altLang="zh-TW" sz="3200" dirty="0"/>
              <a:t>Measuring Data Similarity and Dissimilarity</a:t>
            </a:r>
          </a:p>
          <a:p>
            <a:pPr>
              <a:lnSpc>
                <a:spcPct val="130000"/>
              </a:lnSpc>
            </a:pPr>
            <a:r>
              <a:rPr lang="en-US" altLang="zh-TW" sz="3200" dirty="0"/>
              <a:t>Summary</a:t>
            </a:r>
          </a:p>
          <a:p>
            <a:pPr>
              <a:lnSpc>
                <a:spcPct val="130000"/>
              </a:lnSpc>
            </a:pPr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1366166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Discrete vs. Continuous Attributes 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/>
              <a:t>Discrete Attribute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Has only a finite or countably infinite set of values</a:t>
            </a:r>
          </a:p>
          <a:p>
            <a:pPr lvl="2"/>
            <a:r>
              <a:rPr lang="en-US" altLang="zh-TW" dirty="0"/>
              <a:t>E.g., zip codes, profession, or the set of words in a collection of documents </a:t>
            </a:r>
          </a:p>
          <a:p>
            <a:pPr lvl="1"/>
            <a:r>
              <a:rPr lang="en-US" altLang="zh-TW" dirty="0"/>
              <a:t>Sometimes, represented as </a:t>
            </a:r>
            <a:r>
              <a:rPr lang="en-US" altLang="zh-TW" dirty="0">
                <a:solidFill>
                  <a:srgbClr val="FF0000"/>
                </a:solidFill>
              </a:rPr>
              <a:t>integer variables</a:t>
            </a:r>
          </a:p>
          <a:p>
            <a:pPr lvl="1"/>
            <a:r>
              <a:rPr lang="en-US" altLang="zh-TW" dirty="0"/>
              <a:t>Note: Binary attributes are a special case of discrete attributes </a:t>
            </a:r>
          </a:p>
          <a:p>
            <a:r>
              <a:rPr lang="en-US" altLang="zh-TW" dirty="0"/>
              <a:t>Continuous Attribute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Has real numbers as attribute values</a:t>
            </a:r>
          </a:p>
          <a:p>
            <a:pPr lvl="2"/>
            <a:r>
              <a:rPr lang="en-US" altLang="zh-TW" dirty="0"/>
              <a:t>E.g., temperature, height, or weight</a:t>
            </a:r>
          </a:p>
          <a:p>
            <a:pPr lvl="1"/>
            <a:r>
              <a:rPr lang="en-US" altLang="zh-TW" dirty="0"/>
              <a:t>Practically, real values can only be measured and represented </a:t>
            </a:r>
            <a:r>
              <a:rPr lang="en-US" altLang="zh-TW" dirty="0">
                <a:solidFill>
                  <a:srgbClr val="FF0000"/>
                </a:solidFill>
              </a:rPr>
              <a:t>using a finite number of digits</a:t>
            </a:r>
          </a:p>
          <a:p>
            <a:pPr lvl="1"/>
            <a:r>
              <a:rPr lang="en-US" altLang="zh-TW" dirty="0"/>
              <a:t>Continuous attributes are typically represented as </a:t>
            </a:r>
            <a:r>
              <a:rPr lang="en-US" altLang="zh-TW" dirty="0">
                <a:solidFill>
                  <a:srgbClr val="FF0000"/>
                </a:solidFill>
              </a:rPr>
              <a:t>floating-point variables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Basic Statistical Descriptions of Data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altLang="zh-TW" dirty="0"/>
              <a:t>Motivation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To better understand the data: central tendency, variation and spread</a:t>
            </a:r>
          </a:p>
          <a:p>
            <a:r>
              <a:rPr lang="en-US" altLang="zh-TW" dirty="0"/>
              <a:t>Data dispersion characteristics </a:t>
            </a:r>
          </a:p>
          <a:p>
            <a:pPr lvl="1"/>
            <a:r>
              <a:rPr lang="en-US" altLang="zh-TW" dirty="0"/>
              <a:t>median, max, min, quantiles, outliers, variance, etc.</a:t>
            </a:r>
          </a:p>
          <a:p>
            <a:r>
              <a:rPr lang="en-US" altLang="zh-TW" dirty="0"/>
              <a:t>Numerical dimensions correspond to sorted intervals</a:t>
            </a:r>
          </a:p>
          <a:p>
            <a:pPr lvl="1"/>
            <a:r>
              <a:rPr lang="en-US" altLang="zh-TW" dirty="0"/>
              <a:t>Data dispersion: analyzed with multiple granularities of precision</a:t>
            </a:r>
          </a:p>
          <a:p>
            <a:pPr lvl="1"/>
            <a:r>
              <a:rPr lang="en-US" altLang="zh-TW" dirty="0"/>
              <a:t>Boxplot or quantile analysis on sorted intervals</a:t>
            </a:r>
          </a:p>
          <a:p>
            <a:r>
              <a:rPr lang="en-US" altLang="zh-TW" dirty="0"/>
              <a:t>Dispersion analysis on computed measures</a:t>
            </a:r>
          </a:p>
          <a:p>
            <a:pPr lvl="1"/>
            <a:r>
              <a:rPr lang="en-US" altLang="zh-TW" dirty="0"/>
              <a:t>Folding measures into numerical dimensions</a:t>
            </a:r>
          </a:p>
          <a:p>
            <a:pPr lvl="1"/>
            <a:r>
              <a:rPr lang="en-US" altLang="zh-TW" dirty="0"/>
              <a:t>Boxplot or quantile analysis on the transformed cube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799"/>
            <a:ext cx="8763000" cy="898525"/>
          </a:xfrm>
        </p:spPr>
        <p:txBody>
          <a:bodyPr>
            <a:normAutofit/>
          </a:bodyPr>
          <a:lstStyle/>
          <a:p>
            <a:r>
              <a:rPr lang="en-US" altLang="zh-TW" dirty="0"/>
              <a:t>Measuring the Central Tendency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799" y="1295400"/>
            <a:ext cx="8259763" cy="51816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Mean (algebraic measure) (sample vs. population):</a:t>
            </a:r>
          </a:p>
          <a:p>
            <a:pPr lvl="1"/>
            <a:r>
              <a:rPr lang="en-US" altLang="zh-TW" sz="2000" dirty="0"/>
              <a:t>Note: n is sample size and N is population size. </a:t>
            </a:r>
          </a:p>
          <a:p>
            <a:pPr lvl="1"/>
            <a:r>
              <a:rPr lang="en-US" altLang="zh-TW" sz="2000" dirty="0"/>
              <a:t>Weighted arithmetic mean:</a:t>
            </a:r>
          </a:p>
          <a:p>
            <a:pPr lvl="1"/>
            <a:r>
              <a:rPr lang="en-US" altLang="zh-TW" sz="2000" dirty="0"/>
              <a:t>Trimmed mean: chopping extreme values</a:t>
            </a:r>
          </a:p>
          <a:p>
            <a:endParaRPr lang="en-US" altLang="zh-TW" sz="2400" dirty="0"/>
          </a:p>
          <a:p>
            <a:r>
              <a:rPr lang="en-US" altLang="zh-TW" sz="2400" dirty="0"/>
              <a:t>Median: </a:t>
            </a:r>
          </a:p>
          <a:p>
            <a:pPr lvl="1"/>
            <a:r>
              <a:rPr lang="en-US" altLang="zh-TW" sz="2000" dirty="0">
                <a:solidFill>
                  <a:srgbClr val="FF0000"/>
                </a:solidFill>
              </a:rPr>
              <a:t>Middle value </a:t>
            </a:r>
            <a:r>
              <a:rPr lang="en-US" altLang="zh-TW" sz="2000" dirty="0"/>
              <a:t>if odd number of values, or </a:t>
            </a:r>
            <a:r>
              <a:rPr lang="en-US" altLang="zh-TW" sz="2000" dirty="0">
                <a:solidFill>
                  <a:srgbClr val="FF0000"/>
                </a:solidFill>
              </a:rPr>
              <a:t>average</a:t>
            </a:r>
            <a:r>
              <a:rPr lang="en-US" altLang="zh-TW" sz="2000" dirty="0"/>
              <a:t> of the middle two values otherwise</a:t>
            </a:r>
          </a:p>
          <a:p>
            <a:pPr lvl="1"/>
            <a:r>
              <a:rPr lang="en-US" altLang="zh-TW" sz="2000" dirty="0"/>
              <a:t>Estimated by interpolation (for grouped data):</a:t>
            </a:r>
          </a:p>
          <a:p>
            <a:endParaRPr lang="en-US" altLang="zh-TW" sz="2400" dirty="0"/>
          </a:p>
          <a:p>
            <a:endParaRPr lang="en-US" altLang="zh-TW" sz="2400" dirty="0"/>
          </a:p>
          <a:p>
            <a:endParaRPr lang="en-US" altLang="zh-TW" sz="2400" dirty="0"/>
          </a:p>
        </p:txBody>
      </p:sp>
      <p:graphicFrame>
        <p:nvGraphicFramePr>
          <p:cNvPr id="15368" name="Object 8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48364410"/>
              </p:ext>
            </p:extLst>
          </p:nvPr>
        </p:nvGraphicFramePr>
        <p:xfrm>
          <a:off x="3687892" y="3239084"/>
          <a:ext cx="942716" cy="681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Equation" r:id="rId4" imgW="596900" imgH="431800" progId="Equation.3">
                  <p:embed/>
                </p:oleObj>
              </mc:Choice>
              <mc:Fallback>
                <p:oleObj name="Equation" r:id="rId4" imgW="596900" imgH="431800" progId="Equation.3">
                  <p:embed/>
                  <p:pic>
                    <p:nvPicPr>
                      <p:cNvPr id="1536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892" y="3239084"/>
                        <a:ext cx="942716" cy="68196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59683"/>
              </p:ext>
            </p:extLst>
          </p:nvPr>
        </p:nvGraphicFramePr>
        <p:xfrm>
          <a:off x="1616482" y="3156998"/>
          <a:ext cx="17526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Microsoft Equation 3.0" r:id="rId6" imgW="710891" imgH="431613" progId="Equation.3">
                  <p:embed/>
                </p:oleObj>
              </mc:Choice>
              <mc:Fallback>
                <p:oleObj name="Microsoft Equation 3.0" r:id="rId6" imgW="710891" imgH="431613" progId="Equation.3">
                  <p:embed/>
                  <p:pic>
                    <p:nvPicPr>
                      <p:cNvPr id="153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482" y="3156998"/>
                        <a:ext cx="1752600" cy="846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547909"/>
              </p:ext>
            </p:extLst>
          </p:nvPr>
        </p:nvGraphicFramePr>
        <p:xfrm>
          <a:off x="5956273" y="2036234"/>
          <a:ext cx="1571245" cy="14216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Equation" r:id="rId8" imgW="749300" imgH="838200" progId="Equation.3">
                  <p:embed/>
                </p:oleObj>
              </mc:Choice>
              <mc:Fallback>
                <p:oleObj name="Equation" r:id="rId8" imgW="749300" imgH="838200" progId="Equation.3">
                  <p:embed/>
                  <p:pic>
                    <p:nvPicPr>
                      <p:cNvPr id="153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273" y="2036234"/>
                        <a:ext cx="1571245" cy="142160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1201343"/>
              </p:ext>
            </p:extLst>
          </p:nvPr>
        </p:nvGraphicFramePr>
        <p:xfrm>
          <a:off x="1987550" y="5715000"/>
          <a:ext cx="4343400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" name="Equation" r:id="rId10" imgW="2387600" imgH="469900" progId="Equation.3">
                  <p:embed/>
                </p:oleObj>
              </mc:Choice>
              <mc:Fallback>
                <p:oleObj name="Equation" r:id="rId10" imgW="2387600" imgH="469900" progId="Equation.3">
                  <p:embed/>
                  <p:pic>
                    <p:nvPicPr>
                      <p:cNvPr id="1536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7550" y="5715000"/>
                        <a:ext cx="4343400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41497A-B121-4F3B-843B-0D8B85AD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Measuring the Central Tendency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B5E0742-14E6-45BB-B2FB-DE1BBE13D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Mode</a:t>
            </a:r>
          </a:p>
          <a:p>
            <a:pPr lvl="1"/>
            <a:r>
              <a:rPr lang="en-US" altLang="zh-TW" sz="2000" dirty="0"/>
              <a:t>Value that occurs most frequently in the data</a:t>
            </a:r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Unimodal, bimodal, trimodal</a:t>
            </a:r>
          </a:p>
          <a:p>
            <a:endParaRPr lang="zh-TW" altLang="en-US" sz="2400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69171C5E-BC52-455A-8072-B8D8698A4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80" y="2684979"/>
            <a:ext cx="2462463" cy="2202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4C17FE5E-B214-4F12-90B2-301397C94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9307" y="5362419"/>
            <a:ext cx="4182059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367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16895"/>
            <a:ext cx="5638800" cy="6858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 Symmetric vs. Skewed Data</a:t>
            </a:r>
          </a:p>
        </p:txBody>
      </p:sp>
      <p:sp>
        <p:nvSpPr>
          <p:cNvPr id="163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51791"/>
            <a:ext cx="5334000" cy="228282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1800" dirty="0">
                <a:solidFill>
                  <a:schemeClr val="tx2"/>
                </a:solidFill>
                <a:ea typeface="新細明體" panose="02020500000000000000" pitchFamily="18" charset="-120"/>
              </a:rPr>
              <a:t>Median, mean and mode of symmetric, positively and negatively skewed data</a:t>
            </a:r>
          </a:p>
          <a:p>
            <a:pPr eaLnBrk="1" hangingPunct="1">
              <a:lnSpc>
                <a:spcPct val="130000"/>
              </a:lnSpc>
              <a:buSzPct val="80000"/>
            </a:pPr>
            <a:r>
              <a:rPr lang="en-US" altLang="zh-TW" sz="1800" dirty="0">
                <a:ea typeface="新細明體" panose="02020500000000000000" pitchFamily="18" charset="-120"/>
              </a:rPr>
              <a:t>For unimodal numeric data that are moderately skewed (asymmetrical)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zh-TW" sz="1800" dirty="0">
                <a:ea typeface="新細明體" panose="02020500000000000000" pitchFamily="18" charset="-120"/>
              </a:rPr>
              <a:t>Empirical formula:</a:t>
            </a:r>
          </a:p>
          <a:p>
            <a:pPr eaLnBrk="1" hangingPunct="1">
              <a:lnSpc>
                <a:spcPct val="120000"/>
              </a:lnSpc>
            </a:pPr>
            <a:endParaRPr lang="en-US" altLang="zh-TW" sz="1800" dirty="0">
              <a:solidFill>
                <a:schemeClr val="tx2"/>
              </a:solidFill>
              <a:ea typeface="新細明體" panose="02020500000000000000" pitchFamily="18" charset="-120"/>
            </a:endParaRPr>
          </a:p>
        </p:txBody>
      </p:sp>
      <p:pic>
        <p:nvPicPr>
          <p:cNvPr id="16393" name="Picture 10" descr="ha02skew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6406"/>
            <a:ext cx="3417887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6" name="Rectangle 13"/>
          <p:cNvSpPr>
            <a:spLocks noChangeArrowheads="1"/>
          </p:cNvSpPr>
          <p:nvPr/>
        </p:nvSpPr>
        <p:spPr bwMode="auto">
          <a:xfrm>
            <a:off x="5791200" y="1447800"/>
            <a:ext cx="1981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None/>
            </a:pPr>
            <a:r>
              <a:rPr lang="en-US" altLang="zh-TW" sz="1600">
                <a:solidFill>
                  <a:schemeClr val="tx2"/>
                </a:solidFill>
                <a:ea typeface="新細明體" panose="02020500000000000000" pitchFamily="18" charset="-120"/>
              </a:rPr>
              <a:t>symmetric</a:t>
            </a:r>
          </a:p>
        </p:txBody>
      </p:sp>
      <p:graphicFrame>
        <p:nvGraphicFramePr>
          <p:cNvPr id="16397" name="物件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176773"/>
              </p:ext>
            </p:extLst>
          </p:nvPr>
        </p:nvGraphicFramePr>
        <p:xfrm>
          <a:off x="760413" y="3007260"/>
          <a:ext cx="4192587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5" imgW="2197100" imgH="203200" progId="Equation.3">
                  <p:embed/>
                </p:oleObj>
              </mc:Choice>
              <mc:Fallback>
                <p:oleObj name="Equation" r:id="rId5" imgW="2197100" imgH="203200" progId="Equation.3">
                  <p:embed/>
                  <p:pic>
                    <p:nvPicPr>
                      <p:cNvPr id="16397" name="物件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413" y="3007260"/>
                        <a:ext cx="4192587" cy="39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群組 5">
            <a:extLst>
              <a:ext uri="{FF2B5EF4-FFF2-40B4-BE49-F238E27FC236}">
                <a16:creationId xmlns:a16="http://schemas.microsoft.com/office/drawing/2014/main" id="{FA21B7DE-BBA3-4551-80D0-D11BAC85EF6A}"/>
              </a:ext>
            </a:extLst>
          </p:cNvPr>
          <p:cNvGrpSpPr/>
          <p:nvPr/>
        </p:nvGrpSpPr>
        <p:grpSpPr>
          <a:xfrm>
            <a:off x="155575" y="3659080"/>
            <a:ext cx="4416425" cy="3226576"/>
            <a:chOff x="344488" y="3381676"/>
            <a:chExt cx="4532312" cy="3505200"/>
          </a:xfrm>
        </p:grpSpPr>
        <p:pic>
          <p:nvPicPr>
            <p:cNvPr id="17" name="Picture 8" descr="leftskewed">
              <a:extLst>
                <a:ext uri="{FF2B5EF4-FFF2-40B4-BE49-F238E27FC236}">
                  <a16:creationId xmlns:a16="http://schemas.microsoft.com/office/drawing/2014/main" id="{014F5C48-A3E3-4828-8EED-CA0FB3CA0D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44488" y="3381676"/>
              <a:ext cx="4532312" cy="3505200"/>
            </a:xfrm>
            <a:prstGeom prst="rect">
              <a:avLst/>
            </a:prstGeom>
            <a:noFill/>
          </p:spPr>
        </p:pic>
        <p:sp>
          <p:nvSpPr>
            <p:cNvPr id="18" name="Rectangle 11">
              <a:extLst>
                <a:ext uri="{FF2B5EF4-FFF2-40B4-BE49-F238E27FC236}">
                  <a16:creationId xmlns:a16="http://schemas.microsoft.com/office/drawing/2014/main" id="{98EB9B68-69E6-4C5E-A0E3-84D2F927E1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677076"/>
              <a:ext cx="1981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zh-TW" sz="1600" dirty="0">
                  <a:solidFill>
                    <a:schemeClr val="tx2"/>
                  </a:solidFill>
                  <a:ea typeface="新細明體" panose="02020500000000000000" pitchFamily="18" charset="-120"/>
                </a:rPr>
                <a:t>positively skewed</a:t>
              </a:r>
            </a:p>
          </p:txBody>
        </p:sp>
        <p:sp>
          <p:nvSpPr>
            <p:cNvPr id="19" name="文字方塊 3">
              <a:extLst>
                <a:ext uri="{FF2B5EF4-FFF2-40B4-BE49-F238E27FC236}">
                  <a16:creationId xmlns:a16="http://schemas.microsoft.com/office/drawing/2014/main" id="{2DCE4977-9694-43C4-B591-D990655B9A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200" y="5077126"/>
              <a:ext cx="1817688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zh-TW" sz="1600" dirty="0">
                  <a:solidFill>
                    <a:srgbClr val="745D00"/>
                  </a:solidFill>
                  <a:ea typeface="新細明體" panose="02020500000000000000" pitchFamily="18" charset="-120"/>
                </a:rPr>
                <a:t>**Mode&lt;median</a:t>
              </a:r>
              <a:endParaRPr lang="zh-TW" altLang="en-US" sz="1600" dirty="0">
                <a:solidFill>
                  <a:srgbClr val="745D00"/>
                </a:solidFill>
                <a:ea typeface="新細明體" panose="02020500000000000000" pitchFamily="18" charset="-120"/>
              </a:endParaRPr>
            </a:p>
          </p:txBody>
        </p:sp>
      </p:grpSp>
      <p:grpSp>
        <p:nvGrpSpPr>
          <p:cNvPr id="7" name="群組 6">
            <a:extLst>
              <a:ext uri="{FF2B5EF4-FFF2-40B4-BE49-F238E27FC236}">
                <a16:creationId xmlns:a16="http://schemas.microsoft.com/office/drawing/2014/main" id="{FCF6E141-92E2-4874-9770-9F35E930612A}"/>
              </a:ext>
            </a:extLst>
          </p:cNvPr>
          <p:cNvGrpSpPr/>
          <p:nvPr/>
        </p:nvGrpSpPr>
        <p:grpSpPr>
          <a:xfrm>
            <a:off x="4277627" y="3426210"/>
            <a:ext cx="4308108" cy="3431790"/>
            <a:chOff x="4441825" y="3381675"/>
            <a:chExt cx="4168775" cy="3514725"/>
          </a:xfrm>
        </p:grpSpPr>
        <p:pic>
          <p:nvPicPr>
            <p:cNvPr id="21" name="Picture 6" descr="rightskewed">
              <a:extLst>
                <a:ext uri="{FF2B5EF4-FFF2-40B4-BE49-F238E27FC236}">
                  <a16:creationId xmlns:a16="http://schemas.microsoft.com/office/drawing/2014/main" id="{2CE3AF60-1A1E-4739-A066-0F37747083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4441825" y="3381675"/>
              <a:ext cx="4168775" cy="3514725"/>
            </a:xfrm>
            <a:prstGeom prst="rect">
              <a:avLst/>
            </a:prstGeom>
            <a:noFill/>
          </p:spPr>
        </p:pic>
        <p:sp>
          <p:nvSpPr>
            <p:cNvPr id="22" name="Rectangle 12">
              <a:extLst>
                <a:ext uri="{FF2B5EF4-FFF2-40B4-BE49-F238E27FC236}">
                  <a16:creationId xmlns:a16="http://schemas.microsoft.com/office/drawing/2014/main" id="{D2E43215-62B4-48B5-A983-8E11CBCFFB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4669138"/>
              <a:ext cx="1981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None/>
              </a:pPr>
              <a:r>
                <a:rPr lang="en-US" altLang="zh-TW" sz="1600">
                  <a:solidFill>
                    <a:schemeClr val="tx2"/>
                  </a:solidFill>
                  <a:ea typeface="新細明體" panose="02020500000000000000" pitchFamily="18" charset="-120"/>
                </a:rPr>
                <a:t>negatively skewed</a:t>
              </a:r>
            </a:p>
          </p:txBody>
        </p:sp>
        <p:sp>
          <p:nvSpPr>
            <p:cNvPr id="23" name="文字方塊 15">
              <a:extLst>
                <a:ext uri="{FF2B5EF4-FFF2-40B4-BE49-F238E27FC236}">
                  <a16:creationId xmlns:a16="http://schemas.microsoft.com/office/drawing/2014/main" id="{8B6D1270-E5CF-4795-B63E-F02025D03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64150" y="5050138"/>
              <a:ext cx="1816100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r>
                <a:rPr lang="en-US" altLang="zh-TW" sz="1600" dirty="0">
                  <a:solidFill>
                    <a:srgbClr val="745D00"/>
                  </a:solidFill>
                  <a:ea typeface="新細明體" panose="02020500000000000000" pitchFamily="18" charset="-120"/>
                </a:rPr>
                <a:t>**Mode&gt;median</a:t>
              </a:r>
              <a:endParaRPr lang="zh-TW" altLang="en-US" sz="1600" dirty="0">
                <a:solidFill>
                  <a:srgbClr val="745D00"/>
                </a:solidFill>
                <a:ea typeface="新細明體" panose="02020500000000000000" pitchFamily="18" charset="-120"/>
              </a:endParaRPr>
            </a:p>
          </p:txBody>
        </p:sp>
      </p:grp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Measuring the Central Tendency-Example</a:t>
            </a:r>
            <a:endParaRPr lang="zh-TW" altLang="en-US" dirty="0"/>
          </a:p>
        </p:txBody>
      </p:sp>
      <p:sp>
        <p:nvSpPr>
          <p:cNvPr id="17411" name="內容版面配置區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/>
              <a:t>The values for salary (in thousands of dollars), shown in increasing order: 30, 36, 47, 50, 52, 52, 56, 60, 63, 70, 70, 110</a:t>
            </a:r>
          </a:p>
          <a:p>
            <a:pPr lvl="1"/>
            <a:r>
              <a:rPr lang="en-US" altLang="zh-TW" sz="2400" dirty="0"/>
              <a:t>Mean salary= ?</a:t>
            </a:r>
          </a:p>
          <a:p>
            <a:pPr lvl="1"/>
            <a:r>
              <a:rPr lang="en-US" altLang="zh-TW" sz="2400" dirty="0"/>
              <a:t>Median = ?</a:t>
            </a:r>
          </a:p>
          <a:p>
            <a:pPr lvl="1"/>
            <a:r>
              <a:rPr lang="en-US" altLang="zh-TW" sz="2400" dirty="0"/>
              <a:t>Mode = ?</a:t>
            </a:r>
          </a:p>
          <a:p>
            <a:pPr lvl="1"/>
            <a:endParaRPr lang="zh-TW" alt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375384" y="304800"/>
            <a:ext cx="8540015" cy="75959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600" dirty="0"/>
              <a:t>Measuring the Dispersion of Data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4394"/>
            <a:ext cx="8610600" cy="50292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buSzPct val="80000"/>
            </a:pPr>
            <a:r>
              <a:rPr lang="en-US" altLang="zh-TW" sz="2400" dirty="0">
                <a:ea typeface="新細明體" panose="02020500000000000000" pitchFamily="18" charset="-120"/>
              </a:rPr>
              <a:t>Quartiles, outliers and boxplots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zh-TW" sz="2000" b="1" dirty="0">
                <a:ea typeface="新細明體" panose="02020500000000000000" pitchFamily="18" charset="-120"/>
              </a:rPr>
              <a:t>Quartiles</a:t>
            </a:r>
            <a:r>
              <a:rPr lang="en-US" altLang="zh-TW" sz="2000" dirty="0">
                <a:ea typeface="新細明體" panose="02020500000000000000" pitchFamily="18" charset="-120"/>
              </a:rPr>
              <a:t>: Q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000" dirty="0">
                <a:ea typeface="新細明體" panose="02020500000000000000" pitchFamily="18" charset="-120"/>
              </a:rPr>
              <a:t> (25</a:t>
            </a:r>
            <a:r>
              <a:rPr lang="en-US" altLang="zh-TW" sz="2000" baseline="30000" dirty="0">
                <a:ea typeface="新細明體" panose="02020500000000000000" pitchFamily="18" charset="-120"/>
              </a:rPr>
              <a:t>th</a:t>
            </a:r>
            <a:r>
              <a:rPr lang="en-US" altLang="zh-TW" sz="2000" dirty="0">
                <a:ea typeface="新細明體" panose="02020500000000000000" pitchFamily="18" charset="-120"/>
              </a:rPr>
              <a:t> percentile), Q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3</a:t>
            </a:r>
            <a:r>
              <a:rPr lang="en-US" altLang="zh-TW" sz="2000" dirty="0">
                <a:ea typeface="新細明體" panose="02020500000000000000" pitchFamily="18" charset="-120"/>
              </a:rPr>
              <a:t> (75</a:t>
            </a:r>
            <a:r>
              <a:rPr lang="en-US" altLang="zh-TW" sz="2000" baseline="30000" dirty="0">
                <a:ea typeface="新細明體" panose="02020500000000000000" pitchFamily="18" charset="-120"/>
              </a:rPr>
              <a:t>th</a:t>
            </a:r>
            <a:r>
              <a:rPr lang="en-US" altLang="zh-TW" sz="2000" dirty="0">
                <a:ea typeface="新細明體" panose="02020500000000000000" pitchFamily="18" charset="-120"/>
              </a:rPr>
              <a:t> percentile)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zh-TW" sz="2000" b="1" dirty="0">
                <a:ea typeface="新細明體" panose="02020500000000000000" pitchFamily="18" charset="-120"/>
              </a:rPr>
              <a:t>Inter-quartile range</a:t>
            </a:r>
            <a:r>
              <a:rPr lang="en-US" altLang="zh-TW" sz="2000" dirty="0">
                <a:ea typeface="新細明體" panose="02020500000000000000" pitchFamily="18" charset="-120"/>
              </a:rPr>
              <a:t>: IQR = Q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3 </a:t>
            </a:r>
            <a:r>
              <a:rPr lang="en-US" altLang="zh-TW" sz="2000" dirty="0">
                <a:ea typeface="新細明體" panose="02020500000000000000" pitchFamily="18" charset="-120"/>
              </a:rPr>
              <a:t>–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Q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1 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zh-TW" sz="2000" b="1" dirty="0">
                <a:ea typeface="新細明體" panose="02020500000000000000" pitchFamily="18" charset="-120"/>
              </a:rPr>
              <a:t>Five number summary</a:t>
            </a:r>
            <a:r>
              <a:rPr lang="en-US" altLang="zh-TW" sz="2000" dirty="0">
                <a:ea typeface="新細明體" panose="02020500000000000000" pitchFamily="18" charset="-120"/>
              </a:rPr>
              <a:t>: min, Q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1</a:t>
            </a:r>
            <a:r>
              <a:rPr lang="en-US" altLang="zh-TW" sz="2000" dirty="0">
                <a:ea typeface="新細明體" panose="02020500000000000000" pitchFamily="18" charset="-120"/>
              </a:rPr>
              <a:t>, median,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</a:rPr>
              <a:t>Q</a:t>
            </a:r>
            <a:r>
              <a:rPr lang="en-US" altLang="zh-TW" sz="2000" baseline="-25000" dirty="0">
                <a:ea typeface="新細明體" panose="02020500000000000000" pitchFamily="18" charset="-120"/>
              </a:rPr>
              <a:t>3</a:t>
            </a:r>
            <a:r>
              <a:rPr lang="en-US" altLang="zh-TW" sz="2000" dirty="0">
                <a:ea typeface="新細明體" panose="02020500000000000000" pitchFamily="18" charset="-120"/>
              </a:rPr>
              <a:t>, max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zh-TW" sz="2000" b="1" dirty="0">
                <a:ea typeface="新細明體" panose="02020500000000000000" pitchFamily="18" charset="-120"/>
              </a:rPr>
              <a:t>Boxplot</a:t>
            </a:r>
            <a:r>
              <a:rPr lang="en-US" altLang="zh-TW" sz="2000" dirty="0">
                <a:ea typeface="新細明體" panose="02020500000000000000" pitchFamily="18" charset="-120"/>
              </a:rPr>
              <a:t>: ends of the box are the quartiles; median is marked; add whiskers, and plot outliers individually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zh-TW" sz="2000" b="1" dirty="0">
                <a:ea typeface="新細明體" panose="02020500000000000000" pitchFamily="18" charset="-120"/>
              </a:rPr>
              <a:t>Outlier</a:t>
            </a:r>
            <a:r>
              <a:rPr lang="en-US" altLang="zh-TW" sz="2000" dirty="0">
                <a:ea typeface="新細明體" panose="02020500000000000000" pitchFamily="18" charset="-120"/>
              </a:rPr>
              <a:t>: usually, a value higher/lower than 1.5 x IQR</a:t>
            </a:r>
          </a:p>
          <a:p>
            <a:pPr eaLnBrk="1" hangingPunct="1">
              <a:lnSpc>
                <a:spcPct val="130000"/>
              </a:lnSpc>
              <a:buSzPct val="80000"/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  <p:pic>
        <p:nvPicPr>
          <p:cNvPr id="18437" name="Picture 2" descr="f02-02-97801238147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95" y="4277293"/>
            <a:ext cx="4774096" cy="2275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標題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Measuring the Dispersion of Data</a:t>
            </a:r>
            <a:endParaRPr lang="zh-TW" altLang="en-US" sz="3600" dirty="0"/>
          </a:p>
        </p:txBody>
      </p:sp>
      <p:sp>
        <p:nvSpPr>
          <p:cNvPr id="19460" name="內容版面配置區 13"/>
          <p:cNvSpPr>
            <a:spLocks noGrp="1"/>
          </p:cNvSpPr>
          <p:nvPr>
            <p:ph idx="1"/>
          </p:nvPr>
        </p:nvSpPr>
        <p:spPr>
          <a:xfrm>
            <a:off x="363320" y="1524000"/>
            <a:ext cx="4613709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  <a:buSzPct val="80000"/>
            </a:pPr>
            <a:r>
              <a:rPr lang="en-US" altLang="zh-TW" sz="2000" dirty="0">
                <a:ea typeface="新細明體" panose="02020500000000000000" pitchFamily="18" charset="-120"/>
              </a:rPr>
              <a:t>Variance and standard deviation (</a:t>
            </a:r>
            <a:r>
              <a:rPr lang="en-US" altLang="zh-TW" sz="2000" i="1" dirty="0">
                <a:ea typeface="新細明體" panose="02020500000000000000" pitchFamily="18" charset="-120"/>
              </a:rPr>
              <a:t>sample:</a:t>
            </a:r>
            <a:r>
              <a:rPr lang="en-US" altLang="zh-TW" sz="2000" dirty="0">
                <a:ea typeface="新細明體" panose="02020500000000000000" pitchFamily="18" charset="-120"/>
              </a:rPr>
              <a:t> </a:t>
            </a:r>
            <a:r>
              <a:rPr lang="en-US" altLang="zh-TW" sz="2000" i="1" dirty="0">
                <a:ea typeface="新細明體" panose="02020500000000000000" pitchFamily="18" charset="-120"/>
              </a:rPr>
              <a:t>s, population: </a:t>
            </a:r>
            <a:r>
              <a:rPr lang="el-GR" altLang="zh-TW" sz="2000" i="1" dirty="0"/>
              <a:t>σ</a:t>
            </a:r>
            <a:r>
              <a:rPr lang="en-US" altLang="zh-TW" sz="2000" i="1" dirty="0">
                <a:ea typeface="新細明體" panose="02020500000000000000" pitchFamily="18" charset="-120"/>
              </a:rPr>
              <a:t>)</a:t>
            </a: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zh-TW" sz="2000" b="1" dirty="0">
                <a:ea typeface="新細明體" panose="02020500000000000000" pitchFamily="18" charset="-120"/>
              </a:rPr>
              <a:t>Variance</a:t>
            </a:r>
            <a:r>
              <a:rPr lang="en-US" altLang="zh-TW" sz="2000" dirty="0">
                <a:ea typeface="新細明體" panose="02020500000000000000" pitchFamily="18" charset="-120"/>
              </a:rPr>
              <a:t>: (algebraic, scalable computation)</a:t>
            </a:r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altLang="zh-TW" sz="2000" b="1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30000"/>
              </a:lnSpc>
              <a:buSzPct val="80000"/>
            </a:pPr>
            <a:endParaRPr lang="en-US" altLang="zh-TW" sz="2000" b="1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30000"/>
              </a:lnSpc>
              <a:buSzPct val="80000"/>
            </a:pPr>
            <a:r>
              <a:rPr lang="en-US" altLang="zh-TW" sz="2000" b="1" dirty="0">
                <a:ea typeface="新細明體" panose="02020500000000000000" pitchFamily="18" charset="-120"/>
              </a:rPr>
              <a:t>Standard deviation</a:t>
            </a:r>
            <a:r>
              <a:rPr lang="en-US" altLang="zh-TW" sz="2000" i="1" dirty="0">
                <a:ea typeface="新細明體" panose="02020500000000000000" pitchFamily="18" charset="-120"/>
              </a:rPr>
              <a:t> s (or </a:t>
            </a:r>
            <a:r>
              <a:rPr lang="el-GR" altLang="zh-TW" sz="2000" i="1" dirty="0"/>
              <a:t>σ</a:t>
            </a:r>
            <a:r>
              <a:rPr lang="en-US" altLang="zh-TW" sz="2000" i="1" dirty="0">
                <a:ea typeface="新細明體" panose="02020500000000000000" pitchFamily="18" charset="-120"/>
              </a:rPr>
              <a:t>) </a:t>
            </a:r>
            <a:r>
              <a:rPr lang="en-US" altLang="zh-TW" sz="2000" dirty="0">
                <a:ea typeface="新細明體" panose="02020500000000000000" pitchFamily="18" charset="-120"/>
              </a:rPr>
              <a:t>is the square root of variance </a:t>
            </a:r>
            <a:r>
              <a:rPr lang="en-US" altLang="zh-TW" sz="2000" i="1" dirty="0">
                <a:ea typeface="新細明體" panose="02020500000000000000" pitchFamily="18" charset="-120"/>
              </a:rPr>
              <a:t>s</a:t>
            </a:r>
            <a:r>
              <a:rPr lang="en-US" altLang="zh-TW" sz="2000" i="1" baseline="30000" dirty="0">
                <a:ea typeface="新細明體" panose="02020500000000000000" pitchFamily="18" charset="-120"/>
              </a:rPr>
              <a:t>2 (</a:t>
            </a:r>
            <a:r>
              <a:rPr lang="en-US" altLang="zh-TW" sz="2000" i="1" dirty="0">
                <a:ea typeface="新細明體" panose="02020500000000000000" pitchFamily="18" charset="-120"/>
              </a:rPr>
              <a:t>or</a:t>
            </a:r>
            <a:r>
              <a:rPr lang="en-US" altLang="zh-TW" sz="2000" i="1" baseline="30000" dirty="0">
                <a:ea typeface="新細明體" panose="02020500000000000000" pitchFamily="18" charset="-120"/>
              </a:rPr>
              <a:t> </a:t>
            </a:r>
            <a:r>
              <a:rPr lang="el-GR" altLang="zh-TW" sz="2000" i="1" dirty="0"/>
              <a:t>σ</a:t>
            </a:r>
            <a:r>
              <a:rPr lang="en-US" altLang="zh-TW" sz="2000" i="1" baseline="30000" dirty="0">
                <a:ea typeface="新細明體" panose="02020500000000000000" pitchFamily="18" charset="-120"/>
              </a:rPr>
              <a:t>2)</a:t>
            </a:r>
          </a:p>
          <a:p>
            <a:endParaRPr lang="zh-TW" altLang="en-US" sz="3600" dirty="0">
              <a:ea typeface="新細明體" panose="02020500000000000000" pitchFamily="18" charset="-120"/>
            </a:endParaRPr>
          </a:p>
        </p:txBody>
      </p:sp>
      <p:graphicFrame>
        <p:nvGraphicFramePr>
          <p:cNvPr id="19461" name="物件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511937"/>
              </p:ext>
            </p:extLst>
          </p:nvPr>
        </p:nvGraphicFramePr>
        <p:xfrm>
          <a:off x="603250" y="3398043"/>
          <a:ext cx="4267200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6" name="Equation" r:id="rId3" imgW="2959100" imgH="431800" progId="Equation.3">
                  <p:embed/>
                </p:oleObj>
              </mc:Choice>
              <mc:Fallback>
                <p:oleObj name="Equation" r:id="rId3" imgW="2959100" imgH="431800" progId="Equation.3">
                  <p:embed/>
                  <p:pic>
                    <p:nvPicPr>
                      <p:cNvPr id="19461" name="物件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3398043"/>
                        <a:ext cx="4267200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2" name="物件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759565"/>
              </p:ext>
            </p:extLst>
          </p:nvPr>
        </p:nvGraphicFramePr>
        <p:xfrm>
          <a:off x="603250" y="4371578"/>
          <a:ext cx="366395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" name="Equation" r:id="rId5" imgW="2235200" imgH="431800" progId="Equation.3">
                  <p:embed/>
                </p:oleObj>
              </mc:Choice>
              <mc:Fallback>
                <p:oleObj name="Equation" r:id="rId5" imgW="2235200" imgH="431800" progId="Equation.3">
                  <p:embed/>
                  <p:pic>
                    <p:nvPicPr>
                      <p:cNvPr id="19462" name="物件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" y="4371578"/>
                        <a:ext cx="366395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3" name="Picture 12" descr="https://upload.wikimedia.org/wikipedia/commons/thumb/1/1a/Boxplot_vs_PDF.svg/598px-Boxplot_vs_PDF.sv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00" y="1389063"/>
            <a:ext cx="406241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矩形 17"/>
          <p:cNvSpPr>
            <a:spLocks noChangeArrowheads="1"/>
          </p:cNvSpPr>
          <p:nvPr/>
        </p:nvSpPr>
        <p:spPr bwMode="auto">
          <a:xfrm>
            <a:off x="4648200" y="5969000"/>
            <a:ext cx="4822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600">
                <a:solidFill>
                  <a:srgbClr val="7F7F7F"/>
                </a:solidFill>
                <a:ea typeface="新細明體" panose="02020500000000000000" pitchFamily="18" charset="-120"/>
              </a:rPr>
              <a:t>https://en.wikipedia.org/wiki/Interquartile_range</a:t>
            </a:r>
          </a:p>
          <a:p>
            <a:endParaRPr lang="zh-TW" altLang="en-US" sz="1600">
              <a:solidFill>
                <a:srgbClr val="7F7F7F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 Boxplot Analysis</a:t>
            </a:r>
            <a:r>
              <a:rPr lang="zh-TW" altLang="en-US" dirty="0"/>
              <a:t> </a:t>
            </a:r>
            <a:r>
              <a:rPr lang="en-US" altLang="zh-TW" dirty="0"/>
              <a:t>(1/2)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8000"/>
            <a:ext cx="82296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400" b="1" dirty="0">
                <a:ea typeface="新細明體" panose="02020500000000000000" pitchFamily="18" charset="-120"/>
              </a:rPr>
              <a:t>Five-number summary</a:t>
            </a:r>
            <a:r>
              <a:rPr lang="en-US" altLang="zh-TW" sz="2400" dirty="0">
                <a:ea typeface="新細明體" panose="02020500000000000000" pitchFamily="18" charset="-120"/>
              </a:rPr>
              <a:t> of a distribution</a:t>
            </a:r>
          </a:p>
          <a:p>
            <a:pPr lvl="1" eaLnBrk="1" hangingPunct="1">
              <a:lnSpc>
                <a:spcPct val="12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Minimum, Q1, Median, Q3, Maximum</a:t>
            </a:r>
          </a:p>
        </p:txBody>
      </p:sp>
      <p:pic>
        <p:nvPicPr>
          <p:cNvPr id="20485" name="Picture 1038" descr="th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867" y="2775870"/>
            <a:ext cx="5011738" cy="179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Boxplot Analysis (2/2)</a:t>
            </a:r>
            <a:endParaRPr lang="zh-TW" altLang="en-US" dirty="0"/>
          </a:p>
        </p:txBody>
      </p:sp>
      <p:sp>
        <p:nvSpPr>
          <p:cNvPr id="21507" name="內容版面配置區 7"/>
          <p:cNvSpPr>
            <a:spLocks noGrp="1"/>
          </p:cNvSpPr>
          <p:nvPr>
            <p:ph idx="1"/>
          </p:nvPr>
        </p:nvSpPr>
        <p:spPr>
          <a:xfrm>
            <a:off x="457200" y="1600200"/>
            <a:ext cx="4406900" cy="487680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Boxplot</a:t>
            </a:r>
          </a:p>
          <a:p>
            <a:pPr lvl="1"/>
            <a:r>
              <a:rPr lang="en-US" altLang="zh-TW" dirty="0">
                <a:solidFill>
                  <a:srgbClr val="FF0000"/>
                </a:solidFill>
              </a:rPr>
              <a:t>Data is represented with a box</a:t>
            </a:r>
          </a:p>
          <a:p>
            <a:pPr lvl="1"/>
            <a:r>
              <a:rPr lang="en-US" altLang="zh-TW" dirty="0"/>
              <a:t>The ends of the box are at the first and third quartiles, i.e., the height of the box is </a:t>
            </a:r>
            <a:r>
              <a:rPr lang="en-US" altLang="zh-TW" dirty="0">
                <a:solidFill>
                  <a:srgbClr val="0000CC"/>
                </a:solidFill>
              </a:rPr>
              <a:t>IQR</a:t>
            </a:r>
          </a:p>
          <a:p>
            <a:pPr lvl="1"/>
            <a:r>
              <a:rPr lang="en-US" altLang="zh-TW" dirty="0"/>
              <a:t>The </a:t>
            </a:r>
            <a:r>
              <a:rPr lang="en-US" altLang="zh-TW" dirty="0">
                <a:solidFill>
                  <a:srgbClr val="0000CC"/>
                </a:solidFill>
              </a:rPr>
              <a:t>median</a:t>
            </a:r>
            <a:r>
              <a:rPr lang="en-US" altLang="zh-TW" dirty="0"/>
              <a:t> is marked by a line within the box</a:t>
            </a:r>
          </a:p>
          <a:p>
            <a:pPr lvl="1"/>
            <a:r>
              <a:rPr lang="en-US" altLang="zh-TW" b="1" dirty="0">
                <a:solidFill>
                  <a:srgbClr val="0000CC"/>
                </a:solidFill>
              </a:rPr>
              <a:t>Whiskers</a:t>
            </a:r>
            <a:r>
              <a:rPr lang="en-US" altLang="zh-TW" dirty="0"/>
              <a:t>: two lines outside the box extended to Minimum and Maximum</a:t>
            </a:r>
          </a:p>
          <a:p>
            <a:pPr lvl="1"/>
            <a:r>
              <a:rPr lang="en-US" altLang="zh-TW" b="1" dirty="0">
                <a:solidFill>
                  <a:srgbClr val="0000CC"/>
                </a:solidFill>
              </a:rPr>
              <a:t>Outliers</a:t>
            </a:r>
            <a:r>
              <a:rPr lang="en-US" altLang="zh-TW" dirty="0"/>
              <a:t>: points beyond a specified outlier threshold, plotted individually</a:t>
            </a:r>
          </a:p>
          <a:p>
            <a:endParaRPr lang="zh-TW" altLang="en-US" dirty="0"/>
          </a:p>
        </p:txBody>
      </p:sp>
      <p:pic>
        <p:nvPicPr>
          <p:cNvPr id="21509" name="Picture 2" descr="f02-03-97801238147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44" y="1524000"/>
            <a:ext cx="4169453" cy="427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矩形 9"/>
          <p:cNvSpPr>
            <a:spLocks noChangeArrowheads="1"/>
          </p:cNvSpPr>
          <p:nvPr/>
        </p:nvSpPr>
        <p:spPr bwMode="auto">
          <a:xfrm>
            <a:off x="5148208" y="5794748"/>
            <a:ext cx="38622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6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Boxplot for the unit price data for items sold at four branches of </a:t>
            </a:r>
            <a:r>
              <a:rPr lang="en-US" altLang="zh-TW" sz="1600" i="1" dirty="0" err="1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AllElectronics</a:t>
            </a:r>
            <a:r>
              <a:rPr lang="en-US" altLang="zh-TW" sz="1600" i="1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solidFill>
                  <a:srgbClr val="002060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during a given time period.</a:t>
            </a:r>
            <a:endParaRPr lang="zh-TW" altLang="en-US" sz="1600" dirty="0">
              <a:solidFill>
                <a:srgbClr val="002060"/>
              </a:solidFill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Types of Data Sets: Records (1/3) </a:t>
            </a:r>
          </a:p>
        </p:txBody>
      </p:sp>
      <p:graphicFrame>
        <p:nvGraphicFramePr>
          <p:cNvPr id="6150" name="Object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7396338"/>
              </p:ext>
            </p:extLst>
          </p:nvPr>
        </p:nvGraphicFramePr>
        <p:xfrm>
          <a:off x="3411021" y="4410075"/>
          <a:ext cx="3824287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Document" r:id="rId4" imgW="3823716" imgH="1999488" progId="Word.Document.8">
                  <p:embed/>
                </p:oleObj>
              </mc:Choice>
              <mc:Fallback>
                <p:oleObj name="Document" r:id="rId4" imgW="3823716" imgH="1999488" progId="Word.Document.8">
                  <p:embed/>
                  <p:pic>
                    <p:nvPicPr>
                      <p:cNvPr id="615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1021" y="4410075"/>
                        <a:ext cx="3824287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8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447800"/>
            <a:ext cx="8382000" cy="51816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Records</a:t>
            </a:r>
          </a:p>
          <a:p>
            <a:pPr lvl="1"/>
            <a:r>
              <a:rPr lang="en-US" altLang="zh-TW" sz="2000" dirty="0"/>
              <a:t>Data matrix, e.g., numerical matrix, crosstabs</a:t>
            </a:r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r>
              <a:rPr lang="en-US" altLang="zh-TW" sz="2000" dirty="0"/>
              <a:t>Transaction data</a:t>
            </a:r>
          </a:p>
          <a:p>
            <a:endParaRPr lang="en-US" altLang="zh-TW" sz="2400" dirty="0"/>
          </a:p>
        </p:txBody>
      </p:sp>
      <p:pic>
        <p:nvPicPr>
          <p:cNvPr id="9" name="Picture 2" descr="The Mathematics Behind Principal Component Analysis | by Akash Dubey |  Towards Data Science">
            <a:extLst>
              <a:ext uri="{FF2B5EF4-FFF2-40B4-BE49-F238E27FC236}">
                <a16:creationId xmlns:a16="http://schemas.microsoft.com/office/drawing/2014/main" id="{D32EBE67-B68C-4A76-853E-AFDCBD93A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81312"/>
            <a:ext cx="3106221" cy="172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Cross Tabulation Survey Analysis | SurveySparrow">
            <a:extLst>
              <a:ext uri="{FF2B5EF4-FFF2-40B4-BE49-F238E27FC236}">
                <a16:creationId xmlns:a16="http://schemas.microsoft.com/office/drawing/2014/main" id="{4D4E3E9B-878E-4728-B898-FD9929631A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4" t="25153" r="4979" b="11729"/>
          <a:stretch/>
        </p:blipFill>
        <p:spPr bwMode="auto">
          <a:xfrm>
            <a:off x="3411021" y="2776413"/>
            <a:ext cx="5670356" cy="113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636" y="381000"/>
            <a:ext cx="8229600" cy="990600"/>
          </a:xfrm>
        </p:spPr>
        <p:txBody>
          <a:bodyPr>
            <a:noAutofit/>
          </a:bodyPr>
          <a:lstStyle/>
          <a:p>
            <a:r>
              <a:rPr lang="en-US" altLang="zh-TW" sz="3200" dirty="0"/>
              <a:t>Visualization of Data Dispersion: 3-D Boxplots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0C06995-3822-4A9E-AF33-2391401C68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2534" name="Picture 3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71" y="1171254"/>
            <a:ext cx="8710657" cy="5388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49E903D-445A-439F-9B2D-55092C0B2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5810"/>
            <a:ext cx="8229600" cy="880730"/>
          </a:xfrm>
        </p:spPr>
        <p:txBody>
          <a:bodyPr/>
          <a:lstStyle/>
          <a:p>
            <a:r>
              <a:rPr lang="en-US" altLang="zh-TW" dirty="0"/>
              <a:t>Example of boxplot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BBBD0A6-26B1-49DD-A427-992A8DF04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77926"/>
            <a:ext cx="8229600" cy="48714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dirty="0"/>
              <a:t>The math scores of 12 students:</a:t>
            </a:r>
          </a:p>
          <a:p>
            <a:pPr marL="274320" lvl="1" indent="0">
              <a:buNone/>
            </a:pPr>
            <a:r>
              <a:rPr lang="en-US" altLang="zh-TW" dirty="0"/>
              <a:t>59, 60, 64, 65, 67, 70, 72, 74, 75, 76, 78, 80</a:t>
            </a:r>
          </a:p>
          <a:p>
            <a:r>
              <a:rPr lang="en-US" altLang="zh-TW" dirty="0"/>
              <a:t>1) Please show the five number summary:</a:t>
            </a:r>
          </a:p>
          <a:p>
            <a:pPr lvl="1"/>
            <a:r>
              <a:rPr lang="en-US" altLang="zh-TW" dirty="0"/>
              <a:t>Min= ?</a:t>
            </a:r>
          </a:p>
          <a:p>
            <a:pPr lvl="1"/>
            <a:r>
              <a:rPr lang="en-US" altLang="zh-TW" dirty="0"/>
              <a:t>Q1=?</a:t>
            </a:r>
          </a:p>
          <a:p>
            <a:pPr lvl="1"/>
            <a:r>
              <a:rPr lang="en-US" altLang="zh-TW" dirty="0"/>
              <a:t>Median=?</a:t>
            </a:r>
          </a:p>
          <a:p>
            <a:pPr lvl="1"/>
            <a:r>
              <a:rPr lang="en-US" altLang="zh-TW" dirty="0"/>
              <a:t>Q3=?</a:t>
            </a:r>
          </a:p>
          <a:p>
            <a:pPr lvl="1"/>
            <a:r>
              <a:rPr lang="en-US" altLang="zh-TW" dirty="0"/>
              <a:t>Max=?</a:t>
            </a:r>
          </a:p>
          <a:p>
            <a:pPr lvl="1"/>
            <a:r>
              <a:rPr lang="en-US" altLang="zh-TW" dirty="0"/>
              <a:t>IQR=?</a:t>
            </a:r>
          </a:p>
          <a:p>
            <a:r>
              <a:rPr lang="en-US" altLang="zh-TW" dirty="0"/>
              <a:t>2) Draw a boxplot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85958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81000"/>
            <a:ext cx="9144000" cy="6096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Properties of Normal Distribution Curve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47800"/>
            <a:ext cx="8686800" cy="2514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The normal (distribution) curve</a:t>
            </a:r>
          </a:p>
          <a:p>
            <a:pPr lvl="1" eaLnBrk="1" hangingPunct="1"/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From </a:t>
            </a:r>
            <a:r>
              <a:rPr lang="el-GR" altLang="zh-TW" sz="2400" dirty="0">
                <a:solidFill>
                  <a:srgbClr val="0000CC"/>
                </a:solidFill>
              </a:rPr>
              <a:t>μ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–</a:t>
            </a:r>
            <a:r>
              <a:rPr lang="el-GR" altLang="zh-TW" sz="2400" dirty="0">
                <a:solidFill>
                  <a:srgbClr val="0000CC"/>
                </a:solidFill>
              </a:rPr>
              <a:t>σ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 to </a:t>
            </a:r>
            <a:r>
              <a:rPr lang="el-GR" altLang="zh-TW" sz="2400" dirty="0">
                <a:solidFill>
                  <a:srgbClr val="0000CC"/>
                </a:solidFill>
              </a:rPr>
              <a:t>μ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+</a:t>
            </a:r>
            <a:r>
              <a:rPr lang="el-GR" altLang="zh-TW" sz="2400" dirty="0">
                <a:solidFill>
                  <a:srgbClr val="0000CC"/>
                </a:solidFill>
              </a:rPr>
              <a:t>σ</a:t>
            </a:r>
            <a:r>
              <a:rPr lang="en-US" altLang="zh-TW" sz="2400" dirty="0">
                <a:ea typeface="新細明體" panose="02020500000000000000" pitchFamily="18" charset="-120"/>
              </a:rPr>
              <a:t>: contains about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68% </a:t>
            </a:r>
            <a:r>
              <a:rPr lang="en-US" altLang="zh-TW" sz="2400" dirty="0">
                <a:ea typeface="新細明體" panose="02020500000000000000" pitchFamily="18" charset="-120"/>
              </a:rPr>
              <a:t>of the measurements  (</a:t>
            </a:r>
            <a:r>
              <a:rPr lang="el-GR" altLang="zh-TW" sz="2400" dirty="0"/>
              <a:t>μ</a:t>
            </a:r>
            <a:r>
              <a:rPr lang="en-US" altLang="zh-TW" sz="2400" dirty="0">
                <a:ea typeface="新細明體" panose="02020500000000000000" pitchFamily="18" charset="-120"/>
              </a:rPr>
              <a:t>: mean, </a:t>
            </a:r>
            <a:r>
              <a:rPr lang="el-GR" altLang="zh-TW" sz="2400" dirty="0"/>
              <a:t>σ</a:t>
            </a:r>
            <a:r>
              <a:rPr lang="en-US" altLang="zh-TW" sz="2400" dirty="0">
                <a:ea typeface="新細明體" panose="02020500000000000000" pitchFamily="18" charset="-120"/>
              </a:rPr>
              <a:t>: standard deviation)</a:t>
            </a:r>
          </a:p>
          <a:p>
            <a:pPr lvl="1" eaLnBrk="1" hangingPunct="1"/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From </a:t>
            </a:r>
            <a:r>
              <a:rPr lang="el-GR" altLang="zh-TW" sz="2400" dirty="0">
                <a:solidFill>
                  <a:srgbClr val="0000CC"/>
                </a:solidFill>
              </a:rPr>
              <a:t>μ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–2</a:t>
            </a:r>
            <a:r>
              <a:rPr lang="el-GR" altLang="zh-TW" sz="2400" dirty="0">
                <a:solidFill>
                  <a:srgbClr val="0000CC"/>
                </a:solidFill>
              </a:rPr>
              <a:t>σ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 to </a:t>
            </a:r>
            <a:r>
              <a:rPr lang="el-GR" altLang="zh-TW" sz="2400" dirty="0">
                <a:solidFill>
                  <a:srgbClr val="0000CC"/>
                </a:solidFill>
              </a:rPr>
              <a:t>μ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+2</a:t>
            </a:r>
            <a:r>
              <a:rPr lang="el-GR" altLang="zh-TW" sz="2400" dirty="0">
                <a:solidFill>
                  <a:srgbClr val="0000CC"/>
                </a:solidFill>
              </a:rPr>
              <a:t>σ</a:t>
            </a:r>
            <a:r>
              <a:rPr lang="en-US" altLang="zh-TW" sz="2400" dirty="0">
                <a:ea typeface="新細明體" panose="02020500000000000000" pitchFamily="18" charset="-120"/>
              </a:rPr>
              <a:t>: contains about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95%</a:t>
            </a:r>
            <a:r>
              <a:rPr lang="en-US" altLang="zh-TW" sz="2400" dirty="0">
                <a:ea typeface="新細明體" panose="02020500000000000000" pitchFamily="18" charset="-120"/>
              </a:rPr>
              <a:t> of it</a:t>
            </a:r>
          </a:p>
          <a:p>
            <a:pPr lvl="1" eaLnBrk="1" hangingPunct="1"/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From </a:t>
            </a:r>
            <a:r>
              <a:rPr lang="el-GR" altLang="zh-TW" sz="2400" dirty="0">
                <a:solidFill>
                  <a:srgbClr val="0000CC"/>
                </a:solidFill>
              </a:rPr>
              <a:t>μ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–3</a:t>
            </a:r>
            <a:r>
              <a:rPr lang="el-GR" altLang="zh-TW" sz="2400" dirty="0">
                <a:solidFill>
                  <a:srgbClr val="0000CC"/>
                </a:solidFill>
              </a:rPr>
              <a:t>σ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 to </a:t>
            </a:r>
            <a:r>
              <a:rPr lang="el-GR" altLang="zh-TW" sz="2400" dirty="0">
                <a:solidFill>
                  <a:srgbClr val="0000CC"/>
                </a:solidFill>
              </a:rPr>
              <a:t>μ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+3</a:t>
            </a:r>
            <a:r>
              <a:rPr lang="el-GR" altLang="zh-TW" sz="2400" dirty="0">
                <a:solidFill>
                  <a:srgbClr val="0000CC"/>
                </a:solidFill>
              </a:rPr>
              <a:t>σ</a:t>
            </a:r>
            <a:r>
              <a:rPr lang="en-US" altLang="zh-TW" sz="2400" dirty="0">
                <a:ea typeface="新細明體" panose="02020500000000000000" pitchFamily="18" charset="-120"/>
              </a:rPr>
              <a:t>: contains about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99.7%</a:t>
            </a:r>
            <a:r>
              <a:rPr lang="en-US" altLang="zh-TW" sz="2400" dirty="0">
                <a:ea typeface="新細明體" panose="02020500000000000000" pitchFamily="18" charset="-120"/>
              </a:rPr>
              <a:t> of it</a:t>
            </a: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  <p:pic>
        <p:nvPicPr>
          <p:cNvPr id="23557" name="Picture 5" descr="normal1-9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93258" y="3886200"/>
            <a:ext cx="2895600" cy="2590800"/>
          </a:xfrm>
          <a:noFill/>
        </p:spPr>
      </p:pic>
      <p:pic>
        <p:nvPicPr>
          <p:cNvPr id="23558" name="Picture 7" descr="normal1-6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056" y="4038600"/>
            <a:ext cx="2986088" cy="2438400"/>
          </a:xfrm>
          <a:noFill/>
        </p:spPr>
      </p:pic>
      <p:pic>
        <p:nvPicPr>
          <p:cNvPr id="23559" name="Picture 9" descr="normal1-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7" y="3924300"/>
            <a:ext cx="2986087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Graphic Displays of Basic Statistical Descriptions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b="1" dirty="0"/>
              <a:t>Boxplot</a:t>
            </a:r>
            <a:r>
              <a:rPr lang="en-US" altLang="zh-TW" dirty="0"/>
              <a:t>: graphic display of five-number summary</a:t>
            </a:r>
          </a:p>
          <a:p>
            <a:r>
              <a:rPr lang="en-US" altLang="zh-TW" b="1" dirty="0"/>
              <a:t>Histogram</a:t>
            </a:r>
            <a:r>
              <a:rPr lang="en-US" altLang="zh-TW" dirty="0"/>
              <a:t>: x-axis are values, y-axis </a:t>
            </a:r>
            <a:r>
              <a:rPr lang="en-US" altLang="zh-TW" dirty="0" err="1"/>
              <a:t>repres</a:t>
            </a:r>
            <a:r>
              <a:rPr lang="en-US" altLang="zh-TW" dirty="0"/>
              <a:t>. frequencies </a:t>
            </a:r>
          </a:p>
          <a:p>
            <a:r>
              <a:rPr lang="en-US" altLang="zh-TW" b="1" dirty="0"/>
              <a:t>Quantile plot</a:t>
            </a:r>
            <a:r>
              <a:rPr lang="en-US" altLang="zh-TW" dirty="0"/>
              <a:t>:  each value xi  is paired with fi  indicating that approximately 100 fi % of data  are </a:t>
            </a:r>
            <a:r>
              <a:rPr lang="en-US" altLang="zh-TW" dirty="0">
                <a:sym typeface="Symbol" panose="05050102010706020507" pitchFamily="18" charset="2"/>
              </a:rPr>
              <a:t></a:t>
            </a:r>
            <a:r>
              <a:rPr lang="en-US" altLang="zh-TW" dirty="0"/>
              <a:t> xi </a:t>
            </a:r>
          </a:p>
          <a:p>
            <a:r>
              <a:rPr lang="en-US" altLang="zh-TW" b="1" dirty="0"/>
              <a:t>Quantile-quantile (q-q) plot</a:t>
            </a:r>
            <a:r>
              <a:rPr lang="en-US" altLang="zh-TW" dirty="0"/>
              <a:t>: graphs the quantiles of one univariant distribution against the corresponding quantiles of another</a:t>
            </a:r>
          </a:p>
          <a:p>
            <a:r>
              <a:rPr lang="en-US" altLang="zh-TW" b="1" dirty="0"/>
              <a:t>Scatter plot</a:t>
            </a:r>
            <a:r>
              <a:rPr lang="en-US" altLang="zh-TW" dirty="0"/>
              <a:t>: each pair of values is a pair of coordinates and plotted as points in the plane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04800" y="315912"/>
            <a:ext cx="8763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Histogram Analysis</a:t>
            </a:r>
          </a:p>
        </p:txBody>
      </p:sp>
      <p:sp>
        <p:nvSpPr>
          <p:cNvPr id="25604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8768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Histogram: Graph display of tabulated frequencies, shown as bars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It shows what proportion of cases fall into each of several categories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Differs from a bar chart in that it is the </a:t>
            </a:r>
            <a:r>
              <a:rPr lang="en-US" altLang="zh-TW" sz="2000" i="1" dirty="0">
                <a:ea typeface="新細明體" panose="02020500000000000000" pitchFamily="18" charset="-120"/>
              </a:rPr>
              <a:t>area</a:t>
            </a:r>
            <a:r>
              <a:rPr lang="en-US" altLang="zh-TW" sz="2000" dirty="0">
                <a:ea typeface="新細明體" panose="02020500000000000000" pitchFamily="18" charset="-120"/>
              </a:rPr>
              <a:t> of the bar that denotes the value, not the height as in bar charts,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a crucial distinction when the categories are not of uniform width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The categories are usually specified as non-overlapping intervals of some variable.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The categories (bars) must be adjacent</a:t>
            </a:r>
          </a:p>
          <a:p>
            <a:pPr eaLnBrk="1" hangingPunct="1">
              <a:lnSpc>
                <a:spcPct val="110000"/>
              </a:lnSpc>
            </a:pPr>
            <a:endParaRPr lang="en-US" altLang="zh-TW" sz="1600" dirty="0">
              <a:ea typeface="新細明體" panose="02020500000000000000" pitchFamily="18" charset="-120"/>
            </a:endParaRPr>
          </a:p>
        </p:txBody>
      </p:sp>
      <p:pic>
        <p:nvPicPr>
          <p:cNvPr id="25605" name="Picture 10" descr="「histogram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8382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6" descr="「bar chart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5"/>
          <a:stretch>
            <a:fillRect/>
          </a:stretch>
        </p:blipFill>
        <p:spPr bwMode="auto">
          <a:xfrm>
            <a:off x="5083175" y="3689350"/>
            <a:ext cx="4060825" cy="307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92130" y="381000"/>
            <a:ext cx="8839200" cy="7620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Histograms Often Tell More than Boxplots</a:t>
            </a:r>
          </a:p>
        </p:txBody>
      </p:sp>
      <p:graphicFrame>
        <p:nvGraphicFramePr>
          <p:cNvPr id="2662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57200" y="1295400"/>
          <a:ext cx="3962400" cy="241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8" name="SmartDraw" r:id="rId4" imgW="3063240" imgH="1691640" progId="SmartDraw.2">
                  <p:embed/>
                </p:oleObj>
              </mc:Choice>
              <mc:Fallback>
                <p:oleObj name="SmartDraw" r:id="rId4" imgW="3063240" imgH="1691640" progId="SmartDraw.2">
                  <p:embed/>
                  <p:pic>
                    <p:nvPicPr>
                      <p:cNvPr id="2662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95400"/>
                        <a:ext cx="3962400" cy="241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9" name="Object 7"/>
          <p:cNvGraphicFramePr>
            <a:graphicFrameLocks noGrp="1" noChangeAspect="1"/>
          </p:cNvGraphicFramePr>
          <p:nvPr>
            <p:ph sz="half" idx="1"/>
          </p:nvPr>
        </p:nvGraphicFramePr>
        <p:xfrm>
          <a:off x="457200" y="4043363"/>
          <a:ext cx="3886200" cy="243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SmartDraw" r:id="rId6" imgW="3063240" imgH="1691640" progId="SmartDraw.2">
                  <p:embed/>
                </p:oleObj>
              </mc:Choice>
              <mc:Fallback>
                <p:oleObj name="SmartDraw" r:id="rId6" imgW="3063240" imgH="1691640" progId="SmartDraw.2">
                  <p:embed/>
                  <p:pic>
                    <p:nvPicPr>
                      <p:cNvPr id="26629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43363"/>
                        <a:ext cx="3886200" cy="2433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0" name="Rectangle 9"/>
          <p:cNvSpPr>
            <a:spLocks noChangeArrowheads="1"/>
          </p:cNvSpPr>
          <p:nvPr/>
        </p:nvSpPr>
        <p:spPr bwMode="auto">
          <a:xfrm>
            <a:off x="4876800" y="1522413"/>
            <a:ext cx="3657600" cy="472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dirty="0">
                <a:ea typeface="新細明體" panose="02020500000000000000" pitchFamily="18" charset="-120"/>
              </a:rPr>
              <a:t>The two histograms shown in the left may have the same boxplot representation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zh-TW" dirty="0">
                <a:solidFill>
                  <a:srgbClr val="0000FF"/>
                </a:solidFill>
                <a:ea typeface="新細明體" panose="02020500000000000000" pitchFamily="18" charset="-120"/>
              </a:rPr>
              <a:t>The same values for: min, Q1, median, Q3, max</a:t>
            </a:r>
          </a:p>
          <a:p>
            <a:pPr eaLnBrk="1" hangingPunct="1">
              <a:lnSpc>
                <a:spcPct val="11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dirty="0">
                <a:ea typeface="新細明體" panose="02020500000000000000" pitchFamily="18" charset="-120"/>
              </a:rPr>
              <a:t>But they have rather different data distributions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 err="1">
                <a:ea typeface="新細明體" panose="02020500000000000000" pitchFamily="18" charset="-120"/>
              </a:rPr>
              <a:t>Quantile</a:t>
            </a:r>
            <a:r>
              <a:rPr lang="en-US" altLang="zh-TW" dirty="0">
                <a:ea typeface="新細明體" panose="02020500000000000000" pitchFamily="18" charset="-120"/>
              </a:rPr>
              <a:t> Plot</a:t>
            </a:r>
          </a:p>
        </p:txBody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31913"/>
            <a:ext cx="8382000" cy="24780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Displays all of the data (allowing the user to assess both the overall behavior and unusual occurrences)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Plots </a:t>
            </a:r>
            <a:r>
              <a:rPr lang="en-US" altLang="zh-TW" sz="2400" b="1">
                <a:ea typeface="新細明體" panose="02020500000000000000" pitchFamily="18" charset="-120"/>
              </a:rPr>
              <a:t>quantile</a:t>
            </a:r>
            <a:r>
              <a:rPr lang="en-US" altLang="zh-TW" sz="2400">
                <a:ea typeface="新細明體" panose="02020500000000000000" pitchFamily="18" charset="-120"/>
              </a:rPr>
              <a:t> information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>
                <a:ea typeface="新細明體" panose="02020500000000000000" pitchFamily="18" charset="-120"/>
              </a:rPr>
              <a:t>For a data </a:t>
            </a:r>
            <a:r>
              <a:rPr lang="en-US" altLang="zh-TW" sz="2400" i="1">
                <a:ea typeface="新細明體" panose="02020500000000000000" pitchFamily="18" charset="-120"/>
              </a:rPr>
              <a:t>x</a:t>
            </a:r>
            <a:r>
              <a:rPr lang="en-US" altLang="zh-TW" sz="2400" i="1" baseline="-25000">
                <a:ea typeface="新細明體" panose="02020500000000000000" pitchFamily="18" charset="-120"/>
              </a:rPr>
              <a:t>i</a:t>
            </a:r>
            <a:r>
              <a:rPr lang="en-US" altLang="zh-TW" sz="2400" i="1">
                <a:ea typeface="新細明體" panose="02020500000000000000" pitchFamily="18" charset="-120"/>
              </a:rPr>
              <a:t> </a:t>
            </a:r>
            <a:r>
              <a:rPr lang="en-US" altLang="zh-TW" sz="2400">
                <a:ea typeface="新細明體" panose="02020500000000000000" pitchFamily="18" charset="-120"/>
              </a:rPr>
              <a:t>data sorted in increasing order, </a:t>
            </a:r>
            <a:r>
              <a:rPr lang="en-US" altLang="zh-TW" sz="2400" i="1">
                <a:ea typeface="新細明體" panose="02020500000000000000" pitchFamily="18" charset="-120"/>
              </a:rPr>
              <a:t>f</a:t>
            </a:r>
            <a:r>
              <a:rPr lang="en-US" altLang="zh-TW" sz="2400" i="1" baseline="-25000">
                <a:ea typeface="新細明體" panose="02020500000000000000" pitchFamily="18" charset="-120"/>
              </a:rPr>
              <a:t>i</a:t>
            </a:r>
            <a:r>
              <a:rPr lang="en-US" altLang="zh-TW" sz="2400" i="1">
                <a:ea typeface="新細明體" panose="02020500000000000000" pitchFamily="18" charset="-120"/>
              </a:rPr>
              <a:t> </a:t>
            </a:r>
            <a:r>
              <a:rPr lang="en-US" altLang="zh-TW" sz="2400">
                <a:ea typeface="新細明體" panose="02020500000000000000" pitchFamily="18" charset="-120"/>
              </a:rPr>
              <a:t>indicates that approximately </a:t>
            </a:r>
            <a:r>
              <a:rPr lang="en-US" altLang="zh-TW" sz="2400" i="1">
                <a:ea typeface="新細明體" panose="02020500000000000000" pitchFamily="18" charset="-120"/>
              </a:rPr>
              <a:t>f</a:t>
            </a:r>
            <a:r>
              <a:rPr lang="en-US" altLang="zh-TW" sz="2400" i="1" baseline="-25000">
                <a:ea typeface="新細明體" panose="02020500000000000000" pitchFamily="18" charset="-120"/>
              </a:rPr>
              <a:t>i </a:t>
            </a:r>
            <a:r>
              <a:rPr lang="en-US" altLang="zh-TW" sz="2400">
                <a:ea typeface="新細明體" panose="02020500000000000000" pitchFamily="18" charset="-120"/>
              </a:rPr>
              <a:t>*100% of the data are below or equal to the value </a:t>
            </a:r>
            <a:r>
              <a:rPr lang="en-US" altLang="zh-TW" sz="2400" i="1">
                <a:ea typeface="新細明體" panose="02020500000000000000" pitchFamily="18" charset="-120"/>
              </a:rPr>
              <a:t>x</a:t>
            </a:r>
            <a:r>
              <a:rPr lang="en-US" altLang="zh-TW" sz="2400" i="1" baseline="-25000">
                <a:ea typeface="新細明體" panose="02020500000000000000" pitchFamily="18" charset="-120"/>
              </a:rPr>
              <a:t>i</a:t>
            </a:r>
          </a:p>
        </p:txBody>
      </p:sp>
      <p:pic>
        <p:nvPicPr>
          <p:cNvPr id="27653" name="Picture 2" descr="f02-04-978012381479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560763"/>
            <a:ext cx="6096000" cy="2976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48465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Quantile-Quantile (Q-Q) Plot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199"/>
            <a:ext cx="8382000" cy="191770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Graphs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the </a:t>
            </a:r>
            <a:r>
              <a:rPr lang="en-US" altLang="zh-TW" sz="2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quantiles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 of one </a:t>
            </a:r>
            <a:r>
              <a:rPr lang="en-US" altLang="zh-TW" sz="20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univariate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 distribution </a:t>
            </a:r>
            <a:r>
              <a:rPr lang="en-US" altLang="zh-TW" sz="2000" dirty="0">
                <a:ea typeface="新細明體" panose="02020500000000000000" pitchFamily="18" charset="-120"/>
              </a:rPr>
              <a:t>against the corresponding </a:t>
            </a:r>
            <a:r>
              <a:rPr lang="en-US" altLang="zh-TW" sz="2000" dirty="0" err="1">
                <a:ea typeface="新細明體" panose="02020500000000000000" pitchFamily="18" charset="-120"/>
              </a:rPr>
              <a:t>quantiles</a:t>
            </a:r>
            <a:r>
              <a:rPr lang="en-US" altLang="zh-TW" sz="2000" dirty="0">
                <a:ea typeface="新細明體" panose="02020500000000000000" pitchFamily="18" charset="-120"/>
              </a:rPr>
              <a:t> of another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View: Is there a shift in going from one distribution to another?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Example shows unit price of items sold at Branch 1 vs. Branch 2 for each </a:t>
            </a:r>
            <a:r>
              <a:rPr lang="en-US" altLang="zh-TW" sz="2000" dirty="0" err="1">
                <a:ea typeface="新細明體" panose="02020500000000000000" pitchFamily="18" charset="-120"/>
              </a:rPr>
              <a:t>quantile</a:t>
            </a:r>
            <a:r>
              <a:rPr lang="en-US" altLang="zh-TW" sz="2000" dirty="0">
                <a:ea typeface="新細明體" panose="02020500000000000000" pitchFamily="18" charset="-120"/>
              </a:rPr>
              <a:t>. 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Unit prices of items sold at Branch 1 tend to be lower than those at Branch 2.</a:t>
            </a:r>
          </a:p>
        </p:txBody>
      </p:sp>
      <p:pic>
        <p:nvPicPr>
          <p:cNvPr id="2867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3136900"/>
            <a:ext cx="6029325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Scatter plot</a:t>
            </a:r>
          </a:p>
        </p:txBody>
      </p:sp>
      <p:sp>
        <p:nvSpPr>
          <p:cNvPr id="2970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177958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Provides a first look at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bivariate data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to see clusters of points, outliers, </a:t>
            </a:r>
            <a:r>
              <a:rPr lang="en-US" altLang="zh-TW" sz="2400" dirty="0" err="1">
                <a:solidFill>
                  <a:srgbClr val="0000FF"/>
                </a:solidFill>
                <a:ea typeface="新細明體" panose="02020500000000000000" pitchFamily="18" charset="-120"/>
              </a:rPr>
              <a:t>etc</a:t>
            </a:r>
            <a:endParaRPr lang="en-US" altLang="zh-TW" sz="2400" dirty="0">
              <a:solidFill>
                <a:srgbClr val="0000FF"/>
              </a:solidFill>
              <a:ea typeface="新細明體" panose="02020500000000000000" pitchFamily="18" charset="-120"/>
            </a:endParaRPr>
          </a:p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Each pair of values is treated as a pair of coordinates and plotted as points in the plane</a:t>
            </a:r>
          </a:p>
        </p:txBody>
      </p:sp>
      <p:pic>
        <p:nvPicPr>
          <p:cNvPr id="2970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1" y="3167009"/>
            <a:ext cx="73914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914400"/>
          </a:xfrm>
          <a:noFill/>
        </p:spPr>
        <p:txBody>
          <a:bodyPr lIns="92075" tIns="46038" rIns="92075" bIns="46038" anchor="ctr"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Positively and Negatively Correlated Data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24400" y="4835525"/>
            <a:ext cx="4267200" cy="1412875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4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The left half fragment is </a:t>
            </a:r>
            <a:r>
              <a:rPr lang="en-US" altLang="zh-TW" sz="1800">
                <a:solidFill>
                  <a:srgbClr val="0000FF"/>
                </a:solidFill>
                <a:ea typeface="新細明體" panose="02020500000000000000" pitchFamily="18" charset="-120"/>
              </a:rPr>
              <a:t>positively correlated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The right half is </a:t>
            </a:r>
            <a:r>
              <a:rPr lang="en-US" altLang="zh-TW" sz="1800">
                <a:solidFill>
                  <a:srgbClr val="0000FF"/>
                </a:solidFill>
                <a:ea typeface="新細明體" panose="02020500000000000000" pitchFamily="18" charset="-120"/>
              </a:rPr>
              <a:t>negative correlated</a:t>
            </a:r>
          </a:p>
        </p:txBody>
      </p:sp>
      <p:pic>
        <p:nvPicPr>
          <p:cNvPr id="30725" name="Picture 4" descr="ha02correl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33655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5" descr="ha02correl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810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6" descr="fig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114800"/>
            <a:ext cx="35052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Rectangle 7"/>
          <p:cNvSpPr>
            <a:spLocks noChangeArrowheads="1"/>
          </p:cNvSpPr>
          <p:nvPr/>
        </p:nvSpPr>
        <p:spPr bwMode="auto">
          <a:xfrm>
            <a:off x="4648200" y="4800600"/>
            <a:ext cx="4267200" cy="144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endParaRPr lang="zh-TW" altLang="zh-TW">
              <a:ea typeface="新細明體" panose="02020500000000000000" pitchFamily="18" charset="-120"/>
            </a:endParaRPr>
          </a:p>
        </p:txBody>
      </p:sp>
      <p:cxnSp>
        <p:nvCxnSpPr>
          <p:cNvPr id="3" name="直線單箭頭接點 2"/>
          <p:cNvCxnSpPr/>
          <p:nvPr/>
        </p:nvCxnSpPr>
        <p:spPr bwMode="auto">
          <a:xfrm flipV="1">
            <a:off x="2514600" y="2438400"/>
            <a:ext cx="1143000" cy="10668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" name="直線單箭頭接點 4"/>
          <p:cNvCxnSpPr/>
          <p:nvPr/>
        </p:nvCxnSpPr>
        <p:spPr bwMode="auto">
          <a:xfrm>
            <a:off x="6934200" y="1828800"/>
            <a:ext cx="1295400" cy="8382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>
            <a:extLst>
              <a:ext uri="{FF2B5EF4-FFF2-40B4-BE49-F238E27FC236}">
                <a16:creationId xmlns:a16="http://schemas.microsoft.com/office/drawing/2014/main" id="{9A6E13D5-3A89-47D2-ACFD-D09573C38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Types of Data Sets: Records (2/3) 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85CCDAF-09DE-49F5-B0F9-B24FC05A7C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212"/>
            <a:ext cx="8229600" cy="4876800"/>
          </a:xfrm>
        </p:spPr>
        <p:txBody>
          <a:bodyPr/>
          <a:lstStyle/>
          <a:p>
            <a:pPr lvl="1"/>
            <a:r>
              <a:rPr lang="en-US" altLang="zh-TW" sz="2000" dirty="0"/>
              <a:t>Relational records</a:t>
            </a:r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pPr lvl="1"/>
            <a:endParaRPr lang="en-US" altLang="zh-TW" sz="2000" dirty="0"/>
          </a:p>
          <a:p>
            <a:endParaRPr lang="zh-TW" altLang="en-US" dirty="0"/>
          </a:p>
        </p:txBody>
      </p:sp>
      <p:pic>
        <p:nvPicPr>
          <p:cNvPr id="15366" name="Picture 6" descr="example of relational table | Download Scientific Diagram">
            <a:extLst>
              <a:ext uri="{FF2B5EF4-FFF2-40B4-BE49-F238E27FC236}">
                <a16:creationId xmlns:a16="http://schemas.microsoft.com/office/drawing/2014/main" id="{2A2580F3-551B-4804-8733-8019A5BA2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399" y="2614610"/>
            <a:ext cx="6174768" cy="378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文字方塊 9">
            <a:extLst>
              <a:ext uri="{FF2B5EF4-FFF2-40B4-BE49-F238E27FC236}">
                <a16:creationId xmlns:a16="http://schemas.microsoft.com/office/drawing/2014/main" id="{46B7D670-E7BA-486C-BE6F-AA36C53CBF51}"/>
              </a:ext>
            </a:extLst>
          </p:cNvPr>
          <p:cNvSpPr txBox="1"/>
          <p:nvPr/>
        </p:nvSpPr>
        <p:spPr>
          <a:xfrm>
            <a:off x="1090488" y="2245278"/>
            <a:ext cx="26468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In a relational database: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1202529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 descr="fig18-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990600"/>
            <a:ext cx="3352800" cy="3100388"/>
          </a:xfrm>
          <a:noFill/>
        </p:spPr>
      </p:pic>
      <p:pic>
        <p:nvPicPr>
          <p:cNvPr id="31748" name="Picture 4" descr="fig18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3886200"/>
            <a:ext cx="3505200" cy="2932113"/>
          </a:xfrm>
          <a:noFill/>
        </p:spPr>
      </p:pic>
      <p:pic>
        <p:nvPicPr>
          <p:cNvPr id="31749" name="Picture 5" descr="fig18-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2514600"/>
            <a:ext cx="3635375" cy="3073400"/>
          </a:xfrm>
          <a:noFill/>
        </p:spPr>
      </p:pic>
      <p:sp>
        <p:nvSpPr>
          <p:cNvPr id="3175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 Uncorrelated Data</a:t>
            </a:r>
          </a:p>
        </p:txBody>
      </p:sp>
    </p:spTree>
  </p:cSld>
  <p:clrMapOvr>
    <a:masterClrMapping/>
  </p:clrMapOvr>
  <p:transition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Visualization (1/2)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/>
              <a:t>Why data visualization?</a:t>
            </a:r>
          </a:p>
          <a:p>
            <a:pPr lvl="1"/>
            <a:r>
              <a:rPr lang="en-US" altLang="zh-TW" sz="2000" dirty="0"/>
              <a:t>Gain insight into an information space by mapping data onto graphical primitives</a:t>
            </a:r>
          </a:p>
          <a:p>
            <a:pPr lvl="1"/>
            <a:r>
              <a:rPr lang="en-US" altLang="zh-TW" sz="2000" dirty="0"/>
              <a:t>Provide qualitative overview of large data sets</a:t>
            </a:r>
          </a:p>
          <a:p>
            <a:pPr lvl="1"/>
            <a:r>
              <a:rPr lang="en-US" altLang="zh-TW" sz="2000" dirty="0"/>
              <a:t>Search for patterns, trends, structure, irregularities, relationships among data</a:t>
            </a:r>
          </a:p>
          <a:p>
            <a:pPr lvl="1"/>
            <a:r>
              <a:rPr lang="en-US" altLang="zh-TW" sz="2000" dirty="0"/>
              <a:t>Help find interesting regions and suitable parameters for further quantitative analysis</a:t>
            </a:r>
          </a:p>
          <a:p>
            <a:pPr lvl="1"/>
            <a:r>
              <a:rPr lang="en-US" altLang="zh-TW" sz="2000" dirty="0"/>
              <a:t>Provide a visual proof of computer representations derived</a:t>
            </a:r>
          </a:p>
          <a:p>
            <a:endParaRPr lang="en-US" altLang="zh-TW" sz="24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07DAD8-E0F3-466B-B765-C25CDA78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Visualization (2/2)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BD71A3-3DE5-47A2-AE59-A6461FD74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/>
              <a:t>Categorization of visualization methods:</a:t>
            </a:r>
          </a:p>
          <a:p>
            <a:pPr lvl="1"/>
            <a:r>
              <a:rPr lang="en-US" altLang="zh-TW" sz="2400"/>
              <a:t>Pixel-oriented visualization techniques</a:t>
            </a:r>
          </a:p>
          <a:p>
            <a:pPr lvl="1"/>
            <a:r>
              <a:rPr lang="en-US" altLang="zh-TW" sz="2400"/>
              <a:t>Geometric projection visualization techniques</a:t>
            </a:r>
          </a:p>
          <a:p>
            <a:pPr lvl="1"/>
            <a:r>
              <a:rPr lang="en-US" altLang="zh-TW" sz="2400"/>
              <a:t>Icon-based visualization techniques</a:t>
            </a:r>
          </a:p>
          <a:p>
            <a:pPr lvl="1"/>
            <a:r>
              <a:rPr lang="en-US" altLang="zh-TW" sz="2400"/>
              <a:t>Hierarchical visualization techniques</a:t>
            </a:r>
          </a:p>
          <a:p>
            <a:pPr lvl="1"/>
            <a:r>
              <a:rPr lang="en-US" altLang="zh-TW" sz="2400"/>
              <a:t>Visualizing complex data and relations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4092673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893B07E6-89B6-4D4D-AB6A-FE11EA699803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43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Pixel-Oriented Visualization Techniques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534400" cy="1905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For a data set of m dimensions, create m windows on the screen, one for each dimension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m dimension values of a record are mapped to m pixels at the corresponding positions in the windows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colors of the pixels reflect the corresponding values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2800"/>
            <a:ext cx="8613775" cy="290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152400" y="6172200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zh-TW" sz="2000">
                <a:ea typeface="新細明體" panose="02020500000000000000" pitchFamily="18" charset="-120"/>
              </a:rPr>
              <a:t>Income</a:t>
            </a:r>
          </a:p>
        </p:txBody>
      </p:sp>
      <p:sp>
        <p:nvSpPr>
          <p:cNvPr id="34823" name="Text Box 7"/>
          <p:cNvSpPr txBox="1">
            <a:spLocks noChangeArrowheads="1"/>
          </p:cNvSpPr>
          <p:nvPr/>
        </p:nvSpPr>
        <p:spPr bwMode="auto">
          <a:xfrm>
            <a:off x="2362200" y="6172200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(b) Credit Limit</a:t>
            </a:r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4495800" y="6172200"/>
            <a:ext cx="2819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(c) transaction volume</a:t>
            </a: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239000" y="6156325"/>
            <a:ext cx="1905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(d) age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/>
          <p:cNvSpPr txBox="1">
            <a:spLocks noGrp="1"/>
          </p:cNvSpPr>
          <p:nvPr/>
        </p:nvSpPr>
        <p:spPr bwMode="auto">
          <a:xfrm>
            <a:off x="7239000" y="6477000"/>
            <a:ext cx="1905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/>
            <a:fld id="{6DF0173E-AF5D-49FF-89C8-658590033E19}" type="slidenum">
              <a:rPr lang="en-US" altLang="zh-TW" sz="1200">
                <a:ea typeface="新細明體" panose="02020500000000000000" pitchFamily="18" charset="-120"/>
              </a:rPr>
              <a:pPr algn="r" eaLnBrk="1" hangingPunct="1"/>
              <a:t>44</a:t>
            </a:fld>
            <a:endParaRPr lang="en-US" altLang="zh-TW" sz="1200">
              <a:ea typeface="新細明體" panose="02020500000000000000" pitchFamily="18" charset="-120"/>
            </a:endParaRPr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Laying Out Pixels in Circle Segments</a:t>
            </a:r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295400"/>
            <a:ext cx="8534400" cy="8382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To save space and show the connections among multiple dimensions, space filling is often done in a circle segment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381000" y="5851525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AutoNum type="alphaLcParenBoth"/>
            </a:pPr>
            <a:r>
              <a:rPr lang="en-US" altLang="zh-TW" sz="2000">
                <a:ea typeface="新細明體" panose="02020500000000000000" pitchFamily="18" charset="-120"/>
              </a:rPr>
              <a:t>Representing a data record in circle segment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495800" y="6019800"/>
            <a:ext cx="449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2000">
                <a:ea typeface="新細明體" panose="02020500000000000000" pitchFamily="18" charset="-120"/>
              </a:rPr>
              <a:t>(b) Laying out pixels in circle segment</a:t>
            </a:r>
          </a:p>
        </p:txBody>
      </p:sp>
      <p:pic>
        <p:nvPicPr>
          <p:cNvPr id="3584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98725"/>
            <a:ext cx="3757613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84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82813"/>
            <a:ext cx="4078288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1207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zh-TW" sz="3200" dirty="0">
                <a:ea typeface="新細明體" panose="02020500000000000000" pitchFamily="18" charset="-120"/>
              </a:rPr>
              <a:t>Geometric Projection Visualization Techniques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534400" cy="53340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de-DE" altLang="zh-TW" sz="2400">
                <a:ea typeface="新細明體" panose="02020500000000000000" pitchFamily="18" charset="-120"/>
              </a:rPr>
              <a:t>Visualization of geometric transformations and projections of the data</a:t>
            </a:r>
          </a:p>
          <a:p>
            <a:pPr eaLnBrk="1" hangingPunct="1">
              <a:lnSpc>
                <a:spcPct val="110000"/>
              </a:lnSpc>
            </a:pPr>
            <a:r>
              <a:rPr lang="de-DE" altLang="zh-TW" sz="2400">
                <a:ea typeface="新細明體" panose="02020500000000000000" pitchFamily="18" charset="-120"/>
              </a:rPr>
              <a:t>Methods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zh-TW" sz="2400">
                <a:ea typeface="新細明體" panose="02020500000000000000" pitchFamily="18" charset="-120"/>
              </a:rPr>
              <a:t>Direct visualization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zh-TW" sz="2400">
                <a:ea typeface="新細明體" panose="02020500000000000000" pitchFamily="18" charset="-120"/>
              </a:rPr>
              <a:t>Scatterplot and scatterplot matrices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zh-TW" sz="2400">
                <a:ea typeface="新細明體" panose="02020500000000000000" pitchFamily="18" charset="-120"/>
              </a:rPr>
              <a:t>Landscapes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zh-TW" sz="2400">
                <a:ea typeface="新細明體" panose="02020500000000000000" pitchFamily="18" charset="-120"/>
              </a:rPr>
              <a:t>Projection pursuit technique: Help users find meaningful projections of multidimensional data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zh-TW" sz="2400">
                <a:ea typeface="新細明體" panose="02020500000000000000" pitchFamily="18" charset="-120"/>
              </a:rPr>
              <a:t>Prosection views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zh-TW" sz="2400">
                <a:ea typeface="新細明體" panose="02020500000000000000" pitchFamily="18" charset="-120"/>
              </a:rPr>
              <a:t>Hyperslice</a:t>
            </a:r>
          </a:p>
          <a:p>
            <a:pPr lvl="1" eaLnBrk="1" hangingPunct="1">
              <a:lnSpc>
                <a:spcPct val="110000"/>
              </a:lnSpc>
            </a:pPr>
            <a:r>
              <a:rPr lang="de-DE" altLang="zh-TW" sz="2400">
                <a:ea typeface="新細明體" panose="02020500000000000000" pitchFamily="18" charset="-120"/>
              </a:rPr>
              <a:t>Parallel coordinates</a:t>
            </a:r>
            <a:endParaRPr lang="en-US" altLang="zh-TW" sz="24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Direct Data Visualization</a:t>
            </a:r>
          </a:p>
        </p:txBody>
      </p:sp>
      <p:pic>
        <p:nvPicPr>
          <p:cNvPr id="37893" name="Picture 3" descr="fig1-6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78" y="1439238"/>
            <a:ext cx="6337767" cy="48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 Box 4"/>
          <p:cNvSpPr txBox="1">
            <a:spLocks noChangeArrowheads="1"/>
          </p:cNvSpPr>
          <p:nvPr/>
        </p:nvSpPr>
        <p:spPr bwMode="auto">
          <a:xfrm rot="5400000">
            <a:off x="-1578386" y="3653318"/>
            <a:ext cx="508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dirty="0">
                <a:latin typeface="Times New Roman" panose="02020603050405020304" pitchFamily="18" charset="0"/>
                <a:ea typeface="新細明體" panose="02020500000000000000" pitchFamily="18" charset="-120"/>
              </a:rPr>
              <a:t>Ribbons with Twists Based on Vorticity</a:t>
            </a: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763000" cy="609600"/>
          </a:xfrm>
        </p:spPr>
        <p:txBody>
          <a:bodyPr/>
          <a:lstStyle/>
          <a:p>
            <a:pPr eaLnBrk="1" hangingPunct="1"/>
            <a:r>
              <a:rPr lang="de-DE" altLang="zh-TW" sz="3200">
                <a:latin typeface="Arial" panose="020B0604020202020204" pitchFamily="34" charset="0"/>
                <a:ea typeface="新細明體" panose="02020500000000000000" pitchFamily="18" charset="-120"/>
              </a:rPr>
              <a:t>Scatterplot Matrices</a:t>
            </a:r>
            <a:endParaRPr lang="en-US" altLang="zh-TW" sz="320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172200"/>
            <a:ext cx="8382000" cy="304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zh-TW" sz="1600">
                <a:ea typeface="新細明體" panose="02020500000000000000" pitchFamily="18" charset="-120"/>
              </a:rPr>
              <a:t>Matrix </a:t>
            </a:r>
            <a:r>
              <a:rPr lang="de-DE" altLang="zh-TW" sz="1600">
                <a:ea typeface="新細明體" panose="02020500000000000000" pitchFamily="18" charset="-120"/>
              </a:rPr>
              <a:t>of scatterplots (x-y-diagrams) of the k-dim. data [total of (k2/2-k) scatterplots]</a:t>
            </a:r>
            <a:endParaRPr lang="en-US" altLang="zh-TW" sz="1600">
              <a:ea typeface="新細明體" panose="02020500000000000000" pitchFamily="18" charset="-120"/>
            </a:endParaRPr>
          </a:p>
        </p:txBody>
      </p:sp>
      <p:pic>
        <p:nvPicPr>
          <p:cNvPr id="38917" name="Picture 4" descr="scatpl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526" y="796408"/>
            <a:ext cx="5420474" cy="52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 Box 5"/>
          <p:cNvSpPr txBox="1">
            <a:spLocks noChangeArrowheads="1"/>
          </p:cNvSpPr>
          <p:nvPr/>
        </p:nvSpPr>
        <p:spPr bwMode="auto">
          <a:xfrm rot="-5400000">
            <a:off x="-69056" y="3421856"/>
            <a:ext cx="31559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TW" sz="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Used by</a:t>
            </a:r>
            <a:r>
              <a:rPr lang="de-DE" altLang="zh-TW" sz="800" u="sng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de-DE" altLang="zh-TW" sz="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ermission of M. Ward, Worcester Polytechnic</a:t>
            </a:r>
            <a:r>
              <a:rPr lang="de-DE" altLang="zh-TW" sz="12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 </a:t>
            </a:r>
            <a:r>
              <a:rPr lang="de-DE" altLang="zh-TW" sz="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Institute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ChangeArrowheads="1"/>
          </p:cNvSpPr>
          <p:nvPr/>
        </p:nvSpPr>
        <p:spPr bwMode="auto">
          <a:xfrm>
            <a:off x="0" y="5410200"/>
            <a:ext cx="89916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1044575" indent="-1588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None/>
            </a:pPr>
            <a:endParaRPr lang="de-DE" altLang="zh-TW" sz="2000" b="1" u="sng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40" name="Text Box 3"/>
          <p:cNvSpPr txBox="1">
            <a:spLocks noChangeArrowheads="1"/>
          </p:cNvSpPr>
          <p:nvPr/>
        </p:nvSpPr>
        <p:spPr bwMode="auto">
          <a:xfrm>
            <a:off x="7381875" y="2590800"/>
            <a:ext cx="145732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TW"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news articles</a:t>
            </a:r>
            <a:br>
              <a:rPr lang="de-DE" altLang="zh-TW"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de-DE" altLang="zh-TW"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visualized as</a:t>
            </a:r>
            <a:br>
              <a:rPr lang="de-DE" altLang="zh-TW"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</a:br>
            <a:r>
              <a:rPr lang="de-DE" altLang="zh-TW" sz="1400">
                <a:solidFill>
                  <a:schemeClr val="tx2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a landscape</a:t>
            </a:r>
          </a:p>
        </p:txBody>
      </p:sp>
      <p:pic>
        <p:nvPicPr>
          <p:cNvPr id="39941" name="Picture 4" descr="Landsca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117600"/>
            <a:ext cx="5638800" cy="432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2" name="Text Box 5"/>
          <p:cNvSpPr txBox="1">
            <a:spLocks noChangeArrowheads="1"/>
          </p:cNvSpPr>
          <p:nvPr/>
        </p:nvSpPr>
        <p:spPr bwMode="auto">
          <a:xfrm rot="-5400000">
            <a:off x="-442912" y="3351212"/>
            <a:ext cx="37211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TW" sz="10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Used by permission of B. Wright, Visible Decisions Inc.</a:t>
            </a:r>
          </a:p>
        </p:txBody>
      </p:sp>
      <p:sp>
        <p:nvSpPr>
          <p:cNvPr id="39943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584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zh-TW" dirty="0">
                <a:latin typeface="Arial" panose="020B0604020202020204" pitchFamily="34" charset="0"/>
                <a:ea typeface="新細明體" panose="02020500000000000000" pitchFamily="18" charset="-120"/>
              </a:rPr>
              <a:t>Landscapes</a:t>
            </a:r>
            <a:endParaRPr lang="en-US" altLang="zh-TW" sz="4800" dirty="0">
              <a:latin typeface="Arial" panose="020B0604020202020204" pitchFamily="34" charset="0"/>
              <a:ea typeface="新細明體" panose="02020500000000000000" pitchFamily="18" charset="-120"/>
            </a:endParaRPr>
          </a:p>
        </p:txBody>
      </p:sp>
      <p:sp>
        <p:nvSpPr>
          <p:cNvPr id="399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304800" y="5486400"/>
            <a:ext cx="8382000" cy="106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zh-TW" sz="2000">
                <a:ea typeface="新細明體" panose="02020500000000000000" pitchFamily="18" charset="-120"/>
              </a:rPr>
              <a:t>Visualization of the data as perspective landscape</a:t>
            </a:r>
            <a:endParaRPr lang="de-DE" altLang="zh-TW" sz="2000" b="1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de-DE" altLang="zh-TW" sz="2000">
                <a:ea typeface="新細明體" panose="02020500000000000000" pitchFamily="18" charset="-120"/>
              </a:rPr>
              <a:t>The data needs to be transformed into a (possibly artificial) 2D spatial representation which preserves the characteristics of the data </a:t>
            </a: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886200"/>
            <a:ext cx="6553200" cy="272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TW">
                <a:ea typeface="新細明體" panose="02020500000000000000" pitchFamily="18" charset="-120"/>
              </a:rPr>
              <a:t>Parallel Coordinates</a:t>
            </a:r>
            <a:endParaRPr lang="en-US" altLang="zh-TW" sz="4000">
              <a:ea typeface="新細明體" panose="02020500000000000000" pitchFamily="18" charset="-120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81000" y="1295400"/>
            <a:ext cx="8458200" cy="2286000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de-DE" altLang="zh-TW" sz="2000">
                <a:ea typeface="新細明體" panose="02020500000000000000" pitchFamily="18" charset="-120"/>
              </a:rPr>
              <a:t>n equidistant axes which are parallel to one of the screen axes and correspond to the attributes </a:t>
            </a:r>
          </a:p>
          <a:p>
            <a:pPr eaLnBrk="1" hangingPunct="1"/>
            <a:r>
              <a:rPr lang="de-DE" altLang="zh-TW" sz="2000">
                <a:ea typeface="新細明體" panose="02020500000000000000" pitchFamily="18" charset="-120"/>
              </a:rPr>
              <a:t>The axes are scaled to the [minimum, maximum]: range of the corresponding attribute</a:t>
            </a:r>
          </a:p>
          <a:p>
            <a:pPr eaLnBrk="1" hangingPunct="1"/>
            <a:r>
              <a:rPr lang="de-DE" altLang="zh-TW" sz="2000">
                <a:ea typeface="新細明體" panose="02020500000000000000" pitchFamily="18" charset="-120"/>
              </a:rPr>
              <a:t>Every data item corresponds to a polygonal line which intersects each of the axes at the point which corresponds to the value for the attribute</a:t>
            </a:r>
            <a:endParaRPr lang="en-US" altLang="zh-TW" sz="200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BBB1D79-9577-4185-B6ED-D2D46FB16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Types of Data Sets: Records (3/3)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834B83-5FCD-466C-B181-EB20EDB944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zh-TW" sz="2000" dirty="0"/>
              <a:t>Document data / text documents </a:t>
            </a:r>
            <a:r>
              <a:rPr lang="en-US" altLang="zh-TW" sz="2000" dirty="0">
                <a:sym typeface="Wingdings" panose="05000000000000000000" pitchFamily="2" charset="2"/>
              </a:rPr>
              <a:t> </a:t>
            </a:r>
            <a:r>
              <a:rPr lang="en-US" altLang="zh-TW" sz="2000" dirty="0"/>
              <a:t>term-document matrix</a:t>
            </a:r>
          </a:p>
          <a:p>
            <a:endParaRPr lang="zh-TW" altLang="en-US" sz="2400" dirty="0"/>
          </a:p>
        </p:txBody>
      </p:sp>
      <p:pic>
        <p:nvPicPr>
          <p:cNvPr id="17412" name="Picture 4" descr="What is a term-document matrix? - Quora">
            <a:extLst>
              <a:ext uri="{FF2B5EF4-FFF2-40B4-BE49-F238E27FC236}">
                <a16:creationId xmlns:a16="http://schemas.microsoft.com/office/drawing/2014/main" id="{2275F118-5EF8-4D57-B39F-4362C11E05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246" y="2226021"/>
            <a:ext cx="6232581" cy="3804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圖說文字: 直線 4">
            <a:extLst>
              <a:ext uri="{FF2B5EF4-FFF2-40B4-BE49-F238E27FC236}">
                <a16:creationId xmlns:a16="http://schemas.microsoft.com/office/drawing/2014/main" id="{5293B13C-F4A0-44A3-8E92-8AA10EEDF5AD}"/>
              </a:ext>
            </a:extLst>
          </p:cNvPr>
          <p:cNvSpPr/>
          <p:nvPr/>
        </p:nvSpPr>
        <p:spPr>
          <a:xfrm>
            <a:off x="7367553" y="3513762"/>
            <a:ext cx="1597631" cy="359595"/>
          </a:xfrm>
          <a:prstGeom prst="borderCallout1">
            <a:avLst>
              <a:gd name="adj1" fmla="val 30179"/>
              <a:gd name="adj2" fmla="val -5118"/>
              <a:gd name="adj3" fmla="val 106785"/>
              <a:gd name="adj4" fmla="val -2418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Word Vector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07B34E0-5F0D-4D26-8A8B-B3B77410E2B8}"/>
              </a:ext>
            </a:extLst>
          </p:cNvPr>
          <p:cNvSpPr/>
          <p:nvPr/>
        </p:nvSpPr>
        <p:spPr>
          <a:xfrm>
            <a:off x="4315146" y="3708971"/>
            <a:ext cx="2774023" cy="32962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CEB1E76-260A-4AB8-9C7C-4C0B184C635A}"/>
              </a:ext>
            </a:extLst>
          </p:cNvPr>
          <p:cNvSpPr/>
          <p:nvPr/>
        </p:nvSpPr>
        <p:spPr>
          <a:xfrm>
            <a:off x="5969285" y="3195263"/>
            <a:ext cx="410967" cy="160276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圖說文字: 直線 7">
            <a:extLst>
              <a:ext uri="{FF2B5EF4-FFF2-40B4-BE49-F238E27FC236}">
                <a16:creationId xmlns:a16="http://schemas.microsoft.com/office/drawing/2014/main" id="{4FAE2DFC-6405-41E1-891D-FCCC7CC405BF}"/>
              </a:ext>
            </a:extLst>
          </p:cNvPr>
          <p:cNvSpPr/>
          <p:nvPr/>
        </p:nvSpPr>
        <p:spPr>
          <a:xfrm>
            <a:off x="6656727" y="5191492"/>
            <a:ext cx="2030073" cy="459295"/>
          </a:xfrm>
          <a:prstGeom prst="borderCallout1">
            <a:avLst>
              <a:gd name="adj1" fmla="val 31217"/>
              <a:gd name="adj2" fmla="val -4875"/>
              <a:gd name="adj3" fmla="val -145683"/>
              <a:gd name="adj4" fmla="val -2199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Document Vector</a:t>
            </a:r>
            <a:endParaRPr lang="zh-TW" altLang="en-US" dirty="0"/>
          </a:p>
        </p:txBody>
      </p:sp>
      <p:sp>
        <p:nvSpPr>
          <p:cNvPr id="9" name="圖說文字: 直線 8">
            <a:extLst>
              <a:ext uri="{FF2B5EF4-FFF2-40B4-BE49-F238E27FC236}">
                <a16:creationId xmlns:a16="http://schemas.microsoft.com/office/drawing/2014/main" id="{53B5BF67-AF8C-4E6E-A46C-6EC00F4E3821}"/>
              </a:ext>
            </a:extLst>
          </p:cNvPr>
          <p:cNvSpPr/>
          <p:nvPr/>
        </p:nvSpPr>
        <p:spPr>
          <a:xfrm>
            <a:off x="4099120" y="5250377"/>
            <a:ext cx="2030073" cy="400410"/>
          </a:xfrm>
          <a:prstGeom prst="borderCallout1">
            <a:avLst>
              <a:gd name="adj1" fmla="val -6800"/>
              <a:gd name="adj2" fmla="val 53551"/>
              <a:gd name="adj3" fmla="val -155121"/>
              <a:gd name="adj4" fmla="val 82276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Term frequency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60981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2" descr="ParCoord_KapII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92238"/>
            <a:ext cx="7467600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Parallel Coordinates of a Data Set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TW"/>
              <a:t>Icon-Based Visualization Techniques</a:t>
            </a:r>
            <a:endParaRPr lang="en-US" altLang="zh-TW" dirty="0"/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altLang="zh-TW" dirty="0"/>
              <a:t>Visualization of the data values as features of icons</a:t>
            </a:r>
          </a:p>
          <a:p>
            <a:r>
              <a:rPr lang="de-DE" altLang="zh-TW" dirty="0"/>
              <a:t>Typical visualization methods</a:t>
            </a:r>
          </a:p>
          <a:p>
            <a:pPr lvl="1"/>
            <a:r>
              <a:rPr lang="de-DE" altLang="zh-TW" dirty="0"/>
              <a:t>Chernoff Faces</a:t>
            </a:r>
          </a:p>
          <a:p>
            <a:pPr lvl="1"/>
            <a:r>
              <a:rPr lang="de-DE" altLang="zh-TW" dirty="0"/>
              <a:t>Stick Figures</a:t>
            </a:r>
          </a:p>
          <a:p>
            <a:r>
              <a:rPr lang="de-DE" altLang="zh-TW" dirty="0"/>
              <a:t>General techniques</a:t>
            </a:r>
          </a:p>
          <a:p>
            <a:pPr lvl="1"/>
            <a:r>
              <a:rPr lang="de-DE" altLang="zh-TW" dirty="0"/>
              <a:t>Shape coding: Use shape to represent certain information encoding</a:t>
            </a:r>
          </a:p>
          <a:p>
            <a:pPr lvl="1"/>
            <a:r>
              <a:rPr lang="de-DE" altLang="zh-TW" dirty="0"/>
              <a:t>Color icons: Use color icons to encode more information</a:t>
            </a:r>
          </a:p>
          <a:p>
            <a:pPr lvl="1"/>
            <a:r>
              <a:rPr lang="de-DE" altLang="zh-TW" dirty="0"/>
              <a:t>Tile bars: Use small icons to represent the relevant feature vectors in document retrieval</a:t>
            </a:r>
            <a:endParaRPr lang="en-US" altLang="zh-TW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Chernoff Faces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8458200" cy="26670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A way to display variables on a two-dimensional surface, e.g., let x be eyebrow slant, y be eye size, z be nose length, etc. </a:t>
            </a:r>
          </a:p>
          <a:p>
            <a:pPr eaLnBrk="1" hangingPunct="1">
              <a:lnSpc>
                <a:spcPct val="12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The figure shows faces produced using 10 characteristics--head eccentricity, eye size, eye spacing, eye eccentricity, pupil size, eyebrow slant, nose size, mouth shape, mouth size, and mouth opening): Each assigned one of 10 possible values, generated using </a:t>
            </a:r>
            <a:r>
              <a:rPr lang="en-US" altLang="zh-TW" sz="2000" i="1">
                <a:ea typeface="新細明體" panose="02020500000000000000" pitchFamily="18" charset="-120"/>
                <a:hlinkClick r:id="rId3"/>
              </a:rPr>
              <a:t>Mathematica</a:t>
            </a:r>
            <a:r>
              <a:rPr lang="en-US" altLang="zh-TW" sz="2000">
                <a:ea typeface="新細明體" panose="02020500000000000000" pitchFamily="18" charset="-120"/>
              </a:rPr>
              <a:t> (S. Dickson)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4200525"/>
            <a:ext cx="5486400" cy="2198688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REFERENCE: Gonick, L. and Smith, W. </a:t>
            </a:r>
            <a:r>
              <a:rPr lang="en-US" altLang="zh-TW" sz="2000" i="1">
                <a:ea typeface="新細明體" panose="02020500000000000000" pitchFamily="18" charset="-120"/>
                <a:hlinkClick r:id="rId4"/>
              </a:rPr>
              <a:t>The Cartoon Guide to Statistics.</a:t>
            </a:r>
            <a:r>
              <a:rPr lang="en-US" altLang="zh-TW" sz="2000">
                <a:ea typeface="新細明體" panose="02020500000000000000" pitchFamily="18" charset="-120"/>
              </a:rPr>
              <a:t> New York: Harper Perennial, p. 212, 1993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Weisstein, Eric W. "Chernoff Face." From </a:t>
            </a:r>
            <a:r>
              <a:rPr lang="en-US" altLang="zh-TW" sz="2000" i="1">
                <a:ea typeface="新細明體" panose="02020500000000000000" pitchFamily="18" charset="-120"/>
              </a:rPr>
              <a:t>MathWorld</a:t>
            </a:r>
            <a:r>
              <a:rPr lang="en-US" altLang="zh-TW" sz="2000">
                <a:ea typeface="新細明體" panose="02020500000000000000" pitchFamily="18" charset="-120"/>
              </a:rPr>
              <a:t>--A Wolfram Web Resource. </a:t>
            </a:r>
            <a:r>
              <a:rPr lang="en-US" altLang="zh-TW" sz="2000">
                <a:ea typeface="新細明體" panose="02020500000000000000" pitchFamily="18" charset="-120"/>
                <a:hlinkClick r:id="rId5"/>
              </a:rPr>
              <a:t>mathworld.wolfram.com/ChernoffFace.html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</a:p>
        </p:txBody>
      </p:sp>
      <p:pic>
        <p:nvPicPr>
          <p:cNvPr id="44038" name="Picture 4" descr="ChernoffFac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429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2" descr="StickCens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86" y="1074738"/>
            <a:ext cx="5955746" cy="556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174625" y="6559550"/>
            <a:ext cx="744537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285750" indent="-285750" defTabSz="381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381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381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381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381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381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130000"/>
            </a:pPr>
            <a:r>
              <a:rPr lang="en-US" altLang="zh-TW" sz="1100">
                <a:ea typeface="新細明體" panose="02020500000000000000" pitchFamily="18" charset="-120"/>
              </a:rPr>
              <a:t>Two attributes mapped to axes, remaining attributes mapped to angle or length of limbs”. Look at texture pattern</a:t>
            </a:r>
            <a:endParaRPr lang="de-DE" altLang="zh-TW" sz="1800">
              <a:latin typeface="Arial Narrow" panose="020B0606020202030204" pitchFamily="34" charset="0"/>
              <a:ea typeface="新細明體" panose="02020500000000000000" pitchFamily="18" charset="-120"/>
            </a:endParaRPr>
          </a:p>
        </p:txBody>
      </p:sp>
      <p:sp>
        <p:nvSpPr>
          <p:cNvPr id="45061" name="Text Box 4"/>
          <p:cNvSpPr txBox="1">
            <a:spLocks noChangeArrowheads="1"/>
          </p:cNvSpPr>
          <p:nvPr/>
        </p:nvSpPr>
        <p:spPr bwMode="auto">
          <a:xfrm>
            <a:off x="6219825" y="1190090"/>
            <a:ext cx="248238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TW" dirty="0">
                <a:latin typeface="Arial" panose="020B0604020202020204" pitchFamily="34" charset="0"/>
                <a:ea typeface="新細明體" panose="02020500000000000000" pitchFamily="18" charset="-120"/>
              </a:rPr>
              <a:t>A census data figure showing age, income, gender, education, etc.</a:t>
            </a:r>
          </a:p>
        </p:txBody>
      </p:sp>
      <p:sp>
        <p:nvSpPr>
          <p:cNvPr id="45062" name="Text Box 5"/>
          <p:cNvSpPr txBox="1">
            <a:spLocks noChangeArrowheads="1"/>
          </p:cNvSpPr>
          <p:nvPr/>
        </p:nvSpPr>
        <p:spPr bwMode="auto">
          <a:xfrm rot="-5417876">
            <a:off x="-1455737" y="3741737"/>
            <a:ext cx="3582988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TW" sz="8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used by permission of G. Grinstein, University of Massachusettes at Lowell</a:t>
            </a:r>
          </a:p>
        </p:txBody>
      </p:sp>
      <p:sp>
        <p:nvSpPr>
          <p:cNvPr id="45063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214312"/>
            <a:ext cx="7772400" cy="63817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zh-TW" dirty="0">
                <a:ea typeface="新細明體" panose="02020500000000000000" pitchFamily="18" charset="-120"/>
              </a:rPr>
              <a:t>Stick</a:t>
            </a:r>
            <a:r>
              <a:rPr lang="de-DE" altLang="zh-TW" dirty="0">
                <a:solidFill>
                  <a:schemeClr val="tx1"/>
                </a:solidFill>
                <a:ea typeface="新細明體" panose="02020500000000000000" pitchFamily="18" charset="-120"/>
              </a:rPr>
              <a:t> </a:t>
            </a:r>
            <a:r>
              <a:rPr lang="de-DE" altLang="zh-TW" dirty="0">
                <a:ea typeface="新細明體" panose="02020500000000000000" pitchFamily="18" charset="-120"/>
              </a:rPr>
              <a:t>Figure</a:t>
            </a:r>
            <a:endParaRPr lang="en-US" altLang="zh-TW" sz="4000" dirty="0">
              <a:ea typeface="新細明體" panose="02020500000000000000" pitchFamily="18" charset="-120"/>
            </a:endParaRPr>
          </a:p>
        </p:txBody>
      </p:sp>
      <p:sp>
        <p:nvSpPr>
          <p:cNvPr id="45064" name="Text Box 12"/>
          <p:cNvSpPr txBox="1">
            <a:spLocks noChangeArrowheads="1"/>
          </p:cNvSpPr>
          <p:nvPr/>
        </p:nvSpPr>
        <p:spPr bwMode="auto">
          <a:xfrm>
            <a:off x="6318018" y="4273651"/>
            <a:ext cx="228600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dirty="0">
                <a:ea typeface="新細明體" panose="02020500000000000000" pitchFamily="18" charset="-120"/>
              </a:rPr>
              <a:t>A 5-piece stick figure (1 body and 4 limbs w. different angle/length)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TW"/>
              <a:t>Hierarchical Visualization Techniques</a:t>
            </a:r>
            <a:endParaRPr lang="en-US" altLang="zh-TW"/>
          </a:p>
        </p:txBody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e-DE" altLang="zh-TW"/>
              <a:t>Visualization of the data using a hierarchical partitioning into subspaces</a:t>
            </a:r>
          </a:p>
          <a:p>
            <a:r>
              <a:rPr lang="de-DE" altLang="zh-TW"/>
              <a:t>Methods</a:t>
            </a:r>
          </a:p>
          <a:p>
            <a:pPr lvl="1"/>
            <a:r>
              <a:rPr lang="de-DE" altLang="zh-TW"/>
              <a:t>Dimensional Stacking</a:t>
            </a:r>
          </a:p>
          <a:p>
            <a:pPr lvl="1"/>
            <a:r>
              <a:rPr lang="de-DE" altLang="zh-TW"/>
              <a:t>Worlds-within-Worlds</a:t>
            </a:r>
          </a:p>
          <a:p>
            <a:pPr lvl="1"/>
            <a:r>
              <a:rPr lang="de-DE" altLang="zh-TW"/>
              <a:t>Tree-Map </a:t>
            </a:r>
          </a:p>
          <a:p>
            <a:pPr lvl="1"/>
            <a:r>
              <a:rPr lang="de-DE" altLang="zh-TW"/>
              <a:t>Cone Trees</a:t>
            </a:r>
          </a:p>
          <a:p>
            <a:pPr lvl="1"/>
            <a:r>
              <a:rPr lang="de-DE" altLang="zh-TW"/>
              <a:t>InfoCube</a:t>
            </a:r>
            <a:endParaRPr lang="en-US" altLang="zh-TW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Dimensional Stacking</a:t>
            </a:r>
          </a:p>
        </p:txBody>
      </p:sp>
      <p:pic>
        <p:nvPicPr>
          <p:cNvPr id="47108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295400"/>
            <a:ext cx="8153400" cy="2125663"/>
          </a:xfrm>
          <a:noFill/>
        </p:spPr>
      </p:pic>
      <p:sp>
        <p:nvSpPr>
          <p:cNvPr id="4710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3581400"/>
            <a:ext cx="8610600" cy="28194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de-DE" altLang="zh-TW" sz="2400">
                <a:ea typeface="新細明體" panose="02020500000000000000" pitchFamily="18" charset="-120"/>
              </a:rPr>
              <a:t>Partitioning of the n-dimensional attribute space in 2-D subspaces, which are ‘stacked’ into each other</a:t>
            </a:r>
          </a:p>
          <a:p>
            <a:pPr eaLnBrk="1" hangingPunct="1"/>
            <a:r>
              <a:rPr lang="de-DE" altLang="zh-TW" sz="2400">
                <a:ea typeface="新細明體" panose="02020500000000000000" pitchFamily="18" charset="-120"/>
              </a:rPr>
              <a:t>Partitioning of the attribute value ranges into classes.  The important attributes should be used on the outer levels.</a:t>
            </a:r>
            <a:endParaRPr lang="de-DE" altLang="zh-TW" sz="2400" b="1">
              <a:ea typeface="新細明體" panose="02020500000000000000" pitchFamily="18" charset="-120"/>
            </a:endParaRPr>
          </a:p>
          <a:p>
            <a:pPr eaLnBrk="1" hangingPunct="1"/>
            <a:r>
              <a:rPr lang="de-DE" altLang="zh-TW" sz="2400">
                <a:ea typeface="新細明體" panose="02020500000000000000" pitchFamily="18" charset="-120"/>
              </a:rPr>
              <a:t>Adequate for data with ordinal attributes of low cardinality</a:t>
            </a:r>
          </a:p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But, difficult to display more than nine dimensions</a:t>
            </a:r>
          </a:p>
          <a:p>
            <a:pPr eaLnBrk="1" hangingPunct="1"/>
            <a:r>
              <a:rPr lang="en-US" altLang="zh-TW" sz="2400">
                <a:ea typeface="新細明體" panose="02020500000000000000" pitchFamily="18" charset="-120"/>
              </a:rPr>
              <a:t>Important to map dimensions appropriately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ChangeArrowheads="1"/>
          </p:cNvSpPr>
          <p:nvPr/>
        </p:nvSpPr>
        <p:spPr bwMode="auto">
          <a:xfrm>
            <a:off x="1066800" y="1219200"/>
            <a:ext cx="75819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3810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2">
              <a:spcBef>
                <a:spcPts val="1900"/>
              </a:spcBef>
              <a:spcAft>
                <a:spcPts val="1500"/>
              </a:spcAft>
            </a:pPr>
            <a:r>
              <a:rPr lang="de-DE" altLang="zh-TW" sz="1000">
                <a:solidFill>
                  <a:schemeClr val="accent1"/>
                </a:solidFill>
                <a:latin typeface="Arial" panose="020B0604020202020204" pitchFamily="34" charset="0"/>
                <a:ea typeface="新細明體" panose="02020500000000000000" pitchFamily="18" charset="-120"/>
              </a:rPr>
              <a:t>Used by permission of M. Ward, Worcester Polytechnic Institute</a:t>
            </a:r>
          </a:p>
        </p:txBody>
      </p:sp>
      <p:pic>
        <p:nvPicPr>
          <p:cNvPr id="48132" name="Picture 3" descr="dimst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60500"/>
            <a:ext cx="741997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4"/>
          <p:cNvSpPr txBox="1">
            <a:spLocks noChangeArrowheads="1"/>
          </p:cNvSpPr>
          <p:nvPr/>
        </p:nvSpPr>
        <p:spPr bwMode="auto">
          <a:xfrm>
            <a:off x="381000" y="5715000"/>
            <a:ext cx="83058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altLang="zh-TW" sz="2000">
                <a:latin typeface="Arial" panose="020B0604020202020204" pitchFamily="34" charset="0"/>
                <a:ea typeface="新細明體" panose="02020500000000000000" pitchFamily="18" charset="-120"/>
              </a:rPr>
              <a:t>Visualization of oil mining data with longitude and latitude mapped to the outer x-, y-axes and ore grade and depth mapped to the inner x-, y-axes</a:t>
            </a:r>
          </a:p>
        </p:txBody>
      </p:sp>
      <p:sp>
        <p:nvSpPr>
          <p:cNvPr id="48134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Dimensional Stacking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TW">
                <a:ea typeface="新細明體" panose="02020500000000000000" pitchFamily="18" charset="-120"/>
              </a:rPr>
              <a:t>Worlds-within-Worlds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8839200" cy="1981200"/>
          </a:xfrm>
        </p:spPr>
        <p:txBody>
          <a:bodyPr/>
          <a:lstStyle/>
          <a:p>
            <a:pPr marL="457200" indent="-457200" eaLnBrk="1" hangingPunct="1">
              <a:lnSpc>
                <a:spcPct val="110000"/>
              </a:lnSpc>
            </a:pPr>
            <a:r>
              <a:rPr lang="de-DE" altLang="zh-TW" sz="2000">
                <a:ea typeface="新細明體" panose="02020500000000000000" pitchFamily="18" charset="-120"/>
              </a:rPr>
              <a:t>Assign </a:t>
            </a:r>
            <a:r>
              <a:rPr lang="en-US" altLang="zh-TW" sz="2000">
                <a:ea typeface="新細明體" panose="02020500000000000000" pitchFamily="18" charset="-120"/>
              </a:rPr>
              <a:t>the function and two most important parameters to innermost world 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Fix all other parameters at constant values - draw other (1 or 2 or 3 dimensional worlds choosing these as the axes)</a:t>
            </a:r>
          </a:p>
          <a:p>
            <a:pPr marL="457200" indent="-457200"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Software that uses this paradigm</a:t>
            </a:r>
          </a:p>
          <a:p>
            <a:pPr marL="457200" indent="-457200" eaLnBrk="1" hangingPunct="1">
              <a:lnSpc>
                <a:spcPct val="110000"/>
              </a:lnSpc>
            </a:pPr>
            <a:endParaRPr lang="en-US" altLang="zh-TW" sz="2000">
              <a:ea typeface="新細明體" panose="02020500000000000000" pitchFamily="18" charset="-120"/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-76200" y="3276600"/>
            <a:ext cx="3810000" cy="3200400"/>
          </a:xfrm>
        </p:spPr>
        <p:txBody>
          <a:bodyPr>
            <a:normAutofit fontScale="92500" lnSpcReduction="20000"/>
          </a:bodyPr>
          <a:lstStyle/>
          <a:p>
            <a:pPr marL="800100" lvl="1" indent="-342900" eaLnBrk="1" hangingPunct="1"/>
            <a:r>
              <a:rPr lang="en-US" altLang="zh-TW" sz="2000">
                <a:ea typeface="新細明體" panose="02020500000000000000" pitchFamily="18" charset="-120"/>
              </a:rPr>
              <a:t>N–vision: Dynamic interaction through data glove and stereo displays, including  rotation, scaling (inner) and translation (inner/outer) </a:t>
            </a:r>
          </a:p>
          <a:p>
            <a:pPr marL="800100" lvl="1" indent="-342900" eaLnBrk="1" hangingPunct="1"/>
            <a:r>
              <a:rPr lang="en-US" altLang="zh-TW" sz="2000">
                <a:ea typeface="新細明體" panose="02020500000000000000" pitchFamily="18" charset="-120"/>
              </a:rPr>
              <a:t>Auto Visual: Static interaction by means of queries</a:t>
            </a:r>
          </a:p>
        </p:txBody>
      </p:sp>
      <p:pic>
        <p:nvPicPr>
          <p:cNvPr id="49158" name="Picture 4" descr="pi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200400"/>
            <a:ext cx="5562600" cy="341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Tree-Map</a:t>
            </a:r>
            <a:endParaRPr lang="en-US" altLang="zh-TW">
              <a:solidFill>
                <a:schemeClr val="tx1"/>
              </a:solidFill>
              <a:ea typeface="新細明體" panose="02020500000000000000" pitchFamily="18" charset="-120"/>
            </a:endParaRPr>
          </a:p>
        </p:txBody>
      </p:sp>
      <p:sp>
        <p:nvSpPr>
          <p:cNvPr id="5018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16764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de-DE" altLang="zh-TW" sz="2400">
                <a:ea typeface="新細明體" panose="02020500000000000000" pitchFamily="18" charset="-120"/>
              </a:rPr>
              <a:t>Screen-filling method which uses a hierarchical partitioning of the screen into regions depending on the attribute values</a:t>
            </a:r>
            <a:endParaRPr lang="de-DE" altLang="zh-TW" sz="2400" b="1">
              <a:ea typeface="新細明體" panose="02020500000000000000" pitchFamily="18" charset="-120"/>
            </a:endParaRPr>
          </a:p>
          <a:p>
            <a:pPr eaLnBrk="1" hangingPunct="1"/>
            <a:r>
              <a:rPr lang="de-DE" altLang="zh-TW" sz="2400">
                <a:ea typeface="新細明體" panose="02020500000000000000" pitchFamily="18" charset="-120"/>
              </a:rPr>
              <a:t>The x- and y-dimension of the screen are partitioned alternately according to the attribute values (classes)</a:t>
            </a:r>
            <a:endParaRPr lang="en-US" altLang="zh-TW" sz="2400">
              <a:ea typeface="新細明體" panose="02020500000000000000" pitchFamily="18" charset="-120"/>
            </a:endParaRPr>
          </a:p>
        </p:txBody>
      </p:sp>
      <p:pic>
        <p:nvPicPr>
          <p:cNvPr id="50181" name="Picture 4" descr="all102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048000"/>
            <a:ext cx="5334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5"/>
          <p:cNvSpPr txBox="1">
            <a:spLocks noChangeArrowheads="1"/>
          </p:cNvSpPr>
          <p:nvPr/>
        </p:nvSpPr>
        <p:spPr bwMode="auto">
          <a:xfrm>
            <a:off x="630238" y="4419600"/>
            <a:ext cx="290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>
                <a:ea typeface="新細明體" panose="02020500000000000000" pitchFamily="18" charset="-120"/>
              </a:rPr>
              <a:t>MSR Netscan Image</a:t>
            </a:r>
          </a:p>
        </p:txBody>
      </p:sp>
      <p:sp>
        <p:nvSpPr>
          <p:cNvPr id="50183" name="Rectangle 1"/>
          <p:cNvSpPr>
            <a:spLocks noChangeArrowheads="1"/>
          </p:cNvSpPr>
          <p:nvPr/>
        </p:nvSpPr>
        <p:spPr bwMode="auto">
          <a:xfrm>
            <a:off x="4038600" y="6553200"/>
            <a:ext cx="4572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1200">
                <a:ea typeface="新細明體" panose="02020500000000000000" pitchFamily="18" charset="-120"/>
              </a:rPr>
              <a:t>Ack.: http://www.cs.umd.edu/hcil/treemap-history/all102001.jpg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43800" cy="541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 b="0">
                <a:ea typeface="新細明體" panose="02020500000000000000" pitchFamily="18" charset="-120"/>
              </a:rPr>
              <a:t>Tree-Map of a File System (Schneiderman)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D80452-29C8-4A03-BD47-2729A4808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0171"/>
            <a:ext cx="8229600" cy="1000324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Types of Data Sets: Graph and Network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C9644DF-85B4-4273-8FD4-A145F371C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8023"/>
            <a:ext cx="8229600" cy="48768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5000"/>
              </a:lnSpc>
            </a:pPr>
            <a:r>
              <a:rPr lang="en-US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Graph and network</a:t>
            </a:r>
          </a:p>
          <a:p>
            <a:pPr marL="800100" lvl="1" indent="-342900">
              <a:lnSpc>
                <a:spcPct val="105000"/>
              </a:lnSpc>
            </a:pPr>
            <a:r>
              <a:rPr lang="en-US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World Wide Web</a:t>
            </a:r>
          </a:p>
          <a:p>
            <a:pPr marL="800100" lvl="1" indent="-342900">
              <a:lnSpc>
                <a:spcPct val="105000"/>
              </a:lnSpc>
            </a:pPr>
            <a:r>
              <a:rPr lang="en-US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Social or information networks</a:t>
            </a:r>
          </a:p>
          <a:p>
            <a:pPr marL="800100" lvl="1" indent="-342900">
              <a:lnSpc>
                <a:spcPct val="105000"/>
              </a:lnSpc>
            </a:pPr>
            <a:r>
              <a:rPr lang="en-US" altLang="zh-TW" sz="1800" dirty="0">
                <a:ea typeface="新細明體" panose="02020500000000000000" pitchFamily="18" charset="-120"/>
                <a:cs typeface="Times New Roman" panose="02020603050405020304" pitchFamily="18" charset="0"/>
              </a:rPr>
              <a:t>Molecular Structures</a:t>
            </a:r>
          </a:p>
          <a:p>
            <a:pPr marL="285750" indent="-285750">
              <a:lnSpc>
                <a:spcPct val="105000"/>
              </a:lnSpc>
            </a:pPr>
            <a:endParaRPr lang="zh-TW" altLang="en-US" sz="3600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79209CC-99BC-4534-AEE8-E22CAD89EF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38" y="2922440"/>
            <a:ext cx="4287714" cy="3413491"/>
          </a:xfrm>
          <a:prstGeom prst="rect">
            <a:avLst/>
          </a:prstGeom>
        </p:spPr>
      </p:pic>
      <p:pic>
        <p:nvPicPr>
          <p:cNvPr id="16386" name="Picture 2" descr="https://jcsites.juniata.edu/faculty/rhodes/ml/images/_notes/digraph.jpg">
            <a:extLst>
              <a:ext uri="{FF2B5EF4-FFF2-40B4-BE49-F238E27FC236}">
                <a16:creationId xmlns:a16="http://schemas.microsoft.com/office/drawing/2014/main" id="{465C36D4-2793-41AA-A400-F47B0CF5E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87" y="4603949"/>
            <a:ext cx="22383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jcsites.juniata.edu/faculty/rhodes/ml/images/webconnections.jpg">
            <a:extLst>
              <a:ext uri="{FF2B5EF4-FFF2-40B4-BE49-F238E27FC236}">
                <a16:creationId xmlns:a16="http://schemas.microsoft.com/office/drawing/2014/main" id="{6E3E2743-F650-40EA-827C-2103DA0C6C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487" y="1241849"/>
            <a:ext cx="4118048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5BD8D34-7431-4E4A-8D28-C53BBEF208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t="2042" r="67847" b="-1"/>
          <a:stretch/>
        </p:blipFill>
        <p:spPr>
          <a:xfrm>
            <a:off x="7073758" y="4560137"/>
            <a:ext cx="1837777" cy="1959680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30E4A9AE-AE60-4CCB-AB84-FC7853BD5E8F}"/>
              </a:ext>
            </a:extLst>
          </p:cNvPr>
          <p:cNvSpPr txBox="1"/>
          <p:nvPr/>
        </p:nvSpPr>
        <p:spPr>
          <a:xfrm>
            <a:off x="4993240" y="4444519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node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52647CD6-81C4-4BAC-B717-F425B030FEAC}"/>
              </a:ext>
            </a:extLst>
          </p:cNvPr>
          <p:cNvSpPr txBox="1"/>
          <p:nvPr/>
        </p:nvSpPr>
        <p:spPr>
          <a:xfrm>
            <a:off x="4577481" y="5051751"/>
            <a:ext cx="706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>
                <a:solidFill>
                  <a:srgbClr val="0070C0"/>
                </a:solidFill>
              </a:rPr>
              <a:t>edge</a:t>
            </a:r>
            <a:endParaRPr lang="zh-TW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29337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zh-TW"/>
              <a:t>InfoCube</a:t>
            </a:r>
            <a:endParaRPr lang="en-US" altLang="zh-TW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altLang="zh-TW" sz="2400"/>
              <a:t>A 3-D visualization technique where hierarchical information is displayed as nested semi-transparent cubes </a:t>
            </a:r>
          </a:p>
          <a:p>
            <a:r>
              <a:rPr lang="de-DE" altLang="zh-TW" sz="2400"/>
              <a:t>The outermost cubes correspond to the top level data, while the subnodes or the lower level data are represented as smaller cubes inside the outermost cubes, and so on</a:t>
            </a:r>
            <a:endParaRPr lang="de-DE" altLang="zh-TW" sz="2400" dirty="0"/>
          </a:p>
        </p:txBody>
      </p:sp>
      <p:pic>
        <p:nvPicPr>
          <p:cNvPr id="52229" name="Picture 11" descr="http://www.csl.sony.co.jp/person/rekimoto/cube/cub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592304"/>
            <a:ext cx="2973726" cy="2265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6" descr="GraphVis_ExConeTree_15_den_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850" y="3276600"/>
            <a:ext cx="310515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Picture 5" descr="GraphVis_ExConeTree_15_d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152400"/>
            <a:ext cx="47625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7391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zh-TW">
                <a:ea typeface="新細明體" panose="02020500000000000000" pitchFamily="18" charset="-120"/>
              </a:rPr>
              <a:t>Three-D Cone Trees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532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54102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zh-TW" sz="2000" i="1">
                <a:ea typeface="新細明體" panose="02020500000000000000" pitchFamily="18" charset="-120"/>
              </a:rPr>
              <a:t>3D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i="1">
                <a:ea typeface="新細明體" panose="02020500000000000000" pitchFamily="18" charset="-120"/>
              </a:rPr>
              <a:t>cone tree</a:t>
            </a:r>
            <a:r>
              <a:rPr lang="en-US" altLang="zh-TW" sz="2000">
                <a:ea typeface="新細明體" panose="02020500000000000000" pitchFamily="18" charset="-120"/>
              </a:rPr>
              <a:t> visualization technique works well for up to a thousand nodes or so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First build a </a:t>
            </a:r>
            <a:r>
              <a:rPr lang="en-US" altLang="zh-TW" sz="2000" i="1">
                <a:ea typeface="新細明體" panose="02020500000000000000" pitchFamily="18" charset="-120"/>
              </a:rPr>
              <a:t>2D</a:t>
            </a:r>
            <a:r>
              <a:rPr lang="en-US" altLang="zh-TW" sz="2000">
                <a:ea typeface="新細明體" panose="02020500000000000000" pitchFamily="18" charset="-120"/>
              </a:rPr>
              <a:t> </a:t>
            </a:r>
            <a:r>
              <a:rPr lang="en-US" altLang="zh-TW" sz="2000" i="1">
                <a:ea typeface="新細明體" panose="02020500000000000000" pitchFamily="18" charset="-120"/>
              </a:rPr>
              <a:t>circle tree</a:t>
            </a:r>
            <a:r>
              <a:rPr lang="en-US" altLang="zh-TW" sz="2000">
                <a:ea typeface="新細明體" panose="02020500000000000000" pitchFamily="18" charset="-120"/>
              </a:rPr>
              <a:t> that arranges its nodes in concentric circles centered on the root node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Cannot avoid overlaps when projected to 2D 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G. Robertson, J. Mackinlay, S. Card. “Cone Trees: Animated 3D Visualizations of Hierarchical Information”, </a:t>
            </a:r>
            <a:r>
              <a:rPr lang="en-US" altLang="zh-TW" sz="2000" i="1">
                <a:ea typeface="新細明體" panose="02020500000000000000" pitchFamily="18" charset="-120"/>
              </a:rPr>
              <a:t>ACM SIGCHI'91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>
                <a:ea typeface="新細明體" panose="02020500000000000000" pitchFamily="18" charset="-120"/>
              </a:rPr>
              <a:t>Graph from Nadeau Software Consulting website: Visualize a social network data set that models the way an infection spreads from one person to the next </a:t>
            </a:r>
            <a:endParaRPr lang="de-DE" altLang="zh-TW" sz="2000">
              <a:ea typeface="新細明體" panose="02020500000000000000" pitchFamily="18" charset="-120"/>
            </a:endParaRPr>
          </a:p>
        </p:txBody>
      </p:sp>
      <p:sp>
        <p:nvSpPr>
          <p:cNvPr id="53255" name="TextBox 1"/>
          <p:cNvSpPr txBox="1">
            <a:spLocks noChangeArrowheads="1"/>
          </p:cNvSpPr>
          <p:nvPr/>
        </p:nvSpPr>
        <p:spPr bwMode="auto">
          <a:xfrm>
            <a:off x="4419600" y="6381750"/>
            <a:ext cx="44640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1400">
                <a:ea typeface="新細明體" panose="02020500000000000000" pitchFamily="18" charset="-120"/>
              </a:rPr>
              <a:t>Ack.: http://nadeausoftware.com/articles/visualization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990600"/>
          </a:xfrm>
        </p:spPr>
        <p:txBody>
          <a:bodyPr/>
          <a:lstStyle/>
          <a:p>
            <a:r>
              <a:rPr lang="en-US" altLang="zh-TW" sz="3200" dirty="0">
                <a:ea typeface="新細明體" panose="02020500000000000000" pitchFamily="18" charset="-120"/>
              </a:rPr>
              <a:t>Visualizing Complex Data and Relations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610600" cy="91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Visualizing non-numerical data: text and social networks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Tag cloud: visualizing user-generated tags</a:t>
            </a: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184400"/>
            <a:ext cx="5105400" cy="421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81000" y="2133600"/>
            <a:ext cx="3581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lvl="1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</a:pPr>
            <a:r>
              <a:rPr lang="en-US" altLang="zh-TW" dirty="0">
                <a:ea typeface="新細明體" panose="02020500000000000000" pitchFamily="18" charset="-120"/>
              </a:rPr>
              <a:t>The importance of tag is represented by font size/color</a:t>
            </a:r>
          </a:p>
          <a:p>
            <a: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</a:pPr>
            <a:r>
              <a:rPr lang="en-US" altLang="zh-TW" dirty="0">
                <a:ea typeface="新細明體" panose="02020500000000000000" pitchFamily="18" charset="-120"/>
              </a:rPr>
              <a:t>Besides text data, there are also methods to visualize relationships, such as visualizing social networks</a:t>
            </a: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4191000" y="6324600"/>
            <a:ext cx="480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sz="2000">
                <a:ea typeface="新細明體" panose="02020500000000000000" pitchFamily="18" charset="-120"/>
              </a:rPr>
              <a:t>Newsmap: Google News Stories in 2005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Similarity and Dissimilarity</a:t>
            </a:r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/>
              <a:t>Similarity</a:t>
            </a:r>
          </a:p>
          <a:p>
            <a:pPr lvl="1"/>
            <a:r>
              <a:rPr lang="en-US" altLang="zh-TW" dirty="0"/>
              <a:t>Numerical measure of </a:t>
            </a:r>
            <a:r>
              <a:rPr lang="en-US" altLang="zh-TW" dirty="0">
                <a:solidFill>
                  <a:srgbClr val="FF0000"/>
                </a:solidFill>
              </a:rPr>
              <a:t>how alike two data objects are</a:t>
            </a:r>
          </a:p>
          <a:p>
            <a:pPr lvl="1"/>
            <a:r>
              <a:rPr lang="en-US" altLang="zh-TW" dirty="0"/>
              <a:t>Value is higher when objects are more alike</a:t>
            </a:r>
          </a:p>
          <a:p>
            <a:pPr lvl="1"/>
            <a:r>
              <a:rPr lang="en-US" altLang="zh-TW" dirty="0"/>
              <a:t>Often falls in the range </a:t>
            </a:r>
            <a:r>
              <a:rPr lang="en-US" altLang="zh-TW" dirty="0">
                <a:solidFill>
                  <a:srgbClr val="FF0000"/>
                </a:solidFill>
              </a:rPr>
              <a:t>[0,1]</a:t>
            </a:r>
          </a:p>
          <a:p>
            <a:r>
              <a:rPr lang="en-US" altLang="zh-TW" dirty="0"/>
              <a:t>Dissimilarity (e.g., </a:t>
            </a:r>
            <a:r>
              <a:rPr lang="en-US" altLang="zh-TW" dirty="0">
                <a:solidFill>
                  <a:srgbClr val="FF0000"/>
                </a:solidFill>
              </a:rPr>
              <a:t>distance</a:t>
            </a:r>
            <a:r>
              <a:rPr lang="en-US" altLang="zh-TW" dirty="0"/>
              <a:t>)</a:t>
            </a:r>
          </a:p>
          <a:p>
            <a:pPr lvl="1"/>
            <a:r>
              <a:rPr lang="en-US" altLang="zh-TW" dirty="0"/>
              <a:t>Numerical measure of how different two data objects are</a:t>
            </a:r>
          </a:p>
          <a:p>
            <a:pPr lvl="1"/>
            <a:r>
              <a:rPr lang="en-US" altLang="zh-TW" dirty="0"/>
              <a:t>Lower when objects are more alike</a:t>
            </a:r>
          </a:p>
          <a:p>
            <a:pPr lvl="1"/>
            <a:r>
              <a:rPr lang="en-US" altLang="zh-TW" dirty="0"/>
              <a:t>Minimum dissimilarity is often 0</a:t>
            </a:r>
          </a:p>
          <a:p>
            <a:pPr lvl="1"/>
            <a:r>
              <a:rPr lang="en-US" altLang="zh-TW" dirty="0"/>
              <a:t>Upper limit varies</a:t>
            </a:r>
          </a:p>
          <a:p>
            <a:r>
              <a:rPr lang="en-US" altLang="zh-TW" dirty="0">
                <a:solidFill>
                  <a:srgbClr val="0000CC"/>
                </a:solidFill>
              </a:rPr>
              <a:t>Proximity</a:t>
            </a:r>
            <a:r>
              <a:rPr lang="en-US" altLang="zh-TW" dirty="0"/>
              <a:t> refers to a similarity or dissimilarity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Data Matrix and Dissimilarity Matrix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659330" cy="4876800"/>
          </a:xfrm>
        </p:spPr>
        <p:txBody>
          <a:bodyPr>
            <a:normAutofit/>
          </a:bodyPr>
          <a:lstStyle/>
          <a:p>
            <a:r>
              <a:rPr lang="en-US" altLang="zh-TW" sz="2400" dirty="0"/>
              <a:t>Data matrix</a:t>
            </a:r>
          </a:p>
          <a:p>
            <a:pPr lvl="1"/>
            <a:r>
              <a:rPr lang="en-US" altLang="zh-TW" sz="2000" i="1" dirty="0"/>
              <a:t>n</a:t>
            </a:r>
            <a:r>
              <a:rPr lang="en-US" altLang="zh-TW" sz="2000" dirty="0"/>
              <a:t> data points with p dimensions</a:t>
            </a:r>
          </a:p>
          <a:p>
            <a:pPr lvl="1"/>
            <a:r>
              <a:rPr lang="en-US" altLang="zh-TW" sz="2000" dirty="0"/>
              <a:t>Two-modes matrix</a:t>
            </a:r>
          </a:p>
          <a:p>
            <a:endParaRPr lang="en-US" altLang="zh-TW" sz="2400" dirty="0"/>
          </a:p>
          <a:p>
            <a:r>
              <a:rPr lang="en-US" altLang="zh-TW" sz="2400" dirty="0"/>
              <a:t>Dissimilarity matrix</a:t>
            </a:r>
          </a:p>
          <a:p>
            <a:pPr lvl="1"/>
            <a:r>
              <a:rPr lang="en-US" altLang="zh-TW" sz="2000" dirty="0"/>
              <a:t>n data points, but registers only the distance </a:t>
            </a:r>
          </a:p>
          <a:p>
            <a:pPr lvl="1"/>
            <a:r>
              <a:rPr lang="en-US" altLang="zh-TW" sz="2000" dirty="0"/>
              <a:t>A triangular matrix</a:t>
            </a:r>
          </a:p>
          <a:p>
            <a:pPr lvl="1"/>
            <a:r>
              <a:rPr lang="en-US" altLang="zh-TW" sz="2000" dirty="0"/>
              <a:t>Single-mode matrix</a:t>
            </a:r>
          </a:p>
        </p:txBody>
      </p:sp>
      <p:graphicFrame>
        <p:nvGraphicFramePr>
          <p:cNvPr id="5734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549863"/>
              </p:ext>
            </p:extLst>
          </p:nvPr>
        </p:nvGraphicFramePr>
        <p:xfrm>
          <a:off x="5257800" y="1643937"/>
          <a:ext cx="3124200" cy="2058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6" name="Equation" r:id="rId4" imgW="1778000" imgH="1244600" progId="Equation.3">
                  <p:embed/>
                </p:oleObj>
              </mc:Choice>
              <mc:Fallback>
                <p:oleObj name="Equation" r:id="rId4" imgW="1778000" imgH="1244600" progId="Equation.3">
                  <p:embed/>
                  <p:pic>
                    <p:nvPicPr>
                      <p:cNvPr id="5734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643937"/>
                        <a:ext cx="3124200" cy="2058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344101"/>
              </p:ext>
            </p:extLst>
          </p:nvPr>
        </p:nvGraphicFramePr>
        <p:xfrm>
          <a:off x="5116530" y="4229019"/>
          <a:ext cx="3429000" cy="197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Equation" r:id="rId6" imgW="1828800" imgH="1143000" progId="Equation.3">
                  <p:embed/>
                </p:oleObj>
              </mc:Choice>
              <mc:Fallback>
                <p:oleObj name="Equation" r:id="rId6" imgW="1828800" imgH="1143000" progId="Equation.3">
                  <p:embed/>
                  <p:pic>
                    <p:nvPicPr>
                      <p:cNvPr id="5735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6530" y="4229019"/>
                        <a:ext cx="3429000" cy="1970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Proximity Measure for Nominal Attributes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altLang="zh-TW" dirty="0"/>
              <a:t>Can take 2 or more states, e.g., red, yellow, blue, green (generalization of a binary attribute)</a:t>
            </a:r>
          </a:p>
          <a:p>
            <a:r>
              <a:rPr lang="en-US" altLang="zh-TW" dirty="0">
                <a:solidFill>
                  <a:srgbClr val="0000CC"/>
                </a:solidFill>
              </a:rPr>
              <a:t>Method 1: Simple matching</a:t>
            </a:r>
          </a:p>
          <a:p>
            <a:pPr lvl="1"/>
            <a:r>
              <a:rPr lang="en-US" altLang="zh-TW" dirty="0"/>
              <a:t>m: # of matches, p: total # of variables</a:t>
            </a:r>
          </a:p>
          <a:p>
            <a:endParaRPr lang="en-US" altLang="zh-TW" dirty="0"/>
          </a:p>
          <a:p>
            <a:r>
              <a:rPr lang="en-US" altLang="zh-TW" dirty="0">
                <a:solidFill>
                  <a:srgbClr val="0000CC"/>
                </a:solidFill>
              </a:rPr>
              <a:t>Method 2: Use a large number of binary attributes</a:t>
            </a:r>
          </a:p>
          <a:p>
            <a:pPr lvl="1"/>
            <a:r>
              <a:rPr lang="en-US" altLang="zh-TW" dirty="0"/>
              <a:t>creating a new binary attribute for each of the M nominal states</a:t>
            </a:r>
          </a:p>
        </p:txBody>
      </p:sp>
      <p:graphicFrame>
        <p:nvGraphicFramePr>
          <p:cNvPr id="58373" name="Object 4"/>
          <p:cNvGraphicFramePr>
            <a:graphicFrameLocks noChangeAspect="1"/>
          </p:cNvGraphicFramePr>
          <p:nvPr/>
        </p:nvGraphicFramePr>
        <p:xfrm>
          <a:off x="3124200" y="3810000"/>
          <a:ext cx="26670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0" name="Equation" r:id="rId4" imgW="1384300" imgH="469900" progId="Equation.3">
                  <p:embed/>
                </p:oleObj>
              </mc:Choice>
              <mc:Fallback>
                <p:oleObj name="Equation" r:id="rId4" imgW="1384300" imgH="469900" progId="Equation.3">
                  <p:embed/>
                  <p:pic>
                    <p:nvPicPr>
                      <p:cNvPr id="5837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3810000"/>
                        <a:ext cx="2667000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標題 1"/>
          <p:cNvSpPr>
            <a:spLocks noGrp="1"/>
          </p:cNvSpPr>
          <p:nvPr>
            <p:ph type="title"/>
          </p:nvPr>
        </p:nvSpPr>
        <p:spPr>
          <a:xfrm>
            <a:off x="457200" y="374734"/>
            <a:ext cx="8229600" cy="866692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Proximity Measure for Nominal Attributes</a:t>
            </a:r>
            <a:endParaRPr lang="zh-TW" altLang="en-US" dirty="0"/>
          </a:p>
        </p:txBody>
      </p:sp>
      <p:graphicFrame>
        <p:nvGraphicFramePr>
          <p:cNvPr id="5" name="內容版面配置區 8"/>
          <p:cNvGraphicFramePr>
            <a:graphicFrameLocks/>
          </p:cNvGraphicFramePr>
          <p:nvPr/>
        </p:nvGraphicFramePr>
        <p:xfrm>
          <a:off x="2362200" y="1441450"/>
          <a:ext cx="4191000" cy="2125746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9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Object identifier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Test-1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(nominal)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Code A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Code B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Code C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Code A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9417" name="文字方塊 10"/>
          <p:cNvSpPr txBox="1">
            <a:spLocks noChangeArrowheads="1"/>
          </p:cNvSpPr>
          <p:nvPr/>
        </p:nvSpPr>
        <p:spPr bwMode="auto">
          <a:xfrm>
            <a:off x="1502006" y="3851096"/>
            <a:ext cx="233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Test-1 (nominal)</a:t>
            </a:r>
          </a:p>
          <a:p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Dissimilarity matrix</a:t>
            </a:r>
            <a:endParaRPr lang="zh-TW" altLang="en-US" sz="2000" dirty="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pic>
        <p:nvPicPr>
          <p:cNvPr id="59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06" y="4633913"/>
            <a:ext cx="2057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19" name="文字方塊 8"/>
          <p:cNvSpPr txBox="1">
            <a:spLocks noChangeArrowheads="1"/>
          </p:cNvSpPr>
          <p:nvPr/>
        </p:nvSpPr>
        <p:spPr bwMode="auto">
          <a:xfrm>
            <a:off x="4495800" y="4633913"/>
            <a:ext cx="4114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dirty="0">
                <a:ea typeface="新細明體" panose="02020500000000000000" pitchFamily="18" charset="-120"/>
              </a:rPr>
              <a:t>set P=1</a:t>
            </a:r>
          </a:p>
          <a:p>
            <a:endParaRPr lang="en-US" altLang="zh-TW" dirty="0">
              <a:ea typeface="新細明體" panose="02020500000000000000" pitchFamily="18" charset="-120"/>
            </a:endParaRPr>
          </a:p>
          <a:p>
            <a:r>
              <a:rPr lang="en-US" altLang="zh-TW" dirty="0">
                <a:ea typeface="新細明體" panose="02020500000000000000" pitchFamily="18" charset="-120"/>
              </a:rPr>
              <a:t>d(4,1)=(p-m)/p=(1-1)/1=0</a:t>
            </a:r>
            <a:endParaRPr lang="zh-TW" altLang="en-US" dirty="0">
              <a:ea typeface="新細明體" panose="02020500000000000000" pitchFamily="18" charset="-120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3033320-086F-441C-A8DB-B9ECCD181450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304800" y="304799"/>
            <a:ext cx="8610600" cy="826487"/>
          </a:xfrm>
        </p:spPr>
        <p:txBody>
          <a:bodyPr>
            <a:normAutofit/>
          </a:bodyPr>
          <a:lstStyle/>
          <a:p>
            <a:r>
              <a:rPr lang="en-US" altLang="zh-TW" sz="3600" dirty="0"/>
              <a:t>Proximity Measure for Binary Attributes</a:t>
            </a:r>
            <a:endParaRPr lang="zh-TW" altLang="en-US" sz="3600" dirty="0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30C5A9B1-C4E8-47FE-B828-65E2F5908216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304800" y="1131287"/>
            <a:ext cx="4114800" cy="2514600"/>
          </a:xfrm>
        </p:spPr>
        <p:txBody>
          <a:bodyPr>
            <a:normAutofit/>
          </a:bodyPr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A contingency table for binary data</a:t>
            </a:r>
          </a:p>
          <a:p>
            <a:endParaRPr lang="zh-TW" altLang="en-US" sz="2400" dirty="0"/>
          </a:p>
        </p:txBody>
      </p:sp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B2F16BE1-5ABA-46CF-9FCE-32051C4C679D}"/>
              </a:ext>
            </a:extLst>
          </p:cNvPr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Distance measure for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asymmetric binary variables</a:t>
            </a:r>
            <a:endParaRPr lang="zh-TW" altLang="en-US" sz="2400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10319B48-4BD3-426D-A337-262D25B8BE66}"/>
              </a:ext>
            </a:extLst>
          </p:cNvPr>
          <p:cNvSpPr>
            <a:spLocks noGrp="1"/>
          </p:cNvSpPr>
          <p:nvPr>
            <p:ph sz="quarter" idx="3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ea typeface="新細明體" panose="02020500000000000000" pitchFamily="18" charset="-120"/>
              </a:rPr>
              <a:t>Distance measure for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symmetric binary variables</a:t>
            </a:r>
            <a:endParaRPr lang="zh-TW" altLang="en-US" sz="2400" dirty="0"/>
          </a:p>
        </p:txBody>
      </p:sp>
      <p:sp>
        <p:nvSpPr>
          <p:cNvPr id="12" name="內容版面配置區 11">
            <a:extLst>
              <a:ext uri="{FF2B5EF4-FFF2-40B4-BE49-F238E27FC236}">
                <a16:creationId xmlns:a16="http://schemas.microsoft.com/office/drawing/2014/main" id="{0EE78846-788A-430F-8D6C-B82EF7B992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Jaccard coefficient 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i="1" dirty="0">
                <a:ea typeface="新細明體" panose="02020500000000000000" pitchFamily="18" charset="-120"/>
              </a:rPr>
              <a:t>similarity</a:t>
            </a:r>
            <a:r>
              <a:rPr lang="en-US" altLang="zh-TW" sz="2400" dirty="0">
                <a:ea typeface="新細明體" panose="02020500000000000000" pitchFamily="18" charset="-120"/>
              </a:rPr>
              <a:t> measure for 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asymmetric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binary variables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  <a:endParaRPr lang="zh-TW" altLang="en-US" sz="2400" dirty="0"/>
          </a:p>
        </p:txBody>
      </p:sp>
      <p:grpSp>
        <p:nvGrpSpPr>
          <p:cNvPr id="6" name="群組 5">
            <a:extLst>
              <a:ext uri="{FF2B5EF4-FFF2-40B4-BE49-F238E27FC236}">
                <a16:creationId xmlns:a16="http://schemas.microsoft.com/office/drawing/2014/main" id="{AA4B43EF-DE29-413E-AC78-5571AE4F3989}"/>
              </a:ext>
            </a:extLst>
          </p:cNvPr>
          <p:cNvGrpSpPr/>
          <p:nvPr/>
        </p:nvGrpSpPr>
        <p:grpSpPr>
          <a:xfrm>
            <a:off x="73968" y="2120829"/>
            <a:ext cx="4469778" cy="1689171"/>
            <a:chOff x="4343400" y="928688"/>
            <a:chExt cx="4572000" cy="1557337"/>
          </a:xfrm>
        </p:grpSpPr>
        <p:pic>
          <p:nvPicPr>
            <p:cNvPr id="7" name="Picture 36" descr="eqcontingency2">
              <a:extLst>
                <a:ext uri="{FF2B5EF4-FFF2-40B4-BE49-F238E27FC236}">
                  <a16:creationId xmlns:a16="http://schemas.microsoft.com/office/drawing/2014/main" id="{E56E7A40-8A91-4A20-B96A-D0F9D3255C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47775"/>
              <a:ext cx="3962400" cy="123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37">
              <a:extLst>
                <a:ext uri="{FF2B5EF4-FFF2-40B4-BE49-F238E27FC236}">
                  <a16:creationId xmlns:a16="http://schemas.microsoft.com/office/drawing/2014/main" id="{2885D050-7B44-46FB-B9D3-6D0D12DACB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43400" y="1690688"/>
              <a:ext cx="9636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anose="02020500000000000000" pitchFamily="18" charset="-120"/>
                </a:rPr>
                <a:t>Object </a:t>
              </a:r>
              <a:r>
                <a:rPr lang="en-US" altLang="zh-TW" sz="1800" i="1">
                  <a:ea typeface="新細明體" panose="02020500000000000000" pitchFamily="18" charset="-120"/>
                </a:rPr>
                <a:t>i</a:t>
              </a:r>
              <a:endParaRPr lang="en-US" altLang="zh-TW" sz="1800">
                <a:ea typeface="新細明體" panose="02020500000000000000" pitchFamily="18" charset="-120"/>
              </a:endParaRPr>
            </a:p>
          </p:txBody>
        </p:sp>
        <p:sp>
          <p:nvSpPr>
            <p:cNvPr id="9" name="Text Box 38">
              <a:extLst>
                <a:ext uri="{FF2B5EF4-FFF2-40B4-BE49-F238E27FC236}">
                  <a16:creationId xmlns:a16="http://schemas.microsoft.com/office/drawing/2014/main" id="{70F8AA62-5CA5-4C3D-969A-8954B51FAB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05600" y="928688"/>
              <a:ext cx="976313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en-US" altLang="zh-TW" sz="1800">
                  <a:ea typeface="新細明體" panose="02020500000000000000" pitchFamily="18" charset="-120"/>
                </a:rPr>
                <a:t>Object </a:t>
              </a:r>
              <a:r>
                <a:rPr lang="en-US" altLang="zh-TW" sz="1800" i="1">
                  <a:ea typeface="新細明體" panose="02020500000000000000" pitchFamily="18" charset="-120"/>
                </a:rPr>
                <a:t>j</a:t>
              </a:r>
              <a:endParaRPr lang="en-US" altLang="zh-TW" sz="1800">
                <a:ea typeface="新細明體" panose="02020500000000000000" pitchFamily="18" charset="-120"/>
              </a:endParaRPr>
            </a:p>
          </p:txBody>
        </p:sp>
      </p:grpSp>
      <p:pic>
        <p:nvPicPr>
          <p:cNvPr id="13" name="Picture 30" descr="eqbinarysym">
            <a:extLst>
              <a:ext uri="{FF2B5EF4-FFF2-40B4-BE49-F238E27FC236}">
                <a16:creationId xmlns:a16="http://schemas.microsoft.com/office/drawing/2014/main" id="{5A72DE96-7AD6-4000-89C8-542C6AE7D5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20959"/>
            <a:ext cx="34290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1" descr="eqbinaryasym">
            <a:extLst>
              <a:ext uri="{FF2B5EF4-FFF2-40B4-BE49-F238E27FC236}">
                <a16:creationId xmlns:a16="http://schemas.microsoft.com/office/drawing/2014/main" id="{36C1A9D4-56ED-472B-9179-F12AF864BF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170" y="2959127"/>
            <a:ext cx="297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8" descr="eqjaccard">
            <a:extLst>
              <a:ext uri="{FF2B5EF4-FFF2-40B4-BE49-F238E27FC236}">
                <a16:creationId xmlns:a16="http://schemas.microsoft.com/office/drawing/2014/main" id="{5EF25494-4090-4ACA-ABF8-9361FDD23B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953125"/>
            <a:ext cx="434340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3232138"/>
      </p:ext>
    </p:extLst>
  </p:cSld>
  <p:clrMapOvr>
    <a:masterClrMapping/>
  </p:clrMapOvr>
  <p:transition>
    <p:zoom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31238" cy="838200"/>
          </a:xfrm>
        </p:spPr>
        <p:txBody>
          <a:bodyPr/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Dissimilarity between Binary Variables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382000" cy="4949825"/>
          </a:xfrm>
        </p:spPr>
        <p:txBody>
          <a:bodyPr/>
          <a:lstStyle/>
          <a:p>
            <a:pPr eaLnBrk="1" hangingPunct="1"/>
            <a:r>
              <a:rPr lang="en-US" altLang="zh-TW" sz="2400" dirty="0">
                <a:ea typeface="新細明體" panose="02020500000000000000" pitchFamily="18" charset="-120"/>
              </a:rPr>
              <a:t>Example</a:t>
            </a:r>
          </a:p>
          <a:p>
            <a:pPr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Gender is a </a:t>
            </a:r>
            <a:r>
              <a:rPr lang="en-US" altLang="zh-TW" sz="2000" u="sng" dirty="0">
                <a:ea typeface="新細明體" panose="02020500000000000000" pitchFamily="18" charset="-120"/>
              </a:rPr>
              <a:t>symmetric attribute</a:t>
            </a: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The remaining attributes are </a:t>
            </a:r>
            <a:r>
              <a:rPr lang="en-US" altLang="zh-TW" sz="2000" u="sng" dirty="0">
                <a:solidFill>
                  <a:srgbClr val="0000FF"/>
                </a:solidFill>
                <a:ea typeface="新細明體" panose="02020500000000000000" pitchFamily="18" charset="-120"/>
              </a:rPr>
              <a:t>asymmetric binary</a:t>
            </a:r>
            <a:endParaRPr lang="en-US" altLang="zh-TW" sz="2000" u="sng" dirty="0">
              <a:ea typeface="新細明體" panose="02020500000000000000" pitchFamily="18" charset="-120"/>
            </a:endParaRPr>
          </a:p>
          <a:p>
            <a:pPr lvl="1" eaLnBrk="1" hangingPunct="1"/>
            <a:r>
              <a:rPr lang="en-US" altLang="zh-TW" sz="2000" dirty="0">
                <a:ea typeface="新細明體" panose="02020500000000000000" pitchFamily="18" charset="-120"/>
              </a:rPr>
              <a:t>Let the values Y and P be 1, and the value N be 0</a:t>
            </a:r>
          </a:p>
        </p:txBody>
      </p:sp>
      <p:graphicFrame>
        <p:nvGraphicFramePr>
          <p:cNvPr id="60421" name="Object 4"/>
          <p:cNvGraphicFramePr>
            <a:graphicFrameLocks noChangeAspect="1"/>
          </p:cNvGraphicFramePr>
          <p:nvPr/>
        </p:nvGraphicFramePr>
        <p:xfrm>
          <a:off x="1143000" y="1981200"/>
          <a:ext cx="6932613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Document" r:id="rId4" imgW="6819900" imgH="1475232" progId="Word.Document.8">
                  <p:embed/>
                </p:oleObj>
              </mc:Choice>
              <mc:Fallback>
                <p:oleObj name="Document" r:id="rId4" imgW="6819900" imgH="1475232" progId="Word.Document.8">
                  <p:embed/>
                  <p:pic>
                    <p:nvPicPr>
                      <p:cNvPr id="6042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81200"/>
                        <a:ext cx="6932613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008890"/>
              </p:ext>
            </p:extLst>
          </p:nvPr>
        </p:nvGraphicFramePr>
        <p:xfrm>
          <a:off x="914400" y="4964000"/>
          <a:ext cx="4267200" cy="1756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5" name="方程式" r:id="rId6" imgW="1981200" imgH="1219200" progId="Equation.3">
                  <p:embed/>
                </p:oleObj>
              </mc:Choice>
              <mc:Fallback>
                <p:oleObj name="方程式" r:id="rId6" imgW="1981200" imgH="1219200" progId="Equation.3">
                  <p:embed/>
                  <p:pic>
                    <p:nvPicPr>
                      <p:cNvPr id="6042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964000"/>
                        <a:ext cx="4267200" cy="17566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0423" name="Picture 31" descr="eqbinaryasy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219200"/>
            <a:ext cx="29718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6019800" y="5257800"/>
          <a:ext cx="2743200" cy="1097142"/>
        </p:xfrm>
        <a:graphic>
          <a:graphicData uri="http://schemas.openxmlformats.org/drawingml/2006/table">
            <a:tbl>
              <a:tblPr/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42" name="文字方塊 2"/>
          <p:cNvSpPr txBox="1">
            <a:spLocks noChangeArrowheads="1"/>
          </p:cNvSpPr>
          <p:nvPr/>
        </p:nvSpPr>
        <p:spPr bwMode="auto">
          <a:xfrm>
            <a:off x="7475538" y="4876800"/>
            <a:ext cx="682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>
                <a:ea typeface="新細明體" panose="02020500000000000000" pitchFamily="18" charset="-120"/>
              </a:rPr>
              <a:t>Mary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sp>
        <p:nvSpPr>
          <p:cNvPr id="60443" name="文字方塊 9"/>
          <p:cNvSpPr txBox="1">
            <a:spLocks noChangeArrowheads="1"/>
          </p:cNvSpPr>
          <p:nvPr/>
        </p:nvSpPr>
        <p:spPr bwMode="auto">
          <a:xfrm>
            <a:off x="5334000" y="5715000"/>
            <a:ext cx="623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1800">
                <a:ea typeface="新細明體" panose="02020500000000000000" pitchFamily="18" charset="-120"/>
              </a:rPr>
              <a:t>Jack</a:t>
            </a:r>
            <a:endParaRPr lang="zh-TW" altLang="en-US" sz="1800">
              <a:ea typeface="新細明體" panose="02020500000000000000" pitchFamily="18" charset="-120"/>
            </a:endParaRPr>
          </a:p>
        </p:txBody>
      </p:sp>
      <p:cxnSp>
        <p:nvCxnSpPr>
          <p:cNvPr id="5" name="肘形接點 4"/>
          <p:cNvCxnSpPr/>
          <p:nvPr/>
        </p:nvCxnSpPr>
        <p:spPr bwMode="auto">
          <a:xfrm>
            <a:off x="5181600" y="5235575"/>
            <a:ext cx="669925" cy="327025"/>
          </a:xfrm>
          <a:prstGeom prst="bentConnector3">
            <a:avLst/>
          </a:prstGeom>
          <a:ln>
            <a:headEnd type="none" w="med" len="med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" y="344488"/>
            <a:ext cx="8763000" cy="609600"/>
          </a:xfrm>
          <a:noFill/>
        </p:spPr>
        <p:txBody>
          <a:bodyPr lIns="92075" tIns="46038" rIns="92075" bIns="46038" anchor="ctr">
            <a:noAutofit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Standardizing Numeric Data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8382000" cy="51816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Z-score: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X: raw score to be standardized, </a:t>
            </a:r>
            <a:r>
              <a:rPr lang="el-GR" altLang="zh-TW" sz="2000" dirty="0">
                <a:cs typeface="Tahoma" panose="020B0604030504040204" pitchFamily="34" charset="0"/>
              </a:rPr>
              <a:t>μ</a:t>
            </a:r>
            <a:r>
              <a:rPr lang="en-US" altLang="zh-TW" sz="2000" dirty="0">
                <a:ea typeface="新細明體" panose="02020500000000000000" pitchFamily="18" charset="-120"/>
                <a:cs typeface="Tahoma" panose="020B0604030504040204" pitchFamily="34" charset="0"/>
              </a:rPr>
              <a:t>: mean of the population, </a:t>
            </a:r>
            <a:r>
              <a:rPr lang="el-GR" altLang="zh-TW" sz="2000" dirty="0">
                <a:cs typeface="Tahoma" panose="020B0604030504040204" pitchFamily="34" charset="0"/>
              </a:rPr>
              <a:t>σ</a:t>
            </a:r>
            <a:r>
              <a:rPr lang="en-US" altLang="zh-TW" sz="2000" dirty="0">
                <a:ea typeface="新細明體" panose="02020500000000000000" pitchFamily="18" charset="-120"/>
              </a:rPr>
              <a:t>: standard deviation</a:t>
            </a:r>
            <a:endParaRPr lang="el-GR" altLang="zh-TW" sz="2000" dirty="0">
              <a:cs typeface="Tahoma" panose="020B0604030504040204" pitchFamily="34" charset="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the distance between the raw score and the population mean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in units of the standard deviation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negative when the raw score is below the mean, “+” when above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An alternative way: Calculate the 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mean absolute deviation (MAD)</a:t>
            </a:r>
          </a:p>
          <a:p>
            <a:pPr eaLnBrk="1" hangingPunct="1">
              <a:lnSpc>
                <a:spcPct val="11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</a:rPr>
              <a:t>where</a:t>
            </a:r>
          </a:p>
          <a:p>
            <a:pPr lvl="1" eaLnBrk="1" hangingPunct="1">
              <a:lnSpc>
                <a:spcPct val="11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standardized measure (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</a:rPr>
              <a:t>z-score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</a:rPr>
              <a:t>):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000" dirty="0">
                <a:solidFill>
                  <a:srgbClr val="FF0000"/>
                </a:solidFill>
                <a:ea typeface="新細明體" panose="02020500000000000000" pitchFamily="18" charset="-120"/>
              </a:rPr>
              <a:t>Using mean absolute deviation is more robust than using standard deviation </a:t>
            </a:r>
          </a:p>
        </p:txBody>
      </p:sp>
      <p:graphicFrame>
        <p:nvGraphicFramePr>
          <p:cNvPr id="61445" name="Object 4"/>
          <p:cNvGraphicFramePr>
            <a:graphicFrameLocks noChangeAspect="1"/>
          </p:cNvGraphicFramePr>
          <p:nvPr/>
        </p:nvGraphicFramePr>
        <p:xfrm>
          <a:off x="1828800" y="4648200"/>
          <a:ext cx="28194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0" name="Equation" r:id="rId4" imgW="2374900" imgH="419100" progId="Equation.3">
                  <p:embed/>
                </p:oleObj>
              </mc:Choice>
              <mc:Fallback>
                <p:oleObj name="Equation" r:id="rId4" imgW="2374900" imgH="419100" progId="Equation.3">
                  <p:embed/>
                  <p:pic>
                    <p:nvPicPr>
                      <p:cNvPr id="6144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4648200"/>
                        <a:ext cx="28194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5"/>
          <p:cNvGraphicFramePr>
            <a:graphicFrameLocks noChangeAspect="1"/>
          </p:cNvGraphicFramePr>
          <p:nvPr/>
        </p:nvGraphicFramePr>
        <p:xfrm>
          <a:off x="1828800" y="3962400"/>
          <a:ext cx="5334000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Equation" r:id="rId6" imgW="4343400" imgH="406400" progId="Equation.3">
                  <p:embed/>
                </p:oleObj>
              </mc:Choice>
              <mc:Fallback>
                <p:oleObj name="Equation" r:id="rId6" imgW="4343400" imgH="406400" progId="Equation.3">
                  <p:embed/>
                  <p:pic>
                    <p:nvPicPr>
                      <p:cNvPr id="6144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962400"/>
                        <a:ext cx="5334000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7" name="Object 6"/>
          <p:cNvGraphicFramePr>
            <a:graphicFrameLocks noChangeAspect="1"/>
          </p:cNvGraphicFramePr>
          <p:nvPr/>
        </p:nvGraphicFramePr>
        <p:xfrm>
          <a:off x="5181600" y="4724400"/>
          <a:ext cx="1905000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2" name="Equation" r:id="rId8" imgW="1409088" imgH="660113" progId="Equation.3">
                  <p:embed/>
                </p:oleObj>
              </mc:Choice>
              <mc:Fallback>
                <p:oleObj name="Equation" r:id="rId8" imgW="1409088" imgH="660113" progId="Equation.3">
                  <p:embed/>
                  <p:pic>
                    <p:nvPicPr>
                      <p:cNvPr id="6144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4724400"/>
                        <a:ext cx="1905000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1981200" y="1143000"/>
          <a:ext cx="1409700" cy="60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3" name="Equation" r:id="rId10" imgW="952087" imgH="406224" progId="Equation.3">
                  <p:embed/>
                </p:oleObj>
              </mc:Choice>
              <mc:Fallback>
                <p:oleObj name="Equation" r:id="rId10" imgW="952087" imgH="406224" progId="Equation.3">
                  <p:embed/>
                  <p:pic>
                    <p:nvPicPr>
                      <p:cNvPr id="61448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1143000"/>
                        <a:ext cx="1409700" cy="60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9EFD52-E730-4912-8FB2-BFB668C8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50605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Types of Data Sets: Ordered Data (1/2)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EDE7A1E-8B46-47C3-B082-75C4D3CA1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62947"/>
            <a:ext cx="8229600" cy="48768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5000"/>
              </a:lnSpc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Ordered</a:t>
            </a:r>
          </a:p>
          <a:p>
            <a:pPr marL="800100" lvl="1" indent="-342900">
              <a:lnSpc>
                <a:spcPct val="105000"/>
              </a:lnSpc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Video data: sequence of images</a:t>
            </a:r>
          </a:p>
          <a:p>
            <a:pPr marL="800100" lvl="1" indent="-342900">
              <a:lnSpc>
                <a:spcPct val="105000"/>
              </a:lnSpc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Sequential Data: transaction sequences</a:t>
            </a:r>
          </a:p>
          <a:p>
            <a:pPr marL="800100" lvl="1" indent="-342900">
              <a:lnSpc>
                <a:spcPct val="105000"/>
              </a:lnSpc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Genetic sequence data</a:t>
            </a:r>
          </a:p>
          <a:p>
            <a:pPr marL="285750" indent="-285750">
              <a:lnSpc>
                <a:spcPct val="105000"/>
              </a:lnSpc>
            </a:pPr>
            <a:endParaRPr lang="zh-TW" altLang="en-US" sz="3600" dirty="0"/>
          </a:p>
        </p:txBody>
      </p:sp>
      <p:pic>
        <p:nvPicPr>
          <p:cNvPr id="5" name="Picture 2" descr="https://jcsites.juniata.edu/faculty/rhodes/ml/images/dnaOrderedData.jpg">
            <a:extLst>
              <a:ext uri="{FF2B5EF4-FFF2-40B4-BE49-F238E27FC236}">
                <a16:creationId xmlns:a16="http://schemas.microsoft.com/office/drawing/2014/main" id="{3D5A3F7B-4B21-453C-B550-693263C1B3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" t="7841" r="4090" b="6554"/>
          <a:stretch/>
        </p:blipFill>
        <p:spPr bwMode="auto">
          <a:xfrm>
            <a:off x="1941816" y="2904052"/>
            <a:ext cx="3780889" cy="294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AC46025-C5C3-4BCD-BBC0-F28AF4D64CE6}"/>
              </a:ext>
            </a:extLst>
          </p:cNvPr>
          <p:cNvSpPr txBox="1"/>
          <p:nvPr/>
        </p:nvSpPr>
        <p:spPr>
          <a:xfrm>
            <a:off x="3033410" y="5859954"/>
            <a:ext cx="1762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00CC"/>
                </a:solidFill>
              </a:rPr>
              <a:t>DNA Sequence</a:t>
            </a:r>
            <a:endParaRPr lang="zh-TW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0065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7630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Example: </a:t>
            </a:r>
            <a:br>
              <a:rPr lang="en-US" altLang="zh-TW" sz="3200">
                <a:ea typeface="新細明體" panose="02020500000000000000" pitchFamily="18" charset="-120"/>
              </a:rPr>
            </a:br>
            <a:r>
              <a:rPr lang="en-US" altLang="zh-TW" sz="3200">
                <a:ea typeface="新細明體" panose="02020500000000000000" pitchFamily="18" charset="-120"/>
              </a:rPr>
              <a:t>Data Matrix and Dissimilarity Matrix</a:t>
            </a: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>
            <p:extLst/>
          </p:nvPr>
        </p:nvGraphicFramePr>
        <p:xfrm>
          <a:off x="4959411" y="1549400"/>
          <a:ext cx="2947987" cy="158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name="Worksheet" r:id="rId4" imgW="1838249" imgH="857402" progId="Excel.Sheet.8">
                  <p:embed/>
                </p:oleObj>
              </mc:Choice>
              <mc:Fallback>
                <p:oleObj name="Worksheet" r:id="rId4" imgW="1838249" imgH="857402" progId="Excel.Sheet.8">
                  <p:embed/>
                  <p:pic>
                    <p:nvPicPr>
                      <p:cNvPr id="62468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9411" y="1549400"/>
                        <a:ext cx="2947987" cy="1581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4061619" y="3335660"/>
            <a:ext cx="48006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000" b="1" dirty="0">
                <a:ea typeface="新細明體" panose="02020500000000000000" pitchFamily="18" charset="-120"/>
              </a:rPr>
              <a:t>Dissimilarity Matrix </a:t>
            </a:r>
          </a:p>
          <a:p>
            <a:pPr algn="ctr">
              <a:spcBef>
                <a:spcPct val="50000"/>
              </a:spcBef>
            </a:pPr>
            <a:r>
              <a:rPr lang="en-US" altLang="zh-TW" sz="2000" b="1" dirty="0">
                <a:ea typeface="新細明體" panose="02020500000000000000" pitchFamily="18" charset="-120"/>
              </a:rPr>
              <a:t>(with </a:t>
            </a:r>
            <a:r>
              <a:rPr lang="en-US" altLang="zh-TW" sz="2000" b="1" dirty="0">
                <a:solidFill>
                  <a:srgbClr val="0000CC"/>
                </a:solidFill>
                <a:ea typeface="新細明體" panose="02020500000000000000" pitchFamily="18" charset="-120"/>
              </a:rPr>
              <a:t>Euclidean Distance</a:t>
            </a:r>
            <a:r>
              <a:rPr lang="en-US" altLang="zh-TW" sz="2000" b="1" dirty="0">
                <a:solidFill>
                  <a:schemeClr val="tx2"/>
                </a:solidFill>
                <a:ea typeface="新細明體" panose="02020500000000000000" pitchFamily="18" charset="-120"/>
              </a:rPr>
              <a:t>)</a:t>
            </a:r>
          </a:p>
        </p:txBody>
      </p:sp>
      <p:graphicFrame>
        <p:nvGraphicFramePr>
          <p:cNvPr id="62470" name="Object 6"/>
          <p:cNvGraphicFramePr>
            <a:graphicFrameLocks noChangeAspect="1"/>
          </p:cNvGraphicFramePr>
          <p:nvPr>
            <p:extLst/>
          </p:nvPr>
        </p:nvGraphicFramePr>
        <p:xfrm>
          <a:off x="4008438" y="5029200"/>
          <a:ext cx="4906962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name="工作表" r:id="rId6" imgW="3057525" imgH="866837" progId="Excel.Sheet.8">
                  <p:embed/>
                </p:oleObj>
              </mc:Choice>
              <mc:Fallback>
                <p:oleObj name="工作表" r:id="rId6" imgW="3057525" imgH="866837" progId="Excel.Sheet.8">
                  <p:embed/>
                  <p:pic>
                    <p:nvPicPr>
                      <p:cNvPr id="6247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8438" y="5029200"/>
                        <a:ext cx="4906962" cy="136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4660106" y="1167126"/>
            <a:ext cx="3276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TW" sz="2000" b="1" dirty="0">
                <a:latin typeface="Arial" panose="020B0604020202020204" pitchFamily="34" charset="0"/>
                <a:ea typeface="新細明體" panose="02020500000000000000" pitchFamily="18" charset="-120"/>
              </a:rPr>
              <a:t>Data Matrix</a:t>
            </a:r>
          </a:p>
        </p:txBody>
      </p:sp>
      <p:graphicFrame>
        <p:nvGraphicFramePr>
          <p:cNvPr id="62472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1941891"/>
              </p:ext>
            </p:extLst>
          </p:nvPr>
        </p:nvGraphicFramePr>
        <p:xfrm>
          <a:off x="474296" y="1667197"/>
          <a:ext cx="3306762" cy="419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name="SmartDraw" r:id="rId8" imgW="4379976" imgH="5551932" progId="SmartDraw.2">
                  <p:embed/>
                </p:oleObj>
              </mc:Choice>
              <mc:Fallback>
                <p:oleObj name="SmartDraw" r:id="rId8" imgW="4379976" imgH="5551932" progId="SmartDraw.2">
                  <p:embed/>
                  <p:pic>
                    <p:nvPicPr>
                      <p:cNvPr id="62472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296" y="1667197"/>
                        <a:ext cx="3306762" cy="419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3930710" y="4267200"/>
          <a:ext cx="50053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name="Equation" r:id="rId10" imgW="5003800" imgH="584200" progId="Equation.3">
                  <p:embed/>
                </p:oleObj>
              </mc:Choice>
              <mc:Fallback>
                <p:oleObj name="Equation" r:id="rId10" imgW="5003800" imgH="584200" progId="Equation.3">
                  <p:embed/>
                  <p:pic>
                    <p:nvPicPr>
                      <p:cNvPr id="9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710" y="4267200"/>
                        <a:ext cx="500538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685800"/>
          </a:xfrm>
        </p:spPr>
        <p:txBody>
          <a:bodyPr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Distance on Numeric Data: Minkowski Distance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19200"/>
            <a:ext cx="8458200" cy="5029200"/>
          </a:xfrm>
        </p:spPr>
        <p:txBody>
          <a:bodyPr>
            <a:normAutofit fontScale="85000" lnSpcReduction="20000"/>
          </a:bodyPr>
          <a:lstStyle/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i="1" dirty="0" err="1">
                <a:solidFill>
                  <a:srgbClr val="0000CC"/>
                </a:solidFill>
                <a:ea typeface="新細明體" panose="02020500000000000000" pitchFamily="18" charset="-120"/>
              </a:rPr>
              <a:t>Minkowski</a:t>
            </a:r>
            <a:r>
              <a:rPr lang="en-US" altLang="zh-TW" sz="2400" i="1" dirty="0">
                <a:solidFill>
                  <a:srgbClr val="0000CC"/>
                </a:solidFill>
                <a:ea typeface="新細明體" panose="02020500000000000000" pitchFamily="18" charset="-120"/>
              </a:rPr>
              <a:t> distance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: A popular distance measure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None/>
            </a:pPr>
            <a:r>
              <a:rPr lang="en-US" altLang="zh-TW" sz="2400" dirty="0">
                <a:ea typeface="新細明體" panose="02020500000000000000" pitchFamily="18" charset="-120"/>
              </a:rPr>
              <a:t>where 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 = (</a:t>
            </a:r>
            <a:r>
              <a:rPr lang="en-US" altLang="zh-TW" sz="2400" i="1" dirty="0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i1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i="1" dirty="0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i2</a:t>
            </a:r>
            <a:r>
              <a:rPr lang="en-US" altLang="zh-TW" sz="2400" dirty="0">
                <a:ea typeface="新細明體" panose="02020500000000000000" pitchFamily="18" charset="-120"/>
              </a:rPr>
              <a:t>, …,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ip</a:t>
            </a:r>
            <a:r>
              <a:rPr lang="en-US" altLang="zh-TW" sz="2400" dirty="0">
                <a:ea typeface="新細明體" panose="02020500000000000000" pitchFamily="18" charset="-120"/>
              </a:rPr>
              <a:t>) and</a:t>
            </a:r>
            <a:r>
              <a:rPr lang="en-US" altLang="zh-TW" sz="2400" i="1" dirty="0">
                <a:ea typeface="新細明體" panose="02020500000000000000" pitchFamily="18" charset="-120"/>
              </a:rPr>
              <a:t> j</a:t>
            </a:r>
            <a:r>
              <a:rPr lang="en-US" altLang="zh-TW" sz="2400" dirty="0">
                <a:ea typeface="新細明體" panose="02020500000000000000" pitchFamily="18" charset="-120"/>
              </a:rPr>
              <a:t> = (</a:t>
            </a:r>
            <a:r>
              <a:rPr lang="en-US" altLang="zh-TW" sz="2400" i="1" dirty="0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j1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i="1" dirty="0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j2</a:t>
            </a:r>
            <a:r>
              <a:rPr lang="en-US" altLang="zh-TW" sz="2400" dirty="0">
                <a:ea typeface="新細明體" panose="02020500000000000000" pitchFamily="18" charset="-120"/>
              </a:rPr>
              <a:t>, …,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x</a:t>
            </a:r>
            <a:r>
              <a:rPr lang="en-US" altLang="zh-TW" sz="2400" baseline="-25000" dirty="0" err="1">
                <a:ea typeface="新細明體" panose="02020500000000000000" pitchFamily="18" charset="-120"/>
              </a:rPr>
              <a:t>jp</a:t>
            </a:r>
            <a:r>
              <a:rPr lang="en-US" altLang="zh-TW" sz="2400" dirty="0">
                <a:ea typeface="新細明體" panose="02020500000000000000" pitchFamily="18" charset="-120"/>
              </a:rPr>
              <a:t>) are two </a:t>
            </a:r>
            <a:r>
              <a:rPr lang="en-US" altLang="zh-TW" sz="2400" i="1" dirty="0">
                <a:ea typeface="新細明體" panose="02020500000000000000" pitchFamily="18" charset="-120"/>
              </a:rPr>
              <a:t>p</a:t>
            </a:r>
            <a:r>
              <a:rPr lang="en-US" altLang="zh-TW" sz="2400" dirty="0">
                <a:ea typeface="新細明體" panose="02020500000000000000" pitchFamily="18" charset="-120"/>
              </a:rPr>
              <a:t>-dimensional data objects, and 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h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is the order (the distance so defined is also called L-</a:t>
            </a:r>
            <a:r>
              <a:rPr lang="en-US" altLang="zh-TW" sz="2400" i="1" dirty="0">
                <a:solidFill>
                  <a:srgbClr val="0000FF"/>
                </a:solidFill>
                <a:ea typeface="新細明體" panose="02020500000000000000" pitchFamily="18" charset="-120"/>
              </a:rPr>
              <a:t>h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 norm)</a:t>
            </a: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ea typeface="新細明體" panose="02020500000000000000" pitchFamily="18" charset="-120"/>
              </a:rPr>
              <a:t>Properties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ea typeface="新細明體" panose="02020500000000000000" pitchFamily="18" charset="-120"/>
              </a:rPr>
              <a:t>d(</a:t>
            </a:r>
            <a:r>
              <a:rPr lang="en-US" altLang="zh-TW" sz="24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, j)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&gt; 0 if </a:t>
            </a:r>
            <a:r>
              <a:rPr lang="en-US" altLang="zh-TW" sz="2400" dirty="0" err="1">
                <a:ea typeface="新細明體" panose="02020500000000000000" pitchFamily="18" charset="-120"/>
                <a:sym typeface="Symbol" panose="05050102010706020507" pitchFamily="18" charset="2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  <a:cs typeface="Tahoma" panose="020B0604030504040204" pitchFamily="34" charset="0"/>
                <a:sym typeface="Symbol" panose="05050102010706020507" pitchFamily="18" charset="2"/>
              </a:rPr>
              <a:t>≠ j</a:t>
            </a:r>
            <a:r>
              <a:rPr lang="en-US" altLang="zh-TW" sz="2400" dirty="0">
                <a:ea typeface="新細明體" panose="02020500000000000000" pitchFamily="18" charset="-120"/>
                <a:cs typeface="Tahoma" panose="020B0604030504040204" pitchFamily="34" charset="0"/>
              </a:rPr>
              <a:t>, and </a:t>
            </a:r>
            <a:r>
              <a:rPr lang="en-US" altLang="zh-TW" sz="2400" dirty="0">
                <a:ea typeface="新細明體" panose="02020500000000000000" pitchFamily="18" charset="-120"/>
              </a:rPr>
              <a:t>d(</a:t>
            </a:r>
            <a:r>
              <a:rPr lang="en-US" altLang="zh-TW" sz="24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, </a:t>
            </a:r>
            <a:r>
              <a:rPr lang="en-US" altLang="zh-TW" sz="24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)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= 0 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Positive definiteness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ea typeface="新細明體" panose="02020500000000000000" pitchFamily="18" charset="-120"/>
              </a:rPr>
              <a:t>d(</a:t>
            </a:r>
            <a:r>
              <a:rPr lang="en-US" altLang="zh-TW" sz="24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, j)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= </a:t>
            </a:r>
            <a:r>
              <a:rPr lang="en-US" altLang="zh-TW" sz="2400" dirty="0">
                <a:ea typeface="新細明體" panose="02020500000000000000" pitchFamily="18" charset="-120"/>
              </a:rPr>
              <a:t>d(j, </a:t>
            </a:r>
            <a:r>
              <a:rPr lang="en-US" altLang="zh-TW" sz="24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  <a:r>
              <a:rPr lang="en-US" altLang="zh-TW" sz="2400" i="1" dirty="0">
                <a:ea typeface="新細明體" panose="02020500000000000000" pitchFamily="18" charset="-120"/>
              </a:rPr>
              <a:t>  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Symmetry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</a:p>
          <a:p>
            <a:pPr marL="838200" lvl="1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ea typeface="新細明體" panose="02020500000000000000" pitchFamily="18" charset="-120"/>
              </a:rPr>
              <a:t>d(</a:t>
            </a:r>
            <a:r>
              <a:rPr lang="en-US" altLang="zh-TW" sz="24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, j)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 </a:t>
            </a:r>
            <a:r>
              <a:rPr lang="en-US" altLang="zh-TW" sz="2400" dirty="0">
                <a:ea typeface="新細明體" panose="02020500000000000000" pitchFamily="18" charset="-120"/>
              </a:rPr>
              <a:t>d(</a:t>
            </a:r>
            <a:r>
              <a:rPr lang="en-US" altLang="zh-TW" sz="2400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>
                <a:ea typeface="新細明體" panose="02020500000000000000" pitchFamily="18" charset="-120"/>
              </a:rPr>
              <a:t>, k) </a:t>
            </a:r>
            <a:r>
              <a:rPr lang="en-US" altLang="zh-TW" sz="2400" dirty="0">
                <a:ea typeface="新細明體" panose="02020500000000000000" pitchFamily="18" charset="-120"/>
                <a:sym typeface="Symbol" panose="05050102010706020507" pitchFamily="18" charset="2"/>
              </a:rPr>
              <a:t>+ </a:t>
            </a:r>
            <a:r>
              <a:rPr lang="en-US" altLang="zh-TW" sz="2400" dirty="0">
                <a:ea typeface="新細明體" panose="02020500000000000000" pitchFamily="18" charset="-120"/>
              </a:rPr>
              <a:t>d(k, j)</a:t>
            </a:r>
            <a:r>
              <a:rPr lang="en-US" altLang="zh-TW" sz="2400" i="1" dirty="0">
                <a:ea typeface="新細明體" panose="02020500000000000000" pitchFamily="18" charset="-120"/>
              </a:rPr>
              <a:t>  </a:t>
            </a:r>
            <a:r>
              <a:rPr lang="en-US" altLang="zh-TW" sz="2400" dirty="0">
                <a:ea typeface="新細明體" panose="02020500000000000000" pitchFamily="18" charset="-120"/>
              </a:rPr>
              <a:t>(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Triangle Inequality</a:t>
            </a:r>
            <a:r>
              <a:rPr lang="en-US" altLang="zh-TW" sz="2400" dirty="0">
                <a:ea typeface="新細明體" panose="02020500000000000000" pitchFamily="18" charset="-120"/>
              </a:rPr>
              <a:t>)</a:t>
            </a:r>
            <a:endParaRPr lang="en-US" altLang="zh-TW" sz="2400" i="1" dirty="0">
              <a:ea typeface="新細明體" panose="02020500000000000000" pitchFamily="18" charset="-120"/>
            </a:endParaRPr>
          </a:p>
          <a:p>
            <a:pPr marL="381000" indent="-381000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altLang="zh-TW" sz="2400" dirty="0">
                <a:ea typeface="新細明體" panose="02020500000000000000" pitchFamily="18" charset="-120"/>
              </a:rPr>
              <a:t>A distance that satisfies these properties is a </a:t>
            </a:r>
            <a:r>
              <a:rPr lang="en-US" altLang="zh-TW" sz="2400" dirty="0">
                <a:solidFill>
                  <a:srgbClr val="FF0000"/>
                </a:solidFill>
                <a:ea typeface="新細明體" panose="02020500000000000000" pitchFamily="18" charset="-120"/>
              </a:rPr>
              <a:t>metric</a:t>
            </a:r>
          </a:p>
        </p:txBody>
      </p:sp>
      <p:pic>
        <p:nvPicPr>
          <p:cNvPr id="63493" name="Picture 7" descr="eqminkowsk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828800"/>
            <a:ext cx="6365697" cy="719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>
                <a:ea typeface="新細明體" panose="02020500000000000000" pitchFamily="18" charset="-120"/>
              </a:rPr>
              <a:t>Special Cases of Minkowski Distance</a:t>
            </a:r>
            <a:endParaRPr lang="en-US" altLang="zh-TW">
              <a:ea typeface="新細明體" panose="02020500000000000000" pitchFamily="18" charset="-120"/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4252" y="1131014"/>
            <a:ext cx="8077200" cy="5181600"/>
          </a:xfrm>
        </p:spPr>
        <p:txBody>
          <a:bodyPr/>
          <a:lstStyle/>
          <a:p>
            <a:pPr eaLnBrk="1" hangingPunct="1"/>
            <a:r>
              <a:rPr lang="en-US" altLang="zh-TW" sz="2000" i="1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= 1:  </a:t>
            </a:r>
            <a:r>
              <a:rPr lang="en-US" altLang="zh-TW" sz="2000" dirty="0">
                <a:solidFill>
                  <a:srgbClr val="0000CC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Manhattan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(city block, L</a:t>
            </a:r>
            <a:r>
              <a:rPr lang="en-US" altLang="zh-TW" sz="2000" baseline="-30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norm)</a:t>
            </a:r>
            <a:r>
              <a:rPr lang="en-US" altLang="zh-TW" sz="2000" dirty="0">
                <a:solidFill>
                  <a:schemeClr val="hlink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solidFill>
                  <a:srgbClr val="0000CC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distance </a:t>
            </a:r>
          </a:p>
          <a:p>
            <a:pPr lvl="1" eaLnBrk="1" hangingPunct="1"/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E.g., </a:t>
            </a:r>
            <a:r>
              <a:rPr lang="en-US" altLang="zh-TW" sz="2000" dirty="0">
                <a:solidFill>
                  <a:srgbClr val="0000FF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the Hamming distance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: the number of bits that are different between two binary vectors</a:t>
            </a:r>
          </a:p>
          <a:p>
            <a:pPr lvl="1" eaLnBrk="1" hangingPunct="1"/>
            <a:endParaRPr lang="en-US" altLang="zh-TW" sz="2000" b="1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000" i="1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000" i="1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 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= 2:  (L</a:t>
            </a:r>
            <a:r>
              <a:rPr lang="en-US" altLang="zh-TW" sz="2000" baseline="-25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norm) </a:t>
            </a:r>
            <a:r>
              <a:rPr lang="en-US" altLang="zh-TW" sz="2000" dirty="0">
                <a:solidFill>
                  <a:srgbClr val="0000CC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Euclidean distance</a:t>
            </a:r>
          </a:p>
          <a:p>
            <a:pPr lvl="4" eaLnBrk="1" hangingPunct="1"/>
            <a:endParaRPr lang="en-US" altLang="zh-TW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endParaRPr lang="en-US" altLang="zh-TW" sz="2000" i="1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zh-TW" sz="2000" i="1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h 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.  </a:t>
            </a:r>
            <a:r>
              <a:rPr lang="en-US" altLang="zh-TW" sz="2000" dirty="0">
                <a:solidFill>
                  <a:srgbClr val="0000CC"/>
                </a:solidFill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“supremum” 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000" dirty="0" err="1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L</a:t>
            </a:r>
            <a:r>
              <a:rPr lang="en-US" altLang="zh-TW" sz="2000" baseline="-30000" dirty="0" err="1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max</a:t>
            </a:r>
            <a:r>
              <a:rPr lang="en-US" altLang="zh-TW" sz="2000" baseline="-30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norm, L</a:t>
            </a:r>
            <a:r>
              <a:rPr lang="en-US" altLang="zh-TW" sz="2000" baseline="-30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  <a:sym typeface="Symbol" panose="05050102010706020507" pitchFamily="18" charset="2"/>
              </a:rPr>
              <a:t></a:t>
            </a:r>
            <a:r>
              <a:rPr lang="en-US" altLang="zh-TW" sz="2000" baseline="-30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norm) distance. </a:t>
            </a:r>
          </a:p>
          <a:p>
            <a:pPr lvl="1" eaLnBrk="1" hangingPunct="1"/>
            <a:r>
              <a:rPr lang="en-US" altLang="zh-TW" sz="2000" dirty="0">
                <a:latin typeface="Arial" panose="020B0604020202020204" pitchFamily="34" charset="0"/>
                <a:ea typeface="新細明體" panose="02020500000000000000" pitchFamily="18" charset="-120"/>
                <a:cs typeface="Times New Roman" panose="02020603050405020304" pitchFamily="18" charset="0"/>
              </a:rPr>
              <a:t>This is the maximum difference between any component (attribute) of the vectors</a:t>
            </a:r>
          </a:p>
          <a:p>
            <a:pPr lvl="1" eaLnBrk="1" hangingPunct="1"/>
            <a:endParaRPr lang="en-US" altLang="zh-TW" sz="2000" dirty="0">
              <a:latin typeface="Arial" panose="020B0604020202020204" pitchFamily="34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645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7585326"/>
              </p:ext>
            </p:extLst>
          </p:nvPr>
        </p:nvGraphicFramePr>
        <p:xfrm>
          <a:off x="1726406" y="3926254"/>
          <a:ext cx="5005388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Equation" r:id="rId4" imgW="5003800" imgH="584200" progId="Equation.3">
                  <p:embed/>
                </p:oleObj>
              </mc:Choice>
              <mc:Fallback>
                <p:oleObj name="Equation" r:id="rId4" imgW="5003800" imgH="584200" progId="Equation.3">
                  <p:embed/>
                  <p:pic>
                    <p:nvPicPr>
                      <p:cNvPr id="6451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406" y="3926254"/>
                        <a:ext cx="5005388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8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57962351"/>
              </p:ext>
            </p:extLst>
          </p:nvPr>
        </p:nvGraphicFramePr>
        <p:xfrm>
          <a:off x="1726406" y="2656762"/>
          <a:ext cx="4114800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7" name="Microsoft Equation 3.0" r:id="rId6" imgW="4292600" imgH="431800" progId="Equation.3">
                  <p:embed/>
                </p:oleObj>
              </mc:Choice>
              <mc:Fallback>
                <p:oleObj name="Microsoft Equation 3.0" r:id="rId6" imgW="4292600" imgH="431800" progId="Equation.3">
                  <p:embed/>
                  <p:pic>
                    <p:nvPicPr>
                      <p:cNvPr id="64518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6406" y="2656762"/>
                        <a:ext cx="4114800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4519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292" y="5556250"/>
            <a:ext cx="60198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8" y="344488"/>
            <a:ext cx="8229600" cy="58578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dirty="0">
                <a:ea typeface="新細明體" panose="02020500000000000000" pitchFamily="18" charset="-120"/>
              </a:rPr>
              <a:t>Example: </a:t>
            </a:r>
            <a:r>
              <a:rPr lang="en-US" altLang="zh-TW" dirty="0" err="1">
                <a:ea typeface="新細明體" panose="02020500000000000000" pitchFamily="18" charset="-120"/>
              </a:rPr>
              <a:t>Minkowski</a:t>
            </a:r>
            <a:r>
              <a:rPr lang="en-US" altLang="zh-TW" dirty="0">
                <a:ea typeface="新細明體" panose="02020500000000000000" pitchFamily="18" charset="-120"/>
              </a:rPr>
              <a:t> Distance</a:t>
            </a:r>
          </a:p>
        </p:txBody>
      </p:sp>
      <p:sp>
        <p:nvSpPr>
          <p:cNvPr id="65540" name="Text Box 3"/>
          <p:cNvSpPr txBox="1">
            <a:spLocks noChangeArrowheads="1"/>
          </p:cNvSpPr>
          <p:nvPr/>
        </p:nvSpPr>
        <p:spPr bwMode="auto">
          <a:xfrm>
            <a:off x="5334000" y="838200"/>
            <a:ext cx="289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TW" sz="2000" b="1" dirty="0">
                <a:latin typeface="Arial" panose="020B0604020202020204" pitchFamily="34" charset="0"/>
                <a:ea typeface="新細明體" panose="02020500000000000000" pitchFamily="18" charset="-120"/>
              </a:rPr>
              <a:t>Dissimilarity Matrices</a:t>
            </a:r>
          </a:p>
        </p:txBody>
      </p:sp>
      <p:graphicFrame>
        <p:nvGraphicFramePr>
          <p:cNvPr id="65541" name="Object 4"/>
          <p:cNvGraphicFramePr>
            <a:graphicFrameLocks noChangeAspect="1"/>
          </p:cNvGraphicFramePr>
          <p:nvPr/>
        </p:nvGraphicFramePr>
        <p:xfrm>
          <a:off x="304800" y="1219200"/>
          <a:ext cx="296227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5" name="Worksheet" r:id="rId4" imgW="1838249" imgH="819302" progId="Excel.Sheet.8">
                  <p:embed/>
                </p:oleObj>
              </mc:Choice>
              <mc:Fallback>
                <p:oleObj name="Worksheet" r:id="rId4" imgW="1838249" imgH="819302" progId="Excel.Sheet.8">
                  <p:embed/>
                  <p:pic>
                    <p:nvPicPr>
                      <p:cNvPr id="655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19200"/>
                        <a:ext cx="296227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2" name="Object 5"/>
          <p:cNvGraphicFramePr>
            <a:graphicFrameLocks noChangeAspect="1"/>
          </p:cNvGraphicFramePr>
          <p:nvPr/>
        </p:nvGraphicFramePr>
        <p:xfrm>
          <a:off x="3810000" y="16002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6" name="Worksheet" r:id="rId6" imgW="3057449" imgH="819302" progId="Excel.Sheet.8">
                  <p:embed/>
                </p:oleObj>
              </mc:Choice>
              <mc:Fallback>
                <p:oleObj name="Worksheet" r:id="rId6" imgW="3057449" imgH="819302" progId="Excel.Sheet.8">
                  <p:embed/>
                  <p:pic>
                    <p:nvPicPr>
                      <p:cNvPr id="65542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6002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3" name="Object 6"/>
          <p:cNvGraphicFramePr>
            <a:graphicFrameLocks noChangeAspect="1"/>
          </p:cNvGraphicFramePr>
          <p:nvPr/>
        </p:nvGraphicFramePr>
        <p:xfrm>
          <a:off x="3810000" y="3429000"/>
          <a:ext cx="4948238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7" name="Worksheet" r:id="rId8" imgW="3057449" imgH="819302" progId="Excel.Sheet.8">
                  <p:embed/>
                </p:oleObj>
              </mc:Choice>
              <mc:Fallback>
                <p:oleObj name="Worksheet" r:id="rId8" imgW="3057449" imgH="819302" progId="Excel.Sheet.8">
                  <p:embed/>
                  <p:pic>
                    <p:nvPicPr>
                      <p:cNvPr id="65543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429000"/>
                        <a:ext cx="4948238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544" name="Object 7"/>
          <p:cNvGraphicFramePr>
            <a:graphicFrameLocks noChangeAspect="1"/>
          </p:cNvGraphicFramePr>
          <p:nvPr/>
        </p:nvGraphicFramePr>
        <p:xfrm>
          <a:off x="3810000" y="5254625"/>
          <a:ext cx="4872038" cy="1374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8" name="Worksheet" r:id="rId10" imgW="3057449" imgH="838200" progId="Excel.Sheet.8">
                  <p:embed/>
                </p:oleObj>
              </mc:Choice>
              <mc:Fallback>
                <p:oleObj name="Worksheet" r:id="rId10" imgW="3057449" imgH="838200" progId="Excel.Sheet.8">
                  <p:embed/>
                  <p:pic>
                    <p:nvPicPr>
                      <p:cNvPr id="65544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254625"/>
                        <a:ext cx="4872038" cy="1374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545" name="Rectangle 16"/>
          <p:cNvSpPr>
            <a:spLocks noChangeArrowheads="1"/>
          </p:cNvSpPr>
          <p:nvPr/>
        </p:nvSpPr>
        <p:spPr bwMode="auto">
          <a:xfrm>
            <a:off x="3595688" y="1066800"/>
            <a:ext cx="25765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b="1">
                <a:ea typeface="新細明體" panose="02020500000000000000" pitchFamily="18" charset="-120"/>
              </a:rPr>
              <a:t>Manhattan (L</a:t>
            </a:r>
            <a:r>
              <a:rPr lang="en-US" altLang="zh-TW" b="1" baseline="-25000">
                <a:ea typeface="新細明體" panose="02020500000000000000" pitchFamily="18" charset="-120"/>
              </a:rPr>
              <a:t>1</a:t>
            </a:r>
            <a:r>
              <a:rPr lang="en-US" altLang="zh-TW" b="1"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65546" name="Rectangle 17"/>
          <p:cNvSpPr>
            <a:spLocks noChangeArrowheads="1"/>
          </p:cNvSpPr>
          <p:nvPr/>
        </p:nvSpPr>
        <p:spPr bwMode="auto">
          <a:xfrm>
            <a:off x="3581400" y="2895600"/>
            <a:ext cx="2332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b="1" dirty="0">
                <a:ea typeface="新細明體" panose="02020500000000000000" pitchFamily="18" charset="-120"/>
              </a:rPr>
              <a:t>Euclidean (L</a:t>
            </a:r>
            <a:r>
              <a:rPr lang="en-US" altLang="zh-TW" b="1" baseline="-25000" dirty="0">
                <a:ea typeface="新細明體" panose="02020500000000000000" pitchFamily="18" charset="-120"/>
              </a:rPr>
              <a:t>2</a:t>
            </a:r>
            <a:r>
              <a:rPr lang="en-US" altLang="zh-TW" b="1" dirty="0">
                <a:ea typeface="新細明體" panose="02020500000000000000" pitchFamily="18" charset="-120"/>
              </a:rPr>
              <a:t>)</a:t>
            </a:r>
          </a:p>
        </p:txBody>
      </p:sp>
      <p:sp>
        <p:nvSpPr>
          <p:cNvPr id="65547" name="Rectangle 18"/>
          <p:cNvSpPr>
            <a:spLocks noChangeArrowheads="1"/>
          </p:cNvSpPr>
          <p:nvPr/>
        </p:nvSpPr>
        <p:spPr bwMode="auto">
          <a:xfrm>
            <a:off x="3657600" y="4800600"/>
            <a:ext cx="1943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en-US" altLang="zh-TW" b="1">
                <a:ea typeface="新細明體" panose="02020500000000000000" pitchFamily="18" charset="-120"/>
              </a:rPr>
              <a:t>Supremum </a:t>
            </a:r>
          </a:p>
        </p:txBody>
      </p:sp>
      <p:graphicFrame>
        <p:nvGraphicFramePr>
          <p:cNvPr id="65548" name="Object 19"/>
          <p:cNvGraphicFramePr>
            <a:graphicFrameLocks noChangeAspect="1"/>
          </p:cNvGraphicFramePr>
          <p:nvPr/>
        </p:nvGraphicFramePr>
        <p:xfrm>
          <a:off x="265113" y="2819400"/>
          <a:ext cx="3006725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9" name="SmartDraw" r:id="rId12" imgW="4379976" imgH="5551932" progId="SmartDraw.2">
                  <p:embed/>
                </p:oleObj>
              </mc:Choice>
              <mc:Fallback>
                <p:oleObj name="SmartDraw" r:id="rId12" imgW="4379976" imgH="5551932" progId="SmartDraw.2">
                  <p:embed/>
                  <p:pic>
                    <p:nvPicPr>
                      <p:cNvPr id="65548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113" y="2819400"/>
                        <a:ext cx="3006725" cy="381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4174"/>
            <a:ext cx="7447908" cy="787079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zh-TW" sz="3600" dirty="0">
                <a:ea typeface="新細明體" panose="02020500000000000000" pitchFamily="18" charset="-120"/>
              </a:rPr>
              <a:t>Ordinal Variables</a:t>
            </a:r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63721"/>
            <a:ext cx="8305800" cy="5060879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An ordinal variable can be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discrete or continuous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Order is important</a:t>
            </a:r>
            <a:r>
              <a:rPr lang="en-US" altLang="zh-TW" sz="2400" dirty="0">
                <a:ea typeface="新細明體" panose="02020500000000000000" pitchFamily="18" charset="-120"/>
              </a:rPr>
              <a:t>, e.g., rank</a:t>
            </a:r>
          </a:p>
          <a:p>
            <a:pPr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Can be treated like </a:t>
            </a:r>
            <a:r>
              <a:rPr lang="en-US" altLang="zh-TW" sz="2400" dirty="0">
                <a:solidFill>
                  <a:srgbClr val="0000FF"/>
                </a:solidFill>
                <a:ea typeface="新細明體" panose="02020500000000000000" pitchFamily="18" charset="-120"/>
              </a:rPr>
              <a:t>interval-scaled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replace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x</a:t>
            </a:r>
            <a:r>
              <a:rPr lang="en-US" altLang="zh-TW" sz="2400" i="1" baseline="-25000" dirty="0" err="1">
                <a:ea typeface="新細明體" panose="02020500000000000000" pitchFamily="18" charset="-120"/>
              </a:rPr>
              <a:t>if</a:t>
            </a:r>
            <a:r>
              <a:rPr lang="en-US" altLang="zh-TW" sz="2400" baseline="-25000" dirty="0">
                <a:ea typeface="新細明體" panose="02020500000000000000" pitchFamily="18" charset="-120"/>
              </a:rPr>
              <a:t> </a:t>
            </a:r>
            <a:r>
              <a:rPr lang="en-US" altLang="zh-TW" sz="2400" dirty="0">
                <a:ea typeface="新細明體" panose="02020500000000000000" pitchFamily="18" charset="-120"/>
              </a:rPr>
              <a:t> by their rank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map the range of each variable onto [0, 1] by replacing</a:t>
            </a:r>
            <a:r>
              <a:rPr lang="en-US" altLang="zh-TW" sz="2400" i="1" dirty="0">
                <a:ea typeface="新細明體" panose="02020500000000000000" pitchFamily="18" charset="-120"/>
              </a:rPr>
              <a:t> </a:t>
            </a:r>
            <a:r>
              <a:rPr lang="en-US" altLang="zh-TW" sz="2400" i="1" dirty="0" err="1">
                <a:ea typeface="新細明體" panose="02020500000000000000" pitchFamily="18" charset="-120"/>
              </a:rPr>
              <a:t>i</a:t>
            </a:r>
            <a:r>
              <a:rPr lang="en-US" altLang="zh-TW" sz="2400" dirty="0" err="1">
                <a:ea typeface="新細明體" panose="02020500000000000000" pitchFamily="18" charset="-120"/>
              </a:rPr>
              <a:t>-th</a:t>
            </a:r>
            <a:r>
              <a:rPr lang="en-US" altLang="zh-TW" sz="2400" dirty="0">
                <a:ea typeface="新細明體" panose="02020500000000000000" pitchFamily="18" charset="-120"/>
              </a:rPr>
              <a:t> object in the </a:t>
            </a:r>
            <a:r>
              <a:rPr lang="en-US" altLang="zh-TW" sz="2400" i="1" dirty="0">
                <a:ea typeface="新細明體" panose="02020500000000000000" pitchFamily="18" charset="-120"/>
              </a:rPr>
              <a:t>f</a:t>
            </a:r>
            <a:r>
              <a:rPr lang="en-US" altLang="zh-TW" sz="2400" dirty="0">
                <a:ea typeface="新細明體" panose="02020500000000000000" pitchFamily="18" charset="-120"/>
              </a:rPr>
              <a:t>-</a:t>
            </a:r>
            <a:r>
              <a:rPr lang="en-US" altLang="zh-TW" sz="2400" dirty="0" err="1">
                <a:ea typeface="新細明體" panose="02020500000000000000" pitchFamily="18" charset="-120"/>
              </a:rPr>
              <a:t>th</a:t>
            </a:r>
            <a:r>
              <a:rPr lang="en-US" altLang="zh-TW" sz="2400" dirty="0">
                <a:ea typeface="新細明體" panose="02020500000000000000" pitchFamily="18" charset="-120"/>
              </a:rPr>
              <a:t> variable by</a:t>
            </a:r>
          </a:p>
          <a:p>
            <a:pPr lvl="1" eaLnBrk="1" hangingPunct="1"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1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11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compute the dissimilarity using methods for interval-scaled variables</a:t>
            </a:r>
          </a:p>
        </p:txBody>
      </p:sp>
      <p:graphicFrame>
        <p:nvGraphicFramePr>
          <p:cNvPr id="6656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075803"/>
              </p:ext>
            </p:extLst>
          </p:nvPr>
        </p:nvGraphicFramePr>
        <p:xfrm>
          <a:off x="2984519" y="4105115"/>
          <a:ext cx="2474912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方程式" r:id="rId4" imgW="1130300" imgH="685800" progId="Equation.3">
                  <p:embed/>
                </p:oleObj>
              </mc:Choice>
              <mc:Fallback>
                <p:oleObj name="方程式" r:id="rId4" imgW="1130300" imgH="685800" progId="Equation.3">
                  <p:embed/>
                  <p:pic>
                    <p:nvPicPr>
                      <p:cNvPr id="6656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19" y="4105115"/>
                        <a:ext cx="2474912" cy="82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56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982977"/>
              </p:ext>
            </p:extLst>
          </p:nvPr>
        </p:nvGraphicFramePr>
        <p:xfrm>
          <a:off x="4221975" y="2752885"/>
          <a:ext cx="2209800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Equation" r:id="rId6" imgW="1397000" imgH="368300" progId="Equation.3">
                  <p:embed/>
                </p:oleObj>
              </mc:Choice>
              <mc:Fallback>
                <p:oleObj name="Equation" r:id="rId6" imgW="1397000" imgH="368300" progId="Equation.3">
                  <p:embed/>
                  <p:pic>
                    <p:nvPicPr>
                      <p:cNvPr id="6656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1975" y="2752885"/>
                        <a:ext cx="2209800" cy="442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標題 1"/>
          <p:cNvSpPr>
            <a:spLocks noGrp="1"/>
          </p:cNvSpPr>
          <p:nvPr>
            <p:ph type="title"/>
          </p:nvPr>
        </p:nvSpPr>
        <p:spPr>
          <a:xfrm>
            <a:off x="457200" y="389562"/>
            <a:ext cx="8229600" cy="867738"/>
          </a:xfrm>
        </p:spPr>
        <p:txBody>
          <a:bodyPr/>
          <a:lstStyle/>
          <a:p>
            <a:r>
              <a:rPr lang="en-US" altLang="zh-TW" sz="3600" dirty="0">
                <a:ea typeface="新細明體" panose="02020500000000000000" pitchFamily="18" charset="-120"/>
              </a:rPr>
              <a:t>Ordinal Variables- Example</a:t>
            </a:r>
            <a:endParaRPr lang="zh-TW" altLang="en-US" sz="3600" dirty="0">
              <a:ea typeface="新細明體" panose="02020500000000000000" pitchFamily="18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2209800" y="1257300"/>
          <a:ext cx="5181600" cy="2133600"/>
        </p:xfrm>
        <a:graphic>
          <a:graphicData uri="http://schemas.openxmlformats.org/drawingml/2006/table">
            <a:tbl>
              <a:tblPr/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Object identifier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Test-2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(ordinal)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Step 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Step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Normalized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Excellent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Fair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Good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0.5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excellent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7620" name="文字方塊 5"/>
          <p:cNvSpPr txBox="1">
            <a:spLocks noChangeArrowheads="1"/>
          </p:cNvSpPr>
          <p:nvPr/>
        </p:nvSpPr>
        <p:spPr bwMode="auto">
          <a:xfrm>
            <a:off x="385763" y="3379788"/>
            <a:ext cx="757396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TW" sz="2000">
                <a:ea typeface="新細明體" panose="02020500000000000000" pitchFamily="18" charset="-120"/>
              </a:rPr>
              <a:t>Three states for test-2:  </a:t>
            </a:r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Fair, Good, Excellent  M</a:t>
            </a:r>
            <a:r>
              <a:rPr lang="en-US" altLang="zh-TW" sz="2000" baseline="-25000">
                <a:solidFill>
                  <a:srgbClr val="0000FF"/>
                </a:solidFill>
                <a:ea typeface="新細明體" panose="02020500000000000000" pitchFamily="18" charset="-120"/>
              </a:rPr>
              <a:t>f</a:t>
            </a:r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=3</a:t>
            </a:r>
          </a:p>
          <a:p>
            <a:endParaRPr lang="en-US" altLang="zh-TW" sz="2000">
              <a:ea typeface="新細明體" panose="02020500000000000000" pitchFamily="18" charset="-120"/>
            </a:endParaRPr>
          </a:p>
          <a:p>
            <a:r>
              <a:rPr lang="en-US" altLang="zh-TW" sz="2000" b="1">
                <a:ea typeface="新細明體" panose="02020500000000000000" pitchFamily="18" charset="-120"/>
              </a:rPr>
              <a:t>Step1</a:t>
            </a:r>
            <a:r>
              <a:rPr lang="en-US" altLang="zh-TW" sz="2000">
                <a:ea typeface="新細明體" panose="02020500000000000000" pitchFamily="18" charset="-120"/>
              </a:rPr>
              <a:t>: replace each value for test-2 by its rank</a:t>
            </a:r>
          </a:p>
          <a:p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 </a:t>
            </a:r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3, 1, 2, 3</a:t>
            </a:r>
          </a:p>
          <a:p>
            <a:endParaRPr lang="en-US" altLang="zh-TW" sz="2000">
              <a:ea typeface="新細明體" panose="02020500000000000000" pitchFamily="18" charset="-120"/>
            </a:endParaRPr>
          </a:p>
          <a:p>
            <a:r>
              <a:rPr lang="en-US" altLang="zh-TW" sz="2000" b="1">
                <a:ea typeface="新細明體" panose="02020500000000000000" pitchFamily="18" charset="-120"/>
              </a:rPr>
              <a:t>Step2</a:t>
            </a:r>
            <a:r>
              <a:rPr lang="en-US" altLang="zh-TW" sz="2000">
                <a:ea typeface="新細明體" panose="02020500000000000000" pitchFamily="18" charset="-120"/>
              </a:rPr>
              <a:t>: normalize the ranking in [0,1]</a:t>
            </a:r>
          </a:p>
          <a:p>
            <a:pPr>
              <a:buFont typeface="Wingdings" panose="05000000000000000000" pitchFamily="2" charset="2"/>
              <a:buChar char="è"/>
            </a:pPr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1, 0, 0.5, 1</a:t>
            </a:r>
          </a:p>
          <a:p>
            <a:pPr>
              <a:buFont typeface="Wingdings" panose="05000000000000000000" pitchFamily="2" charset="2"/>
              <a:buChar char="è"/>
            </a:pPr>
            <a:endParaRPr lang="en-US" altLang="zh-TW" sz="2000">
              <a:ea typeface="新細明體" panose="02020500000000000000" pitchFamily="18" charset="-120"/>
              <a:sym typeface="Wingdings" panose="05000000000000000000" pitchFamily="2" charset="2"/>
            </a:endParaRPr>
          </a:p>
          <a:p>
            <a:r>
              <a:rPr lang="en-US" altLang="zh-TW" sz="2000" b="1">
                <a:ea typeface="新細明體" panose="02020500000000000000" pitchFamily="18" charset="-120"/>
                <a:sym typeface="Wingdings" panose="05000000000000000000" pitchFamily="2" charset="2"/>
              </a:rPr>
              <a:t>Step3: </a:t>
            </a:r>
            <a:r>
              <a:rPr lang="en-US" altLang="zh-TW" sz="2000">
                <a:ea typeface="新細明體" panose="02020500000000000000" pitchFamily="18" charset="-120"/>
                <a:sym typeface="Wingdings" panose="05000000000000000000" pitchFamily="2" charset="2"/>
              </a:rPr>
              <a:t>calculate the </a:t>
            </a:r>
            <a:r>
              <a:rPr lang="en-US" altLang="zh-TW" sz="2000">
                <a:solidFill>
                  <a:srgbClr val="FF0000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dissimilarity</a:t>
            </a:r>
            <a:r>
              <a:rPr lang="en-US" altLang="zh-TW" sz="2000">
                <a:ea typeface="新細明體" panose="02020500000000000000" pitchFamily="18" charset="-120"/>
                <a:sym typeface="Wingdings" panose="05000000000000000000" pitchFamily="2" charset="2"/>
              </a:rPr>
              <a:t> by using the Euclidean distance</a:t>
            </a:r>
          </a:p>
          <a:p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  <a:sym typeface="Wingdings" panose="05000000000000000000" pitchFamily="2" charset="2"/>
              </a:rPr>
              <a:t>d(2,1)=1.0, d(4,2)=1.0</a:t>
            </a:r>
          </a:p>
        </p:txBody>
      </p:sp>
      <p:sp>
        <p:nvSpPr>
          <p:cNvPr id="7" name="矩形 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67097" y="4343400"/>
            <a:ext cx="2840586" cy="145296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610600" cy="821442"/>
          </a:xfrm>
        </p:spPr>
        <p:txBody>
          <a:bodyPr>
            <a:noAutofit/>
          </a:bodyPr>
          <a:lstStyle/>
          <a:p>
            <a:r>
              <a:rPr lang="en-US" altLang="zh-TW" sz="3600" dirty="0">
                <a:ea typeface="新細明體" panose="02020500000000000000" pitchFamily="18" charset="-120"/>
              </a:rPr>
              <a:t>Attributes of Mixed Type (2/2)</a:t>
            </a:r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408415"/>
            <a:ext cx="8534400" cy="5181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A database may contain all attribute types (e.g. nominal, symmetric binary, asymmetric binary, numeric, ordinal)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ea typeface="新細明體" panose="02020500000000000000" pitchFamily="18" charset="-120"/>
              </a:rPr>
              <a:t>One may use 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a weighted formula </a:t>
            </a:r>
            <a:r>
              <a:rPr lang="en-US" altLang="zh-TW" sz="2400" dirty="0">
                <a:ea typeface="新細明體" panose="02020500000000000000" pitchFamily="18" charset="-120"/>
              </a:rPr>
              <a:t>to combine their effects</a:t>
            </a:r>
          </a:p>
          <a:p>
            <a:pPr eaLnBrk="1" hangingPunct="1">
              <a:lnSpc>
                <a:spcPct val="90000"/>
              </a:lnSpc>
            </a:pPr>
            <a:endParaRPr lang="en-US" altLang="zh-TW" sz="2400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2400" i="1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endParaRPr lang="en-US" altLang="zh-TW" sz="2400" i="1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i="1" dirty="0">
                <a:ea typeface="新細明體" panose="02020500000000000000" pitchFamily="18" charset="-120"/>
              </a:rPr>
              <a:t>f</a:t>
            </a:r>
            <a:r>
              <a:rPr lang="en-US" altLang="zh-TW" sz="2400" dirty="0">
                <a:ea typeface="新細明體" panose="02020500000000000000" pitchFamily="18" charset="-120"/>
              </a:rPr>
              <a:t>  is 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binary or nominal</a:t>
            </a:r>
            <a:r>
              <a:rPr lang="en-US" altLang="zh-TW" sz="2400" dirty="0">
                <a:ea typeface="新細明體" panose="02020500000000000000" pitchFamily="18" charset="-120"/>
              </a:rPr>
              <a:t>:</a:t>
            </a:r>
          </a:p>
          <a:p>
            <a:pPr lvl="2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dirty="0" err="1">
                <a:ea typeface="新細明體" panose="02020500000000000000" pitchFamily="18" charset="-120"/>
                <a:cs typeface="Tahoma" panose="020B0604030504040204" pitchFamily="34" charset="0"/>
              </a:rPr>
              <a:t>d</a:t>
            </a:r>
            <a:r>
              <a:rPr lang="en-US" altLang="zh-TW" baseline="-25000" dirty="0" err="1">
                <a:ea typeface="新細明體" panose="02020500000000000000" pitchFamily="18" charset="-120"/>
              </a:rPr>
              <a:t>ij</a:t>
            </a:r>
            <a:r>
              <a:rPr lang="en-US" altLang="zh-TW" baseline="30000" dirty="0">
                <a:ea typeface="新細明體" panose="02020500000000000000" pitchFamily="18" charset="-120"/>
              </a:rPr>
              <a:t>(f)</a:t>
            </a:r>
            <a:r>
              <a:rPr lang="en-US" altLang="zh-TW" dirty="0">
                <a:ea typeface="新細明體" panose="02020500000000000000" pitchFamily="18" charset="-120"/>
              </a:rPr>
              <a:t> = 0  if </a:t>
            </a:r>
            <a:r>
              <a:rPr lang="en-US" altLang="zh-TW" dirty="0" err="1">
                <a:ea typeface="新細明體" panose="02020500000000000000" pitchFamily="18" charset="-120"/>
              </a:rPr>
              <a:t>x</a:t>
            </a:r>
            <a:r>
              <a:rPr lang="en-US" altLang="zh-TW" baseline="-25000" dirty="0" err="1">
                <a:ea typeface="新細明體" panose="02020500000000000000" pitchFamily="18" charset="-120"/>
              </a:rPr>
              <a:t>if</a:t>
            </a:r>
            <a:r>
              <a:rPr lang="en-US" altLang="zh-TW" baseline="-25000" dirty="0"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= </a:t>
            </a:r>
            <a:r>
              <a:rPr lang="en-US" altLang="zh-TW" dirty="0" err="1">
                <a:ea typeface="新細明體" panose="02020500000000000000" pitchFamily="18" charset="-120"/>
              </a:rPr>
              <a:t>x</a:t>
            </a:r>
            <a:r>
              <a:rPr lang="en-US" altLang="zh-TW" baseline="-25000" dirty="0" err="1">
                <a:ea typeface="新細明體" panose="02020500000000000000" pitchFamily="18" charset="-120"/>
              </a:rPr>
              <a:t>jf</a:t>
            </a:r>
            <a:r>
              <a:rPr lang="en-US" altLang="zh-TW" dirty="0">
                <a:ea typeface="新細明體" panose="02020500000000000000" pitchFamily="18" charset="-120"/>
              </a:rPr>
              <a:t> , or </a:t>
            </a:r>
            <a:r>
              <a:rPr lang="en-US" altLang="zh-TW" dirty="0" err="1">
                <a:ea typeface="新細明體" panose="02020500000000000000" pitchFamily="18" charset="-120"/>
              </a:rPr>
              <a:t>d</a:t>
            </a:r>
            <a:r>
              <a:rPr lang="en-US" altLang="zh-TW" baseline="-25000" dirty="0" err="1">
                <a:ea typeface="新細明體" panose="02020500000000000000" pitchFamily="18" charset="-120"/>
              </a:rPr>
              <a:t>ij</a:t>
            </a:r>
            <a:r>
              <a:rPr lang="en-US" altLang="zh-TW" baseline="30000" dirty="0">
                <a:ea typeface="新細明體" panose="02020500000000000000" pitchFamily="18" charset="-120"/>
              </a:rPr>
              <a:t>(f)</a:t>
            </a:r>
            <a:r>
              <a:rPr lang="en-US" altLang="zh-TW" dirty="0">
                <a:ea typeface="新細明體" panose="02020500000000000000" pitchFamily="18" charset="-120"/>
              </a:rPr>
              <a:t> = 1 otherwise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2400" i="1" dirty="0">
              <a:ea typeface="新細明體" panose="02020500000000000000" pitchFamily="18" charset="-12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zh-TW" sz="2400" i="1" dirty="0">
                <a:ea typeface="新細明體" panose="02020500000000000000" pitchFamily="18" charset="-120"/>
              </a:rPr>
              <a:t>f</a:t>
            </a:r>
            <a:r>
              <a:rPr lang="en-US" altLang="zh-TW" sz="2400" dirty="0">
                <a:ea typeface="新細明體" panose="02020500000000000000" pitchFamily="18" charset="-120"/>
              </a:rPr>
              <a:t>  is 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numeric</a:t>
            </a:r>
            <a:r>
              <a:rPr lang="en-US" altLang="zh-TW" sz="2400" dirty="0">
                <a:ea typeface="新細明體" panose="02020500000000000000" pitchFamily="18" charset="-120"/>
              </a:rPr>
              <a:t>: use the normalized distance</a:t>
            </a:r>
          </a:p>
          <a:p>
            <a:pPr lvl="1" eaLnBrk="1" hangingPunct="1">
              <a:lnSpc>
                <a:spcPct val="90000"/>
              </a:lnSpc>
            </a:pPr>
            <a:endParaRPr lang="en-US" altLang="zh-TW" sz="2400" i="1" dirty="0">
              <a:ea typeface="新細明體" panose="02020500000000000000" pitchFamily="18" charset="-120"/>
            </a:endParaRPr>
          </a:p>
          <a:p>
            <a:pPr lvl="2"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</p:txBody>
      </p:sp>
      <p:graphicFrame>
        <p:nvGraphicFramePr>
          <p:cNvPr id="68613" name="Object 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63734795"/>
              </p:ext>
            </p:extLst>
          </p:nvPr>
        </p:nvGraphicFramePr>
        <p:xfrm>
          <a:off x="2514600" y="2578100"/>
          <a:ext cx="32766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Equation" r:id="rId4" imgW="2108200" imgH="736600" progId="Equation.3">
                  <p:embed/>
                </p:oleObj>
              </mc:Choice>
              <mc:Fallback>
                <p:oleObj name="Equation" r:id="rId4" imgW="2108200" imgH="736600" progId="Equation.3">
                  <p:embed/>
                  <p:pic>
                    <p:nvPicPr>
                      <p:cNvPr id="686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2578100"/>
                        <a:ext cx="32766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656D162-1B1A-4677-A3D8-AA016CF8D098}"/>
                  </a:ext>
                </a:extLst>
              </p:cNvPr>
              <p:cNvSpPr txBox="1"/>
              <p:nvPr/>
            </p:nvSpPr>
            <p:spPr>
              <a:xfrm>
                <a:off x="1811385" y="5449585"/>
                <a:ext cx="3108030" cy="6801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𝑖𝑓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𝑗𝑓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h𝑓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b="0" i="1" smtClean="0">
                                  <a:latin typeface="Cambria Math" panose="02040503050406030204" pitchFamily="18" charset="0"/>
                                </a:rPr>
                                <m:t>𝑚𝑖𝑛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altLang="zh-TW" sz="2000" i="1">
                                  <a:latin typeface="Cambria Math" panose="02040503050406030204" pitchFamily="18" charset="0"/>
                                </a:rPr>
                                <m:t>h𝑓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sz="2000" dirty="0"/>
              </a:p>
            </p:txBody>
          </p:sp>
        </mc:Choice>
        <mc:Fallback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5656D162-1B1A-4677-A3D8-AA016CF8D0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385" y="5449585"/>
                <a:ext cx="3108030" cy="6801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zoom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標題 9">
            <a:extLst>
              <a:ext uri="{FF2B5EF4-FFF2-40B4-BE49-F238E27FC236}">
                <a16:creationId xmlns:a16="http://schemas.microsoft.com/office/drawing/2014/main" id="{F2843367-176D-4F82-8B25-B7A840BA4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panose="02020500000000000000" pitchFamily="18" charset="-120"/>
              </a:rPr>
              <a:t>Attributes of Mixed Type (2/2)</a:t>
            </a:r>
            <a:endParaRPr lang="zh-TW" altLang="en-US" dirty="0"/>
          </a:p>
        </p:txBody>
      </p:sp>
      <p:sp>
        <p:nvSpPr>
          <p:cNvPr id="11" name="內容版面配置區 10">
            <a:extLst>
              <a:ext uri="{FF2B5EF4-FFF2-40B4-BE49-F238E27FC236}">
                <a16:creationId xmlns:a16="http://schemas.microsoft.com/office/drawing/2014/main" id="{5275160F-7AC1-4556-B512-340475E25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</a:pPr>
            <a:r>
              <a:rPr lang="en-US" altLang="zh-TW" sz="2400" i="1" dirty="0">
                <a:ea typeface="新細明體" panose="02020500000000000000" pitchFamily="18" charset="-120"/>
              </a:rPr>
              <a:t>f</a:t>
            </a:r>
            <a:r>
              <a:rPr lang="en-US" altLang="zh-TW" sz="2400" dirty="0">
                <a:ea typeface="新細明體" panose="02020500000000000000" pitchFamily="18" charset="-120"/>
              </a:rPr>
              <a:t>  is </a:t>
            </a:r>
            <a:r>
              <a:rPr lang="en-US" altLang="zh-TW" sz="2400" dirty="0">
                <a:solidFill>
                  <a:srgbClr val="0000CC"/>
                </a:solidFill>
                <a:ea typeface="新細明體" panose="02020500000000000000" pitchFamily="18" charset="-120"/>
              </a:rPr>
              <a:t>ordinal </a:t>
            </a:r>
          </a:p>
          <a:p>
            <a:pPr lvl="2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Compute ranks </a:t>
            </a:r>
            <a:r>
              <a:rPr lang="en-US" altLang="zh-TW" dirty="0" err="1">
                <a:ea typeface="新細明體" panose="02020500000000000000" pitchFamily="18" charset="-120"/>
              </a:rPr>
              <a:t>r</a:t>
            </a:r>
            <a:r>
              <a:rPr lang="en-US" altLang="zh-TW" baseline="-25000" dirty="0" err="1">
                <a:ea typeface="新細明體" panose="02020500000000000000" pitchFamily="18" charset="-120"/>
              </a:rPr>
              <a:t>if</a:t>
            </a:r>
            <a:r>
              <a:rPr lang="en-US" altLang="zh-TW" dirty="0">
                <a:ea typeface="新細明體" panose="02020500000000000000" pitchFamily="18" charset="-120"/>
              </a:rPr>
              <a:t> and  </a:t>
            </a:r>
          </a:p>
          <a:p>
            <a:pPr lvl="2">
              <a:lnSpc>
                <a:spcPct val="90000"/>
              </a:lnSpc>
            </a:pPr>
            <a:r>
              <a:rPr lang="en-US" altLang="zh-TW" dirty="0">
                <a:ea typeface="新細明體" panose="02020500000000000000" pitchFamily="18" charset="-120"/>
              </a:rPr>
              <a:t>Treat </a:t>
            </a:r>
            <a:r>
              <a:rPr lang="en-US" altLang="zh-TW" dirty="0" err="1">
                <a:ea typeface="新細明體" panose="02020500000000000000" pitchFamily="18" charset="-120"/>
              </a:rPr>
              <a:t>z</a:t>
            </a:r>
            <a:r>
              <a:rPr lang="en-US" altLang="zh-TW" baseline="-25000" dirty="0" err="1">
                <a:ea typeface="新細明體" panose="02020500000000000000" pitchFamily="18" charset="-120"/>
              </a:rPr>
              <a:t>if</a:t>
            </a:r>
            <a:r>
              <a:rPr lang="en-US" altLang="zh-TW" dirty="0">
                <a:ea typeface="新細明體" panose="02020500000000000000" pitchFamily="18" charset="-120"/>
              </a:rPr>
              <a:t> as interval-scaled</a:t>
            </a:r>
          </a:p>
          <a:p>
            <a:pPr lvl="1"/>
            <a:endParaRPr lang="zh-TW" altLang="en-US" dirty="0"/>
          </a:p>
        </p:txBody>
      </p:sp>
      <p:graphicFrame>
        <p:nvGraphicFramePr>
          <p:cNvPr id="12" name="Object 5">
            <a:extLst>
              <a:ext uri="{FF2B5EF4-FFF2-40B4-BE49-F238E27FC236}">
                <a16:creationId xmlns:a16="http://schemas.microsoft.com/office/drawing/2014/main" id="{D061519C-54DA-49ED-B06E-6931DD574A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020467"/>
              </p:ext>
            </p:extLst>
          </p:nvPr>
        </p:nvGraphicFramePr>
        <p:xfrm>
          <a:off x="1745750" y="2861058"/>
          <a:ext cx="1449513" cy="770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3" imgW="1002865" imgH="533169" progId="Equation.3">
                  <p:embed/>
                </p:oleObj>
              </mc:Choice>
              <mc:Fallback>
                <p:oleObj name="Equation" r:id="rId3" imgW="1002865" imgH="533169" progId="Equation.3">
                  <p:embed/>
                  <p:pic>
                    <p:nvPicPr>
                      <p:cNvPr id="6861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5750" y="2861058"/>
                        <a:ext cx="1449513" cy="7700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544234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標題 6"/>
          <p:cNvSpPr>
            <a:spLocks noGrp="1"/>
          </p:cNvSpPr>
          <p:nvPr>
            <p:ph type="title"/>
          </p:nvPr>
        </p:nvSpPr>
        <p:spPr>
          <a:xfrm>
            <a:off x="354013" y="242327"/>
            <a:ext cx="8286553" cy="672073"/>
          </a:xfrm>
        </p:spPr>
        <p:txBody>
          <a:bodyPr>
            <a:normAutofit/>
          </a:bodyPr>
          <a:lstStyle/>
          <a:p>
            <a:r>
              <a:rPr lang="en-US" altLang="zh-TW" sz="3600" dirty="0">
                <a:ea typeface="新細明體" panose="02020500000000000000" pitchFamily="18" charset="-120"/>
              </a:rPr>
              <a:t>Attributes of Mixed Type- Example</a:t>
            </a:r>
            <a:endParaRPr lang="zh-TW" altLang="en-US" sz="3600" dirty="0">
              <a:ea typeface="新細明體" panose="02020500000000000000" pitchFamily="18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</p:nvPr>
        </p:nvGraphicFramePr>
        <p:xfrm>
          <a:off x="354013" y="914400"/>
          <a:ext cx="8382000" cy="2125746"/>
        </p:xfrm>
        <a:graphic>
          <a:graphicData uri="http://schemas.openxmlformats.org/drawingml/2006/table">
            <a:tbl>
              <a:tblPr/>
              <a:tblGrid>
                <a:gridCol w="2095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95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99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Object identifier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Test-1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(nominal)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Test-2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(ordinal)</a:t>
                      </a:r>
                      <a:endParaRPr kumimoji="0" lang="zh-TW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Test-3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(numeric)</a:t>
                      </a:r>
                      <a:endParaRPr kumimoji="0" lang="zh-TW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1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Code A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Excellent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45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Code B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Fair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22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3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Code C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Good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64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4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Code A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Excellent</a:t>
                      </a:r>
                      <a:endParaRPr kumimoji="0" lang="zh-TW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新細明體" pitchFamily="18" charset="-120"/>
                        </a:rPr>
                        <a:t>28</a:t>
                      </a:r>
                      <a:endParaRPr kumimoji="0" lang="zh-TW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新細明體" pitchFamily="18" charset="-12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文字方塊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6884" y="3802967"/>
            <a:ext cx="1821140" cy="1226233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9669" name="文字方塊 10"/>
          <p:cNvSpPr txBox="1">
            <a:spLocks noChangeArrowheads="1"/>
          </p:cNvSpPr>
          <p:nvPr/>
        </p:nvSpPr>
        <p:spPr bwMode="auto">
          <a:xfrm>
            <a:off x="566738" y="3113088"/>
            <a:ext cx="233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Test-1 (nominal)</a:t>
            </a:r>
          </a:p>
          <a:p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Dissimilarity matrix</a:t>
            </a:r>
            <a:endParaRPr lang="zh-TW" altLang="en-US" sz="200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12" name="矩形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83960" y="3802967"/>
            <a:ext cx="2407839" cy="1226233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3" name="文字方塊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03360" y="3795424"/>
            <a:ext cx="2835840" cy="1226233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69672" name="文字方塊 13"/>
          <p:cNvSpPr txBox="1">
            <a:spLocks noChangeArrowheads="1"/>
          </p:cNvSpPr>
          <p:nvPr/>
        </p:nvSpPr>
        <p:spPr bwMode="auto">
          <a:xfrm>
            <a:off x="3281363" y="3087688"/>
            <a:ext cx="23336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Test-2 (ordinal)</a:t>
            </a:r>
          </a:p>
          <a:p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Dissimilarity matrix</a:t>
            </a:r>
            <a:endParaRPr lang="zh-TW" altLang="en-US" sz="200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69673" name="文字方塊 14"/>
          <p:cNvSpPr txBox="1">
            <a:spLocks noChangeArrowheads="1"/>
          </p:cNvSpPr>
          <p:nvPr/>
        </p:nvSpPr>
        <p:spPr bwMode="auto">
          <a:xfrm>
            <a:off x="6156325" y="3068638"/>
            <a:ext cx="21431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Test-3 (numeric)</a:t>
            </a:r>
          </a:p>
          <a:p>
            <a:r>
              <a:rPr lang="en-US" altLang="zh-TW" sz="2000">
                <a:solidFill>
                  <a:srgbClr val="0000FF"/>
                </a:solidFill>
                <a:ea typeface="新細明體" panose="02020500000000000000" pitchFamily="18" charset="-120"/>
              </a:rPr>
              <a:t>Max=64, min=22</a:t>
            </a:r>
            <a:endParaRPr lang="zh-TW" altLang="en-US" sz="2000">
              <a:solidFill>
                <a:srgbClr val="0000FF"/>
              </a:solidFill>
              <a:ea typeface="新細明體" panose="02020500000000000000" pitchFamily="18" charset="-120"/>
            </a:endParaRPr>
          </a:p>
        </p:txBody>
      </p:sp>
      <p:sp>
        <p:nvSpPr>
          <p:cNvPr id="69674" name="文字方塊 15"/>
          <p:cNvSpPr txBox="1">
            <a:spLocks noChangeArrowheads="1"/>
          </p:cNvSpPr>
          <p:nvPr/>
        </p:nvSpPr>
        <p:spPr bwMode="auto">
          <a:xfrm>
            <a:off x="360363" y="5091113"/>
            <a:ext cx="6596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r>
              <a:rPr lang="en-US" altLang="zh-TW" sz="2000">
                <a:ea typeface="新細明體" panose="02020500000000000000" pitchFamily="18" charset="-120"/>
              </a:rPr>
              <a:t>Dissimilarity matrix from three attributes of mixed types:</a:t>
            </a:r>
          </a:p>
        </p:txBody>
      </p:sp>
      <p:sp>
        <p:nvSpPr>
          <p:cNvPr id="17" name="矩形 16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85439" y="5522168"/>
            <a:ext cx="2835840" cy="122623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19" name="文字方塊 1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5544" y="5516951"/>
            <a:ext cx="1176925" cy="518925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  <p:sp>
        <p:nvSpPr>
          <p:cNvPr id="20" name="文字方塊 1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4017" y="6064688"/>
            <a:ext cx="3704347" cy="550985"/>
          </a:xfrm>
          <a:prstGeom prst="rect">
            <a:avLst/>
          </a:prstGeom>
          <a:blipFill rotWithShape="1">
            <a:blip r:embed="rId7"/>
            <a:stretch>
              <a:fillRect r="-1151" b="-5556"/>
            </a:stretch>
          </a:blipFill>
        </p:spPr>
        <p:txBody>
          <a:bodyPr/>
          <a:lstStyle/>
          <a:p>
            <a:pPr>
              <a:defRPr/>
            </a:pPr>
            <a:r>
              <a:rPr lang="zh-TW" altLang="en-US">
                <a:noFill/>
              </a:rPr>
              <a:t> 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997825" cy="763712"/>
          </a:xfrm>
          <a:noFill/>
        </p:spPr>
        <p:txBody>
          <a:bodyPr lIns="92075" tIns="46038" rIns="92075" bIns="46038" anchor="ctr">
            <a:normAutofit/>
          </a:bodyPr>
          <a:lstStyle/>
          <a:p>
            <a:pPr eaLnBrk="1" hangingPunct="1"/>
            <a:r>
              <a:rPr lang="en-US" altLang="zh-TW" dirty="0">
                <a:solidFill>
                  <a:srgbClr val="170981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dirty="0">
                <a:ea typeface="新細明體" panose="02020500000000000000" pitchFamily="18" charset="-120"/>
              </a:rPr>
              <a:t>Cosine Similarity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763000" cy="54102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 </a:t>
            </a:r>
            <a:r>
              <a:rPr lang="en-US" altLang="zh-TW" sz="2000" b="1" dirty="0">
                <a:ea typeface="新細明體" panose="02020500000000000000" pitchFamily="18" charset="-120"/>
              </a:rPr>
              <a:t>document</a:t>
            </a:r>
            <a:r>
              <a:rPr lang="en-US" altLang="zh-TW" sz="2000" dirty="0">
                <a:ea typeface="新細明體" panose="02020500000000000000" pitchFamily="18" charset="-120"/>
              </a:rPr>
              <a:t> can be represented by thousands of attributes, each recording the </a:t>
            </a:r>
            <a:r>
              <a:rPr lang="en-US" altLang="zh-TW" sz="2000" i="1" dirty="0">
                <a:ea typeface="新細明體" panose="02020500000000000000" pitchFamily="18" charset="-120"/>
              </a:rPr>
              <a:t>frequency</a:t>
            </a:r>
            <a:r>
              <a:rPr lang="en-US" altLang="zh-TW" sz="2000" dirty="0">
                <a:ea typeface="新細明體" panose="02020500000000000000" pitchFamily="18" charset="-120"/>
              </a:rPr>
              <a:t> of a particular word (such as keywords) or phrase in the document.</a:t>
            </a:r>
          </a:p>
          <a:p>
            <a:pPr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Other vector objects: gene features in micro-arrays, …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Applications: information retrieval, biologic taxonomy, gene feature mapping, 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</a:rPr>
              <a:t>Cosine measure: 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If 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and 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are two vectors (e.g., term-frequency vectors), then</a:t>
            </a:r>
          </a:p>
          <a:p>
            <a:pPr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            cos(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, 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) =  (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) /||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|| ||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|| , 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  where 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indicates vector dot product, ||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||: the length of vector 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</a:p>
        </p:txBody>
      </p:sp>
      <p:pic>
        <p:nvPicPr>
          <p:cNvPr id="70661" name="Picture 4" descr="eq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AFB59A7-AA40-48A4-816D-0779B84CF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28593"/>
            <a:ext cx="8229600" cy="619926"/>
          </a:xfrm>
        </p:spPr>
        <p:txBody>
          <a:bodyPr>
            <a:normAutofit fontScale="90000"/>
          </a:bodyPr>
          <a:lstStyle/>
          <a:p>
            <a:r>
              <a:rPr lang="en-US" altLang="zh-TW" dirty="0"/>
              <a:t>Types of Data Sets: Ordered Data (2/2)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A4A6B3D-81D6-4658-94EC-75B251125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048519"/>
            <a:ext cx="8229600" cy="4876800"/>
          </a:xfrm>
        </p:spPr>
        <p:txBody>
          <a:bodyPr/>
          <a:lstStyle/>
          <a:p>
            <a:pPr lvl="1"/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Temporal data: time-series</a:t>
            </a:r>
          </a:p>
          <a:p>
            <a:endParaRPr lang="zh-TW" altLang="en-US" dirty="0"/>
          </a:p>
        </p:txBody>
      </p:sp>
      <p:pic>
        <p:nvPicPr>
          <p:cNvPr id="18434" name="Picture 2" descr="An example of stock price time-series data of Amazon. | Download  High-Quality Scientific Diagram">
            <a:extLst>
              <a:ext uri="{FF2B5EF4-FFF2-40B4-BE49-F238E27FC236}">
                <a16:creationId xmlns:a16="http://schemas.microsoft.com/office/drawing/2014/main" id="{1681C028-B71C-48C1-AEAB-014947991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402" y="4099812"/>
            <a:ext cx="5439583" cy="275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ime Series Analysis and Forecasting - Quality Tech Tutorials">
            <a:extLst>
              <a:ext uri="{FF2B5EF4-FFF2-40B4-BE49-F238E27FC236}">
                <a16:creationId xmlns:a16="http://schemas.microsoft.com/office/drawing/2014/main" id="{04D63843-493F-4299-81C5-3C5EE58A2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516" y="1536242"/>
            <a:ext cx="5182469" cy="256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090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6056"/>
            <a:ext cx="7626350" cy="609600"/>
          </a:xfrm>
          <a:noFill/>
        </p:spPr>
        <p:txBody>
          <a:bodyPr lIns="92075" tIns="46038" rIns="92075" bIns="46038" anchor="ctr">
            <a:normAutofit fontScale="90000"/>
          </a:bodyPr>
          <a:lstStyle/>
          <a:p>
            <a:pPr eaLnBrk="1" hangingPunct="1"/>
            <a:r>
              <a:rPr lang="en-US" altLang="zh-TW" dirty="0">
                <a:solidFill>
                  <a:srgbClr val="170981"/>
                </a:solidFill>
                <a:ea typeface="新細明體" panose="02020500000000000000" pitchFamily="18" charset="-120"/>
              </a:rPr>
              <a:t> </a:t>
            </a:r>
            <a:r>
              <a:rPr lang="en-US" altLang="zh-TW" sz="4400" dirty="0">
                <a:ea typeface="新細明體" panose="02020500000000000000" pitchFamily="18" charset="-120"/>
              </a:rPr>
              <a:t>Example: Cosine Similarity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763000" cy="5257800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000" i="1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000" i="1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000" i="1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000" i="1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Ex: Find the </a:t>
            </a:r>
            <a:r>
              <a:rPr lang="en-US" altLang="zh-TW" sz="2000" b="1" dirty="0">
                <a:ea typeface="新細明體" panose="02020500000000000000" pitchFamily="18" charset="-120"/>
                <a:cs typeface="Times New Roman" panose="02020603050405020304" pitchFamily="18" charset="0"/>
              </a:rPr>
              <a:t>similarity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between documents 1 and 2.</a:t>
            </a:r>
          </a:p>
          <a:p>
            <a:pPr algn="just" eaLnBrk="1" hangingPunct="1">
              <a:lnSpc>
                <a:spcPct val="90000"/>
              </a:lnSpc>
            </a:pPr>
            <a:endParaRPr lang="en-US" altLang="zh-TW" sz="20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altLang="zh-TW" sz="2000" b="1" dirty="0">
                <a:ea typeface="新細明體" panose="02020500000000000000" pitchFamily="18" charset="-120"/>
                <a:cs typeface="Times New Roman" panose="02020603050405020304" pitchFamily="18" charset="0"/>
              </a:rPr>
              <a:t>=  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(5, 0, 3, 0, 2, 0, 0, 2, 0, 0)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2000" b="1" dirty="0">
                <a:ea typeface="新細明體" panose="02020500000000000000" pitchFamily="18" charset="-120"/>
                <a:cs typeface="Times New Roman" panose="02020603050405020304" pitchFamily="18" charset="0"/>
              </a:rPr>
              <a:t> =  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(3, 0, 2, 0, 1, 1, 0, 1, 0, 1)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zh-TW" sz="2000" dirty="0"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  <a:sym typeface="Symbol" panose="05050102010706020507" pitchFamily="18" charset="2"/>
              </a:rPr>
              <a:t>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2 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= 5*3+0*0+3*2+0*0+2*1+0*1+0*1+2*1+0*0+0*1 = 25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||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||= (5*5+0*0+3*3+0*0+2*2+0*0+0*0+2*2+0*0+0*0)</a:t>
            </a:r>
            <a:r>
              <a:rPr lang="en-US" altLang="zh-TW" sz="2000" b="1" baseline="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0.5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=(42)</a:t>
            </a:r>
            <a:r>
              <a:rPr lang="en-US" altLang="zh-TW" sz="2000" b="1" baseline="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0.5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 = 6.481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||</a:t>
            </a:r>
            <a:r>
              <a:rPr lang="en-US" altLang="zh-TW" sz="2000" i="1" dirty="0"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||= (3*3+0*0+2*2+0*0+1*1+1*1+0*0+1*1+0*0+1*1)</a:t>
            </a:r>
            <a:r>
              <a:rPr lang="en-US" altLang="zh-TW" sz="2000" b="1" baseline="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0.5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=(17)</a:t>
            </a:r>
            <a:r>
              <a:rPr lang="en-US" altLang="zh-TW" sz="2000" b="1" baseline="30000" dirty="0">
                <a:ea typeface="新細明體" panose="02020500000000000000" pitchFamily="18" charset="-120"/>
                <a:cs typeface="Times New Roman" panose="02020603050405020304" pitchFamily="18" charset="0"/>
              </a:rPr>
              <a:t>0.5</a:t>
            </a: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  = 4.12</a:t>
            </a:r>
          </a:p>
          <a:p>
            <a:pPr lvl="1" algn="just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TW" sz="2000" dirty="0" err="1">
                <a:solidFill>
                  <a:srgbClr val="0000FF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cos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(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d</a:t>
            </a:r>
            <a:r>
              <a:rPr lang="en-US" altLang="zh-TW" sz="2000" i="1" baseline="-30000" dirty="0">
                <a:solidFill>
                  <a:srgbClr val="0000FF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en-US" altLang="zh-TW" sz="2000" i="1" dirty="0">
                <a:solidFill>
                  <a:srgbClr val="0000FF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, d</a:t>
            </a:r>
            <a:r>
              <a:rPr lang="en-US" altLang="zh-TW" sz="2000" i="1" baseline="-30000" dirty="0">
                <a:solidFill>
                  <a:srgbClr val="0000FF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2</a:t>
            </a:r>
            <a:r>
              <a:rPr lang="en-US" altLang="zh-TW" sz="2000" dirty="0">
                <a:solidFill>
                  <a:srgbClr val="0000FF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) = 0.94</a:t>
            </a:r>
          </a:p>
        </p:txBody>
      </p:sp>
      <p:pic>
        <p:nvPicPr>
          <p:cNvPr id="69634" name="Picture 2" descr="http://blog.christianperone.com/wp-content/uploads/2013/09/Dot_Produc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258556"/>
            <a:ext cx="1833000" cy="146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{\text{similarity}}=\cos(\theta )={\mathbf {A} \cdot \mathbf {B}  \over \|\mathbf {A} \|\|\mathbf {B} \|}={\frac {\sum \limits _{i=1}^{n}{A_{i}B_{i}}}{{\sqrt {\sum \limits _{i=1}^{n}{A_{i}^{2}}}}{\sqrt {\sum \limits _{i=1}^{n}{B_{i}^{2}}}}}}"/>
          <p:cNvSpPr>
            <a:spLocks noChangeAspect="1" noChangeArrowheads="1"/>
          </p:cNvSpPr>
          <p:nvPr/>
        </p:nvSpPr>
        <p:spPr bwMode="auto">
          <a:xfrm>
            <a:off x="-387350" y="1752600"/>
            <a:ext cx="1139825" cy="113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69642" name="Picture 10" descr="  \displaystyle  \vec{a} \cdot \vec{b} = \|\vec{a}\|\|\vec{b}\|\cos{\theta} \\ \\  \cos{\theta} = \frac{\vec{a} \cdot \vec{b}}{\|\vec{a}\|\|\vec{b}\|}  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381" y="1258556"/>
            <a:ext cx="2066925" cy="13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Summary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Data attribute types: nominal, binary, ordinal, interval-scaled, ratio-scaled</a:t>
            </a:r>
          </a:p>
          <a:p>
            <a:r>
              <a:rPr lang="en-US" altLang="zh-TW" sz="2000" dirty="0"/>
              <a:t>Many types of data sets, e.g., numerical, text, graph, Web, image.</a:t>
            </a:r>
          </a:p>
          <a:p>
            <a:r>
              <a:rPr lang="en-US" altLang="zh-TW" sz="2000" dirty="0"/>
              <a:t>Gain insight into the data by:</a:t>
            </a:r>
          </a:p>
          <a:p>
            <a:pPr lvl="1"/>
            <a:r>
              <a:rPr lang="en-US" altLang="zh-TW" sz="1800" dirty="0"/>
              <a:t>Basic statistical data description: central tendency, dispersion,  graphical displays</a:t>
            </a:r>
          </a:p>
          <a:p>
            <a:pPr lvl="1"/>
            <a:r>
              <a:rPr lang="en-US" altLang="zh-TW" sz="1800" dirty="0"/>
              <a:t>Data visualization: map data onto graphical primitives</a:t>
            </a:r>
          </a:p>
          <a:p>
            <a:pPr lvl="1"/>
            <a:r>
              <a:rPr lang="en-US" altLang="zh-TW" sz="1800" dirty="0"/>
              <a:t>Measure data similarity</a:t>
            </a:r>
          </a:p>
          <a:p>
            <a:r>
              <a:rPr lang="en-US" altLang="zh-TW" sz="2000" dirty="0"/>
              <a:t>Above steps are the beginning of data preprocessing. </a:t>
            </a:r>
          </a:p>
          <a:p>
            <a:r>
              <a:rPr lang="en-US" altLang="zh-TW" sz="2000" dirty="0"/>
              <a:t>Many methods have been developed but still an active area of research.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1DB9F1E-C864-461C-98B7-F5DEC4EC4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Types of Data Sets: Others (1/2)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DF87F1E-B628-404C-AA0C-E844E2AA9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05000"/>
              </a:lnSpc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Spatial, image and multimedia:</a:t>
            </a:r>
          </a:p>
          <a:p>
            <a:pPr marL="800100" lvl="1" indent="-342900">
              <a:lnSpc>
                <a:spcPct val="105000"/>
              </a:lnSpc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Spatial data: maps</a:t>
            </a:r>
          </a:p>
          <a:p>
            <a:pPr marL="800100" lvl="1" indent="-342900">
              <a:lnSpc>
                <a:spcPct val="105000"/>
              </a:lnSpc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Image data </a:t>
            </a:r>
          </a:p>
          <a:p>
            <a:pPr marL="800100" lvl="1" indent="-342900">
              <a:lnSpc>
                <a:spcPct val="105000"/>
              </a:lnSpc>
            </a:pPr>
            <a:r>
              <a:rPr lang="en-US" altLang="zh-TW" sz="2000" dirty="0">
                <a:ea typeface="新細明體" panose="02020500000000000000" pitchFamily="18" charset="-120"/>
                <a:cs typeface="Times New Roman" panose="02020603050405020304" pitchFamily="18" charset="0"/>
              </a:rPr>
              <a:t>Video data</a:t>
            </a:r>
            <a:endParaRPr lang="zh-TW" altLang="en-US" sz="4000" dirty="0"/>
          </a:p>
        </p:txBody>
      </p:sp>
      <p:pic>
        <p:nvPicPr>
          <p:cNvPr id="7" name="Picture 2" descr="https://jcsites.juniata.edu/faculty/rhodes/ml/images/oceantemp.jpg">
            <a:extLst>
              <a:ext uri="{FF2B5EF4-FFF2-40B4-BE49-F238E27FC236}">
                <a16:creationId xmlns:a16="http://schemas.microsoft.com/office/drawing/2014/main" id="{70ED4360-D211-4A53-AB97-CB0D2C0A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88" y="3061699"/>
            <a:ext cx="4196453" cy="326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A2EFAF94-468C-4A91-9AFE-92EA90569467}"/>
              </a:ext>
            </a:extLst>
          </p:cNvPr>
          <p:cNvSpPr txBox="1"/>
          <p:nvPr/>
        </p:nvSpPr>
        <p:spPr>
          <a:xfrm>
            <a:off x="709843" y="6324600"/>
            <a:ext cx="42079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dirty="0"/>
              <a:t>Average Monthly Temperature of land and ocean</a:t>
            </a:r>
            <a:endParaRPr lang="zh-TW" altLang="en-US" sz="1400" dirty="0"/>
          </a:p>
        </p:txBody>
      </p:sp>
      <p:pic>
        <p:nvPicPr>
          <p:cNvPr id="19458" name="Picture 2" descr="First wave of plum rains brings 200 mm of rain to Taiwan in 2 days | Taiwan  News | 2021-06-01 18:56:00">
            <a:extLst>
              <a:ext uri="{FF2B5EF4-FFF2-40B4-BE49-F238E27FC236}">
                <a16:creationId xmlns:a16="http://schemas.microsoft.com/office/drawing/2014/main" id="{644F08A0-9803-47C4-939D-4D35C6E69E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828" y="2384237"/>
            <a:ext cx="4094251" cy="409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006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1">
  <a:themeElements>
    <a:clrScheme name="原創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1" id="{300F97EB-5D8B-4D43-90D2-E1C06EB67D3F}" vid="{8FA7D2BC-B3E3-4AC1-80DE-D73818C065EB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佈景主題1</Template>
  <TotalTime>1859</TotalTime>
  <Words>4389</Words>
  <Application>Microsoft Office PowerPoint</Application>
  <PresentationFormat>如螢幕大小 (4:3)</PresentationFormat>
  <Paragraphs>668</Paragraphs>
  <Slides>81</Slides>
  <Notes>58</Notes>
  <HiddenSlides>1</HiddenSlides>
  <MMClips>0</MMClips>
  <ScaleCrop>false</ScaleCrop>
  <HeadingPairs>
    <vt:vector size="8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7</vt:i4>
      </vt:variant>
      <vt:variant>
        <vt:lpstr>投影片標題</vt:lpstr>
      </vt:variant>
      <vt:variant>
        <vt:i4>81</vt:i4>
      </vt:variant>
    </vt:vector>
  </HeadingPairs>
  <TitlesOfParts>
    <vt:vector size="99" baseType="lpstr">
      <vt:lpstr>微軟正黑體</vt:lpstr>
      <vt:lpstr>新細明體</vt:lpstr>
      <vt:lpstr>Arial</vt:lpstr>
      <vt:lpstr>Arial Narrow</vt:lpstr>
      <vt:lpstr>Calibri</vt:lpstr>
      <vt:lpstr>Cambria Math</vt:lpstr>
      <vt:lpstr>Symbol</vt:lpstr>
      <vt:lpstr>Tahoma</vt:lpstr>
      <vt:lpstr>Times New Roman</vt:lpstr>
      <vt:lpstr>Wingdings</vt:lpstr>
      <vt:lpstr>佈景主題1</vt:lpstr>
      <vt:lpstr>Document</vt:lpstr>
      <vt:lpstr>Equation</vt:lpstr>
      <vt:lpstr>Microsoft Equation 3.0</vt:lpstr>
      <vt:lpstr>SmartDraw</vt:lpstr>
      <vt:lpstr>方程式</vt:lpstr>
      <vt:lpstr>Worksheet</vt:lpstr>
      <vt:lpstr>工作表</vt:lpstr>
      <vt:lpstr>Chapter 02 Getting to Know your data</vt:lpstr>
      <vt:lpstr>Outline</vt:lpstr>
      <vt:lpstr>Types of Data Sets: Records (1/3) </vt:lpstr>
      <vt:lpstr>Types of Data Sets: Records (2/3) </vt:lpstr>
      <vt:lpstr>Types of Data Sets: Records (3/3) </vt:lpstr>
      <vt:lpstr>Types of Data Sets: Graph and Network </vt:lpstr>
      <vt:lpstr>Types of Data Sets: Ordered Data (1/2) </vt:lpstr>
      <vt:lpstr>Types of Data Sets: Ordered Data (2/2) </vt:lpstr>
      <vt:lpstr>Types of Data Sets: Others (1/2)</vt:lpstr>
      <vt:lpstr>Types of Data Sets: Others (2/2) </vt:lpstr>
      <vt:lpstr>Important Characteristics of Structured Data</vt:lpstr>
      <vt:lpstr>Data Objects</vt:lpstr>
      <vt:lpstr>Attributes</vt:lpstr>
      <vt:lpstr>Attribute Types</vt:lpstr>
      <vt:lpstr>Attribute Types - Nominal Data</vt:lpstr>
      <vt:lpstr>Attribute Types - Ordinal Data</vt:lpstr>
      <vt:lpstr>Attribute Types – Binary Data</vt:lpstr>
      <vt:lpstr>Numeric Attribute Types – Interval Data </vt:lpstr>
      <vt:lpstr>Numeric Attribute Types – Ratio Data</vt:lpstr>
      <vt:lpstr>Discrete vs. Continuous Attributes </vt:lpstr>
      <vt:lpstr>Basic Statistical Descriptions of Data</vt:lpstr>
      <vt:lpstr>Measuring the Central Tendency</vt:lpstr>
      <vt:lpstr>Measuring the Central Tendency</vt:lpstr>
      <vt:lpstr> Symmetric vs. Skewed Data</vt:lpstr>
      <vt:lpstr>Measuring the Central Tendency-Example</vt:lpstr>
      <vt:lpstr>Measuring the Dispersion of Data</vt:lpstr>
      <vt:lpstr>Measuring the Dispersion of Data</vt:lpstr>
      <vt:lpstr> Boxplot Analysis (1/2)</vt:lpstr>
      <vt:lpstr>Boxplot Analysis (2/2)</vt:lpstr>
      <vt:lpstr>Visualization of Data Dispersion: 3-D Boxplots</vt:lpstr>
      <vt:lpstr>Example of boxplot</vt:lpstr>
      <vt:lpstr>Properties of Normal Distribution Curve</vt:lpstr>
      <vt:lpstr>Graphic Displays of Basic Statistical Descriptions</vt:lpstr>
      <vt:lpstr>Histogram Analysis</vt:lpstr>
      <vt:lpstr>Histograms Often Tell More than Boxplots</vt:lpstr>
      <vt:lpstr>Quantile Plot</vt:lpstr>
      <vt:lpstr>Quantile-Quantile (Q-Q) Plot</vt:lpstr>
      <vt:lpstr>Scatter plot</vt:lpstr>
      <vt:lpstr>Positively and Negatively Correlated Data</vt:lpstr>
      <vt:lpstr> Uncorrelated Data</vt:lpstr>
      <vt:lpstr>Data Visualization (1/2)</vt:lpstr>
      <vt:lpstr>Data Visualization (2/2)</vt:lpstr>
      <vt:lpstr>Pixel-Oriented Visualization Techniques</vt:lpstr>
      <vt:lpstr>Laying Out Pixels in Circle Segments</vt:lpstr>
      <vt:lpstr>Geometric Projection Visualization Techniques</vt:lpstr>
      <vt:lpstr>Direct Data Visualization</vt:lpstr>
      <vt:lpstr>Scatterplot Matrices</vt:lpstr>
      <vt:lpstr>Landscapes</vt:lpstr>
      <vt:lpstr>Parallel Coordinates</vt:lpstr>
      <vt:lpstr>Parallel Coordinates of a Data Set</vt:lpstr>
      <vt:lpstr>Icon-Based Visualization Techniques</vt:lpstr>
      <vt:lpstr>Chernoff Faces</vt:lpstr>
      <vt:lpstr>Stick Figure</vt:lpstr>
      <vt:lpstr>Hierarchical Visualization Techniques</vt:lpstr>
      <vt:lpstr>Dimensional Stacking</vt:lpstr>
      <vt:lpstr>Dimensional Stacking</vt:lpstr>
      <vt:lpstr>Worlds-within-Worlds</vt:lpstr>
      <vt:lpstr>Tree-Map</vt:lpstr>
      <vt:lpstr>Tree-Map of a File System (Schneiderman)</vt:lpstr>
      <vt:lpstr>InfoCube</vt:lpstr>
      <vt:lpstr>Three-D Cone Trees</vt:lpstr>
      <vt:lpstr>Visualizing Complex Data and Relations</vt:lpstr>
      <vt:lpstr>Similarity and Dissimilarity</vt:lpstr>
      <vt:lpstr>Data Matrix and Dissimilarity Matrix</vt:lpstr>
      <vt:lpstr>Proximity Measure for Nominal Attributes</vt:lpstr>
      <vt:lpstr>Proximity Measure for Nominal Attributes</vt:lpstr>
      <vt:lpstr>Proximity Measure for Binary Attributes</vt:lpstr>
      <vt:lpstr>Dissimilarity between Binary Variables</vt:lpstr>
      <vt:lpstr>Standardizing Numeric Data</vt:lpstr>
      <vt:lpstr>Example:  Data Matrix and Dissimilarity Matrix</vt:lpstr>
      <vt:lpstr>Distance on Numeric Data: Minkowski Distance</vt:lpstr>
      <vt:lpstr>Special Cases of Minkowski Distance</vt:lpstr>
      <vt:lpstr>Example: Minkowski Distance</vt:lpstr>
      <vt:lpstr>Ordinal Variables</vt:lpstr>
      <vt:lpstr>Ordinal Variables- Example</vt:lpstr>
      <vt:lpstr>Attributes of Mixed Type (2/2)</vt:lpstr>
      <vt:lpstr>Attributes of Mixed Type (2/2)</vt:lpstr>
      <vt:lpstr>Attributes of Mixed Type- Example</vt:lpstr>
      <vt:lpstr> Cosine Similarity</vt:lpstr>
      <vt:lpstr> Example: Cosine Similarity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02 Getting to Know your data</dc:title>
  <dc:creator>christine</dc:creator>
  <cp:lastModifiedBy>christine</cp:lastModifiedBy>
  <cp:revision>49</cp:revision>
  <dcterms:created xsi:type="dcterms:W3CDTF">2022-08-09T07:33:06Z</dcterms:created>
  <dcterms:modified xsi:type="dcterms:W3CDTF">2022-10-02T16:40:29Z</dcterms:modified>
</cp:coreProperties>
</file>