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6" r:id="rId2"/>
    <p:sldId id="1421" r:id="rId3"/>
    <p:sldId id="1111" r:id="rId4"/>
    <p:sldId id="1005" r:id="rId5"/>
    <p:sldId id="1004" r:id="rId6"/>
    <p:sldId id="1001" r:id="rId7"/>
    <p:sldId id="1452" r:id="rId8"/>
    <p:sldId id="1203" r:id="rId9"/>
    <p:sldId id="1428" r:id="rId10"/>
    <p:sldId id="1427" r:id="rId11"/>
    <p:sldId id="1344" r:id="rId12"/>
    <p:sldId id="1343" r:id="rId13"/>
    <p:sldId id="1345" r:id="rId14"/>
    <p:sldId id="1426" r:id="rId15"/>
    <p:sldId id="1346" r:id="rId16"/>
    <p:sldId id="1422" r:id="rId17"/>
    <p:sldId id="1187" r:id="rId18"/>
    <p:sldId id="1023" r:id="rId19"/>
    <p:sldId id="1134" r:id="rId20"/>
    <p:sldId id="1025" r:id="rId21"/>
    <p:sldId id="1026" r:id="rId22"/>
    <p:sldId id="1173" r:id="rId23"/>
    <p:sldId id="1386" r:id="rId24"/>
    <p:sldId id="1027" r:id="rId25"/>
    <p:sldId id="1424" r:id="rId26"/>
    <p:sldId id="1035" r:id="rId27"/>
    <p:sldId id="1036" r:id="rId28"/>
    <p:sldId id="1037" r:id="rId29"/>
    <p:sldId id="1038" r:id="rId30"/>
    <p:sldId id="1381" r:id="rId31"/>
    <p:sldId id="1439" r:id="rId32"/>
    <p:sldId id="1440" r:id="rId33"/>
    <p:sldId id="1441" r:id="rId34"/>
    <p:sldId id="1442" r:id="rId35"/>
    <p:sldId id="1382" r:id="rId36"/>
    <p:sldId id="1039" r:id="rId37"/>
    <p:sldId id="1040" r:id="rId38"/>
    <p:sldId id="1041" r:id="rId39"/>
    <p:sldId id="1430" r:id="rId40"/>
    <p:sldId id="1429" r:id="rId41"/>
    <p:sldId id="1431" r:id="rId42"/>
    <p:sldId id="1142" r:id="rId43"/>
    <p:sldId id="1042" r:id="rId44"/>
    <p:sldId id="1300" r:id="rId45"/>
    <p:sldId id="1432" r:id="rId46"/>
    <p:sldId id="1433" r:id="rId47"/>
    <p:sldId id="1434" r:id="rId48"/>
    <p:sldId id="1435" r:id="rId49"/>
    <p:sldId id="1436" r:id="rId50"/>
    <p:sldId id="1437" r:id="rId51"/>
    <p:sldId id="1438" r:id="rId52"/>
    <p:sldId id="1425" r:id="rId53"/>
    <p:sldId id="1053" r:id="rId54"/>
    <p:sldId id="1056" r:id="rId55"/>
    <p:sldId id="1449" r:id="rId56"/>
    <p:sldId id="1450" r:id="rId57"/>
    <p:sldId id="1451" r:id="rId58"/>
    <p:sldId id="1054" r:id="rId59"/>
    <p:sldId id="1447" r:id="rId60"/>
    <p:sldId id="1059" r:id="rId61"/>
    <p:sldId id="1189" r:id="rId62"/>
    <p:sldId id="1060" r:id="rId63"/>
    <p:sldId id="1061" r:id="rId64"/>
    <p:sldId id="1062" r:id="rId65"/>
    <p:sldId id="1174" r:id="rId66"/>
    <p:sldId id="1063" r:id="rId67"/>
    <p:sldId id="1064" r:id="rId68"/>
    <p:sldId id="1066" r:id="rId69"/>
    <p:sldId id="1067" r:id="rId70"/>
    <p:sldId id="1445" r:id="rId71"/>
    <p:sldId id="1068" r:id="rId72"/>
    <p:sldId id="1069" r:id="rId73"/>
    <p:sldId id="1115" r:id="rId74"/>
    <p:sldId id="1116" r:id="rId75"/>
    <p:sldId id="1390" r:id="rId76"/>
    <p:sldId id="1391" r:id="rId77"/>
    <p:sldId id="1392" r:id="rId78"/>
    <p:sldId id="1393" r:id="rId79"/>
    <p:sldId id="1446" r:id="rId80"/>
    <p:sldId id="1400" r:id="rId81"/>
    <p:sldId id="1401" r:id="rId82"/>
    <p:sldId id="1402" r:id="rId83"/>
    <p:sldId id="1403" r:id="rId84"/>
    <p:sldId id="993" r:id="rId8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8337" autoAdjust="0"/>
  </p:normalViewPr>
  <p:slideViewPr>
    <p:cSldViewPr snapToGrid="0">
      <p:cViewPr varScale="1">
        <p:scale>
          <a:sx n="95" d="100"/>
          <a:sy n="95" d="100"/>
        </p:scale>
        <p:origin x="19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1DE62-9CC9-4E98-82AF-18D3AD1C3209}" type="datetimeFigureOut">
              <a:rPr lang="zh-TW" altLang="en-US" smtClean="0"/>
              <a:t>2022/12/12</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4A0FA-8909-4F8C-9F8A-64CC3D14AD23}" type="slidenum">
              <a:rPr lang="zh-TW" altLang="en-US" smtClean="0"/>
              <a:t>‹#›</a:t>
            </a:fld>
            <a:endParaRPr lang="zh-TW" altLang="en-US"/>
          </a:p>
        </p:txBody>
      </p:sp>
    </p:spTree>
    <p:extLst>
      <p:ext uri="{BB962C8B-B14F-4D97-AF65-F5344CB8AC3E}">
        <p14:creationId xmlns:p14="http://schemas.microsoft.com/office/powerpoint/2010/main" val="105081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86CC659B-FD09-464A-9EB0-02D66A55F5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204D96FE-5B96-4265-B110-4DBE7539D0E3}" type="slidenum">
              <a:rPr lang="en-US" altLang="zh-TW" sz="1200">
                <a:latin typeface="Times New Roman" panose="02020603050405020304" pitchFamily="18" charset="0"/>
              </a:rPr>
              <a:pPr/>
              <a:t>3</a:t>
            </a:fld>
            <a:endParaRPr lang="en-US" altLang="zh-TW" sz="12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53789E05-1329-40A1-9F88-B9D4113F4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2FA2593A-06C8-4817-9D4A-A493ECD2D361}" type="slidenum">
              <a:rPr lang="en-US" altLang="zh-TW" sz="1200">
                <a:latin typeface="Times New Roman" panose="02020603050405020304" pitchFamily="18" charset="0"/>
              </a:rPr>
              <a:pPr/>
              <a:t>17</a:t>
            </a:fld>
            <a:endParaRPr lang="en-US" altLang="zh-TW" sz="12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AA614B27-6BB2-407D-BD45-8368A0B418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111E03D9-9478-4E64-82F9-D6B28919553C}" type="slidenum">
              <a:rPr lang="en-US" altLang="zh-TW" sz="1200">
                <a:latin typeface="Times New Roman" panose="02020603050405020304" pitchFamily="18" charset="0"/>
              </a:rPr>
              <a:pPr/>
              <a:t>18</a:t>
            </a:fld>
            <a:endParaRPr lang="en-US" altLang="zh-TW" sz="1200">
              <a:latin typeface="Times New Roman" panose="02020603050405020304" pitchFamily="18" charset="0"/>
            </a:endParaRPr>
          </a:p>
        </p:txBody>
      </p:sp>
      <p:sp>
        <p:nvSpPr>
          <p:cNvPr id="123907" name="Rectangle 2">
            <a:extLst>
              <a:ext uri="{FF2B5EF4-FFF2-40B4-BE49-F238E27FC236}">
                <a16:creationId xmlns:a16="http://schemas.microsoft.com/office/drawing/2014/main" id="{E883CA0D-C1E1-40CB-BDF5-C0FD39F67CD9}"/>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5CE88DCA-422C-4580-B3D3-0DBD5E1F8F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D161E216-BF07-428F-A20A-053232D917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B8CF0AF6-E8C5-436B-A737-4F567AF3FE5B}" type="slidenum">
              <a:rPr lang="en-US" altLang="zh-TW" sz="1200">
                <a:latin typeface="Times New Roman" panose="02020603050405020304" pitchFamily="18" charset="0"/>
              </a:rPr>
              <a:pPr/>
              <a:t>19</a:t>
            </a:fld>
            <a:endParaRPr lang="en-US" altLang="zh-TW" sz="1200">
              <a:latin typeface="Times New Roman" panose="02020603050405020304" pitchFamily="18" charset="0"/>
            </a:endParaRPr>
          </a:p>
        </p:txBody>
      </p:sp>
      <p:sp>
        <p:nvSpPr>
          <p:cNvPr id="124931" name="Rectangle 2">
            <a:extLst>
              <a:ext uri="{FF2B5EF4-FFF2-40B4-BE49-F238E27FC236}">
                <a16:creationId xmlns:a16="http://schemas.microsoft.com/office/drawing/2014/main" id="{E8F56363-DE10-47BE-8E33-415132DE6B12}"/>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FB14E384-F403-4468-8238-88A5C5D394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793EF18E-F8C9-4FC7-87AB-481065E516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41367C59-D23F-4FC2-BBEA-FFA1F9B51562}" type="slidenum">
              <a:rPr lang="en-US" altLang="zh-TW" sz="1200">
                <a:latin typeface="Times New Roman" panose="02020603050405020304" pitchFamily="18" charset="0"/>
              </a:rPr>
              <a:pPr/>
              <a:t>20</a:t>
            </a:fld>
            <a:endParaRPr lang="en-US" altLang="zh-TW" sz="1200">
              <a:latin typeface="Times New Roman" panose="02020603050405020304" pitchFamily="18" charset="0"/>
            </a:endParaRPr>
          </a:p>
        </p:txBody>
      </p:sp>
      <p:sp>
        <p:nvSpPr>
          <p:cNvPr id="125955" name="Rectangle 2">
            <a:extLst>
              <a:ext uri="{FF2B5EF4-FFF2-40B4-BE49-F238E27FC236}">
                <a16:creationId xmlns:a16="http://schemas.microsoft.com/office/drawing/2014/main" id="{06812DC0-4162-40A5-96C3-17D8F616939D}"/>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522D4DA3-3660-435C-B6EE-34A249D2C2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175C20BC-5842-4A1C-9587-05C7149DC5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546B59EB-92A0-4A6F-846D-FF01857D2610}" type="slidenum">
              <a:rPr lang="en-US" altLang="zh-TW" sz="1200">
                <a:latin typeface="Times New Roman" panose="02020603050405020304" pitchFamily="18" charset="0"/>
              </a:rPr>
              <a:pPr/>
              <a:t>21</a:t>
            </a:fld>
            <a:endParaRPr lang="en-US" altLang="zh-TW" sz="1200">
              <a:latin typeface="Times New Roman" panose="02020603050405020304" pitchFamily="18" charset="0"/>
            </a:endParaRPr>
          </a:p>
        </p:txBody>
      </p:sp>
      <p:sp>
        <p:nvSpPr>
          <p:cNvPr id="126979" name="Rectangle 2">
            <a:extLst>
              <a:ext uri="{FF2B5EF4-FFF2-40B4-BE49-F238E27FC236}">
                <a16:creationId xmlns:a16="http://schemas.microsoft.com/office/drawing/2014/main" id="{8152805A-DD66-40B0-8EAF-2A0FF63D48E9}"/>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F8FA1846-C61E-40CA-8C25-7569A40720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F96682FC-EB38-49D9-8903-15D620B593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428699FE-56A7-4DC5-B292-08A40C1B7D98}" type="slidenum">
              <a:rPr lang="en-US" altLang="zh-TW" sz="1200">
                <a:latin typeface="Times New Roman" panose="02020603050405020304" pitchFamily="18" charset="0"/>
              </a:rPr>
              <a:pPr/>
              <a:t>22</a:t>
            </a:fld>
            <a:endParaRPr lang="en-US" altLang="zh-TW" sz="1200">
              <a:latin typeface="Times New Roman" panose="02020603050405020304" pitchFamily="18" charset="0"/>
            </a:endParaRPr>
          </a:p>
        </p:txBody>
      </p:sp>
      <p:sp>
        <p:nvSpPr>
          <p:cNvPr id="128003" name="Rectangle 2">
            <a:extLst>
              <a:ext uri="{FF2B5EF4-FFF2-40B4-BE49-F238E27FC236}">
                <a16:creationId xmlns:a16="http://schemas.microsoft.com/office/drawing/2014/main" id="{93F2DCD0-9B65-4873-AF4A-AD3AD2053F73}"/>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6E3D93CA-F864-4017-9422-D5DE4EF20D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6C522776-29ED-4331-874B-FA5D9996F23D}"/>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pPr algn="r"/>
            <a:fld id="{B6EF3A2B-A926-43C1-B589-B3E928F85AB4}" type="slidenum">
              <a:rPr lang="en-US" altLang="zh-TW" sz="1200">
                <a:latin typeface="Times New Roman" panose="02020603050405020304" pitchFamily="18" charset="0"/>
              </a:rPr>
              <a:pPr algn="r"/>
              <a:t>23</a:t>
            </a:fld>
            <a:endParaRPr lang="en-US" altLang="zh-TW" sz="1200">
              <a:latin typeface="Times New Roman" panose="02020603050405020304" pitchFamily="18" charset="0"/>
            </a:endParaRPr>
          </a:p>
        </p:txBody>
      </p:sp>
      <p:sp>
        <p:nvSpPr>
          <p:cNvPr id="129027" name="Rectangle 2">
            <a:extLst>
              <a:ext uri="{FF2B5EF4-FFF2-40B4-BE49-F238E27FC236}">
                <a16:creationId xmlns:a16="http://schemas.microsoft.com/office/drawing/2014/main" id="{E7EF022F-B397-4EAA-9D55-A17C5539924F}"/>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10209A3C-E2ED-4A25-9F72-2B8DD8831B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FF8BA4B-7FF4-4530-86B4-094610A77B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D9329A55-88F2-454A-BB4C-90FC7E41F41F}" type="slidenum">
              <a:rPr lang="en-US" altLang="zh-TW" sz="1200">
                <a:latin typeface="Times New Roman" panose="02020603050405020304" pitchFamily="18" charset="0"/>
              </a:rPr>
              <a:pPr/>
              <a:t>24</a:t>
            </a:fld>
            <a:endParaRPr lang="en-US" altLang="zh-TW" sz="1200">
              <a:latin typeface="Times New Roman" panose="02020603050405020304" pitchFamily="18" charset="0"/>
            </a:endParaRPr>
          </a:p>
        </p:txBody>
      </p:sp>
      <p:sp>
        <p:nvSpPr>
          <p:cNvPr id="130051" name="Rectangle 2">
            <a:extLst>
              <a:ext uri="{FF2B5EF4-FFF2-40B4-BE49-F238E27FC236}">
                <a16:creationId xmlns:a16="http://schemas.microsoft.com/office/drawing/2014/main" id="{3FCDEAD5-B773-41F0-ABEA-1289F1AB53F7}"/>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6F2BD4E0-999A-4FD5-B622-232170299E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8BA1F646-AED9-4C8C-8C26-8258F82B0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23C8CEB9-512D-422C-8CAB-26EC8CCB74F4}" type="slidenum">
              <a:rPr lang="en-US" altLang="zh-TW" sz="1200">
                <a:latin typeface="Times New Roman" panose="02020603050405020304" pitchFamily="18" charset="0"/>
              </a:rPr>
              <a:pPr/>
              <a:t>26</a:t>
            </a:fld>
            <a:endParaRPr lang="en-US" altLang="zh-TW" sz="1200">
              <a:latin typeface="Times New Roman" panose="02020603050405020304" pitchFamily="18" charset="0"/>
            </a:endParaRPr>
          </a:p>
        </p:txBody>
      </p:sp>
      <p:sp>
        <p:nvSpPr>
          <p:cNvPr id="132099" name="Rectangle 2">
            <a:extLst>
              <a:ext uri="{FF2B5EF4-FFF2-40B4-BE49-F238E27FC236}">
                <a16:creationId xmlns:a16="http://schemas.microsoft.com/office/drawing/2014/main" id="{B721565D-3516-402B-8D45-948D2C354507}"/>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A6216472-FEDE-4146-AAF8-EEF1C592A2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5D2325C0-F2C0-475E-A79C-16451234D3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061341A0-584B-4F33-94C8-84BC1EC57ECD}" type="slidenum">
              <a:rPr lang="en-US" altLang="zh-TW" sz="1200">
                <a:latin typeface="Times New Roman" panose="02020603050405020304" pitchFamily="18" charset="0"/>
              </a:rPr>
              <a:pPr/>
              <a:t>27</a:t>
            </a:fld>
            <a:endParaRPr lang="en-US" altLang="zh-TW" sz="1200">
              <a:latin typeface="Times New Roman" panose="02020603050405020304" pitchFamily="18" charset="0"/>
            </a:endParaRPr>
          </a:p>
        </p:txBody>
      </p:sp>
      <p:sp>
        <p:nvSpPr>
          <p:cNvPr id="133123" name="Rectangle 2">
            <a:extLst>
              <a:ext uri="{FF2B5EF4-FFF2-40B4-BE49-F238E27FC236}">
                <a16:creationId xmlns:a16="http://schemas.microsoft.com/office/drawing/2014/main" id="{F9827619-0587-46C9-A739-317503E7D7FA}"/>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A07D7F38-DD57-4E62-9AD0-069EE1DBA4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29EA2EEF-F4E4-4B75-B95F-7145480524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ECF5D291-91EF-4657-98F7-F97D5516F5B5}" type="slidenum">
              <a:rPr lang="en-US" altLang="zh-TW" sz="1200">
                <a:latin typeface="Times New Roman" panose="02020603050405020304" pitchFamily="18" charset="0"/>
              </a:rPr>
              <a:pPr/>
              <a:t>4</a:t>
            </a:fld>
            <a:endParaRPr lang="en-US" altLang="zh-TW" sz="120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89D7FCF3-C35F-4731-B6B7-82F79089F5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4BA5B55F-B262-4C61-B99F-842DF9D91CF2}" type="slidenum">
              <a:rPr lang="en-US" altLang="zh-TW" sz="1200">
                <a:latin typeface="Times New Roman" panose="02020603050405020304" pitchFamily="18" charset="0"/>
              </a:rPr>
              <a:pPr/>
              <a:t>28</a:t>
            </a:fld>
            <a:endParaRPr lang="en-US" altLang="zh-TW" sz="1200">
              <a:latin typeface="Times New Roman" panose="02020603050405020304" pitchFamily="18" charset="0"/>
            </a:endParaRPr>
          </a:p>
        </p:txBody>
      </p:sp>
      <p:sp>
        <p:nvSpPr>
          <p:cNvPr id="134147" name="Rectangle 2">
            <a:extLst>
              <a:ext uri="{FF2B5EF4-FFF2-40B4-BE49-F238E27FC236}">
                <a16:creationId xmlns:a16="http://schemas.microsoft.com/office/drawing/2014/main" id="{BA6E9142-8DAF-4DB7-84F7-8554265AD382}"/>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C6CBD6C5-D866-4283-A4C0-6CCE5F29C6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A25566C4-8E42-4B6D-8BA7-C24B169BD2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560C5CF1-1537-41E4-8060-4166524E5A3A}" type="slidenum">
              <a:rPr lang="en-US" altLang="zh-TW" sz="1200">
                <a:latin typeface="Times New Roman" panose="02020603050405020304" pitchFamily="18" charset="0"/>
              </a:rPr>
              <a:pPr/>
              <a:t>29</a:t>
            </a:fld>
            <a:endParaRPr lang="en-US" altLang="zh-TW" sz="1200">
              <a:latin typeface="Times New Roman" panose="02020603050405020304" pitchFamily="18" charset="0"/>
            </a:endParaRPr>
          </a:p>
        </p:txBody>
      </p:sp>
      <p:sp>
        <p:nvSpPr>
          <p:cNvPr id="135171" name="Rectangle 2">
            <a:extLst>
              <a:ext uri="{FF2B5EF4-FFF2-40B4-BE49-F238E27FC236}">
                <a16:creationId xmlns:a16="http://schemas.microsoft.com/office/drawing/2014/main" id="{B9B6CA48-8A60-4B36-A5BC-1F00DB8D7205}"/>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0FF57844-638E-46BE-8AB4-35AFED1C13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145FDFB3-053B-4811-B645-2AFDE1A54EE2}"/>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pPr algn="r"/>
            <a:fld id="{41B30237-3D3F-4CD8-A676-2CC1FA3328BC}" type="slidenum">
              <a:rPr lang="en-US" altLang="zh-TW" sz="1200">
                <a:latin typeface="Times New Roman" panose="02020603050405020304" pitchFamily="18" charset="0"/>
              </a:rPr>
              <a:pPr algn="r"/>
              <a:t>30</a:t>
            </a:fld>
            <a:endParaRPr lang="en-US" altLang="zh-TW" sz="120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06040605-58F4-471C-9C62-998CF8CDB7A6}"/>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pPr algn="r"/>
            <a:fld id="{151D7158-63C4-49F1-A669-9D4EF6213892}" type="slidenum">
              <a:rPr lang="en-US" altLang="zh-TW" sz="1200">
                <a:latin typeface="Times New Roman" panose="02020603050405020304" pitchFamily="18" charset="0"/>
              </a:rPr>
              <a:pPr algn="r"/>
              <a:t>35</a:t>
            </a:fld>
            <a:endParaRPr lang="en-US" altLang="zh-TW" sz="120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C8CAC27F-7973-4680-9F4C-DC586194A8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8FEEA10F-CFD2-40AF-9F0D-AF5D651C2A95}" type="slidenum">
              <a:rPr lang="en-US" altLang="zh-TW" sz="1200">
                <a:latin typeface="Times New Roman" panose="02020603050405020304" pitchFamily="18" charset="0"/>
              </a:rPr>
              <a:pPr/>
              <a:t>36</a:t>
            </a:fld>
            <a:endParaRPr lang="en-US" altLang="zh-TW" sz="120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BCD06705-8BA6-45A1-A666-12EA6A1002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86C53582-4D03-4967-BB3B-8BF9A3DD83FC}" type="slidenum">
              <a:rPr lang="en-US" altLang="zh-TW" sz="1200">
                <a:latin typeface="Times New Roman" panose="02020603050405020304" pitchFamily="18" charset="0"/>
              </a:rPr>
              <a:pPr/>
              <a:t>37</a:t>
            </a:fld>
            <a:endParaRPr lang="en-US" altLang="zh-TW" sz="1200">
              <a:latin typeface="Times New Roman" panose="02020603050405020304" pitchFamily="18" charset="0"/>
            </a:endParaRPr>
          </a:p>
        </p:txBody>
      </p:sp>
      <p:sp>
        <p:nvSpPr>
          <p:cNvPr id="139267" name="Rectangle 2">
            <a:extLst>
              <a:ext uri="{FF2B5EF4-FFF2-40B4-BE49-F238E27FC236}">
                <a16:creationId xmlns:a16="http://schemas.microsoft.com/office/drawing/2014/main" id="{CD36EB61-1C10-4E8B-81F8-6068B6A035BA}"/>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60A180BE-57C7-44A0-91A3-AC444F468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Ref:</a:t>
            </a:r>
          </a:p>
          <a:p>
            <a:r>
              <a:rPr lang="en-US" altLang="zh-TW" dirty="0"/>
              <a:t>https://medium.com/@vipulddalal/birch-algorithm-with-working-example-a7b8fe047bd4</a:t>
            </a:r>
          </a:p>
          <a:p>
            <a:r>
              <a:rPr lang="en-US" altLang="zh-TW" dirty="0"/>
              <a:t>https://towardsdatascience.com/machine-learning-birch-clustering-algorithm-clearly-explained-fb9838cbeed9</a:t>
            </a:r>
          </a:p>
          <a:p>
            <a:r>
              <a:rPr lang="en-US" altLang="zh-TW" dirty="0"/>
              <a:t>https://www.slideshare.net/KailashShaw/birch-algorithm-with-solved-example</a:t>
            </a:r>
          </a:p>
          <a:p>
            <a:r>
              <a:rPr lang="en-US" altLang="zh-TW" dirty="0"/>
              <a:t>https://www.ques10.com/p/9298/explain-birch-algorithm-with-example/</a:t>
            </a:r>
          </a:p>
          <a:p>
            <a:endParaRPr lang="en-US" altLang="zh-TW" dirty="0"/>
          </a:p>
          <a:p>
            <a:r>
              <a:rPr lang="zh-TW" altLang="en-US" dirty="0"/>
              <a:t>中文</a:t>
            </a:r>
            <a:endParaRPr lang="en-US" altLang="zh-TW" dirty="0"/>
          </a:p>
          <a:p>
            <a:r>
              <a:rPr lang="en-US" altLang="zh-TW" dirty="0"/>
              <a:t>https://medium.com/ai-academy-taiwan/clustering-method-7-fc4c9dd9575b</a:t>
            </a:r>
          </a:p>
          <a:p>
            <a:r>
              <a:rPr lang="en-US" altLang="zh-TW" dirty="0"/>
              <a:t>https://tomohiroliu22.medium.com/%E6%A9%9F%E5%99%A8%E5%AD%B8%E7%BF%92-%E5%AD%B8%E7%BF%92%E7%AD%86%E8%A8%98%E7%B3%BB%E5%88%97-86-%E5%88%A9%E7%94%A8%E5%B1%A4%E6%AC%A1%E6%96%B9%E6%B3%95%E7%9A%84%E5%B9%B3%E8%A1%A1%E8%BF%AD%E4%BB%A3%E8%A6%8F%E7%B4%84%E5%92%8C%E8%81%9A%E9%A1%9E-balanced-iterative-reducing-and-clustering-using-hierarchies-68109a41b78d</a:t>
            </a:r>
          </a:p>
          <a:p>
            <a:endParaRPr lang="zh-TW" altLang="zh-TW"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182E0093-0F56-497C-98F1-10D06B2DFB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B69D2454-9DCB-4503-A296-D0AFEC9E73A7}" type="slidenum">
              <a:rPr lang="en-US" altLang="zh-TW" sz="1200">
                <a:latin typeface="Times New Roman" panose="02020603050405020304" pitchFamily="18" charset="0"/>
              </a:rPr>
              <a:pPr/>
              <a:t>38</a:t>
            </a:fld>
            <a:endParaRPr lang="en-US" altLang="zh-TW" sz="1200">
              <a:latin typeface="Times New Roman" panose="02020603050405020304" pitchFamily="18" charset="0"/>
            </a:endParaRPr>
          </a:p>
        </p:txBody>
      </p:sp>
      <p:sp>
        <p:nvSpPr>
          <p:cNvPr id="140291" name="Rectangle 2">
            <a:extLst>
              <a:ext uri="{FF2B5EF4-FFF2-40B4-BE49-F238E27FC236}">
                <a16:creationId xmlns:a16="http://schemas.microsoft.com/office/drawing/2014/main" id="{E6110C14-D24C-41B0-8A88-31622DE9FEFE}"/>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0744818-2DA0-47EF-B428-A1FCD42A12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0FE1816C-4C6D-48FA-9971-708793F746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9D81336C-4C7C-478A-89D9-F2C5947EF35F}" type="slidenum">
              <a:rPr lang="en-US" altLang="zh-TW" sz="1200">
                <a:latin typeface="Times New Roman" panose="02020603050405020304" pitchFamily="18" charset="0"/>
              </a:rPr>
              <a:pPr/>
              <a:t>42</a:t>
            </a:fld>
            <a:endParaRPr lang="en-US" altLang="zh-TW" sz="1200">
              <a:latin typeface="Times New Roman" panose="02020603050405020304" pitchFamily="18" charset="0"/>
            </a:endParaRPr>
          </a:p>
        </p:txBody>
      </p:sp>
      <p:sp>
        <p:nvSpPr>
          <p:cNvPr id="141315" name="Rectangle 2">
            <a:extLst>
              <a:ext uri="{FF2B5EF4-FFF2-40B4-BE49-F238E27FC236}">
                <a16:creationId xmlns:a16="http://schemas.microsoft.com/office/drawing/2014/main" id="{5E86173A-68C4-48E0-A499-55C7774BF243}"/>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A8D0BEC2-435F-4269-9A29-810E148A7E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CB516221-151D-4E9E-8250-06DC8F284C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D5A6B31F-34EE-425A-9BA0-A3E7A4B5E5FC}" type="slidenum">
              <a:rPr lang="en-US" altLang="zh-TW" sz="1200">
                <a:latin typeface="Times New Roman" panose="02020603050405020304" pitchFamily="18" charset="0"/>
              </a:rPr>
              <a:pPr/>
              <a:t>43</a:t>
            </a:fld>
            <a:endParaRPr lang="en-US" altLang="zh-TW" sz="1200">
              <a:latin typeface="Times New Roman" panose="02020603050405020304" pitchFamily="18" charset="0"/>
            </a:endParaRPr>
          </a:p>
        </p:txBody>
      </p:sp>
      <p:sp>
        <p:nvSpPr>
          <p:cNvPr id="142339" name="Rectangle 2">
            <a:extLst>
              <a:ext uri="{FF2B5EF4-FFF2-40B4-BE49-F238E27FC236}">
                <a16:creationId xmlns:a16="http://schemas.microsoft.com/office/drawing/2014/main" id="{FF91AF6C-2D2F-4432-BF4E-AF7148E72860}"/>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B27DE4D0-7E10-43F9-A990-B4465A2B32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8CB88947-0E81-4FE0-A78B-3E5D12965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653E52C1-CFA1-4B06-8871-7B5D1061A06E}" type="slidenum">
              <a:rPr lang="en-US" altLang="zh-TW" sz="1200">
                <a:latin typeface="Times New Roman" panose="02020603050405020304" pitchFamily="18" charset="0"/>
              </a:rPr>
              <a:pPr/>
              <a:t>44</a:t>
            </a:fld>
            <a:endParaRPr lang="en-US" altLang="zh-TW" sz="1200">
              <a:latin typeface="Times New Roman" panose="02020603050405020304" pitchFamily="18" charset="0"/>
            </a:endParaRPr>
          </a:p>
        </p:txBody>
      </p:sp>
      <p:sp>
        <p:nvSpPr>
          <p:cNvPr id="143363" name="Rectangle 2">
            <a:extLst>
              <a:ext uri="{FF2B5EF4-FFF2-40B4-BE49-F238E27FC236}">
                <a16:creationId xmlns:a16="http://schemas.microsoft.com/office/drawing/2014/main" id="{610AFA19-850D-4BFE-998A-9912F9853389}"/>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C5EF891D-3BBF-48BF-B06A-DBFB5EAB93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BE783EB9-4361-4EDD-B26D-C4FA55C17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540CD250-C6F6-4608-823A-31B0C079E509}" type="slidenum">
              <a:rPr lang="en-US" altLang="zh-TW" sz="1200">
                <a:latin typeface="Times New Roman" panose="02020603050405020304" pitchFamily="18" charset="0"/>
              </a:rPr>
              <a:pPr/>
              <a:t>5</a:t>
            </a:fld>
            <a:endParaRPr lang="en-US" altLang="zh-TW" sz="120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CB35B23D-1A2B-488F-9F32-B7FA09E352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322AD453-15EB-4BF8-A5D8-35E8BA189676}" type="slidenum">
              <a:rPr lang="en-US" altLang="zh-TW" sz="1200">
                <a:latin typeface="Times New Roman" panose="02020603050405020304" pitchFamily="18" charset="0"/>
              </a:rPr>
              <a:pPr/>
              <a:t>53</a:t>
            </a:fld>
            <a:endParaRPr lang="en-US" altLang="zh-TW" sz="1200">
              <a:latin typeface="Times New Roman" panose="02020603050405020304" pitchFamily="18" charset="0"/>
            </a:endParaRPr>
          </a:p>
        </p:txBody>
      </p:sp>
      <p:sp>
        <p:nvSpPr>
          <p:cNvPr id="151555" name="Rectangle 2">
            <a:extLst>
              <a:ext uri="{FF2B5EF4-FFF2-40B4-BE49-F238E27FC236}">
                <a16:creationId xmlns:a16="http://schemas.microsoft.com/office/drawing/2014/main" id="{7A4C111C-32B1-4B5A-9746-54E9F3055B7E}"/>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E0697F26-CF70-4FDC-A940-5D59D73846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1F603A58-C61E-4B0D-9598-9E6548663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E9246729-98A7-41C4-BC59-8643B0AD6ABE}" type="slidenum">
              <a:rPr lang="en-US" altLang="zh-TW" sz="1200">
                <a:latin typeface="Times New Roman" panose="02020603050405020304" pitchFamily="18" charset="0"/>
              </a:rPr>
              <a:pPr/>
              <a:t>54</a:t>
            </a:fld>
            <a:endParaRPr lang="en-US" altLang="zh-TW" sz="1200">
              <a:latin typeface="Times New Roman" panose="02020603050405020304" pitchFamily="18" charset="0"/>
            </a:endParaRPr>
          </a:p>
        </p:txBody>
      </p:sp>
      <p:sp>
        <p:nvSpPr>
          <p:cNvPr id="152579" name="Rectangle 2">
            <a:extLst>
              <a:ext uri="{FF2B5EF4-FFF2-40B4-BE49-F238E27FC236}">
                <a16:creationId xmlns:a16="http://schemas.microsoft.com/office/drawing/2014/main" id="{5A436F75-CAA2-4912-A14B-87A48FDC2815}"/>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0419611E-5764-4145-8F6E-FA67798132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dirty="0">
                <a:solidFill>
                  <a:schemeClr val="tx1"/>
                </a:solidFill>
                <a:effectLst/>
                <a:latin typeface="+mn-lt"/>
                <a:ea typeface="+mn-ea"/>
                <a:cs typeface="+mn-cs"/>
              </a:rPr>
              <a:t>eps</a:t>
            </a:r>
            <a:r>
              <a:rPr lang="en-US" altLang="zh-TW" sz="1200" b="0" i="0" kern="1200" dirty="0">
                <a:solidFill>
                  <a:schemeClr val="tx1"/>
                </a:solidFill>
                <a:effectLst/>
                <a:latin typeface="+mn-lt"/>
                <a:ea typeface="+mn-ea"/>
                <a:cs typeface="+mn-cs"/>
              </a:rPr>
              <a:t>: The distance that specifies the neighborhoods. Two points are considered to be neighbors if the distance between them are less than or equal to eps.</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dirty="0" err="1">
                <a:solidFill>
                  <a:schemeClr val="tx1"/>
                </a:solidFill>
                <a:effectLst/>
                <a:latin typeface="+mn-lt"/>
                <a:ea typeface="+mn-ea"/>
                <a:cs typeface="+mn-cs"/>
              </a:rPr>
              <a:t>minPts</a:t>
            </a:r>
            <a:r>
              <a:rPr lang="en-US" altLang="zh-TW" sz="1200" b="1"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 Minimum number of data points to define a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https://www.geeksforgeeks.org/ml-dbscan-reachability-and-connectivity/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https://www.analyticsvidhya.com/blog/2020/09/how-dbscan-clustering-works/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endParaRPr lang="zh-TW" altLang="zh-TW"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37B1E48D-0DCD-4A42-A709-14FE8BFBD7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ADF82B5C-D1E5-460B-9B56-ABFFB052435D}" type="slidenum">
              <a:rPr lang="en-US" altLang="zh-TW" sz="1200">
                <a:latin typeface="Times New Roman" panose="02020603050405020304" pitchFamily="18" charset="0"/>
              </a:rPr>
              <a:pPr/>
              <a:t>58</a:t>
            </a:fld>
            <a:endParaRPr lang="en-US" altLang="zh-TW" sz="1200">
              <a:latin typeface="Times New Roman" panose="02020603050405020304" pitchFamily="18" charset="0"/>
            </a:endParaRPr>
          </a:p>
        </p:txBody>
      </p:sp>
      <p:sp>
        <p:nvSpPr>
          <p:cNvPr id="154627" name="Rectangle 2">
            <a:extLst>
              <a:ext uri="{FF2B5EF4-FFF2-40B4-BE49-F238E27FC236}">
                <a16:creationId xmlns:a16="http://schemas.microsoft.com/office/drawing/2014/main" id="{0496E54B-F91A-45DA-8F6E-D9AEA00D6E19}"/>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36284205-66C5-428A-9D54-3C9B9A1E7B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Reference:</a:t>
            </a:r>
          </a:p>
          <a:p>
            <a:r>
              <a:rPr lang="en-US" altLang="zh-TW" dirty="0"/>
              <a:t>https://towardsdatascience.com/the-5-clustering-algorithms-data-scientists-need-to-know-a36d136ef68</a:t>
            </a:r>
          </a:p>
          <a:p>
            <a:r>
              <a:rPr lang="en-US" altLang="zh-TW" dirty="0"/>
              <a:t>https://towardsdatascience.com/dbscan-clustering-explained-97556a2ad556</a:t>
            </a:r>
          </a:p>
          <a:p>
            <a:r>
              <a:rPr lang="en-US" altLang="zh-TW" dirty="0"/>
              <a:t>https://www.kdnuggets.com/2020/04/dbscan-clustering-algorithm-machine-learning.html</a:t>
            </a:r>
          </a:p>
          <a:p>
            <a:r>
              <a:rPr lang="en-US" altLang="zh-TW" dirty="0"/>
              <a:t>https://www.geeksforgeeks.org/dbscan-clustering-in-ml-density-based-clustering/</a:t>
            </a:r>
          </a:p>
          <a:p>
            <a:endParaRPr lang="en-US" altLang="zh-TW" dirty="0"/>
          </a:p>
          <a:p>
            <a:endParaRPr lang="en-US" altLang="zh-TW" dirty="0"/>
          </a:p>
          <a:p>
            <a:r>
              <a:rPr lang="zh-TW" altLang="en-US" dirty="0"/>
              <a:t>中文</a:t>
            </a:r>
            <a:r>
              <a:rPr lang="en-US" altLang="zh-TW" dirty="0"/>
              <a:t>: </a:t>
            </a:r>
          </a:p>
          <a:p>
            <a:r>
              <a:rPr lang="en-US" altLang="zh-TW" dirty="0"/>
              <a:t>https://axk51013.medium.com/%E4%B8%8D%E8%A6%81%E5%86%8D%E7%94%A8k-means-%E8%B6%85%E5%AF%A6%E7%94%A8%E5%88%86%E7%BE%A4%E6%B3%95dbscan%E8%A9%B3%E8%A7%A3-a33fa287c0e</a:t>
            </a:r>
          </a:p>
          <a:p>
            <a:endParaRPr lang="en-US" altLang="zh-TW" dirty="0"/>
          </a:p>
          <a:p>
            <a:r>
              <a:rPr lang="en-US" altLang="zh-TW" dirty="0"/>
              <a:t>https://jason-chen-1992.weebly.com/home/-dbscan</a:t>
            </a:r>
          </a:p>
          <a:p>
            <a:endParaRPr lang="en-US" altLang="zh-TW" dirty="0"/>
          </a:p>
          <a:p>
            <a:endParaRPr lang="zh-TW" altLang="zh-TW"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Reference: https://towardsdatascience.com/dbscan-clustering-explained-97556a2ad556</a:t>
            </a:r>
          </a:p>
          <a:p>
            <a:endParaRPr lang="zh-TW" altLang="en-US" dirty="0"/>
          </a:p>
        </p:txBody>
      </p:sp>
      <p:sp>
        <p:nvSpPr>
          <p:cNvPr id="4" name="投影片編號版面配置區 3"/>
          <p:cNvSpPr>
            <a:spLocks noGrp="1"/>
          </p:cNvSpPr>
          <p:nvPr>
            <p:ph type="sldNum" sz="quarter" idx="5"/>
          </p:nvPr>
        </p:nvSpPr>
        <p:spPr/>
        <p:txBody>
          <a:bodyPr/>
          <a:lstStyle/>
          <a:p>
            <a:fld id="{B1D4A0FA-8909-4F8C-9F8A-64CC3D14AD23}" type="slidenum">
              <a:rPr lang="zh-TW" altLang="en-US" smtClean="0"/>
              <a:t>59</a:t>
            </a:fld>
            <a:endParaRPr lang="zh-TW" altLang="en-US"/>
          </a:p>
        </p:txBody>
      </p:sp>
    </p:spTree>
    <p:extLst>
      <p:ext uri="{BB962C8B-B14F-4D97-AF65-F5344CB8AC3E}">
        <p14:creationId xmlns:p14="http://schemas.microsoft.com/office/powerpoint/2010/main" val="17240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22424520-A805-4F54-B520-D9FFF865DB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C3DC9F9C-4365-4873-8FEA-F7CBAD6398EA}" type="slidenum">
              <a:rPr lang="en-US" altLang="zh-TW" sz="1200">
                <a:latin typeface="Times New Roman" panose="02020603050405020304" pitchFamily="18" charset="0"/>
              </a:rPr>
              <a:pPr/>
              <a:t>60</a:t>
            </a:fld>
            <a:endParaRPr lang="en-US" altLang="zh-TW" sz="1200">
              <a:latin typeface="Times New Roman" panose="02020603050405020304" pitchFamily="18" charset="0"/>
            </a:endParaRPr>
          </a:p>
        </p:txBody>
      </p:sp>
      <p:sp>
        <p:nvSpPr>
          <p:cNvPr id="155651" name="Rectangle 2">
            <a:extLst>
              <a:ext uri="{FF2B5EF4-FFF2-40B4-BE49-F238E27FC236}">
                <a16:creationId xmlns:a16="http://schemas.microsoft.com/office/drawing/2014/main" id="{BF6E1772-897C-47B3-9072-956EF537D595}"/>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DFCAACB8-F0B1-40E6-B5E6-499EC36653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9C94CA84-05CA-4F9E-B008-B439B480B5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B5265961-128B-4319-B03A-89D49985A8F0}" type="slidenum">
              <a:rPr lang="en-US" altLang="zh-TW" sz="1200">
                <a:latin typeface="Times New Roman" panose="02020603050405020304" pitchFamily="18" charset="0"/>
              </a:rPr>
              <a:pPr/>
              <a:t>61</a:t>
            </a:fld>
            <a:endParaRPr lang="en-US" altLang="zh-TW" sz="1200">
              <a:latin typeface="Times New Roman" panose="02020603050405020304" pitchFamily="18" charset="0"/>
            </a:endParaRPr>
          </a:p>
        </p:txBody>
      </p:sp>
      <p:sp>
        <p:nvSpPr>
          <p:cNvPr id="156675" name="Rectangle 2">
            <a:extLst>
              <a:ext uri="{FF2B5EF4-FFF2-40B4-BE49-F238E27FC236}">
                <a16:creationId xmlns:a16="http://schemas.microsoft.com/office/drawing/2014/main" id="{04A7B26A-7F68-41A0-92DD-9A66AC76B141}"/>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EB8DC844-F0D0-4EEA-B133-097652596D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D1D2896D-9B50-4AF3-A85B-F332485C9B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74CFB45E-662D-4EB6-AA12-DB040AFA9560}" type="slidenum">
              <a:rPr lang="en-US" altLang="zh-TW" sz="1200">
                <a:latin typeface="Times New Roman" panose="02020603050405020304" pitchFamily="18" charset="0"/>
              </a:rPr>
              <a:pPr/>
              <a:t>62</a:t>
            </a:fld>
            <a:endParaRPr lang="en-US" altLang="zh-TW" sz="1200">
              <a:latin typeface="Times New Roman" panose="02020603050405020304" pitchFamily="18" charset="0"/>
            </a:endParaRPr>
          </a:p>
        </p:txBody>
      </p:sp>
      <p:sp>
        <p:nvSpPr>
          <p:cNvPr id="157699" name="Rectangle 2">
            <a:extLst>
              <a:ext uri="{FF2B5EF4-FFF2-40B4-BE49-F238E27FC236}">
                <a16:creationId xmlns:a16="http://schemas.microsoft.com/office/drawing/2014/main" id="{BAFCFF46-0410-4E34-A6EA-3EFCD1AA89D3}"/>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D98E7182-F0A8-4B9B-9B31-8C102526FA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3FFDF0D0-50B5-4913-9947-4B9668ADF3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ADF848AD-34E6-4D51-A44E-154BAD68A4DE}" type="slidenum">
              <a:rPr lang="en-US" altLang="zh-TW" sz="1200">
                <a:latin typeface="Times New Roman" panose="02020603050405020304" pitchFamily="18" charset="0"/>
              </a:rPr>
              <a:pPr/>
              <a:t>63</a:t>
            </a:fld>
            <a:endParaRPr lang="en-US" altLang="zh-TW" sz="1200">
              <a:latin typeface="Times New Roman" panose="02020603050405020304" pitchFamily="18" charset="0"/>
            </a:endParaRPr>
          </a:p>
        </p:txBody>
      </p:sp>
      <p:sp>
        <p:nvSpPr>
          <p:cNvPr id="158723" name="Rectangle 2">
            <a:extLst>
              <a:ext uri="{FF2B5EF4-FFF2-40B4-BE49-F238E27FC236}">
                <a16:creationId xmlns:a16="http://schemas.microsoft.com/office/drawing/2014/main" id="{F040D1FA-4410-4B5D-85C4-FA305E5276F9}"/>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D7726DA8-9C62-46F6-B705-4C6531ECEC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B6E10BED-F0BA-4A71-A5D1-2700467765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BC593AEF-F489-45CC-BE75-C29E213E6D64}" type="slidenum">
              <a:rPr lang="en-US" altLang="zh-TW" sz="1200">
                <a:latin typeface="Times New Roman" panose="02020603050405020304" pitchFamily="18" charset="0"/>
              </a:rPr>
              <a:pPr/>
              <a:t>64</a:t>
            </a:fld>
            <a:endParaRPr lang="en-US" altLang="zh-TW" sz="1200">
              <a:latin typeface="Times New Roman" panose="02020603050405020304" pitchFamily="18" charset="0"/>
            </a:endParaRPr>
          </a:p>
        </p:txBody>
      </p:sp>
      <p:sp>
        <p:nvSpPr>
          <p:cNvPr id="159747" name="Rectangle 2">
            <a:extLst>
              <a:ext uri="{FF2B5EF4-FFF2-40B4-BE49-F238E27FC236}">
                <a16:creationId xmlns:a16="http://schemas.microsoft.com/office/drawing/2014/main" id="{C31041E5-5079-45D8-8DCD-1E5DFF3BEEDB}"/>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7F3609D3-5560-4584-90E4-E370D49B0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6C8A4D66-2CC1-4453-8FDA-629A533739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ACC5B93C-C4A5-4BD9-9A0F-1505041A842C}" type="slidenum">
              <a:rPr lang="en-US" altLang="zh-TW" sz="1200">
                <a:latin typeface="Times New Roman" panose="02020603050405020304" pitchFamily="18" charset="0"/>
              </a:rPr>
              <a:pPr/>
              <a:t>65</a:t>
            </a:fld>
            <a:endParaRPr lang="en-US" altLang="zh-TW" sz="1200">
              <a:latin typeface="Times New Roman" panose="02020603050405020304" pitchFamily="18" charset="0"/>
            </a:endParaRPr>
          </a:p>
        </p:txBody>
      </p:sp>
      <p:sp>
        <p:nvSpPr>
          <p:cNvPr id="160771" name="Rectangle 2">
            <a:extLst>
              <a:ext uri="{FF2B5EF4-FFF2-40B4-BE49-F238E27FC236}">
                <a16:creationId xmlns:a16="http://schemas.microsoft.com/office/drawing/2014/main" id="{8A4FE57C-1CA2-4406-A5A2-D32066DC0735}"/>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55C2590D-DE61-47EA-9282-2796307E65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734068D2-B2CC-4714-B0AB-DB53266C29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802560EC-F6F4-435D-AD42-FB338D25ACFB}" type="slidenum">
              <a:rPr lang="en-US" altLang="zh-TW" sz="1200">
                <a:latin typeface="Times New Roman" panose="02020603050405020304" pitchFamily="18" charset="0"/>
              </a:rPr>
              <a:pPr/>
              <a:t>6</a:t>
            </a:fld>
            <a:endParaRPr lang="en-US" altLang="zh-TW" sz="1200">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58280B6B-ABCF-42AD-897A-04C3AD961C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2C93D9E3-D00A-427F-8EF2-6F6D8A5623CE}" type="slidenum">
              <a:rPr lang="en-US" altLang="zh-TW" sz="1200">
                <a:latin typeface="Times New Roman" panose="02020603050405020304" pitchFamily="18" charset="0"/>
              </a:rPr>
              <a:pPr/>
              <a:t>66</a:t>
            </a:fld>
            <a:endParaRPr lang="en-US" altLang="zh-TW" sz="1200">
              <a:latin typeface="Times New Roman" panose="02020603050405020304" pitchFamily="18" charset="0"/>
            </a:endParaRPr>
          </a:p>
        </p:txBody>
      </p:sp>
      <p:sp>
        <p:nvSpPr>
          <p:cNvPr id="161795" name="Rectangle 2">
            <a:extLst>
              <a:ext uri="{FF2B5EF4-FFF2-40B4-BE49-F238E27FC236}">
                <a16:creationId xmlns:a16="http://schemas.microsoft.com/office/drawing/2014/main" id="{D0C03FAA-9C6D-40D9-9D54-E6DE4E37D64B}"/>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D9441C22-4EDB-477D-98FD-1F373A4D87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6431FC09-3F93-436A-AA3D-5D6328C31B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9E09537B-ACF1-4A00-8C66-D377B9F718CF}" type="slidenum">
              <a:rPr lang="en-US" altLang="zh-TW" sz="1200">
                <a:latin typeface="Times New Roman" panose="02020603050405020304" pitchFamily="18" charset="0"/>
              </a:rPr>
              <a:pPr/>
              <a:t>67</a:t>
            </a:fld>
            <a:endParaRPr lang="en-US" altLang="zh-TW" sz="1200">
              <a:latin typeface="Times New Roman" panose="02020603050405020304" pitchFamily="18" charset="0"/>
            </a:endParaRPr>
          </a:p>
        </p:txBody>
      </p:sp>
      <p:sp>
        <p:nvSpPr>
          <p:cNvPr id="162819" name="Rectangle 2">
            <a:extLst>
              <a:ext uri="{FF2B5EF4-FFF2-40B4-BE49-F238E27FC236}">
                <a16:creationId xmlns:a16="http://schemas.microsoft.com/office/drawing/2014/main" id="{C0BA8CA5-34E9-4B61-B0FA-AF4107AAA172}"/>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43FE4AD4-AE83-4AD4-8309-D4E51C7544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401925DE-3795-41B3-8E2E-C7FD81BDDD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04C4D7CD-FABD-4A3A-A7C7-E35004FDCCEF}" type="slidenum">
              <a:rPr lang="en-US" altLang="zh-TW" sz="1200">
                <a:latin typeface="Times New Roman" panose="02020603050405020304" pitchFamily="18" charset="0"/>
              </a:rPr>
              <a:pPr/>
              <a:t>68</a:t>
            </a:fld>
            <a:endParaRPr lang="en-US" altLang="zh-TW" sz="1200">
              <a:latin typeface="Times New Roman" panose="02020603050405020304" pitchFamily="18" charset="0"/>
            </a:endParaRPr>
          </a:p>
        </p:txBody>
      </p:sp>
      <p:sp>
        <p:nvSpPr>
          <p:cNvPr id="163843" name="Rectangle 2">
            <a:extLst>
              <a:ext uri="{FF2B5EF4-FFF2-40B4-BE49-F238E27FC236}">
                <a16:creationId xmlns:a16="http://schemas.microsoft.com/office/drawing/2014/main" id="{FD67D210-91B9-443D-8987-7E4B4A624E93}"/>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040BD2E8-ACA6-4C3F-8BAC-8D981DA47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4D8812D2-1CEA-46F8-85A0-8BE5FF7547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B8649750-6484-4E05-BE1B-7DA1BAC888E3}" type="slidenum">
              <a:rPr lang="en-US" altLang="zh-TW" sz="1200">
                <a:latin typeface="Times New Roman" panose="02020603050405020304" pitchFamily="18" charset="0"/>
              </a:rPr>
              <a:pPr/>
              <a:t>69</a:t>
            </a:fld>
            <a:endParaRPr lang="en-US" altLang="zh-TW" sz="1200">
              <a:latin typeface="Times New Roman" panose="02020603050405020304" pitchFamily="18" charset="0"/>
            </a:endParaRPr>
          </a:p>
        </p:txBody>
      </p:sp>
      <p:sp>
        <p:nvSpPr>
          <p:cNvPr id="164867" name="Rectangle 2">
            <a:extLst>
              <a:ext uri="{FF2B5EF4-FFF2-40B4-BE49-F238E27FC236}">
                <a16:creationId xmlns:a16="http://schemas.microsoft.com/office/drawing/2014/main" id="{7626BAF2-A75E-4D58-91C7-477DA1B46A89}"/>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68AE2C5B-F609-4F0A-825E-41F193CB99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5C98E405-04F0-4107-BEF5-F412BB4724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79182BDA-6B6A-4632-A924-8BA06D68C507}" type="slidenum">
              <a:rPr lang="en-US" altLang="zh-TW" sz="1200">
                <a:latin typeface="Times New Roman" panose="02020603050405020304" pitchFamily="18" charset="0"/>
              </a:rPr>
              <a:pPr/>
              <a:t>71</a:t>
            </a:fld>
            <a:endParaRPr lang="en-US" altLang="zh-TW" sz="1200">
              <a:latin typeface="Times New Roman" panose="02020603050405020304" pitchFamily="18" charset="0"/>
            </a:endParaRPr>
          </a:p>
        </p:txBody>
      </p:sp>
      <p:sp>
        <p:nvSpPr>
          <p:cNvPr id="166915" name="Rectangle 2">
            <a:extLst>
              <a:ext uri="{FF2B5EF4-FFF2-40B4-BE49-F238E27FC236}">
                <a16:creationId xmlns:a16="http://schemas.microsoft.com/office/drawing/2014/main" id="{0F62D608-3D79-4D07-89F4-841D36DFFE09}"/>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CA39001D-005B-4BDA-8377-C383506858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489F23BF-2B78-4E34-9127-DED2D4A462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BCDE9FDC-44BD-4E20-806C-A0C0250A837A}" type="slidenum">
              <a:rPr lang="en-US" altLang="zh-TW" sz="1200">
                <a:latin typeface="Times New Roman" panose="02020603050405020304" pitchFamily="18" charset="0"/>
              </a:rPr>
              <a:pPr/>
              <a:t>72</a:t>
            </a:fld>
            <a:endParaRPr lang="en-US" altLang="zh-TW" sz="1200">
              <a:latin typeface="Times New Roman" panose="02020603050405020304" pitchFamily="18" charset="0"/>
            </a:endParaRPr>
          </a:p>
        </p:txBody>
      </p:sp>
      <p:sp>
        <p:nvSpPr>
          <p:cNvPr id="167939" name="Rectangle 2">
            <a:extLst>
              <a:ext uri="{FF2B5EF4-FFF2-40B4-BE49-F238E27FC236}">
                <a16:creationId xmlns:a16="http://schemas.microsoft.com/office/drawing/2014/main" id="{F893C2DA-2324-4169-89A8-38380DF76683}"/>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FF07D72E-551A-415F-A0A8-83E6CCCF07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E358871C-2226-43A3-AB79-CE1E696115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356AB3AA-BF32-4D03-96F5-B0215A916E0D}" type="slidenum">
              <a:rPr lang="en-US" altLang="zh-TW" sz="1200">
                <a:latin typeface="Times New Roman" panose="02020603050405020304" pitchFamily="18" charset="0"/>
              </a:rPr>
              <a:pPr/>
              <a:t>73</a:t>
            </a:fld>
            <a:endParaRPr lang="en-US" altLang="zh-TW" sz="1200">
              <a:latin typeface="Times New Roman" panose="02020603050405020304" pitchFamily="18" charset="0"/>
            </a:endParaRPr>
          </a:p>
        </p:txBody>
      </p:sp>
      <p:sp>
        <p:nvSpPr>
          <p:cNvPr id="168963" name="Rectangle 2">
            <a:extLst>
              <a:ext uri="{FF2B5EF4-FFF2-40B4-BE49-F238E27FC236}">
                <a16:creationId xmlns:a16="http://schemas.microsoft.com/office/drawing/2014/main" id="{092DEC6D-E62D-496C-81D8-7CCB06468895}"/>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2B565B64-BE80-4A48-B363-CB03F32D0C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526FD263-30CE-4636-986C-F370DB118A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E33212FD-8295-40CA-A299-EBF98A8BFE85}" type="slidenum">
              <a:rPr lang="en-US" altLang="zh-TW" sz="1200">
                <a:latin typeface="Times New Roman" panose="02020603050405020304" pitchFamily="18" charset="0"/>
              </a:rPr>
              <a:pPr/>
              <a:t>74</a:t>
            </a:fld>
            <a:endParaRPr lang="en-US" altLang="zh-TW" sz="1200">
              <a:latin typeface="Times New Roman" panose="02020603050405020304" pitchFamily="18" charset="0"/>
            </a:endParaRPr>
          </a:p>
        </p:txBody>
      </p:sp>
      <p:sp>
        <p:nvSpPr>
          <p:cNvPr id="169987" name="Rectangle 2">
            <a:extLst>
              <a:ext uri="{FF2B5EF4-FFF2-40B4-BE49-F238E27FC236}">
                <a16:creationId xmlns:a16="http://schemas.microsoft.com/office/drawing/2014/main" id="{E221B4BC-5637-4CFD-B634-BBB5A256147A}"/>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6B5D4312-2F91-4DFA-BA3C-4C9BE24026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7AA031FE-0E05-41C0-9D6E-BEF5F7D1B8BD}"/>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pPr algn="r"/>
            <a:fld id="{18F43AEB-2880-41D3-8A80-BAAEDBAB8E5B}" type="slidenum">
              <a:rPr lang="en-US" altLang="zh-TW" sz="1200">
                <a:latin typeface="Times New Roman" panose="02020603050405020304" pitchFamily="18" charset="0"/>
              </a:rPr>
              <a:pPr algn="r"/>
              <a:t>75</a:t>
            </a:fld>
            <a:endParaRPr lang="en-US" altLang="zh-TW" sz="1200">
              <a:latin typeface="Times New Roman" panose="02020603050405020304" pitchFamily="18" charset="0"/>
            </a:endParaRPr>
          </a:p>
        </p:txBody>
      </p:sp>
      <p:sp>
        <p:nvSpPr>
          <p:cNvPr id="171011" name="Rectangle 2">
            <a:extLst>
              <a:ext uri="{FF2B5EF4-FFF2-40B4-BE49-F238E27FC236}">
                <a16:creationId xmlns:a16="http://schemas.microsoft.com/office/drawing/2014/main" id="{20E1D9A3-9A8E-43DC-94BC-6866CB6FDCC6}"/>
              </a:ext>
            </a:extLst>
          </p:cNvPr>
          <p:cNvSpPr>
            <a:spLocks noGrp="1" noRot="1" noChangeAspect="1" noChangeArrowheads="1" noTextEdit="1"/>
          </p:cNvSpPr>
          <p:nvPr>
            <p:ph type="sldImg"/>
          </p:nvPr>
        </p:nvSpPr>
        <p:spPr>
          <a:xfrm>
            <a:off x="1181100" y="696913"/>
            <a:ext cx="4648200" cy="3486150"/>
          </a:xfrm>
          <a:ln/>
        </p:spPr>
      </p:sp>
      <p:sp>
        <p:nvSpPr>
          <p:cNvPr id="171012" name="Rectangle 3">
            <a:extLst>
              <a:ext uri="{FF2B5EF4-FFF2-40B4-BE49-F238E27FC236}">
                <a16:creationId xmlns:a16="http://schemas.microsoft.com/office/drawing/2014/main" id="{38D923CC-7A5E-40BD-9F52-FEF86A3E418A}"/>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3" tIns="46412" rIns="92823" bIns="46412"/>
          <a:lstStyle/>
          <a:p>
            <a:endParaRPr lang="zh-TW" alt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492442B1-59FC-4FC5-BE9F-B104395D2953}"/>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pPr algn="r"/>
            <a:fld id="{4360AF7D-2FD9-415F-9F73-BCDA4EF79085}" type="slidenum">
              <a:rPr lang="en-US" altLang="zh-TW" sz="1200">
                <a:latin typeface="Times New Roman" panose="02020603050405020304" pitchFamily="18" charset="0"/>
              </a:rPr>
              <a:pPr algn="r"/>
              <a:t>76</a:t>
            </a:fld>
            <a:endParaRPr lang="en-US" altLang="zh-TW" sz="1200">
              <a:latin typeface="Times New Roman" panose="02020603050405020304" pitchFamily="18" charset="0"/>
            </a:endParaRPr>
          </a:p>
        </p:txBody>
      </p:sp>
      <p:sp>
        <p:nvSpPr>
          <p:cNvPr id="172035" name="Rectangle 2">
            <a:extLst>
              <a:ext uri="{FF2B5EF4-FFF2-40B4-BE49-F238E27FC236}">
                <a16:creationId xmlns:a16="http://schemas.microsoft.com/office/drawing/2014/main" id="{7DF1B105-82AE-4684-82C7-EE684086392F}"/>
              </a:ext>
            </a:extLst>
          </p:cNvPr>
          <p:cNvSpPr>
            <a:spLocks noGrp="1" noRot="1" noChangeAspect="1" noChangeArrowheads="1" noTextEdit="1"/>
          </p:cNvSpPr>
          <p:nvPr>
            <p:ph type="sldImg"/>
          </p:nvPr>
        </p:nvSpPr>
        <p:spPr>
          <a:xfrm>
            <a:off x="1181100" y="696913"/>
            <a:ext cx="4648200" cy="3486150"/>
          </a:xfrm>
          <a:ln/>
        </p:spPr>
      </p:sp>
      <p:sp>
        <p:nvSpPr>
          <p:cNvPr id="172036" name="Rectangle 3">
            <a:extLst>
              <a:ext uri="{FF2B5EF4-FFF2-40B4-BE49-F238E27FC236}">
                <a16:creationId xmlns:a16="http://schemas.microsoft.com/office/drawing/2014/main" id="{B96D3951-FF70-4A49-AAA1-B70E7950EF4D}"/>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3" tIns="46412" rIns="92823" bIns="46412"/>
          <a:lstStyle/>
          <a:p>
            <a:endParaRPr lang="zh-TW"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10BC45FE-5918-4569-B7EE-4010F837A2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53150D99-DDAF-4EEB-8482-F54329331CC3}" type="slidenum">
              <a:rPr lang="en-US" altLang="zh-TW" sz="1200">
                <a:latin typeface="Times New Roman" panose="02020603050405020304" pitchFamily="18" charset="0"/>
              </a:rPr>
              <a:pPr/>
              <a:t>8</a:t>
            </a:fld>
            <a:endParaRPr lang="en-US" altLang="zh-TW" sz="1200">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A81FB947-E053-4607-8F74-8237DE828133}"/>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pPr algn="r"/>
            <a:fld id="{FD526D46-9512-4115-A88F-B02B92D8B0D6}" type="slidenum">
              <a:rPr lang="en-US" altLang="zh-TW" sz="1200">
                <a:latin typeface="Times New Roman" panose="02020603050405020304" pitchFamily="18" charset="0"/>
              </a:rPr>
              <a:pPr algn="r"/>
              <a:t>77</a:t>
            </a:fld>
            <a:endParaRPr lang="en-US" altLang="zh-TW" sz="1200">
              <a:latin typeface="Times New Roman" panose="02020603050405020304" pitchFamily="18" charset="0"/>
            </a:endParaRPr>
          </a:p>
        </p:txBody>
      </p:sp>
      <p:sp>
        <p:nvSpPr>
          <p:cNvPr id="173059" name="Rectangle 2">
            <a:extLst>
              <a:ext uri="{FF2B5EF4-FFF2-40B4-BE49-F238E27FC236}">
                <a16:creationId xmlns:a16="http://schemas.microsoft.com/office/drawing/2014/main" id="{95CE9CD5-ED4A-40B9-AB6C-BCB45A302E5C}"/>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1D32A246-7166-4AD4-8910-BCEBADDFD9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9EF0D61A-7892-4D41-85D5-4632EB19C735}"/>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pPr algn="r"/>
            <a:fld id="{211A3A37-4539-4AE6-951F-3E5637E5337F}" type="slidenum">
              <a:rPr lang="en-US" altLang="zh-TW" sz="1200">
                <a:latin typeface="Times New Roman" panose="02020603050405020304" pitchFamily="18" charset="0"/>
              </a:rPr>
              <a:pPr algn="r"/>
              <a:t>78</a:t>
            </a:fld>
            <a:endParaRPr lang="en-US" altLang="zh-TW" sz="1200">
              <a:latin typeface="Times New Roman" panose="02020603050405020304" pitchFamily="18" charset="0"/>
            </a:endParaRPr>
          </a:p>
        </p:txBody>
      </p:sp>
      <p:sp>
        <p:nvSpPr>
          <p:cNvPr id="174083" name="Rectangle 2">
            <a:extLst>
              <a:ext uri="{FF2B5EF4-FFF2-40B4-BE49-F238E27FC236}">
                <a16:creationId xmlns:a16="http://schemas.microsoft.com/office/drawing/2014/main" id="{C9533096-F0F6-41FA-9AF6-E59456BF5216}"/>
              </a:ext>
            </a:extLst>
          </p:cNvPr>
          <p:cNvSpPr>
            <a:spLocks noGrp="1" noRot="1" noChangeAspect="1" noChangeArrowheads="1" noTextEdit="1"/>
          </p:cNvSpPr>
          <p:nvPr>
            <p:ph type="sldImg"/>
          </p:nvPr>
        </p:nvSpPr>
        <p:spPr>
          <a:ln/>
        </p:spPr>
      </p:sp>
      <p:sp>
        <p:nvSpPr>
          <p:cNvPr id="174084" name="Rectangle 3">
            <a:extLst>
              <a:ext uri="{FF2B5EF4-FFF2-40B4-BE49-F238E27FC236}">
                <a16:creationId xmlns:a16="http://schemas.microsoft.com/office/drawing/2014/main" id="{6DBAE3B8-B747-4F70-A8CE-172BAF8808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89078605-AF37-4264-9EE4-1A267524DD0D}"/>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1F0D00E3-084A-43F3-BF2C-AAF73EAF02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8FAEB3C4-711D-4407-B6B4-B484A56FF6AF}"/>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3DD74C47-806C-4394-8CD6-F1E55934D6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954641B0-8132-471E-A198-128C94230ACD}"/>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7E66E653-4B4F-423C-8A4D-5453D2DC59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C57B63A0-51C4-416C-98BC-EE459813DB14}"/>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E7B9EE2D-B252-4A83-B22E-9FB53CD6BB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415D5F41-D029-4536-9233-7A8FE20A3F83}"/>
              </a:ext>
            </a:extLst>
          </p:cNvPr>
          <p:cNvSpPr>
            <a:spLocks noGrp="1" noRot="1" noChangeAspect="1" noTextEdit="1"/>
          </p:cNvSpPr>
          <p:nvPr>
            <p:ph type="sldImg"/>
          </p:nvPr>
        </p:nvSpPr>
        <p:spPr>
          <a:ln/>
        </p:spPr>
      </p:sp>
      <p:sp>
        <p:nvSpPr>
          <p:cNvPr id="181251" name="Notes Placeholder 2">
            <a:extLst>
              <a:ext uri="{FF2B5EF4-FFF2-40B4-BE49-F238E27FC236}">
                <a16:creationId xmlns:a16="http://schemas.microsoft.com/office/drawing/2014/main" id="{25F0CEB8-5A8B-474D-97C8-0DBE6B07DB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
        <p:nvSpPr>
          <p:cNvPr id="181252" name="Slide Number Placeholder 3">
            <a:extLst>
              <a:ext uri="{FF2B5EF4-FFF2-40B4-BE49-F238E27FC236}">
                <a16:creationId xmlns:a16="http://schemas.microsoft.com/office/drawing/2014/main" id="{0CADF38D-68E0-4605-96B3-F2AE82A53F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288DF633-7602-4F2E-98E9-854708C9BAD7}" type="slidenum">
              <a:rPr lang="en-US" altLang="zh-TW" sz="1200">
                <a:latin typeface="Times New Roman" panose="02020603050405020304" pitchFamily="18" charset="0"/>
              </a:rPr>
              <a:pPr/>
              <a:t>84</a:t>
            </a:fld>
            <a:endParaRPr lang="en-US" altLang="zh-TW" sz="12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6A238E8A-7429-489E-8813-877B1AA19CFA}"/>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55EC5740-95B7-4AD7-9D72-7B1C601219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026A8FD2-6D07-45AD-8E95-1C2737A9B18E}"/>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1F48EDB8-CF32-466A-A2B5-D2AC7E250B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92BE7356-B8E6-4815-AA35-B5767A2F4B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EF70458C-79A8-4222-80C7-C88FBDF875DA}" type="slidenum">
              <a:rPr lang="en-US" altLang="zh-TW" sz="1200">
                <a:latin typeface="Times New Roman" panose="02020603050405020304" pitchFamily="18" charset="0"/>
              </a:rPr>
              <a:pPr/>
              <a:t>13</a:t>
            </a:fld>
            <a:endParaRPr lang="en-US" altLang="zh-TW" sz="120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D61A187D-F33B-42DD-B745-74D8E8EAD7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algn="ctr"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28688" eaLnBrk="0" fontAlgn="base" hangingPunct="0">
              <a:spcBef>
                <a:spcPct val="0"/>
              </a:spcBef>
              <a:spcAft>
                <a:spcPct val="0"/>
              </a:spcAft>
              <a:defRPr sz="2400">
                <a:solidFill>
                  <a:schemeClr val="tx1"/>
                </a:solidFill>
                <a:latin typeface="Tahoma" panose="020B0604030504040204" pitchFamily="34" charset="0"/>
              </a:defRPr>
            </a:lvl9pPr>
          </a:lstStyle>
          <a:p>
            <a:fld id="{B37487E0-EA63-415D-9F1A-09EEC1740AAC}" type="slidenum">
              <a:rPr lang="en-US" altLang="zh-TW" sz="1200">
                <a:latin typeface="Times New Roman" panose="02020603050405020304" pitchFamily="18" charset="0"/>
              </a:rPr>
              <a:pPr/>
              <a:t>15</a:t>
            </a:fld>
            <a:endParaRPr lang="en-US" altLang="zh-TW"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190BBB42-4A88-4151-8DDD-0454D7536432}" type="datetime1">
              <a:rPr lang="zh-TW" altLang="en-US" smtClean="0"/>
              <a:t>2022/12/12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03D484-B2FE-4D12-A32D-1B5B9464333D}" type="slidenum">
              <a:rPr lang="zh-TW" altLang="en-US" smtClean="0"/>
              <a:t>‹#›</a:t>
            </a:fld>
            <a:endParaRPr lang="zh-TW"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28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45838CA-F265-4E02-ACA3-DA3AD99E72C2}" type="datetime1">
              <a:rPr lang="zh-TW" altLang="en-US" smtClean="0"/>
              <a:t>2022/12/12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03D484-B2FE-4D12-A32D-1B5B9464333D}" type="slidenum">
              <a:rPr lang="zh-TW" altLang="en-US" smtClean="0"/>
              <a:t>‹#›</a:t>
            </a:fld>
            <a:endParaRPr lang="zh-TW" altLang="en-US"/>
          </a:p>
        </p:txBody>
      </p:sp>
    </p:spTree>
    <p:extLst>
      <p:ext uri="{BB962C8B-B14F-4D97-AF65-F5344CB8AC3E}">
        <p14:creationId xmlns:p14="http://schemas.microsoft.com/office/powerpoint/2010/main" val="38484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9087626-124F-4F8C-BB7F-E07CA95B797B}" type="datetime1">
              <a:rPr lang="zh-TW" altLang="en-US" smtClean="0"/>
              <a:t>2022/12/12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03D484-B2FE-4D12-A32D-1B5B9464333D}" type="slidenum">
              <a:rPr lang="zh-TW" altLang="en-US" smtClean="0"/>
              <a:t>‹#›</a:t>
            </a:fld>
            <a:endParaRPr lang="zh-TW" altLang="en-US"/>
          </a:p>
        </p:txBody>
      </p:sp>
    </p:spTree>
    <p:extLst>
      <p:ext uri="{BB962C8B-B14F-4D97-AF65-F5344CB8AC3E}">
        <p14:creationId xmlns:p14="http://schemas.microsoft.com/office/powerpoint/2010/main" val="2015108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93038" cy="609600"/>
          </a:xfrm>
        </p:spPr>
        <p:txBody>
          <a:bodyPr/>
          <a:lstStyle/>
          <a:p>
            <a:r>
              <a:rPr lang="en-US"/>
              <a:t>Click to edit Master title style</a:t>
            </a:r>
          </a:p>
        </p:txBody>
      </p:sp>
      <p:sp>
        <p:nvSpPr>
          <p:cNvPr id="3" name="Text Placeholder 2"/>
          <p:cNvSpPr>
            <a:spLocks noGrp="1"/>
          </p:cNvSpPr>
          <p:nvPr>
            <p:ph type="body" sz="half" idx="1"/>
          </p:nvPr>
        </p:nvSpPr>
        <p:spPr>
          <a:xfrm>
            <a:off x="381000" y="1371600"/>
            <a:ext cx="411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11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9">
            <a:extLst>
              <a:ext uri="{FF2B5EF4-FFF2-40B4-BE49-F238E27FC236}">
                <a16:creationId xmlns:a16="http://schemas.microsoft.com/office/drawing/2014/main" id="{E8E032ED-6509-4A76-9EDF-EF0CBB7FB211}"/>
              </a:ext>
            </a:extLst>
          </p:cNvPr>
          <p:cNvSpPr>
            <a:spLocks noGrp="1" noChangeArrowheads="1"/>
          </p:cNvSpPr>
          <p:nvPr>
            <p:ph type="dt" sz="half" idx="10"/>
          </p:nvPr>
        </p:nvSpPr>
        <p:spPr>
          <a:ln/>
        </p:spPr>
        <p:txBody>
          <a:bodyPr/>
          <a:lstStyle>
            <a:lvl1pPr>
              <a:defRPr/>
            </a:lvl1pPr>
          </a:lstStyle>
          <a:p>
            <a:pPr>
              <a:defRPr/>
            </a:pPr>
            <a:fld id="{75F39292-D8A7-470D-963A-AEB016EA53BF}" type="datetime1">
              <a:rPr lang="zh-TW" altLang="en-US" smtClean="0"/>
              <a:t>2022/12/12</a:t>
            </a:fld>
            <a:endParaRPr lang="en-US"/>
          </a:p>
        </p:txBody>
      </p:sp>
      <p:sp>
        <p:nvSpPr>
          <p:cNvPr id="6" name="Rectangle 2060">
            <a:extLst>
              <a:ext uri="{FF2B5EF4-FFF2-40B4-BE49-F238E27FC236}">
                <a16:creationId xmlns:a16="http://schemas.microsoft.com/office/drawing/2014/main" id="{916E457C-452B-45F0-9471-AF9CF708FD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061">
            <a:extLst>
              <a:ext uri="{FF2B5EF4-FFF2-40B4-BE49-F238E27FC236}">
                <a16:creationId xmlns:a16="http://schemas.microsoft.com/office/drawing/2014/main" id="{03CEFD15-8B47-4E6A-96C9-E5337D62874D}"/>
              </a:ext>
            </a:extLst>
          </p:cNvPr>
          <p:cNvSpPr>
            <a:spLocks noGrp="1" noChangeArrowheads="1"/>
          </p:cNvSpPr>
          <p:nvPr>
            <p:ph type="sldNum" sz="quarter" idx="12"/>
          </p:nvPr>
        </p:nvSpPr>
        <p:spPr>
          <a:ln/>
        </p:spPr>
        <p:txBody>
          <a:bodyPr/>
          <a:lstStyle>
            <a:lvl1pPr>
              <a:defRPr/>
            </a:lvl1pPr>
          </a:lstStyle>
          <a:p>
            <a:fld id="{275041D2-CD23-4653-A164-A98EE642D8B9}" type="slidenum">
              <a:rPr lang="en-US" altLang="zh-TW"/>
              <a:pPr/>
              <a:t>‹#›</a:t>
            </a:fld>
            <a:endParaRPr lang="en-US" altLang="zh-TW"/>
          </a:p>
        </p:txBody>
      </p:sp>
    </p:spTree>
    <p:extLst>
      <p:ext uri="{BB962C8B-B14F-4D97-AF65-F5344CB8AC3E}">
        <p14:creationId xmlns:p14="http://schemas.microsoft.com/office/powerpoint/2010/main" val="3867514360"/>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93038" cy="609600"/>
          </a:xfrm>
        </p:spPr>
        <p:txBody>
          <a:bodyPr/>
          <a:lstStyle/>
          <a:p>
            <a:r>
              <a:rPr lang="en-US"/>
              <a:t>Click to edit Master title style</a:t>
            </a:r>
          </a:p>
        </p:txBody>
      </p:sp>
      <p:sp>
        <p:nvSpPr>
          <p:cNvPr id="3" name="Text Placeholder 2"/>
          <p:cNvSpPr>
            <a:spLocks noGrp="1"/>
          </p:cNvSpPr>
          <p:nvPr>
            <p:ph type="body" sz="half" idx="1"/>
          </p:nvPr>
        </p:nvSpPr>
        <p:spPr>
          <a:xfrm>
            <a:off x="381000" y="1371600"/>
            <a:ext cx="411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716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059">
            <a:extLst>
              <a:ext uri="{FF2B5EF4-FFF2-40B4-BE49-F238E27FC236}">
                <a16:creationId xmlns:a16="http://schemas.microsoft.com/office/drawing/2014/main" id="{7439393B-2135-4D22-B51D-10190FB47F9D}"/>
              </a:ext>
            </a:extLst>
          </p:cNvPr>
          <p:cNvSpPr>
            <a:spLocks noGrp="1" noChangeArrowheads="1"/>
          </p:cNvSpPr>
          <p:nvPr>
            <p:ph type="dt" sz="half" idx="10"/>
          </p:nvPr>
        </p:nvSpPr>
        <p:spPr>
          <a:ln/>
        </p:spPr>
        <p:txBody>
          <a:bodyPr/>
          <a:lstStyle>
            <a:lvl1pPr>
              <a:defRPr/>
            </a:lvl1pPr>
          </a:lstStyle>
          <a:p>
            <a:pPr>
              <a:defRPr/>
            </a:pPr>
            <a:fld id="{479FFE00-B13A-4854-AC62-3BD06C4687FA}" type="datetime1">
              <a:rPr lang="zh-TW" altLang="en-US" smtClean="0"/>
              <a:t>2022/12/12</a:t>
            </a:fld>
            <a:endParaRPr lang="en-US"/>
          </a:p>
        </p:txBody>
      </p:sp>
      <p:sp>
        <p:nvSpPr>
          <p:cNvPr id="7" name="Rectangle 2060">
            <a:extLst>
              <a:ext uri="{FF2B5EF4-FFF2-40B4-BE49-F238E27FC236}">
                <a16:creationId xmlns:a16="http://schemas.microsoft.com/office/drawing/2014/main" id="{D997B4CD-C243-4B44-B368-ACC7B2A58A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2061">
            <a:extLst>
              <a:ext uri="{FF2B5EF4-FFF2-40B4-BE49-F238E27FC236}">
                <a16:creationId xmlns:a16="http://schemas.microsoft.com/office/drawing/2014/main" id="{C41DB01B-3158-4E66-BC4D-82C4F0DC61EB}"/>
              </a:ext>
            </a:extLst>
          </p:cNvPr>
          <p:cNvSpPr>
            <a:spLocks noGrp="1" noChangeArrowheads="1"/>
          </p:cNvSpPr>
          <p:nvPr>
            <p:ph type="sldNum" sz="quarter" idx="12"/>
          </p:nvPr>
        </p:nvSpPr>
        <p:spPr>
          <a:ln/>
        </p:spPr>
        <p:txBody>
          <a:bodyPr/>
          <a:lstStyle>
            <a:lvl1pPr>
              <a:defRPr/>
            </a:lvl1pPr>
          </a:lstStyle>
          <a:p>
            <a:fld id="{B3600BD2-BFF6-4FC7-8948-2604E1130948}" type="slidenum">
              <a:rPr lang="en-US" altLang="zh-TW"/>
              <a:pPr/>
              <a:t>‹#›</a:t>
            </a:fld>
            <a:endParaRPr lang="en-US" altLang="zh-TW"/>
          </a:p>
        </p:txBody>
      </p:sp>
    </p:spTree>
    <p:extLst>
      <p:ext uri="{BB962C8B-B14F-4D97-AF65-F5344CB8AC3E}">
        <p14:creationId xmlns:p14="http://schemas.microsoft.com/office/powerpoint/2010/main" val="280187924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C74A2B0-3B99-447C-B771-3B34AF8CD225}" type="datetime1">
              <a:rPr lang="zh-TW" altLang="en-US" smtClean="0"/>
              <a:t>2022/12/12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03D484-B2FE-4D12-A32D-1B5B9464333D}" type="slidenum">
              <a:rPr lang="zh-TW" altLang="en-US" smtClean="0"/>
              <a:t>‹#›</a:t>
            </a:fld>
            <a:endParaRPr lang="zh-TW" altLang="en-US"/>
          </a:p>
        </p:txBody>
      </p:sp>
    </p:spTree>
    <p:extLst>
      <p:ext uri="{BB962C8B-B14F-4D97-AF65-F5344CB8AC3E}">
        <p14:creationId xmlns:p14="http://schemas.microsoft.com/office/powerpoint/2010/main" val="65978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D8476152-1194-46D0-83A5-E838ECC6FEED}" type="datetime1">
              <a:rPr lang="zh-TW" altLang="en-US" smtClean="0"/>
              <a:t>2022/12/12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03D484-B2FE-4D12-A32D-1B5B9464333D}" type="slidenum">
              <a:rPr lang="zh-TW" altLang="en-US" smtClean="0"/>
              <a:t>‹#›</a:t>
            </a:fld>
            <a:endParaRPr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1813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04F639E-F62E-478F-9114-D87B005C2288}" type="datetime1">
              <a:rPr lang="zh-TW" altLang="en-US" smtClean="0"/>
              <a:t>2022/12/12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03D484-B2FE-4D12-A32D-1B5B9464333D}" type="slidenum">
              <a:rPr lang="zh-TW" altLang="en-US" smtClean="0"/>
              <a:t>‹#›</a:t>
            </a:fld>
            <a:endParaRPr lang="zh-TW" altLang="en-US"/>
          </a:p>
        </p:txBody>
      </p:sp>
    </p:spTree>
    <p:extLst>
      <p:ext uri="{BB962C8B-B14F-4D97-AF65-F5344CB8AC3E}">
        <p14:creationId xmlns:p14="http://schemas.microsoft.com/office/powerpoint/2010/main" val="63860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2A2C577-8E73-486F-8BD9-F69406B7AC6C}" type="datetime1">
              <a:rPr lang="zh-TW" altLang="en-US" smtClean="0"/>
              <a:t>2022/12/12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203D484-B2FE-4D12-A32D-1B5B9464333D}" type="slidenum">
              <a:rPr lang="zh-TW" altLang="en-US" smtClean="0"/>
              <a:t>‹#›</a:t>
            </a:fld>
            <a:endParaRPr lang="zh-TW" alt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98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56A1B6F9-E61D-40DE-85E9-2D546F179A24}" type="datetime1">
              <a:rPr lang="zh-TW" altLang="en-US" smtClean="0"/>
              <a:t>2022/12/12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203D484-B2FE-4D12-A32D-1B5B9464333D}" type="slidenum">
              <a:rPr lang="zh-TW" altLang="en-US" smtClean="0"/>
              <a:t>‹#›</a:t>
            </a:fld>
            <a:endParaRPr lang="zh-TW" altLang="en-US"/>
          </a:p>
        </p:txBody>
      </p:sp>
    </p:spTree>
    <p:extLst>
      <p:ext uri="{BB962C8B-B14F-4D97-AF65-F5344CB8AC3E}">
        <p14:creationId xmlns:p14="http://schemas.microsoft.com/office/powerpoint/2010/main" val="403174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8C1BB-D0D6-4D8C-838E-1D424C1DD18C}" type="datetime1">
              <a:rPr lang="zh-TW" altLang="en-US" smtClean="0"/>
              <a:t>2022/12/12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203D484-B2FE-4D12-A32D-1B5B9464333D}" type="slidenum">
              <a:rPr lang="zh-TW" altLang="en-US" smtClean="0"/>
              <a:t>‹#›</a:t>
            </a:fld>
            <a:endParaRPr lang="zh-TW" altLang="en-US"/>
          </a:p>
        </p:txBody>
      </p:sp>
    </p:spTree>
    <p:extLst>
      <p:ext uri="{BB962C8B-B14F-4D97-AF65-F5344CB8AC3E}">
        <p14:creationId xmlns:p14="http://schemas.microsoft.com/office/powerpoint/2010/main" val="266071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594951F6-8A14-488E-8021-3EAE17B94604}" type="datetime1">
              <a:rPr lang="zh-TW" altLang="en-US" smtClean="0"/>
              <a:t>2022/12/12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03D484-B2FE-4D12-A32D-1B5B9464333D}" type="slidenum">
              <a:rPr lang="zh-TW" altLang="en-US" smtClean="0"/>
              <a:t>‹#›</a:t>
            </a:fld>
            <a:endParaRPr lang="zh-TW" alt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86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D50CE50-6399-4D8C-BB3A-87CE5F3B9A75}" type="datetime1">
              <a:rPr lang="zh-TW" altLang="en-US" smtClean="0"/>
              <a:t>2022/12/12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03D484-B2FE-4D12-A32D-1B5B9464333D}" type="slidenum">
              <a:rPr lang="zh-TW" altLang="en-US" smtClean="0"/>
              <a:t>‹#›</a:t>
            </a:fld>
            <a:endParaRPr lang="zh-TW" altLang="en-US"/>
          </a:p>
        </p:txBody>
      </p:sp>
    </p:spTree>
    <p:extLst>
      <p:ext uri="{BB962C8B-B14F-4D97-AF65-F5344CB8AC3E}">
        <p14:creationId xmlns:p14="http://schemas.microsoft.com/office/powerpoint/2010/main" val="242087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E337D3F-B514-4305-8A16-FD57C8388966}" type="datetime1">
              <a:rPr lang="zh-TW" altLang="en-US" smtClean="0"/>
              <a:t>2022/12/12</a:t>
            </a:fld>
            <a:endParaRPr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TW"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203D484-B2FE-4D12-A32D-1B5B9464333D}" type="slidenum">
              <a:rPr lang="zh-TW" altLang="en-US" smtClean="0"/>
              <a:t>‹#›</a:t>
            </a:fld>
            <a:endParaRPr lang="zh-TW" altLang="en-US"/>
          </a:p>
        </p:txBody>
      </p:sp>
    </p:spTree>
    <p:extLst>
      <p:ext uri="{BB962C8B-B14F-4D97-AF65-F5344CB8AC3E}">
        <p14:creationId xmlns:p14="http://schemas.microsoft.com/office/powerpoint/2010/main" val="3559319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lai@cycu.edu.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6.wmf"/><Relationship Id="rId3" Type="http://schemas.openxmlformats.org/officeDocument/2006/relationships/notesSlide" Target="../notesSlides/notesSlide12.xml"/><Relationship Id="rId7" Type="http://schemas.openxmlformats.org/officeDocument/2006/relationships/image" Target="../media/image13.w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8.e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w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7.wmf"/><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wmf"/><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24.wmf"/><Relationship Id="rId4" Type="http://schemas.openxmlformats.org/officeDocument/2006/relationships/oleObject" Target="../embeddings/oleObject19.bin"/><Relationship Id="rId9" Type="http://schemas.openxmlformats.org/officeDocument/2006/relationships/image" Target="../media/image26.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1.png"/><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9.wmf"/><Relationship Id="rId4" Type="http://schemas.openxmlformats.org/officeDocument/2006/relationships/oleObject" Target="../embeddings/oleObject23.bin"/></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miro.medium.com/max/745/0*o_BoNtBbwvAiNFLB.gi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38.xml"/><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48.wmf"/><Relationship Id="rId4" Type="http://schemas.openxmlformats.org/officeDocument/2006/relationships/oleObject" Target="../embeddings/oleObject24.bin"/><Relationship Id="rId9" Type="http://schemas.openxmlformats.org/officeDocument/2006/relationships/image" Target="../media/image50.wmf"/></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40.xml"/><Relationship Id="rId7" Type="http://schemas.openxmlformats.org/officeDocument/2006/relationships/image" Target="../media/image56.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image" Target="../media/image55.wmf"/><Relationship Id="rId4" Type="http://schemas.openxmlformats.org/officeDocument/2006/relationships/oleObject" Target="../embeddings/oleObject27.bin"/><Relationship Id="rId9" Type="http://schemas.openxmlformats.org/officeDocument/2006/relationships/image" Target="../media/image57.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62.wmf"/><Relationship Id="rId4" Type="http://schemas.openxmlformats.org/officeDocument/2006/relationships/oleObject" Target="../embeddings/oleObject30.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wmf"/><Relationship Id="rId4" Type="http://schemas.openxmlformats.org/officeDocument/2006/relationships/image" Target="../media/image4.emf"/><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4323BB-EEE5-4FF0-A0B4-A5D42B2F80B0}"/>
              </a:ext>
            </a:extLst>
          </p:cNvPr>
          <p:cNvSpPr>
            <a:spLocks noGrp="1"/>
          </p:cNvSpPr>
          <p:nvPr>
            <p:ph type="ctrTitle"/>
          </p:nvPr>
        </p:nvSpPr>
        <p:spPr/>
        <p:txBody>
          <a:bodyPr/>
          <a:lstStyle/>
          <a:p>
            <a:r>
              <a:rPr lang="en-US" altLang="zh-TW" sz="4000" b="1" dirty="0"/>
              <a:t>Chapter 10</a:t>
            </a:r>
            <a:br>
              <a:rPr lang="en-US" altLang="zh-TW" sz="4000" b="1" dirty="0"/>
            </a:br>
            <a:r>
              <a:rPr lang="en-AU" altLang="zh-TW" sz="4000" b="1" dirty="0">
                <a:ea typeface="PMingLiU" panose="02020500000000000000" pitchFamily="18" charset="-120"/>
              </a:rPr>
              <a:t>Cluster Analysis: Basic Concepts and Methods</a:t>
            </a:r>
            <a:endParaRPr lang="zh-TW" altLang="en-US" sz="4000" b="1" dirty="0"/>
          </a:p>
        </p:txBody>
      </p:sp>
      <p:sp>
        <p:nvSpPr>
          <p:cNvPr id="3" name="副標題 2">
            <a:extLst>
              <a:ext uri="{FF2B5EF4-FFF2-40B4-BE49-F238E27FC236}">
                <a16:creationId xmlns:a16="http://schemas.microsoft.com/office/drawing/2014/main" id="{418E8571-FCE4-47DE-9667-6FCEB5635AB2}"/>
              </a:ext>
            </a:extLst>
          </p:cNvPr>
          <p:cNvSpPr>
            <a:spLocks noGrp="1"/>
          </p:cNvSpPr>
          <p:nvPr>
            <p:ph type="subTitle" idx="1"/>
          </p:nvPr>
        </p:nvSpPr>
        <p:spPr/>
        <p:txBody>
          <a:bodyPr>
            <a:normAutofit/>
          </a:bodyPr>
          <a:lstStyle/>
          <a:p>
            <a:r>
              <a:rPr lang="en-US" altLang="zh-TW" sz="2000" dirty="0"/>
              <a:t>Dr. Chin-Hui Lai</a:t>
            </a:r>
          </a:p>
          <a:p>
            <a:r>
              <a:rPr lang="en-US" altLang="zh-TW" sz="2000" dirty="0"/>
              <a:t>Department of Information Management, CYCU</a:t>
            </a:r>
          </a:p>
          <a:p>
            <a:r>
              <a:rPr lang="en-US" altLang="zh-TW" sz="2000" dirty="0"/>
              <a:t>Email:</a:t>
            </a:r>
            <a:r>
              <a:rPr lang="en-US" altLang="zh-TW" sz="2000" dirty="0">
                <a:hlinkClick r:id="rId2"/>
              </a:rPr>
              <a:t> chlai@cycu.edu.tw</a:t>
            </a:r>
            <a:endParaRPr lang="en-US" altLang="zh-TW" sz="2000" dirty="0"/>
          </a:p>
          <a:p>
            <a:endParaRPr lang="zh-TW" altLang="en-US" sz="2000" dirty="0"/>
          </a:p>
        </p:txBody>
      </p:sp>
    </p:spTree>
    <p:extLst>
      <p:ext uri="{BB962C8B-B14F-4D97-AF65-F5344CB8AC3E}">
        <p14:creationId xmlns:p14="http://schemas.microsoft.com/office/powerpoint/2010/main" val="83128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1FD901-02E7-443E-A0BF-0F32FA8C6783}"/>
              </a:ext>
            </a:extLst>
          </p:cNvPr>
          <p:cNvSpPr>
            <a:spLocks noGrp="1"/>
          </p:cNvSpPr>
          <p:nvPr>
            <p:ph type="title"/>
          </p:nvPr>
        </p:nvSpPr>
        <p:spPr>
          <a:xfrm>
            <a:off x="457200" y="422868"/>
            <a:ext cx="8229600" cy="990600"/>
          </a:xfrm>
        </p:spPr>
        <p:txBody>
          <a:bodyPr>
            <a:normAutofit/>
          </a:bodyPr>
          <a:lstStyle/>
          <a:p>
            <a:r>
              <a:rPr lang="en-US" altLang="zh-TW" sz="3600" dirty="0"/>
              <a:t>Measure the Quality of Clustering</a:t>
            </a:r>
            <a:endParaRPr lang="zh-TW" altLang="en-US" sz="3600" dirty="0"/>
          </a:p>
        </p:txBody>
      </p:sp>
      <p:sp>
        <p:nvSpPr>
          <p:cNvPr id="3" name="內容版面配置區 2">
            <a:extLst>
              <a:ext uri="{FF2B5EF4-FFF2-40B4-BE49-F238E27FC236}">
                <a16:creationId xmlns:a16="http://schemas.microsoft.com/office/drawing/2014/main" id="{F8240874-A277-4502-BEAC-826451C7E7BB}"/>
              </a:ext>
            </a:extLst>
          </p:cNvPr>
          <p:cNvSpPr>
            <a:spLocks noGrp="1"/>
          </p:cNvSpPr>
          <p:nvPr>
            <p:ph idx="1"/>
          </p:nvPr>
        </p:nvSpPr>
        <p:spPr>
          <a:xfrm>
            <a:off x="457200" y="1524000"/>
            <a:ext cx="8229600" cy="4800600"/>
          </a:xfrm>
        </p:spPr>
        <p:txBody>
          <a:bodyPr>
            <a:normAutofit/>
          </a:bodyPr>
          <a:lstStyle/>
          <a:p>
            <a:r>
              <a:rPr lang="en-US" altLang="zh-TW" sz="2800" dirty="0"/>
              <a:t>Quality of clustering:</a:t>
            </a:r>
          </a:p>
          <a:p>
            <a:pPr lvl="1"/>
            <a:r>
              <a:rPr lang="en-US" altLang="zh-TW" sz="2400" dirty="0"/>
              <a:t>There is usually a separate “quality” function that measures the </a:t>
            </a:r>
            <a:r>
              <a:rPr lang="en-US" altLang="zh-TW" sz="2400" dirty="0">
                <a:solidFill>
                  <a:srgbClr val="0000FF"/>
                </a:solidFill>
              </a:rPr>
              <a:t>“goodness” of a cluster</a:t>
            </a:r>
            <a:r>
              <a:rPr lang="en-US" altLang="zh-TW" sz="2400" dirty="0"/>
              <a:t>.</a:t>
            </a:r>
          </a:p>
          <a:p>
            <a:pPr lvl="1"/>
            <a:r>
              <a:rPr lang="en-US" altLang="zh-TW" sz="2400" dirty="0">
                <a:sym typeface="Symbol" panose="05050102010706020507" pitchFamily="18" charset="2"/>
              </a:rPr>
              <a:t>It is hard to define “similar enough” or “good enough” </a:t>
            </a:r>
          </a:p>
          <a:p>
            <a:pPr lvl="2"/>
            <a:r>
              <a:rPr lang="en-US" altLang="zh-TW" sz="2000" dirty="0">
                <a:sym typeface="Symbol" panose="05050102010706020507" pitchFamily="18" charset="2"/>
              </a:rPr>
              <a:t> The answer is typically highly subjective</a:t>
            </a:r>
          </a:p>
          <a:p>
            <a:endParaRPr lang="zh-TW" altLang="en-US" sz="2800" dirty="0"/>
          </a:p>
        </p:txBody>
      </p:sp>
    </p:spTree>
    <p:extLst>
      <p:ext uri="{BB962C8B-B14F-4D97-AF65-F5344CB8AC3E}">
        <p14:creationId xmlns:p14="http://schemas.microsoft.com/office/powerpoint/2010/main" val="408327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E327F71-CD12-456C-A812-6576082F65F9}"/>
              </a:ext>
            </a:extLst>
          </p:cNvPr>
          <p:cNvSpPr>
            <a:spLocks noGrp="1"/>
          </p:cNvSpPr>
          <p:nvPr>
            <p:ph type="title"/>
          </p:nvPr>
        </p:nvSpPr>
        <p:spPr>
          <a:xfrm>
            <a:off x="457200" y="381000"/>
            <a:ext cx="8229600" cy="990600"/>
          </a:xfrm>
        </p:spPr>
        <p:txBody>
          <a:bodyPr>
            <a:normAutofit/>
          </a:bodyPr>
          <a:lstStyle/>
          <a:p>
            <a:r>
              <a:rPr lang="en-US" altLang="zh-TW" sz="3600" dirty="0">
                <a:ea typeface="PMingLiU" panose="02020500000000000000" pitchFamily="18" charset="-120"/>
              </a:rPr>
              <a:t>Considerations for Cluster Analysis</a:t>
            </a:r>
          </a:p>
        </p:txBody>
      </p:sp>
      <p:sp>
        <p:nvSpPr>
          <p:cNvPr id="12291" name="Content Placeholder 2">
            <a:extLst>
              <a:ext uri="{FF2B5EF4-FFF2-40B4-BE49-F238E27FC236}">
                <a16:creationId xmlns:a16="http://schemas.microsoft.com/office/drawing/2014/main" id="{6043FEAC-3B0B-40B8-83F9-359E513267D7}"/>
              </a:ext>
            </a:extLst>
          </p:cNvPr>
          <p:cNvSpPr>
            <a:spLocks noGrp="1"/>
          </p:cNvSpPr>
          <p:nvPr>
            <p:ph idx="1"/>
          </p:nvPr>
        </p:nvSpPr>
        <p:spPr>
          <a:xfrm>
            <a:off x="457200" y="1499717"/>
            <a:ext cx="8229600" cy="4876800"/>
          </a:xfrm>
        </p:spPr>
        <p:txBody>
          <a:bodyPr>
            <a:normAutofit fontScale="92500" lnSpcReduction="20000"/>
          </a:bodyPr>
          <a:lstStyle/>
          <a:p>
            <a:pPr>
              <a:spcAft>
                <a:spcPts val="600"/>
              </a:spcAft>
            </a:pPr>
            <a:r>
              <a:rPr lang="en-US" altLang="zh-TW" dirty="0">
                <a:ea typeface="PMingLiU" panose="02020500000000000000" pitchFamily="18" charset="-120"/>
              </a:rPr>
              <a:t>Partitioning criteria</a:t>
            </a:r>
          </a:p>
          <a:p>
            <a:pPr lvl="1">
              <a:spcAft>
                <a:spcPts val="600"/>
              </a:spcAft>
            </a:pPr>
            <a:r>
              <a:rPr lang="en-US" altLang="zh-TW" sz="2400" dirty="0">
                <a:ea typeface="PMingLiU" panose="02020500000000000000" pitchFamily="18" charset="-120"/>
              </a:rPr>
              <a:t>Single level vs. hierarchical partitioning (often, multi-level hierarchical partitioning is desirable)</a:t>
            </a:r>
          </a:p>
          <a:p>
            <a:pPr>
              <a:spcAft>
                <a:spcPts val="600"/>
              </a:spcAft>
            </a:pPr>
            <a:r>
              <a:rPr lang="en-US" altLang="zh-TW" dirty="0">
                <a:ea typeface="PMingLiU" panose="02020500000000000000" pitchFamily="18" charset="-120"/>
              </a:rPr>
              <a:t>Separation of clusters</a:t>
            </a:r>
          </a:p>
          <a:p>
            <a:pPr lvl="1">
              <a:spcAft>
                <a:spcPts val="600"/>
              </a:spcAft>
            </a:pPr>
            <a:r>
              <a:rPr lang="en-US" altLang="zh-TW" sz="2400" dirty="0">
                <a:ea typeface="PMingLiU" panose="02020500000000000000" pitchFamily="18" charset="-120"/>
              </a:rPr>
              <a:t>Exclusive (e.g., one customer belongs to only one region) vs. non-exclusive (e.g., one document may belong to more than one class)</a:t>
            </a:r>
          </a:p>
          <a:p>
            <a:pPr>
              <a:spcAft>
                <a:spcPts val="600"/>
              </a:spcAft>
            </a:pPr>
            <a:r>
              <a:rPr lang="en-US" altLang="zh-TW" dirty="0">
                <a:ea typeface="PMingLiU" panose="02020500000000000000" pitchFamily="18" charset="-120"/>
              </a:rPr>
              <a:t>Similarity measure</a:t>
            </a:r>
          </a:p>
          <a:p>
            <a:pPr lvl="1">
              <a:spcAft>
                <a:spcPts val="600"/>
              </a:spcAft>
            </a:pPr>
            <a:r>
              <a:rPr lang="en-US" altLang="zh-TW" sz="2400" dirty="0">
                <a:ea typeface="PMingLiU" panose="02020500000000000000" pitchFamily="18" charset="-120"/>
              </a:rPr>
              <a:t>Distance-based (e.g., Euclidian, road network, vector)  vs. connectivity-based (e.g., density or contiguity)</a:t>
            </a:r>
          </a:p>
          <a:p>
            <a:pPr>
              <a:spcAft>
                <a:spcPts val="600"/>
              </a:spcAft>
            </a:pPr>
            <a:r>
              <a:rPr lang="en-US" altLang="zh-TW" dirty="0">
                <a:ea typeface="PMingLiU" panose="02020500000000000000" pitchFamily="18" charset="-120"/>
              </a:rPr>
              <a:t>Clustering space</a:t>
            </a:r>
          </a:p>
          <a:p>
            <a:pPr lvl="1">
              <a:spcAft>
                <a:spcPts val="600"/>
              </a:spcAft>
            </a:pPr>
            <a:r>
              <a:rPr lang="en-US" altLang="zh-TW" sz="2400" dirty="0">
                <a:ea typeface="PMingLiU" panose="02020500000000000000" pitchFamily="18" charset="-120"/>
              </a:rPr>
              <a:t>Full space (often when low dimensional) vs. subspaces (often in high-dimensional clustering)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7C87303-1CF8-4C2B-8CA5-4076E4F036E5}"/>
              </a:ext>
            </a:extLst>
          </p:cNvPr>
          <p:cNvSpPr>
            <a:spLocks noGrp="1"/>
          </p:cNvSpPr>
          <p:nvPr>
            <p:ph type="title"/>
          </p:nvPr>
        </p:nvSpPr>
        <p:spPr/>
        <p:txBody>
          <a:bodyPr/>
          <a:lstStyle/>
          <a:p>
            <a:r>
              <a:rPr lang="en-US" altLang="zh-TW">
                <a:ea typeface="PMingLiU" panose="02020500000000000000" pitchFamily="18" charset="-120"/>
              </a:rPr>
              <a:t>Requirements and Challenges</a:t>
            </a:r>
          </a:p>
        </p:txBody>
      </p:sp>
      <p:sp>
        <p:nvSpPr>
          <p:cNvPr id="13315" name="Content Placeholder 2">
            <a:extLst>
              <a:ext uri="{FF2B5EF4-FFF2-40B4-BE49-F238E27FC236}">
                <a16:creationId xmlns:a16="http://schemas.microsoft.com/office/drawing/2014/main" id="{42BB6B77-B0CC-4B3C-9650-3B3B494F52AE}"/>
              </a:ext>
            </a:extLst>
          </p:cNvPr>
          <p:cNvSpPr>
            <a:spLocks noGrp="1"/>
          </p:cNvSpPr>
          <p:nvPr>
            <p:ph idx="1"/>
          </p:nvPr>
        </p:nvSpPr>
        <p:spPr>
          <a:xfrm>
            <a:off x="457200" y="1524000"/>
            <a:ext cx="8229600" cy="4953000"/>
          </a:xfrm>
        </p:spPr>
        <p:txBody>
          <a:bodyPr/>
          <a:lstStyle/>
          <a:p>
            <a:r>
              <a:rPr lang="en-US" altLang="zh-TW" sz="2000" dirty="0">
                <a:ea typeface="PMingLiU" panose="02020500000000000000" pitchFamily="18" charset="-120"/>
              </a:rPr>
              <a:t>Scalability</a:t>
            </a:r>
          </a:p>
          <a:p>
            <a:pPr lvl="1"/>
            <a:r>
              <a:rPr lang="en-US" altLang="zh-TW" sz="2000" dirty="0">
                <a:ea typeface="PMingLiU" panose="02020500000000000000" pitchFamily="18" charset="-120"/>
              </a:rPr>
              <a:t>Clustering all the data instead of only on samples</a:t>
            </a:r>
          </a:p>
          <a:p>
            <a:r>
              <a:rPr lang="en-US" altLang="zh-TW" sz="2000" dirty="0">
                <a:ea typeface="PMingLiU" panose="02020500000000000000" pitchFamily="18" charset="-120"/>
              </a:rPr>
              <a:t>Ability to deal with different types of attributes</a:t>
            </a:r>
          </a:p>
          <a:p>
            <a:pPr lvl="1"/>
            <a:r>
              <a:rPr lang="en-US" altLang="zh-TW" sz="2000" dirty="0">
                <a:ea typeface="PMingLiU" panose="02020500000000000000" pitchFamily="18" charset="-120"/>
              </a:rPr>
              <a:t>Numerical, binary, categorical, ordinal, linked, and mixture of these </a:t>
            </a:r>
          </a:p>
          <a:p>
            <a:r>
              <a:rPr lang="en-US" altLang="zh-TW" sz="2000" dirty="0">
                <a:ea typeface="PMingLiU" panose="02020500000000000000" pitchFamily="18" charset="-120"/>
              </a:rPr>
              <a:t>Constraint-based clustering</a:t>
            </a:r>
          </a:p>
          <a:p>
            <a:pPr marL="742950" lvl="2" indent="-342900">
              <a:buSzPct val="60000"/>
            </a:pPr>
            <a:r>
              <a:rPr lang="en-US" altLang="zh-TW" sz="2000" dirty="0">
                <a:ea typeface="PMingLiU" panose="02020500000000000000" pitchFamily="18" charset="-120"/>
              </a:rPr>
              <a:t>User may give inputs on constraints</a:t>
            </a:r>
          </a:p>
          <a:p>
            <a:pPr marL="742950" lvl="2" indent="-342900">
              <a:buSzPct val="60000"/>
            </a:pPr>
            <a:r>
              <a:rPr lang="en-US" altLang="zh-TW" sz="2000" dirty="0">
                <a:ea typeface="PMingLiU" panose="02020500000000000000" pitchFamily="18" charset="-120"/>
              </a:rPr>
              <a:t>Use domain knowledge to determine input parameters</a:t>
            </a:r>
          </a:p>
          <a:p>
            <a:r>
              <a:rPr lang="en-US" altLang="zh-TW" sz="2000" dirty="0">
                <a:ea typeface="PMingLiU" panose="02020500000000000000" pitchFamily="18" charset="-120"/>
              </a:rPr>
              <a:t>Interpretability and usability</a:t>
            </a:r>
          </a:p>
          <a:p>
            <a:r>
              <a:rPr lang="en-US" altLang="zh-TW" sz="2000" dirty="0">
                <a:ea typeface="PMingLiU" panose="02020500000000000000" pitchFamily="18" charset="-120"/>
              </a:rPr>
              <a:t>Others </a:t>
            </a:r>
          </a:p>
          <a:p>
            <a:pPr lvl="1"/>
            <a:r>
              <a:rPr lang="en-US" altLang="zh-TW" sz="2000" dirty="0">
                <a:ea typeface="PMingLiU" panose="02020500000000000000" pitchFamily="18" charset="-120"/>
              </a:rPr>
              <a:t>Discovery of clusters with arbitrary shape</a:t>
            </a:r>
          </a:p>
          <a:p>
            <a:pPr lvl="1"/>
            <a:r>
              <a:rPr lang="en-US" altLang="zh-TW" sz="2000" dirty="0">
                <a:ea typeface="PMingLiU" panose="02020500000000000000" pitchFamily="18" charset="-120"/>
              </a:rPr>
              <a:t>Ability to deal with noisy data</a:t>
            </a:r>
          </a:p>
          <a:p>
            <a:pPr lvl="1"/>
            <a:r>
              <a:rPr lang="en-US" altLang="zh-TW" sz="2000" dirty="0">
                <a:ea typeface="PMingLiU" panose="02020500000000000000" pitchFamily="18" charset="-120"/>
              </a:rPr>
              <a:t>Incremental clustering and insensitivity to input order</a:t>
            </a:r>
          </a:p>
          <a:p>
            <a:pPr lvl="1"/>
            <a:r>
              <a:rPr lang="en-US" altLang="zh-TW" sz="2000" dirty="0">
                <a:ea typeface="PMingLiU" panose="02020500000000000000" pitchFamily="18" charset="-120"/>
              </a:rPr>
              <a:t>High dimensionality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C54516B-F73D-42E1-A67F-B7FFD8447F75}"/>
              </a:ext>
            </a:extLst>
          </p:cNvPr>
          <p:cNvSpPr>
            <a:spLocks noGrp="1" noChangeArrowheads="1"/>
          </p:cNvSpPr>
          <p:nvPr>
            <p:ph type="title"/>
          </p:nvPr>
        </p:nvSpPr>
        <p:spPr>
          <a:xfrm>
            <a:off x="457200" y="284825"/>
            <a:ext cx="8229600" cy="889247"/>
          </a:xfrm>
        </p:spPr>
        <p:txBody>
          <a:bodyPr>
            <a:normAutofit/>
          </a:bodyPr>
          <a:lstStyle/>
          <a:p>
            <a:r>
              <a:rPr lang="en-US" altLang="zh-TW" sz="3600" dirty="0"/>
              <a:t>Major Clustering Approaches (1/3)</a:t>
            </a:r>
          </a:p>
        </p:txBody>
      </p:sp>
      <p:sp>
        <p:nvSpPr>
          <p:cNvPr id="14339" name="Rectangle 3">
            <a:extLst>
              <a:ext uri="{FF2B5EF4-FFF2-40B4-BE49-F238E27FC236}">
                <a16:creationId xmlns:a16="http://schemas.microsoft.com/office/drawing/2014/main" id="{DE629553-EB39-4BE0-BDED-6F0B7BAA8E6E}"/>
              </a:ext>
            </a:extLst>
          </p:cNvPr>
          <p:cNvSpPr>
            <a:spLocks noGrp="1" noChangeArrowheads="1"/>
          </p:cNvSpPr>
          <p:nvPr>
            <p:ph type="body" idx="1"/>
          </p:nvPr>
        </p:nvSpPr>
        <p:spPr>
          <a:xfrm>
            <a:off x="457200" y="1174072"/>
            <a:ext cx="8229600" cy="4876800"/>
          </a:xfrm>
        </p:spPr>
        <p:txBody>
          <a:bodyPr>
            <a:normAutofit/>
          </a:bodyPr>
          <a:lstStyle/>
          <a:p>
            <a:r>
              <a:rPr lang="en-US" altLang="zh-TW" b="1" dirty="0"/>
              <a:t>Partitioning approach: </a:t>
            </a:r>
          </a:p>
          <a:p>
            <a:pPr lvl="1"/>
            <a:r>
              <a:rPr lang="en-US" altLang="zh-TW" dirty="0"/>
              <a:t>Construct various partitions and then evaluate them by some criterion, e.g., minimizing the sum of square errors</a:t>
            </a:r>
          </a:p>
          <a:p>
            <a:pPr lvl="1"/>
            <a:r>
              <a:rPr lang="en-US" altLang="zh-TW" dirty="0"/>
              <a:t>Typical methods: </a:t>
            </a:r>
            <a:r>
              <a:rPr lang="en-US" altLang="zh-TW" dirty="0">
                <a:solidFill>
                  <a:srgbClr val="0000FF"/>
                </a:solidFill>
              </a:rPr>
              <a:t>k-means, k-medoids, CLARANS</a:t>
            </a:r>
          </a:p>
          <a:p>
            <a:r>
              <a:rPr lang="en-US" altLang="zh-TW" b="1" dirty="0"/>
              <a:t>Hierarchical approach: </a:t>
            </a:r>
          </a:p>
          <a:p>
            <a:pPr lvl="1"/>
            <a:r>
              <a:rPr lang="en-US" altLang="zh-TW" dirty="0"/>
              <a:t>Create a hierarchical decomposition of the set of data (or objects) using some criterion</a:t>
            </a:r>
          </a:p>
          <a:p>
            <a:pPr lvl="1"/>
            <a:r>
              <a:rPr lang="en-US" altLang="zh-TW" dirty="0"/>
              <a:t>Typical methods: </a:t>
            </a:r>
            <a:r>
              <a:rPr lang="en-US" altLang="zh-TW" dirty="0">
                <a:solidFill>
                  <a:srgbClr val="0000FF"/>
                </a:solidFill>
              </a:rPr>
              <a:t>Diana, Agnes, BIRCH, CAMELEON</a:t>
            </a:r>
          </a:p>
        </p:txBody>
      </p:sp>
      <p:pic>
        <p:nvPicPr>
          <p:cNvPr id="4" name="Picture 2" descr="How to find the optimal number of clusters with R? | by Changhyun Kim |  Jul, 2022 | Medium">
            <a:extLst>
              <a:ext uri="{FF2B5EF4-FFF2-40B4-BE49-F238E27FC236}">
                <a16:creationId xmlns:a16="http://schemas.microsoft.com/office/drawing/2014/main" id="{12500965-9BCC-4DA0-AAD8-E62A880F0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919" y="4168108"/>
            <a:ext cx="6408365" cy="2578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E10B0D-193E-47B2-A8DD-B092FE6E0775}"/>
              </a:ext>
            </a:extLst>
          </p:cNvPr>
          <p:cNvSpPr>
            <a:spLocks noGrp="1"/>
          </p:cNvSpPr>
          <p:nvPr>
            <p:ph type="title"/>
          </p:nvPr>
        </p:nvSpPr>
        <p:spPr>
          <a:xfrm>
            <a:off x="457200" y="381000"/>
            <a:ext cx="8229600" cy="990600"/>
          </a:xfrm>
        </p:spPr>
        <p:txBody>
          <a:bodyPr>
            <a:normAutofit/>
          </a:bodyPr>
          <a:lstStyle/>
          <a:p>
            <a:r>
              <a:rPr lang="en-US" altLang="zh-TW" sz="3600" dirty="0"/>
              <a:t>Major Clustering Approaches (2/3)</a:t>
            </a:r>
            <a:endParaRPr lang="zh-TW" altLang="en-US" sz="3600" dirty="0"/>
          </a:p>
        </p:txBody>
      </p:sp>
      <p:sp>
        <p:nvSpPr>
          <p:cNvPr id="3" name="內容版面配置區 2">
            <a:extLst>
              <a:ext uri="{FF2B5EF4-FFF2-40B4-BE49-F238E27FC236}">
                <a16:creationId xmlns:a16="http://schemas.microsoft.com/office/drawing/2014/main" id="{F84E45BC-A14F-48BA-B42E-79B3E002614E}"/>
              </a:ext>
            </a:extLst>
          </p:cNvPr>
          <p:cNvSpPr>
            <a:spLocks noGrp="1"/>
          </p:cNvSpPr>
          <p:nvPr>
            <p:ph idx="1"/>
          </p:nvPr>
        </p:nvSpPr>
        <p:spPr>
          <a:xfrm>
            <a:off x="457200" y="1524000"/>
            <a:ext cx="8229600" cy="4953000"/>
          </a:xfrm>
        </p:spPr>
        <p:txBody>
          <a:bodyPr>
            <a:normAutofit lnSpcReduction="10000"/>
          </a:bodyPr>
          <a:lstStyle/>
          <a:p>
            <a:r>
              <a:rPr lang="en-US" altLang="zh-TW" b="1" dirty="0"/>
              <a:t>Density-based approach: </a:t>
            </a:r>
          </a:p>
          <a:p>
            <a:pPr lvl="1"/>
            <a:r>
              <a:rPr lang="en-US" altLang="zh-TW" dirty="0"/>
              <a:t>Based on connectivity and density functions</a:t>
            </a:r>
          </a:p>
          <a:p>
            <a:pPr lvl="1"/>
            <a:r>
              <a:rPr lang="en-US" altLang="zh-TW" dirty="0"/>
              <a:t>Typical methods: </a:t>
            </a:r>
            <a:r>
              <a:rPr lang="en-US" altLang="zh-TW" dirty="0">
                <a:solidFill>
                  <a:srgbClr val="0000FF"/>
                </a:solidFill>
              </a:rPr>
              <a:t>DBSACN, OPTICS, DENCLUE</a:t>
            </a:r>
          </a:p>
          <a:p>
            <a:r>
              <a:rPr lang="en-US" altLang="zh-TW" b="1" dirty="0"/>
              <a:t>Grid-based approach: </a:t>
            </a:r>
          </a:p>
          <a:p>
            <a:pPr lvl="1"/>
            <a:r>
              <a:rPr lang="en-US" altLang="zh-TW" dirty="0"/>
              <a:t>based on a multiple-level granularity structure</a:t>
            </a:r>
          </a:p>
          <a:p>
            <a:pPr lvl="1"/>
            <a:r>
              <a:rPr lang="en-US" altLang="zh-TW" dirty="0"/>
              <a:t>Typical methods: </a:t>
            </a:r>
            <a:r>
              <a:rPr lang="en-US" altLang="zh-TW" dirty="0">
                <a:solidFill>
                  <a:srgbClr val="0000FF"/>
                </a:solidFill>
              </a:rPr>
              <a:t>STING, </a:t>
            </a:r>
            <a:r>
              <a:rPr lang="en-US" altLang="zh-TW" dirty="0" err="1">
                <a:solidFill>
                  <a:srgbClr val="0000FF"/>
                </a:solidFill>
              </a:rPr>
              <a:t>WaveCluster</a:t>
            </a:r>
            <a:r>
              <a:rPr lang="en-US" altLang="zh-TW" dirty="0">
                <a:solidFill>
                  <a:srgbClr val="0000FF"/>
                </a:solidFill>
              </a:rPr>
              <a:t>, CLIQUE</a:t>
            </a:r>
          </a:p>
          <a:p>
            <a:r>
              <a:rPr lang="en-US" altLang="zh-TW" b="1" dirty="0"/>
              <a:t>Model-based: </a:t>
            </a:r>
          </a:p>
          <a:p>
            <a:pPr lvl="1"/>
            <a:r>
              <a:rPr lang="en-US" altLang="zh-TW" dirty="0"/>
              <a:t>A model is hypothesized for each of the clusters and tries to find the best fit of that model to each other</a:t>
            </a:r>
          </a:p>
          <a:p>
            <a:pPr lvl="1"/>
            <a:r>
              <a:rPr lang="en-US" altLang="zh-TW" dirty="0"/>
              <a:t>Typical methods: </a:t>
            </a:r>
            <a:r>
              <a:rPr lang="en-US" altLang="zh-TW" dirty="0">
                <a:solidFill>
                  <a:srgbClr val="0000FF"/>
                </a:solidFill>
              </a:rPr>
              <a:t>EM, SOM, COBWEB</a:t>
            </a:r>
          </a:p>
          <a:p>
            <a:r>
              <a:rPr lang="en-US" altLang="zh-TW" b="1" dirty="0"/>
              <a:t>Frequent pattern-based:</a:t>
            </a:r>
          </a:p>
          <a:p>
            <a:pPr lvl="1"/>
            <a:r>
              <a:rPr lang="en-US" altLang="zh-TW" dirty="0"/>
              <a:t>Based on the analysis of frequent patterns</a:t>
            </a:r>
          </a:p>
          <a:p>
            <a:pPr lvl="1"/>
            <a:r>
              <a:rPr lang="en-US" altLang="zh-TW" dirty="0"/>
              <a:t>Typical methods: </a:t>
            </a:r>
            <a:r>
              <a:rPr lang="en-US" altLang="zh-TW" dirty="0">
                <a:solidFill>
                  <a:srgbClr val="0000FF"/>
                </a:solidFill>
              </a:rPr>
              <a:t>p-Cluster</a:t>
            </a:r>
          </a:p>
        </p:txBody>
      </p:sp>
    </p:spTree>
    <p:extLst>
      <p:ext uri="{BB962C8B-B14F-4D97-AF65-F5344CB8AC3E}">
        <p14:creationId xmlns:p14="http://schemas.microsoft.com/office/powerpoint/2010/main" val="83144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9DE763-2DE3-414C-B23F-39CB582BFF49}"/>
              </a:ext>
            </a:extLst>
          </p:cNvPr>
          <p:cNvSpPr>
            <a:spLocks noGrp="1" noChangeArrowheads="1"/>
          </p:cNvSpPr>
          <p:nvPr>
            <p:ph type="title"/>
          </p:nvPr>
        </p:nvSpPr>
        <p:spPr/>
        <p:txBody>
          <a:bodyPr/>
          <a:lstStyle/>
          <a:p>
            <a:r>
              <a:rPr lang="en-US" altLang="zh-TW" dirty="0"/>
              <a:t>Major Clustering Approaches (3/3)</a:t>
            </a:r>
          </a:p>
        </p:txBody>
      </p:sp>
      <p:sp>
        <p:nvSpPr>
          <p:cNvPr id="15363" name="Rectangle 3">
            <a:extLst>
              <a:ext uri="{FF2B5EF4-FFF2-40B4-BE49-F238E27FC236}">
                <a16:creationId xmlns:a16="http://schemas.microsoft.com/office/drawing/2014/main" id="{1CD4DA6F-C6E4-48D4-B8A8-01FD06EB705D}"/>
              </a:ext>
            </a:extLst>
          </p:cNvPr>
          <p:cNvSpPr>
            <a:spLocks noGrp="1" noChangeArrowheads="1"/>
          </p:cNvSpPr>
          <p:nvPr>
            <p:ph type="body" idx="1"/>
          </p:nvPr>
        </p:nvSpPr>
        <p:spPr/>
        <p:txBody>
          <a:bodyPr>
            <a:normAutofit/>
          </a:bodyPr>
          <a:lstStyle/>
          <a:p>
            <a:r>
              <a:rPr lang="en-US" altLang="zh-TW" b="1" dirty="0"/>
              <a:t>User-guided or constraint-based: </a:t>
            </a:r>
          </a:p>
          <a:p>
            <a:pPr lvl="1"/>
            <a:r>
              <a:rPr lang="en-US" altLang="zh-TW" dirty="0"/>
              <a:t>Clustering by considering user-specified or application-specific constraints</a:t>
            </a:r>
          </a:p>
          <a:p>
            <a:pPr lvl="1"/>
            <a:r>
              <a:rPr lang="en-US" altLang="zh-TW" dirty="0"/>
              <a:t>Typical methods: </a:t>
            </a:r>
            <a:r>
              <a:rPr lang="en-US" altLang="zh-TW" dirty="0">
                <a:solidFill>
                  <a:srgbClr val="0000FF"/>
                </a:solidFill>
              </a:rPr>
              <a:t>COD (obstacles), constrained clustering</a:t>
            </a:r>
          </a:p>
          <a:p>
            <a:r>
              <a:rPr lang="en-US" altLang="zh-TW" b="1" dirty="0"/>
              <a:t>Link-based clustering:</a:t>
            </a:r>
          </a:p>
          <a:p>
            <a:pPr lvl="1"/>
            <a:r>
              <a:rPr lang="en-US" altLang="zh-TW" dirty="0"/>
              <a:t>Objects are often linked together in various ways</a:t>
            </a:r>
          </a:p>
          <a:p>
            <a:pPr lvl="1"/>
            <a:r>
              <a:rPr lang="en-US" altLang="zh-TW" dirty="0"/>
              <a:t>Massive links can be used to cluster objects: </a:t>
            </a:r>
            <a:r>
              <a:rPr lang="en-US" altLang="zh-TW" dirty="0" err="1">
                <a:solidFill>
                  <a:srgbClr val="0000FF"/>
                </a:solidFill>
              </a:rPr>
              <a:t>SimRank</a:t>
            </a:r>
            <a:r>
              <a:rPr lang="en-US" altLang="zh-TW" dirty="0">
                <a:solidFill>
                  <a:srgbClr val="0000FF"/>
                </a:solidFill>
              </a:rPr>
              <a:t>, </a:t>
            </a:r>
            <a:r>
              <a:rPr lang="en-US" altLang="zh-TW" dirty="0" err="1">
                <a:solidFill>
                  <a:srgbClr val="0000FF"/>
                </a:solidFill>
              </a:rPr>
              <a:t>LinkClus</a:t>
            </a:r>
            <a:endParaRPr lang="en-US" altLang="zh-TW" dirty="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5BD554-827F-4900-82F6-6EF702834561}"/>
              </a:ext>
            </a:extLst>
          </p:cNvPr>
          <p:cNvSpPr>
            <a:spLocks noGrp="1"/>
          </p:cNvSpPr>
          <p:nvPr>
            <p:ph type="title"/>
          </p:nvPr>
        </p:nvSpPr>
        <p:spPr/>
        <p:txBody>
          <a:bodyPr>
            <a:normAutofit/>
          </a:bodyPr>
          <a:lstStyle/>
          <a:p>
            <a:r>
              <a:rPr lang="en-US" altLang="zh-TW" sz="5400" cap="none" dirty="0">
                <a:ea typeface="PMingLiU" panose="02020500000000000000" pitchFamily="18" charset="-120"/>
              </a:rPr>
              <a:t>Partitioning</a:t>
            </a:r>
            <a:r>
              <a:rPr lang="en-US" altLang="zh-TW" sz="5400" cap="none" dirty="0"/>
              <a:t> Methods</a:t>
            </a:r>
            <a:endParaRPr lang="zh-TW" altLang="en-US" sz="5400" cap="none" dirty="0"/>
          </a:p>
        </p:txBody>
      </p:sp>
      <p:sp>
        <p:nvSpPr>
          <p:cNvPr id="3" name="文字版面配置區 2">
            <a:extLst>
              <a:ext uri="{FF2B5EF4-FFF2-40B4-BE49-F238E27FC236}">
                <a16:creationId xmlns:a16="http://schemas.microsoft.com/office/drawing/2014/main" id="{61174D9F-2473-425D-8862-1366B91BC364}"/>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8202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33FD1B8-21F5-4B03-8652-666C4ACEB16B}"/>
              </a:ext>
            </a:extLst>
          </p:cNvPr>
          <p:cNvSpPr>
            <a:spLocks noGrp="1" noChangeArrowheads="1"/>
          </p:cNvSpPr>
          <p:nvPr>
            <p:ph type="title"/>
          </p:nvPr>
        </p:nvSpPr>
        <p:spPr>
          <a:xfrm>
            <a:off x="369903" y="380260"/>
            <a:ext cx="7793038" cy="747204"/>
          </a:xfrm>
          <a:noFill/>
        </p:spPr>
        <p:txBody>
          <a:bodyPr lIns="92075" tIns="46038" rIns="92075" bIns="46038" anchor="ctr"/>
          <a:lstStyle/>
          <a:p>
            <a:pPr eaLnBrk="1" hangingPunct="1"/>
            <a:r>
              <a:rPr lang="en-US" altLang="zh-TW" sz="3200" dirty="0">
                <a:ea typeface="PMingLiU" panose="02020500000000000000" pitchFamily="18" charset="-120"/>
              </a:rPr>
              <a:t>Partitioning Algorithms: Basic Concept</a:t>
            </a:r>
            <a:endParaRPr lang="en-US" altLang="zh-TW" sz="2800" b="1" dirty="0">
              <a:ea typeface="PMingLiU" panose="02020500000000000000" pitchFamily="18" charset="-120"/>
            </a:endParaRPr>
          </a:p>
        </p:txBody>
      </p:sp>
      <p:sp>
        <p:nvSpPr>
          <p:cNvPr id="17411" name="Rectangle 3">
            <a:extLst>
              <a:ext uri="{FF2B5EF4-FFF2-40B4-BE49-F238E27FC236}">
                <a16:creationId xmlns:a16="http://schemas.microsoft.com/office/drawing/2014/main" id="{A5005DCF-2F8B-429C-A9F4-542495B98579}"/>
              </a:ext>
            </a:extLst>
          </p:cNvPr>
          <p:cNvSpPr>
            <a:spLocks noGrp="1" noChangeArrowheads="1"/>
          </p:cNvSpPr>
          <p:nvPr>
            <p:ph type="body" sz="half" idx="1"/>
          </p:nvPr>
        </p:nvSpPr>
        <p:spPr>
          <a:xfrm>
            <a:off x="228600" y="1242874"/>
            <a:ext cx="8534400" cy="5234126"/>
          </a:xfrm>
          <a:noFill/>
        </p:spPr>
        <p:txBody>
          <a:bodyPr lIns="92075" tIns="46038" rIns="92075" bIns="46038">
            <a:normAutofit lnSpcReduction="10000"/>
          </a:bodyPr>
          <a:lstStyle/>
          <a:p>
            <a:pPr eaLnBrk="1" hangingPunct="1">
              <a:lnSpc>
                <a:spcPct val="110000"/>
              </a:lnSpc>
            </a:pPr>
            <a:r>
              <a:rPr lang="en-US" altLang="zh-TW" sz="2000" u="sng" dirty="0">
                <a:ea typeface="PMingLiU" panose="02020500000000000000" pitchFamily="18" charset="-120"/>
              </a:rPr>
              <a:t>Partitioning method:</a:t>
            </a:r>
            <a:r>
              <a:rPr lang="en-US" altLang="zh-TW" sz="2000" dirty="0">
                <a:ea typeface="PMingLiU" panose="02020500000000000000" pitchFamily="18" charset="-120"/>
              </a:rPr>
              <a:t> </a:t>
            </a:r>
          </a:p>
          <a:p>
            <a:pPr lvl="1">
              <a:lnSpc>
                <a:spcPct val="110000"/>
              </a:lnSpc>
            </a:pPr>
            <a:r>
              <a:rPr lang="en-US" altLang="zh-TW" dirty="0">
                <a:ea typeface="PMingLiU" panose="02020500000000000000" pitchFamily="18" charset="-120"/>
              </a:rPr>
              <a:t>Partitioning a database </a:t>
            </a:r>
            <a:r>
              <a:rPr lang="en-US" altLang="zh-TW" b="1" i="1" dirty="0">
                <a:ea typeface="PMingLiU" panose="02020500000000000000" pitchFamily="18" charset="-120"/>
              </a:rPr>
              <a:t>D</a:t>
            </a:r>
            <a:r>
              <a:rPr lang="en-US" altLang="zh-TW" dirty="0">
                <a:ea typeface="PMingLiU" panose="02020500000000000000" pitchFamily="18" charset="-120"/>
              </a:rPr>
              <a:t> of </a:t>
            </a:r>
            <a:r>
              <a:rPr lang="en-US" altLang="zh-TW" b="1" i="1" dirty="0">
                <a:ea typeface="PMingLiU" panose="02020500000000000000" pitchFamily="18" charset="-120"/>
              </a:rPr>
              <a:t>n</a:t>
            </a:r>
            <a:r>
              <a:rPr lang="en-US" altLang="zh-TW" dirty="0">
                <a:ea typeface="PMingLiU" panose="02020500000000000000" pitchFamily="18" charset="-120"/>
              </a:rPr>
              <a:t> objects into a set of </a:t>
            </a:r>
            <a:r>
              <a:rPr lang="en-US" altLang="zh-TW" b="1" i="1" dirty="0">
                <a:ea typeface="PMingLiU" panose="02020500000000000000" pitchFamily="18" charset="-120"/>
              </a:rPr>
              <a:t>k</a:t>
            </a:r>
            <a:r>
              <a:rPr lang="en-US" altLang="zh-TW" dirty="0">
                <a:ea typeface="PMingLiU" panose="02020500000000000000" pitchFamily="18" charset="-120"/>
              </a:rPr>
              <a:t> clusters</a:t>
            </a:r>
          </a:p>
          <a:p>
            <a:pPr lvl="1">
              <a:lnSpc>
                <a:spcPct val="110000"/>
              </a:lnSpc>
            </a:pPr>
            <a:r>
              <a:rPr lang="en-US" altLang="zh-TW" dirty="0">
                <a:ea typeface="PMingLiU" panose="02020500000000000000" pitchFamily="18" charset="-120"/>
              </a:rPr>
              <a:t>The sum of squared distances is minimized (where c</a:t>
            </a:r>
            <a:r>
              <a:rPr lang="en-US" altLang="zh-TW" baseline="-25000" dirty="0">
                <a:ea typeface="PMingLiU" panose="02020500000000000000" pitchFamily="18" charset="-120"/>
              </a:rPr>
              <a:t>i</a:t>
            </a:r>
            <a:r>
              <a:rPr lang="en-US" altLang="zh-TW" dirty="0">
                <a:ea typeface="PMingLiU" panose="02020500000000000000" pitchFamily="18" charset="-120"/>
              </a:rPr>
              <a:t> is the centroid or medoid of cluster C</a:t>
            </a:r>
            <a:r>
              <a:rPr lang="en-US" altLang="zh-TW" baseline="-25000" dirty="0">
                <a:ea typeface="PMingLiU" panose="02020500000000000000" pitchFamily="18" charset="-120"/>
              </a:rPr>
              <a:t>i</a:t>
            </a:r>
            <a:r>
              <a:rPr lang="en-US" altLang="zh-TW" dirty="0">
                <a:ea typeface="PMingLiU" panose="02020500000000000000" pitchFamily="18" charset="-120"/>
              </a:rPr>
              <a:t>)</a:t>
            </a:r>
          </a:p>
          <a:p>
            <a:pPr eaLnBrk="1" hangingPunct="1">
              <a:lnSpc>
                <a:spcPct val="110000"/>
              </a:lnSpc>
            </a:pPr>
            <a:endParaRPr lang="en-US" altLang="zh-TW" sz="2000" dirty="0">
              <a:ea typeface="PMingLiU" panose="02020500000000000000" pitchFamily="18" charset="-120"/>
            </a:endParaRPr>
          </a:p>
          <a:p>
            <a:pPr eaLnBrk="1" hangingPunct="1">
              <a:lnSpc>
                <a:spcPct val="110000"/>
              </a:lnSpc>
            </a:pPr>
            <a:endParaRPr lang="en-US" altLang="zh-TW" sz="2000" dirty="0">
              <a:ea typeface="PMingLiU" panose="02020500000000000000" pitchFamily="18" charset="-120"/>
            </a:endParaRPr>
          </a:p>
          <a:p>
            <a:pPr eaLnBrk="1" hangingPunct="1">
              <a:lnSpc>
                <a:spcPct val="110000"/>
              </a:lnSpc>
            </a:pPr>
            <a:r>
              <a:rPr lang="en-US" altLang="zh-TW" sz="2000" dirty="0">
                <a:ea typeface="PMingLiU" panose="02020500000000000000" pitchFamily="18" charset="-120"/>
              </a:rPr>
              <a:t>Given </a:t>
            </a:r>
            <a:r>
              <a:rPr lang="en-US" altLang="zh-TW" sz="2000" i="1" dirty="0">
                <a:ea typeface="PMingLiU" panose="02020500000000000000" pitchFamily="18" charset="-120"/>
              </a:rPr>
              <a:t>k</a:t>
            </a:r>
            <a:r>
              <a:rPr lang="en-US" altLang="zh-TW" sz="2000" dirty="0">
                <a:ea typeface="PMingLiU" panose="02020500000000000000" pitchFamily="18" charset="-120"/>
              </a:rPr>
              <a:t>, find a partition of </a:t>
            </a:r>
            <a:r>
              <a:rPr lang="en-US" altLang="zh-TW" sz="2000" i="1" dirty="0">
                <a:ea typeface="PMingLiU" panose="02020500000000000000" pitchFamily="18" charset="-120"/>
              </a:rPr>
              <a:t>k clusters </a:t>
            </a:r>
            <a:r>
              <a:rPr lang="en-US" altLang="zh-TW" sz="2000" dirty="0">
                <a:ea typeface="PMingLiU" panose="02020500000000000000" pitchFamily="18" charset="-120"/>
              </a:rPr>
              <a:t>that optimizes the chosen partitioning criterion</a:t>
            </a:r>
          </a:p>
          <a:p>
            <a:pPr lvl="1" eaLnBrk="1" hangingPunct="1">
              <a:lnSpc>
                <a:spcPct val="110000"/>
              </a:lnSpc>
            </a:pPr>
            <a:r>
              <a:rPr lang="en-US" altLang="zh-TW" sz="2000" dirty="0">
                <a:ea typeface="PMingLiU" panose="02020500000000000000" pitchFamily="18" charset="-120"/>
              </a:rPr>
              <a:t>Global optimal: </a:t>
            </a:r>
            <a:r>
              <a:rPr lang="en-US" altLang="zh-TW" sz="2000" dirty="0">
                <a:solidFill>
                  <a:srgbClr val="0000FF"/>
                </a:solidFill>
                <a:ea typeface="PMingLiU" panose="02020500000000000000" pitchFamily="18" charset="-120"/>
              </a:rPr>
              <a:t>exhaustively enumerate all partitions</a:t>
            </a:r>
          </a:p>
          <a:p>
            <a:pPr lvl="1" eaLnBrk="1" hangingPunct="1">
              <a:lnSpc>
                <a:spcPct val="110000"/>
              </a:lnSpc>
            </a:pPr>
            <a:r>
              <a:rPr lang="en-US" altLang="zh-TW" sz="2000" dirty="0">
                <a:ea typeface="PMingLiU" panose="02020500000000000000" pitchFamily="18" charset="-120"/>
              </a:rPr>
              <a:t>Heuristic methods: </a:t>
            </a:r>
            <a:r>
              <a:rPr lang="en-US" altLang="zh-TW" sz="2000" i="1" dirty="0">
                <a:solidFill>
                  <a:srgbClr val="0000FF"/>
                </a:solidFill>
                <a:ea typeface="PMingLiU" panose="02020500000000000000" pitchFamily="18" charset="-120"/>
              </a:rPr>
              <a:t>k-means</a:t>
            </a:r>
            <a:r>
              <a:rPr lang="en-US" altLang="zh-TW" sz="2000" dirty="0">
                <a:ea typeface="PMingLiU" panose="02020500000000000000" pitchFamily="18" charset="-120"/>
              </a:rPr>
              <a:t> and </a:t>
            </a:r>
            <a:r>
              <a:rPr lang="en-US" altLang="zh-TW" sz="2000" i="1" dirty="0">
                <a:ea typeface="PMingLiU" panose="02020500000000000000" pitchFamily="18" charset="-120"/>
              </a:rPr>
              <a:t>k-medoids</a:t>
            </a:r>
            <a:r>
              <a:rPr lang="en-US" altLang="zh-TW" sz="2000" dirty="0">
                <a:ea typeface="PMingLiU" panose="02020500000000000000" pitchFamily="18" charset="-120"/>
              </a:rPr>
              <a:t> algorithms</a:t>
            </a:r>
          </a:p>
          <a:p>
            <a:pPr lvl="1" eaLnBrk="1" hangingPunct="1">
              <a:lnSpc>
                <a:spcPct val="110000"/>
              </a:lnSpc>
            </a:pPr>
            <a:r>
              <a:rPr lang="en-US" altLang="zh-TW" sz="2000" i="1" u="sng" dirty="0">
                <a:ea typeface="PMingLiU" panose="02020500000000000000" pitchFamily="18" charset="-120"/>
              </a:rPr>
              <a:t>k-means</a:t>
            </a:r>
            <a:r>
              <a:rPr lang="en-US" altLang="zh-TW" sz="2000" dirty="0">
                <a:ea typeface="PMingLiU" panose="02020500000000000000" pitchFamily="18" charset="-120"/>
              </a:rPr>
              <a:t> (MacQueen’67, Lloyd’57/’82): Each cluster is represented by </a:t>
            </a:r>
            <a:r>
              <a:rPr lang="en-US" altLang="zh-TW" sz="2000" dirty="0">
                <a:solidFill>
                  <a:srgbClr val="0000FF"/>
                </a:solidFill>
                <a:ea typeface="PMingLiU" panose="02020500000000000000" pitchFamily="18" charset="-120"/>
              </a:rPr>
              <a:t>the center of the cluster</a:t>
            </a:r>
          </a:p>
          <a:p>
            <a:pPr lvl="1" eaLnBrk="1" hangingPunct="1">
              <a:lnSpc>
                <a:spcPct val="110000"/>
              </a:lnSpc>
            </a:pPr>
            <a:r>
              <a:rPr lang="en-US" altLang="zh-TW" sz="2000" i="1" u="sng" dirty="0">
                <a:ea typeface="PMingLiU" panose="02020500000000000000" pitchFamily="18" charset="-120"/>
              </a:rPr>
              <a:t>k-medoids</a:t>
            </a:r>
            <a:r>
              <a:rPr lang="en-US" altLang="zh-TW" sz="2000" dirty="0">
                <a:ea typeface="PMingLiU" panose="02020500000000000000" pitchFamily="18" charset="-120"/>
              </a:rPr>
              <a:t> or PAM (Partition around medoids) (Kaufman &amp; Rousseeuw’87): Each cluster is represented by </a:t>
            </a:r>
            <a:r>
              <a:rPr lang="en-US" altLang="zh-TW" sz="2000" dirty="0">
                <a:solidFill>
                  <a:srgbClr val="0000FF"/>
                </a:solidFill>
                <a:ea typeface="PMingLiU" panose="02020500000000000000" pitchFamily="18" charset="-120"/>
              </a:rPr>
              <a:t>one of the objects in the cluster  </a:t>
            </a:r>
          </a:p>
        </p:txBody>
      </p:sp>
      <p:graphicFrame>
        <p:nvGraphicFramePr>
          <p:cNvPr id="17412" name="Object 4">
            <a:extLst>
              <a:ext uri="{FF2B5EF4-FFF2-40B4-BE49-F238E27FC236}">
                <a16:creationId xmlns:a16="http://schemas.microsoft.com/office/drawing/2014/main" id="{8B813942-458E-43BA-B803-10B1051F24FA}"/>
              </a:ext>
            </a:extLst>
          </p:cNvPr>
          <p:cNvGraphicFramePr>
            <a:graphicFrameLocks noGrp="1" noChangeAspect="1"/>
          </p:cNvGraphicFramePr>
          <p:nvPr>
            <p:ph sz="half" idx="2"/>
            <p:extLst>
              <p:ext uri="{D42A27DB-BD31-4B8C-83A1-F6EECF244321}">
                <p14:modId xmlns:p14="http://schemas.microsoft.com/office/powerpoint/2010/main" val="3675366132"/>
              </p:ext>
            </p:extLst>
          </p:nvPr>
        </p:nvGraphicFramePr>
        <p:xfrm>
          <a:off x="3070225" y="2751146"/>
          <a:ext cx="2851150" cy="542925"/>
        </p:xfrm>
        <a:graphic>
          <a:graphicData uri="http://schemas.openxmlformats.org/presentationml/2006/ole">
            <mc:AlternateContent xmlns:mc="http://schemas.openxmlformats.org/markup-compatibility/2006">
              <mc:Choice xmlns:v="urn:schemas-microsoft-com:vml" Requires="v">
                <p:oleObj spid="_x0000_s1049" name="Equation" r:id="rId4" imgW="1333500" imgH="254000" progId="Equation.3">
                  <p:embed/>
                </p:oleObj>
              </mc:Choice>
              <mc:Fallback>
                <p:oleObj name="Equation" r:id="rId4" imgW="1333500" imgH="254000" progId="Equation.3">
                  <p:embed/>
                  <p:pic>
                    <p:nvPicPr>
                      <p:cNvPr id="17412" name="Object 4">
                        <a:extLst>
                          <a:ext uri="{FF2B5EF4-FFF2-40B4-BE49-F238E27FC236}">
                            <a16:creationId xmlns:a16="http://schemas.microsoft.com/office/drawing/2014/main" id="{8B813942-458E-43BA-B803-10B1051F2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0225" y="2751146"/>
                        <a:ext cx="285115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1CBFAE2-64E2-4000-B6E7-165EA39460E7}"/>
              </a:ext>
            </a:extLst>
          </p:cNvPr>
          <p:cNvSpPr>
            <a:spLocks noGrp="1" noChangeArrowheads="1"/>
          </p:cNvSpPr>
          <p:nvPr>
            <p:ph type="title"/>
          </p:nvPr>
        </p:nvSpPr>
        <p:spPr>
          <a:xfrm>
            <a:off x="591504" y="451556"/>
            <a:ext cx="7491339" cy="656519"/>
          </a:xfrm>
        </p:spPr>
        <p:txBody>
          <a:bodyPr>
            <a:noAutofit/>
          </a:bodyPr>
          <a:lstStyle/>
          <a:p>
            <a:pPr eaLnBrk="1" hangingPunct="1"/>
            <a:r>
              <a:rPr lang="en-US" altLang="zh-TW" sz="3200" dirty="0">
                <a:ea typeface="PMingLiU" panose="02020500000000000000" pitchFamily="18" charset="-120"/>
              </a:rPr>
              <a:t>The </a:t>
            </a:r>
            <a:r>
              <a:rPr lang="en-US" altLang="zh-TW" sz="3200" i="1" dirty="0">
                <a:ea typeface="PMingLiU" panose="02020500000000000000" pitchFamily="18" charset="-120"/>
              </a:rPr>
              <a:t>K-Means</a:t>
            </a:r>
            <a:r>
              <a:rPr lang="en-US" altLang="zh-TW" sz="3200" dirty="0">
                <a:ea typeface="PMingLiU" panose="02020500000000000000" pitchFamily="18" charset="-120"/>
              </a:rPr>
              <a:t> Clustering Method</a:t>
            </a:r>
            <a:r>
              <a:rPr lang="en-US" altLang="zh-TW" sz="2400" b="1" dirty="0">
                <a:ea typeface="PMingLiU" panose="02020500000000000000" pitchFamily="18" charset="-120"/>
              </a:rPr>
              <a:t> </a:t>
            </a:r>
            <a:endParaRPr lang="en-US" altLang="zh-TW" sz="2800" dirty="0">
              <a:ea typeface="PMingLiU" panose="02020500000000000000" pitchFamily="18" charset="-120"/>
            </a:endParaRPr>
          </a:p>
        </p:txBody>
      </p:sp>
      <p:sp>
        <p:nvSpPr>
          <p:cNvPr id="18435" name="Rectangle 3">
            <a:extLst>
              <a:ext uri="{FF2B5EF4-FFF2-40B4-BE49-F238E27FC236}">
                <a16:creationId xmlns:a16="http://schemas.microsoft.com/office/drawing/2014/main" id="{1CFC7A91-FA99-4F0A-9993-8FB7A7905C8A}"/>
              </a:ext>
            </a:extLst>
          </p:cNvPr>
          <p:cNvSpPr>
            <a:spLocks noGrp="1" noChangeArrowheads="1"/>
          </p:cNvSpPr>
          <p:nvPr>
            <p:ph type="body" idx="1"/>
          </p:nvPr>
        </p:nvSpPr>
        <p:spPr>
          <a:xfrm>
            <a:off x="502356" y="1346200"/>
            <a:ext cx="7851775" cy="4800600"/>
          </a:xfrm>
        </p:spPr>
        <p:txBody>
          <a:bodyPr/>
          <a:lstStyle/>
          <a:p>
            <a:pPr eaLnBrk="1" hangingPunct="1">
              <a:lnSpc>
                <a:spcPct val="120000"/>
              </a:lnSpc>
            </a:pPr>
            <a:r>
              <a:rPr lang="en-US" altLang="zh-TW" sz="2400" dirty="0">
                <a:solidFill>
                  <a:srgbClr val="FF0000"/>
                </a:solidFill>
                <a:ea typeface="PMingLiU" panose="02020500000000000000" pitchFamily="18" charset="-120"/>
              </a:rPr>
              <a:t>Given </a:t>
            </a:r>
            <a:r>
              <a:rPr lang="en-US" altLang="zh-TW" sz="2400" i="1" dirty="0">
                <a:solidFill>
                  <a:srgbClr val="FF0000"/>
                </a:solidFill>
                <a:ea typeface="PMingLiU" panose="02020500000000000000" pitchFamily="18" charset="-120"/>
              </a:rPr>
              <a:t>k</a:t>
            </a:r>
            <a:r>
              <a:rPr lang="en-US" altLang="zh-TW" sz="2400" dirty="0">
                <a:ea typeface="PMingLiU" panose="02020500000000000000" pitchFamily="18" charset="-120"/>
              </a:rPr>
              <a:t>, the </a:t>
            </a:r>
            <a:r>
              <a:rPr lang="en-US" altLang="zh-TW" sz="2400" i="1" dirty="0">
                <a:ea typeface="PMingLiU" panose="02020500000000000000" pitchFamily="18" charset="-120"/>
              </a:rPr>
              <a:t>k-means</a:t>
            </a:r>
            <a:r>
              <a:rPr lang="en-US" altLang="zh-TW" sz="2400" dirty="0">
                <a:ea typeface="PMingLiU" panose="02020500000000000000" pitchFamily="18" charset="-120"/>
              </a:rPr>
              <a:t> algorithm is implemented in four steps:</a:t>
            </a:r>
          </a:p>
          <a:p>
            <a:pPr marL="731520" lvl="1" indent="-457200" eaLnBrk="1" hangingPunct="1">
              <a:lnSpc>
                <a:spcPct val="120000"/>
              </a:lnSpc>
              <a:buFont typeface="+mj-lt"/>
              <a:buAutoNum type="arabicParenR"/>
            </a:pPr>
            <a:r>
              <a:rPr lang="en-US" altLang="zh-TW" sz="2400" dirty="0">
                <a:solidFill>
                  <a:srgbClr val="000000"/>
                </a:solidFill>
                <a:ea typeface="PMingLiU" panose="02020500000000000000" pitchFamily="18" charset="-120"/>
              </a:rPr>
              <a:t>Partition objects into </a:t>
            </a:r>
            <a:r>
              <a:rPr lang="en-US" altLang="zh-TW" sz="2400" b="1" i="1" dirty="0">
                <a:solidFill>
                  <a:srgbClr val="FF0000"/>
                </a:solidFill>
                <a:ea typeface="PMingLiU" panose="02020500000000000000" pitchFamily="18" charset="-120"/>
              </a:rPr>
              <a:t>k</a:t>
            </a:r>
            <a:r>
              <a:rPr lang="en-US" altLang="zh-TW" sz="2400" dirty="0">
                <a:solidFill>
                  <a:srgbClr val="000000"/>
                </a:solidFill>
                <a:ea typeface="PMingLiU" panose="02020500000000000000" pitchFamily="18" charset="-120"/>
              </a:rPr>
              <a:t> nonempty subsets</a:t>
            </a:r>
          </a:p>
          <a:p>
            <a:pPr marL="731520" lvl="1" indent="-457200" eaLnBrk="1" hangingPunct="1">
              <a:lnSpc>
                <a:spcPct val="120000"/>
              </a:lnSpc>
              <a:buFont typeface="+mj-lt"/>
              <a:buAutoNum type="arabicParenR"/>
            </a:pPr>
            <a:r>
              <a:rPr lang="en-US" altLang="zh-TW" sz="2400" dirty="0">
                <a:solidFill>
                  <a:srgbClr val="000000"/>
                </a:solidFill>
                <a:ea typeface="PMingLiU" panose="02020500000000000000" pitchFamily="18" charset="-120"/>
              </a:rPr>
              <a:t>Compute seed points as the centroids of the clusters of the current partitioning (</a:t>
            </a:r>
            <a:r>
              <a:rPr lang="en-US" altLang="zh-TW" sz="2400" dirty="0">
                <a:solidFill>
                  <a:srgbClr val="FF0000"/>
                </a:solidFill>
                <a:ea typeface="PMingLiU" panose="02020500000000000000" pitchFamily="18" charset="-120"/>
              </a:rPr>
              <a:t>the centroid is the center</a:t>
            </a:r>
            <a:r>
              <a:rPr lang="en-US" altLang="zh-TW" sz="2400" dirty="0">
                <a:solidFill>
                  <a:srgbClr val="000000"/>
                </a:solidFill>
                <a:ea typeface="PMingLiU" panose="02020500000000000000" pitchFamily="18" charset="-120"/>
              </a:rPr>
              <a:t>, i.e., </a:t>
            </a:r>
            <a:r>
              <a:rPr lang="en-US" altLang="zh-TW" sz="2400" i="1" dirty="0">
                <a:solidFill>
                  <a:srgbClr val="0000FF"/>
                </a:solidFill>
                <a:ea typeface="PMingLiU" panose="02020500000000000000" pitchFamily="18" charset="-120"/>
              </a:rPr>
              <a:t>mean point</a:t>
            </a:r>
            <a:r>
              <a:rPr lang="en-US" altLang="zh-TW" sz="2400" dirty="0">
                <a:solidFill>
                  <a:srgbClr val="000000"/>
                </a:solidFill>
                <a:ea typeface="PMingLiU" panose="02020500000000000000" pitchFamily="18" charset="-120"/>
              </a:rPr>
              <a:t>, of the cluster)</a:t>
            </a:r>
          </a:p>
          <a:p>
            <a:pPr marL="731520" lvl="1" indent="-457200" eaLnBrk="1" hangingPunct="1">
              <a:lnSpc>
                <a:spcPct val="120000"/>
              </a:lnSpc>
              <a:buFont typeface="+mj-lt"/>
              <a:buAutoNum type="arabicParenR"/>
            </a:pPr>
            <a:r>
              <a:rPr lang="en-US" altLang="zh-TW" sz="2400" dirty="0">
                <a:solidFill>
                  <a:srgbClr val="000000"/>
                </a:solidFill>
                <a:ea typeface="PMingLiU" panose="02020500000000000000" pitchFamily="18" charset="-120"/>
              </a:rPr>
              <a:t>Assign each object to the cluster with the nearest seed point  </a:t>
            </a:r>
          </a:p>
          <a:p>
            <a:pPr marL="731520" lvl="1" indent="-457200" eaLnBrk="1" hangingPunct="1">
              <a:lnSpc>
                <a:spcPct val="120000"/>
              </a:lnSpc>
              <a:buFont typeface="+mj-lt"/>
              <a:buAutoNum type="arabicParenR"/>
            </a:pPr>
            <a:r>
              <a:rPr lang="en-US" altLang="zh-TW" sz="2400" dirty="0">
                <a:solidFill>
                  <a:srgbClr val="000000"/>
                </a:solidFill>
                <a:ea typeface="PMingLiU" panose="02020500000000000000" pitchFamily="18" charset="-120"/>
              </a:rPr>
              <a:t>Go back to Step 2, stop when the assignment does not change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BD21151-09C2-4187-AD8E-1DCE4F7FB33E}"/>
              </a:ext>
            </a:extLst>
          </p:cNvPr>
          <p:cNvSpPr>
            <a:spLocks noGrp="1" noChangeArrowheads="1"/>
          </p:cNvSpPr>
          <p:nvPr>
            <p:ph type="title"/>
          </p:nvPr>
        </p:nvSpPr>
        <p:spPr>
          <a:xfrm>
            <a:off x="457200" y="266700"/>
            <a:ext cx="8229600" cy="990600"/>
          </a:xfrm>
        </p:spPr>
        <p:txBody>
          <a:bodyPr>
            <a:normAutofit/>
          </a:bodyPr>
          <a:lstStyle/>
          <a:p>
            <a:r>
              <a:rPr lang="en-US" altLang="ko-KR" sz="3600" dirty="0"/>
              <a:t>An Example of K-Means Clustering</a:t>
            </a:r>
          </a:p>
        </p:txBody>
      </p:sp>
      <p:sp>
        <p:nvSpPr>
          <p:cNvPr id="19459" name="Line 93">
            <a:extLst>
              <a:ext uri="{FF2B5EF4-FFF2-40B4-BE49-F238E27FC236}">
                <a16:creationId xmlns:a16="http://schemas.microsoft.com/office/drawing/2014/main" id="{259E224C-89F1-40FE-BD57-9D344D54E59C}"/>
              </a:ext>
            </a:extLst>
          </p:cNvPr>
          <p:cNvSpPr>
            <a:spLocks noChangeShapeType="1"/>
          </p:cNvSpPr>
          <p:nvPr/>
        </p:nvSpPr>
        <p:spPr bwMode="auto">
          <a:xfrm>
            <a:off x="5803900" y="2362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60" name="Text Box 181">
            <a:extLst>
              <a:ext uri="{FF2B5EF4-FFF2-40B4-BE49-F238E27FC236}">
                <a16:creationId xmlns:a16="http://schemas.microsoft.com/office/drawing/2014/main" id="{B4B6D6DD-EE9F-45AE-A3C5-0FDB32DEC63B}"/>
              </a:ext>
            </a:extLst>
          </p:cNvPr>
          <p:cNvSpPr txBox="1">
            <a:spLocks noChangeArrowheads="1"/>
          </p:cNvSpPr>
          <p:nvPr/>
        </p:nvSpPr>
        <p:spPr bwMode="auto">
          <a:xfrm>
            <a:off x="2451100" y="1771650"/>
            <a:ext cx="1143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1400" b="1" dirty="0">
                <a:solidFill>
                  <a:srgbClr val="0000FF"/>
                </a:solidFill>
                <a:ea typeface="Gulim" panose="020B0600000101010101" pitchFamily="34" charset="-127"/>
              </a:rPr>
              <a:t>K=2</a:t>
            </a:r>
          </a:p>
          <a:p>
            <a:pPr algn="l" eaLnBrk="1" hangingPunct="1">
              <a:spcBef>
                <a:spcPct val="50000"/>
              </a:spcBef>
            </a:pPr>
            <a:endParaRPr lang="en-US" altLang="ko-KR" sz="1400" dirty="0">
              <a:ea typeface="Gulim" panose="020B0600000101010101" pitchFamily="34" charset="-127"/>
            </a:endParaRPr>
          </a:p>
          <a:p>
            <a:pPr algn="l" eaLnBrk="1" hangingPunct="1">
              <a:spcBef>
                <a:spcPct val="50000"/>
              </a:spcBef>
            </a:pPr>
            <a:r>
              <a:rPr lang="en-US" altLang="ko-KR" sz="1400" dirty="0">
                <a:ea typeface="Gulim" panose="020B0600000101010101" pitchFamily="34" charset="-127"/>
              </a:rPr>
              <a:t>Arbitrarily partition objects into </a:t>
            </a:r>
            <a:r>
              <a:rPr lang="en-US" altLang="ko-KR" sz="1400" i="1" dirty="0">
                <a:solidFill>
                  <a:srgbClr val="0000FF"/>
                </a:solidFill>
                <a:ea typeface="Gulim" panose="020B0600000101010101" pitchFamily="34" charset="-127"/>
              </a:rPr>
              <a:t>k</a:t>
            </a:r>
            <a:r>
              <a:rPr lang="en-US" altLang="ko-KR" sz="1400" dirty="0">
                <a:ea typeface="Gulim" panose="020B0600000101010101" pitchFamily="34" charset="-127"/>
              </a:rPr>
              <a:t> groups</a:t>
            </a:r>
          </a:p>
        </p:txBody>
      </p:sp>
      <p:sp>
        <p:nvSpPr>
          <p:cNvPr id="19461" name="Line 183">
            <a:extLst>
              <a:ext uri="{FF2B5EF4-FFF2-40B4-BE49-F238E27FC236}">
                <a16:creationId xmlns:a16="http://schemas.microsoft.com/office/drawing/2014/main" id="{CEA4F625-CF23-46F3-8BF9-166D43FFAC60}"/>
              </a:ext>
            </a:extLst>
          </p:cNvPr>
          <p:cNvSpPr>
            <a:spLocks noChangeShapeType="1"/>
          </p:cNvSpPr>
          <p:nvPr/>
        </p:nvSpPr>
        <p:spPr bwMode="auto">
          <a:xfrm>
            <a:off x="2603500" y="22860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9462" name="Text Box 185">
            <a:extLst>
              <a:ext uri="{FF2B5EF4-FFF2-40B4-BE49-F238E27FC236}">
                <a16:creationId xmlns:a16="http://schemas.microsoft.com/office/drawing/2014/main" id="{D5B07E2F-049B-4962-8A3E-E1BEE0D31619}"/>
              </a:ext>
            </a:extLst>
          </p:cNvPr>
          <p:cNvSpPr txBox="1">
            <a:spLocks noChangeArrowheads="1"/>
          </p:cNvSpPr>
          <p:nvPr/>
        </p:nvSpPr>
        <p:spPr bwMode="auto">
          <a:xfrm>
            <a:off x="5727700" y="2438400"/>
            <a:ext cx="1066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1400">
                <a:ea typeface="Gulim" panose="020B0600000101010101" pitchFamily="34" charset="-127"/>
              </a:rPr>
              <a:t>Update the cluster centroids</a:t>
            </a:r>
          </a:p>
        </p:txBody>
      </p:sp>
      <p:sp>
        <p:nvSpPr>
          <p:cNvPr id="19463" name="Text Box 190">
            <a:extLst>
              <a:ext uri="{FF2B5EF4-FFF2-40B4-BE49-F238E27FC236}">
                <a16:creationId xmlns:a16="http://schemas.microsoft.com/office/drawing/2014/main" id="{9B6826E0-5BC9-4F6E-A259-ACE30946CBA3}"/>
              </a:ext>
            </a:extLst>
          </p:cNvPr>
          <p:cNvSpPr txBox="1">
            <a:spLocks noChangeArrowheads="1"/>
          </p:cNvSpPr>
          <p:nvPr/>
        </p:nvSpPr>
        <p:spPr bwMode="auto">
          <a:xfrm>
            <a:off x="5727700" y="4953000"/>
            <a:ext cx="10668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1400">
                <a:ea typeface="Gulim" panose="020B0600000101010101" pitchFamily="34" charset="-127"/>
              </a:rPr>
              <a:t>Update the cluster centroids</a:t>
            </a:r>
          </a:p>
          <a:p>
            <a:pPr algn="l" eaLnBrk="1" hangingPunct="1">
              <a:spcBef>
                <a:spcPct val="50000"/>
              </a:spcBef>
            </a:pPr>
            <a:endParaRPr lang="en-US" altLang="ko-KR" sz="1400">
              <a:ea typeface="Gulim" panose="020B0600000101010101" pitchFamily="34" charset="-127"/>
            </a:endParaRPr>
          </a:p>
        </p:txBody>
      </p:sp>
      <p:sp>
        <p:nvSpPr>
          <p:cNvPr id="19464" name="Text Box 191">
            <a:extLst>
              <a:ext uri="{FF2B5EF4-FFF2-40B4-BE49-F238E27FC236}">
                <a16:creationId xmlns:a16="http://schemas.microsoft.com/office/drawing/2014/main" id="{99B0E4B6-7B29-4474-9AFD-FC80D9EF7DDC}"/>
              </a:ext>
            </a:extLst>
          </p:cNvPr>
          <p:cNvSpPr txBox="1">
            <a:spLocks noChangeArrowheads="1"/>
          </p:cNvSpPr>
          <p:nvPr/>
        </p:nvSpPr>
        <p:spPr bwMode="auto">
          <a:xfrm>
            <a:off x="7099300" y="3581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1400">
                <a:ea typeface="Gulim" panose="020B0600000101010101" pitchFamily="34" charset="-127"/>
              </a:rPr>
              <a:t>Reassign  objects</a:t>
            </a:r>
          </a:p>
        </p:txBody>
      </p:sp>
      <p:sp>
        <p:nvSpPr>
          <p:cNvPr id="19465" name="Line 192">
            <a:extLst>
              <a:ext uri="{FF2B5EF4-FFF2-40B4-BE49-F238E27FC236}">
                <a16:creationId xmlns:a16="http://schemas.microsoft.com/office/drawing/2014/main" id="{2232D6EF-9D11-460C-8C85-057CD2F6EBC8}"/>
              </a:ext>
            </a:extLst>
          </p:cNvPr>
          <p:cNvSpPr>
            <a:spLocks noChangeShapeType="1"/>
          </p:cNvSpPr>
          <p:nvPr/>
        </p:nvSpPr>
        <p:spPr bwMode="auto">
          <a:xfrm>
            <a:off x="7937500" y="35814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9466" name="Text Box 193">
            <a:extLst>
              <a:ext uri="{FF2B5EF4-FFF2-40B4-BE49-F238E27FC236}">
                <a16:creationId xmlns:a16="http://schemas.microsoft.com/office/drawing/2014/main" id="{130E3C37-CD11-4EF6-9137-F38DEBBEA98E}"/>
              </a:ext>
            </a:extLst>
          </p:cNvPr>
          <p:cNvSpPr txBox="1">
            <a:spLocks noChangeArrowheads="1"/>
          </p:cNvSpPr>
          <p:nvPr/>
        </p:nvSpPr>
        <p:spPr bwMode="auto">
          <a:xfrm>
            <a:off x="4584700" y="3505200"/>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1400">
                <a:ea typeface="Gulim" panose="020B0600000101010101" pitchFamily="34" charset="-127"/>
              </a:rPr>
              <a:t>Loop if needed</a:t>
            </a:r>
          </a:p>
        </p:txBody>
      </p:sp>
      <p:graphicFrame>
        <p:nvGraphicFramePr>
          <p:cNvPr id="19468" name="Object 196">
            <a:extLst>
              <a:ext uri="{FF2B5EF4-FFF2-40B4-BE49-F238E27FC236}">
                <a16:creationId xmlns:a16="http://schemas.microsoft.com/office/drawing/2014/main" id="{662273FF-3058-4C04-B9D9-C8A887A310EB}"/>
              </a:ext>
            </a:extLst>
          </p:cNvPr>
          <p:cNvGraphicFramePr>
            <a:graphicFrameLocks noChangeAspect="1"/>
          </p:cNvGraphicFramePr>
          <p:nvPr/>
        </p:nvGraphicFramePr>
        <p:xfrm>
          <a:off x="393700" y="1447800"/>
          <a:ext cx="2120900" cy="1984375"/>
        </p:xfrm>
        <a:graphic>
          <a:graphicData uri="http://schemas.openxmlformats.org/presentationml/2006/ole">
            <mc:AlternateContent xmlns:mc="http://schemas.openxmlformats.org/markup-compatibility/2006">
              <mc:Choice xmlns:v="urn:schemas-microsoft-com:vml" Requires="v">
                <p:oleObj spid="_x0000_s2155" name="SmartDraw" r:id="rId4" imgW="3479292" imgH="3255264" progId="SmartDraw.2">
                  <p:embed/>
                </p:oleObj>
              </mc:Choice>
              <mc:Fallback>
                <p:oleObj name="SmartDraw" r:id="rId4" imgW="3479292" imgH="3255264" progId="SmartDraw.2">
                  <p:embed/>
                  <p:pic>
                    <p:nvPicPr>
                      <p:cNvPr id="19468" name="Object 196">
                        <a:extLst>
                          <a:ext uri="{FF2B5EF4-FFF2-40B4-BE49-F238E27FC236}">
                            <a16:creationId xmlns:a16="http://schemas.microsoft.com/office/drawing/2014/main" id="{662273FF-3058-4C04-B9D9-C8A887A31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1447800"/>
                        <a:ext cx="21209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9" name="Object 197">
            <a:extLst>
              <a:ext uri="{FF2B5EF4-FFF2-40B4-BE49-F238E27FC236}">
                <a16:creationId xmlns:a16="http://schemas.microsoft.com/office/drawing/2014/main" id="{FB09029D-E2F2-444A-8580-26FDC5C35B28}"/>
              </a:ext>
            </a:extLst>
          </p:cNvPr>
          <p:cNvGraphicFramePr>
            <a:graphicFrameLocks noChangeAspect="1"/>
          </p:cNvGraphicFramePr>
          <p:nvPr/>
        </p:nvGraphicFramePr>
        <p:xfrm>
          <a:off x="3441700" y="1447800"/>
          <a:ext cx="2184400" cy="2043113"/>
        </p:xfrm>
        <a:graphic>
          <a:graphicData uri="http://schemas.openxmlformats.org/presentationml/2006/ole">
            <mc:AlternateContent xmlns:mc="http://schemas.openxmlformats.org/markup-compatibility/2006">
              <mc:Choice xmlns:v="urn:schemas-microsoft-com:vml" Requires="v">
                <p:oleObj spid="_x0000_s2156" name="SmartDraw" r:id="rId6" imgW="3479292" imgH="3255264" progId="SmartDraw.2">
                  <p:embed/>
                </p:oleObj>
              </mc:Choice>
              <mc:Fallback>
                <p:oleObj name="SmartDraw" r:id="rId6" imgW="3479292" imgH="3255264" progId="SmartDraw.2">
                  <p:embed/>
                  <p:pic>
                    <p:nvPicPr>
                      <p:cNvPr id="19469" name="Object 197">
                        <a:extLst>
                          <a:ext uri="{FF2B5EF4-FFF2-40B4-BE49-F238E27FC236}">
                            <a16:creationId xmlns:a16="http://schemas.microsoft.com/office/drawing/2014/main" id="{FB09029D-E2F2-444A-8580-26FDC5C35B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1700" y="1447800"/>
                        <a:ext cx="21844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0" name="Object 198">
            <a:extLst>
              <a:ext uri="{FF2B5EF4-FFF2-40B4-BE49-F238E27FC236}">
                <a16:creationId xmlns:a16="http://schemas.microsoft.com/office/drawing/2014/main" id="{29A8B614-826C-4A83-8575-BD1B707FCECF}"/>
              </a:ext>
            </a:extLst>
          </p:cNvPr>
          <p:cNvGraphicFramePr>
            <a:graphicFrameLocks noChangeAspect="1"/>
          </p:cNvGraphicFramePr>
          <p:nvPr/>
        </p:nvGraphicFramePr>
        <p:xfrm>
          <a:off x="6794500" y="1447800"/>
          <a:ext cx="2273300" cy="2127250"/>
        </p:xfrm>
        <a:graphic>
          <a:graphicData uri="http://schemas.openxmlformats.org/presentationml/2006/ole">
            <mc:AlternateContent xmlns:mc="http://schemas.openxmlformats.org/markup-compatibility/2006">
              <mc:Choice xmlns:v="urn:schemas-microsoft-com:vml" Requires="v">
                <p:oleObj spid="_x0000_s2157" name="SmartDraw" r:id="rId8" imgW="3479292" imgH="3255264" progId="SmartDraw.2">
                  <p:embed/>
                </p:oleObj>
              </mc:Choice>
              <mc:Fallback>
                <p:oleObj name="SmartDraw" r:id="rId8" imgW="3479292" imgH="3255264" progId="SmartDraw.2">
                  <p:embed/>
                  <p:pic>
                    <p:nvPicPr>
                      <p:cNvPr id="19470" name="Object 198">
                        <a:extLst>
                          <a:ext uri="{FF2B5EF4-FFF2-40B4-BE49-F238E27FC236}">
                            <a16:creationId xmlns:a16="http://schemas.microsoft.com/office/drawing/2014/main" id="{29A8B614-826C-4A83-8575-BD1B707FCE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4500" y="1447800"/>
                        <a:ext cx="227330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1" name="Object 199">
            <a:extLst>
              <a:ext uri="{FF2B5EF4-FFF2-40B4-BE49-F238E27FC236}">
                <a16:creationId xmlns:a16="http://schemas.microsoft.com/office/drawing/2014/main" id="{C6F3EFF2-9272-42E2-BBC7-3EF77780636D}"/>
              </a:ext>
            </a:extLst>
          </p:cNvPr>
          <p:cNvGraphicFramePr>
            <a:graphicFrameLocks noChangeAspect="1"/>
          </p:cNvGraphicFramePr>
          <p:nvPr/>
        </p:nvGraphicFramePr>
        <p:xfrm>
          <a:off x="6794500" y="3892550"/>
          <a:ext cx="2273300" cy="2127250"/>
        </p:xfrm>
        <a:graphic>
          <a:graphicData uri="http://schemas.openxmlformats.org/presentationml/2006/ole">
            <mc:AlternateContent xmlns:mc="http://schemas.openxmlformats.org/markup-compatibility/2006">
              <mc:Choice xmlns:v="urn:schemas-microsoft-com:vml" Requires="v">
                <p:oleObj spid="_x0000_s2158" name="SmartDraw" r:id="rId10" imgW="3479292" imgH="3255264" progId="SmartDraw.2">
                  <p:embed/>
                </p:oleObj>
              </mc:Choice>
              <mc:Fallback>
                <p:oleObj name="SmartDraw" r:id="rId10" imgW="3479292" imgH="3255264" progId="SmartDraw.2">
                  <p:embed/>
                  <p:pic>
                    <p:nvPicPr>
                      <p:cNvPr id="19471" name="Object 199">
                        <a:extLst>
                          <a:ext uri="{FF2B5EF4-FFF2-40B4-BE49-F238E27FC236}">
                            <a16:creationId xmlns:a16="http://schemas.microsoft.com/office/drawing/2014/main" id="{C6F3EFF2-9272-42E2-BBC7-3EF7778063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4500" y="3892550"/>
                        <a:ext cx="227330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3" name="Line 192">
            <a:extLst>
              <a:ext uri="{FF2B5EF4-FFF2-40B4-BE49-F238E27FC236}">
                <a16:creationId xmlns:a16="http://schemas.microsoft.com/office/drawing/2014/main" id="{EFF85F4C-0F7B-4050-80EC-5F43B027BF84}"/>
              </a:ext>
            </a:extLst>
          </p:cNvPr>
          <p:cNvSpPr>
            <a:spLocks noChangeShapeType="1"/>
          </p:cNvSpPr>
          <p:nvPr/>
        </p:nvSpPr>
        <p:spPr bwMode="auto">
          <a:xfrm flipV="1">
            <a:off x="4356100" y="3505200"/>
            <a:ext cx="0" cy="381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9474" name="Text Box 181">
            <a:extLst>
              <a:ext uri="{FF2B5EF4-FFF2-40B4-BE49-F238E27FC236}">
                <a16:creationId xmlns:a16="http://schemas.microsoft.com/office/drawing/2014/main" id="{C04CA8F4-ABFE-4164-807E-8EA948D91A6B}"/>
              </a:ext>
            </a:extLst>
          </p:cNvPr>
          <p:cNvSpPr txBox="1">
            <a:spLocks noChangeArrowheads="1"/>
          </p:cNvSpPr>
          <p:nvPr/>
        </p:nvSpPr>
        <p:spPr bwMode="auto">
          <a:xfrm>
            <a:off x="622300" y="34290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1400">
                <a:ea typeface="Gulim" panose="020B0600000101010101" pitchFamily="34" charset="-127"/>
              </a:rPr>
              <a:t>The initial data set</a:t>
            </a:r>
          </a:p>
        </p:txBody>
      </p:sp>
      <p:sp>
        <p:nvSpPr>
          <p:cNvPr id="19475" name="Line 93">
            <a:extLst>
              <a:ext uri="{FF2B5EF4-FFF2-40B4-BE49-F238E27FC236}">
                <a16:creationId xmlns:a16="http://schemas.microsoft.com/office/drawing/2014/main" id="{375C1098-C931-40EB-9E9C-34D41F32F573}"/>
              </a:ext>
            </a:extLst>
          </p:cNvPr>
          <p:cNvSpPr>
            <a:spLocks noChangeShapeType="1"/>
          </p:cNvSpPr>
          <p:nvPr/>
        </p:nvSpPr>
        <p:spPr bwMode="auto">
          <a:xfrm flipH="1">
            <a:off x="5803900" y="4876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76" name="Rectangle 3">
            <a:extLst>
              <a:ext uri="{FF2B5EF4-FFF2-40B4-BE49-F238E27FC236}">
                <a16:creationId xmlns:a16="http://schemas.microsoft.com/office/drawing/2014/main" id="{04400CC3-B6C4-43C6-822B-9812A94AA7BA}"/>
              </a:ext>
            </a:extLst>
          </p:cNvPr>
          <p:cNvSpPr>
            <a:spLocks noChangeArrowheads="1"/>
          </p:cNvSpPr>
          <p:nvPr/>
        </p:nvSpPr>
        <p:spPr bwMode="auto">
          <a:xfrm>
            <a:off x="76200" y="3814763"/>
            <a:ext cx="3581398" cy="2667000"/>
          </a:xfrm>
          <a:prstGeom prst="rect">
            <a:avLst/>
          </a:prstGeom>
          <a:solidFill>
            <a:schemeClr val="accent4">
              <a:lumMod val="20000"/>
              <a:lumOff val="80000"/>
            </a:schemeClr>
          </a:solidFill>
          <a:ln>
            <a:noFill/>
          </a:ln>
          <a:extLst/>
        </p:spPr>
        <p:txBody>
          <a:bodyPr/>
          <a:lstStyle>
            <a:lvl1pPr marL="342900" indent="-34290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lnSpc>
                <a:spcPct val="120000"/>
              </a:lnSpc>
              <a:spcBef>
                <a:spcPct val="20000"/>
              </a:spcBef>
              <a:buClr>
                <a:schemeClr val="folHlink"/>
              </a:buClr>
              <a:buSzPct val="60000"/>
              <a:buFont typeface="Wingdings" panose="05000000000000000000" pitchFamily="2" charset="2"/>
              <a:buChar char="n"/>
            </a:pPr>
            <a:r>
              <a:rPr lang="en-US" altLang="zh-TW" sz="1600" dirty="0">
                <a:solidFill>
                  <a:srgbClr val="000000"/>
                </a:solidFill>
                <a:latin typeface="Arial" panose="020B0604020202020204" pitchFamily="34" charset="0"/>
                <a:ea typeface="PMingLiU" panose="02020500000000000000" pitchFamily="18" charset="-120"/>
              </a:rPr>
              <a:t>Partition objects into </a:t>
            </a:r>
            <a:r>
              <a:rPr lang="en-US" altLang="zh-TW" sz="1600" i="1" dirty="0">
                <a:solidFill>
                  <a:srgbClr val="000000"/>
                </a:solidFill>
                <a:latin typeface="Arial" panose="020B0604020202020204" pitchFamily="34" charset="0"/>
                <a:ea typeface="PMingLiU" panose="02020500000000000000" pitchFamily="18" charset="-120"/>
              </a:rPr>
              <a:t>k</a:t>
            </a:r>
            <a:r>
              <a:rPr lang="en-US" altLang="zh-TW" sz="1600" dirty="0">
                <a:solidFill>
                  <a:srgbClr val="000000"/>
                </a:solidFill>
                <a:latin typeface="Arial" panose="020B0604020202020204" pitchFamily="34" charset="0"/>
                <a:ea typeface="PMingLiU" panose="02020500000000000000" pitchFamily="18" charset="-120"/>
              </a:rPr>
              <a:t> nonempty subsets</a:t>
            </a:r>
          </a:p>
          <a:p>
            <a:pPr algn="l" eaLnBrk="1" hangingPunct="1">
              <a:lnSpc>
                <a:spcPct val="120000"/>
              </a:lnSpc>
              <a:spcBef>
                <a:spcPct val="20000"/>
              </a:spcBef>
              <a:buClr>
                <a:schemeClr val="folHlink"/>
              </a:buClr>
              <a:buSzPct val="60000"/>
              <a:buFont typeface="Wingdings" panose="05000000000000000000" pitchFamily="2" charset="2"/>
              <a:buChar char="n"/>
            </a:pPr>
            <a:r>
              <a:rPr lang="en-US" altLang="zh-TW" sz="1600" dirty="0">
                <a:latin typeface="Arial" panose="020B0604020202020204" pitchFamily="34" charset="0"/>
                <a:ea typeface="PMingLiU" panose="02020500000000000000" pitchFamily="18" charset="-120"/>
              </a:rPr>
              <a:t>Repeat</a:t>
            </a:r>
            <a:endParaRPr lang="en-US" altLang="zh-TW" sz="1600" dirty="0">
              <a:solidFill>
                <a:srgbClr val="000000"/>
              </a:solidFill>
              <a:latin typeface="Arial" panose="020B0604020202020204" pitchFamily="34" charset="0"/>
              <a:ea typeface="PMingLiU" panose="02020500000000000000" pitchFamily="18" charset="-120"/>
            </a:endParaRPr>
          </a:p>
          <a:p>
            <a:pPr lvl="1" algn="l" eaLnBrk="1" hangingPunct="1">
              <a:lnSpc>
                <a:spcPct val="120000"/>
              </a:lnSpc>
              <a:spcBef>
                <a:spcPct val="20000"/>
              </a:spcBef>
              <a:buClr>
                <a:schemeClr val="hlink"/>
              </a:buClr>
              <a:buSzPct val="55000"/>
              <a:buFont typeface="Wingdings" panose="05000000000000000000" pitchFamily="2" charset="2"/>
              <a:buChar char="n"/>
            </a:pPr>
            <a:r>
              <a:rPr lang="en-US" altLang="zh-TW" sz="1600" dirty="0">
                <a:solidFill>
                  <a:srgbClr val="000000"/>
                </a:solidFill>
                <a:latin typeface="Arial" panose="020B0604020202020204" pitchFamily="34" charset="0"/>
                <a:ea typeface="PMingLiU" panose="02020500000000000000" pitchFamily="18" charset="-120"/>
              </a:rPr>
              <a:t>Compute centroid (i.e., mean point) for each partition </a:t>
            </a:r>
          </a:p>
          <a:p>
            <a:pPr lvl="1" algn="l" eaLnBrk="1" hangingPunct="1">
              <a:lnSpc>
                <a:spcPct val="120000"/>
              </a:lnSpc>
              <a:spcBef>
                <a:spcPct val="20000"/>
              </a:spcBef>
              <a:buClr>
                <a:schemeClr val="hlink"/>
              </a:buClr>
              <a:buSzPct val="55000"/>
              <a:buFont typeface="Wingdings" panose="05000000000000000000" pitchFamily="2" charset="2"/>
              <a:buChar char="n"/>
            </a:pPr>
            <a:r>
              <a:rPr lang="en-US" altLang="zh-TW" sz="1600" dirty="0">
                <a:solidFill>
                  <a:srgbClr val="000000"/>
                </a:solidFill>
                <a:latin typeface="Arial" panose="020B0604020202020204" pitchFamily="34" charset="0"/>
                <a:ea typeface="PMingLiU" panose="02020500000000000000" pitchFamily="18" charset="-120"/>
              </a:rPr>
              <a:t>Assign each object to the cluster of its nearest centroid  </a:t>
            </a:r>
          </a:p>
          <a:p>
            <a:pPr algn="l" eaLnBrk="1" hangingPunct="1">
              <a:lnSpc>
                <a:spcPct val="120000"/>
              </a:lnSpc>
              <a:spcBef>
                <a:spcPct val="20000"/>
              </a:spcBef>
              <a:buClr>
                <a:schemeClr val="folHlink"/>
              </a:buClr>
              <a:buSzPct val="60000"/>
              <a:buFont typeface="Wingdings" panose="05000000000000000000" pitchFamily="2" charset="2"/>
              <a:buChar char="n"/>
            </a:pPr>
            <a:r>
              <a:rPr lang="en-US" altLang="zh-TW" sz="1600" dirty="0">
                <a:solidFill>
                  <a:srgbClr val="000000"/>
                </a:solidFill>
                <a:latin typeface="Arial" panose="020B0604020202020204" pitchFamily="34" charset="0"/>
                <a:ea typeface="PMingLiU" panose="02020500000000000000" pitchFamily="18" charset="-120"/>
              </a:rPr>
              <a:t>Until no change</a:t>
            </a:r>
          </a:p>
        </p:txBody>
      </p:sp>
      <p:graphicFrame>
        <p:nvGraphicFramePr>
          <p:cNvPr id="19472" name="Object 200">
            <a:extLst>
              <a:ext uri="{FF2B5EF4-FFF2-40B4-BE49-F238E27FC236}">
                <a16:creationId xmlns:a16="http://schemas.microsoft.com/office/drawing/2014/main" id="{EFE06B92-2496-4F99-9A5C-309DA0331BF2}"/>
              </a:ext>
            </a:extLst>
          </p:cNvPr>
          <p:cNvGraphicFramePr>
            <a:graphicFrameLocks noChangeAspect="1"/>
          </p:cNvGraphicFramePr>
          <p:nvPr/>
        </p:nvGraphicFramePr>
        <p:xfrm>
          <a:off x="3594100" y="3962400"/>
          <a:ext cx="2197100" cy="2055813"/>
        </p:xfrm>
        <a:graphic>
          <a:graphicData uri="http://schemas.openxmlformats.org/presentationml/2006/ole">
            <mc:AlternateContent xmlns:mc="http://schemas.openxmlformats.org/markup-compatibility/2006">
              <mc:Choice xmlns:v="urn:schemas-microsoft-com:vml" Requires="v">
                <p:oleObj spid="_x0000_s2159" name="SmartDraw" r:id="rId12" imgW="3479292" imgH="3255264" progId="SmartDraw.2">
                  <p:embed/>
                </p:oleObj>
              </mc:Choice>
              <mc:Fallback>
                <p:oleObj name="SmartDraw" r:id="rId12" imgW="3479292" imgH="3255264" progId="SmartDraw.2">
                  <p:embed/>
                  <p:pic>
                    <p:nvPicPr>
                      <p:cNvPr id="19472" name="Object 200">
                        <a:extLst>
                          <a:ext uri="{FF2B5EF4-FFF2-40B4-BE49-F238E27FC236}">
                            <a16:creationId xmlns:a16="http://schemas.microsoft.com/office/drawing/2014/main" id="{EFE06B92-2496-4F99-9A5C-309DA0331B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4100" y="3962400"/>
                        <a:ext cx="2197100"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67E5C0-FC8B-4ED1-A34C-6BCDC1CFA07D}"/>
              </a:ext>
            </a:extLst>
          </p:cNvPr>
          <p:cNvSpPr>
            <a:spLocks noGrp="1"/>
          </p:cNvSpPr>
          <p:nvPr>
            <p:ph type="title"/>
          </p:nvPr>
        </p:nvSpPr>
        <p:spPr/>
        <p:txBody>
          <a:bodyPr/>
          <a:lstStyle/>
          <a:p>
            <a:r>
              <a:rPr lang="en-US" altLang="zh-TW"/>
              <a:t>Outline</a:t>
            </a:r>
            <a:endParaRPr lang="zh-TW" altLang="en-US" dirty="0"/>
          </a:p>
        </p:txBody>
      </p:sp>
      <p:sp>
        <p:nvSpPr>
          <p:cNvPr id="3" name="內容版面配置區 2">
            <a:extLst>
              <a:ext uri="{FF2B5EF4-FFF2-40B4-BE49-F238E27FC236}">
                <a16:creationId xmlns:a16="http://schemas.microsoft.com/office/drawing/2014/main" id="{27AFBBF0-B582-471C-B031-76B8BC2BEB21}"/>
              </a:ext>
            </a:extLst>
          </p:cNvPr>
          <p:cNvSpPr>
            <a:spLocks noGrp="1"/>
          </p:cNvSpPr>
          <p:nvPr>
            <p:ph idx="1"/>
          </p:nvPr>
        </p:nvSpPr>
        <p:spPr/>
        <p:txBody>
          <a:bodyPr/>
          <a:lstStyle/>
          <a:p>
            <a:r>
              <a:rPr lang="en-US" altLang="zh-TW" dirty="0"/>
              <a:t>Cluster Analysis: Basic Concepts</a:t>
            </a:r>
          </a:p>
          <a:p>
            <a:r>
              <a:rPr lang="en-US" altLang="zh-TW" dirty="0"/>
              <a:t>Partitioning Methods</a:t>
            </a:r>
          </a:p>
          <a:p>
            <a:r>
              <a:rPr lang="en-US" altLang="zh-TW" dirty="0"/>
              <a:t>Hierarchical Methods</a:t>
            </a:r>
          </a:p>
          <a:p>
            <a:r>
              <a:rPr lang="en-US" altLang="zh-TW" dirty="0"/>
              <a:t>Density-Based Methods</a:t>
            </a:r>
          </a:p>
          <a:p>
            <a:r>
              <a:rPr lang="en-US" altLang="zh-TW" dirty="0"/>
              <a:t>Grid-Based Methods</a:t>
            </a:r>
          </a:p>
          <a:p>
            <a:r>
              <a:rPr lang="en-US" altLang="zh-TW" dirty="0"/>
              <a:t>Evaluation of Clustering</a:t>
            </a:r>
          </a:p>
          <a:p>
            <a:r>
              <a:rPr lang="en-US" altLang="zh-TW" dirty="0"/>
              <a:t>Summary</a:t>
            </a:r>
          </a:p>
          <a:p>
            <a:endParaRPr lang="zh-TW" altLang="en-US" dirty="0"/>
          </a:p>
        </p:txBody>
      </p:sp>
    </p:spTree>
    <p:extLst>
      <p:ext uri="{BB962C8B-B14F-4D97-AF65-F5344CB8AC3E}">
        <p14:creationId xmlns:p14="http://schemas.microsoft.com/office/powerpoint/2010/main" val="96839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D9F8BF1-A5A2-47F9-8D0C-9FAD07191E30}"/>
              </a:ext>
            </a:extLst>
          </p:cNvPr>
          <p:cNvSpPr>
            <a:spLocks noGrp="1" noChangeArrowheads="1"/>
          </p:cNvSpPr>
          <p:nvPr>
            <p:ph type="title"/>
          </p:nvPr>
        </p:nvSpPr>
        <p:spPr>
          <a:xfrm>
            <a:off x="449048" y="480951"/>
            <a:ext cx="7439025" cy="442912"/>
          </a:xfrm>
        </p:spPr>
        <p:txBody>
          <a:bodyPr>
            <a:normAutofit fontScale="90000"/>
          </a:bodyPr>
          <a:lstStyle/>
          <a:p>
            <a:pPr eaLnBrk="1" hangingPunct="1"/>
            <a:r>
              <a:rPr lang="en-US" altLang="zh-TW" sz="3200" dirty="0">
                <a:ea typeface="PMingLiU" panose="02020500000000000000" pitchFamily="18" charset="-120"/>
              </a:rPr>
              <a:t>Comments on the </a:t>
            </a:r>
            <a:r>
              <a:rPr lang="en-US" altLang="zh-TW" sz="3200" i="1" dirty="0">
                <a:ea typeface="PMingLiU" panose="02020500000000000000" pitchFamily="18" charset="-120"/>
              </a:rPr>
              <a:t>K-Means</a:t>
            </a:r>
            <a:r>
              <a:rPr lang="en-US" altLang="zh-TW" sz="3200" dirty="0">
                <a:ea typeface="PMingLiU" panose="02020500000000000000" pitchFamily="18" charset="-120"/>
              </a:rPr>
              <a:t> Method</a:t>
            </a:r>
            <a:endParaRPr lang="en-US" altLang="zh-TW" sz="2400" b="1" dirty="0">
              <a:ea typeface="PMingLiU" panose="02020500000000000000" pitchFamily="18" charset="-120"/>
            </a:endParaRPr>
          </a:p>
        </p:txBody>
      </p:sp>
      <p:sp>
        <p:nvSpPr>
          <p:cNvPr id="20483" name="Rectangle 3">
            <a:extLst>
              <a:ext uri="{FF2B5EF4-FFF2-40B4-BE49-F238E27FC236}">
                <a16:creationId xmlns:a16="http://schemas.microsoft.com/office/drawing/2014/main" id="{1412B0AD-E3FF-4222-A331-16AB8A9BCB52}"/>
              </a:ext>
            </a:extLst>
          </p:cNvPr>
          <p:cNvSpPr>
            <a:spLocks noGrp="1" noChangeArrowheads="1"/>
          </p:cNvSpPr>
          <p:nvPr>
            <p:ph type="body" idx="1"/>
          </p:nvPr>
        </p:nvSpPr>
        <p:spPr>
          <a:xfrm>
            <a:off x="304800" y="1265069"/>
            <a:ext cx="8534400" cy="5257800"/>
          </a:xfrm>
        </p:spPr>
        <p:txBody>
          <a:bodyPr/>
          <a:lstStyle/>
          <a:p>
            <a:pPr eaLnBrk="1" hangingPunct="1">
              <a:lnSpc>
                <a:spcPct val="120000"/>
              </a:lnSpc>
            </a:pPr>
            <a:r>
              <a:rPr lang="en-US" altLang="zh-TW" sz="2000" u="sng" dirty="0">
                <a:ea typeface="PMingLiU" panose="02020500000000000000" pitchFamily="18" charset="-120"/>
              </a:rPr>
              <a:t>Strength:</a:t>
            </a:r>
            <a:r>
              <a:rPr lang="en-US" altLang="zh-TW" sz="2000" dirty="0">
                <a:ea typeface="PMingLiU" panose="02020500000000000000" pitchFamily="18" charset="-120"/>
              </a:rPr>
              <a:t> </a:t>
            </a:r>
            <a:r>
              <a:rPr lang="en-US" altLang="zh-TW" sz="2000" i="1" dirty="0">
                <a:ea typeface="PMingLiU" panose="02020500000000000000" pitchFamily="18" charset="-120"/>
              </a:rPr>
              <a:t>Efficient</a:t>
            </a:r>
            <a:r>
              <a:rPr lang="en-US" altLang="zh-TW" sz="2000" dirty="0">
                <a:ea typeface="PMingLiU" panose="02020500000000000000" pitchFamily="18" charset="-120"/>
              </a:rPr>
              <a:t>: </a:t>
            </a:r>
            <a:r>
              <a:rPr lang="en-US" altLang="zh-TW" sz="2000" i="1" dirty="0">
                <a:ea typeface="PMingLiU" panose="02020500000000000000" pitchFamily="18" charset="-120"/>
              </a:rPr>
              <a:t>O</a:t>
            </a:r>
            <a:r>
              <a:rPr lang="en-US" altLang="zh-TW" sz="2000" dirty="0">
                <a:ea typeface="PMingLiU" panose="02020500000000000000" pitchFamily="18" charset="-120"/>
              </a:rPr>
              <a:t>(</a:t>
            </a:r>
            <a:r>
              <a:rPr lang="en-US" altLang="zh-TW" sz="2000" i="1" dirty="0" err="1">
                <a:ea typeface="PMingLiU" panose="02020500000000000000" pitchFamily="18" charset="-120"/>
              </a:rPr>
              <a:t>tkn</a:t>
            </a:r>
            <a:r>
              <a:rPr lang="en-US" altLang="zh-TW" sz="2000" dirty="0">
                <a:ea typeface="PMingLiU" panose="02020500000000000000" pitchFamily="18" charset="-120"/>
              </a:rPr>
              <a:t>), where </a:t>
            </a:r>
            <a:r>
              <a:rPr lang="en-US" altLang="zh-TW" sz="2000" i="1" dirty="0">
                <a:ea typeface="PMingLiU" panose="02020500000000000000" pitchFamily="18" charset="-120"/>
              </a:rPr>
              <a:t>n</a:t>
            </a:r>
            <a:r>
              <a:rPr lang="en-US" altLang="zh-TW" sz="2000" dirty="0">
                <a:ea typeface="PMingLiU" panose="02020500000000000000" pitchFamily="18" charset="-120"/>
              </a:rPr>
              <a:t> is # objects, </a:t>
            </a:r>
            <a:r>
              <a:rPr lang="en-US" altLang="zh-TW" sz="2000" i="1" dirty="0">
                <a:ea typeface="PMingLiU" panose="02020500000000000000" pitchFamily="18" charset="-120"/>
              </a:rPr>
              <a:t>k</a:t>
            </a:r>
            <a:r>
              <a:rPr lang="en-US" altLang="zh-TW" sz="2000" dirty="0">
                <a:ea typeface="PMingLiU" panose="02020500000000000000" pitchFamily="18" charset="-120"/>
              </a:rPr>
              <a:t> is # clusters, and </a:t>
            </a:r>
            <a:r>
              <a:rPr lang="en-US" altLang="zh-TW" sz="2000" i="1" dirty="0">
                <a:ea typeface="PMingLiU" panose="02020500000000000000" pitchFamily="18" charset="-120"/>
              </a:rPr>
              <a:t>t  </a:t>
            </a:r>
            <a:r>
              <a:rPr lang="en-US" altLang="zh-TW" sz="2000" dirty="0">
                <a:ea typeface="PMingLiU" panose="02020500000000000000" pitchFamily="18" charset="-120"/>
              </a:rPr>
              <a:t>is # iterations. Normally, </a:t>
            </a:r>
            <a:r>
              <a:rPr lang="en-US" altLang="zh-TW" sz="2000" i="1" dirty="0">
                <a:ea typeface="PMingLiU" panose="02020500000000000000" pitchFamily="18" charset="-120"/>
              </a:rPr>
              <a:t>k</a:t>
            </a:r>
            <a:r>
              <a:rPr lang="en-US" altLang="zh-TW" sz="2000" dirty="0">
                <a:ea typeface="PMingLiU" panose="02020500000000000000" pitchFamily="18" charset="-120"/>
              </a:rPr>
              <a:t>, </a:t>
            </a:r>
            <a:r>
              <a:rPr lang="en-US" altLang="zh-TW" sz="2000" i="1" dirty="0">
                <a:ea typeface="PMingLiU" panose="02020500000000000000" pitchFamily="18" charset="-120"/>
              </a:rPr>
              <a:t>t</a:t>
            </a:r>
            <a:r>
              <a:rPr lang="en-US" altLang="zh-TW" sz="2000" dirty="0">
                <a:ea typeface="PMingLiU" panose="02020500000000000000" pitchFamily="18" charset="-120"/>
              </a:rPr>
              <a:t> &lt;&lt; </a:t>
            </a:r>
            <a:r>
              <a:rPr lang="en-US" altLang="zh-TW" sz="2000" i="1" dirty="0">
                <a:ea typeface="PMingLiU" panose="02020500000000000000" pitchFamily="18" charset="-120"/>
              </a:rPr>
              <a:t>n</a:t>
            </a:r>
            <a:r>
              <a:rPr lang="en-US" altLang="zh-TW" sz="2000" dirty="0">
                <a:ea typeface="PMingLiU" panose="02020500000000000000" pitchFamily="18" charset="-120"/>
              </a:rPr>
              <a:t>.</a:t>
            </a:r>
          </a:p>
          <a:p>
            <a:pPr lvl="2" eaLnBrk="1" hangingPunct="1">
              <a:lnSpc>
                <a:spcPct val="120000"/>
              </a:lnSpc>
            </a:pPr>
            <a:r>
              <a:rPr lang="en-US" altLang="ko-KR" sz="2000" dirty="0">
                <a:ea typeface="Gulim" panose="020B0600000101010101" pitchFamily="34" charset="-127"/>
              </a:rPr>
              <a:t>Comparing: PAM: O(k(n-k)</a:t>
            </a:r>
            <a:r>
              <a:rPr lang="en-US" altLang="ko-KR" sz="2000" baseline="30000" dirty="0">
                <a:ea typeface="Gulim" panose="020B0600000101010101" pitchFamily="34" charset="-127"/>
              </a:rPr>
              <a:t>2</a:t>
            </a:r>
            <a:r>
              <a:rPr lang="en-US" altLang="ko-KR" sz="2000" dirty="0">
                <a:ea typeface="Gulim" panose="020B0600000101010101" pitchFamily="34" charset="-127"/>
              </a:rPr>
              <a:t> ), CLARA: O(ks</a:t>
            </a:r>
            <a:r>
              <a:rPr lang="en-US" altLang="ko-KR" sz="2000" baseline="30000" dirty="0">
                <a:ea typeface="Gulim" panose="020B0600000101010101" pitchFamily="34" charset="-127"/>
              </a:rPr>
              <a:t>2</a:t>
            </a:r>
            <a:r>
              <a:rPr lang="en-US" altLang="ko-KR" sz="2000" dirty="0">
                <a:ea typeface="Gulim" panose="020B0600000101010101" pitchFamily="34" charset="-127"/>
              </a:rPr>
              <a:t> + k(n-k))</a:t>
            </a:r>
            <a:endParaRPr lang="en-US" altLang="zh-TW" sz="2000" dirty="0">
              <a:ea typeface="PMingLiU" panose="02020500000000000000" pitchFamily="18" charset="-120"/>
            </a:endParaRPr>
          </a:p>
          <a:p>
            <a:pPr eaLnBrk="1" hangingPunct="1">
              <a:lnSpc>
                <a:spcPct val="120000"/>
              </a:lnSpc>
            </a:pPr>
            <a:r>
              <a:rPr lang="en-US" altLang="zh-TW" sz="2000" u="sng" dirty="0">
                <a:ea typeface="PMingLiU" panose="02020500000000000000" pitchFamily="18" charset="-120"/>
              </a:rPr>
              <a:t>Comment:</a:t>
            </a:r>
            <a:r>
              <a:rPr lang="en-US" altLang="zh-TW" sz="2000" dirty="0">
                <a:ea typeface="PMingLiU" panose="02020500000000000000" pitchFamily="18" charset="-120"/>
              </a:rPr>
              <a:t> </a:t>
            </a:r>
            <a:r>
              <a:rPr lang="en-US" altLang="zh-TW" sz="2000" dirty="0">
                <a:solidFill>
                  <a:srgbClr val="0000FF"/>
                </a:solidFill>
                <a:ea typeface="PMingLiU" panose="02020500000000000000" pitchFamily="18" charset="-120"/>
              </a:rPr>
              <a:t>Often terminates at a </a:t>
            </a:r>
            <a:r>
              <a:rPr lang="en-US" altLang="zh-TW" sz="2000" i="1" dirty="0">
                <a:solidFill>
                  <a:srgbClr val="0000FF"/>
                </a:solidFill>
                <a:ea typeface="PMingLiU" panose="02020500000000000000" pitchFamily="18" charset="-120"/>
              </a:rPr>
              <a:t>local optimal</a:t>
            </a:r>
            <a:r>
              <a:rPr lang="en-US" altLang="zh-TW" sz="2000" dirty="0">
                <a:solidFill>
                  <a:srgbClr val="0000FF"/>
                </a:solidFill>
                <a:ea typeface="PMingLiU" panose="02020500000000000000" pitchFamily="18" charset="-120"/>
              </a:rPr>
              <a:t>. </a:t>
            </a:r>
          </a:p>
          <a:p>
            <a:pPr eaLnBrk="1" hangingPunct="1">
              <a:lnSpc>
                <a:spcPct val="120000"/>
              </a:lnSpc>
            </a:pPr>
            <a:r>
              <a:rPr lang="en-US" altLang="zh-TW" sz="2000" u="sng" dirty="0">
                <a:ea typeface="PMingLiU" panose="02020500000000000000" pitchFamily="18" charset="-120"/>
              </a:rPr>
              <a:t>Weakness</a:t>
            </a:r>
            <a:endParaRPr lang="en-US" altLang="zh-TW" sz="2000" dirty="0">
              <a:ea typeface="PMingLiU" panose="02020500000000000000" pitchFamily="18" charset="-120"/>
            </a:endParaRPr>
          </a:p>
          <a:p>
            <a:pPr lvl="1" eaLnBrk="1" hangingPunct="1">
              <a:lnSpc>
                <a:spcPct val="120000"/>
              </a:lnSpc>
            </a:pPr>
            <a:r>
              <a:rPr lang="en-US" altLang="zh-TW" sz="2000" dirty="0">
                <a:ea typeface="PMingLiU" panose="02020500000000000000" pitchFamily="18" charset="-120"/>
              </a:rPr>
              <a:t>Applicable only to objects in a continuous n-dimensional space </a:t>
            </a:r>
            <a:endParaRPr lang="en-US" altLang="zh-TW" sz="2000" i="1" dirty="0">
              <a:ea typeface="PMingLiU" panose="02020500000000000000" pitchFamily="18" charset="-120"/>
            </a:endParaRPr>
          </a:p>
          <a:p>
            <a:pPr lvl="2" eaLnBrk="1" hangingPunct="1">
              <a:lnSpc>
                <a:spcPct val="120000"/>
              </a:lnSpc>
            </a:pPr>
            <a:r>
              <a:rPr lang="en-US" altLang="zh-TW" sz="2000" dirty="0">
                <a:ea typeface="PMingLiU" panose="02020500000000000000" pitchFamily="18" charset="-120"/>
              </a:rPr>
              <a:t>Using the </a:t>
            </a:r>
            <a:r>
              <a:rPr lang="en-US" altLang="zh-TW" sz="2000" dirty="0">
                <a:solidFill>
                  <a:srgbClr val="0000FF"/>
                </a:solidFill>
                <a:ea typeface="PMingLiU" panose="02020500000000000000" pitchFamily="18" charset="-120"/>
              </a:rPr>
              <a:t>k-modes method for categorical data</a:t>
            </a:r>
          </a:p>
          <a:p>
            <a:pPr lvl="2" eaLnBrk="1" hangingPunct="1">
              <a:lnSpc>
                <a:spcPct val="120000"/>
              </a:lnSpc>
            </a:pPr>
            <a:r>
              <a:rPr lang="en-US" altLang="zh-TW" sz="2000" dirty="0">
                <a:ea typeface="PMingLiU" panose="02020500000000000000" pitchFamily="18" charset="-120"/>
              </a:rPr>
              <a:t>In comparison, </a:t>
            </a:r>
            <a:r>
              <a:rPr lang="en-US" altLang="zh-TW" sz="2000" dirty="0">
                <a:solidFill>
                  <a:srgbClr val="0000FF"/>
                </a:solidFill>
                <a:ea typeface="PMingLiU" panose="02020500000000000000" pitchFamily="18" charset="-120"/>
              </a:rPr>
              <a:t>k-medoids</a:t>
            </a:r>
            <a:r>
              <a:rPr lang="en-US" altLang="zh-TW" sz="2000" dirty="0">
                <a:ea typeface="PMingLiU" panose="02020500000000000000" pitchFamily="18" charset="-120"/>
              </a:rPr>
              <a:t> can be applied to a wide range of data</a:t>
            </a:r>
          </a:p>
          <a:p>
            <a:pPr lvl="1" eaLnBrk="1" hangingPunct="1">
              <a:lnSpc>
                <a:spcPct val="120000"/>
              </a:lnSpc>
            </a:pPr>
            <a:r>
              <a:rPr lang="en-US" altLang="zh-TW" sz="2000" dirty="0">
                <a:solidFill>
                  <a:srgbClr val="FF0000"/>
                </a:solidFill>
                <a:ea typeface="PMingLiU" panose="02020500000000000000" pitchFamily="18" charset="-120"/>
              </a:rPr>
              <a:t>Need to specify </a:t>
            </a:r>
            <a:r>
              <a:rPr lang="en-US" altLang="zh-TW" sz="2000" i="1" dirty="0">
                <a:solidFill>
                  <a:srgbClr val="FF0000"/>
                </a:solidFill>
                <a:ea typeface="PMingLiU" panose="02020500000000000000" pitchFamily="18" charset="-120"/>
              </a:rPr>
              <a:t>k, </a:t>
            </a:r>
            <a:r>
              <a:rPr lang="en-US" altLang="zh-TW" sz="2000" dirty="0">
                <a:solidFill>
                  <a:srgbClr val="FF0000"/>
                </a:solidFill>
                <a:ea typeface="PMingLiU" panose="02020500000000000000" pitchFamily="18" charset="-120"/>
              </a:rPr>
              <a:t>the </a:t>
            </a:r>
            <a:r>
              <a:rPr lang="en-US" altLang="zh-TW" sz="2000" i="1" dirty="0">
                <a:solidFill>
                  <a:srgbClr val="FF0000"/>
                </a:solidFill>
                <a:ea typeface="PMingLiU" panose="02020500000000000000" pitchFamily="18" charset="-120"/>
              </a:rPr>
              <a:t>number</a:t>
            </a:r>
            <a:r>
              <a:rPr lang="en-US" altLang="zh-TW" sz="2000" dirty="0">
                <a:solidFill>
                  <a:srgbClr val="FF0000"/>
                </a:solidFill>
                <a:ea typeface="PMingLiU" panose="02020500000000000000" pitchFamily="18" charset="-120"/>
              </a:rPr>
              <a:t> of clusters, in advance </a:t>
            </a:r>
            <a:r>
              <a:rPr lang="en-US" altLang="zh-TW" sz="2000" dirty="0">
                <a:ea typeface="PMingLiU" panose="02020500000000000000" pitchFamily="18" charset="-120"/>
              </a:rPr>
              <a:t>(there are ways to automatically determine the best k (see Hastie et al., 2009)</a:t>
            </a:r>
          </a:p>
          <a:p>
            <a:pPr lvl="1" eaLnBrk="1" hangingPunct="1">
              <a:lnSpc>
                <a:spcPct val="120000"/>
              </a:lnSpc>
            </a:pPr>
            <a:r>
              <a:rPr lang="en-US" altLang="zh-TW" sz="2000" dirty="0">
                <a:solidFill>
                  <a:srgbClr val="FF0000"/>
                </a:solidFill>
                <a:ea typeface="PMingLiU" panose="02020500000000000000" pitchFamily="18" charset="-120"/>
              </a:rPr>
              <a:t>Sensitive to noisy data and </a:t>
            </a:r>
            <a:r>
              <a:rPr lang="en-US" altLang="zh-TW" sz="2000" i="1" dirty="0">
                <a:solidFill>
                  <a:srgbClr val="FF0000"/>
                </a:solidFill>
                <a:ea typeface="PMingLiU" panose="02020500000000000000" pitchFamily="18" charset="-120"/>
              </a:rPr>
              <a:t>outliers</a:t>
            </a:r>
            <a:endParaRPr lang="en-US" altLang="zh-TW" sz="2000" dirty="0">
              <a:solidFill>
                <a:srgbClr val="FF0000"/>
              </a:solidFill>
              <a:ea typeface="PMingLiU" panose="02020500000000000000" pitchFamily="18" charset="-120"/>
            </a:endParaRPr>
          </a:p>
          <a:p>
            <a:pPr lvl="1" eaLnBrk="1" hangingPunct="1">
              <a:lnSpc>
                <a:spcPct val="120000"/>
              </a:lnSpc>
            </a:pPr>
            <a:r>
              <a:rPr lang="en-US" altLang="zh-TW" sz="2000" dirty="0">
                <a:ea typeface="PMingLiU" panose="02020500000000000000" pitchFamily="18" charset="-120"/>
              </a:rPr>
              <a:t>Not suitable to discover clusters with </a:t>
            </a:r>
            <a:r>
              <a:rPr lang="en-US" altLang="zh-TW" sz="2000" i="1" dirty="0">
                <a:ea typeface="PMingLiU" panose="02020500000000000000" pitchFamily="18" charset="-120"/>
              </a:rPr>
              <a:t>non-convex shapes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6598E4B-3E9A-43DA-944A-D9D5EA7E6C97}"/>
              </a:ext>
            </a:extLst>
          </p:cNvPr>
          <p:cNvSpPr>
            <a:spLocks noGrp="1" noChangeArrowheads="1"/>
          </p:cNvSpPr>
          <p:nvPr>
            <p:ph type="title"/>
          </p:nvPr>
        </p:nvSpPr>
        <p:spPr/>
        <p:txBody>
          <a:bodyPr/>
          <a:lstStyle/>
          <a:p>
            <a:pPr eaLnBrk="1" hangingPunct="1"/>
            <a:r>
              <a:rPr lang="en-US" altLang="zh-TW" sz="3200">
                <a:ea typeface="PMingLiU" panose="02020500000000000000" pitchFamily="18" charset="-120"/>
              </a:rPr>
              <a:t>Variations of the </a:t>
            </a:r>
            <a:r>
              <a:rPr lang="en-US" altLang="zh-TW" sz="3200" i="1">
                <a:ea typeface="PMingLiU" panose="02020500000000000000" pitchFamily="18" charset="-120"/>
              </a:rPr>
              <a:t>K-Means</a:t>
            </a:r>
            <a:r>
              <a:rPr lang="en-US" altLang="zh-TW" sz="3200">
                <a:ea typeface="PMingLiU" panose="02020500000000000000" pitchFamily="18" charset="-120"/>
              </a:rPr>
              <a:t> Method</a:t>
            </a:r>
            <a:endParaRPr lang="en-US" altLang="zh-TW" sz="2400" b="1">
              <a:ea typeface="PMingLiU" panose="02020500000000000000" pitchFamily="18" charset="-120"/>
            </a:endParaRPr>
          </a:p>
        </p:txBody>
      </p:sp>
      <p:sp>
        <p:nvSpPr>
          <p:cNvPr id="21507" name="Rectangle 3">
            <a:extLst>
              <a:ext uri="{FF2B5EF4-FFF2-40B4-BE49-F238E27FC236}">
                <a16:creationId xmlns:a16="http://schemas.microsoft.com/office/drawing/2014/main" id="{94EB829D-5498-4B7D-924F-11298800A848}"/>
              </a:ext>
            </a:extLst>
          </p:cNvPr>
          <p:cNvSpPr>
            <a:spLocks noGrp="1" noChangeArrowheads="1"/>
          </p:cNvSpPr>
          <p:nvPr>
            <p:ph type="body" sz="half" idx="1"/>
          </p:nvPr>
        </p:nvSpPr>
        <p:spPr>
          <a:xfrm>
            <a:off x="609600" y="1220680"/>
            <a:ext cx="8458200" cy="5105400"/>
          </a:xfrm>
        </p:spPr>
        <p:txBody>
          <a:bodyPr>
            <a:normAutofit fontScale="85000" lnSpcReduction="10000"/>
          </a:bodyPr>
          <a:lstStyle/>
          <a:p>
            <a:pPr eaLnBrk="1" hangingPunct="1">
              <a:lnSpc>
                <a:spcPct val="150000"/>
              </a:lnSpc>
            </a:pPr>
            <a:r>
              <a:rPr lang="en-US" altLang="zh-TW" dirty="0">
                <a:ea typeface="PMingLiU" panose="02020500000000000000" pitchFamily="18" charset="-120"/>
              </a:rPr>
              <a:t>Most of the variants of the </a:t>
            </a:r>
            <a:r>
              <a:rPr lang="en-US" altLang="zh-TW" i="1" dirty="0">
                <a:ea typeface="PMingLiU" panose="02020500000000000000" pitchFamily="18" charset="-120"/>
              </a:rPr>
              <a:t>k-means</a:t>
            </a:r>
            <a:r>
              <a:rPr lang="en-US" altLang="zh-TW" dirty="0">
                <a:ea typeface="PMingLiU" panose="02020500000000000000" pitchFamily="18" charset="-120"/>
              </a:rPr>
              <a:t> which differ in</a:t>
            </a:r>
          </a:p>
          <a:p>
            <a:pPr lvl="1" eaLnBrk="1" hangingPunct="1">
              <a:lnSpc>
                <a:spcPct val="150000"/>
              </a:lnSpc>
            </a:pPr>
            <a:r>
              <a:rPr lang="en-US" altLang="zh-TW" sz="2400" dirty="0">
                <a:ea typeface="PMingLiU" panose="02020500000000000000" pitchFamily="18" charset="-120"/>
              </a:rPr>
              <a:t>Selection of the initial </a:t>
            </a:r>
            <a:r>
              <a:rPr lang="en-US" altLang="zh-TW" sz="2400" i="1" dirty="0">
                <a:ea typeface="PMingLiU" panose="02020500000000000000" pitchFamily="18" charset="-120"/>
              </a:rPr>
              <a:t>k</a:t>
            </a:r>
            <a:r>
              <a:rPr lang="en-US" altLang="zh-TW" sz="2400" dirty="0">
                <a:ea typeface="PMingLiU" panose="02020500000000000000" pitchFamily="18" charset="-120"/>
              </a:rPr>
              <a:t> means</a:t>
            </a:r>
          </a:p>
          <a:p>
            <a:pPr lvl="1" eaLnBrk="1" hangingPunct="1">
              <a:lnSpc>
                <a:spcPct val="150000"/>
              </a:lnSpc>
            </a:pPr>
            <a:r>
              <a:rPr lang="en-US" altLang="zh-TW" sz="2400" dirty="0">
                <a:ea typeface="PMingLiU" panose="02020500000000000000" pitchFamily="18" charset="-120"/>
              </a:rPr>
              <a:t>Dissimilarity calculations</a:t>
            </a:r>
          </a:p>
          <a:p>
            <a:pPr lvl="1" eaLnBrk="1" hangingPunct="1">
              <a:lnSpc>
                <a:spcPct val="150000"/>
              </a:lnSpc>
            </a:pPr>
            <a:r>
              <a:rPr lang="en-US" altLang="zh-TW" sz="2400" dirty="0">
                <a:ea typeface="PMingLiU" panose="02020500000000000000" pitchFamily="18" charset="-120"/>
              </a:rPr>
              <a:t>Strategies to calculate cluster means</a:t>
            </a:r>
          </a:p>
          <a:p>
            <a:pPr eaLnBrk="1" hangingPunct="1">
              <a:lnSpc>
                <a:spcPct val="150000"/>
              </a:lnSpc>
            </a:pPr>
            <a:r>
              <a:rPr lang="en-US" altLang="zh-TW" dirty="0">
                <a:ea typeface="PMingLiU" panose="02020500000000000000" pitchFamily="18" charset="-120"/>
              </a:rPr>
              <a:t>Handling categorical data: </a:t>
            </a:r>
            <a:r>
              <a:rPr lang="en-US" altLang="zh-TW" b="1" i="1" dirty="0">
                <a:ea typeface="PMingLiU" panose="02020500000000000000" pitchFamily="18" charset="-120"/>
              </a:rPr>
              <a:t>k-modes</a:t>
            </a:r>
            <a:endParaRPr lang="en-US" altLang="zh-TW" b="1" dirty="0">
              <a:ea typeface="PMingLiU" panose="02020500000000000000" pitchFamily="18" charset="-120"/>
            </a:endParaRPr>
          </a:p>
          <a:p>
            <a:pPr lvl="1" eaLnBrk="1" hangingPunct="1">
              <a:lnSpc>
                <a:spcPct val="150000"/>
              </a:lnSpc>
            </a:pPr>
            <a:r>
              <a:rPr lang="en-US" altLang="zh-TW" sz="2400" dirty="0">
                <a:ea typeface="PMingLiU" panose="02020500000000000000" pitchFamily="18" charset="-120"/>
              </a:rPr>
              <a:t>Replacing means of clusters with </a:t>
            </a:r>
            <a:r>
              <a:rPr lang="en-US" altLang="zh-TW" sz="2400" u="sng" dirty="0">
                <a:solidFill>
                  <a:srgbClr val="FF0000"/>
                </a:solidFill>
                <a:ea typeface="PMingLiU" panose="02020500000000000000" pitchFamily="18" charset="-120"/>
              </a:rPr>
              <a:t>modes</a:t>
            </a:r>
            <a:endParaRPr lang="en-US" altLang="zh-TW" sz="2400" dirty="0">
              <a:solidFill>
                <a:srgbClr val="FF0000"/>
              </a:solidFill>
              <a:ea typeface="PMingLiU" panose="02020500000000000000" pitchFamily="18" charset="-120"/>
            </a:endParaRPr>
          </a:p>
          <a:p>
            <a:pPr lvl="1" eaLnBrk="1" hangingPunct="1">
              <a:lnSpc>
                <a:spcPct val="150000"/>
              </a:lnSpc>
            </a:pPr>
            <a:r>
              <a:rPr lang="en-US" altLang="zh-TW" sz="2400" dirty="0">
                <a:ea typeface="PMingLiU" panose="02020500000000000000" pitchFamily="18" charset="-120"/>
              </a:rPr>
              <a:t>Using new dissimilarity measures to deal with </a:t>
            </a:r>
            <a:r>
              <a:rPr lang="en-US" altLang="zh-TW" sz="2400" dirty="0">
                <a:solidFill>
                  <a:srgbClr val="0000FF"/>
                </a:solidFill>
                <a:ea typeface="PMingLiU" panose="02020500000000000000" pitchFamily="18" charset="-120"/>
              </a:rPr>
              <a:t>categorical objects</a:t>
            </a:r>
          </a:p>
          <a:p>
            <a:pPr lvl="1" eaLnBrk="1" hangingPunct="1">
              <a:lnSpc>
                <a:spcPct val="150000"/>
              </a:lnSpc>
            </a:pPr>
            <a:r>
              <a:rPr lang="en-US" altLang="zh-TW" sz="2400" dirty="0">
                <a:ea typeface="PMingLiU" panose="02020500000000000000" pitchFamily="18" charset="-120"/>
              </a:rPr>
              <a:t>Using </a:t>
            </a:r>
            <a:r>
              <a:rPr lang="en-US" altLang="zh-TW" sz="2400" dirty="0">
                <a:solidFill>
                  <a:srgbClr val="0000FF"/>
                </a:solidFill>
                <a:ea typeface="PMingLiU" panose="02020500000000000000" pitchFamily="18" charset="-120"/>
              </a:rPr>
              <a:t>a </a:t>
            </a:r>
            <a:r>
              <a:rPr lang="en-US" altLang="zh-TW" sz="2400" u="sng" dirty="0">
                <a:solidFill>
                  <a:srgbClr val="0000FF"/>
                </a:solidFill>
                <a:ea typeface="PMingLiU" panose="02020500000000000000" pitchFamily="18" charset="-120"/>
              </a:rPr>
              <a:t>frequency</a:t>
            </a:r>
            <a:r>
              <a:rPr lang="en-US" altLang="zh-TW" sz="2400" dirty="0">
                <a:solidFill>
                  <a:srgbClr val="0000FF"/>
                </a:solidFill>
                <a:ea typeface="PMingLiU" panose="02020500000000000000" pitchFamily="18" charset="-120"/>
              </a:rPr>
              <a:t>-based method </a:t>
            </a:r>
            <a:r>
              <a:rPr lang="en-US" altLang="zh-TW" sz="2400" dirty="0">
                <a:ea typeface="PMingLiU" panose="02020500000000000000" pitchFamily="18" charset="-120"/>
              </a:rPr>
              <a:t>to update modes of clusters</a:t>
            </a:r>
          </a:p>
          <a:p>
            <a:pPr lvl="1" eaLnBrk="1" hangingPunct="1">
              <a:lnSpc>
                <a:spcPct val="150000"/>
              </a:lnSpc>
            </a:pPr>
            <a:r>
              <a:rPr lang="en-US" altLang="zh-TW" sz="2400" dirty="0">
                <a:ea typeface="PMingLiU" panose="02020500000000000000" pitchFamily="18" charset="-120"/>
              </a:rPr>
              <a:t>A mixture of categorical and numerical data: </a:t>
            </a:r>
            <a:r>
              <a:rPr lang="en-US" altLang="zh-TW" sz="2400" i="1" dirty="0">
                <a:ea typeface="PMingLiU" panose="02020500000000000000" pitchFamily="18" charset="-120"/>
              </a:rPr>
              <a:t>k-prototype</a:t>
            </a:r>
            <a:r>
              <a:rPr lang="en-US" altLang="zh-TW" sz="2400" dirty="0">
                <a:ea typeface="PMingLiU" panose="02020500000000000000" pitchFamily="18" charset="-120"/>
              </a:rPr>
              <a:t> method</a:t>
            </a:r>
          </a:p>
        </p:txBody>
      </p:sp>
      <p:graphicFrame>
        <p:nvGraphicFramePr>
          <p:cNvPr id="21508" name="Object 4">
            <a:extLst>
              <a:ext uri="{FF2B5EF4-FFF2-40B4-BE49-F238E27FC236}">
                <a16:creationId xmlns:a16="http://schemas.microsoft.com/office/drawing/2014/main" id="{6919DACD-4C36-40AC-B2E3-A1EDF1521881}"/>
              </a:ext>
            </a:extLst>
          </p:cNvPr>
          <p:cNvGraphicFramePr>
            <a:graphicFrameLocks noGrp="1" noChangeAspect="1"/>
          </p:cNvGraphicFramePr>
          <p:nvPr>
            <p:ph sz="half" idx="2"/>
            <p:extLst>
              <p:ext uri="{D42A27DB-BD31-4B8C-83A1-F6EECF244321}">
                <p14:modId xmlns:p14="http://schemas.microsoft.com/office/powerpoint/2010/main" val="1479867266"/>
              </p:ext>
            </p:extLst>
          </p:nvPr>
        </p:nvGraphicFramePr>
        <p:xfrm>
          <a:off x="5945080" y="1936812"/>
          <a:ext cx="2687638" cy="1371600"/>
        </p:xfrm>
        <a:graphic>
          <a:graphicData uri="http://schemas.openxmlformats.org/presentationml/2006/ole">
            <mc:AlternateContent xmlns:mc="http://schemas.openxmlformats.org/markup-compatibility/2006">
              <mc:Choice xmlns:v="urn:schemas-microsoft-com:vml" Requires="v">
                <p:oleObj spid="_x0000_s3098" name="SmartDraw" r:id="rId4" imgW="2688336" imgH="1371600" progId="SmartDraw.2">
                  <p:embed/>
                </p:oleObj>
              </mc:Choice>
              <mc:Fallback>
                <p:oleObj name="SmartDraw" r:id="rId4" imgW="2688336" imgH="1371600" progId="SmartDraw.2">
                  <p:embed/>
                  <p:pic>
                    <p:nvPicPr>
                      <p:cNvPr id="21508" name="Object 4">
                        <a:extLst>
                          <a:ext uri="{FF2B5EF4-FFF2-40B4-BE49-F238E27FC236}">
                            <a16:creationId xmlns:a16="http://schemas.microsoft.com/office/drawing/2014/main" id="{6919DACD-4C36-40AC-B2E3-A1EDF1521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080" y="1936812"/>
                        <a:ext cx="268763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D7DFC977-954D-46EC-96E1-C5FB6D0DCA7B}"/>
              </a:ext>
            </a:extLst>
          </p:cNvPr>
          <p:cNvSpPr>
            <a:spLocks noGrp="1" noChangeArrowheads="1"/>
          </p:cNvSpPr>
          <p:nvPr>
            <p:ph type="title"/>
          </p:nvPr>
        </p:nvSpPr>
        <p:spPr>
          <a:xfrm>
            <a:off x="479425" y="471635"/>
            <a:ext cx="8566150" cy="609600"/>
          </a:xfrm>
        </p:spPr>
        <p:txBody>
          <a:bodyPr>
            <a:normAutofit fontScale="90000"/>
          </a:bodyPr>
          <a:lstStyle/>
          <a:p>
            <a:pPr eaLnBrk="1" hangingPunct="1"/>
            <a:r>
              <a:rPr lang="en-US" altLang="ko-KR" sz="3600" dirty="0">
                <a:ea typeface="Gulim" panose="020B0600000101010101" pitchFamily="34" charset="-127"/>
              </a:rPr>
              <a:t>What Is the Problem of the K-Means Method?</a:t>
            </a:r>
            <a:endParaRPr lang="en-US" altLang="zh-TW" sz="3600" dirty="0">
              <a:ea typeface="Gulim" panose="020B0600000101010101" pitchFamily="34" charset="-127"/>
            </a:endParaRPr>
          </a:p>
        </p:txBody>
      </p:sp>
      <p:sp>
        <p:nvSpPr>
          <p:cNvPr id="22531" name="Rectangle 1027">
            <a:extLst>
              <a:ext uri="{FF2B5EF4-FFF2-40B4-BE49-F238E27FC236}">
                <a16:creationId xmlns:a16="http://schemas.microsoft.com/office/drawing/2014/main" id="{4DD74BE3-363E-4A92-A281-7DB91853972A}"/>
              </a:ext>
            </a:extLst>
          </p:cNvPr>
          <p:cNvSpPr>
            <a:spLocks noGrp="1" noChangeArrowheads="1"/>
          </p:cNvSpPr>
          <p:nvPr>
            <p:ph type="body" idx="1"/>
          </p:nvPr>
        </p:nvSpPr>
        <p:spPr>
          <a:xfrm>
            <a:off x="304800" y="1294791"/>
            <a:ext cx="8534400" cy="4572000"/>
          </a:xfrm>
        </p:spPr>
        <p:txBody>
          <a:bodyPr/>
          <a:lstStyle/>
          <a:p>
            <a:pPr eaLnBrk="1" hangingPunct="1">
              <a:lnSpc>
                <a:spcPct val="150000"/>
              </a:lnSpc>
            </a:pPr>
            <a:r>
              <a:rPr lang="en-US" altLang="ko-KR" sz="2000" dirty="0">
                <a:solidFill>
                  <a:srgbClr val="FF0000"/>
                </a:solidFill>
                <a:ea typeface="Gulim" panose="020B0600000101010101" pitchFamily="34" charset="-127"/>
              </a:rPr>
              <a:t>The </a:t>
            </a:r>
            <a:r>
              <a:rPr lang="en-US" altLang="ko-KR" sz="2000" i="1" dirty="0">
                <a:solidFill>
                  <a:srgbClr val="FF0000"/>
                </a:solidFill>
                <a:ea typeface="Gulim" panose="020B0600000101010101" pitchFamily="34" charset="-127"/>
              </a:rPr>
              <a:t>k</a:t>
            </a:r>
            <a:r>
              <a:rPr lang="en-US" altLang="ko-KR" sz="2000" dirty="0">
                <a:solidFill>
                  <a:srgbClr val="FF0000"/>
                </a:solidFill>
                <a:ea typeface="Gulim" panose="020B0600000101010101" pitchFamily="34" charset="-127"/>
              </a:rPr>
              <a:t>-means algorithm is sensitive to outliers !</a:t>
            </a:r>
          </a:p>
          <a:p>
            <a:pPr lvl="1" eaLnBrk="1" hangingPunct="1">
              <a:lnSpc>
                <a:spcPct val="150000"/>
              </a:lnSpc>
            </a:pPr>
            <a:r>
              <a:rPr lang="en-US" altLang="ko-KR" sz="2000" dirty="0">
                <a:ea typeface="Gulim" panose="020B0600000101010101" pitchFamily="34" charset="-127"/>
              </a:rPr>
              <a:t>Since an object with an extremely large value may substantially distort the distribution of the data</a:t>
            </a:r>
          </a:p>
          <a:p>
            <a:pPr eaLnBrk="1" hangingPunct="1">
              <a:lnSpc>
                <a:spcPct val="150000"/>
              </a:lnSpc>
            </a:pPr>
            <a:r>
              <a:rPr lang="en-US" altLang="ko-KR" sz="2000" b="1" dirty="0">
                <a:ea typeface="Gulim" panose="020B0600000101010101" pitchFamily="34" charset="-127"/>
              </a:rPr>
              <a:t>K-Medoids</a:t>
            </a:r>
            <a:r>
              <a:rPr lang="en-US" altLang="ko-KR" sz="2000" dirty="0">
                <a:ea typeface="Gulim" panose="020B0600000101010101" pitchFamily="34" charset="-127"/>
              </a:rPr>
              <a:t>:  Instead of taking the </a:t>
            </a:r>
            <a:r>
              <a:rPr lang="en-US" altLang="ko-KR" sz="2000" b="1" dirty="0">
                <a:ea typeface="Gulim" panose="020B0600000101010101" pitchFamily="34" charset="-127"/>
              </a:rPr>
              <a:t>mean</a:t>
            </a:r>
            <a:r>
              <a:rPr lang="en-US" altLang="ko-KR" sz="2000" dirty="0">
                <a:ea typeface="Gulim" panose="020B0600000101010101" pitchFamily="34" charset="-127"/>
              </a:rPr>
              <a:t> value of the object in a cluster as a reference point, </a:t>
            </a:r>
            <a:r>
              <a:rPr lang="en-US" altLang="ko-KR" sz="2000" b="1" dirty="0">
                <a:ea typeface="Gulim" panose="020B0600000101010101" pitchFamily="34" charset="-127"/>
              </a:rPr>
              <a:t>medoids</a:t>
            </a:r>
            <a:r>
              <a:rPr lang="en-US" altLang="ko-KR" sz="2000" dirty="0">
                <a:ea typeface="Gulim" panose="020B0600000101010101" pitchFamily="34" charset="-127"/>
              </a:rPr>
              <a:t> can be used, which is the </a:t>
            </a:r>
            <a:r>
              <a:rPr lang="en-US" altLang="ko-KR" sz="2000" b="1" dirty="0">
                <a:ea typeface="Gulim" panose="020B0600000101010101" pitchFamily="34" charset="-127"/>
              </a:rPr>
              <a:t>most centrally located</a:t>
            </a:r>
            <a:r>
              <a:rPr lang="en-US" altLang="ko-KR" sz="2000" dirty="0">
                <a:ea typeface="Gulim" panose="020B0600000101010101" pitchFamily="34" charset="-127"/>
              </a:rPr>
              <a:t> object in a cluster</a:t>
            </a:r>
          </a:p>
        </p:txBody>
      </p:sp>
      <p:grpSp>
        <p:nvGrpSpPr>
          <p:cNvPr id="2" name="Group 1028">
            <a:extLst>
              <a:ext uri="{FF2B5EF4-FFF2-40B4-BE49-F238E27FC236}">
                <a16:creationId xmlns:a16="http://schemas.microsoft.com/office/drawing/2014/main" id="{41E2AD01-201A-474B-A26E-E00F983BBB3E}"/>
              </a:ext>
            </a:extLst>
          </p:cNvPr>
          <p:cNvGrpSpPr>
            <a:grpSpLocks/>
          </p:cNvGrpSpPr>
          <p:nvPr/>
        </p:nvGrpSpPr>
        <p:grpSpPr bwMode="auto">
          <a:xfrm>
            <a:off x="2133600" y="4315047"/>
            <a:ext cx="5257800" cy="1765300"/>
            <a:chOff x="1344" y="3072"/>
            <a:chExt cx="3312" cy="1112"/>
          </a:xfrm>
        </p:grpSpPr>
        <p:grpSp>
          <p:nvGrpSpPr>
            <p:cNvPr id="22534" name="Group 1029">
              <a:extLst>
                <a:ext uri="{FF2B5EF4-FFF2-40B4-BE49-F238E27FC236}">
                  <a16:creationId xmlns:a16="http://schemas.microsoft.com/office/drawing/2014/main" id="{6B17B5A9-3A83-45BB-BFF4-787EFF66BA00}"/>
                </a:ext>
              </a:extLst>
            </p:cNvPr>
            <p:cNvGrpSpPr>
              <a:grpSpLocks/>
            </p:cNvGrpSpPr>
            <p:nvPr/>
          </p:nvGrpSpPr>
          <p:grpSpPr bwMode="auto">
            <a:xfrm>
              <a:off x="1344" y="3072"/>
              <a:ext cx="1248" cy="1112"/>
              <a:chOff x="1728" y="864"/>
              <a:chExt cx="1396" cy="1208"/>
            </a:xfrm>
          </p:grpSpPr>
          <p:sp>
            <p:nvSpPr>
              <p:cNvPr id="22621" name="Rectangle 1030">
                <a:extLst>
                  <a:ext uri="{FF2B5EF4-FFF2-40B4-BE49-F238E27FC236}">
                    <a16:creationId xmlns:a16="http://schemas.microsoft.com/office/drawing/2014/main" id="{ACEFB88C-ECEA-48B1-BB52-C8255277ADD3}"/>
                  </a:ext>
                </a:extLst>
              </p:cNvPr>
              <p:cNvSpPr>
                <a:spLocks noChangeArrowheads="1"/>
              </p:cNvSpPr>
              <p:nvPr/>
            </p:nvSpPr>
            <p:spPr bwMode="auto">
              <a:xfrm>
                <a:off x="1728" y="864"/>
                <a:ext cx="1396" cy="1208"/>
              </a:xfrm>
              <a:prstGeom prst="rect">
                <a:avLst/>
              </a:prstGeom>
              <a:solidFill>
                <a:srgbClr val="FFFFFF"/>
              </a:solidFill>
              <a:ln w="0">
                <a:solidFill>
                  <a:srgbClr val="000000"/>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2622" name="Rectangle 1031">
                <a:extLst>
                  <a:ext uri="{FF2B5EF4-FFF2-40B4-BE49-F238E27FC236}">
                    <a16:creationId xmlns:a16="http://schemas.microsoft.com/office/drawing/2014/main" id="{A3CBF6A6-A7CE-4372-9937-A3A9CDAF9DE4}"/>
                  </a:ext>
                </a:extLst>
              </p:cNvPr>
              <p:cNvSpPr>
                <a:spLocks noChangeArrowheads="1"/>
              </p:cNvSpPr>
              <p:nvPr/>
            </p:nvSpPr>
            <p:spPr bwMode="auto">
              <a:xfrm>
                <a:off x="1861" y="950"/>
                <a:ext cx="1198" cy="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2623" name="Line 1032">
                <a:extLst>
                  <a:ext uri="{FF2B5EF4-FFF2-40B4-BE49-F238E27FC236}">
                    <a16:creationId xmlns:a16="http://schemas.microsoft.com/office/drawing/2014/main" id="{AC0D4829-D7C0-4548-8748-B2450C8AF5FD}"/>
                  </a:ext>
                </a:extLst>
              </p:cNvPr>
              <p:cNvSpPr>
                <a:spLocks noChangeShapeType="1"/>
              </p:cNvSpPr>
              <p:nvPr/>
            </p:nvSpPr>
            <p:spPr bwMode="auto">
              <a:xfrm>
                <a:off x="1861" y="1828"/>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24" name="Line 1033">
                <a:extLst>
                  <a:ext uri="{FF2B5EF4-FFF2-40B4-BE49-F238E27FC236}">
                    <a16:creationId xmlns:a16="http://schemas.microsoft.com/office/drawing/2014/main" id="{095FA4F7-4963-443D-9021-62070A42CCA7}"/>
                  </a:ext>
                </a:extLst>
              </p:cNvPr>
              <p:cNvSpPr>
                <a:spLocks noChangeShapeType="1"/>
              </p:cNvSpPr>
              <p:nvPr/>
            </p:nvSpPr>
            <p:spPr bwMode="auto">
              <a:xfrm>
                <a:off x="1861" y="173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25" name="Line 1034">
                <a:extLst>
                  <a:ext uri="{FF2B5EF4-FFF2-40B4-BE49-F238E27FC236}">
                    <a16:creationId xmlns:a16="http://schemas.microsoft.com/office/drawing/2014/main" id="{1299CB37-7A4A-4E8D-AFB4-B49452411963}"/>
                  </a:ext>
                </a:extLst>
              </p:cNvPr>
              <p:cNvSpPr>
                <a:spLocks noChangeShapeType="1"/>
              </p:cNvSpPr>
              <p:nvPr/>
            </p:nvSpPr>
            <p:spPr bwMode="auto">
              <a:xfrm>
                <a:off x="1861" y="1633"/>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26" name="Line 1035">
                <a:extLst>
                  <a:ext uri="{FF2B5EF4-FFF2-40B4-BE49-F238E27FC236}">
                    <a16:creationId xmlns:a16="http://schemas.microsoft.com/office/drawing/2014/main" id="{08BD8AD6-2F79-403A-AFC8-F76587764147}"/>
                  </a:ext>
                </a:extLst>
              </p:cNvPr>
              <p:cNvSpPr>
                <a:spLocks noChangeShapeType="1"/>
              </p:cNvSpPr>
              <p:nvPr/>
            </p:nvSpPr>
            <p:spPr bwMode="auto">
              <a:xfrm>
                <a:off x="1861" y="153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27" name="Line 1036">
                <a:extLst>
                  <a:ext uri="{FF2B5EF4-FFF2-40B4-BE49-F238E27FC236}">
                    <a16:creationId xmlns:a16="http://schemas.microsoft.com/office/drawing/2014/main" id="{46D842AF-FBB9-46A4-B605-6D55C187BDDF}"/>
                  </a:ext>
                </a:extLst>
              </p:cNvPr>
              <p:cNvSpPr>
                <a:spLocks noChangeShapeType="1"/>
              </p:cNvSpPr>
              <p:nvPr/>
            </p:nvSpPr>
            <p:spPr bwMode="auto">
              <a:xfrm>
                <a:off x="1861" y="1437"/>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28" name="Line 1037">
                <a:extLst>
                  <a:ext uri="{FF2B5EF4-FFF2-40B4-BE49-F238E27FC236}">
                    <a16:creationId xmlns:a16="http://schemas.microsoft.com/office/drawing/2014/main" id="{F8CE4B8B-1EE1-414A-A82F-F2100D65581B}"/>
                  </a:ext>
                </a:extLst>
              </p:cNvPr>
              <p:cNvSpPr>
                <a:spLocks noChangeShapeType="1"/>
              </p:cNvSpPr>
              <p:nvPr/>
            </p:nvSpPr>
            <p:spPr bwMode="auto">
              <a:xfrm>
                <a:off x="1861" y="134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29" name="Line 1038">
                <a:extLst>
                  <a:ext uri="{FF2B5EF4-FFF2-40B4-BE49-F238E27FC236}">
                    <a16:creationId xmlns:a16="http://schemas.microsoft.com/office/drawing/2014/main" id="{35432140-6E50-430E-B2DC-BD7997D3AE32}"/>
                  </a:ext>
                </a:extLst>
              </p:cNvPr>
              <p:cNvSpPr>
                <a:spLocks noChangeShapeType="1"/>
              </p:cNvSpPr>
              <p:nvPr/>
            </p:nvSpPr>
            <p:spPr bwMode="auto">
              <a:xfrm>
                <a:off x="1861" y="1242"/>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30" name="Line 1039">
                <a:extLst>
                  <a:ext uri="{FF2B5EF4-FFF2-40B4-BE49-F238E27FC236}">
                    <a16:creationId xmlns:a16="http://schemas.microsoft.com/office/drawing/2014/main" id="{36D50E3B-1EF5-4702-B170-A419D61DCB95}"/>
                  </a:ext>
                </a:extLst>
              </p:cNvPr>
              <p:cNvSpPr>
                <a:spLocks noChangeShapeType="1"/>
              </p:cNvSpPr>
              <p:nvPr/>
            </p:nvSpPr>
            <p:spPr bwMode="auto">
              <a:xfrm>
                <a:off x="1861" y="114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31" name="Line 1040">
                <a:extLst>
                  <a:ext uri="{FF2B5EF4-FFF2-40B4-BE49-F238E27FC236}">
                    <a16:creationId xmlns:a16="http://schemas.microsoft.com/office/drawing/2014/main" id="{C266F957-ABEF-4686-A653-D318B904D90F}"/>
                  </a:ext>
                </a:extLst>
              </p:cNvPr>
              <p:cNvSpPr>
                <a:spLocks noChangeShapeType="1"/>
              </p:cNvSpPr>
              <p:nvPr/>
            </p:nvSpPr>
            <p:spPr bwMode="auto">
              <a:xfrm>
                <a:off x="1861" y="1047"/>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32" name="Line 1041">
                <a:extLst>
                  <a:ext uri="{FF2B5EF4-FFF2-40B4-BE49-F238E27FC236}">
                    <a16:creationId xmlns:a16="http://schemas.microsoft.com/office/drawing/2014/main" id="{06ACC020-410D-44D1-A833-CABF0642514D}"/>
                  </a:ext>
                </a:extLst>
              </p:cNvPr>
              <p:cNvSpPr>
                <a:spLocks noChangeShapeType="1"/>
              </p:cNvSpPr>
              <p:nvPr/>
            </p:nvSpPr>
            <p:spPr bwMode="auto">
              <a:xfrm>
                <a:off x="1861" y="95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33" name="Line 1042">
                <a:extLst>
                  <a:ext uri="{FF2B5EF4-FFF2-40B4-BE49-F238E27FC236}">
                    <a16:creationId xmlns:a16="http://schemas.microsoft.com/office/drawing/2014/main" id="{6528C6D3-B000-41B4-A29B-2AC8534D71A8}"/>
                  </a:ext>
                </a:extLst>
              </p:cNvPr>
              <p:cNvSpPr>
                <a:spLocks noChangeShapeType="1"/>
              </p:cNvSpPr>
              <p:nvPr/>
            </p:nvSpPr>
            <p:spPr bwMode="auto">
              <a:xfrm>
                <a:off x="1981"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34" name="Line 1043">
                <a:extLst>
                  <a:ext uri="{FF2B5EF4-FFF2-40B4-BE49-F238E27FC236}">
                    <a16:creationId xmlns:a16="http://schemas.microsoft.com/office/drawing/2014/main" id="{73C4FF88-7050-4ED8-96FD-10DB940DAD3C}"/>
                  </a:ext>
                </a:extLst>
              </p:cNvPr>
              <p:cNvSpPr>
                <a:spLocks noChangeShapeType="1"/>
              </p:cNvSpPr>
              <p:nvPr/>
            </p:nvSpPr>
            <p:spPr bwMode="auto">
              <a:xfrm>
                <a:off x="2102"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35" name="Line 1044">
                <a:extLst>
                  <a:ext uri="{FF2B5EF4-FFF2-40B4-BE49-F238E27FC236}">
                    <a16:creationId xmlns:a16="http://schemas.microsoft.com/office/drawing/2014/main" id="{E6691E9A-E4EA-42BC-BF21-51FB217ED307}"/>
                  </a:ext>
                </a:extLst>
              </p:cNvPr>
              <p:cNvSpPr>
                <a:spLocks noChangeShapeType="1"/>
              </p:cNvSpPr>
              <p:nvPr/>
            </p:nvSpPr>
            <p:spPr bwMode="auto">
              <a:xfrm>
                <a:off x="2219"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36" name="Line 1045">
                <a:extLst>
                  <a:ext uri="{FF2B5EF4-FFF2-40B4-BE49-F238E27FC236}">
                    <a16:creationId xmlns:a16="http://schemas.microsoft.com/office/drawing/2014/main" id="{6651A795-D32E-482F-A219-79C75CC57F3D}"/>
                  </a:ext>
                </a:extLst>
              </p:cNvPr>
              <p:cNvSpPr>
                <a:spLocks noChangeShapeType="1"/>
              </p:cNvSpPr>
              <p:nvPr/>
            </p:nvSpPr>
            <p:spPr bwMode="auto">
              <a:xfrm>
                <a:off x="2339"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37" name="Line 1046">
                <a:extLst>
                  <a:ext uri="{FF2B5EF4-FFF2-40B4-BE49-F238E27FC236}">
                    <a16:creationId xmlns:a16="http://schemas.microsoft.com/office/drawing/2014/main" id="{063775E5-5453-46E5-B079-EC7E27421057}"/>
                  </a:ext>
                </a:extLst>
              </p:cNvPr>
              <p:cNvSpPr>
                <a:spLocks noChangeShapeType="1"/>
              </p:cNvSpPr>
              <p:nvPr/>
            </p:nvSpPr>
            <p:spPr bwMode="auto">
              <a:xfrm>
                <a:off x="2460"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38" name="Line 1047">
                <a:extLst>
                  <a:ext uri="{FF2B5EF4-FFF2-40B4-BE49-F238E27FC236}">
                    <a16:creationId xmlns:a16="http://schemas.microsoft.com/office/drawing/2014/main" id="{4F2B35E9-98B8-47E9-BECD-4D97D547A137}"/>
                  </a:ext>
                </a:extLst>
              </p:cNvPr>
              <p:cNvSpPr>
                <a:spLocks noChangeShapeType="1"/>
              </p:cNvSpPr>
              <p:nvPr/>
            </p:nvSpPr>
            <p:spPr bwMode="auto">
              <a:xfrm>
                <a:off x="2581"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39" name="Line 1048">
                <a:extLst>
                  <a:ext uri="{FF2B5EF4-FFF2-40B4-BE49-F238E27FC236}">
                    <a16:creationId xmlns:a16="http://schemas.microsoft.com/office/drawing/2014/main" id="{74D8D7CB-528B-451C-ACC8-7E8D44A0B91D}"/>
                  </a:ext>
                </a:extLst>
              </p:cNvPr>
              <p:cNvSpPr>
                <a:spLocks noChangeShapeType="1"/>
              </p:cNvSpPr>
              <p:nvPr/>
            </p:nvSpPr>
            <p:spPr bwMode="auto">
              <a:xfrm>
                <a:off x="2701"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40" name="Line 1049">
                <a:extLst>
                  <a:ext uri="{FF2B5EF4-FFF2-40B4-BE49-F238E27FC236}">
                    <a16:creationId xmlns:a16="http://schemas.microsoft.com/office/drawing/2014/main" id="{ED839AA3-26F9-4DB0-A53A-F0BFA8F4B886}"/>
                  </a:ext>
                </a:extLst>
              </p:cNvPr>
              <p:cNvSpPr>
                <a:spLocks noChangeShapeType="1"/>
              </p:cNvSpPr>
              <p:nvPr/>
            </p:nvSpPr>
            <p:spPr bwMode="auto">
              <a:xfrm>
                <a:off x="2818"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41" name="Line 1050">
                <a:extLst>
                  <a:ext uri="{FF2B5EF4-FFF2-40B4-BE49-F238E27FC236}">
                    <a16:creationId xmlns:a16="http://schemas.microsoft.com/office/drawing/2014/main" id="{93441246-7FFE-47DB-B25A-FDE9F5DABB6F}"/>
                  </a:ext>
                </a:extLst>
              </p:cNvPr>
              <p:cNvSpPr>
                <a:spLocks noChangeShapeType="1"/>
              </p:cNvSpPr>
              <p:nvPr/>
            </p:nvSpPr>
            <p:spPr bwMode="auto">
              <a:xfrm>
                <a:off x="2939"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42" name="Line 1051">
                <a:extLst>
                  <a:ext uri="{FF2B5EF4-FFF2-40B4-BE49-F238E27FC236}">
                    <a16:creationId xmlns:a16="http://schemas.microsoft.com/office/drawing/2014/main" id="{AB472709-3F49-4D91-9BE4-6642C2291E55}"/>
                  </a:ext>
                </a:extLst>
              </p:cNvPr>
              <p:cNvSpPr>
                <a:spLocks noChangeShapeType="1"/>
              </p:cNvSpPr>
              <p:nvPr/>
            </p:nvSpPr>
            <p:spPr bwMode="auto">
              <a:xfrm>
                <a:off x="3059"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43" name="Rectangle 1052">
                <a:extLst>
                  <a:ext uri="{FF2B5EF4-FFF2-40B4-BE49-F238E27FC236}">
                    <a16:creationId xmlns:a16="http://schemas.microsoft.com/office/drawing/2014/main" id="{D17E5CFF-E515-42F3-BF1D-6C41E9CE941D}"/>
                  </a:ext>
                </a:extLst>
              </p:cNvPr>
              <p:cNvSpPr>
                <a:spLocks noChangeArrowheads="1"/>
              </p:cNvSpPr>
              <p:nvPr/>
            </p:nvSpPr>
            <p:spPr bwMode="auto">
              <a:xfrm>
                <a:off x="1861" y="950"/>
                <a:ext cx="1198" cy="9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2644" name="Line 1053">
                <a:extLst>
                  <a:ext uri="{FF2B5EF4-FFF2-40B4-BE49-F238E27FC236}">
                    <a16:creationId xmlns:a16="http://schemas.microsoft.com/office/drawing/2014/main" id="{92CD6329-07B4-48A0-B220-1615EFDD5660}"/>
                  </a:ext>
                </a:extLst>
              </p:cNvPr>
              <p:cNvSpPr>
                <a:spLocks noChangeShapeType="1"/>
              </p:cNvSpPr>
              <p:nvPr/>
            </p:nvSpPr>
            <p:spPr bwMode="auto">
              <a:xfrm>
                <a:off x="1861" y="9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45" name="Line 1054">
                <a:extLst>
                  <a:ext uri="{FF2B5EF4-FFF2-40B4-BE49-F238E27FC236}">
                    <a16:creationId xmlns:a16="http://schemas.microsoft.com/office/drawing/2014/main" id="{0C33B159-F146-422B-8183-2DA4D04A33E3}"/>
                  </a:ext>
                </a:extLst>
              </p:cNvPr>
              <p:cNvSpPr>
                <a:spLocks noChangeShapeType="1"/>
              </p:cNvSpPr>
              <p:nvPr/>
            </p:nvSpPr>
            <p:spPr bwMode="auto">
              <a:xfrm>
                <a:off x="1849" y="19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46" name="Line 1055">
                <a:extLst>
                  <a:ext uri="{FF2B5EF4-FFF2-40B4-BE49-F238E27FC236}">
                    <a16:creationId xmlns:a16="http://schemas.microsoft.com/office/drawing/2014/main" id="{F63CE08C-B320-4EA5-928F-6844841BD0CB}"/>
                  </a:ext>
                </a:extLst>
              </p:cNvPr>
              <p:cNvSpPr>
                <a:spLocks noChangeShapeType="1"/>
              </p:cNvSpPr>
              <p:nvPr/>
            </p:nvSpPr>
            <p:spPr bwMode="auto">
              <a:xfrm>
                <a:off x="1849" y="18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47" name="Line 1056">
                <a:extLst>
                  <a:ext uri="{FF2B5EF4-FFF2-40B4-BE49-F238E27FC236}">
                    <a16:creationId xmlns:a16="http://schemas.microsoft.com/office/drawing/2014/main" id="{AE41699B-88CC-4A6E-9C80-5A66ACD5B407}"/>
                  </a:ext>
                </a:extLst>
              </p:cNvPr>
              <p:cNvSpPr>
                <a:spLocks noChangeShapeType="1"/>
              </p:cNvSpPr>
              <p:nvPr/>
            </p:nvSpPr>
            <p:spPr bwMode="auto">
              <a:xfrm>
                <a:off x="1849" y="173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48" name="Line 1057">
                <a:extLst>
                  <a:ext uri="{FF2B5EF4-FFF2-40B4-BE49-F238E27FC236}">
                    <a16:creationId xmlns:a16="http://schemas.microsoft.com/office/drawing/2014/main" id="{4B357486-2E5D-4191-9A0A-9FAA8D48E880}"/>
                  </a:ext>
                </a:extLst>
              </p:cNvPr>
              <p:cNvSpPr>
                <a:spLocks noChangeShapeType="1"/>
              </p:cNvSpPr>
              <p:nvPr/>
            </p:nvSpPr>
            <p:spPr bwMode="auto">
              <a:xfrm>
                <a:off x="1849" y="163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49" name="Line 1058">
                <a:extLst>
                  <a:ext uri="{FF2B5EF4-FFF2-40B4-BE49-F238E27FC236}">
                    <a16:creationId xmlns:a16="http://schemas.microsoft.com/office/drawing/2014/main" id="{F600F930-E68C-466D-A015-7FAC06B96EA3}"/>
                  </a:ext>
                </a:extLst>
              </p:cNvPr>
              <p:cNvSpPr>
                <a:spLocks noChangeShapeType="1"/>
              </p:cNvSpPr>
              <p:nvPr/>
            </p:nvSpPr>
            <p:spPr bwMode="auto">
              <a:xfrm>
                <a:off x="1849" y="153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50" name="Line 1059">
                <a:extLst>
                  <a:ext uri="{FF2B5EF4-FFF2-40B4-BE49-F238E27FC236}">
                    <a16:creationId xmlns:a16="http://schemas.microsoft.com/office/drawing/2014/main" id="{404BA075-995F-458C-A40C-28F7BB569FA4}"/>
                  </a:ext>
                </a:extLst>
              </p:cNvPr>
              <p:cNvSpPr>
                <a:spLocks noChangeShapeType="1"/>
              </p:cNvSpPr>
              <p:nvPr/>
            </p:nvSpPr>
            <p:spPr bwMode="auto">
              <a:xfrm>
                <a:off x="1849" y="143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51" name="Line 1060">
                <a:extLst>
                  <a:ext uri="{FF2B5EF4-FFF2-40B4-BE49-F238E27FC236}">
                    <a16:creationId xmlns:a16="http://schemas.microsoft.com/office/drawing/2014/main" id="{2517D86B-FF78-4454-B232-51A32909BD95}"/>
                  </a:ext>
                </a:extLst>
              </p:cNvPr>
              <p:cNvSpPr>
                <a:spLocks noChangeShapeType="1"/>
              </p:cNvSpPr>
              <p:nvPr/>
            </p:nvSpPr>
            <p:spPr bwMode="auto">
              <a:xfrm>
                <a:off x="1849" y="134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52" name="Line 1061">
                <a:extLst>
                  <a:ext uri="{FF2B5EF4-FFF2-40B4-BE49-F238E27FC236}">
                    <a16:creationId xmlns:a16="http://schemas.microsoft.com/office/drawing/2014/main" id="{E929AE86-0E69-43AF-A313-4E42DE28FCE9}"/>
                  </a:ext>
                </a:extLst>
              </p:cNvPr>
              <p:cNvSpPr>
                <a:spLocks noChangeShapeType="1"/>
              </p:cNvSpPr>
              <p:nvPr/>
            </p:nvSpPr>
            <p:spPr bwMode="auto">
              <a:xfrm>
                <a:off x="1849" y="1242"/>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53" name="Line 1062">
                <a:extLst>
                  <a:ext uri="{FF2B5EF4-FFF2-40B4-BE49-F238E27FC236}">
                    <a16:creationId xmlns:a16="http://schemas.microsoft.com/office/drawing/2014/main" id="{3345A429-A585-4E06-AE94-45C021A2FC6B}"/>
                  </a:ext>
                </a:extLst>
              </p:cNvPr>
              <p:cNvSpPr>
                <a:spLocks noChangeShapeType="1"/>
              </p:cNvSpPr>
              <p:nvPr/>
            </p:nvSpPr>
            <p:spPr bwMode="auto">
              <a:xfrm>
                <a:off x="1849" y="114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54" name="Line 1063">
                <a:extLst>
                  <a:ext uri="{FF2B5EF4-FFF2-40B4-BE49-F238E27FC236}">
                    <a16:creationId xmlns:a16="http://schemas.microsoft.com/office/drawing/2014/main" id="{27F4D068-D868-48B0-8512-44966F13B608}"/>
                  </a:ext>
                </a:extLst>
              </p:cNvPr>
              <p:cNvSpPr>
                <a:spLocks noChangeShapeType="1"/>
              </p:cNvSpPr>
              <p:nvPr/>
            </p:nvSpPr>
            <p:spPr bwMode="auto">
              <a:xfrm>
                <a:off x="1849" y="104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55" name="Line 1064">
                <a:extLst>
                  <a:ext uri="{FF2B5EF4-FFF2-40B4-BE49-F238E27FC236}">
                    <a16:creationId xmlns:a16="http://schemas.microsoft.com/office/drawing/2014/main" id="{FFDCAF1F-1D97-4BA7-BD73-6CE476F185CA}"/>
                  </a:ext>
                </a:extLst>
              </p:cNvPr>
              <p:cNvSpPr>
                <a:spLocks noChangeShapeType="1"/>
              </p:cNvSpPr>
              <p:nvPr/>
            </p:nvSpPr>
            <p:spPr bwMode="auto">
              <a:xfrm>
                <a:off x="1849" y="95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56" name="Line 1065">
                <a:extLst>
                  <a:ext uri="{FF2B5EF4-FFF2-40B4-BE49-F238E27FC236}">
                    <a16:creationId xmlns:a16="http://schemas.microsoft.com/office/drawing/2014/main" id="{0CBBE7A4-B8CA-407E-A4E5-9D9532781A09}"/>
                  </a:ext>
                </a:extLst>
              </p:cNvPr>
              <p:cNvSpPr>
                <a:spLocks noChangeShapeType="1"/>
              </p:cNvSpPr>
              <p:nvPr/>
            </p:nvSpPr>
            <p:spPr bwMode="auto">
              <a:xfrm>
                <a:off x="1861" y="192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57" name="Line 1066">
                <a:extLst>
                  <a:ext uri="{FF2B5EF4-FFF2-40B4-BE49-F238E27FC236}">
                    <a16:creationId xmlns:a16="http://schemas.microsoft.com/office/drawing/2014/main" id="{A0F30276-5CB2-428D-B5C2-3314270ABE12}"/>
                  </a:ext>
                </a:extLst>
              </p:cNvPr>
              <p:cNvSpPr>
                <a:spLocks noChangeShapeType="1"/>
              </p:cNvSpPr>
              <p:nvPr/>
            </p:nvSpPr>
            <p:spPr bwMode="auto">
              <a:xfrm flipV="1">
                <a:off x="1861"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58" name="Line 1067">
                <a:extLst>
                  <a:ext uri="{FF2B5EF4-FFF2-40B4-BE49-F238E27FC236}">
                    <a16:creationId xmlns:a16="http://schemas.microsoft.com/office/drawing/2014/main" id="{DE853E6E-7DCC-4A9D-8642-7A5B7548ABD8}"/>
                  </a:ext>
                </a:extLst>
              </p:cNvPr>
              <p:cNvSpPr>
                <a:spLocks noChangeShapeType="1"/>
              </p:cNvSpPr>
              <p:nvPr/>
            </p:nvSpPr>
            <p:spPr bwMode="auto">
              <a:xfrm flipV="1">
                <a:off x="1981"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59" name="Line 1068">
                <a:extLst>
                  <a:ext uri="{FF2B5EF4-FFF2-40B4-BE49-F238E27FC236}">
                    <a16:creationId xmlns:a16="http://schemas.microsoft.com/office/drawing/2014/main" id="{0F977B59-16B0-4D5A-B01C-5C1C5B9776B4}"/>
                  </a:ext>
                </a:extLst>
              </p:cNvPr>
              <p:cNvSpPr>
                <a:spLocks noChangeShapeType="1"/>
              </p:cNvSpPr>
              <p:nvPr/>
            </p:nvSpPr>
            <p:spPr bwMode="auto">
              <a:xfrm flipV="1">
                <a:off x="2102"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60" name="Line 1069">
                <a:extLst>
                  <a:ext uri="{FF2B5EF4-FFF2-40B4-BE49-F238E27FC236}">
                    <a16:creationId xmlns:a16="http://schemas.microsoft.com/office/drawing/2014/main" id="{F85EA27C-05E6-49A4-B8CC-67685D52D68E}"/>
                  </a:ext>
                </a:extLst>
              </p:cNvPr>
              <p:cNvSpPr>
                <a:spLocks noChangeShapeType="1"/>
              </p:cNvSpPr>
              <p:nvPr/>
            </p:nvSpPr>
            <p:spPr bwMode="auto">
              <a:xfrm flipV="1">
                <a:off x="2219"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61" name="Line 1070">
                <a:extLst>
                  <a:ext uri="{FF2B5EF4-FFF2-40B4-BE49-F238E27FC236}">
                    <a16:creationId xmlns:a16="http://schemas.microsoft.com/office/drawing/2014/main" id="{EE1E677B-0C0F-4429-8D1C-C505F32BD56B}"/>
                  </a:ext>
                </a:extLst>
              </p:cNvPr>
              <p:cNvSpPr>
                <a:spLocks noChangeShapeType="1"/>
              </p:cNvSpPr>
              <p:nvPr/>
            </p:nvSpPr>
            <p:spPr bwMode="auto">
              <a:xfrm flipV="1">
                <a:off x="2339"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62" name="Line 1071">
                <a:extLst>
                  <a:ext uri="{FF2B5EF4-FFF2-40B4-BE49-F238E27FC236}">
                    <a16:creationId xmlns:a16="http://schemas.microsoft.com/office/drawing/2014/main" id="{DB69482C-070B-4251-A96D-359DAE101E23}"/>
                  </a:ext>
                </a:extLst>
              </p:cNvPr>
              <p:cNvSpPr>
                <a:spLocks noChangeShapeType="1"/>
              </p:cNvSpPr>
              <p:nvPr/>
            </p:nvSpPr>
            <p:spPr bwMode="auto">
              <a:xfrm flipV="1">
                <a:off x="2460"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63" name="Line 1072">
                <a:extLst>
                  <a:ext uri="{FF2B5EF4-FFF2-40B4-BE49-F238E27FC236}">
                    <a16:creationId xmlns:a16="http://schemas.microsoft.com/office/drawing/2014/main" id="{C3493DFA-025B-4C47-9935-8C1A6F10EF2F}"/>
                  </a:ext>
                </a:extLst>
              </p:cNvPr>
              <p:cNvSpPr>
                <a:spLocks noChangeShapeType="1"/>
              </p:cNvSpPr>
              <p:nvPr/>
            </p:nvSpPr>
            <p:spPr bwMode="auto">
              <a:xfrm flipV="1">
                <a:off x="2581"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64" name="Line 1073">
                <a:extLst>
                  <a:ext uri="{FF2B5EF4-FFF2-40B4-BE49-F238E27FC236}">
                    <a16:creationId xmlns:a16="http://schemas.microsoft.com/office/drawing/2014/main" id="{4F7A0E97-00A4-4BA6-AD9E-3074F0A8B40E}"/>
                  </a:ext>
                </a:extLst>
              </p:cNvPr>
              <p:cNvSpPr>
                <a:spLocks noChangeShapeType="1"/>
              </p:cNvSpPr>
              <p:nvPr/>
            </p:nvSpPr>
            <p:spPr bwMode="auto">
              <a:xfrm flipV="1">
                <a:off x="2701"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65" name="Line 1074">
                <a:extLst>
                  <a:ext uri="{FF2B5EF4-FFF2-40B4-BE49-F238E27FC236}">
                    <a16:creationId xmlns:a16="http://schemas.microsoft.com/office/drawing/2014/main" id="{E2279F72-878B-4ECB-B42F-18A412137767}"/>
                  </a:ext>
                </a:extLst>
              </p:cNvPr>
              <p:cNvSpPr>
                <a:spLocks noChangeShapeType="1"/>
              </p:cNvSpPr>
              <p:nvPr/>
            </p:nvSpPr>
            <p:spPr bwMode="auto">
              <a:xfrm flipV="1">
                <a:off x="2818"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66" name="Line 1075">
                <a:extLst>
                  <a:ext uri="{FF2B5EF4-FFF2-40B4-BE49-F238E27FC236}">
                    <a16:creationId xmlns:a16="http://schemas.microsoft.com/office/drawing/2014/main" id="{5C773C0D-7240-4E49-91BB-99BF54228A8C}"/>
                  </a:ext>
                </a:extLst>
              </p:cNvPr>
              <p:cNvSpPr>
                <a:spLocks noChangeShapeType="1"/>
              </p:cNvSpPr>
              <p:nvPr/>
            </p:nvSpPr>
            <p:spPr bwMode="auto">
              <a:xfrm flipV="1">
                <a:off x="2939"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67" name="Line 1076">
                <a:extLst>
                  <a:ext uri="{FF2B5EF4-FFF2-40B4-BE49-F238E27FC236}">
                    <a16:creationId xmlns:a16="http://schemas.microsoft.com/office/drawing/2014/main" id="{86300014-9E2B-48CC-B7B5-3A096DD2052F}"/>
                  </a:ext>
                </a:extLst>
              </p:cNvPr>
              <p:cNvSpPr>
                <a:spLocks noChangeShapeType="1"/>
              </p:cNvSpPr>
              <p:nvPr/>
            </p:nvSpPr>
            <p:spPr bwMode="auto">
              <a:xfrm flipV="1">
                <a:off x="3059" y="19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668" name="Freeform 1077">
                <a:extLst>
                  <a:ext uri="{FF2B5EF4-FFF2-40B4-BE49-F238E27FC236}">
                    <a16:creationId xmlns:a16="http://schemas.microsoft.com/office/drawing/2014/main" id="{BFD32093-8B3A-44FE-BD0A-9ABDEF58C8B7}"/>
                  </a:ext>
                </a:extLst>
              </p:cNvPr>
              <p:cNvSpPr>
                <a:spLocks/>
              </p:cNvSpPr>
              <p:nvPr/>
            </p:nvSpPr>
            <p:spPr bwMode="auto">
              <a:xfrm>
                <a:off x="2191" y="1507"/>
                <a:ext cx="56" cy="56"/>
              </a:xfrm>
              <a:custGeom>
                <a:avLst/>
                <a:gdLst>
                  <a:gd name="T0" fmla="*/ 28 w 56"/>
                  <a:gd name="T1" fmla="*/ 0 h 56"/>
                  <a:gd name="T2" fmla="*/ 56 w 56"/>
                  <a:gd name="T3" fmla="*/ 28 h 56"/>
                  <a:gd name="T4" fmla="*/ 28 w 56"/>
                  <a:gd name="T5" fmla="*/ 56 h 56"/>
                  <a:gd name="T6" fmla="*/ 0 w 56"/>
                  <a:gd name="T7" fmla="*/ 28 h 56"/>
                  <a:gd name="T8" fmla="*/ 28 w 56"/>
                  <a:gd name="T9" fmla="*/ 0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28" y="0"/>
                    </a:moveTo>
                    <a:lnTo>
                      <a:pt x="56" y="28"/>
                    </a:lnTo>
                    <a:lnTo>
                      <a:pt x="28" y="56"/>
                    </a:lnTo>
                    <a:lnTo>
                      <a:pt x="0" y="28"/>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669" name="Freeform 1078">
                <a:extLst>
                  <a:ext uri="{FF2B5EF4-FFF2-40B4-BE49-F238E27FC236}">
                    <a16:creationId xmlns:a16="http://schemas.microsoft.com/office/drawing/2014/main" id="{987781E6-B2CE-408B-AA30-BE85D0440E00}"/>
                  </a:ext>
                </a:extLst>
              </p:cNvPr>
              <p:cNvSpPr>
                <a:spLocks/>
              </p:cNvSpPr>
              <p:nvPr/>
            </p:nvSpPr>
            <p:spPr bwMode="auto">
              <a:xfrm>
                <a:off x="2191" y="1311"/>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670" name="Freeform 1079">
                <a:extLst>
                  <a:ext uri="{FF2B5EF4-FFF2-40B4-BE49-F238E27FC236}">
                    <a16:creationId xmlns:a16="http://schemas.microsoft.com/office/drawing/2014/main" id="{B9F834A5-77BF-4260-84B5-635233F8BAE7}"/>
                  </a:ext>
                </a:extLst>
              </p:cNvPr>
              <p:cNvSpPr>
                <a:spLocks/>
              </p:cNvSpPr>
              <p:nvPr/>
            </p:nvSpPr>
            <p:spPr bwMode="auto">
              <a:xfrm>
                <a:off x="2673" y="1604"/>
                <a:ext cx="57" cy="57"/>
              </a:xfrm>
              <a:custGeom>
                <a:avLst/>
                <a:gdLst>
                  <a:gd name="T0" fmla="*/ 28 w 57"/>
                  <a:gd name="T1" fmla="*/ 0 h 57"/>
                  <a:gd name="T2" fmla="*/ 57 w 57"/>
                  <a:gd name="T3" fmla="*/ 29 h 57"/>
                  <a:gd name="T4" fmla="*/ 28 w 57"/>
                  <a:gd name="T5" fmla="*/ 57 h 57"/>
                  <a:gd name="T6" fmla="*/ 0 w 57"/>
                  <a:gd name="T7" fmla="*/ 29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zh-TW" altLang="en-US"/>
              </a:p>
            </p:txBody>
          </p:sp>
          <p:sp>
            <p:nvSpPr>
              <p:cNvPr id="22671" name="Freeform 1080">
                <a:extLst>
                  <a:ext uri="{FF2B5EF4-FFF2-40B4-BE49-F238E27FC236}">
                    <a16:creationId xmlns:a16="http://schemas.microsoft.com/office/drawing/2014/main" id="{3D099732-21B0-4626-B768-2F6B8A86E5A4}"/>
                  </a:ext>
                </a:extLst>
              </p:cNvPr>
              <p:cNvSpPr>
                <a:spLocks/>
              </p:cNvSpPr>
              <p:nvPr/>
            </p:nvSpPr>
            <p:spPr bwMode="auto">
              <a:xfrm>
                <a:off x="2311" y="1214"/>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672" name="Freeform 1081">
                <a:extLst>
                  <a:ext uri="{FF2B5EF4-FFF2-40B4-BE49-F238E27FC236}">
                    <a16:creationId xmlns:a16="http://schemas.microsoft.com/office/drawing/2014/main" id="{1693F5DA-5DE1-4DA6-8AF3-89523FF75D05}"/>
                  </a:ext>
                </a:extLst>
              </p:cNvPr>
              <p:cNvSpPr>
                <a:spLocks/>
              </p:cNvSpPr>
              <p:nvPr/>
            </p:nvSpPr>
            <p:spPr bwMode="auto">
              <a:xfrm>
                <a:off x="2191" y="1116"/>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673" name="Freeform 1082">
                <a:extLst>
                  <a:ext uri="{FF2B5EF4-FFF2-40B4-BE49-F238E27FC236}">
                    <a16:creationId xmlns:a16="http://schemas.microsoft.com/office/drawing/2014/main" id="{A76FFAEE-3FBF-41D1-9C44-906D31E0467D}"/>
                  </a:ext>
                </a:extLst>
              </p:cNvPr>
              <p:cNvSpPr>
                <a:spLocks/>
              </p:cNvSpPr>
              <p:nvPr/>
            </p:nvSpPr>
            <p:spPr bwMode="auto">
              <a:xfrm>
                <a:off x="2790" y="14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0080"/>
              </a:solidFill>
              <a:ln w="6350">
                <a:solidFill>
                  <a:srgbClr val="000080"/>
                </a:solidFill>
                <a:round/>
                <a:headEnd/>
                <a:tailEnd/>
              </a:ln>
            </p:spPr>
            <p:txBody>
              <a:bodyPr/>
              <a:lstStyle/>
              <a:p>
                <a:endParaRPr lang="zh-TW" altLang="en-US"/>
              </a:p>
            </p:txBody>
          </p:sp>
          <p:sp>
            <p:nvSpPr>
              <p:cNvPr id="22674" name="Freeform 1083">
                <a:extLst>
                  <a:ext uri="{FF2B5EF4-FFF2-40B4-BE49-F238E27FC236}">
                    <a16:creationId xmlns:a16="http://schemas.microsoft.com/office/drawing/2014/main" id="{40C07FD8-897A-4BAF-BB8F-D7E123E68159}"/>
                  </a:ext>
                </a:extLst>
              </p:cNvPr>
              <p:cNvSpPr>
                <a:spLocks/>
              </p:cNvSpPr>
              <p:nvPr/>
            </p:nvSpPr>
            <p:spPr bwMode="auto">
              <a:xfrm>
                <a:off x="2311" y="1409"/>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675" name="Freeform 1084">
                <a:extLst>
                  <a:ext uri="{FF2B5EF4-FFF2-40B4-BE49-F238E27FC236}">
                    <a16:creationId xmlns:a16="http://schemas.microsoft.com/office/drawing/2014/main" id="{42173C06-413A-4235-9D60-A4054DF6749A}"/>
                  </a:ext>
                </a:extLst>
              </p:cNvPr>
              <p:cNvSpPr>
                <a:spLocks/>
              </p:cNvSpPr>
              <p:nvPr/>
            </p:nvSpPr>
            <p:spPr bwMode="auto">
              <a:xfrm>
                <a:off x="2432" y="1799"/>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zh-TW" altLang="en-US"/>
              </a:p>
            </p:txBody>
          </p:sp>
          <p:sp>
            <p:nvSpPr>
              <p:cNvPr id="22676" name="Freeform 1085">
                <a:extLst>
                  <a:ext uri="{FF2B5EF4-FFF2-40B4-BE49-F238E27FC236}">
                    <a16:creationId xmlns:a16="http://schemas.microsoft.com/office/drawing/2014/main" id="{FD81B503-5F18-4550-AC3B-BEF046379F24}"/>
                  </a:ext>
                </a:extLst>
              </p:cNvPr>
              <p:cNvSpPr>
                <a:spLocks/>
              </p:cNvSpPr>
              <p:nvPr/>
            </p:nvSpPr>
            <p:spPr bwMode="auto">
              <a:xfrm>
                <a:off x="2673" y="1507"/>
                <a:ext cx="57" cy="56"/>
              </a:xfrm>
              <a:custGeom>
                <a:avLst/>
                <a:gdLst>
                  <a:gd name="T0" fmla="*/ 28 w 57"/>
                  <a:gd name="T1" fmla="*/ 0 h 56"/>
                  <a:gd name="T2" fmla="*/ 57 w 57"/>
                  <a:gd name="T3" fmla="*/ 28 h 56"/>
                  <a:gd name="T4" fmla="*/ 28 w 57"/>
                  <a:gd name="T5" fmla="*/ 56 h 56"/>
                  <a:gd name="T6" fmla="*/ 0 w 57"/>
                  <a:gd name="T7" fmla="*/ 28 h 56"/>
                  <a:gd name="T8" fmla="*/ 28 w 57"/>
                  <a:gd name="T9" fmla="*/ 0 h 56"/>
                  <a:gd name="T10" fmla="*/ 0 60000 65536"/>
                  <a:gd name="T11" fmla="*/ 0 60000 65536"/>
                  <a:gd name="T12" fmla="*/ 0 60000 65536"/>
                  <a:gd name="T13" fmla="*/ 0 60000 65536"/>
                  <a:gd name="T14" fmla="*/ 0 60000 65536"/>
                  <a:gd name="T15" fmla="*/ 0 w 57"/>
                  <a:gd name="T16" fmla="*/ 0 h 56"/>
                  <a:gd name="T17" fmla="*/ 57 w 57"/>
                  <a:gd name="T18" fmla="*/ 56 h 56"/>
                </a:gdLst>
                <a:ahLst/>
                <a:cxnLst>
                  <a:cxn ang="T10">
                    <a:pos x="T0" y="T1"/>
                  </a:cxn>
                  <a:cxn ang="T11">
                    <a:pos x="T2" y="T3"/>
                  </a:cxn>
                  <a:cxn ang="T12">
                    <a:pos x="T4" y="T5"/>
                  </a:cxn>
                  <a:cxn ang="T13">
                    <a:pos x="T6" y="T7"/>
                  </a:cxn>
                  <a:cxn ang="T14">
                    <a:pos x="T8" y="T9"/>
                  </a:cxn>
                </a:cxnLst>
                <a:rect l="T15" t="T16" r="T17" b="T18"/>
                <a:pathLst>
                  <a:path w="57" h="56">
                    <a:moveTo>
                      <a:pt x="28" y="0"/>
                    </a:moveTo>
                    <a:lnTo>
                      <a:pt x="57" y="28"/>
                    </a:lnTo>
                    <a:lnTo>
                      <a:pt x="28" y="56"/>
                    </a:lnTo>
                    <a:lnTo>
                      <a:pt x="0" y="28"/>
                    </a:lnTo>
                    <a:lnTo>
                      <a:pt x="28" y="0"/>
                    </a:lnTo>
                    <a:close/>
                  </a:path>
                </a:pathLst>
              </a:custGeom>
              <a:solidFill>
                <a:srgbClr val="000080"/>
              </a:solidFill>
              <a:ln w="6350">
                <a:solidFill>
                  <a:srgbClr val="000080"/>
                </a:solidFill>
                <a:round/>
                <a:headEnd/>
                <a:tailEnd/>
              </a:ln>
            </p:spPr>
            <p:txBody>
              <a:bodyPr/>
              <a:lstStyle/>
              <a:p>
                <a:endParaRPr lang="zh-TW" altLang="en-US"/>
              </a:p>
            </p:txBody>
          </p:sp>
          <p:sp>
            <p:nvSpPr>
              <p:cNvPr id="22677" name="Freeform 1086">
                <a:extLst>
                  <a:ext uri="{FF2B5EF4-FFF2-40B4-BE49-F238E27FC236}">
                    <a16:creationId xmlns:a16="http://schemas.microsoft.com/office/drawing/2014/main" id="{43A0A77A-6C23-4DE1-BF38-7293B2B13071}"/>
                  </a:ext>
                </a:extLst>
              </p:cNvPr>
              <p:cNvSpPr>
                <a:spLocks/>
              </p:cNvSpPr>
              <p:nvPr/>
            </p:nvSpPr>
            <p:spPr bwMode="auto">
              <a:xfrm>
                <a:off x="2432" y="14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678" name="Rectangle 1087">
                <a:extLst>
                  <a:ext uri="{FF2B5EF4-FFF2-40B4-BE49-F238E27FC236}">
                    <a16:creationId xmlns:a16="http://schemas.microsoft.com/office/drawing/2014/main" id="{E752DC90-3172-4559-B1C8-05FC3D578C5A}"/>
                  </a:ext>
                </a:extLst>
              </p:cNvPr>
              <p:cNvSpPr>
                <a:spLocks noChangeArrowheads="1"/>
              </p:cNvSpPr>
              <p:nvPr/>
            </p:nvSpPr>
            <p:spPr bwMode="auto">
              <a:xfrm>
                <a:off x="1805" y="1897"/>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0</a:t>
                </a:r>
                <a:endParaRPr lang="ko-KR" altLang="en-US">
                  <a:ea typeface="Gulim" panose="020B0600000101010101" pitchFamily="34" charset="-127"/>
                </a:endParaRPr>
              </a:p>
            </p:txBody>
          </p:sp>
          <p:sp>
            <p:nvSpPr>
              <p:cNvPr id="22679" name="Rectangle 1088">
                <a:extLst>
                  <a:ext uri="{FF2B5EF4-FFF2-40B4-BE49-F238E27FC236}">
                    <a16:creationId xmlns:a16="http://schemas.microsoft.com/office/drawing/2014/main" id="{8890DF2B-BE92-4CD2-AACF-CE0A30A57001}"/>
                  </a:ext>
                </a:extLst>
              </p:cNvPr>
              <p:cNvSpPr>
                <a:spLocks noChangeArrowheads="1"/>
              </p:cNvSpPr>
              <p:nvPr/>
            </p:nvSpPr>
            <p:spPr bwMode="auto">
              <a:xfrm>
                <a:off x="1805" y="179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1</a:t>
                </a:r>
                <a:endParaRPr lang="ko-KR" altLang="en-US">
                  <a:ea typeface="Gulim" panose="020B0600000101010101" pitchFamily="34" charset="-127"/>
                </a:endParaRPr>
              </a:p>
            </p:txBody>
          </p:sp>
          <p:sp>
            <p:nvSpPr>
              <p:cNvPr id="22680" name="Rectangle 1089">
                <a:extLst>
                  <a:ext uri="{FF2B5EF4-FFF2-40B4-BE49-F238E27FC236}">
                    <a16:creationId xmlns:a16="http://schemas.microsoft.com/office/drawing/2014/main" id="{05BE5460-FEF1-46BA-A4B8-97F6275184EF}"/>
                  </a:ext>
                </a:extLst>
              </p:cNvPr>
              <p:cNvSpPr>
                <a:spLocks noChangeArrowheads="1"/>
              </p:cNvSpPr>
              <p:nvPr/>
            </p:nvSpPr>
            <p:spPr bwMode="auto">
              <a:xfrm>
                <a:off x="1805" y="170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2</a:t>
                </a:r>
                <a:endParaRPr lang="ko-KR" altLang="en-US">
                  <a:ea typeface="Gulim" panose="020B0600000101010101" pitchFamily="34" charset="-127"/>
                </a:endParaRPr>
              </a:p>
            </p:txBody>
          </p:sp>
          <p:sp>
            <p:nvSpPr>
              <p:cNvPr id="22681" name="Rectangle 1090">
                <a:extLst>
                  <a:ext uri="{FF2B5EF4-FFF2-40B4-BE49-F238E27FC236}">
                    <a16:creationId xmlns:a16="http://schemas.microsoft.com/office/drawing/2014/main" id="{56C966DB-6135-4107-9ED4-38C7A73AC2C3}"/>
                  </a:ext>
                </a:extLst>
              </p:cNvPr>
              <p:cNvSpPr>
                <a:spLocks noChangeArrowheads="1"/>
              </p:cNvSpPr>
              <p:nvPr/>
            </p:nvSpPr>
            <p:spPr bwMode="auto">
              <a:xfrm>
                <a:off x="1805" y="1604"/>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3</a:t>
                </a:r>
                <a:endParaRPr lang="ko-KR" altLang="en-US">
                  <a:ea typeface="Gulim" panose="020B0600000101010101" pitchFamily="34" charset="-127"/>
                </a:endParaRPr>
              </a:p>
            </p:txBody>
          </p:sp>
          <p:sp>
            <p:nvSpPr>
              <p:cNvPr id="22682" name="Rectangle 1091">
                <a:extLst>
                  <a:ext uri="{FF2B5EF4-FFF2-40B4-BE49-F238E27FC236}">
                    <a16:creationId xmlns:a16="http://schemas.microsoft.com/office/drawing/2014/main" id="{C9D908B5-1D16-4CB2-B6D9-B39365C26209}"/>
                  </a:ext>
                </a:extLst>
              </p:cNvPr>
              <p:cNvSpPr>
                <a:spLocks noChangeArrowheads="1"/>
              </p:cNvSpPr>
              <p:nvPr/>
            </p:nvSpPr>
            <p:spPr bwMode="auto">
              <a:xfrm>
                <a:off x="1805" y="1507"/>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4</a:t>
                </a:r>
                <a:endParaRPr lang="ko-KR" altLang="en-US">
                  <a:ea typeface="Gulim" panose="020B0600000101010101" pitchFamily="34" charset="-127"/>
                </a:endParaRPr>
              </a:p>
            </p:txBody>
          </p:sp>
          <p:sp>
            <p:nvSpPr>
              <p:cNvPr id="22683" name="Rectangle 1092">
                <a:extLst>
                  <a:ext uri="{FF2B5EF4-FFF2-40B4-BE49-F238E27FC236}">
                    <a16:creationId xmlns:a16="http://schemas.microsoft.com/office/drawing/2014/main" id="{0697B4AA-3A93-4609-AD35-2BF1DDC1C143}"/>
                  </a:ext>
                </a:extLst>
              </p:cNvPr>
              <p:cNvSpPr>
                <a:spLocks noChangeArrowheads="1"/>
              </p:cNvSpPr>
              <p:nvPr/>
            </p:nvSpPr>
            <p:spPr bwMode="auto">
              <a:xfrm>
                <a:off x="1805" y="140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5</a:t>
                </a:r>
                <a:endParaRPr lang="ko-KR" altLang="en-US">
                  <a:ea typeface="Gulim" panose="020B0600000101010101" pitchFamily="34" charset="-127"/>
                </a:endParaRPr>
              </a:p>
            </p:txBody>
          </p:sp>
          <p:sp>
            <p:nvSpPr>
              <p:cNvPr id="22684" name="Rectangle 1093">
                <a:extLst>
                  <a:ext uri="{FF2B5EF4-FFF2-40B4-BE49-F238E27FC236}">
                    <a16:creationId xmlns:a16="http://schemas.microsoft.com/office/drawing/2014/main" id="{DF419191-786D-4A7D-8B5A-987B9767AF99}"/>
                  </a:ext>
                </a:extLst>
              </p:cNvPr>
              <p:cNvSpPr>
                <a:spLocks noChangeArrowheads="1"/>
              </p:cNvSpPr>
              <p:nvPr/>
            </p:nvSpPr>
            <p:spPr bwMode="auto">
              <a:xfrm>
                <a:off x="1805" y="1310"/>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6</a:t>
                </a:r>
                <a:endParaRPr lang="ko-KR" altLang="en-US">
                  <a:ea typeface="Gulim" panose="020B0600000101010101" pitchFamily="34" charset="-127"/>
                </a:endParaRPr>
              </a:p>
            </p:txBody>
          </p:sp>
          <p:sp>
            <p:nvSpPr>
              <p:cNvPr id="22685" name="Rectangle 1094">
                <a:extLst>
                  <a:ext uri="{FF2B5EF4-FFF2-40B4-BE49-F238E27FC236}">
                    <a16:creationId xmlns:a16="http://schemas.microsoft.com/office/drawing/2014/main" id="{79E4DC5B-B723-41ED-8905-6EEC0D232BC6}"/>
                  </a:ext>
                </a:extLst>
              </p:cNvPr>
              <p:cNvSpPr>
                <a:spLocks noChangeArrowheads="1"/>
              </p:cNvSpPr>
              <p:nvPr/>
            </p:nvSpPr>
            <p:spPr bwMode="auto">
              <a:xfrm>
                <a:off x="1805" y="1214"/>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7</a:t>
                </a:r>
                <a:endParaRPr lang="ko-KR" altLang="en-US">
                  <a:ea typeface="Gulim" panose="020B0600000101010101" pitchFamily="34" charset="-127"/>
                </a:endParaRPr>
              </a:p>
            </p:txBody>
          </p:sp>
          <p:sp>
            <p:nvSpPr>
              <p:cNvPr id="22686" name="Rectangle 1095">
                <a:extLst>
                  <a:ext uri="{FF2B5EF4-FFF2-40B4-BE49-F238E27FC236}">
                    <a16:creationId xmlns:a16="http://schemas.microsoft.com/office/drawing/2014/main" id="{9EA306B0-0816-4C0B-97DE-5EC6B8428065}"/>
                  </a:ext>
                </a:extLst>
              </p:cNvPr>
              <p:cNvSpPr>
                <a:spLocks noChangeArrowheads="1"/>
              </p:cNvSpPr>
              <p:nvPr/>
            </p:nvSpPr>
            <p:spPr bwMode="auto">
              <a:xfrm>
                <a:off x="1805" y="1116"/>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8</a:t>
                </a:r>
                <a:endParaRPr lang="ko-KR" altLang="en-US">
                  <a:ea typeface="Gulim" panose="020B0600000101010101" pitchFamily="34" charset="-127"/>
                </a:endParaRPr>
              </a:p>
            </p:txBody>
          </p:sp>
          <p:sp>
            <p:nvSpPr>
              <p:cNvPr id="22687" name="Rectangle 1096">
                <a:extLst>
                  <a:ext uri="{FF2B5EF4-FFF2-40B4-BE49-F238E27FC236}">
                    <a16:creationId xmlns:a16="http://schemas.microsoft.com/office/drawing/2014/main" id="{EA6F0CA9-25F8-4938-897D-035EA32B3098}"/>
                  </a:ext>
                </a:extLst>
              </p:cNvPr>
              <p:cNvSpPr>
                <a:spLocks noChangeArrowheads="1"/>
              </p:cNvSpPr>
              <p:nvPr/>
            </p:nvSpPr>
            <p:spPr bwMode="auto">
              <a:xfrm>
                <a:off x="1805" y="101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9</a:t>
                </a:r>
                <a:endParaRPr lang="ko-KR" altLang="en-US">
                  <a:ea typeface="Gulim" panose="020B0600000101010101" pitchFamily="34" charset="-127"/>
                </a:endParaRPr>
              </a:p>
            </p:txBody>
          </p:sp>
          <p:sp>
            <p:nvSpPr>
              <p:cNvPr id="22688" name="Rectangle 1097">
                <a:extLst>
                  <a:ext uri="{FF2B5EF4-FFF2-40B4-BE49-F238E27FC236}">
                    <a16:creationId xmlns:a16="http://schemas.microsoft.com/office/drawing/2014/main" id="{D408F661-16DB-4FC0-AA73-CEB8EAE45309}"/>
                  </a:ext>
                </a:extLst>
              </p:cNvPr>
              <p:cNvSpPr>
                <a:spLocks noChangeArrowheads="1"/>
              </p:cNvSpPr>
              <p:nvPr/>
            </p:nvSpPr>
            <p:spPr bwMode="auto">
              <a:xfrm>
                <a:off x="1779" y="920"/>
                <a:ext cx="6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10</a:t>
                </a:r>
                <a:endParaRPr lang="ko-KR" altLang="en-US">
                  <a:ea typeface="Gulim" panose="020B0600000101010101" pitchFamily="34" charset="-127"/>
                </a:endParaRPr>
              </a:p>
            </p:txBody>
          </p:sp>
          <p:sp>
            <p:nvSpPr>
              <p:cNvPr id="22689" name="Rectangle 1098">
                <a:extLst>
                  <a:ext uri="{FF2B5EF4-FFF2-40B4-BE49-F238E27FC236}">
                    <a16:creationId xmlns:a16="http://schemas.microsoft.com/office/drawing/2014/main" id="{FB30B7A3-4FBB-4A53-BD9F-C044ED2EB877}"/>
                  </a:ext>
                </a:extLst>
              </p:cNvPr>
              <p:cNvSpPr>
                <a:spLocks noChangeArrowheads="1"/>
              </p:cNvSpPr>
              <p:nvPr/>
            </p:nvSpPr>
            <p:spPr bwMode="auto">
              <a:xfrm>
                <a:off x="1849" y="19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0</a:t>
                </a:r>
                <a:endParaRPr lang="ko-KR" altLang="en-US">
                  <a:ea typeface="Gulim" panose="020B0600000101010101" pitchFamily="34" charset="-127"/>
                </a:endParaRPr>
              </a:p>
            </p:txBody>
          </p:sp>
          <p:sp>
            <p:nvSpPr>
              <p:cNvPr id="22690" name="Rectangle 1099">
                <a:extLst>
                  <a:ext uri="{FF2B5EF4-FFF2-40B4-BE49-F238E27FC236}">
                    <a16:creationId xmlns:a16="http://schemas.microsoft.com/office/drawing/2014/main" id="{3F60A8D2-7259-4492-9BD1-A16A030DF938}"/>
                  </a:ext>
                </a:extLst>
              </p:cNvPr>
              <p:cNvSpPr>
                <a:spLocks noChangeArrowheads="1"/>
              </p:cNvSpPr>
              <p:nvPr/>
            </p:nvSpPr>
            <p:spPr bwMode="auto">
              <a:xfrm>
                <a:off x="1968" y="19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1</a:t>
                </a:r>
                <a:endParaRPr lang="ko-KR" altLang="en-US">
                  <a:ea typeface="Gulim" panose="020B0600000101010101" pitchFamily="34" charset="-127"/>
                </a:endParaRPr>
              </a:p>
            </p:txBody>
          </p:sp>
          <p:sp>
            <p:nvSpPr>
              <p:cNvPr id="22691" name="Rectangle 1100">
                <a:extLst>
                  <a:ext uri="{FF2B5EF4-FFF2-40B4-BE49-F238E27FC236}">
                    <a16:creationId xmlns:a16="http://schemas.microsoft.com/office/drawing/2014/main" id="{8DB7EE17-710B-4511-A179-273E32C24A03}"/>
                  </a:ext>
                </a:extLst>
              </p:cNvPr>
              <p:cNvSpPr>
                <a:spLocks noChangeArrowheads="1"/>
              </p:cNvSpPr>
              <p:nvPr/>
            </p:nvSpPr>
            <p:spPr bwMode="auto">
              <a:xfrm>
                <a:off x="2090" y="19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2</a:t>
                </a:r>
                <a:endParaRPr lang="ko-KR" altLang="en-US">
                  <a:ea typeface="Gulim" panose="020B0600000101010101" pitchFamily="34" charset="-127"/>
                </a:endParaRPr>
              </a:p>
            </p:txBody>
          </p:sp>
          <p:sp>
            <p:nvSpPr>
              <p:cNvPr id="22692" name="Rectangle 1101">
                <a:extLst>
                  <a:ext uri="{FF2B5EF4-FFF2-40B4-BE49-F238E27FC236}">
                    <a16:creationId xmlns:a16="http://schemas.microsoft.com/office/drawing/2014/main" id="{AC2CDE79-5014-4E54-A1AE-62897239E616}"/>
                  </a:ext>
                </a:extLst>
              </p:cNvPr>
              <p:cNvSpPr>
                <a:spLocks noChangeArrowheads="1"/>
              </p:cNvSpPr>
              <p:nvPr/>
            </p:nvSpPr>
            <p:spPr bwMode="auto">
              <a:xfrm>
                <a:off x="2207" y="19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3</a:t>
                </a:r>
                <a:endParaRPr lang="ko-KR" altLang="en-US">
                  <a:ea typeface="Gulim" panose="020B0600000101010101" pitchFamily="34" charset="-127"/>
                </a:endParaRPr>
              </a:p>
            </p:txBody>
          </p:sp>
          <p:sp>
            <p:nvSpPr>
              <p:cNvPr id="22693" name="Rectangle 1102">
                <a:extLst>
                  <a:ext uri="{FF2B5EF4-FFF2-40B4-BE49-F238E27FC236}">
                    <a16:creationId xmlns:a16="http://schemas.microsoft.com/office/drawing/2014/main" id="{6A14FC6A-FABD-4CCA-B418-930625F7F4D4}"/>
                  </a:ext>
                </a:extLst>
              </p:cNvPr>
              <p:cNvSpPr>
                <a:spLocks noChangeArrowheads="1"/>
              </p:cNvSpPr>
              <p:nvPr/>
            </p:nvSpPr>
            <p:spPr bwMode="auto">
              <a:xfrm>
                <a:off x="2326" y="19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4</a:t>
                </a:r>
                <a:endParaRPr lang="ko-KR" altLang="en-US">
                  <a:ea typeface="Gulim" panose="020B0600000101010101" pitchFamily="34" charset="-127"/>
                </a:endParaRPr>
              </a:p>
            </p:txBody>
          </p:sp>
          <p:sp>
            <p:nvSpPr>
              <p:cNvPr id="22694" name="Rectangle 1103">
                <a:extLst>
                  <a:ext uri="{FF2B5EF4-FFF2-40B4-BE49-F238E27FC236}">
                    <a16:creationId xmlns:a16="http://schemas.microsoft.com/office/drawing/2014/main" id="{833FB472-EF7D-4C71-9C6E-36D01FA2CFA2}"/>
                  </a:ext>
                </a:extLst>
              </p:cNvPr>
              <p:cNvSpPr>
                <a:spLocks noChangeArrowheads="1"/>
              </p:cNvSpPr>
              <p:nvPr/>
            </p:nvSpPr>
            <p:spPr bwMode="auto">
              <a:xfrm>
                <a:off x="2448" y="19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5</a:t>
                </a:r>
                <a:endParaRPr lang="ko-KR" altLang="en-US">
                  <a:ea typeface="Gulim" panose="020B0600000101010101" pitchFamily="34" charset="-127"/>
                </a:endParaRPr>
              </a:p>
            </p:txBody>
          </p:sp>
          <p:sp>
            <p:nvSpPr>
              <p:cNvPr id="22695" name="Rectangle 1104">
                <a:extLst>
                  <a:ext uri="{FF2B5EF4-FFF2-40B4-BE49-F238E27FC236}">
                    <a16:creationId xmlns:a16="http://schemas.microsoft.com/office/drawing/2014/main" id="{41834D51-F749-4745-B04E-01906A714738}"/>
                  </a:ext>
                </a:extLst>
              </p:cNvPr>
              <p:cNvSpPr>
                <a:spLocks noChangeArrowheads="1"/>
              </p:cNvSpPr>
              <p:nvPr/>
            </p:nvSpPr>
            <p:spPr bwMode="auto">
              <a:xfrm>
                <a:off x="2569" y="19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6</a:t>
                </a:r>
                <a:endParaRPr lang="ko-KR" altLang="en-US">
                  <a:ea typeface="Gulim" panose="020B0600000101010101" pitchFamily="34" charset="-127"/>
                </a:endParaRPr>
              </a:p>
            </p:txBody>
          </p:sp>
          <p:sp>
            <p:nvSpPr>
              <p:cNvPr id="22696" name="Rectangle 1105">
                <a:extLst>
                  <a:ext uri="{FF2B5EF4-FFF2-40B4-BE49-F238E27FC236}">
                    <a16:creationId xmlns:a16="http://schemas.microsoft.com/office/drawing/2014/main" id="{FD6B2409-316D-4D53-B16E-69B8417811F1}"/>
                  </a:ext>
                </a:extLst>
              </p:cNvPr>
              <p:cNvSpPr>
                <a:spLocks noChangeArrowheads="1"/>
              </p:cNvSpPr>
              <p:nvPr/>
            </p:nvSpPr>
            <p:spPr bwMode="auto">
              <a:xfrm>
                <a:off x="2689" y="19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7</a:t>
                </a:r>
                <a:endParaRPr lang="ko-KR" altLang="en-US">
                  <a:ea typeface="Gulim" panose="020B0600000101010101" pitchFamily="34" charset="-127"/>
                </a:endParaRPr>
              </a:p>
            </p:txBody>
          </p:sp>
          <p:sp>
            <p:nvSpPr>
              <p:cNvPr id="22697" name="Rectangle 1106">
                <a:extLst>
                  <a:ext uri="{FF2B5EF4-FFF2-40B4-BE49-F238E27FC236}">
                    <a16:creationId xmlns:a16="http://schemas.microsoft.com/office/drawing/2014/main" id="{25A448B5-E0B0-47CC-A739-C8BEAAE2019A}"/>
                  </a:ext>
                </a:extLst>
              </p:cNvPr>
              <p:cNvSpPr>
                <a:spLocks noChangeArrowheads="1"/>
              </p:cNvSpPr>
              <p:nvPr/>
            </p:nvSpPr>
            <p:spPr bwMode="auto">
              <a:xfrm>
                <a:off x="2806" y="19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8</a:t>
                </a:r>
                <a:endParaRPr lang="ko-KR" altLang="en-US">
                  <a:ea typeface="Gulim" panose="020B0600000101010101" pitchFamily="34" charset="-127"/>
                </a:endParaRPr>
              </a:p>
            </p:txBody>
          </p:sp>
          <p:sp>
            <p:nvSpPr>
              <p:cNvPr id="22698" name="Rectangle 1107">
                <a:extLst>
                  <a:ext uri="{FF2B5EF4-FFF2-40B4-BE49-F238E27FC236}">
                    <a16:creationId xmlns:a16="http://schemas.microsoft.com/office/drawing/2014/main" id="{C44E741D-180B-435A-90A7-582A3E5BCA7B}"/>
                  </a:ext>
                </a:extLst>
              </p:cNvPr>
              <p:cNvSpPr>
                <a:spLocks noChangeArrowheads="1"/>
              </p:cNvSpPr>
              <p:nvPr/>
            </p:nvSpPr>
            <p:spPr bwMode="auto">
              <a:xfrm>
                <a:off x="2927" y="19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9</a:t>
                </a:r>
                <a:endParaRPr lang="ko-KR" altLang="en-US">
                  <a:ea typeface="Gulim" panose="020B0600000101010101" pitchFamily="34" charset="-127"/>
                </a:endParaRPr>
              </a:p>
            </p:txBody>
          </p:sp>
          <p:sp>
            <p:nvSpPr>
              <p:cNvPr id="22699" name="Rectangle 1108">
                <a:extLst>
                  <a:ext uri="{FF2B5EF4-FFF2-40B4-BE49-F238E27FC236}">
                    <a16:creationId xmlns:a16="http://schemas.microsoft.com/office/drawing/2014/main" id="{A88FB7BC-9EE0-48AB-A1CC-E8E6C6CE53CE}"/>
                  </a:ext>
                </a:extLst>
              </p:cNvPr>
              <p:cNvSpPr>
                <a:spLocks noChangeArrowheads="1"/>
              </p:cNvSpPr>
              <p:nvPr/>
            </p:nvSpPr>
            <p:spPr bwMode="auto">
              <a:xfrm>
                <a:off x="3035" y="1962"/>
                <a:ext cx="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10</a:t>
                </a:r>
                <a:endParaRPr lang="ko-KR" altLang="en-US">
                  <a:ea typeface="Gulim" panose="020B0600000101010101" pitchFamily="34" charset="-127"/>
                </a:endParaRPr>
              </a:p>
            </p:txBody>
          </p:sp>
          <p:sp>
            <p:nvSpPr>
              <p:cNvPr id="22700" name="Rectangle 1109">
                <a:extLst>
                  <a:ext uri="{FF2B5EF4-FFF2-40B4-BE49-F238E27FC236}">
                    <a16:creationId xmlns:a16="http://schemas.microsoft.com/office/drawing/2014/main" id="{0B2EB0A0-2FBE-46B8-B526-D42BAFA0A635}"/>
                  </a:ext>
                </a:extLst>
              </p:cNvPr>
              <p:cNvSpPr>
                <a:spLocks noChangeArrowheads="1"/>
              </p:cNvSpPr>
              <p:nvPr/>
            </p:nvSpPr>
            <p:spPr bwMode="auto">
              <a:xfrm>
                <a:off x="1728" y="864"/>
                <a:ext cx="1396" cy="120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grpSp>
          <p:nvGrpSpPr>
            <p:cNvPr id="22535" name="Group 1110">
              <a:extLst>
                <a:ext uri="{FF2B5EF4-FFF2-40B4-BE49-F238E27FC236}">
                  <a16:creationId xmlns:a16="http://schemas.microsoft.com/office/drawing/2014/main" id="{437D5B88-26CA-4F78-90C7-5066E0F78B9D}"/>
                </a:ext>
              </a:extLst>
            </p:cNvPr>
            <p:cNvGrpSpPr>
              <a:grpSpLocks/>
            </p:cNvGrpSpPr>
            <p:nvPr/>
          </p:nvGrpSpPr>
          <p:grpSpPr bwMode="auto">
            <a:xfrm>
              <a:off x="3408" y="3072"/>
              <a:ext cx="1248" cy="1112"/>
              <a:chOff x="3616" y="2464"/>
              <a:chExt cx="1396" cy="1208"/>
            </a:xfrm>
          </p:grpSpPr>
          <p:sp>
            <p:nvSpPr>
              <p:cNvPr id="22537" name="Rectangle 1111">
                <a:extLst>
                  <a:ext uri="{FF2B5EF4-FFF2-40B4-BE49-F238E27FC236}">
                    <a16:creationId xmlns:a16="http://schemas.microsoft.com/office/drawing/2014/main" id="{DCD9D73B-6385-4092-BE45-1A4CC4E61A7A}"/>
                  </a:ext>
                </a:extLst>
              </p:cNvPr>
              <p:cNvSpPr>
                <a:spLocks noChangeArrowheads="1"/>
              </p:cNvSpPr>
              <p:nvPr/>
            </p:nvSpPr>
            <p:spPr bwMode="auto">
              <a:xfrm>
                <a:off x="3616" y="2464"/>
                <a:ext cx="1396" cy="1208"/>
              </a:xfrm>
              <a:prstGeom prst="rect">
                <a:avLst/>
              </a:prstGeom>
              <a:solidFill>
                <a:srgbClr val="FFFFFF"/>
              </a:solidFill>
              <a:ln w="0">
                <a:solidFill>
                  <a:srgbClr val="000000"/>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2538" name="Rectangle 1112">
                <a:extLst>
                  <a:ext uri="{FF2B5EF4-FFF2-40B4-BE49-F238E27FC236}">
                    <a16:creationId xmlns:a16="http://schemas.microsoft.com/office/drawing/2014/main" id="{5746EEC3-EF2E-4983-B1F4-6BDECD34045E}"/>
                  </a:ext>
                </a:extLst>
              </p:cNvPr>
              <p:cNvSpPr>
                <a:spLocks noChangeArrowheads="1"/>
              </p:cNvSpPr>
              <p:nvPr/>
            </p:nvSpPr>
            <p:spPr bwMode="auto">
              <a:xfrm>
                <a:off x="3749" y="2550"/>
                <a:ext cx="1198" cy="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2539" name="Line 1113">
                <a:extLst>
                  <a:ext uri="{FF2B5EF4-FFF2-40B4-BE49-F238E27FC236}">
                    <a16:creationId xmlns:a16="http://schemas.microsoft.com/office/drawing/2014/main" id="{8F5014BF-7013-417E-8B7B-EDBE511628BB}"/>
                  </a:ext>
                </a:extLst>
              </p:cNvPr>
              <p:cNvSpPr>
                <a:spLocks noChangeShapeType="1"/>
              </p:cNvSpPr>
              <p:nvPr/>
            </p:nvSpPr>
            <p:spPr bwMode="auto">
              <a:xfrm>
                <a:off x="3749" y="3428"/>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0" name="Line 1114">
                <a:extLst>
                  <a:ext uri="{FF2B5EF4-FFF2-40B4-BE49-F238E27FC236}">
                    <a16:creationId xmlns:a16="http://schemas.microsoft.com/office/drawing/2014/main" id="{F6A229D6-F966-44E4-B714-0D4C10B86A1D}"/>
                  </a:ext>
                </a:extLst>
              </p:cNvPr>
              <p:cNvSpPr>
                <a:spLocks noChangeShapeType="1"/>
              </p:cNvSpPr>
              <p:nvPr/>
            </p:nvSpPr>
            <p:spPr bwMode="auto">
              <a:xfrm>
                <a:off x="3749" y="333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1" name="Line 1115">
                <a:extLst>
                  <a:ext uri="{FF2B5EF4-FFF2-40B4-BE49-F238E27FC236}">
                    <a16:creationId xmlns:a16="http://schemas.microsoft.com/office/drawing/2014/main" id="{CD191962-CA58-4CD4-B8FC-1353B3DB0B46}"/>
                  </a:ext>
                </a:extLst>
              </p:cNvPr>
              <p:cNvSpPr>
                <a:spLocks noChangeShapeType="1"/>
              </p:cNvSpPr>
              <p:nvPr/>
            </p:nvSpPr>
            <p:spPr bwMode="auto">
              <a:xfrm>
                <a:off x="3749" y="3233"/>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2" name="Line 1116">
                <a:extLst>
                  <a:ext uri="{FF2B5EF4-FFF2-40B4-BE49-F238E27FC236}">
                    <a16:creationId xmlns:a16="http://schemas.microsoft.com/office/drawing/2014/main" id="{46FCC3D2-5886-4DD1-A903-52E11D22FA82}"/>
                  </a:ext>
                </a:extLst>
              </p:cNvPr>
              <p:cNvSpPr>
                <a:spLocks noChangeShapeType="1"/>
              </p:cNvSpPr>
              <p:nvPr/>
            </p:nvSpPr>
            <p:spPr bwMode="auto">
              <a:xfrm>
                <a:off x="3749" y="313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3" name="Line 1117">
                <a:extLst>
                  <a:ext uri="{FF2B5EF4-FFF2-40B4-BE49-F238E27FC236}">
                    <a16:creationId xmlns:a16="http://schemas.microsoft.com/office/drawing/2014/main" id="{EE79A875-1F54-4C0F-A8C3-9811CFF5C935}"/>
                  </a:ext>
                </a:extLst>
              </p:cNvPr>
              <p:cNvSpPr>
                <a:spLocks noChangeShapeType="1"/>
              </p:cNvSpPr>
              <p:nvPr/>
            </p:nvSpPr>
            <p:spPr bwMode="auto">
              <a:xfrm>
                <a:off x="3749" y="3037"/>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4" name="Line 1118">
                <a:extLst>
                  <a:ext uri="{FF2B5EF4-FFF2-40B4-BE49-F238E27FC236}">
                    <a16:creationId xmlns:a16="http://schemas.microsoft.com/office/drawing/2014/main" id="{C1CD2ED9-CF0C-4C0B-BFAF-A759A33B4733}"/>
                  </a:ext>
                </a:extLst>
              </p:cNvPr>
              <p:cNvSpPr>
                <a:spLocks noChangeShapeType="1"/>
              </p:cNvSpPr>
              <p:nvPr/>
            </p:nvSpPr>
            <p:spPr bwMode="auto">
              <a:xfrm>
                <a:off x="3749" y="294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5" name="Line 1119">
                <a:extLst>
                  <a:ext uri="{FF2B5EF4-FFF2-40B4-BE49-F238E27FC236}">
                    <a16:creationId xmlns:a16="http://schemas.microsoft.com/office/drawing/2014/main" id="{626C8D37-3252-4FFF-997F-4FD6DE6AC63E}"/>
                  </a:ext>
                </a:extLst>
              </p:cNvPr>
              <p:cNvSpPr>
                <a:spLocks noChangeShapeType="1"/>
              </p:cNvSpPr>
              <p:nvPr/>
            </p:nvSpPr>
            <p:spPr bwMode="auto">
              <a:xfrm>
                <a:off x="3749" y="2842"/>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6" name="Line 1120">
                <a:extLst>
                  <a:ext uri="{FF2B5EF4-FFF2-40B4-BE49-F238E27FC236}">
                    <a16:creationId xmlns:a16="http://schemas.microsoft.com/office/drawing/2014/main" id="{B744D2A7-FE07-4C9B-A2F8-5FDB20E8D400}"/>
                  </a:ext>
                </a:extLst>
              </p:cNvPr>
              <p:cNvSpPr>
                <a:spLocks noChangeShapeType="1"/>
              </p:cNvSpPr>
              <p:nvPr/>
            </p:nvSpPr>
            <p:spPr bwMode="auto">
              <a:xfrm>
                <a:off x="3749" y="274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7" name="Line 1121">
                <a:extLst>
                  <a:ext uri="{FF2B5EF4-FFF2-40B4-BE49-F238E27FC236}">
                    <a16:creationId xmlns:a16="http://schemas.microsoft.com/office/drawing/2014/main" id="{79EE52FE-55E7-4F23-8134-49D9B2EFA420}"/>
                  </a:ext>
                </a:extLst>
              </p:cNvPr>
              <p:cNvSpPr>
                <a:spLocks noChangeShapeType="1"/>
              </p:cNvSpPr>
              <p:nvPr/>
            </p:nvSpPr>
            <p:spPr bwMode="auto">
              <a:xfrm>
                <a:off x="3749" y="2647"/>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8" name="Line 1122">
                <a:extLst>
                  <a:ext uri="{FF2B5EF4-FFF2-40B4-BE49-F238E27FC236}">
                    <a16:creationId xmlns:a16="http://schemas.microsoft.com/office/drawing/2014/main" id="{32132A68-4320-4B9E-9913-B5784AB1C739}"/>
                  </a:ext>
                </a:extLst>
              </p:cNvPr>
              <p:cNvSpPr>
                <a:spLocks noChangeShapeType="1"/>
              </p:cNvSpPr>
              <p:nvPr/>
            </p:nvSpPr>
            <p:spPr bwMode="auto">
              <a:xfrm>
                <a:off x="3749" y="2550"/>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9" name="Line 1123">
                <a:extLst>
                  <a:ext uri="{FF2B5EF4-FFF2-40B4-BE49-F238E27FC236}">
                    <a16:creationId xmlns:a16="http://schemas.microsoft.com/office/drawing/2014/main" id="{0E179C8E-9EF4-4E69-BACC-A7FB219BD48D}"/>
                  </a:ext>
                </a:extLst>
              </p:cNvPr>
              <p:cNvSpPr>
                <a:spLocks noChangeShapeType="1"/>
              </p:cNvSpPr>
              <p:nvPr/>
            </p:nvSpPr>
            <p:spPr bwMode="auto">
              <a:xfrm>
                <a:off x="3869"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0" name="Line 1124">
                <a:extLst>
                  <a:ext uri="{FF2B5EF4-FFF2-40B4-BE49-F238E27FC236}">
                    <a16:creationId xmlns:a16="http://schemas.microsoft.com/office/drawing/2014/main" id="{5F659C41-7300-4A6F-A5FD-BCAB2E343A33}"/>
                  </a:ext>
                </a:extLst>
              </p:cNvPr>
              <p:cNvSpPr>
                <a:spLocks noChangeShapeType="1"/>
              </p:cNvSpPr>
              <p:nvPr/>
            </p:nvSpPr>
            <p:spPr bwMode="auto">
              <a:xfrm>
                <a:off x="3990"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1" name="Line 1125">
                <a:extLst>
                  <a:ext uri="{FF2B5EF4-FFF2-40B4-BE49-F238E27FC236}">
                    <a16:creationId xmlns:a16="http://schemas.microsoft.com/office/drawing/2014/main" id="{FB8220FC-B56E-494A-A96B-4435BE7326FF}"/>
                  </a:ext>
                </a:extLst>
              </p:cNvPr>
              <p:cNvSpPr>
                <a:spLocks noChangeShapeType="1"/>
              </p:cNvSpPr>
              <p:nvPr/>
            </p:nvSpPr>
            <p:spPr bwMode="auto">
              <a:xfrm>
                <a:off x="4107"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2" name="Line 1126">
                <a:extLst>
                  <a:ext uri="{FF2B5EF4-FFF2-40B4-BE49-F238E27FC236}">
                    <a16:creationId xmlns:a16="http://schemas.microsoft.com/office/drawing/2014/main" id="{01682D13-A7B0-4E73-99CC-6AA50190EE45}"/>
                  </a:ext>
                </a:extLst>
              </p:cNvPr>
              <p:cNvSpPr>
                <a:spLocks noChangeShapeType="1"/>
              </p:cNvSpPr>
              <p:nvPr/>
            </p:nvSpPr>
            <p:spPr bwMode="auto">
              <a:xfrm>
                <a:off x="4227"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3" name="Line 1127">
                <a:extLst>
                  <a:ext uri="{FF2B5EF4-FFF2-40B4-BE49-F238E27FC236}">
                    <a16:creationId xmlns:a16="http://schemas.microsoft.com/office/drawing/2014/main" id="{920104AA-DB00-41F0-B1F0-2735239768A2}"/>
                  </a:ext>
                </a:extLst>
              </p:cNvPr>
              <p:cNvSpPr>
                <a:spLocks noChangeShapeType="1"/>
              </p:cNvSpPr>
              <p:nvPr/>
            </p:nvSpPr>
            <p:spPr bwMode="auto">
              <a:xfrm>
                <a:off x="4348"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4" name="Line 1128">
                <a:extLst>
                  <a:ext uri="{FF2B5EF4-FFF2-40B4-BE49-F238E27FC236}">
                    <a16:creationId xmlns:a16="http://schemas.microsoft.com/office/drawing/2014/main" id="{73C1A4A5-0516-4E27-B149-7652826F4A5E}"/>
                  </a:ext>
                </a:extLst>
              </p:cNvPr>
              <p:cNvSpPr>
                <a:spLocks noChangeShapeType="1"/>
              </p:cNvSpPr>
              <p:nvPr/>
            </p:nvSpPr>
            <p:spPr bwMode="auto">
              <a:xfrm>
                <a:off x="4469"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5" name="Line 1129">
                <a:extLst>
                  <a:ext uri="{FF2B5EF4-FFF2-40B4-BE49-F238E27FC236}">
                    <a16:creationId xmlns:a16="http://schemas.microsoft.com/office/drawing/2014/main" id="{8B53F170-5324-4B25-BEA0-4574E424ECED}"/>
                  </a:ext>
                </a:extLst>
              </p:cNvPr>
              <p:cNvSpPr>
                <a:spLocks noChangeShapeType="1"/>
              </p:cNvSpPr>
              <p:nvPr/>
            </p:nvSpPr>
            <p:spPr bwMode="auto">
              <a:xfrm>
                <a:off x="4589"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6" name="Line 1130">
                <a:extLst>
                  <a:ext uri="{FF2B5EF4-FFF2-40B4-BE49-F238E27FC236}">
                    <a16:creationId xmlns:a16="http://schemas.microsoft.com/office/drawing/2014/main" id="{F2FEDAEE-9D31-4A34-B39A-808355D20635}"/>
                  </a:ext>
                </a:extLst>
              </p:cNvPr>
              <p:cNvSpPr>
                <a:spLocks noChangeShapeType="1"/>
              </p:cNvSpPr>
              <p:nvPr/>
            </p:nvSpPr>
            <p:spPr bwMode="auto">
              <a:xfrm>
                <a:off x="4706"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7" name="Line 1131">
                <a:extLst>
                  <a:ext uri="{FF2B5EF4-FFF2-40B4-BE49-F238E27FC236}">
                    <a16:creationId xmlns:a16="http://schemas.microsoft.com/office/drawing/2014/main" id="{FCD7B35F-6C92-4DBA-85DC-219588C3EA87}"/>
                  </a:ext>
                </a:extLst>
              </p:cNvPr>
              <p:cNvSpPr>
                <a:spLocks noChangeShapeType="1"/>
              </p:cNvSpPr>
              <p:nvPr/>
            </p:nvSpPr>
            <p:spPr bwMode="auto">
              <a:xfrm>
                <a:off x="4827"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8" name="Line 1132">
                <a:extLst>
                  <a:ext uri="{FF2B5EF4-FFF2-40B4-BE49-F238E27FC236}">
                    <a16:creationId xmlns:a16="http://schemas.microsoft.com/office/drawing/2014/main" id="{538A783F-F44C-4F1A-87BC-872901C96A15}"/>
                  </a:ext>
                </a:extLst>
              </p:cNvPr>
              <p:cNvSpPr>
                <a:spLocks noChangeShapeType="1"/>
              </p:cNvSpPr>
              <p:nvPr/>
            </p:nvSpPr>
            <p:spPr bwMode="auto">
              <a:xfrm>
                <a:off x="4947"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9" name="Rectangle 1133">
                <a:extLst>
                  <a:ext uri="{FF2B5EF4-FFF2-40B4-BE49-F238E27FC236}">
                    <a16:creationId xmlns:a16="http://schemas.microsoft.com/office/drawing/2014/main" id="{A7410E2A-7476-47FA-B0BE-EE741AD061A5}"/>
                  </a:ext>
                </a:extLst>
              </p:cNvPr>
              <p:cNvSpPr>
                <a:spLocks noChangeArrowheads="1"/>
              </p:cNvSpPr>
              <p:nvPr/>
            </p:nvSpPr>
            <p:spPr bwMode="auto">
              <a:xfrm>
                <a:off x="3749" y="2550"/>
                <a:ext cx="1198" cy="9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2560" name="Line 1134">
                <a:extLst>
                  <a:ext uri="{FF2B5EF4-FFF2-40B4-BE49-F238E27FC236}">
                    <a16:creationId xmlns:a16="http://schemas.microsoft.com/office/drawing/2014/main" id="{5520C32B-28B6-493F-9754-56F72506C987}"/>
                  </a:ext>
                </a:extLst>
              </p:cNvPr>
              <p:cNvSpPr>
                <a:spLocks noChangeShapeType="1"/>
              </p:cNvSpPr>
              <p:nvPr/>
            </p:nvSpPr>
            <p:spPr bwMode="auto">
              <a:xfrm>
                <a:off x="3749" y="2550"/>
                <a:ext cx="1" cy="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61" name="Line 1135">
                <a:extLst>
                  <a:ext uri="{FF2B5EF4-FFF2-40B4-BE49-F238E27FC236}">
                    <a16:creationId xmlns:a16="http://schemas.microsoft.com/office/drawing/2014/main" id="{8E5E890E-DED5-425F-B176-4830288ECF0D}"/>
                  </a:ext>
                </a:extLst>
              </p:cNvPr>
              <p:cNvSpPr>
                <a:spLocks noChangeShapeType="1"/>
              </p:cNvSpPr>
              <p:nvPr/>
            </p:nvSpPr>
            <p:spPr bwMode="auto">
              <a:xfrm>
                <a:off x="3737" y="35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62" name="Line 1136">
                <a:extLst>
                  <a:ext uri="{FF2B5EF4-FFF2-40B4-BE49-F238E27FC236}">
                    <a16:creationId xmlns:a16="http://schemas.microsoft.com/office/drawing/2014/main" id="{2E0209DE-3376-470A-9EAC-A23D63FEB073}"/>
                  </a:ext>
                </a:extLst>
              </p:cNvPr>
              <p:cNvSpPr>
                <a:spLocks noChangeShapeType="1"/>
              </p:cNvSpPr>
              <p:nvPr/>
            </p:nvSpPr>
            <p:spPr bwMode="auto">
              <a:xfrm>
                <a:off x="3737" y="34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63" name="Line 1137">
                <a:extLst>
                  <a:ext uri="{FF2B5EF4-FFF2-40B4-BE49-F238E27FC236}">
                    <a16:creationId xmlns:a16="http://schemas.microsoft.com/office/drawing/2014/main" id="{D3695FF9-73F1-42C5-A50B-8DB4E34639FE}"/>
                  </a:ext>
                </a:extLst>
              </p:cNvPr>
              <p:cNvSpPr>
                <a:spLocks noChangeShapeType="1"/>
              </p:cNvSpPr>
              <p:nvPr/>
            </p:nvSpPr>
            <p:spPr bwMode="auto">
              <a:xfrm>
                <a:off x="3737" y="333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64" name="Line 1138">
                <a:extLst>
                  <a:ext uri="{FF2B5EF4-FFF2-40B4-BE49-F238E27FC236}">
                    <a16:creationId xmlns:a16="http://schemas.microsoft.com/office/drawing/2014/main" id="{3C4AD73D-5B82-4B31-AF63-BCAAF221C848}"/>
                  </a:ext>
                </a:extLst>
              </p:cNvPr>
              <p:cNvSpPr>
                <a:spLocks noChangeShapeType="1"/>
              </p:cNvSpPr>
              <p:nvPr/>
            </p:nvSpPr>
            <p:spPr bwMode="auto">
              <a:xfrm>
                <a:off x="3737" y="323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65" name="Line 1139">
                <a:extLst>
                  <a:ext uri="{FF2B5EF4-FFF2-40B4-BE49-F238E27FC236}">
                    <a16:creationId xmlns:a16="http://schemas.microsoft.com/office/drawing/2014/main" id="{3B1BB5AC-0FB2-4090-BA5C-5DDECB0F8C4F}"/>
                  </a:ext>
                </a:extLst>
              </p:cNvPr>
              <p:cNvSpPr>
                <a:spLocks noChangeShapeType="1"/>
              </p:cNvSpPr>
              <p:nvPr/>
            </p:nvSpPr>
            <p:spPr bwMode="auto">
              <a:xfrm>
                <a:off x="3737" y="313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66" name="Line 1140">
                <a:extLst>
                  <a:ext uri="{FF2B5EF4-FFF2-40B4-BE49-F238E27FC236}">
                    <a16:creationId xmlns:a16="http://schemas.microsoft.com/office/drawing/2014/main" id="{20B972A0-6D7B-4D5B-9DB2-18B7D522E9DF}"/>
                  </a:ext>
                </a:extLst>
              </p:cNvPr>
              <p:cNvSpPr>
                <a:spLocks noChangeShapeType="1"/>
              </p:cNvSpPr>
              <p:nvPr/>
            </p:nvSpPr>
            <p:spPr bwMode="auto">
              <a:xfrm>
                <a:off x="3737" y="303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67" name="Line 1141">
                <a:extLst>
                  <a:ext uri="{FF2B5EF4-FFF2-40B4-BE49-F238E27FC236}">
                    <a16:creationId xmlns:a16="http://schemas.microsoft.com/office/drawing/2014/main" id="{574EAC83-0CD7-42FE-AB5E-D576B7CC7300}"/>
                  </a:ext>
                </a:extLst>
              </p:cNvPr>
              <p:cNvSpPr>
                <a:spLocks noChangeShapeType="1"/>
              </p:cNvSpPr>
              <p:nvPr/>
            </p:nvSpPr>
            <p:spPr bwMode="auto">
              <a:xfrm>
                <a:off x="3737" y="294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68" name="Line 1142">
                <a:extLst>
                  <a:ext uri="{FF2B5EF4-FFF2-40B4-BE49-F238E27FC236}">
                    <a16:creationId xmlns:a16="http://schemas.microsoft.com/office/drawing/2014/main" id="{EF90569A-7E3C-4E0F-9652-D600B0450801}"/>
                  </a:ext>
                </a:extLst>
              </p:cNvPr>
              <p:cNvSpPr>
                <a:spLocks noChangeShapeType="1"/>
              </p:cNvSpPr>
              <p:nvPr/>
            </p:nvSpPr>
            <p:spPr bwMode="auto">
              <a:xfrm>
                <a:off x="3737" y="2842"/>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69" name="Line 1143">
                <a:extLst>
                  <a:ext uri="{FF2B5EF4-FFF2-40B4-BE49-F238E27FC236}">
                    <a16:creationId xmlns:a16="http://schemas.microsoft.com/office/drawing/2014/main" id="{7F5AD2BF-8423-49E8-81C9-22A828D9B4B4}"/>
                  </a:ext>
                </a:extLst>
              </p:cNvPr>
              <p:cNvSpPr>
                <a:spLocks noChangeShapeType="1"/>
              </p:cNvSpPr>
              <p:nvPr/>
            </p:nvSpPr>
            <p:spPr bwMode="auto">
              <a:xfrm>
                <a:off x="3737" y="274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0" name="Line 1144">
                <a:extLst>
                  <a:ext uri="{FF2B5EF4-FFF2-40B4-BE49-F238E27FC236}">
                    <a16:creationId xmlns:a16="http://schemas.microsoft.com/office/drawing/2014/main" id="{B7843189-96B2-4904-A70D-8D2DE6121CB5}"/>
                  </a:ext>
                </a:extLst>
              </p:cNvPr>
              <p:cNvSpPr>
                <a:spLocks noChangeShapeType="1"/>
              </p:cNvSpPr>
              <p:nvPr/>
            </p:nvSpPr>
            <p:spPr bwMode="auto">
              <a:xfrm>
                <a:off x="3737" y="264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1" name="Line 1145">
                <a:extLst>
                  <a:ext uri="{FF2B5EF4-FFF2-40B4-BE49-F238E27FC236}">
                    <a16:creationId xmlns:a16="http://schemas.microsoft.com/office/drawing/2014/main" id="{C530118D-04BE-4DDE-8D19-FE3066A77AF4}"/>
                  </a:ext>
                </a:extLst>
              </p:cNvPr>
              <p:cNvSpPr>
                <a:spLocks noChangeShapeType="1"/>
              </p:cNvSpPr>
              <p:nvPr/>
            </p:nvSpPr>
            <p:spPr bwMode="auto">
              <a:xfrm>
                <a:off x="3737" y="255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2" name="Line 1146">
                <a:extLst>
                  <a:ext uri="{FF2B5EF4-FFF2-40B4-BE49-F238E27FC236}">
                    <a16:creationId xmlns:a16="http://schemas.microsoft.com/office/drawing/2014/main" id="{F9FC232E-6A6E-4FE7-A961-7908CD0C6B4F}"/>
                  </a:ext>
                </a:extLst>
              </p:cNvPr>
              <p:cNvSpPr>
                <a:spLocks noChangeShapeType="1"/>
              </p:cNvSpPr>
              <p:nvPr/>
            </p:nvSpPr>
            <p:spPr bwMode="auto">
              <a:xfrm>
                <a:off x="3749" y="3525"/>
                <a:ext cx="11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3" name="Line 1147">
                <a:extLst>
                  <a:ext uri="{FF2B5EF4-FFF2-40B4-BE49-F238E27FC236}">
                    <a16:creationId xmlns:a16="http://schemas.microsoft.com/office/drawing/2014/main" id="{9B89DE0A-311B-458E-9A18-5D90FB62B0AC}"/>
                  </a:ext>
                </a:extLst>
              </p:cNvPr>
              <p:cNvSpPr>
                <a:spLocks noChangeShapeType="1"/>
              </p:cNvSpPr>
              <p:nvPr/>
            </p:nvSpPr>
            <p:spPr bwMode="auto">
              <a:xfrm flipV="1">
                <a:off x="3749"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4" name="Line 1148">
                <a:extLst>
                  <a:ext uri="{FF2B5EF4-FFF2-40B4-BE49-F238E27FC236}">
                    <a16:creationId xmlns:a16="http://schemas.microsoft.com/office/drawing/2014/main" id="{3C40CE28-67E6-4FE4-8AE7-CF7769019655}"/>
                  </a:ext>
                </a:extLst>
              </p:cNvPr>
              <p:cNvSpPr>
                <a:spLocks noChangeShapeType="1"/>
              </p:cNvSpPr>
              <p:nvPr/>
            </p:nvSpPr>
            <p:spPr bwMode="auto">
              <a:xfrm flipV="1">
                <a:off x="3869"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5" name="Line 1149">
                <a:extLst>
                  <a:ext uri="{FF2B5EF4-FFF2-40B4-BE49-F238E27FC236}">
                    <a16:creationId xmlns:a16="http://schemas.microsoft.com/office/drawing/2014/main" id="{460CC674-A9B3-4348-B492-84820CB0A0B7}"/>
                  </a:ext>
                </a:extLst>
              </p:cNvPr>
              <p:cNvSpPr>
                <a:spLocks noChangeShapeType="1"/>
              </p:cNvSpPr>
              <p:nvPr/>
            </p:nvSpPr>
            <p:spPr bwMode="auto">
              <a:xfrm flipV="1">
                <a:off x="3990"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6" name="Line 1150">
                <a:extLst>
                  <a:ext uri="{FF2B5EF4-FFF2-40B4-BE49-F238E27FC236}">
                    <a16:creationId xmlns:a16="http://schemas.microsoft.com/office/drawing/2014/main" id="{518223A1-84DF-4462-AC1F-0E68ABE828E1}"/>
                  </a:ext>
                </a:extLst>
              </p:cNvPr>
              <p:cNvSpPr>
                <a:spLocks noChangeShapeType="1"/>
              </p:cNvSpPr>
              <p:nvPr/>
            </p:nvSpPr>
            <p:spPr bwMode="auto">
              <a:xfrm flipV="1">
                <a:off x="4107"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7" name="Line 1151">
                <a:extLst>
                  <a:ext uri="{FF2B5EF4-FFF2-40B4-BE49-F238E27FC236}">
                    <a16:creationId xmlns:a16="http://schemas.microsoft.com/office/drawing/2014/main" id="{EDF30165-23A7-49B1-85B2-F4E1DD2D6C18}"/>
                  </a:ext>
                </a:extLst>
              </p:cNvPr>
              <p:cNvSpPr>
                <a:spLocks noChangeShapeType="1"/>
              </p:cNvSpPr>
              <p:nvPr/>
            </p:nvSpPr>
            <p:spPr bwMode="auto">
              <a:xfrm flipV="1">
                <a:off x="4227"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8" name="Line 1152">
                <a:extLst>
                  <a:ext uri="{FF2B5EF4-FFF2-40B4-BE49-F238E27FC236}">
                    <a16:creationId xmlns:a16="http://schemas.microsoft.com/office/drawing/2014/main" id="{D61F57D5-9D0D-4A11-A378-ACA495DDF53E}"/>
                  </a:ext>
                </a:extLst>
              </p:cNvPr>
              <p:cNvSpPr>
                <a:spLocks noChangeShapeType="1"/>
              </p:cNvSpPr>
              <p:nvPr/>
            </p:nvSpPr>
            <p:spPr bwMode="auto">
              <a:xfrm flipV="1">
                <a:off x="4348"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9" name="Line 1153">
                <a:extLst>
                  <a:ext uri="{FF2B5EF4-FFF2-40B4-BE49-F238E27FC236}">
                    <a16:creationId xmlns:a16="http://schemas.microsoft.com/office/drawing/2014/main" id="{2680A114-12B0-4BE2-8EE5-9533A2B2299F}"/>
                  </a:ext>
                </a:extLst>
              </p:cNvPr>
              <p:cNvSpPr>
                <a:spLocks noChangeShapeType="1"/>
              </p:cNvSpPr>
              <p:nvPr/>
            </p:nvSpPr>
            <p:spPr bwMode="auto">
              <a:xfrm flipV="1">
                <a:off x="4469"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80" name="Line 1154">
                <a:extLst>
                  <a:ext uri="{FF2B5EF4-FFF2-40B4-BE49-F238E27FC236}">
                    <a16:creationId xmlns:a16="http://schemas.microsoft.com/office/drawing/2014/main" id="{5DBB153B-6639-4CAF-A37E-BAF6A39D2462}"/>
                  </a:ext>
                </a:extLst>
              </p:cNvPr>
              <p:cNvSpPr>
                <a:spLocks noChangeShapeType="1"/>
              </p:cNvSpPr>
              <p:nvPr/>
            </p:nvSpPr>
            <p:spPr bwMode="auto">
              <a:xfrm flipV="1">
                <a:off x="4589"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81" name="Line 1155">
                <a:extLst>
                  <a:ext uri="{FF2B5EF4-FFF2-40B4-BE49-F238E27FC236}">
                    <a16:creationId xmlns:a16="http://schemas.microsoft.com/office/drawing/2014/main" id="{72F3EAEE-6471-47B0-B819-6E37A07D5EF1}"/>
                  </a:ext>
                </a:extLst>
              </p:cNvPr>
              <p:cNvSpPr>
                <a:spLocks noChangeShapeType="1"/>
              </p:cNvSpPr>
              <p:nvPr/>
            </p:nvSpPr>
            <p:spPr bwMode="auto">
              <a:xfrm flipV="1">
                <a:off x="4706"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82" name="Line 1156">
                <a:extLst>
                  <a:ext uri="{FF2B5EF4-FFF2-40B4-BE49-F238E27FC236}">
                    <a16:creationId xmlns:a16="http://schemas.microsoft.com/office/drawing/2014/main" id="{7402CBB4-FC2A-413B-AA7B-3E2259BBF173}"/>
                  </a:ext>
                </a:extLst>
              </p:cNvPr>
              <p:cNvSpPr>
                <a:spLocks noChangeShapeType="1"/>
              </p:cNvSpPr>
              <p:nvPr/>
            </p:nvSpPr>
            <p:spPr bwMode="auto">
              <a:xfrm flipV="1">
                <a:off x="4827"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83" name="Line 1157">
                <a:extLst>
                  <a:ext uri="{FF2B5EF4-FFF2-40B4-BE49-F238E27FC236}">
                    <a16:creationId xmlns:a16="http://schemas.microsoft.com/office/drawing/2014/main" id="{5F2138E6-7E08-4354-A5C2-11EC0F8B9AFA}"/>
                  </a:ext>
                </a:extLst>
              </p:cNvPr>
              <p:cNvSpPr>
                <a:spLocks noChangeShapeType="1"/>
              </p:cNvSpPr>
              <p:nvPr/>
            </p:nvSpPr>
            <p:spPr bwMode="auto">
              <a:xfrm flipV="1">
                <a:off x="4947" y="3525"/>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84" name="Freeform 1158">
                <a:extLst>
                  <a:ext uri="{FF2B5EF4-FFF2-40B4-BE49-F238E27FC236}">
                    <a16:creationId xmlns:a16="http://schemas.microsoft.com/office/drawing/2014/main" id="{D1240B23-3A70-4E8E-A2E0-CCC40F89AB98}"/>
                  </a:ext>
                </a:extLst>
              </p:cNvPr>
              <p:cNvSpPr>
                <a:spLocks/>
              </p:cNvSpPr>
              <p:nvPr/>
            </p:nvSpPr>
            <p:spPr bwMode="auto">
              <a:xfrm>
                <a:off x="4079" y="3107"/>
                <a:ext cx="56" cy="56"/>
              </a:xfrm>
              <a:custGeom>
                <a:avLst/>
                <a:gdLst>
                  <a:gd name="T0" fmla="*/ 28 w 56"/>
                  <a:gd name="T1" fmla="*/ 0 h 56"/>
                  <a:gd name="T2" fmla="*/ 56 w 56"/>
                  <a:gd name="T3" fmla="*/ 28 h 56"/>
                  <a:gd name="T4" fmla="*/ 28 w 56"/>
                  <a:gd name="T5" fmla="*/ 56 h 56"/>
                  <a:gd name="T6" fmla="*/ 0 w 56"/>
                  <a:gd name="T7" fmla="*/ 28 h 56"/>
                  <a:gd name="T8" fmla="*/ 28 w 56"/>
                  <a:gd name="T9" fmla="*/ 0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28" y="0"/>
                    </a:moveTo>
                    <a:lnTo>
                      <a:pt x="56" y="28"/>
                    </a:lnTo>
                    <a:lnTo>
                      <a:pt x="28" y="56"/>
                    </a:lnTo>
                    <a:lnTo>
                      <a:pt x="0" y="28"/>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585" name="Freeform 1159">
                <a:extLst>
                  <a:ext uri="{FF2B5EF4-FFF2-40B4-BE49-F238E27FC236}">
                    <a16:creationId xmlns:a16="http://schemas.microsoft.com/office/drawing/2014/main" id="{3DE43C67-A2CA-473A-AB8B-3A15754567A7}"/>
                  </a:ext>
                </a:extLst>
              </p:cNvPr>
              <p:cNvSpPr>
                <a:spLocks/>
              </p:cNvSpPr>
              <p:nvPr/>
            </p:nvSpPr>
            <p:spPr bwMode="auto">
              <a:xfrm>
                <a:off x="4079" y="2911"/>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586" name="Freeform 1160">
                <a:extLst>
                  <a:ext uri="{FF2B5EF4-FFF2-40B4-BE49-F238E27FC236}">
                    <a16:creationId xmlns:a16="http://schemas.microsoft.com/office/drawing/2014/main" id="{E14519CC-B53D-4424-8C67-9545D3B6F2AE}"/>
                  </a:ext>
                </a:extLst>
              </p:cNvPr>
              <p:cNvSpPr>
                <a:spLocks/>
              </p:cNvSpPr>
              <p:nvPr/>
            </p:nvSpPr>
            <p:spPr bwMode="auto">
              <a:xfrm>
                <a:off x="4561" y="3204"/>
                <a:ext cx="57" cy="57"/>
              </a:xfrm>
              <a:custGeom>
                <a:avLst/>
                <a:gdLst>
                  <a:gd name="T0" fmla="*/ 28 w 57"/>
                  <a:gd name="T1" fmla="*/ 0 h 57"/>
                  <a:gd name="T2" fmla="*/ 57 w 57"/>
                  <a:gd name="T3" fmla="*/ 29 h 57"/>
                  <a:gd name="T4" fmla="*/ 28 w 57"/>
                  <a:gd name="T5" fmla="*/ 57 h 57"/>
                  <a:gd name="T6" fmla="*/ 0 w 57"/>
                  <a:gd name="T7" fmla="*/ 29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zh-TW" altLang="en-US"/>
              </a:p>
            </p:txBody>
          </p:sp>
          <p:sp>
            <p:nvSpPr>
              <p:cNvPr id="22587" name="Freeform 1161">
                <a:extLst>
                  <a:ext uri="{FF2B5EF4-FFF2-40B4-BE49-F238E27FC236}">
                    <a16:creationId xmlns:a16="http://schemas.microsoft.com/office/drawing/2014/main" id="{5D37FDD5-2DB5-4832-A133-AFD841E0B38B}"/>
                  </a:ext>
                </a:extLst>
              </p:cNvPr>
              <p:cNvSpPr>
                <a:spLocks/>
              </p:cNvSpPr>
              <p:nvPr/>
            </p:nvSpPr>
            <p:spPr bwMode="auto">
              <a:xfrm>
                <a:off x="4199" y="2814"/>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588" name="Freeform 1162">
                <a:extLst>
                  <a:ext uri="{FF2B5EF4-FFF2-40B4-BE49-F238E27FC236}">
                    <a16:creationId xmlns:a16="http://schemas.microsoft.com/office/drawing/2014/main" id="{552C0F48-577C-45E3-BA76-4831A0404E50}"/>
                  </a:ext>
                </a:extLst>
              </p:cNvPr>
              <p:cNvSpPr>
                <a:spLocks/>
              </p:cNvSpPr>
              <p:nvPr/>
            </p:nvSpPr>
            <p:spPr bwMode="auto">
              <a:xfrm>
                <a:off x="4079" y="2716"/>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589" name="Freeform 1163">
                <a:extLst>
                  <a:ext uri="{FF2B5EF4-FFF2-40B4-BE49-F238E27FC236}">
                    <a16:creationId xmlns:a16="http://schemas.microsoft.com/office/drawing/2014/main" id="{99E32F99-3195-4276-9195-0B6ED91285C7}"/>
                  </a:ext>
                </a:extLst>
              </p:cNvPr>
              <p:cNvSpPr>
                <a:spLocks/>
              </p:cNvSpPr>
              <p:nvPr/>
            </p:nvSpPr>
            <p:spPr bwMode="auto">
              <a:xfrm>
                <a:off x="4678" y="30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0080"/>
              </a:solidFill>
              <a:ln w="6350">
                <a:solidFill>
                  <a:srgbClr val="000080"/>
                </a:solidFill>
                <a:round/>
                <a:headEnd/>
                <a:tailEnd/>
              </a:ln>
            </p:spPr>
            <p:txBody>
              <a:bodyPr/>
              <a:lstStyle/>
              <a:p>
                <a:endParaRPr lang="zh-TW" altLang="en-US"/>
              </a:p>
            </p:txBody>
          </p:sp>
          <p:sp>
            <p:nvSpPr>
              <p:cNvPr id="22590" name="Freeform 1164">
                <a:extLst>
                  <a:ext uri="{FF2B5EF4-FFF2-40B4-BE49-F238E27FC236}">
                    <a16:creationId xmlns:a16="http://schemas.microsoft.com/office/drawing/2014/main" id="{7A25B3A8-CC60-4815-A1C4-1E64A16CCA8B}"/>
                  </a:ext>
                </a:extLst>
              </p:cNvPr>
              <p:cNvSpPr>
                <a:spLocks/>
              </p:cNvSpPr>
              <p:nvPr/>
            </p:nvSpPr>
            <p:spPr bwMode="auto">
              <a:xfrm>
                <a:off x="4199" y="3009"/>
                <a:ext cx="57" cy="57"/>
              </a:xfrm>
              <a:custGeom>
                <a:avLst/>
                <a:gdLst>
                  <a:gd name="T0" fmla="*/ 28 w 57"/>
                  <a:gd name="T1" fmla="*/ 0 h 57"/>
                  <a:gd name="T2" fmla="*/ 57 w 57"/>
                  <a:gd name="T3" fmla="*/ 28 h 57"/>
                  <a:gd name="T4" fmla="*/ 28 w 57"/>
                  <a:gd name="T5" fmla="*/ 57 h 57"/>
                  <a:gd name="T6" fmla="*/ 0 w 57"/>
                  <a:gd name="T7" fmla="*/ 28 h 57"/>
                  <a:gd name="T8" fmla="*/ 28 w 57"/>
                  <a:gd name="T9" fmla="*/ 0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8" y="0"/>
                    </a:moveTo>
                    <a:lnTo>
                      <a:pt x="57"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591" name="Freeform 1165">
                <a:extLst>
                  <a:ext uri="{FF2B5EF4-FFF2-40B4-BE49-F238E27FC236}">
                    <a16:creationId xmlns:a16="http://schemas.microsoft.com/office/drawing/2014/main" id="{13672150-7BFB-4516-B81A-3E737E85BA7B}"/>
                  </a:ext>
                </a:extLst>
              </p:cNvPr>
              <p:cNvSpPr>
                <a:spLocks/>
              </p:cNvSpPr>
              <p:nvPr/>
            </p:nvSpPr>
            <p:spPr bwMode="auto">
              <a:xfrm>
                <a:off x="4320" y="3399"/>
                <a:ext cx="56" cy="57"/>
              </a:xfrm>
              <a:custGeom>
                <a:avLst/>
                <a:gdLst>
                  <a:gd name="T0" fmla="*/ 28 w 56"/>
                  <a:gd name="T1" fmla="*/ 0 h 57"/>
                  <a:gd name="T2" fmla="*/ 56 w 56"/>
                  <a:gd name="T3" fmla="*/ 29 h 57"/>
                  <a:gd name="T4" fmla="*/ 28 w 56"/>
                  <a:gd name="T5" fmla="*/ 57 h 57"/>
                  <a:gd name="T6" fmla="*/ 0 w 56"/>
                  <a:gd name="T7" fmla="*/ 29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9"/>
                    </a:lnTo>
                    <a:lnTo>
                      <a:pt x="28" y="57"/>
                    </a:lnTo>
                    <a:lnTo>
                      <a:pt x="0" y="29"/>
                    </a:lnTo>
                    <a:lnTo>
                      <a:pt x="28" y="0"/>
                    </a:lnTo>
                    <a:close/>
                  </a:path>
                </a:pathLst>
              </a:custGeom>
              <a:solidFill>
                <a:srgbClr val="000080"/>
              </a:solidFill>
              <a:ln w="6350">
                <a:solidFill>
                  <a:srgbClr val="000080"/>
                </a:solidFill>
                <a:round/>
                <a:headEnd/>
                <a:tailEnd/>
              </a:ln>
            </p:spPr>
            <p:txBody>
              <a:bodyPr/>
              <a:lstStyle/>
              <a:p>
                <a:endParaRPr lang="zh-TW" altLang="en-US"/>
              </a:p>
            </p:txBody>
          </p:sp>
          <p:sp>
            <p:nvSpPr>
              <p:cNvPr id="22592" name="Freeform 1166">
                <a:extLst>
                  <a:ext uri="{FF2B5EF4-FFF2-40B4-BE49-F238E27FC236}">
                    <a16:creationId xmlns:a16="http://schemas.microsoft.com/office/drawing/2014/main" id="{450A7727-9368-40FF-82EE-A87109AB17F2}"/>
                  </a:ext>
                </a:extLst>
              </p:cNvPr>
              <p:cNvSpPr>
                <a:spLocks/>
              </p:cNvSpPr>
              <p:nvPr/>
            </p:nvSpPr>
            <p:spPr bwMode="auto">
              <a:xfrm>
                <a:off x="4561" y="3107"/>
                <a:ext cx="57" cy="56"/>
              </a:xfrm>
              <a:custGeom>
                <a:avLst/>
                <a:gdLst>
                  <a:gd name="T0" fmla="*/ 28 w 57"/>
                  <a:gd name="T1" fmla="*/ 0 h 56"/>
                  <a:gd name="T2" fmla="*/ 57 w 57"/>
                  <a:gd name="T3" fmla="*/ 28 h 56"/>
                  <a:gd name="T4" fmla="*/ 28 w 57"/>
                  <a:gd name="T5" fmla="*/ 56 h 56"/>
                  <a:gd name="T6" fmla="*/ 0 w 57"/>
                  <a:gd name="T7" fmla="*/ 28 h 56"/>
                  <a:gd name="T8" fmla="*/ 28 w 57"/>
                  <a:gd name="T9" fmla="*/ 0 h 56"/>
                  <a:gd name="T10" fmla="*/ 0 60000 65536"/>
                  <a:gd name="T11" fmla="*/ 0 60000 65536"/>
                  <a:gd name="T12" fmla="*/ 0 60000 65536"/>
                  <a:gd name="T13" fmla="*/ 0 60000 65536"/>
                  <a:gd name="T14" fmla="*/ 0 60000 65536"/>
                  <a:gd name="T15" fmla="*/ 0 w 57"/>
                  <a:gd name="T16" fmla="*/ 0 h 56"/>
                  <a:gd name="T17" fmla="*/ 57 w 57"/>
                  <a:gd name="T18" fmla="*/ 56 h 56"/>
                </a:gdLst>
                <a:ahLst/>
                <a:cxnLst>
                  <a:cxn ang="T10">
                    <a:pos x="T0" y="T1"/>
                  </a:cxn>
                  <a:cxn ang="T11">
                    <a:pos x="T2" y="T3"/>
                  </a:cxn>
                  <a:cxn ang="T12">
                    <a:pos x="T4" y="T5"/>
                  </a:cxn>
                  <a:cxn ang="T13">
                    <a:pos x="T6" y="T7"/>
                  </a:cxn>
                  <a:cxn ang="T14">
                    <a:pos x="T8" y="T9"/>
                  </a:cxn>
                </a:cxnLst>
                <a:rect l="T15" t="T16" r="T17" b="T18"/>
                <a:pathLst>
                  <a:path w="57" h="56">
                    <a:moveTo>
                      <a:pt x="28" y="0"/>
                    </a:moveTo>
                    <a:lnTo>
                      <a:pt x="57" y="28"/>
                    </a:lnTo>
                    <a:lnTo>
                      <a:pt x="28" y="56"/>
                    </a:lnTo>
                    <a:lnTo>
                      <a:pt x="0" y="28"/>
                    </a:lnTo>
                    <a:lnTo>
                      <a:pt x="28" y="0"/>
                    </a:lnTo>
                    <a:close/>
                  </a:path>
                </a:pathLst>
              </a:custGeom>
              <a:solidFill>
                <a:srgbClr val="000080"/>
              </a:solidFill>
              <a:ln w="6350">
                <a:solidFill>
                  <a:srgbClr val="000080"/>
                </a:solidFill>
                <a:round/>
                <a:headEnd/>
                <a:tailEnd/>
              </a:ln>
            </p:spPr>
            <p:txBody>
              <a:bodyPr/>
              <a:lstStyle/>
              <a:p>
                <a:endParaRPr lang="zh-TW" altLang="en-US"/>
              </a:p>
            </p:txBody>
          </p:sp>
          <p:sp>
            <p:nvSpPr>
              <p:cNvPr id="22593" name="Freeform 1167">
                <a:extLst>
                  <a:ext uri="{FF2B5EF4-FFF2-40B4-BE49-F238E27FC236}">
                    <a16:creationId xmlns:a16="http://schemas.microsoft.com/office/drawing/2014/main" id="{CC47046F-CFC2-4BD4-9456-47DA20063668}"/>
                  </a:ext>
                </a:extLst>
              </p:cNvPr>
              <p:cNvSpPr>
                <a:spLocks/>
              </p:cNvSpPr>
              <p:nvPr/>
            </p:nvSpPr>
            <p:spPr bwMode="auto">
              <a:xfrm>
                <a:off x="4320" y="3009"/>
                <a:ext cx="56" cy="57"/>
              </a:xfrm>
              <a:custGeom>
                <a:avLst/>
                <a:gdLst>
                  <a:gd name="T0" fmla="*/ 28 w 56"/>
                  <a:gd name="T1" fmla="*/ 0 h 57"/>
                  <a:gd name="T2" fmla="*/ 56 w 56"/>
                  <a:gd name="T3" fmla="*/ 28 h 57"/>
                  <a:gd name="T4" fmla="*/ 28 w 56"/>
                  <a:gd name="T5" fmla="*/ 57 h 57"/>
                  <a:gd name="T6" fmla="*/ 0 w 56"/>
                  <a:gd name="T7" fmla="*/ 28 h 57"/>
                  <a:gd name="T8" fmla="*/ 28 w 56"/>
                  <a:gd name="T9" fmla="*/ 0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28" y="0"/>
                    </a:moveTo>
                    <a:lnTo>
                      <a:pt x="56" y="28"/>
                    </a:lnTo>
                    <a:lnTo>
                      <a:pt x="28" y="57"/>
                    </a:lnTo>
                    <a:lnTo>
                      <a:pt x="0" y="28"/>
                    </a:lnTo>
                    <a:lnTo>
                      <a:pt x="28" y="0"/>
                    </a:lnTo>
                    <a:close/>
                  </a:path>
                </a:pathLst>
              </a:custGeom>
              <a:solidFill>
                <a:srgbClr val="00FFFF"/>
              </a:solidFill>
              <a:ln w="6350">
                <a:solidFill>
                  <a:srgbClr val="000080"/>
                </a:solidFill>
                <a:round/>
                <a:headEnd/>
                <a:tailEnd/>
              </a:ln>
            </p:spPr>
            <p:txBody>
              <a:bodyPr/>
              <a:lstStyle/>
              <a:p>
                <a:endParaRPr lang="zh-TW" altLang="en-US"/>
              </a:p>
            </p:txBody>
          </p:sp>
          <p:sp>
            <p:nvSpPr>
              <p:cNvPr id="22594" name="Rectangle 1168">
                <a:extLst>
                  <a:ext uri="{FF2B5EF4-FFF2-40B4-BE49-F238E27FC236}">
                    <a16:creationId xmlns:a16="http://schemas.microsoft.com/office/drawing/2014/main" id="{1CB86237-CE16-49BB-B9EC-74AEC66A376C}"/>
                  </a:ext>
                </a:extLst>
              </p:cNvPr>
              <p:cNvSpPr>
                <a:spLocks noChangeArrowheads="1"/>
              </p:cNvSpPr>
              <p:nvPr/>
            </p:nvSpPr>
            <p:spPr bwMode="auto">
              <a:xfrm>
                <a:off x="3693" y="3497"/>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0</a:t>
                </a:r>
                <a:endParaRPr lang="ko-KR" altLang="en-US">
                  <a:ea typeface="Gulim" panose="020B0600000101010101" pitchFamily="34" charset="-127"/>
                </a:endParaRPr>
              </a:p>
            </p:txBody>
          </p:sp>
          <p:sp>
            <p:nvSpPr>
              <p:cNvPr id="22595" name="Rectangle 1169">
                <a:extLst>
                  <a:ext uri="{FF2B5EF4-FFF2-40B4-BE49-F238E27FC236}">
                    <a16:creationId xmlns:a16="http://schemas.microsoft.com/office/drawing/2014/main" id="{227EDCE0-12E2-4704-8443-FBB960ABD5A2}"/>
                  </a:ext>
                </a:extLst>
              </p:cNvPr>
              <p:cNvSpPr>
                <a:spLocks noChangeArrowheads="1"/>
              </p:cNvSpPr>
              <p:nvPr/>
            </p:nvSpPr>
            <p:spPr bwMode="auto">
              <a:xfrm>
                <a:off x="3693" y="339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1</a:t>
                </a:r>
                <a:endParaRPr lang="ko-KR" altLang="en-US">
                  <a:ea typeface="Gulim" panose="020B0600000101010101" pitchFamily="34" charset="-127"/>
                </a:endParaRPr>
              </a:p>
            </p:txBody>
          </p:sp>
          <p:sp>
            <p:nvSpPr>
              <p:cNvPr id="22596" name="Rectangle 1170">
                <a:extLst>
                  <a:ext uri="{FF2B5EF4-FFF2-40B4-BE49-F238E27FC236}">
                    <a16:creationId xmlns:a16="http://schemas.microsoft.com/office/drawing/2014/main" id="{147535B2-C670-4E69-BDC3-DD3C7A9BD03C}"/>
                  </a:ext>
                </a:extLst>
              </p:cNvPr>
              <p:cNvSpPr>
                <a:spLocks noChangeArrowheads="1"/>
              </p:cNvSpPr>
              <p:nvPr/>
            </p:nvSpPr>
            <p:spPr bwMode="auto">
              <a:xfrm>
                <a:off x="3693" y="330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2</a:t>
                </a:r>
                <a:endParaRPr lang="ko-KR" altLang="en-US">
                  <a:ea typeface="Gulim" panose="020B0600000101010101" pitchFamily="34" charset="-127"/>
                </a:endParaRPr>
              </a:p>
            </p:txBody>
          </p:sp>
          <p:sp>
            <p:nvSpPr>
              <p:cNvPr id="22597" name="Rectangle 1171">
                <a:extLst>
                  <a:ext uri="{FF2B5EF4-FFF2-40B4-BE49-F238E27FC236}">
                    <a16:creationId xmlns:a16="http://schemas.microsoft.com/office/drawing/2014/main" id="{B0F4632C-48B4-40A4-95F8-62DCC72338B6}"/>
                  </a:ext>
                </a:extLst>
              </p:cNvPr>
              <p:cNvSpPr>
                <a:spLocks noChangeArrowheads="1"/>
              </p:cNvSpPr>
              <p:nvPr/>
            </p:nvSpPr>
            <p:spPr bwMode="auto">
              <a:xfrm>
                <a:off x="3693" y="3204"/>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3</a:t>
                </a:r>
                <a:endParaRPr lang="ko-KR" altLang="en-US">
                  <a:ea typeface="Gulim" panose="020B0600000101010101" pitchFamily="34" charset="-127"/>
                </a:endParaRPr>
              </a:p>
            </p:txBody>
          </p:sp>
          <p:sp>
            <p:nvSpPr>
              <p:cNvPr id="22598" name="Rectangle 1172">
                <a:extLst>
                  <a:ext uri="{FF2B5EF4-FFF2-40B4-BE49-F238E27FC236}">
                    <a16:creationId xmlns:a16="http://schemas.microsoft.com/office/drawing/2014/main" id="{610E4A0E-1B96-454A-AFE5-83D25421FE02}"/>
                  </a:ext>
                </a:extLst>
              </p:cNvPr>
              <p:cNvSpPr>
                <a:spLocks noChangeArrowheads="1"/>
              </p:cNvSpPr>
              <p:nvPr/>
            </p:nvSpPr>
            <p:spPr bwMode="auto">
              <a:xfrm>
                <a:off x="3693" y="3107"/>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4</a:t>
                </a:r>
                <a:endParaRPr lang="ko-KR" altLang="en-US">
                  <a:ea typeface="Gulim" panose="020B0600000101010101" pitchFamily="34" charset="-127"/>
                </a:endParaRPr>
              </a:p>
            </p:txBody>
          </p:sp>
          <p:sp>
            <p:nvSpPr>
              <p:cNvPr id="22599" name="Rectangle 1173">
                <a:extLst>
                  <a:ext uri="{FF2B5EF4-FFF2-40B4-BE49-F238E27FC236}">
                    <a16:creationId xmlns:a16="http://schemas.microsoft.com/office/drawing/2014/main" id="{3901254A-4967-42F6-A5A9-5AA050986471}"/>
                  </a:ext>
                </a:extLst>
              </p:cNvPr>
              <p:cNvSpPr>
                <a:spLocks noChangeArrowheads="1"/>
              </p:cNvSpPr>
              <p:nvPr/>
            </p:nvSpPr>
            <p:spPr bwMode="auto">
              <a:xfrm>
                <a:off x="3693" y="300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5</a:t>
                </a:r>
                <a:endParaRPr lang="ko-KR" altLang="en-US">
                  <a:ea typeface="Gulim" panose="020B0600000101010101" pitchFamily="34" charset="-127"/>
                </a:endParaRPr>
              </a:p>
            </p:txBody>
          </p:sp>
          <p:sp>
            <p:nvSpPr>
              <p:cNvPr id="22600" name="Rectangle 1174">
                <a:extLst>
                  <a:ext uri="{FF2B5EF4-FFF2-40B4-BE49-F238E27FC236}">
                    <a16:creationId xmlns:a16="http://schemas.microsoft.com/office/drawing/2014/main" id="{DC3F030F-D030-43E3-AAF2-29D6D7DFC169}"/>
                  </a:ext>
                </a:extLst>
              </p:cNvPr>
              <p:cNvSpPr>
                <a:spLocks noChangeArrowheads="1"/>
              </p:cNvSpPr>
              <p:nvPr/>
            </p:nvSpPr>
            <p:spPr bwMode="auto">
              <a:xfrm>
                <a:off x="3693" y="2910"/>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6</a:t>
                </a:r>
                <a:endParaRPr lang="ko-KR" altLang="en-US">
                  <a:ea typeface="Gulim" panose="020B0600000101010101" pitchFamily="34" charset="-127"/>
                </a:endParaRPr>
              </a:p>
            </p:txBody>
          </p:sp>
          <p:sp>
            <p:nvSpPr>
              <p:cNvPr id="22601" name="Rectangle 1175">
                <a:extLst>
                  <a:ext uri="{FF2B5EF4-FFF2-40B4-BE49-F238E27FC236}">
                    <a16:creationId xmlns:a16="http://schemas.microsoft.com/office/drawing/2014/main" id="{27643531-4D1F-452A-9EB1-891D5C77E8A5}"/>
                  </a:ext>
                </a:extLst>
              </p:cNvPr>
              <p:cNvSpPr>
                <a:spLocks noChangeArrowheads="1"/>
              </p:cNvSpPr>
              <p:nvPr/>
            </p:nvSpPr>
            <p:spPr bwMode="auto">
              <a:xfrm>
                <a:off x="3693" y="2814"/>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7</a:t>
                </a:r>
                <a:endParaRPr lang="ko-KR" altLang="en-US">
                  <a:ea typeface="Gulim" panose="020B0600000101010101" pitchFamily="34" charset="-127"/>
                </a:endParaRPr>
              </a:p>
            </p:txBody>
          </p:sp>
          <p:sp>
            <p:nvSpPr>
              <p:cNvPr id="22602" name="Rectangle 1176">
                <a:extLst>
                  <a:ext uri="{FF2B5EF4-FFF2-40B4-BE49-F238E27FC236}">
                    <a16:creationId xmlns:a16="http://schemas.microsoft.com/office/drawing/2014/main" id="{B11B1ADC-4BF6-40BA-83CE-F854B9E7F9B7}"/>
                  </a:ext>
                </a:extLst>
              </p:cNvPr>
              <p:cNvSpPr>
                <a:spLocks noChangeArrowheads="1"/>
              </p:cNvSpPr>
              <p:nvPr/>
            </p:nvSpPr>
            <p:spPr bwMode="auto">
              <a:xfrm>
                <a:off x="3693" y="2716"/>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8</a:t>
                </a:r>
                <a:endParaRPr lang="ko-KR" altLang="en-US">
                  <a:ea typeface="Gulim" panose="020B0600000101010101" pitchFamily="34" charset="-127"/>
                </a:endParaRPr>
              </a:p>
            </p:txBody>
          </p:sp>
          <p:sp>
            <p:nvSpPr>
              <p:cNvPr id="22603" name="Rectangle 1177">
                <a:extLst>
                  <a:ext uri="{FF2B5EF4-FFF2-40B4-BE49-F238E27FC236}">
                    <a16:creationId xmlns:a16="http://schemas.microsoft.com/office/drawing/2014/main" id="{B818F792-AA11-4DBC-BCA4-C6BF09660B94}"/>
                  </a:ext>
                </a:extLst>
              </p:cNvPr>
              <p:cNvSpPr>
                <a:spLocks noChangeArrowheads="1"/>
              </p:cNvSpPr>
              <p:nvPr/>
            </p:nvSpPr>
            <p:spPr bwMode="auto">
              <a:xfrm>
                <a:off x="3693" y="2619"/>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9</a:t>
                </a:r>
                <a:endParaRPr lang="ko-KR" altLang="en-US">
                  <a:ea typeface="Gulim" panose="020B0600000101010101" pitchFamily="34" charset="-127"/>
                </a:endParaRPr>
              </a:p>
            </p:txBody>
          </p:sp>
          <p:sp>
            <p:nvSpPr>
              <p:cNvPr id="22604" name="Rectangle 1178">
                <a:extLst>
                  <a:ext uri="{FF2B5EF4-FFF2-40B4-BE49-F238E27FC236}">
                    <a16:creationId xmlns:a16="http://schemas.microsoft.com/office/drawing/2014/main" id="{B2671F05-0E9E-4658-80BA-B92C2C834DDF}"/>
                  </a:ext>
                </a:extLst>
              </p:cNvPr>
              <p:cNvSpPr>
                <a:spLocks noChangeArrowheads="1"/>
              </p:cNvSpPr>
              <p:nvPr/>
            </p:nvSpPr>
            <p:spPr bwMode="auto">
              <a:xfrm>
                <a:off x="3667" y="2520"/>
                <a:ext cx="6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10</a:t>
                </a:r>
                <a:endParaRPr lang="ko-KR" altLang="en-US">
                  <a:ea typeface="Gulim" panose="020B0600000101010101" pitchFamily="34" charset="-127"/>
                </a:endParaRPr>
              </a:p>
            </p:txBody>
          </p:sp>
          <p:sp>
            <p:nvSpPr>
              <p:cNvPr id="22605" name="Rectangle 1179">
                <a:extLst>
                  <a:ext uri="{FF2B5EF4-FFF2-40B4-BE49-F238E27FC236}">
                    <a16:creationId xmlns:a16="http://schemas.microsoft.com/office/drawing/2014/main" id="{ED3A7316-D25B-40A3-8ACB-4EBC46719BE2}"/>
                  </a:ext>
                </a:extLst>
              </p:cNvPr>
              <p:cNvSpPr>
                <a:spLocks noChangeArrowheads="1"/>
              </p:cNvSpPr>
              <p:nvPr/>
            </p:nvSpPr>
            <p:spPr bwMode="auto">
              <a:xfrm>
                <a:off x="3737" y="35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0</a:t>
                </a:r>
                <a:endParaRPr lang="ko-KR" altLang="en-US">
                  <a:ea typeface="Gulim" panose="020B0600000101010101" pitchFamily="34" charset="-127"/>
                </a:endParaRPr>
              </a:p>
            </p:txBody>
          </p:sp>
          <p:sp>
            <p:nvSpPr>
              <p:cNvPr id="22606" name="Rectangle 1180">
                <a:extLst>
                  <a:ext uri="{FF2B5EF4-FFF2-40B4-BE49-F238E27FC236}">
                    <a16:creationId xmlns:a16="http://schemas.microsoft.com/office/drawing/2014/main" id="{A107ABB1-4A8C-4753-AB05-2F009FC9674E}"/>
                  </a:ext>
                </a:extLst>
              </p:cNvPr>
              <p:cNvSpPr>
                <a:spLocks noChangeArrowheads="1"/>
              </p:cNvSpPr>
              <p:nvPr/>
            </p:nvSpPr>
            <p:spPr bwMode="auto">
              <a:xfrm>
                <a:off x="3856" y="35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1</a:t>
                </a:r>
                <a:endParaRPr lang="ko-KR" altLang="en-US">
                  <a:ea typeface="Gulim" panose="020B0600000101010101" pitchFamily="34" charset="-127"/>
                </a:endParaRPr>
              </a:p>
            </p:txBody>
          </p:sp>
          <p:sp>
            <p:nvSpPr>
              <p:cNvPr id="22607" name="Rectangle 1181">
                <a:extLst>
                  <a:ext uri="{FF2B5EF4-FFF2-40B4-BE49-F238E27FC236}">
                    <a16:creationId xmlns:a16="http://schemas.microsoft.com/office/drawing/2014/main" id="{E4D22A5F-D716-409E-915A-1E9DAD3589C6}"/>
                  </a:ext>
                </a:extLst>
              </p:cNvPr>
              <p:cNvSpPr>
                <a:spLocks noChangeArrowheads="1"/>
              </p:cNvSpPr>
              <p:nvPr/>
            </p:nvSpPr>
            <p:spPr bwMode="auto">
              <a:xfrm>
                <a:off x="3978" y="35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2</a:t>
                </a:r>
                <a:endParaRPr lang="ko-KR" altLang="en-US">
                  <a:ea typeface="Gulim" panose="020B0600000101010101" pitchFamily="34" charset="-127"/>
                </a:endParaRPr>
              </a:p>
            </p:txBody>
          </p:sp>
          <p:sp>
            <p:nvSpPr>
              <p:cNvPr id="22608" name="Rectangle 1182">
                <a:extLst>
                  <a:ext uri="{FF2B5EF4-FFF2-40B4-BE49-F238E27FC236}">
                    <a16:creationId xmlns:a16="http://schemas.microsoft.com/office/drawing/2014/main" id="{07034C62-283C-4860-8133-6EDBB1C3A6E5}"/>
                  </a:ext>
                </a:extLst>
              </p:cNvPr>
              <p:cNvSpPr>
                <a:spLocks noChangeArrowheads="1"/>
              </p:cNvSpPr>
              <p:nvPr/>
            </p:nvSpPr>
            <p:spPr bwMode="auto">
              <a:xfrm>
                <a:off x="4095" y="35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3</a:t>
                </a:r>
                <a:endParaRPr lang="ko-KR" altLang="en-US">
                  <a:ea typeface="Gulim" panose="020B0600000101010101" pitchFamily="34" charset="-127"/>
                </a:endParaRPr>
              </a:p>
            </p:txBody>
          </p:sp>
          <p:sp>
            <p:nvSpPr>
              <p:cNvPr id="22609" name="Rectangle 1183">
                <a:extLst>
                  <a:ext uri="{FF2B5EF4-FFF2-40B4-BE49-F238E27FC236}">
                    <a16:creationId xmlns:a16="http://schemas.microsoft.com/office/drawing/2014/main" id="{22B29637-3C39-4B1D-A579-E573D29830B7}"/>
                  </a:ext>
                </a:extLst>
              </p:cNvPr>
              <p:cNvSpPr>
                <a:spLocks noChangeArrowheads="1"/>
              </p:cNvSpPr>
              <p:nvPr/>
            </p:nvSpPr>
            <p:spPr bwMode="auto">
              <a:xfrm>
                <a:off x="4214" y="35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4</a:t>
                </a:r>
                <a:endParaRPr lang="ko-KR" altLang="en-US">
                  <a:ea typeface="Gulim" panose="020B0600000101010101" pitchFamily="34" charset="-127"/>
                </a:endParaRPr>
              </a:p>
            </p:txBody>
          </p:sp>
          <p:sp>
            <p:nvSpPr>
              <p:cNvPr id="22610" name="Rectangle 1184">
                <a:extLst>
                  <a:ext uri="{FF2B5EF4-FFF2-40B4-BE49-F238E27FC236}">
                    <a16:creationId xmlns:a16="http://schemas.microsoft.com/office/drawing/2014/main" id="{034F66DF-7577-4A0B-9C97-6EBF52F5124E}"/>
                  </a:ext>
                </a:extLst>
              </p:cNvPr>
              <p:cNvSpPr>
                <a:spLocks noChangeArrowheads="1"/>
              </p:cNvSpPr>
              <p:nvPr/>
            </p:nvSpPr>
            <p:spPr bwMode="auto">
              <a:xfrm>
                <a:off x="4336" y="35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5</a:t>
                </a:r>
                <a:endParaRPr lang="ko-KR" altLang="en-US">
                  <a:ea typeface="Gulim" panose="020B0600000101010101" pitchFamily="34" charset="-127"/>
                </a:endParaRPr>
              </a:p>
            </p:txBody>
          </p:sp>
          <p:sp>
            <p:nvSpPr>
              <p:cNvPr id="22611" name="Rectangle 1185">
                <a:extLst>
                  <a:ext uri="{FF2B5EF4-FFF2-40B4-BE49-F238E27FC236}">
                    <a16:creationId xmlns:a16="http://schemas.microsoft.com/office/drawing/2014/main" id="{8F62A3A3-049D-426E-AAE8-B82587531A2B}"/>
                  </a:ext>
                </a:extLst>
              </p:cNvPr>
              <p:cNvSpPr>
                <a:spLocks noChangeArrowheads="1"/>
              </p:cNvSpPr>
              <p:nvPr/>
            </p:nvSpPr>
            <p:spPr bwMode="auto">
              <a:xfrm>
                <a:off x="4457" y="35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6</a:t>
                </a:r>
                <a:endParaRPr lang="ko-KR" altLang="en-US">
                  <a:ea typeface="Gulim" panose="020B0600000101010101" pitchFamily="34" charset="-127"/>
                </a:endParaRPr>
              </a:p>
            </p:txBody>
          </p:sp>
          <p:sp>
            <p:nvSpPr>
              <p:cNvPr id="22612" name="Rectangle 1186">
                <a:extLst>
                  <a:ext uri="{FF2B5EF4-FFF2-40B4-BE49-F238E27FC236}">
                    <a16:creationId xmlns:a16="http://schemas.microsoft.com/office/drawing/2014/main" id="{9F707CED-17B8-4561-81A1-B3CF305FE248}"/>
                  </a:ext>
                </a:extLst>
              </p:cNvPr>
              <p:cNvSpPr>
                <a:spLocks noChangeArrowheads="1"/>
              </p:cNvSpPr>
              <p:nvPr/>
            </p:nvSpPr>
            <p:spPr bwMode="auto">
              <a:xfrm>
                <a:off x="4577" y="35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7</a:t>
                </a:r>
                <a:endParaRPr lang="ko-KR" altLang="en-US">
                  <a:ea typeface="Gulim" panose="020B0600000101010101" pitchFamily="34" charset="-127"/>
                </a:endParaRPr>
              </a:p>
            </p:txBody>
          </p:sp>
          <p:sp>
            <p:nvSpPr>
              <p:cNvPr id="22613" name="Rectangle 1187">
                <a:extLst>
                  <a:ext uri="{FF2B5EF4-FFF2-40B4-BE49-F238E27FC236}">
                    <a16:creationId xmlns:a16="http://schemas.microsoft.com/office/drawing/2014/main" id="{B3BF05A0-439A-4D24-928C-0979AB532889}"/>
                  </a:ext>
                </a:extLst>
              </p:cNvPr>
              <p:cNvSpPr>
                <a:spLocks noChangeArrowheads="1"/>
              </p:cNvSpPr>
              <p:nvPr/>
            </p:nvSpPr>
            <p:spPr bwMode="auto">
              <a:xfrm>
                <a:off x="4694" y="3562"/>
                <a:ext cx="3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8</a:t>
                </a:r>
                <a:endParaRPr lang="ko-KR" altLang="en-US">
                  <a:ea typeface="Gulim" panose="020B0600000101010101" pitchFamily="34" charset="-127"/>
                </a:endParaRPr>
              </a:p>
            </p:txBody>
          </p:sp>
          <p:sp>
            <p:nvSpPr>
              <p:cNvPr id="22614" name="Rectangle 1188">
                <a:extLst>
                  <a:ext uri="{FF2B5EF4-FFF2-40B4-BE49-F238E27FC236}">
                    <a16:creationId xmlns:a16="http://schemas.microsoft.com/office/drawing/2014/main" id="{F4DAF740-AF73-4B33-BB46-625C2304BFFD}"/>
                  </a:ext>
                </a:extLst>
              </p:cNvPr>
              <p:cNvSpPr>
                <a:spLocks noChangeArrowheads="1"/>
              </p:cNvSpPr>
              <p:nvPr/>
            </p:nvSpPr>
            <p:spPr bwMode="auto">
              <a:xfrm>
                <a:off x="4815" y="3562"/>
                <a:ext cx="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9</a:t>
                </a:r>
                <a:endParaRPr lang="ko-KR" altLang="en-US">
                  <a:ea typeface="Gulim" panose="020B0600000101010101" pitchFamily="34" charset="-127"/>
                </a:endParaRPr>
              </a:p>
            </p:txBody>
          </p:sp>
          <p:sp>
            <p:nvSpPr>
              <p:cNvPr id="22615" name="Rectangle 1189">
                <a:extLst>
                  <a:ext uri="{FF2B5EF4-FFF2-40B4-BE49-F238E27FC236}">
                    <a16:creationId xmlns:a16="http://schemas.microsoft.com/office/drawing/2014/main" id="{2F50EE33-4E43-4AA5-A249-7DEFEBEEACB1}"/>
                  </a:ext>
                </a:extLst>
              </p:cNvPr>
              <p:cNvSpPr>
                <a:spLocks noChangeArrowheads="1"/>
              </p:cNvSpPr>
              <p:nvPr/>
            </p:nvSpPr>
            <p:spPr bwMode="auto">
              <a:xfrm>
                <a:off x="4923" y="3562"/>
                <a:ext cx="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600">
                    <a:solidFill>
                      <a:srgbClr val="000000"/>
                    </a:solidFill>
                    <a:latin typeface="Arial" panose="020B0604020202020204" pitchFamily="34" charset="0"/>
                    <a:ea typeface="Gulim" panose="020B0600000101010101" pitchFamily="34" charset="-127"/>
                  </a:rPr>
                  <a:t>10</a:t>
                </a:r>
                <a:endParaRPr lang="ko-KR" altLang="en-US">
                  <a:ea typeface="Gulim" panose="020B0600000101010101" pitchFamily="34" charset="-127"/>
                </a:endParaRPr>
              </a:p>
            </p:txBody>
          </p:sp>
          <p:sp>
            <p:nvSpPr>
              <p:cNvPr id="22616" name="Rectangle 1190">
                <a:extLst>
                  <a:ext uri="{FF2B5EF4-FFF2-40B4-BE49-F238E27FC236}">
                    <a16:creationId xmlns:a16="http://schemas.microsoft.com/office/drawing/2014/main" id="{46A47FDC-4631-44FA-A249-838E1E8C3791}"/>
                  </a:ext>
                </a:extLst>
              </p:cNvPr>
              <p:cNvSpPr>
                <a:spLocks noChangeArrowheads="1"/>
              </p:cNvSpPr>
              <p:nvPr/>
            </p:nvSpPr>
            <p:spPr bwMode="auto">
              <a:xfrm>
                <a:off x="3616" y="2464"/>
                <a:ext cx="1396" cy="120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2617" name="Freeform 1191">
                <a:extLst>
                  <a:ext uri="{FF2B5EF4-FFF2-40B4-BE49-F238E27FC236}">
                    <a16:creationId xmlns:a16="http://schemas.microsoft.com/office/drawing/2014/main" id="{3956C0F6-3B85-41A5-B4F3-46476A28384A}"/>
                  </a:ext>
                </a:extLst>
              </p:cNvPr>
              <p:cNvSpPr>
                <a:spLocks/>
              </p:cNvSpPr>
              <p:nvPr/>
            </p:nvSpPr>
            <p:spPr bwMode="auto">
              <a:xfrm>
                <a:off x="3955" y="2658"/>
                <a:ext cx="488" cy="597"/>
              </a:xfrm>
              <a:custGeom>
                <a:avLst/>
                <a:gdLst>
                  <a:gd name="T0" fmla="*/ 2 w 728"/>
                  <a:gd name="T1" fmla="*/ 1 h 896"/>
                  <a:gd name="T2" fmla="*/ 1 w 728"/>
                  <a:gd name="T3" fmla="*/ 1 h 896"/>
                  <a:gd name="T4" fmla="*/ 1 w 728"/>
                  <a:gd name="T5" fmla="*/ 1 h 896"/>
                  <a:gd name="T6" fmla="*/ 1 w 728"/>
                  <a:gd name="T7" fmla="*/ 2 h 896"/>
                  <a:gd name="T8" fmla="*/ 1 w 728"/>
                  <a:gd name="T9" fmla="*/ 3 h 896"/>
                  <a:gd name="T10" fmla="*/ 1 w 728"/>
                  <a:gd name="T11" fmla="*/ 8 h 896"/>
                  <a:gd name="T12" fmla="*/ 1 w 728"/>
                  <a:gd name="T13" fmla="*/ 9 h 896"/>
                  <a:gd name="T14" fmla="*/ 4 w 728"/>
                  <a:gd name="T15" fmla="*/ 10 h 896"/>
                  <a:gd name="T16" fmla="*/ 6 w 728"/>
                  <a:gd name="T17" fmla="*/ 10 h 896"/>
                  <a:gd name="T18" fmla="*/ 7 w 728"/>
                  <a:gd name="T19" fmla="*/ 9 h 896"/>
                  <a:gd name="T20" fmla="*/ 9 w 728"/>
                  <a:gd name="T21" fmla="*/ 7 h 896"/>
                  <a:gd name="T22" fmla="*/ 9 w 728"/>
                  <a:gd name="T23" fmla="*/ 7 h 896"/>
                  <a:gd name="T24" fmla="*/ 9 w 728"/>
                  <a:gd name="T25" fmla="*/ 6 h 896"/>
                  <a:gd name="T26" fmla="*/ 9 w 728"/>
                  <a:gd name="T27" fmla="*/ 3 h 896"/>
                  <a:gd name="T28" fmla="*/ 7 w 728"/>
                  <a:gd name="T29" fmla="*/ 1 h 896"/>
                  <a:gd name="T30" fmla="*/ 6 w 728"/>
                  <a:gd name="T31" fmla="*/ 1 h 896"/>
                  <a:gd name="T32" fmla="*/ 6 w 728"/>
                  <a:gd name="T33" fmla="*/ 1 h 896"/>
                  <a:gd name="T34" fmla="*/ 3 w 728"/>
                  <a:gd name="T35" fmla="*/ 0 h 896"/>
                  <a:gd name="T36" fmla="*/ 3 w 728"/>
                  <a:gd name="T37" fmla="*/ 1 h 896"/>
                  <a:gd name="T38" fmla="*/ 2 w 728"/>
                  <a:gd name="T39" fmla="*/ 1 h 896"/>
                  <a:gd name="T40" fmla="*/ 2 w 728"/>
                  <a:gd name="T41" fmla="*/ 1 h 8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8"/>
                  <a:gd name="T64" fmla="*/ 0 h 896"/>
                  <a:gd name="T65" fmla="*/ 728 w 728"/>
                  <a:gd name="T66" fmla="*/ 896 h 8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8" h="896">
                    <a:moveTo>
                      <a:pt x="199" y="7"/>
                    </a:moveTo>
                    <a:cubicBezTo>
                      <a:pt x="148" y="19"/>
                      <a:pt x="135" y="54"/>
                      <a:pt x="110" y="96"/>
                    </a:cubicBezTo>
                    <a:cubicBezTo>
                      <a:pt x="101" y="111"/>
                      <a:pt x="90" y="125"/>
                      <a:pt x="80" y="140"/>
                    </a:cubicBezTo>
                    <a:cubicBezTo>
                      <a:pt x="75" y="147"/>
                      <a:pt x="65" y="162"/>
                      <a:pt x="65" y="162"/>
                    </a:cubicBezTo>
                    <a:cubicBezTo>
                      <a:pt x="50" y="210"/>
                      <a:pt x="33" y="254"/>
                      <a:pt x="21" y="303"/>
                    </a:cubicBezTo>
                    <a:cubicBezTo>
                      <a:pt x="4" y="446"/>
                      <a:pt x="0" y="574"/>
                      <a:pt x="65" y="703"/>
                    </a:cubicBezTo>
                    <a:cubicBezTo>
                      <a:pt x="79" y="731"/>
                      <a:pt x="83" y="744"/>
                      <a:pt x="110" y="763"/>
                    </a:cubicBezTo>
                    <a:cubicBezTo>
                      <a:pt x="159" y="835"/>
                      <a:pt x="250" y="874"/>
                      <a:pt x="332" y="896"/>
                    </a:cubicBezTo>
                    <a:cubicBezTo>
                      <a:pt x="394" y="889"/>
                      <a:pt x="441" y="878"/>
                      <a:pt x="495" y="851"/>
                    </a:cubicBezTo>
                    <a:cubicBezTo>
                      <a:pt x="537" y="789"/>
                      <a:pt x="571" y="751"/>
                      <a:pt x="636" y="711"/>
                    </a:cubicBezTo>
                    <a:cubicBezTo>
                      <a:pt x="660" y="674"/>
                      <a:pt x="672" y="647"/>
                      <a:pt x="688" y="607"/>
                    </a:cubicBezTo>
                    <a:cubicBezTo>
                      <a:pt x="694" y="593"/>
                      <a:pt x="697" y="578"/>
                      <a:pt x="702" y="563"/>
                    </a:cubicBezTo>
                    <a:cubicBezTo>
                      <a:pt x="705" y="555"/>
                      <a:pt x="710" y="540"/>
                      <a:pt x="710" y="540"/>
                    </a:cubicBezTo>
                    <a:cubicBezTo>
                      <a:pt x="720" y="459"/>
                      <a:pt x="728" y="366"/>
                      <a:pt x="680" y="296"/>
                    </a:cubicBezTo>
                    <a:cubicBezTo>
                      <a:pt x="659" y="231"/>
                      <a:pt x="621" y="176"/>
                      <a:pt x="569" y="133"/>
                    </a:cubicBezTo>
                    <a:cubicBezTo>
                      <a:pt x="550" y="117"/>
                      <a:pt x="530" y="103"/>
                      <a:pt x="510" y="88"/>
                    </a:cubicBezTo>
                    <a:cubicBezTo>
                      <a:pt x="496" y="77"/>
                      <a:pt x="465" y="59"/>
                      <a:pt x="465" y="59"/>
                    </a:cubicBezTo>
                    <a:cubicBezTo>
                      <a:pt x="428" y="0"/>
                      <a:pt x="358" y="5"/>
                      <a:pt x="295" y="0"/>
                    </a:cubicBezTo>
                    <a:cubicBezTo>
                      <a:pt x="265" y="2"/>
                      <a:pt x="236" y="3"/>
                      <a:pt x="206" y="7"/>
                    </a:cubicBezTo>
                    <a:cubicBezTo>
                      <a:pt x="198" y="8"/>
                      <a:pt x="192" y="14"/>
                      <a:pt x="184" y="14"/>
                    </a:cubicBezTo>
                    <a:cubicBezTo>
                      <a:pt x="178" y="14"/>
                      <a:pt x="194" y="9"/>
                      <a:pt x="199" y="7"/>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en-US"/>
              </a:p>
            </p:txBody>
          </p:sp>
          <p:sp>
            <p:nvSpPr>
              <p:cNvPr id="22618" name="Freeform 1192">
                <a:extLst>
                  <a:ext uri="{FF2B5EF4-FFF2-40B4-BE49-F238E27FC236}">
                    <a16:creationId xmlns:a16="http://schemas.microsoft.com/office/drawing/2014/main" id="{66C2BD3F-E6CD-4663-BD63-053F02624F0F}"/>
                  </a:ext>
                </a:extLst>
              </p:cNvPr>
              <p:cNvSpPr>
                <a:spLocks/>
              </p:cNvSpPr>
              <p:nvPr/>
            </p:nvSpPr>
            <p:spPr bwMode="auto">
              <a:xfrm>
                <a:off x="4258" y="2900"/>
                <a:ext cx="538" cy="593"/>
              </a:xfrm>
              <a:custGeom>
                <a:avLst/>
                <a:gdLst>
                  <a:gd name="T0" fmla="*/ 6 w 802"/>
                  <a:gd name="T1" fmla="*/ 1 h 889"/>
                  <a:gd name="T2" fmla="*/ 5 w 802"/>
                  <a:gd name="T3" fmla="*/ 2 h 889"/>
                  <a:gd name="T4" fmla="*/ 3 w 802"/>
                  <a:gd name="T5" fmla="*/ 3 h 889"/>
                  <a:gd name="T6" fmla="*/ 3 w 802"/>
                  <a:gd name="T7" fmla="*/ 4 h 889"/>
                  <a:gd name="T8" fmla="*/ 2 w 802"/>
                  <a:gd name="T9" fmla="*/ 4 h 889"/>
                  <a:gd name="T10" fmla="*/ 2 w 802"/>
                  <a:gd name="T11" fmla="*/ 4 h 889"/>
                  <a:gd name="T12" fmla="*/ 2 w 802"/>
                  <a:gd name="T13" fmla="*/ 5 h 889"/>
                  <a:gd name="T14" fmla="*/ 1 w 802"/>
                  <a:gd name="T15" fmla="*/ 6 h 889"/>
                  <a:gd name="T16" fmla="*/ 1 w 802"/>
                  <a:gd name="T17" fmla="*/ 6 h 889"/>
                  <a:gd name="T18" fmla="*/ 1 w 802"/>
                  <a:gd name="T19" fmla="*/ 7 h 889"/>
                  <a:gd name="T20" fmla="*/ 1 w 802"/>
                  <a:gd name="T21" fmla="*/ 7 h 889"/>
                  <a:gd name="T22" fmla="*/ 1 w 802"/>
                  <a:gd name="T23" fmla="*/ 8 h 889"/>
                  <a:gd name="T24" fmla="*/ 1 w 802"/>
                  <a:gd name="T25" fmla="*/ 10 h 889"/>
                  <a:gd name="T26" fmla="*/ 1 w 802"/>
                  <a:gd name="T27" fmla="*/ 10 h 889"/>
                  <a:gd name="T28" fmla="*/ 1 w 802"/>
                  <a:gd name="T29" fmla="*/ 10 h 889"/>
                  <a:gd name="T30" fmla="*/ 4 w 802"/>
                  <a:gd name="T31" fmla="*/ 10 h 889"/>
                  <a:gd name="T32" fmla="*/ 6 w 802"/>
                  <a:gd name="T33" fmla="*/ 10 h 889"/>
                  <a:gd name="T34" fmla="*/ 7 w 802"/>
                  <a:gd name="T35" fmla="*/ 9 h 889"/>
                  <a:gd name="T36" fmla="*/ 9 w 802"/>
                  <a:gd name="T37" fmla="*/ 7 h 889"/>
                  <a:gd name="T38" fmla="*/ 9 w 802"/>
                  <a:gd name="T39" fmla="*/ 7 h 889"/>
                  <a:gd name="T40" fmla="*/ 9 w 802"/>
                  <a:gd name="T41" fmla="*/ 6 h 889"/>
                  <a:gd name="T42" fmla="*/ 9 w 802"/>
                  <a:gd name="T43" fmla="*/ 5 h 889"/>
                  <a:gd name="T44" fmla="*/ 10 w 802"/>
                  <a:gd name="T45" fmla="*/ 5 h 889"/>
                  <a:gd name="T46" fmla="*/ 8 w 802"/>
                  <a:gd name="T47" fmla="*/ 0 h 889"/>
                  <a:gd name="T48" fmla="*/ 6 w 802"/>
                  <a:gd name="T49" fmla="*/ 1 h 889"/>
                  <a:gd name="T50" fmla="*/ 6 w 802"/>
                  <a:gd name="T51" fmla="*/ 1 h 8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2"/>
                  <a:gd name="T79" fmla="*/ 0 h 889"/>
                  <a:gd name="T80" fmla="*/ 802 w 802"/>
                  <a:gd name="T81" fmla="*/ 889 h 8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2" h="889">
                    <a:moveTo>
                      <a:pt x="510" y="44"/>
                    </a:moveTo>
                    <a:cubicBezTo>
                      <a:pt x="455" y="80"/>
                      <a:pt x="422" y="133"/>
                      <a:pt x="376" y="177"/>
                    </a:cubicBezTo>
                    <a:cubicBezTo>
                      <a:pt x="346" y="236"/>
                      <a:pt x="298" y="273"/>
                      <a:pt x="236" y="296"/>
                    </a:cubicBezTo>
                    <a:cubicBezTo>
                      <a:pt x="231" y="303"/>
                      <a:pt x="227" y="312"/>
                      <a:pt x="221" y="318"/>
                    </a:cubicBezTo>
                    <a:cubicBezTo>
                      <a:pt x="215" y="324"/>
                      <a:pt x="205" y="326"/>
                      <a:pt x="199" y="333"/>
                    </a:cubicBezTo>
                    <a:cubicBezTo>
                      <a:pt x="194" y="339"/>
                      <a:pt x="195" y="348"/>
                      <a:pt x="191" y="355"/>
                    </a:cubicBezTo>
                    <a:cubicBezTo>
                      <a:pt x="185" y="366"/>
                      <a:pt x="176" y="375"/>
                      <a:pt x="169" y="385"/>
                    </a:cubicBezTo>
                    <a:cubicBezTo>
                      <a:pt x="156" y="422"/>
                      <a:pt x="155" y="463"/>
                      <a:pt x="132" y="496"/>
                    </a:cubicBezTo>
                    <a:cubicBezTo>
                      <a:pt x="126" y="504"/>
                      <a:pt x="116" y="510"/>
                      <a:pt x="110" y="518"/>
                    </a:cubicBezTo>
                    <a:cubicBezTo>
                      <a:pt x="99" y="532"/>
                      <a:pt x="80" y="562"/>
                      <a:pt x="80" y="562"/>
                    </a:cubicBezTo>
                    <a:cubicBezTo>
                      <a:pt x="68" y="602"/>
                      <a:pt x="78" y="578"/>
                      <a:pt x="43" y="629"/>
                    </a:cubicBezTo>
                    <a:cubicBezTo>
                      <a:pt x="28" y="651"/>
                      <a:pt x="22" y="678"/>
                      <a:pt x="13" y="703"/>
                    </a:cubicBezTo>
                    <a:cubicBezTo>
                      <a:pt x="15" y="727"/>
                      <a:pt x="0" y="812"/>
                      <a:pt x="36" y="844"/>
                    </a:cubicBezTo>
                    <a:cubicBezTo>
                      <a:pt x="49" y="856"/>
                      <a:pt x="65" y="864"/>
                      <a:pt x="80" y="874"/>
                    </a:cubicBezTo>
                    <a:cubicBezTo>
                      <a:pt x="93" y="883"/>
                      <a:pt x="124" y="888"/>
                      <a:pt x="124" y="888"/>
                    </a:cubicBezTo>
                    <a:cubicBezTo>
                      <a:pt x="167" y="886"/>
                      <a:pt x="287" y="889"/>
                      <a:pt x="354" y="874"/>
                    </a:cubicBezTo>
                    <a:cubicBezTo>
                      <a:pt x="410" y="861"/>
                      <a:pt x="461" y="835"/>
                      <a:pt x="517" y="822"/>
                    </a:cubicBezTo>
                    <a:cubicBezTo>
                      <a:pt x="534" y="811"/>
                      <a:pt x="553" y="804"/>
                      <a:pt x="569" y="792"/>
                    </a:cubicBezTo>
                    <a:cubicBezTo>
                      <a:pt x="613" y="757"/>
                      <a:pt x="651" y="702"/>
                      <a:pt x="673" y="651"/>
                    </a:cubicBezTo>
                    <a:cubicBezTo>
                      <a:pt x="680" y="634"/>
                      <a:pt x="685" y="615"/>
                      <a:pt x="695" y="600"/>
                    </a:cubicBezTo>
                    <a:cubicBezTo>
                      <a:pt x="711" y="577"/>
                      <a:pt x="747" y="533"/>
                      <a:pt x="747" y="533"/>
                    </a:cubicBezTo>
                    <a:cubicBezTo>
                      <a:pt x="756" y="504"/>
                      <a:pt x="784" y="451"/>
                      <a:pt x="784" y="451"/>
                    </a:cubicBezTo>
                    <a:cubicBezTo>
                      <a:pt x="787" y="439"/>
                      <a:pt x="798" y="395"/>
                      <a:pt x="798" y="385"/>
                    </a:cubicBezTo>
                    <a:cubicBezTo>
                      <a:pt x="798" y="264"/>
                      <a:pt x="802" y="46"/>
                      <a:pt x="650" y="0"/>
                    </a:cubicBezTo>
                    <a:cubicBezTo>
                      <a:pt x="598" y="5"/>
                      <a:pt x="575" y="6"/>
                      <a:pt x="532" y="22"/>
                    </a:cubicBezTo>
                    <a:cubicBezTo>
                      <a:pt x="516" y="46"/>
                      <a:pt x="526" y="44"/>
                      <a:pt x="510" y="44"/>
                    </a:cubicBez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en-US"/>
              </a:p>
            </p:txBody>
          </p:sp>
          <p:sp>
            <p:nvSpPr>
              <p:cNvPr id="22619" name="AutoShape 1193">
                <a:extLst>
                  <a:ext uri="{FF2B5EF4-FFF2-40B4-BE49-F238E27FC236}">
                    <a16:creationId xmlns:a16="http://schemas.microsoft.com/office/drawing/2014/main" id="{37A8B3CB-DDAC-4E17-99D5-CA0D29147A58}"/>
                  </a:ext>
                </a:extLst>
              </p:cNvPr>
              <p:cNvSpPr>
                <a:spLocks noChangeArrowheads="1"/>
              </p:cNvSpPr>
              <p:nvPr/>
            </p:nvSpPr>
            <p:spPr bwMode="auto">
              <a:xfrm>
                <a:off x="4080" y="2880"/>
                <a:ext cx="48" cy="96"/>
              </a:xfrm>
              <a:prstGeom prst="plus">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2620" name="AutoShape 1194">
                <a:extLst>
                  <a:ext uri="{FF2B5EF4-FFF2-40B4-BE49-F238E27FC236}">
                    <a16:creationId xmlns:a16="http://schemas.microsoft.com/office/drawing/2014/main" id="{27260BA9-04EE-462A-8338-12251DC83A86}"/>
                  </a:ext>
                </a:extLst>
              </p:cNvPr>
              <p:cNvSpPr>
                <a:spLocks noChangeArrowheads="1"/>
              </p:cNvSpPr>
              <p:nvPr/>
            </p:nvSpPr>
            <p:spPr bwMode="auto">
              <a:xfrm>
                <a:off x="4560" y="3168"/>
                <a:ext cx="48" cy="96"/>
              </a:xfrm>
              <a:prstGeom prst="plus">
                <a:avLst>
                  <a:gd name="adj"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sp>
          <p:nvSpPr>
            <p:cNvPr id="22536" name="Line 1195">
              <a:extLst>
                <a:ext uri="{FF2B5EF4-FFF2-40B4-BE49-F238E27FC236}">
                  <a16:creationId xmlns:a16="http://schemas.microsoft.com/office/drawing/2014/main" id="{EF2B2FF5-4B11-4A73-BC2C-1374A8A9CA36}"/>
                </a:ext>
              </a:extLst>
            </p:cNvPr>
            <p:cNvSpPr>
              <a:spLocks noChangeShapeType="1"/>
            </p:cNvSpPr>
            <p:nvPr/>
          </p:nvSpPr>
          <p:spPr bwMode="auto">
            <a:xfrm>
              <a:off x="2784" y="3648"/>
              <a:ext cx="52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5B09F122-0EFE-4D59-A7DD-D07BBE0C1462}"/>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8C39E238-1599-49B1-91E9-25E81C5F2300}" type="slidenum">
              <a:rPr lang="en-US" altLang="zh-TW" sz="1200">
                <a:ea typeface="PMingLiU" panose="02020500000000000000" pitchFamily="18" charset="-120"/>
              </a:rPr>
              <a:pPr algn="r" eaLnBrk="1" hangingPunct="1"/>
              <a:t>23</a:t>
            </a:fld>
            <a:endParaRPr lang="en-US" altLang="zh-TW" sz="1200">
              <a:ea typeface="PMingLiU" panose="02020500000000000000" pitchFamily="18" charset="-120"/>
            </a:endParaRPr>
          </a:p>
        </p:txBody>
      </p:sp>
      <p:sp>
        <p:nvSpPr>
          <p:cNvPr id="23555" name="Rectangle 2050">
            <a:extLst>
              <a:ext uri="{FF2B5EF4-FFF2-40B4-BE49-F238E27FC236}">
                <a16:creationId xmlns:a16="http://schemas.microsoft.com/office/drawing/2014/main" id="{826A55CF-7CC9-421B-9AC0-76503A932863}"/>
              </a:ext>
            </a:extLst>
          </p:cNvPr>
          <p:cNvSpPr>
            <a:spLocks noGrp="1" noChangeArrowheads="1"/>
          </p:cNvSpPr>
          <p:nvPr>
            <p:ph type="title"/>
          </p:nvPr>
        </p:nvSpPr>
        <p:spPr>
          <a:xfrm>
            <a:off x="457185" y="260441"/>
            <a:ext cx="8229600" cy="990600"/>
          </a:xfrm>
        </p:spPr>
        <p:txBody>
          <a:bodyPr>
            <a:normAutofit/>
          </a:bodyPr>
          <a:lstStyle/>
          <a:p>
            <a:r>
              <a:rPr lang="en-US" altLang="ko-KR" sz="3600"/>
              <a:t>PAM: A Typical K-Medoids Algorithm</a:t>
            </a:r>
            <a:endParaRPr lang="en-US" altLang="ko-KR" sz="3600" dirty="0"/>
          </a:p>
        </p:txBody>
      </p:sp>
      <p:grpSp>
        <p:nvGrpSpPr>
          <p:cNvPr id="23556" name="Group 2051">
            <a:extLst>
              <a:ext uri="{FF2B5EF4-FFF2-40B4-BE49-F238E27FC236}">
                <a16:creationId xmlns:a16="http://schemas.microsoft.com/office/drawing/2014/main" id="{CD6C6B68-6690-4B57-8C27-B31D7813212F}"/>
              </a:ext>
            </a:extLst>
          </p:cNvPr>
          <p:cNvGrpSpPr>
            <a:grpSpLocks/>
          </p:cNvGrpSpPr>
          <p:nvPr/>
        </p:nvGrpSpPr>
        <p:grpSpPr bwMode="auto">
          <a:xfrm>
            <a:off x="6705600" y="1676400"/>
            <a:ext cx="2514600" cy="2362200"/>
            <a:chOff x="912" y="864"/>
            <a:chExt cx="1584" cy="1488"/>
          </a:xfrm>
        </p:grpSpPr>
        <p:graphicFrame>
          <p:nvGraphicFramePr>
            <p:cNvPr id="23817" name="Object 2052">
              <a:extLst>
                <a:ext uri="{FF2B5EF4-FFF2-40B4-BE49-F238E27FC236}">
                  <a16:creationId xmlns:a16="http://schemas.microsoft.com/office/drawing/2014/main" id="{CAA9EFAB-A0BA-438D-A5FB-0B39380C44CF}"/>
                </a:ext>
              </a:extLst>
            </p:cNvPr>
            <p:cNvGraphicFramePr>
              <a:graphicFrameLocks noChangeAspect="1"/>
            </p:cNvGraphicFramePr>
            <p:nvPr/>
          </p:nvGraphicFramePr>
          <p:xfrm>
            <a:off x="912" y="864"/>
            <a:ext cx="1584" cy="1488"/>
          </p:xfrm>
          <a:graphic>
            <a:graphicData uri="http://schemas.openxmlformats.org/presentationml/2006/ole">
              <mc:AlternateContent xmlns:mc="http://schemas.openxmlformats.org/markup-compatibility/2006">
                <mc:Choice xmlns:v="urn:schemas-microsoft-com:vml" Requires="v">
                  <p:oleObj spid="_x0000_s4142" name="Worksheet" r:id="rId4" imgW="2200656" imgH="2076907" progId="Excel.Sheet.8">
                    <p:embed/>
                  </p:oleObj>
                </mc:Choice>
                <mc:Fallback>
                  <p:oleObj name="Worksheet" r:id="rId4" imgW="2200656" imgH="2076907" progId="Excel.Sheet.8">
                    <p:embed/>
                    <p:pic>
                      <p:nvPicPr>
                        <p:cNvPr id="23817" name="Object 2052">
                          <a:extLst>
                            <a:ext uri="{FF2B5EF4-FFF2-40B4-BE49-F238E27FC236}">
                              <a16:creationId xmlns:a16="http://schemas.microsoft.com/office/drawing/2014/main" id="{CAA9EFAB-A0BA-438D-A5FB-0B39380C44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864"/>
                          <a:ext cx="1584"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818" name="Line 2053">
              <a:extLst>
                <a:ext uri="{FF2B5EF4-FFF2-40B4-BE49-F238E27FC236}">
                  <a16:creationId xmlns:a16="http://schemas.microsoft.com/office/drawing/2014/main" id="{6208365A-7DFC-400F-B157-B986DF879C36}"/>
                </a:ext>
              </a:extLst>
            </p:cNvPr>
            <p:cNvSpPr>
              <a:spLocks noChangeShapeType="1"/>
            </p:cNvSpPr>
            <p:nvPr/>
          </p:nvSpPr>
          <p:spPr bwMode="auto">
            <a:xfrm>
              <a:off x="1982" y="1502"/>
              <a:ext cx="0" cy="1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3819" name="Oval 2054">
              <a:extLst>
                <a:ext uri="{FF2B5EF4-FFF2-40B4-BE49-F238E27FC236}">
                  <a16:creationId xmlns:a16="http://schemas.microsoft.com/office/drawing/2014/main" id="{B4B9CBA9-5C6D-490D-B28D-0D154634AE9F}"/>
                </a:ext>
              </a:extLst>
            </p:cNvPr>
            <p:cNvSpPr>
              <a:spLocks noChangeArrowheads="1"/>
            </p:cNvSpPr>
            <p:nvPr/>
          </p:nvSpPr>
          <p:spPr bwMode="auto">
            <a:xfrm>
              <a:off x="1212" y="1034"/>
              <a:ext cx="513" cy="765"/>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820" name="Oval 2055">
              <a:extLst>
                <a:ext uri="{FF2B5EF4-FFF2-40B4-BE49-F238E27FC236}">
                  <a16:creationId xmlns:a16="http://schemas.microsoft.com/office/drawing/2014/main" id="{ABB5C3F1-E677-480F-9E05-ADC658BCBF82}"/>
                </a:ext>
              </a:extLst>
            </p:cNvPr>
            <p:cNvSpPr>
              <a:spLocks noChangeArrowheads="1"/>
            </p:cNvSpPr>
            <p:nvPr/>
          </p:nvSpPr>
          <p:spPr bwMode="auto">
            <a:xfrm>
              <a:off x="1725" y="1374"/>
              <a:ext cx="514" cy="638"/>
            </a:xfrm>
            <a:prstGeom prst="ellipse">
              <a:avLst/>
            </a:pr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sp>
        <p:nvSpPr>
          <p:cNvPr id="23557" name="Text Box 2056">
            <a:extLst>
              <a:ext uri="{FF2B5EF4-FFF2-40B4-BE49-F238E27FC236}">
                <a16:creationId xmlns:a16="http://schemas.microsoft.com/office/drawing/2014/main" id="{D8FB13B6-684F-485D-A5FE-62D9E37EA05D}"/>
              </a:ext>
            </a:extLst>
          </p:cNvPr>
          <p:cNvSpPr txBox="1">
            <a:spLocks noChangeArrowheads="1"/>
          </p:cNvSpPr>
          <p:nvPr/>
        </p:nvSpPr>
        <p:spPr bwMode="auto">
          <a:xfrm>
            <a:off x="7735888" y="1371600"/>
            <a:ext cx="1408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ko-KR" sz="1400">
                <a:ea typeface="Gulim" panose="020B0600000101010101" pitchFamily="34" charset="-127"/>
              </a:rPr>
              <a:t>Total Cost = 20</a:t>
            </a:r>
          </a:p>
        </p:txBody>
      </p:sp>
      <p:sp>
        <p:nvSpPr>
          <p:cNvPr id="23558" name="Rectangle 2057">
            <a:extLst>
              <a:ext uri="{FF2B5EF4-FFF2-40B4-BE49-F238E27FC236}">
                <a16:creationId xmlns:a16="http://schemas.microsoft.com/office/drawing/2014/main" id="{482F3DD4-358A-4094-8FB3-AE9361232F6D}"/>
              </a:ext>
            </a:extLst>
          </p:cNvPr>
          <p:cNvSpPr>
            <a:spLocks noChangeArrowheads="1"/>
          </p:cNvSpPr>
          <p:nvPr/>
        </p:nvSpPr>
        <p:spPr bwMode="auto">
          <a:xfrm>
            <a:off x="119063" y="1719263"/>
            <a:ext cx="2395537" cy="2254250"/>
          </a:xfrm>
          <a:prstGeom prst="rect">
            <a:avLst/>
          </a:prstGeom>
          <a:solidFill>
            <a:srgbClr val="FFFFFF"/>
          </a:solidFill>
          <a:ln w="0">
            <a:solidFill>
              <a:srgbClr val="000000"/>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559" name="Rectangle 2058">
            <a:extLst>
              <a:ext uri="{FF2B5EF4-FFF2-40B4-BE49-F238E27FC236}">
                <a16:creationId xmlns:a16="http://schemas.microsoft.com/office/drawing/2014/main" id="{3BA40FAA-B0C9-4FEF-825F-B32B187F9D57}"/>
              </a:ext>
            </a:extLst>
          </p:cNvPr>
          <p:cNvSpPr>
            <a:spLocks noChangeArrowheads="1"/>
          </p:cNvSpPr>
          <p:nvPr/>
        </p:nvSpPr>
        <p:spPr bwMode="auto">
          <a:xfrm>
            <a:off x="369888" y="1903413"/>
            <a:ext cx="2014537" cy="1789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560" name="Line 2059">
            <a:extLst>
              <a:ext uri="{FF2B5EF4-FFF2-40B4-BE49-F238E27FC236}">
                <a16:creationId xmlns:a16="http://schemas.microsoft.com/office/drawing/2014/main" id="{5A7654BB-7B46-4E0A-A5B7-F24EB7A2877C}"/>
              </a:ext>
            </a:extLst>
          </p:cNvPr>
          <p:cNvSpPr>
            <a:spLocks noChangeShapeType="1"/>
          </p:cNvSpPr>
          <p:nvPr/>
        </p:nvSpPr>
        <p:spPr bwMode="auto">
          <a:xfrm>
            <a:off x="369888" y="3517900"/>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1" name="Line 2060">
            <a:extLst>
              <a:ext uri="{FF2B5EF4-FFF2-40B4-BE49-F238E27FC236}">
                <a16:creationId xmlns:a16="http://schemas.microsoft.com/office/drawing/2014/main" id="{BC6B7329-B021-406F-9781-3E28C0EC5207}"/>
              </a:ext>
            </a:extLst>
          </p:cNvPr>
          <p:cNvSpPr>
            <a:spLocks noChangeShapeType="1"/>
          </p:cNvSpPr>
          <p:nvPr/>
        </p:nvSpPr>
        <p:spPr bwMode="auto">
          <a:xfrm>
            <a:off x="369888" y="3333750"/>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2" name="Line 2061">
            <a:extLst>
              <a:ext uri="{FF2B5EF4-FFF2-40B4-BE49-F238E27FC236}">
                <a16:creationId xmlns:a16="http://schemas.microsoft.com/office/drawing/2014/main" id="{90FBEFB3-EB65-41F9-BDA0-D445AA16E1B5}"/>
              </a:ext>
            </a:extLst>
          </p:cNvPr>
          <p:cNvSpPr>
            <a:spLocks noChangeShapeType="1"/>
          </p:cNvSpPr>
          <p:nvPr/>
        </p:nvSpPr>
        <p:spPr bwMode="auto">
          <a:xfrm>
            <a:off x="369888" y="3160713"/>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3" name="Line 2062">
            <a:extLst>
              <a:ext uri="{FF2B5EF4-FFF2-40B4-BE49-F238E27FC236}">
                <a16:creationId xmlns:a16="http://schemas.microsoft.com/office/drawing/2014/main" id="{76C57FA5-A22E-4B94-940E-EDEF1489EBD1}"/>
              </a:ext>
            </a:extLst>
          </p:cNvPr>
          <p:cNvSpPr>
            <a:spLocks noChangeShapeType="1"/>
          </p:cNvSpPr>
          <p:nvPr/>
        </p:nvSpPr>
        <p:spPr bwMode="auto">
          <a:xfrm>
            <a:off x="369888" y="2976563"/>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4" name="Line 2063">
            <a:extLst>
              <a:ext uri="{FF2B5EF4-FFF2-40B4-BE49-F238E27FC236}">
                <a16:creationId xmlns:a16="http://schemas.microsoft.com/office/drawing/2014/main" id="{58C6283E-0671-4C08-A5F4-6F2E2FFAC572}"/>
              </a:ext>
            </a:extLst>
          </p:cNvPr>
          <p:cNvSpPr>
            <a:spLocks noChangeShapeType="1"/>
          </p:cNvSpPr>
          <p:nvPr/>
        </p:nvSpPr>
        <p:spPr bwMode="auto">
          <a:xfrm>
            <a:off x="369888" y="280352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5" name="Line 2064">
            <a:extLst>
              <a:ext uri="{FF2B5EF4-FFF2-40B4-BE49-F238E27FC236}">
                <a16:creationId xmlns:a16="http://schemas.microsoft.com/office/drawing/2014/main" id="{019DD91F-4D07-435E-A307-25396975D3B9}"/>
              </a:ext>
            </a:extLst>
          </p:cNvPr>
          <p:cNvSpPr>
            <a:spLocks noChangeShapeType="1"/>
          </p:cNvSpPr>
          <p:nvPr/>
        </p:nvSpPr>
        <p:spPr bwMode="auto">
          <a:xfrm>
            <a:off x="369888" y="261937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6" name="Line 2065">
            <a:extLst>
              <a:ext uri="{FF2B5EF4-FFF2-40B4-BE49-F238E27FC236}">
                <a16:creationId xmlns:a16="http://schemas.microsoft.com/office/drawing/2014/main" id="{552A1939-6F69-458E-B4A2-5E1E24ED2C77}"/>
              </a:ext>
            </a:extLst>
          </p:cNvPr>
          <p:cNvSpPr>
            <a:spLocks noChangeShapeType="1"/>
          </p:cNvSpPr>
          <p:nvPr/>
        </p:nvSpPr>
        <p:spPr bwMode="auto">
          <a:xfrm>
            <a:off x="369888" y="2446338"/>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7" name="Line 2066">
            <a:extLst>
              <a:ext uri="{FF2B5EF4-FFF2-40B4-BE49-F238E27FC236}">
                <a16:creationId xmlns:a16="http://schemas.microsoft.com/office/drawing/2014/main" id="{72C8F27C-0CC8-4E42-A7E7-4F56CFC24E6B}"/>
              </a:ext>
            </a:extLst>
          </p:cNvPr>
          <p:cNvSpPr>
            <a:spLocks noChangeShapeType="1"/>
          </p:cNvSpPr>
          <p:nvPr/>
        </p:nvSpPr>
        <p:spPr bwMode="auto">
          <a:xfrm>
            <a:off x="369888" y="2262188"/>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8" name="Line 2067">
            <a:extLst>
              <a:ext uri="{FF2B5EF4-FFF2-40B4-BE49-F238E27FC236}">
                <a16:creationId xmlns:a16="http://schemas.microsoft.com/office/drawing/2014/main" id="{9F377D17-A704-42CC-865E-573A6FD1F97C}"/>
              </a:ext>
            </a:extLst>
          </p:cNvPr>
          <p:cNvSpPr>
            <a:spLocks noChangeShapeType="1"/>
          </p:cNvSpPr>
          <p:nvPr/>
        </p:nvSpPr>
        <p:spPr bwMode="auto">
          <a:xfrm>
            <a:off x="369888" y="2087563"/>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9" name="Line 2068">
            <a:extLst>
              <a:ext uri="{FF2B5EF4-FFF2-40B4-BE49-F238E27FC236}">
                <a16:creationId xmlns:a16="http://schemas.microsoft.com/office/drawing/2014/main" id="{F98BAE94-1A27-4CD9-A943-310038BA49B3}"/>
              </a:ext>
            </a:extLst>
          </p:cNvPr>
          <p:cNvSpPr>
            <a:spLocks noChangeShapeType="1"/>
          </p:cNvSpPr>
          <p:nvPr/>
        </p:nvSpPr>
        <p:spPr bwMode="auto">
          <a:xfrm>
            <a:off x="369888" y="1903413"/>
            <a:ext cx="20145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0" name="Line 2069">
            <a:extLst>
              <a:ext uri="{FF2B5EF4-FFF2-40B4-BE49-F238E27FC236}">
                <a16:creationId xmlns:a16="http://schemas.microsoft.com/office/drawing/2014/main" id="{81FC8A72-1E52-4A2C-9F52-68442AC95372}"/>
              </a:ext>
            </a:extLst>
          </p:cNvPr>
          <p:cNvSpPr>
            <a:spLocks noChangeShapeType="1"/>
          </p:cNvSpPr>
          <p:nvPr/>
        </p:nvSpPr>
        <p:spPr bwMode="auto">
          <a:xfrm>
            <a:off x="576263"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1" name="Line 2070">
            <a:extLst>
              <a:ext uri="{FF2B5EF4-FFF2-40B4-BE49-F238E27FC236}">
                <a16:creationId xmlns:a16="http://schemas.microsoft.com/office/drawing/2014/main" id="{9A0A4DB2-5902-408F-A5ED-6504B071F862}"/>
              </a:ext>
            </a:extLst>
          </p:cNvPr>
          <p:cNvSpPr>
            <a:spLocks noChangeShapeType="1"/>
          </p:cNvSpPr>
          <p:nvPr/>
        </p:nvSpPr>
        <p:spPr bwMode="auto">
          <a:xfrm>
            <a:off x="773113"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2" name="Line 2071">
            <a:extLst>
              <a:ext uri="{FF2B5EF4-FFF2-40B4-BE49-F238E27FC236}">
                <a16:creationId xmlns:a16="http://schemas.microsoft.com/office/drawing/2014/main" id="{592F71B1-40B4-4347-A566-2397B1D7BC62}"/>
              </a:ext>
            </a:extLst>
          </p:cNvPr>
          <p:cNvSpPr>
            <a:spLocks noChangeShapeType="1"/>
          </p:cNvSpPr>
          <p:nvPr/>
        </p:nvSpPr>
        <p:spPr bwMode="auto">
          <a:xfrm>
            <a:off x="979488"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3" name="Line 2072">
            <a:extLst>
              <a:ext uri="{FF2B5EF4-FFF2-40B4-BE49-F238E27FC236}">
                <a16:creationId xmlns:a16="http://schemas.microsoft.com/office/drawing/2014/main" id="{5829B15F-8C22-4B34-8586-479F005B1643}"/>
              </a:ext>
            </a:extLst>
          </p:cNvPr>
          <p:cNvSpPr>
            <a:spLocks noChangeShapeType="1"/>
          </p:cNvSpPr>
          <p:nvPr/>
        </p:nvSpPr>
        <p:spPr bwMode="auto">
          <a:xfrm>
            <a:off x="1176338"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4" name="Line 2073">
            <a:extLst>
              <a:ext uri="{FF2B5EF4-FFF2-40B4-BE49-F238E27FC236}">
                <a16:creationId xmlns:a16="http://schemas.microsoft.com/office/drawing/2014/main" id="{76EBD68B-5B9D-4D3D-B04F-BAD475E28A4A}"/>
              </a:ext>
            </a:extLst>
          </p:cNvPr>
          <p:cNvSpPr>
            <a:spLocks noChangeShapeType="1"/>
          </p:cNvSpPr>
          <p:nvPr/>
        </p:nvSpPr>
        <p:spPr bwMode="auto">
          <a:xfrm>
            <a:off x="1382713"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5" name="Line 2074">
            <a:extLst>
              <a:ext uri="{FF2B5EF4-FFF2-40B4-BE49-F238E27FC236}">
                <a16:creationId xmlns:a16="http://schemas.microsoft.com/office/drawing/2014/main" id="{CAD958D4-42AA-4E6D-8AF7-AD5474420EF0}"/>
              </a:ext>
            </a:extLst>
          </p:cNvPr>
          <p:cNvSpPr>
            <a:spLocks noChangeShapeType="1"/>
          </p:cNvSpPr>
          <p:nvPr/>
        </p:nvSpPr>
        <p:spPr bwMode="auto">
          <a:xfrm>
            <a:off x="157797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6" name="Line 2075">
            <a:extLst>
              <a:ext uri="{FF2B5EF4-FFF2-40B4-BE49-F238E27FC236}">
                <a16:creationId xmlns:a16="http://schemas.microsoft.com/office/drawing/2014/main" id="{B56342B6-CBA8-436E-8118-41FEE65E1B77}"/>
              </a:ext>
            </a:extLst>
          </p:cNvPr>
          <p:cNvSpPr>
            <a:spLocks noChangeShapeType="1"/>
          </p:cNvSpPr>
          <p:nvPr/>
        </p:nvSpPr>
        <p:spPr bwMode="auto">
          <a:xfrm>
            <a:off x="1785938"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7" name="Line 2076">
            <a:extLst>
              <a:ext uri="{FF2B5EF4-FFF2-40B4-BE49-F238E27FC236}">
                <a16:creationId xmlns:a16="http://schemas.microsoft.com/office/drawing/2014/main" id="{DD11E328-271D-4661-ADEB-DFEF064AE835}"/>
              </a:ext>
            </a:extLst>
          </p:cNvPr>
          <p:cNvSpPr>
            <a:spLocks noChangeShapeType="1"/>
          </p:cNvSpPr>
          <p:nvPr/>
        </p:nvSpPr>
        <p:spPr bwMode="auto">
          <a:xfrm>
            <a:off x="1981200"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8" name="Line 2077">
            <a:extLst>
              <a:ext uri="{FF2B5EF4-FFF2-40B4-BE49-F238E27FC236}">
                <a16:creationId xmlns:a16="http://schemas.microsoft.com/office/drawing/2014/main" id="{675CCD01-D47A-4326-8948-4F9F8DDF097B}"/>
              </a:ext>
            </a:extLst>
          </p:cNvPr>
          <p:cNvSpPr>
            <a:spLocks noChangeShapeType="1"/>
          </p:cNvSpPr>
          <p:nvPr/>
        </p:nvSpPr>
        <p:spPr bwMode="auto">
          <a:xfrm>
            <a:off x="218757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9" name="Line 2078">
            <a:extLst>
              <a:ext uri="{FF2B5EF4-FFF2-40B4-BE49-F238E27FC236}">
                <a16:creationId xmlns:a16="http://schemas.microsoft.com/office/drawing/2014/main" id="{9F5D83EC-7B28-49E4-8537-79898BFE1E55}"/>
              </a:ext>
            </a:extLst>
          </p:cNvPr>
          <p:cNvSpPr>
            <a:spLocks noChangeShapeType="1"/>
          </p:cNvSpPr>
          <p:nvPr/>
        </p:nvSpPr>
        <p:spPr bwMode="auto">
          <a:xfrm>
            <a:off x="2384425" y="1903413"/>
            <a:ext cx="1588"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0" name="Rectangle 2079">
            <a:extLst>
              <a:ext uri="{FF2B5EF4-FFF2-40B4-BE49-F238E27FC236}">
                <a16:creationId xmlns:a16="http://schemas.microsoft.com/office/drawing/2014/main" id="{7DEB417E-CA6F-424A-BC69-7BC597082DE4}"/>
              </a:ext>
            </a:extLst>
          </p:cNvPr>
          <p:cNvSpPr>
            <a:spLocks noChangeArrowheads="1"/>
          </p:cNvSpPr>
          <p:nvPr/>
        </p:nvSpPr>
        <p:spPr bwMode="auto">
          <a:xfrm>
            <a:off x="369888" y="1903413"/>
            <a:ext cx="2014537" cy="178911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581" name="Line 2080">
            <a:extLst>
              <a:ext uri="{FF2B5EF4-FFF2-40B4-BE49-F238E27FC236}">
                <a16:creationId xmlns:a16="http://schemas.microsoft.com/office/drawing/2014/main" id="{3CC847B6-F43B-47A2-B4F7-F56402707B49}"/>
              </a:ext>
            </a:extLst>
          </p:cNvPr>
          <p:cNvSpPr>
            <a:spLocks noChangeShapeType="1"/>
          </p:cNvSpPr>
          <p:nvPr/>
        </p:nvSpPr>
        <p:spPr bwMode="auto">
          <a:xfrm>
            <a:off x="369888" y="1903413"/>
            <a:ext cx="1587" cy="1789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2" name="Line 2081">
            <a:extLst>
              <a:ext uri="{FF2B5EF4-FFF2-40B4-BE49-F238E27FC236}">
                <a16:creationId xmlns:a16="http://schemas.microsoft.com/office/drawing/2014/main" id="{8C1BF103-7D3C-4CDE-B1E0-7A8114E3C105}"/>
              </a:ext>
            </a:extLst>
          </p:cNvPr>
          <p:cNvSpPr>
            <a:spLocks noChangeShapeType="1"/>
          </p:cNvSpPr>
          <p:nvPr/>
        </p:nvSpPr>
        <p:spPr bwMode="auto">
          <a:xfrm>
            <a:off x="347663" y="369252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3" name="Line 2082">
            <a:extLst>
              <a:ext uri="{FF2B5EF4-FFF2-40B4-BE49-F238E27FC236}">
                <a16:creationId xmlns:a16="http://schemas.microsoft.com/office/drawing/2014/main" id="{B3BA924D-6978-4FC0-B0D1-FF466E779027}"/>
              </a:ext>
            </a:extLst>
          </p:cNvPr>
          <p:cNvSpPr>
            <a:spLocks noChangeShapeType="1"/>
          </p:cNvSpPr>
          <p:nvPr/>
        </p:nvSpPr>
        <p:spPr bwMode="auto">
          <a:xfrm>
            <a:off x="347663" y="3517900"/>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4" name="Line 2083">
            <a:extLst>
              <a:ext uri="{FF2B5EF4-FFF2-40B4-BE49-F238E27FC236}">
                <a16:creationId xmlns:a16="http://schemas.microsoft.com/office/drawing/2014/main" id="{82E9D370-CE36-4332-8CAA-E645EB58DC7D}"/>
              </a:ext>
            </a:extLst>
          </p:cNvPr>
          <p:cNvSpPr>
            <a:spLocks noChangeShapeType="1"/>
          </p:cNvSpPr>
          <p:nvPr/>
        </p:nvSpPr>
        <p:spPr bwMode="auto">
          <a:xfrm>
            <a:off x="347663" y="3333750"/>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5" name="Line 2084">
            <a:extLst>
              <a:ext uri="{FF2B5EF4-FFF2-40B4-BE49-F238E27FC236}">
                <a16:creationId xmlns:a16="http://schemas.microsoft.com/office/drawing/2014/main" id="{A1C983EE-EB89-4BE2-B87C-2EA6E7E9C57A}"/>
              </a:ext>
            </a:extLst>
          </p:cNvPr>
          <p:cNvSpPr>
            <a:spLocks noChangeShapeType="1"/>
          </p:cNvSpPr>
          <p:nvPr/>
        </p:nvSpPr>
        <p:spPr bwMode="auto">
          <a:xfrm>
            <a:off x="347663" y="3160713"/>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6" name="Line 2085">
            <a:extLst>
              <a:ext uri="{FF2B5EF4-FFF2-40B4-BE49-F238E27FC236}">
                <a16:creationId xmlns:a16="http://schemas.microsoft.com/office/drawing/2014/main" id="{C8C1EED6-0400-4C2D-BDBA-AD445BA04014}"/>
              </a:ext>
            </a:extLst>
          </p:cNvPr>
          <p:cNvSpPr>
            <a:spLocks noChangeShapeType="1"/>
          </p:cNvSpPr>
          <p:nvPr/>
        </p:nvSpPr>
        <p:spPr bwMode="auto">
          <a:xfrm>
            <a:off x="347663" y="2976563"/>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7" name="Line 2086">
            <a:extLst>
              <a:ext uri="{FF2B5EF4-FFF2-40B4-BE49-F238E27FC236}">
                <a16:creationId xmlns:a16="http://schemas.microsoft.com/office/drawing/2014/main" id="{A4A5A135-21BA-4582-B1B7-BDBAEA1E116B}"/>
              </a:ext>
            </a:extLst>
          </p:cNvPr>
          <p:cNvSpPr>
            <a:spLocks noChangeShapeType="1"/>
          </p:cNvSpPr>
          <p:nvPr/>
        </p:nvSpPr>
        <p:spPr bwMode="auto">
          <a:xfrm>
            <a:off x="347663" y="280352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8" name="Line 2087">
            <a:extLst>
              <a:ext uri="{FF2B5EF4-FFF2-40B4-BE49-F238E27FC236}">
                <a16:creationId xmlns:a16="http://schemas.microsoft.com/office/drawing/2014/main" id="{A64E176C-2D25-45FE-8D4D-0975B1EE4A08}"/>
              </a:ext>
            </a:extLst>
          </p:cNvPr>
          <p:cNvSpPr>
            <a:spLocks noChangeShapeType="1"/>
          </p:cNvSpPr>
          <p:nvPr/>
        </p:nvSpPr>
        <p:spPr bwMode="auto">
          <a:xfrm>
            <a:off x="347663" y="2619375"/>
            <a:ext cx="222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9" name="Line 2088">
            <a:extLst>
              <a:ext uri="{FF2B5EF4-FFF2-40B4-BE49-F238E27FC236}">
                <a16:creationId xmlns:a16="http://schemas.microsoft.com/office/drawing/2014/main" id="{63F3EBA3-4482-4FE6-8519-246CD7196595}"/>
              </a:ext>
            </a:extLst>
          </p:cNvPr>
          <p:cNvSpPr>
            <a:spLocks noChangeShapeType="1"/>
          </p:cNvSpPr>
          <p:nvPr/>
        </p:nvSpPr>
        <p:spPr bwMode="auto">
          <a:xfrm>
            <a:off x="347663" y="2446338"/>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0" name="Line 2089">
            <a:extLst>
              <a:ext uri="{FF2B5EF4-FFF2-40B4-BE49-F238E27FC236}">
                <a16:creationId xmlns:a16="http://schemas.microsoft.com/office/drawing/2014/main" id="{0BA6F97F-DD28-4B37-AD47-C400F0601B74}"/>
              </a:ext>
            </a:extLst>
          </p:cNvPr>
          <p:cNvSpPr>
            <a:spLocks noChangeShapeType="1"/>
          </p:cNvSpPr>
          <p:nvPr/>
        </p:nvSpPr>
        <p:spPr bwMode="auto">
          <a:xfrm>
            <a:off x="347663" y="2262188"/>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1" name="Line 2090">
            <a:extLst>
              <a:ext uri="{FF2B5EF4-FFF2-40B4-BE49-F238E27FC236}">
                <a16:creationId xmlns:a16="http://schemas.microsoft.com/office/drawing/2014/main" id="{5C516131-B95E-46F0-80C0-4EE4E79C621C}"/>
              </a:ext>
            </a:extLst>
          </p:cNvPr>
          <p:cNvSpPr>
            <a:spLocks noChangeShapeType="1"/>
          </p:cNvSpPr>
          <p:nvPr/>
        </p:nvSpPr>
        <p:spPr bwMode="auto">
          <a:xfrm>
            <a:off x="347663" y="2087563"/>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2" name="Line 2091">
            <a:extLst>
              <a:ext uri="{FF2B5EF4-FFF2-40B4-BE49-F238E27FC236}">
                <a16:creationId xmlns:a16="http://schemas.microsoft.com/office/drawing/2014/main" id="{F96F6937-1E4D-4D26-AE45-EC9143E2B4C0}"/>
              </a:ext>
            </a:extLst>
          </p:cNvPr>
          <p:cNvSpPr>
            <a:spLocks noChangeShapeType="1"/>
          </p:cNvSpPr>
          <p:nvPr/>
        </p:nvSpPr>
        <p:spPr bwMode="auto">
          <a:xfrm>
            <a:off x="347663" y="1903413"/>
            <a:ext cx="222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3" name="Line 2092">
            <a:extLst>
              <a:ext uri="{FF2B5EF4-FFF2-40B4-BE49-F238E27FC236}">
                <a16:creationId xmlns:a16="http://schemas.microsoft.com/office/drawing/2014/main" id="{B8907435-4916-475B-8956-356AB59B2AAF}"/>
              </a:ext>
            </a:extLst>
          </p:cNvPr>
          <p:cNvSpPr>
            <a:spLocks noChangeShapeType="1"/>
          </p:cNvSpPr>
          <p:nvPr/>
        </p:nvSpPr>
        <p:spPr bwMode="auto">
          <a:xfrm>
            <a:off x="369888" y="3692525"/>
            <a:ext cx="20145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4" name="Line 2093">
            <a:extLst>
              <a:ext uri="{FF2B5EF4-FFF2-40B4-BE49-F238E27FC236}">
                <a16:creationId xmlns:a16="http://schemas.microsoft.com/office/drawing/2014/main" id="{595E0C99-5454-41C0-A989-459563AA513F}"/>
              </a:ext>
            </a:extLst>
          </p:cNvPr>
          <p:cNvSpPr>
            <a:spLocks noChangeShapeType="1"/>
          </p:cNvSpPr>
          <p:nvPr/>
        </p:nvSpPr>
        <p:spPr bwMode="auto">
          <a:xfrm flipV="1">
            <a:off x="369888"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5" name="Line 2094">
            <a:extLst>
              <a:ext uri="{FF2B5EF4-FFF2-40B4-BE49-F238E27FC236}">
                <a16:creationId xmlns:a16="http://schemas.microsoft.com/office/drawing/2014/main" id="{525EB19E-D284-4716-8B8E-1676625107BD}"/>
              </a:ext>
            </a:extLst>
          </p:cNvPr>
          <p:cNvSpPr>
            <a:spLocks noChangeShapeType="1"/>
          </p:cNvSpPr>
          <p:nvPr/>
        </p:nvSpPr>
        <p:spPr bwMode="auto">
          <a:xfrm flipV="1">
            <a:off x="576263"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6" name="Line 2095">
            <a:extLst>
              <a:ext uri="{FF2B5EF4-FFF2-40B4-BE49-F238E27FC236}">
                <a16:creationId xmlns:a16="http://schemas.microsoft.com/office/drawing/2014/main" id="{403DEEEC-E7A7-42FE-8750-D92BFA97B1C9}"/>
              </a:ext>
            </a:extLst>
          </p:cNvPr>
          <p:cNvSpPr>
            <a:spLocks noChangeShapeType="1"/>
          </p:cNvSpPr>
          <p:nvPr/>
        </p:nvSpPr>
        <p:spPr bwMode="auto">
          <a:xfrm flipV="1">
            <a:off x="773113"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7" name="Line 2096">
            <a:extLst>
              <a:ext uri="{FF2B5EF4-FFF2-40B4-BE49-F238E27FC236}">
                <a16:creationId xmlns:a16="http://schemas.microsoft.com/office/drawing/2014/main" id="{792ADA26-5366-4E36-8C26-A096AF166BBE}"/>
              </a:ext>
            </a:extLst>
          </p:cNvPr>
          <p:cNvSpPr>
            <a:spLocks noChangeShapeType="1"/>
          </p:cNvSpPr>
          <p:nvPr/>
        </p:nvSpPr>
        <p:spPr bwMode="auto">
          <a:xfrm flipV="1">
            <a:off x="979488"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8" name="Line 2097">
            <a:extLst>
              <a:ext uri="{FF2B5EF4-FFF2-40B4-BE49-F238E27FC236}">
                <a16:creationId xmlns:a16="http://schemas.microsoft.com/office/drawing/2014/main" id="{E1342465-4B92-4252-972E-34172E8C6878}"/>
              </a:ext>
            </a:extLst>
          </p:cNvPr>
          <p:cNvSpPr>
            <a:spLocks noChangeShapeType="1"/>
          </p:cNvSpPr>
          <p:nvPr/>
        </p:nvSpPr>
        <p:spPr bwMode="auto">
          <a:xfrm flipV="1">
            <a:off x="1176338"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9" name="Line 2098">
            <a:extLst>
              <a:ext uri="{FF2B5EF4-FFF2-40B4-BE49-F238E27FC236}">
                <a16:creationId xmlns:a16="http://schemas.microsoft.com/office/drawing/2014/main" id="{7F5EDD4E-7838-4C81-8915-A455422D49DC}"/>
              </a:ext>
            </a:extLst>
          </p:cNvPr>
          <p:cNvSpPr>
            <a:spLocks noChangeShapeType="1"/>
          </p:cNvSpPr>
          <p:nvPr/>
        </p:nvSpPr>
        <p:spPr bwMode="auto">
          <a:xfrm flipV="1">
            <a:off x="1382713"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00" name="Line 2099">
            <a:extLst>
              <a:ext uri="{FF2B5EF4-FFF2-40B4-BE49-F238E27FC236}">
                <a16:creationId xmlns:a16="http://schemas.microsoft.com/office/drawing/2014/main" id="{034C0DBB-E16C-434A-B359-DF7E012EAAAF}"/>
              </a:ext>
            </a:extLst>
          </p:cNvPr>
          <p:cNvSpPr>
            <a:spLocks noChangeShapeType="1"/>
          </p:cNvSpPr>
          <p:nvPr/>
        </p:nvSpPr>
        <p:spPr bwMode="auto">
          <a:xfrm flipV="1">
            <a:off x="157797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01" name="Line 2100">
            <a:extLst>
              <a:ext uri="{FF2B5EF4-FFF2-40B4-BE49-F238E27FC236}">
                <a16:creationId xmlns:a16="http://schemas.microsoft.com/office/drawing/2014/main" id="{A566BB9A-10F9-4022-882E-441623123E1F}"/>
              </a:ext>
            </a:extLst>
          </p:cNvPr>
          <p:cNvSpPr>
            <a:spLocks noChangeShapeType="1"/>
          </p:cNvSpPr>
          <p:nvPr/>
        </p:nvSpPr>
        <p:spPr bwMode="auto">
          <a:xfrm flipV="1">
            <a:off x="1785938" y="3692525"/>
            <a:ext cx="1587"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02" name="Line 2101">
            <a:extLst>
              <a:ext uri="{FF2B5EF4-FFF2-40B4-BE49-F238E27FC236}">
                <a16:creationId xmlns:a16="http://schemas.microsoft.com/office/drawing/2014/main" id="{9C77F91C-106E-4F59-945B-383335B778EF}"/>
              </a:ext>
            </a:extLst>
          </p:cNvPr>
          <p:cNvSpPr>
            <a:spLocks noChangeShapeType="1"/>
          </p:cNvSpPr>
          <p:nvPr/>
        </p:nvSpPr>
        <p:spPr bwMode="auto">
          <a:xfrm flipV="1">
            <a:off x="1981200"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03" name="Line 2102">
            <a:extLst>
              <a:ext uri="{FF2B5EF4-FFF2-40B4-BE49-F238E27FC236}">
                <a16:creationId xmlns:a16="http://schemas.microsoft.com/office/drawing/2014/main" id="{BAE0F4ED-EC15-4241-9CE6-2A02F55D2307}"/>
              </a:ext>
            </a:extLst>
          </p:cNvPr>
          <p:cNvSpPr>
            <a:spLocks noChangeShapeType="1"/>
          </p:cNvSpPr>
          <p:nvPr/>
        </p:nvSpPr>
        <p:spPr bwMode="auto">
          <a:xfrm flipV="1">
            <a:off x="218757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04" name="Line 2103">
            <a:extLst>
              <a:ext uri="{FF2B5EF4-FFF2-40B4-BE49-F238E27FC236}">
                <a16:creationId xmlns:a16="http://schemas.microsoft.com/office/drawing/2014/main" id="{AD8334E3-5EAA-41FC-98DD-E66AFAAD407E}"/>
              </a:ext>
            </a:extLst>
          </p:cNvPr>
          <p:cNvSpPr>
            <a:spLocks noChangeShapeType="1"/>
          </p:cNvSpPr>
          <p:nvPr/>
        </p:nvSpPr>
        <p:spPr bwMode="auto">
          <a:xfrm flipV="1">
            <a:off x="2384425" y="3692525"/>
            <a:ext cx="1588" cy="206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05" name="Freeform 2104">
            <a:extLst>
              <a:ext uri="{FF2B5EF4-FFF2-40B4-BE49-F238E27FC236}">
                <a16:creationId xmlns:a16="http://schemas.microsoft.com/office/drawing/2014/main" id="{77A8C9C0-AF28-4686-A7DB-C7817F42A2D6}"/>
              </a:ext>
            </a:extLst>
          </p:cNvPr>
          <p:cNvSpPr>
            <a:spLocks/>
          </p:cNvSpPr>
          <p:nvPr/>
        </p:nvSpPr>
        <p:spPr bwMode="auto">
          <a:xfrm>
            <a:off x="90328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TW" altLang="en-US"/>
          </a:p>
        </p:txBody>
      </p:sp>
      <p:sp>
        <p:nvSpPr>
          <p:cNvPr id="23606" name="Freeform 2105">
            <a:extLst>
              <a:ext uri="{FF2B5EF4-FFF2-40B4-BE49-F238E27FC236}">
                <a16:creationId xmlns:a16="http://schemas.microsoft.com/office/drawing/2014/main" id="{96787C81-4C1C-45EA-B414-3EB5627508DD}"/>
              </a:ext>
            </a:extLst>
          </p:cNvPr>
          <p:cNvSpPr>
            <a:spLocks/>
          </p:cNvSpPr>
          <p:nvPr/>
        </p:nvSpPr>
        <p:spPr bwMode="auto">
          <a:xfrm>
            <a:off x="696913"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TW" altLang="en-US"/>
          </a:p>
        </p:txBody>
      </p:sp>
      <p:sp>
        <p:nvSpPr>
          <p:cNvPr id="23607" name="Freeform 2106">
            <a:extLst>
              <a:ext uri="{FF2B5EF4-FFF2-40B4-BE49-F238E27FC236}">
                <a16:creationId xmlns:a16="http://schemas.microsoft.com/office/drawing/2014/main" id="{1B0FB771-E926-468F-879F-13E147288F15}"/>
              </a:ext>
            </a:extLst>
          </p:cNvPr>
          <p:cNvSpPr>
            <a:spLocks/>
          </p:cNvSpPr>
          <p:nvPr/>
        </p:nvSpPr>
        <p:spPr bwMode="auto">
          <a:xfrm>
            <a:off x="1709738" y="308451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TW" altLang="en-US"/>
          </a:p>
        </p:txBody>
      </p:sp>
      <p:sp>
        <p:nvSpPr>
          <p:cNvPr id="23608" name="Freeform 2107">
            <a:extLst>
              <a:ext uri="{FF2B5EF4-FFF2-40B4-BE49-F238E27FC236}">
                <a16:creationId xmlns:a16="http://schemas.microsoft.com/office/drawing/2014/main" id="{F7F0F0DA-F657-4EBB-91C2-1F932F472D1E}"/>
              </a:ext>
            </a:extLst>
          </p:cNvPr>
          <p:cNvSpPr>
            <a:spLocks/>
          </p:cNvSpPr>
          <p:nvPr/>
        </p:nvSpPr>
        <p:spPr bwMode="auto">
          <a:xfrm>
            <a:off x="1100138" y="2370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endParaRPr lang="zh-TW" altLang="en-US"/>
          </a:p>
        </p:txBody>
      </p:sp>
      <p:sp>
        <p:nvSpPr>
          <p:cNvPr id="23609" name="Freeform 2108">
            <a:extLst>
              <a:ext uri="{FF2B5EF4-FFF2-40B4-BE49-F238E27FC236}">
                <a16:creationId xmlns:a16="http://schemas.microsoft.com/office/drawing/2014/main" id="{FDB9D125-DA37-4C40-8306-949AFE167316}"/>
              </a:ext>
            </a:extLst>
          </p:cNvPr>
          <p:cNvSpPr>
            <a:spLocks/>
          </p:cNvSpPr>
          <p:nvPr/>
        </p:nvSpPr>
        <p:spPr bwMode="auto">
          <a:xfrm>
            <a:off x="1905000" y="272732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TW" altLang="en-US"/>
          </a:p>
        </p:txBody>
      </p:sp>
      <p:sp>
        <p:nvSpPr>
          <p:cNvPr id="23610" name="Freeform 2109">
            <a:extLst>
              <a:ext uri="{FF2B5EF4-FFF2-40B4-BE49-F238E27FC236}">
                <a16:creationId xmlns:a16="http://schemas.microsoft.com/office/drawing/2014/main" id="{20A01070-BAC5-498C-95CC-16F5816EEDCE}"/>
              </a:ext>
            </a:extLst>
          </p:cNvPr>
          <p:cNvSpPr>
            <a:spLocks/>
          </p:cNvSpPr>
          <p:nvPr/>
        </p:nvSpPr>
        <p:spPr bwMode="auto">
          <a:xfrm>
            <a:off x="1501775" y="325913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7"/>
                </a:lnTo>
                <a:lnTo>
                  <a:pt x="48" y="95"/>
                </a:lnTo>
                <a:lnTo>
                  <a:pt x="0" y="47"/>
                </a:lnTo>
                <a:lnTo>
                  <a:pt x="48" y="0"/>
                </a:lnTo>
                <a:close/>
              </a:path>
            </a:pathLst>
          </a:custGeom>
          <a:solidFill>
            <a:srgbClr val="00FFFF"/>
          </a:solidFill>
          <a:ln w="11113">
            <a:solidFill>
              <a:srgbClr val="000080"/>
            </a:solidFill>
            <a:round/>
            <a:headEnd/>
            <a:tailEnd/>
          </a:ln>
        </p:spPr>
        <p:txBody>
          <a:bodyPr/>
          <a:lstStyle/>
          <a:p>
            <a:endParaRPr lang="zh-TW" altLang="en-US"/>
          </a:p>
        </p:txBody>
      </p:sp>
      <p:sp>
        <p:nvSpPr>
          <p:cNvPr id="23611" name="Freeform 2110">
            <a:extLst>
              <a:ext uri="{FF2B5EF4-FFF2-40B4-BE49-F238E27FC236}">
                <a16:creationId xmlns:a16="http://schemas.microsoft.com/office/drawing/2014/main" id="{39CBD329-0DA4-4C48-AC6B-800BAF7DC395}"/>
              </a:ext>
            </a:extLst>
          </p:cNvPr>
          <p:cNvSpPr>
            <a:spLocks/>
          </p:cNvSpPr>
          <p:nvPr/>
        </p:nvSpPr>
        <p:spPr bwMode="auto">
          <a:xfrm>
            <a:off x="1709738" y="2900363"/>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TW" altLang="en-US"/>
          </a:p>
        </p:txBody>
      </p:sp>
      <p:sp>
        <p:nvSpPr>
          <p:cNvPr id="23612" name="Freeform 2111">
            <a:extLst>
              <a:ext uri="{FF2B5EF4-FFF2-40B4-BE49-F238E27FC236}">
                <a16:creationId xmlns:a16="http://schemas.microsoft.com/office/drawing/2014/main" id="{FE7943E6-4BB6-43B8-B990-CA2CDB71812F}"/>
              </a:ext>
            </a:extLst>
          </p:cNvPr>
          <p:cNvSpPr>
            <a:spLocks/>
          </p:cNvSpPr>
          <p:nvPr/>
        </p:nvSpPr>
        <p:spPr bwMode="auto">
          <a:xfrm>
            <a:off x="1709738" y="2543175"/>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TW" altLang="en-US"/>
          </a:p>
        </p:txBody>
      </p:sp>
      <p:sp>
        <p:nvSpPr>
          <p:cNvPr id="23613" name="Rectangle 2112">
            <a:extLst>
              <a:ext uri="{FF2B5EF4-FFF2-40B4-BE49-F238E27FC236}">
                <a16:creationId xmlns:a16="http://schemas.microsoft.com/office/drawing/2014/main" id="{7E466490-4830-4187-9CD2-0140F68D96DC}"/>
              </a:ext>
            </a:extLst>
          </p:cNvPr>
          <p:cNvSpPr>
            <a:spLocks noChangeArrowheads="1"/>
          </p:cNvSpPr>
          <p:nvPr/>
        </p:nvSpPr>
        <p:spPr bwMode="auto">
          <a:xfrm>
            <a:off x="282575" y="365918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0</a:t>
            </a:r>
            <a:endParaRPr lang="ko-KR" altLang="en-US">
              <a:ea typeface="Gulim" panose="020B0600000101010101" pitchFamily="34" charset="-127"/>
            </a:endParaRPr>
          </a:p>
        </p:txBody>
      </p:sp>
      <p:sp>
        <p:nvSpPr>
          <p:cNvPr id="23614" name="Rectangle 2113">
            <a:extLst>
              <a:ext uri="{FF2B5EF4-FFF2-40B4-BE49-F238E27FC236}">
                <a16:creationId xmlns:a16="http://schemas.microsoft.com/office/drawing/2014/main" id="{8C35D570-38A4-4E19-AA44-F46AC4506B9D}"/>
              </a:ext>
            </a:extLst>
          </p:cNvPr>
          <p:cNvSpPr>
            <a:spLocks noChangeArrowheads="1"/>
          </p:cNvSpPr>
          <p:nvPr/>
        </p:nvSpPr>
        <p:spPr bwMode="auto">
          <a:xfrm>
            <a:off x="282575" y="3486150"/>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a:t>
            </a:r>
            <a:endParaRPr lang="ko-KR" altLang="en-US">
              <a:ea typeface="Gulim" panose="020B0600000101010101" pitchFamily="34" charset="-127"/>
            </a:endParaRPr>
          </a:p>
        </p:txBody>
      </p:sp>
      <p:sp>
        <p:nvSpPr>
          <p:cNvPr id="23615" name="Rectangle 2114">
            <a:extLst>
              <a:ext uri="{FF2B5EF4-FFF2-40B4-BE49-F238E27FC236}">
                <a16:creationId xmlns:a16="http://schemas.microsoft.com/office/drawing/2014/main" id="{32BEAAD3-488B-47D9-A3B8-DE8350770905}"/>
              </a:ext>
            </a:extLst>
          </p:cNvPr>
          <p:cNvSpPr>
            <a:spLocks noChangeArrowheads="1"/>
          </p:cNvSpPr>
          <p:nvPr/>
        </p:nvSpPr>
        <p:spPr bwMode="auto">
          <a:xfrm>
            <a:off x="282575" y="3302000"/>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2</a:t>
            </a:r>
            <a:endParaRPr lang="ko-KR" altLang="en-US">
              <a:ea typeface="Gulim" panose="020B0600000101010101" pitchFamily="34" charset="-127"/>
            </a:endParaRPr>
          </a:p>
        </p:txBody>
      </p:sp>
      <p:sp>
        <p:nvSpPr>
          <p:cNvPr id="23616" name="Rectangle 2115">
            <a:extLst>
              <a:ext uri="{FF2B5EF4-FFF2-40B4-BE49-F238E27FC236}">
                <a16:creationId xmlns:a16="http://schemas.microsoft.com/office/drawing/2014/main" id="{BD2E73D9-FCF1-4E8F-ADD3-5CE032E06791}"/>
              </a:ext>
            </a:extLst>
          </p:cNvPr>
          <p:cNvSpPr>
            <a:spLocks noChangeArrowheads="1"/>
          </p:cNvSpPr>
          <p:nvPr/>
        </p:nvSpPr>
        <p:spPr bwMode="auto">
          <a:xfrm>
            <a:off x="282575" y="3128963"/>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3</a:t>
            </a:r>
            <a:endParaRPr lang="ko-KR" altLang="en-US">
              <a:ea typeface="Gulim" panose="020B0600000101010101" pitchFamily="34" charset="-127"/>
            </a:endParaRPr>
          </a:p>
        </p:txBody>
      </p:sp>
      <p:sp>
        <p:nvSpPr>
          <p:cNvPr id="23617" name="Rectangle 2116">
            <a:extLst>
              <a:ext uri="{FF2B5EF4-FFF2-40B4-BE49-F238E27FC236}">
                <a16:creationId xmlns:a16="http://schemas.microsoft.com/office/drawing/2014/main" id="{0B97EADE-997C-4B6E-9517-8D4DAE75CAAA}"/>
              </a:ext>
            </a:extLst>
          </p:cNvPr>
          <p:cNvSpPr>
            <a:spLocks noChangeArrowheads="1"/>
          </p:cNvSpPr>
          <p:nvPr/>
        </p:nvSpPr>
        <p:spPr bwMode="auto">
          <a:xfrm>
            <a:off x="282575" y="2944813"/>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4</a:t>
            </a:r>
            <a:endParaRPr lang="ko-KR" altLang="en-US">
              <a:ea typeface="Gulim" panose="020B0600000101010101" pitchFamily="34" charset="-127"/>
            </a:endParaRPr>
          </a:p>
        </p:txBody>
      </p:sp>
      <p:sp>
        <p:nvSpPr>
          <p:cNvPr id="23618" name="Rectangle 2117">
            <a:extLst>
              <a:ext uri="{FF2B5EF4-FFF2-40B4-BE49-F238E27FC236}">
                <a16:creationId xmlns:a16="http://schemas.microsoft.com/office/drawing/2014/main" id="{B46FEC14-DB4C-40BF-8C34-68B274A222B5}"/>
              </a:ext>
            </a:extLst>
          </p:cNvPr>
          <p:cNvSpPr>
            <a:spLocks noChangeArrowheads="1"/>
          </p:cNvSpPr>
          <p:nvPr/>
        </p:nvSpPr>
        <p:spPr bwMode="auto">
          <a:xfrm>
            <a:off x="282575" y="277018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5</a:t>
            </a:r>
            <a:endParaRPr lang="ko-KR" altLang="en-US">
              <a:ea typeface="Gulim" panose="020B0600000101010101" pitchFamily="34" charset="-127"/>
            </a:endParaRPr>
          </a:p>
        </p:txBody>
      </p:sp>
      <p:sp>
        <p:nvSpPr>
          <p:cNvPr id="23619" name="Rectangle 2118">
            <a:extLst>
              <a:ext uri="{FF2B5EF4-FFF2-40B4-BE49-F238E27FC236}">
                <a16:creationId xmlns:a16="http://schemas.microsoft.com/office/drawing/2014/main" id="{CA23BD50-FF70-4D69-BCF8-A8C5281B7390}"/>
              </a:ext>
            </a:extLst>
          </p:cNvPr>
          <p:cNvSpPr>
            <a:spLocks noChangeArrowheads="1"/>
          </p:cNvSpPr>
          <p:nvPr/>
        </p:nvSpPr>
        <p:spPr bwMode="auto">
          <a:xfrm>
            <a:off x="282575" y="25860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6</a:t>
            </a:r>
            <a:endParaRPr lang="ko-KR" altLang="en-US">
              <a:ea typeface="Gulim" panose="020B0600000101010101" pitchFamily="34" charset="-127"/>
            </a:endParaRPr>
          </a:p>
        </p:txBody>
      </p:sp>
      <p:sp>
        <p:nvSpPr>
          <p:cNvPr id="23620" name="Rectangle 2119">
            <a:extLst>
              <a:ext uri="{FF2B5EF4-FFF2-40B4-BE49-F238E27FC236}">
                <a16:creationId xmlns:a16="http://schemas.microsoft.com/office/drawing/2014/main" id="{979FC8C4-AF3B-4666-9A3F-6C7536FCD991}"/>
              </a:ext>
            </a:extLst>
          </p:cNvPr>
          <p:cNvSpPr>
            <a:spLocks noChangeArrowheads="1"/>
          </p:cNvSpPr>
          <p:nvPr/>
        </p:nvSpPr>
        <p:spPr bwMode="auto">
          <a:xfrm>
            <a:off x="282575" y="2413000"/>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7</a:t>
            </a:r>
            <a:endParaRPr lang="ko-KR" altLang="en-US">
              <a:ea typeface="Gulim" panose="020B0600000101010101" pitchFamily="34" charset="-127"/>
            </a:endParaRPr>
          </a:p>
        </p:txBody>
      </p:sp>
      <p:sp>
        <p:nvSpPr>
          <p:cNvPr id="23621" name="Rectangle 2120">
            <a:extLst>
              <a:ext uri="{FF2B5EF4-FFF2-40B4-BE49-F238E27FC236}">
                <a16:creationId xmlns:a16="http://schemas.microsoft.com/office/drawing/2014/main" id="{F4509162-0CD2-4BE3-BCB3-B49445FD4893}"/>
              </a:ext>
            </a:extLst>
          </p:cNvPr>
          <p:cNvSpPr>
            <a:spLocks noChangeArrowheads="1"/>
          </p:cNvSpPr>
          <p:nvPr/>
        </p:nvSpPr>
        <p:spPr bwMode="auto">
          <a:xfrm>
            <a:off x="282575" y="2228850"/>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8</a:t>
            </a:r>
            <a:endParaRPr lang="ko-KR" altLang="en-US">
              <a:ea typeface="Gulim" panose="020B0600000101010101" pitchFamily="34" charset="-127"/>
            </a:endParaRPr>
          </a:p>
        </p:txBody>
      </p:sp>
      <p:sp>
        <p:nvSpPr>
          <p:cNvPr id="23622" name="Rectangle 2121">
            <a:extLst>
              <a:ext uri="{FF2B5EF4-FFF2-40B4-BE49-F238E27FC236}">
                <a16:creationId xmlns:a16="http://schemas.microsoft.com/office/drawing/2014/main" id="{34C2983C-49BC-4859-BAC7-801778B7132A}"/>
              </a:ext>
            </a:extLst>
          </p:cNvPr>
          <p:cNvSpPr>
            <a:spLocks noChangeArrowheads="1"/>
          </p:cNvSpPr>
          <p:nvPr/>
        </p:nvSpPr>
        <p:spPr bwMode="auto">
          <a:xfrm>
            <a:off x="282575" y="2055813"/>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9</a:t>
            </a:r>
            <a:endParaRPr lang="ko-KR" altLang="en-US">
              <a:ea typeface="Gulim" panose="020B0600000101010101" pitchFamily="34" charset="-127"/>
            </a:endParaRPr>
          </a:p>
        </p:txBody>
      </p:sp>
      <p:sp>
        <p:nvSpPr>
          <p:cNvPr id="23623" name="Rectangle 2122">
            <a:extLst>
              <a:ext uri="{FF2B5EF4-FFF2-40B4-BE49-F238E27FC236}">
                <a16:creationId xmlns:a16="http://schemas.microsoft.com/office/drawing/2014/main" id="{533060DD-6941-4017-80AE-152C1D9B76A4}"/>
              </a:ext>
            </a:extLst>
          </p:cNvPr>
          <p:cNvSpPr>
            <a:spLocks noChangeArrowheads="1"/>
          </p:cNvSpPr>
          <p:nvPr/>
        </p:nvSpPr>
        <p:spPr bwMode="auto">
          <a:xfrm>
            <a:off x="250825" y="1871663"/>
            <a:ext cx="33338"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10</a:t>
            </a:r>
            <a:endParaRPr lang="ko-KR" altLang="en-US">
              <a:ea typeface="Gulim" panose="020B0600000101010101" pitchFamily="34" charset="-127"/>
            </a:endParaRPr>
          </a:p>
        </p:txBody>
      </p:sp>
      <p:sp>
        <p:nvSpPr>
          <p:cNvPr id="23624" name="Rectangle 2123">
            <a:extLst>
              <a:ext uri="{FF2B5EF4-FFF2-40B4-BE49-F238E27FC236}">
                <a16:creationId xmlns:a16="http://schemas.microsoft.com/office/drawing/2014/main" id="{3C55BCBE-4A3F-4AF5-8E02-EF6BAB988A24}"/>
              </a:ext>
            </a:extLst>
          </p:cNvPr>
          <p:cNvSpPr>
            <a:spLocks noChangeArrowheads="1"/>
          </p:cNvSpPr>
          <p:nvPr/>
        </p:nvSpPr>
        <p:spPr bwMode="auto">
          <a:xfrm>
            <a:off x="358775"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0</a:t>
            </a:r>
            <a:endParaRPr lang="ko-KR" altLang="en-US">
              <a:ea typeface="Gulim" panose="020B0600000101010101" pitchFamily="34" charset="-127"/>
            </a:endParaRPr>
          </a:p>
        </p:txBody>
      </p:sp>
      <p:sp>
        <p:nvSpPr>
          <p:cNvPr id="23625" name="Rectangle 2124">
            <a:extLst>
              <a:ext uri="{FF2B5EF4-FFF2-40B4-BE49-F238E27FC236}">
                <a16:creationId xmlns:a16="http://schemas.microsoft.com/office/drawing/2014/main" id="{E4256EF2-92BA-4F69-9437-1082517C70FA}"/>
              </a:ext>
            </a:extLst>
          </p:cNvPr>
          <p:cNvSpPr>
            <a:spLocks noChangeArrowheads="1"/>
          </p:cNvSpPr>
          <p:nvPr/>
        </p:nvSpPr>
        <p:spPr bwMode="auto">
          <a:xfrm>
            <a:off x="566738"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a:t>
            </a:r>
            <a:endParaRPr lang="ko-KR" altLang="en-US">
              <a:ea typeface="Gulim" panose="020B0600000101010101" pitchFamily="34" charset="-127"/>
            </a:endParaRPr>
          </a:p>
        </p:txBody>
      </p:sp>
      <p:sp>
        <p:nvSpPr>
          <p:cNvPr id="23626" name="Rectangle 2125">
            <a:extLst>
              <a:ext uri="{FF2B5EF4-FFF2-40B4-BE49-F238E27FC236}">
                <a16:creationId xmlns:a16="http://schemas.microsoft.com/office/drawing/2014/main" id="{218516D2-6954-4C26-807C-F76A4937BFAB}"/>
              </a:ext>
            </a:extLst>
          </p:cNvPr>
          <p:cNvSpPr>
            <a:spLocks noChangeArrowheads="1"/>
          </p:cNvSpPr>
          <p:nvPr/>
        </p:nvSpPr>
        <p:spPr bwMode="auto">
          <a:xfrm>
            <a:off x="762000"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2</a:t>
            </a:r>
            <a:endParaRPr lang="ko-KR" altLang="en-US">
              <a:ea typeface="Gulim" panose="020B0600000101010101" pitchFamily="34" charset="-127"/>
            </a:endParaRPr>
          </a:p>
        </p:txBody>
      </p:sp>
      <p:sp>
        <p:nvSpPr>
          <p:cNvPr id="23627" name="Rectangle 2126">
            <a:extLst>
              <a:ext uri="{FF2B5EF4-FFF2-40B4-BE49-F238E27FC236}">
                <a16:creationId xmlns:a16="http://schemas.microsoft.com/office/drawing/2014/main" id="{FEEE75C5-0EAC-4FE2-A3A6-CA2BB97C4C3B}"/>
              </a:ext>
            </a:extLst>
          </p:cNvPr>
          <p:cNvSpPr>
            <a:spLocks noChangeArrowheads="1"/>
          </p:cNvSpPr>
          <p:nvPr/>
        </p:nvSpPr>
        <p:spPr bwMode="auto">
          <a:xfrm>
            <a:off x="968375"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3</a:t>
            </a:r>
            <a:endParaRPr lang="ko-KR" altLang="en-US">
              <a:ea typeface="Gulim" panose="020B0600000101010101" pitchFamily="34" charset="-127"/>
            </a:endParaRPr>
          </a:p>
        </p:txBody>
      </p:sp>
      <p:sp>
        <p:nvSpPr>
          <p:cNvPr id="23628" name="Rectangle 2127">
            <a:extLst>
              <a:ext uri="{FF2B5EF4-FFF2-40B4-BE49-F238E27FC236}">
                <a16:creationId xmlns:a16="http://schemas.microsoft.com/office/drawing/2014/main" id="{BCCB2827-A67E-424C-8F92-22CEF5B0084F}"/>
              </a:ext>
            </a:extLst>
          </p:cNvPr>
          <p:cNvSpPr>
            <a:spLocks noChangeArrowheads="1"/>
          </p:cNvSpPr>
          <p:nvPr/>
        </p:nvSpPr>
        <p:spPr bwMode="auto">
          <a:xfrm>
            <a:off x="1165225"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4</a:t>
            </a:r>
            <a:endParaRPr lang="ko-KR" altLang="en-US">
              <a:ea typeface="Gulim" panose="020B0600000101010101" pitchFamily="34" charset="-127"/>
            </a:endParaRPr>
          </a:p>
        </p:txBody>
      </p:sp>
      <p:sp>
        <p:nvSpPr>
          <p:cNvPr id="23629" name="Rectangle 2128">
            <a:extLst>
              <a:ext uri="{FF2B5EF4-FFF2-40B4-BE49-F238E27FC236}">
                <a16:creationId xmlns:a16="http://schemas.microsoft.com/office/drawing/2014/main" id="{773A9171-1908-480E-AC50-27C87C8BDBFD}"/>
              </a:ext>
            </a:extLst>
          </p:cNvPr>
          <p:cNvSpPr>
            <a:spLocks noChangeArrowheads="1"/>
          </p:cNvSpPr>
          <p:nvPr/>
        </p:nvSpPr>
        <p:spPr bwMode="auto">
          <a:xfrm>
            <a:off x="1371600"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5</a:t>
            </a:r>
            <a:endParaRPr lang="ko-KR" altLang="en-US">
              <a:ea typeface="Gulim" panose="020B0600000101010101" pitchFamily="34" charset="-127"/>
            </a:endParaRPr>
          </a:p>
        </p:txBody>
      </p:sp>
      <p:sp>
        <p:nvSpPr>
          <p:cNvPr id="23630" name="Rectangle 2129">
            <a:extLst>
              <a:ext uri="{FF2B5EF4-FFF2-40B4-BE49-F238E27FC236}">
                <a16:creationId xmlns:a16="http://schemas.microsoft.com/office/drawing/2014/main" id="{48B21137-DD82-4BE2-9192-B8B149BC6FFF}"/>
              </a:ext>
            </a:extLst>
          </p:cNvPr>
          <p:cNvSpPr>
            <a:spLocks noChangeArrowheads="1"/>
          </p:cNvSpPr>
          <p:nvPr/>
        </p:nvSpPr>
        <p:spPr bwMode="auto">
          <a:xfrm>
            <a:off x="1566863"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6</a:t>
            </a:r>
            <a:endParaRPr lang="ko-KR" altLang="en-US">
              <a:ea typeface="Gulim" panose="020B0600000101010101" pitchFamily="34" charset="-127"/>
            </a:endParaRPr>
          </a:p>
        </p:txBody>
      </p:sp>
      <p:sp>
        <p:nvSpPr>
          <p:cNvPr id="23631" name="Rectangle 2130">
            <a:extLst>
              <a:ext uri="{FF2B5EF4-FFF2-40B4-BE49-F238E27FC236}">
                <a16:creationId xmlns:a16="http://schemas.microsoft.com/office/drawing/2014/main" id="{8C28303E-4658-4071-8BE3-ABFEB4E48631}"/>
              </a:ext>
            </a:extLst>
          </p:cNvPr>
          <p:cNvSpPr>
            <a:spLocks noChangeArrowheads="1"/>
          </p:cNvSpPr>
          <p:nvPr/>
        </p:nvSpPr>
        <p:spPr bwMode="auto">
          <a:xfrm>
            <a:off x="1774825"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7</a:t>
            </a:r>
            <a:endParaRPr lang="ko-KR" altLang="en-US">
              <a:ea typeface="Gulim" panose="020B0600000101010101" pitchFamily="34" charset="-127"/>
            </a:endParaRPr>
          </a:p>
        </p:txBody>
      </p:sp>
      <p:sp>
        <p:nvSpPr>
          <p:cNvPr id="23632" name="Rectangle 2131">
            <a:extLst>
              <a:ext uri="{FF2B5EF4-FFF2-40B4-BE49-F238E27FC236}">
                <a16:creationId xmlns:a16="http://schemas.microsoft.com/office/drawing/2014/main" id="{F4A44E51-9AA1-4965-A655-8ADC7CBD302A}"/>
              </a:ext>
            </a:extLst>
          </p:cNvPr>
          <p:cNvSpPr>
            <a:spLocks noChangeArrowheads="1"/>
          </p:cNvSpPr>
          <p:nvPr/>
        </p:nvSpPr>
        <p:spPr bwMode="auto">
          <a:xfrm>
            <a:off x="1970088"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8</a:t>
            </a:r>
            <a:endParaRPr lang="ko-KR" altLang="en-US">
              <a:ea typeface="Gulim" panose="020B0600000101010101" pitchFamily="34" charset="-127"/>
            </a:endParaRPr>
          </a:p>
        </p:txBody>
      </p:sp>
      <p:sp>
        <p:nvSpPr>
          <p:cNvPr id="23633" name="Rectangle 2132">
            <a:extLst>
              <a:ext uri="{FF2B5EF4-FFF2-40B4-BE49-F238E27FC236}">
                <a16:creationId xmlns:a16="http://schemas.microsoft.com/office/drawing/2014/main" id="{8AA032E2-270D-465B-8269-A32B43D0AFF0}"/>
              </a:ext>
            </a:extLst>
          </p:cNvPr>
          <p:cNvSpPr>
            <a:spLocks noChangeArrowheads="1"/>
          </p:cNvSpPr>
          <p:nvPr/>
        </p:nvSpPr>
        <p:spPr bwMode="auto">
          <a:xfrm>
            <a:off x="2176463" y="3767138"/>
            <a:ext cx="22225"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9</a:t>
            </a:r>
            <a:endParaRPr lang="ko-KR" altLang="en-US">
              <a:ea typeface="Gulim" panose="020B0600000101010101" pitchFamily="34" charset="-127"/>
            </a:endParaRPr>
          </a:p>
        </p:txBody>
      </p:sp>
      <p:sp>
        <p:nvSpPr>
          <p:cNvPr id="23634" name="Rectangle 2133">
            <a:extLst>
              <a:ext uri="{FF2B5EF4-FFF2-40B4-BE49-F238E27FC236}">
                <a16:creationId xmlns:a16="http://schemas.microsoft.com/office/drawing/2014/main" id="{F316CBD5-E603-4062-B297-8447352DA5C8}"/>
              </a:ext>
            </a:extLst>
          </p:cNvPr>
          <p:cNvSpPr>
            <a:spLocks noChangeArrowheads="1"/>
          </p:cNvSpPr>
          <p:nvPr/>
        </p:nvSpPr>
        <p:spPr bwMode="auto">
          <a:xfrm>
            <a:off x="2351088" y="3767138"/>
            <a:ext cx="33337"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10</a:t>
            </a:r>
            <a:endParaRPr lang="ko-KR" altLang="en-US">
              <a:ea typeface="Gulim" panose="020B0600000101010101" pitchFamily="34" charset="-127"/>
            </a:endParaRPr>
          </a:p>
        </p:txBody>
      </p:sp>
      <p:sp>
        <p:nvSpPr>
          <p:cNvPr id="23635" name="Rectangle 2134">
            <a:extLst>
              <a:ext uri="{FF2B5EF4-FFF2-40B4-BE49-F238E27FC236}">
                <a16:creationId xmlns:a16="http://schemas.microsoft.com/office/drawing/2014/main" id="{48E4CBFB-5C3A-4334-8B93-D524F6220C10}"/>
              </a:ext>
            </a:extLst>
          </p:cNvPr>
          <p:cNvSpPr>
            <a:spLocks noChangeArrowheads="1"/>
          </p:cNvSpPr>
          <p:nvPr/>
        </p:nvSpPr>
        <p:spPr bwMode="auto">
          <a:xfrm>
            <a:off x="119063" y="1719263"/>
            <a:ext cx="2395537" cy="2254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636" name="Freeform 2135">
            <a:extLst>
              <a:ext uri="{FF2B5EF4-FFF2-40B4-BE49-F238E27FC236}">
                <a16:creationId xmlns:a16="http://schemas.microsoft.com/office/drawing/2014/main" id="{B7C13CA0-76DA-4B4E-BEB2-F888376CC88C}"/>
              </a:ext>
            </a:extLst>
          </p:cNvPr>
          <p:cNvSpPr>
            <a:spLocks/>
          </p:cNvSpPr>
          <p:nvPr/>
        </p:nvSpPr>
        <p:spPr bwMode="auto">
          <a:xfrm>
            <a:off x="914400" y="2211388"/>
            <a:ext cx="152400" cy="150812"/>
          </a:xfrm>
          <a:custGeom>
            <a:avLst/>
            <a:gdLst>
              <a:gd name="T0" fmla="*/ 2147483647 w 96"/>
              <a:gd name="T1" fmla="*/ 0 h 95"/>
              <a:gd name="T2" fmla="*/ 2147483647 w 96"/>
              <a:gd name="T3" fmla="*/ 2147483647 h 95"/>
              <a:gd name="T4" fmla="*/ 2147483647 w 96"/>
              <a:gd name="T5" fmla="*/ 2147483647 h 95"/>
              <a:gd name="T6" fmla="*/ 0 w 96"/>
              <a:gd name="T7" fmla="*/ 2147483647 h 95"/>
              <a:gd name="T8" fmla="*/ 2147483647 w 96"/>
              <a:gd name="T9" fmla="*/ 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48" y="0"/>
                </a:moveTo>
                <a:lnTo>
                  <a:pt x="96" y="48"/>
                </a:lnTo>
                <a:lnTo>
                  <a:pt x="48" y="95"/>
                </a:lnTo>
                <a:lnTo>
                  <a:pt x="0" y="48"/>
                </a:lnTo>
                <a:lnTo>
                  <a:pt x="48" y="0"/>
                </a:lnTo>
                <a:close/>
              </a:path>
            </a:pathLst>
          </a:custGeom>
          <a:solidFill>
            <a:srgbClr val="00FFFF"/>
          </a:solidFill>
          <a:ln w="11113">
            <a:solidFill>
              <a:srgbClr val="000080"/>
            </a:solidFill>
            <a:round/>
            <a:headEnd/>
            <a:tailEnd/>
          </a:ln>
        </p:spPr>
        <p:txBody>
          <a:bodyPr/>
          <a:lstStyle/>
          <a:p>
            <a:endParaRPr lang="zh-TW" altLang="en-US"/>
          </a:p>
        </p:txBody>
      </p:sp>
      <p:sp>
        <p:nvSpPr>
          <p:cNvPr id="23637" name="Freeform 2136">
            <a:extLst>
              <a:ext uri="{FF2B5EF4-FFF2-40B4-BE49-F238E27FC236}">
                <a16:creationId xmlns:a16="http://schemas.microsoft.com/office/drawing/2014/main" id="{2365BEF6-AE16-4CB1-8ADF-2BEB10B8CA7B}"/>
              </a:ext>
            </a:extLst>
          </p:cNvPr>
          <p:cNvSpPr>
            <a:spLocks/>
          </p:cNvSpPr>
          <p:nvPr/>
        </p:nvSpPr>
        <p:spPr bwMode="auto">
          <a:xfrm>
            <a:off x="1524000" y="3048000"/>
            <a:ext cx="152400" cy="152400"/>
          </a:xfrm>
          <a:custGeom>
            <a:avLst/>
            <a:gdLst>
              <a:gd name="T0" fmla="*/ 2147483647 w 96"/>
              <a:gd name="T1" fmla="*/ 0 h 96"/>
              <a:gd name="T2" fmla="*/ 2147483647 w 96"/>
              <a:gd name="T3" fmla="*/ 2147483647 h 96"/>
              <a:gd name="T4" fmla="*/ 2147483647 w 96"/>
              <a:gd name="T5" fmla="*/ 2147483647 h 96"/>
              <a:gd name="T6" fmla="*/ 0 w 96"/>
              <a:gd name="T7" fmla="*/ 2147483647 h 96"/>
              <a:gd name="T8" fmla="*/ 2147483647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8" y="0"/>
                </a:moveTo>
                <a:lnTo>
                  <a:pt x="96" y="48"/>
                </a:lnTo>
                <a:lnTo>
                  <a:pt x="48" y="96"/>
                </a:lnTo>
                <a:lnTo>
                  <a:pt x="0" y="48"/>
                </a:lnTo>
                <a:lnTo>
                  <a:pt x="48" y="0"/>
                </a:lnTo>
                <a:close/>
              </a:path>
            </a:pathLst>
          </a:custGeom>
          <a:solidFill>
            <a:srgbClr val="00FFFF"/>
          </a:solidFill>
          <a:ln w="11113">
            <a:solidFill>
              <a:srgbClr val="000080"/>
            </a:solidFill>
            <a:round/>
            <a:headEnd/>
            <a:tailEnd/>
          </a:ln>
        </p:spPr>
        <p:txBody>
          <a:bodyPr/>
          <a:lstStyle/>
          <a:p>
            <a:endParaRPr lang="zh-TW" altLang="en-US"/>
          </a:p>
        </p:txBody>
      </p:sp>
      <p:sp>
        <p:nvSpPr>
          <p:cNvPr id="23638" name="Text Box 2137">
            <a:extLst>
              <a:ext uri="{FF2B5EF4-FFF2-40B4-BE49-F238E27FC236}">
                <a16:creationId xmlns:a16="http://schemas.microsoft.com/office/drawing/2014/main" id="{45F04F5B-3E48-46C3-AEA9-66DA298A0174}"/>
              </a:ext>
            </a:extLst>
          </p:cNvPr>
          <p:cNvSpPr txBox="1">
            <a:spLocks noChangeArrowheads="1"/>
          </p:cNvSpPr>
          <p:nvPr/>
        </p:nvSpPr>
        <p:spPr bwMode="auto">
          <a:xfrm>
            <a:off x="771525" y="1320740"/>
            <a:ext cx="752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ko-KR" sz="2000" b="1" dirty="0">
                <a:solidFill>
                  <a:srgbClr val="0000FF"/>
                </a:solidFill>
                <a:ea typeface="Gulim" panose="020B0600000101010101" pitchFamily="34" charset="-127"/>
              </a:rPr>
              <a:t>K=2</a:t>
            </a:r>
          </a:p>
        </p:txBody>
      </p:sp>
      <p:sp>
        <p:nvSpPr>
          <p:cNvPr id="23639" name="Line 2138">
            <a:extLst>
              <a:ext uri="{FF2B5EF4-FFF2-40B4-BE49-F238E27FC236}">
                <a16:creationId xmlns:a16="http://schemas.microsoft.com/office/drawing/2014/main" id="{979AF87D-7227-4C14-9E61-DAE522ECB79A}"/>
              </a:ext>
            </a:extLst>
          </p:cNvPr>
          <p:cNvSpPr>
            <a:spLocks noChangeShapeType="1"/>
          </p:cNvSpPr>
          <p:nvPr/>
        </p:nvSpPr>
        <p:spPr bwMode="auto">
          <a:xfrm>
            <a:off x="2590800" y="20574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23640" name="Text Box 2139">
            <a:extLst>
              <a:ext uri="{FF2B5EF4-FFF2-40B4-BE49-F238E27FC236}">
                <a16:creationId xmlns:a16="http://schemas.microsoft.com/office/drawing/2014/main" id="{161B74C1-09E3-41A0-86E6-B226BAFD372E}"/>
              </a:ext>
            </a:extLst>
          </p:cNvPr>
          <p:cNvSpPr txBox="1">
            <a:spLocks noChangeArrowheads="1"/>
          </p:cNvSpPr>
          <p:nvPr/>
        </p:nvSpPr>
        <p:spPr bwMode="auto">
          <a:xfrm>
            <a:off x="2590800" y="2362200"/>
            <a:ext cx="91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1400" dirty="0">
                <a:ea typeface="Gulim" panose="020B0600000101010101" pitchFamily="34" charset="-127"/>
              </a:rPr>
              <a:t>Arbitrary choose </a:t>
            </a:r>
            <a:r>
              <a:rPr lang="en-US" altLang="ko-KR" sz="1400" dirty="0">
                <a:solidFill>
                  <a:srgbClr val="0000FF"/>
                </a:solidFill>
                <a:ea typeface="Gulim" panose="020B0600000101010101" pitchFamily="34" charset="-127"/>
              </a:rPr>
              <a:t>k</a:t>
            </a:r>
            <a:r>
              <a:rPr lang="en-US" altLang="ko-KR" sz="1400" dirty="0">
                <a:ea typeface="Gulim" panose="020B0600000101010101" pitchFamily="34" charset="-127"/>
              </a:rPr>
              <a:t> object as initial </a:t>
            </a:r>
            <a:r>
              <a:rPr lang="en-US" altLang="ko-KR" sz="1400" dirty="0">
                <a:solidFill>
                  <a:srgbClr val="0000FF"/>
                </a:solidFill>
                <a:ea typeface="Gulim" panose="020B0600000101010101" pitchFamily="34" charset="-127"/>
              </a:rPr>
              <a:t>medoids</a:t>
            </a:r>
          </a:p>
        </p:txBody>
      </p:sp>
      <p:graphicFrame>
        <p:nvGraphicFramePr>
          <p:cNvPr id="23641" name="Object 2140">
            <a:extLst>
              <a:ext uri="{FF2B5EF4-FFF2-40B4-BE49-F238E27FC236}">
                <a16:creationId xmlns:a16="http://schemas.microsoft.com/office/drawing/2014/main" id="{65801B0A-3D26-4E1D-8FA9-B07E172E46C0}"/>
              </a:ext>
            </a:extLst>
          </p:cNvPr>
          <p:cNvGraphicFramePr>
            <a:graphicFrameLocks noChangeAspect="1"/>
          </p:cNvGraphicFramePr>
          <p:nvPr/>
        </p:nvGraphicFramePr>
        <p:xfrm>
          <a:off x="3429000" y="1676400"/>
          <a:ext cx="2514600" cy="2362200"/>
        </p:xfrm>
        <a:graphic>
          <a:graphicData uri="http://schemas.openxmlformats.org/presentationml/2006/ole">
            <mc:AlternateContent xmlns:mc="http://schemas.openxmlformats.org/markup-compatibility/2006">
              <mc:Choice xmlns:v="urn:schemas-microsoft-com:vml" Requires="v">
                <p:oleObj spid="_x0000_s4143" name="Worksheet" r:id="rId6" imgW="2200656" imgH="2076907" progId="Excel.Sheet.8">
                  <p:embed/>
                </p:oleObj>
              </mc:Choice>
              <mc:Fallback>
                <p:oleObj name="Worksheet" r:id="rId6" imgW="2200656" imgH="2076907" progId="Excel.Sheet.8">
                  <p:embed/>
                  <p:pic>
                    <p:nvPicPr>
                      <p:cNvPr id="23641" name="Object 2140">
                        <a:extLst>
                          <a:ext uri="{FF2B5EF4-FFF2-40B4-BE49-F238E27FC236}">
                            <a16:creationId xmlns:a16="http://schemas.microsoft.com/office/drawing/2014/main" id="{65801B0A-3D26-4E1D-8FA9-B07E172E4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676400"/>
                        <a:ext cx="2514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642" name="Line 2141">
            <a:extLst>
              <a:ext uri="{FF2B5EF4-FFF2-40B4-BE49-F238E27FC236}">
                <a16:creationId xmlns:a16="http://schemas.microsoft.com/office/drawing/2014/main" id="{16FBECFA-AC26-4D26-B510-E156D9EE53C9}"/>
              </a:ext>
            </a:extLst>
          </p:cNvPr>
          <p:cNvSpPr>
            <a:spLocks noChangeShapeType="1"/>
          </p:cNvSpPr>
          <p:nvPr/>
        </p:nvSpPr>
        <p:spPr bwMode="auto">
          <a:xfrm>
            <a:off x="5127625" y="2689225"/>
            <a:ext cx="0" cy="201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3643" name="Line 2142">
            <a:extLst>
              <a:ext uri="{FF2B5EF4-FFF2-40B4-BE49-F238E27FC236}">
                <a16:creationId xmlns:a16="http://schemas.microsoft.com/office/drawing/2014/main" id="{0E406D56-B977-46A2-A24E-82493729B018}"/>
              </a:ext>
            </a:extLst>
          </p:cNvPr>
          <p:cNvSpPr>
            <a:spLocks noChangeShapeType="1"/>
          </p:cNvSpPr>
          <p:nvPr/>
        </p:nvSpPr>
        <p:spPr bwMode="auto">
          <a:xfrm>
            <a:off x="5943600" y="2133600"/>
            <a:ext cx="762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23644" name="Text Box 2143">
            <a:extLst>
              <a:ext uri="{FF2B5EF4-FFF2-40B4-BE49-F238E27FC236}">
                <a16:creationId xmlns:a16="http://schemas.microsoft.com/office/drawing/2014/main" id="{024ABC45-19F8-445E-9D28-79534BF74855}"/>
              </a:ext>
            </a:extLst>
          </p:cNvPr>
          <p:cNvSpPr txBox="1">
            <a:spLocks noChangeArrowheads="1"/>
          </p:cNvSpPr>
          <p:nvPr/>
        </p:nvSpPr>
        <p:spPr bwMode="auto">
          <a:xfrm>
            <a:off x="5867399" y="2362200"/>
            <a:ext cx="99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1400" dirty="0">
                <a:ea typeface="Gulim" panose="020B0600000101010101" pitchFamily="34" charset="-127"/>
              </a:rPr>
              <a:t>Assign each remaining object to nearest medoids</a:t>
            </a:r>
          </a:p>
        </p:txBody>
      </p:sp>
      <p:sp>
        <p:nvSpPr>
          <p:cNvPr id="23645" name="Line 2144">
            <a:extLst>
              <a:ext uri="{FF2B5EF4-FFF2-40B4-BE49-F238E27FC236}">
                <a16:creationId xmlns:a16="http://schemas.microsoft.com/office/drawing/2014/main" id="{46D1BD98-5A9F-4CD3-B9F9-58BB8773B8A6}"/>
              </a:ext>
            </a:extLst>
          </p:cNvPr>
          <p:cNvSpPr>
            <a:spLocks noChangeShapeType="1"/>
          </p:cNvSpPr>
          <p:nvPr/>
        </p:nvSpPr>
        <p:spPr bwMode="auto">
          <a:xfrm>
            <a:off x="6781800" y="4038600"/>
            <a:ext cx="0" cy="381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23646" name="Text Box 2145">
            <a:extLst>
              <a:ext uri="{FF2B5EF4-FFF2-40B4-BE49-F238E27FC236}">
                <a16:creationId xmlns:a16="http://schemas.microsoft.com/office/drawing/2014/main" id="{7D9AC8AD-5FB4-494B-B550-15874D21F1AC}"/>
              </a:ext>
            </a:extLst>
          </p:cNvPr>
          <p:cNvSpPr txBox="1">
            <a:spLocks noChangeArrowheads="1"/>
          </p:cNvSpPr>
          <p:nvPr/>
        </p:nvSpPr>
        <p:spPr bwMode="auto">
          <a:xfrm>
            <a:off x="6934200" y="4038600"/>
            <a:ext cx="2209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1400">
                <a:ea typeface="Gulim" panose="020B0600000101010101" pitchFamily="34" charset="-127"/>
              </a:rPr>
              <a:t>Randomly select a nonmedoid object,O</a:t>
            </a:r>
            <a:r>
              <a:rPr lang="en-US" altLang="ko-KR" sz="1400" baseline="-25000">
                <a:ea typeface="Gulim" panose="020B0600000101010101" pitchFamily="34" charset="-127"/>
              </a:rPr>
              <a:t>ramdom</a:t>
            </a:r>
          </a:p>
        </p:txBody>
      </p:sp>
      <p:sp>
        <p:nvSpPr>
          <p:cNvPr id="23647" name="Line 2146">
            <a:extLst>
              <a:ext uri="{FF2B5EF4-FFF2-40B4-BE49-F238E27FC236}">
                <a16:creationId xmlns:a16="http://schemas.microsoft.com/office/drawing/2014/main" id="{9C14AB80-8C87-45C2-B176-555937B4D2A8}"/>
              </a:ext>
            </a:extLst>
          </p:cNvPr>
          <p:cNvSpPr>
            <a:spLocks noChangeShapeType="1"/>
          </p:cNvSpPr>
          <p:nvPr/>
        </p:nvSpPr>
        <p:spPr bwMode="auto">
          <a:xfrm flipH="1">
            <a:off x="6019800" y="4724400"/>
            <a:ext cx="685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23648" name="Text Box 2147">
            <a:extLst>
              <a:ext uri="{FF2B5EF4-FFF2-40B4-BE49-F238E27FC236}">
                <a16:creationId xmlns:a16="http://schemas.microsoft.com/office/drawing/2014/main" id="{25E37351-E9DD-4B3B-A97F-5AC70DC9887C}"/>
              </a:ext>
            </a:extLst>
          </p:cNvPr>
          <p:cNvSpPr txBox="1">
            <a:spLocks noChangeArrowheads="1"/>
          </p:cNvSpPr>
          <p:nvPr/>
        </p:nvSpPr>
        <p:spPr bwMode="auto">
          <a:xfrm>
            <a:off x="5715000" y="4876800"/>
            <a:ext cx="1143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1400">
                <a:ea typeface="Gulim" panose="020B0600000101010101" pitchFamily="34" charset="-127"/>
              </a:rPr>
              <a:t>Compute total cost of swapping</a:t>
            </a:r>
          </a:p>
        </p:txBody>
      </p:sp>
      <p:grpSp>
        <p:nvGrpSpPr>
          <p:cNvPr id="23649" name="Group 2148">
            <a:extLst>
              <a:ext uri="{FF2B5EF4-FFF2-40B4-BE49-F238E27FC236}">
                <a16:creationId xmlns:a16="http://schemas.microsoft.com/office/drawing/2014/main" id="{C14D048F-D001-4D1D-89BF-17E66D96704F}"/>
              </a:ext>
            </a:extLst>
          </p:cNvPr>
          <p:cNvGrpSpPr>
            <a:grpSpLocks/>
          </p:cNvGrpSpPr>
          <p:nvPr/>
        </p:nvGrpSpPr>
        <p:grpSpPr bwMode="auto">
          <a:xfrm>
            <a:off x="3544888" y="4611688"/>
            <a:ext cx="2176462" cy="2035175"/>
            <a:chOff x="2233" y="2905"/>
            <a:chExt cx="1371" cy="1282"/>
          </a:xfrm>
        </p:grpSpPr>
        <p:sp>
          <p:nvSpPr>
            <p:cNvPr id="23736" name="Rectangle 2149">
              <a:extLst>
                <a:ext uri="{FF2B5EF4-FFF2-40B4-BE49-F238E27FC236}">
                  <a16:creationId xmlns:a16="http://schemas.microsoft.com/office/drawing/2014/main" id="{846E4AA3-E624-4519-9B70-84E4DE2B7F52}"/>
                </a:ext>
              </a:extLst>
            </p:cNvPr>
            <p:cNvSpPr>
              <a:spLocks noChangeArrowheads="1"/>
            </p:cNvSpPr>
            <p:nvPr/>
          </p:nvSpPr>
          <p:spPr bwMode="auto">
            <a:xfrm>
              <a:off x="2233" y="2905"/>
              <a:ext cx="1371" cy="1282"/>
            </a:xfrm>
            <a:prstGeom prst="rect">
              <a:avLst/>
            </a:prstGeom>
            <a:solidFill>
              <a:srgbClr val="FFFFFF"/>
            </a:solidFill>
            <a:ln w="0">
              <a:solidFill>
                <a:srgbClr val="000000"/>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737" name="Rectangle 2150">
              <a:extLst>
                <a:ext uri="{FF2B5EF4-FFF2-40B4-BE49-F238E27FC236}">
                  <a16:creationId xmlns:a16="http://schemas.microsoft.com/office/drawing/2014/main" id="{CB88A049-B0C6-4975-A2DF-9E0211C39162}"/>
                </a:ext>
              </a:extLst>
            </p:cNvPr>
            <p:cNvSpPr>
              <a:spLocks noChangeArrowheads="1"/>
            </p:cNvSpPr>
            <p:nvPr/>
          </p:nvSpPr>
          <p:spPr bwMode="auto">
            <a:xfrm>
              <a:off x="2376" y="3009"/>
              <a:ext cx="1154" cy="1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738" name="Line 2151">
              <a:extLst>
                <a:ext uri="{FF2B5EF4-FFF2-40B4-BE49-F238E27FC236}">
                  <a16:creationId xmlns:a16="http://schemas.microsoft.com/office/drawing/2014/main" id="{C90D70D2-9002-46B4-A119-9A7266586D7A}"/>
                </a:ext>
              </a:extLst>
            </p:cNvPr>
            <p:cNvSpPr>
              <a:spLocks noChangeShapeType="1"/>
            </p:cNvSpPr>
            <p:nvPr/>
          </p:nvSpPr>
          <p:spPr bwMode="auto">
            <a:xfrm>
              <a:off x="2376" y="392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39" name="Line 2152">
              <a:extLst>
                <a:ext uri="{FF2B5EF4-FFF2-40B4-BE49-F238E27FC236}">
                  <a16:creationId xmlns:a16="http://schemas.microsoft.com/office/drawing/2014/main" id="{143D76C6-5713-44DC-905B-C18162AE580C}"/>
                </a:ext>
              </a:extLst>
            </p:cNvPr>
            <p:cNvSpPr>
              <a:spLocks noChangeShapeType="1"/>
            </p:cNvSpPr>
            <p:nvPr/>
          </p:nvSpPr>
          <p:spPr bwMode="auto">
            <a:xfrm>
              <a:off x="2376" y="382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40" name="Line 2153">
              <a:extLst>
                <a:ext uri="{FF2B5EF4-FFF2-40B4-BE49-F238E27FC236}">
                  <a16:creationId xmlns:a16="http://schemas.microsoft.com/office/drawing/2014/main" id="{7CDC225A-4EA9-4F84-9601-DE6F62EDA509}"/>
                </a:ext>
              </a:extLst>
            </p:cNvPr>
            <p:cNvSpPr>
              <a:spLocks noChangeShapeType="1"/>
            </p:cNvSpPr>
            <p:nvPr/>
          </p:nvSpPr>
          <p:spPr bwMode="auto">
            <a:xfrm>
              <a:off x="2376" y="3725"/>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41" name="Line 2154">
              <a:extLst>
                <a:ext uri="{FF2B5EF4-FFF2-40B4-BE49-F238E27FC236}">
                  <a16:creationId xmlns:a16="http://schemas.microsoft.com/office/drawing/2014/main" id="{62EE2EC3-3590-4ECE-9363-CF8F758BF859}"/>
                </a:ext>
              </a:extLst>
            </p:cNvPr>
            <p:cNvSpPr>
              <a:spLocks noChangeShapeType="1"/>
            </p:cNvSpPr>
            <p:nvPr/>
          </p:nvSpPr>
          <p:spPr bwMode="auto">
            <a:xfrm>
              <a:off x="2376" y="3620"/>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42" name="Line 2155">
              <a:extLst>
                <a:ext uri="{FF2B5EF4-FFF2-40B4-BE49-F238E27FC236}">
                  <a16:creationId xmlns:a16="http://schemas.microsoft.com/office/drawing/2014/main" id="{DB21751B-DB97-4862-8E7D-9D96FAB94DB6}"/>
                </a:ext>
              </a:extLst>
            </p:cNvPr>
            <p:cNvSpPr>
              <a:spLocks noChangeShapeType="1"/>
            </p:cNvSpPr>
            <p:nvPr/>
          </p:nvSpPr>
          <p:spPr bwMode="auto">
            <a:xfrm>
              <a:off x="2376" y="3521"/>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43" name="Line 2156">
              <a:extLst>
                <a:ext uri="{FF2B5EF4-FFF2-40B4-BE49-F238E27FC236}">
                  <a16:creationId xmlns:a16="http://schemas.microsoft.com/office/drawing/2014/main" id="{B16F2F3B-AE43-49EC-ADF4-C5339137DC51}"/>
                </a:ext>
              </a:extLst>
            </p:cNvPr>
            <p:cNvSpPr>
              <a:spLocks noChangeShapeType="1"/>
            </p:cNvSpPr>
            <p:nvPr/>
          </p:nvSpPr>
          <p:spPr bwMode="auto">
            <a:xfrm>
              <a:off x="2376" y="3416"/>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44" name="Line 2157">
              <a:extLst>
                <a:ext uri="{FF2B5EF4-FFF2-40B4-BE49-F238E27FC236}">
                  <a16:creationId xmlns:a16="http://schemas.microsoft.com/office/drawing/2014/main" id="{ABB6FC39-D21B-4D09-A498-0D3471816EF6}"/>
                </a:ext>
              </a:extLst>
            </p:cNvPr>
            <p:cNvSpPr>
              <a:spLocks noChangeShapeType="1"/>
            </p:cNvSpPr>
            <p:nvPr/>
          </p:nvSpPr>
          <p:spPr bwMode="auto">
            <a:xfrm>
              <a:off x="2376" y="331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45" name="Line 2158">
              <a:extLst>
                <a:ext uri="{FF2B5EF4-FFF2-40B4-BE49-F238E27FC236}">
                  <a16:creationId xmlns:a16="http://schemas.microsoft.com/office/drawing/2014/main" id="{5FCA733A-5C95-4B8C-9947-02760804C2AB}"/>
                </a:ext>
              </a:extLst>
            </p:cNvPr>
            <p:cNvSpPr>
              <a:spLocks noChangeShapeType="1"/>
            </p:cNvSpPr>
            <p:nvPr/>
          </p:nvSpPr>
          <p:spPr bwMode="auto">
            <a:xfrm>
              <a:off x="2376" y="321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46" name="Line 2159">
              <a:extLst>
                <a:ext uri="{FF2B5EF4-FFF2-40B4-BE49-F238E27FC236}">
                  <a16:creationId xmlns:a16="http://schemas.microsoft.com/office/drawing/2014/main" id="{79F1FD75-436A-4828-8D70-F4A533761830}"/>
                </a:ext>
              </a:extLst>
            </p:cNvPr>
            <p:cNvSpPr>
              <a:spLocks noChangeShapeType="1"/>
            </p:cNvSpPr>
            <p:nvPr/>
          </p:nvSpPr>
          <p:spPr bwMode="auto">
            <a:xfrm>
              <a:off x="2376" y="3114"/>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47" name="Line 2160">
              <a:extLst>
                <a:ext uri="{FF2B5EF4-FFF2-40B4-BE49-F238E27FC236}">
                  <a16:creationId xmlns:a16="http://schemas.microsoft.com/office/drawing/2014/main" id="{99F98318-B0D1-430E-90DB-C69D4AAC2036}"/>
                </a:ext>
              </a:extLst>
            </p:cNvPr>
            <p:cNvSpPr>
              <a:spLocks noChangeShapeType="1"/>
            </p:cNvSpPr>
            <p:nvPr/>
          </p:nvSpPr>
          <p:spPr bwMode="auto">
            <a:xfrm>
              <a:off x="2376" y="3009"/>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48" name="Line 2161">
              <a:extLst>
                <a:ext uri="{FF2B5EF4-FFF2-40B4-BE49-F238E27FC236}">
                  <a16:creationId xmlns:a16="http://schemas.microsoft.com/office/drawing/2014/main" id="{0E4DED42-4389-4840-8B4A-2935D3D5DE31}"/>
                </a:ext>
              </a:extLst>
            </p:cNvPr>
            <p:cNvSpPr>
              <a:spLocks noChangeShapeType="1"/>
            </p:cNvSpPr>
            <p:nvPr/>
          </p:nvSpPr>
          <p:spPr bwMode="auto">
            <a:xfrm>
              <a:off x="2495"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49" name="Line 2162">
              <a:extLst>
                <a:ext uri="{FF2B5EF4-FFF2-40B4-BE49-F238E27FC236}">
                  <a16:creationId xmlns:a16="http://schemas.microsoft.com/office/drawing/2014/main" id="{EA805B76-CAA1-42F8-B60A-96E85798EC7B}"/>
                </a:ext>
              </a:extLst>
            </p:cNvPr>
            <p:cNvSpPr>
              <a:spLocks noChangeShapeType="1"/>
            </p:cNvSpPr>
            <p:nvPr/>
          </p:nvSpPr>
          <p:spPr bwMode="auto">
            <a:xfrm>
              <a:off x="260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50" name="Line 2163">
              <a:extLst>
                <a:ext uri="{FF2B5EF4-FFF2-40B4-BE49-F238E27FC236}">
                  <a16:creationId xmlns:a16="http://schemas.microsoft.com/office/drawing/2014/main" id="{0345FA7A-AB3B-49B0-B160-866366C317BE}"/>
                </a:ext>
              </a:extLst>
            </p:cNvPr>
            <p:cNvSpPr>
              <a:spLocks noChangeShapeType="1"/>
            </p:cNvSpPr>
            <p:nvPr/>
          </p:nvSpPr>
          <p:spPr bwMode="auto">
            <a:xfrm>
              <a:off x="2725"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51" name="Line 2164">
              <a:extLst>
                <a:ext uri="{FF2B5EF4-FFF2-40B4-BE49-F238E27FC236}">
                  <a16:creationId xmlns:a16="http://schemas.microsoft.com/office/drawing/2014/main" id="{F7EADB12-090F-4E69-B84A-8106176DDD1F}"/>
                </a:ext>
              </a:extLst>
            </p:cNvPr>
            <p:cNvSpPr>
              <a:spLocks noChangeShapeType="1"/>
            </p:cNvSpPr>
            <p:nvPr/>
          </p:nvSpPr>
          <p:spPr bwMode="auto">
            <a:xfrm>
              <a:off x="2838"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52" name="Line 2165">
              <a:extLst>
                <a:ext uri="{FF2B5EF4-FFF2-40B4-BE49-F238E27FC236}">
                  <a16:creationId xmlns:a16="http://schemas.microsoft.com/office/drawing/2014/main" id="{A6EC20F4-191B-47D1-A024-39305F5A8D15}"/>
                </a:ext>
              </a:extLst>
            </p:cNvPr>
            <p:cNvSpPr>
              <a:spLocks noChangeShapeType="1"/>
            </p:cNvSpPr>
            <p:nvPr/>
          </p:nvSpPr>
          <p:spPr bwMode="auto">
            <a:xfrm>
              <a:off x="2956"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53" name="Line 2166">
              <a:extLst>
                <a:ext uri="{FF2B5EF4-FFF2-40B4-BE49-F238E27FC236}">
                  <a16:creationId xmlns:a16="http://schemas.microsoft.com/office/drawing/2014/main" id="{1A74F0D8-4F9C-47D6-B5C4-B7C720F4C71C}"/>
                </a:ext>
              </a:extLst>
            </p:cNvPr>
            <p:cNvSpPr>
              <a:spLocks noChangeShapeType="1"/>
            </p:cNvSpPr>
            <p:nvPr/>
          </p:nvSpPr>
          <p:spPr bwMode="auto">
            <a:xfrm>
              <a:off x="3068"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54" name="Line 2167">
              <a:extLst>
                <a:ext uri="{FF2B5EF4-FFF2-40B4-BE49-F238E27FC236}">
                  <a16:creationId xmlns:a16="http://schemas.microsoft.com/office/drawing/2014/main" id="{633C3A80-4E97-4C5E-812F-1DD610E0FC15}"/>
                </a:ext>
              </a:extLst>
            </p:cNvPr>
            <p:cNvSpPr>
              <a:spLocks noChangeShapeType="1"/>
            </p:cNvSpPr>
            <p:nvPr/>
          </p:nvSpPr>
          <p:spPr bwMode="auto">
            <a:xfrm>
              <a:off x="318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55" name="Line 2168">
              <a:extLst>
                <a:ext uri="{FF2B5EF4-FFF2-40B4-BE49-F238E27FC236}">
                  <a16:creationId xmlns:a16="http://schemas.microsoft.com/office/drawing/2014/main" id="{96BD2C4A-DCEF-46F9-93A6-8025A54DD0C1}"/>
                </a:ext>
              </a:extLst>
            </p:cNvPr>
            <p:cNvSpPr>
              <a:spLocks noChangeShapeType="1"/>
            </p:cNvSpPr>
            <p:nvPr/>
          </p:nvSpPr>
          <p:spPr bwMode="auto">
            <a:xfrm>
              <a:off x="329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56" name="Line 2169">
              <a:extLst>
                <a:ext uri="{FF2B5EF4-FFF2-40B4-BE49-F238E27FC236}">
                  <a16:creationId xmlns:a16="http://schemas.microsoft.com/office/drawing/2014/main" id="{8E6DCDBC-8FC5-4D1B-B795-0ACDEA5707AB}"/>
                </a:ext>
              </a:extLst>
            </p:cNvPr>
            <p:cNvSpPr>
              <a:spLocks noChangeShapeType="1"/>
            </p:cNvSpPr>
            <p:nvPr/>
          </p:nvSpPr>
          <p:spPr bwMode="auto">
            <a:xfrm>
              <a:off x="3417"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57" name="Line 2170">
              <a:extLst>
                <a:ext uri="{FF2B5EF4-FFF2-40B4-BE49-F238E27FC236}">
                  <a16:creationId xmlns:a16="http://schemas.microsoft.com/office/drawing/2014/main" id="{1BF9F9B4-19E7-494C-8F09-9163714761C6}"/>
                </a:ext>
              </a:extLst>
            </p:cNvPr>
            <p:cNvSpPr>
              <a:spLocks noChangeShapeType="1"/>
            </p:cNvSpPr>
            <p:nvPr/>
          </p:nvSpPr>
          <p:spPr bwMode="auto">
            <a:xfrm>
              <a:off x="353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58" name="Rectangle 2171">
              <a:extLst>
                <a:ext uri="{FF2B5EF4-FFF2-40B4-BE49-F238E27FC236}">
                  <a16:creationId xmlns:a16="http://schemas.microsoft.com/office/drawing/2014/main" id="{75B9BD59-6BE5-4BDD-BACF-E4D0051F25AF}"/>
                </a:ext>
              </a:extLst>
            </p:cNvPr>
            <p:cNvSpPr>
              <a:spLocks noChangeArrowheads="1"/>
            </p:cNvSpPr>
            <p:nvPr/>
          </p:nvSpPr>
          <p:spPr bwMode="auto">
            <a:xfrm>
              <a:off x="2376" y="3009"/>
              <a:ext cx="1154" cy="10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759" name="Line 2172">
              <a:extLst>
                <a:ext uri="{FF2B5EF4-FFF2-40B4-BE49-F238E27FC236}">
                  <a16:creationId xmlns:a16="http://schemas.microsoft.com/office/drawing/2014/main" id="{6E0A78B3-1AEE-4447-94C4-14D6A97B7096}"/>
                </a:ext>
              </a:extLst>
            </p:cNvPr>
            <p:cNvSpPr>
              <a:spLocks noChangeShapeType="1"/>
            </p:cNvSpPr>
            <p:nvPr/>
          </p:nvSpPr>
          <p:spPr bwMode="auto">
            <a:xfrm>
              <a:off x="2376"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60" name="Line 2173">
              <a:extLst>
                <a:ext uri="{FF2B5EF4-FFF2-40B4-BE49-F238E27FC236}">
                  <a16:creationId xmlns:a16="http://schemas.microsoft.com/office/drawing/2014/main" id="{E054D709-8387-445A-BB1D-4CDB49CAB1CF}"/>
                </a:ext>
              </a:extLst>
            </p:cNvPr>
            <p:cNvSpPr>
              <a:spLocks noChangeShapeType="1"/>
            </p:cNvSpPr>
            <p:nvPr/>
          </p:nvSpPr>
          <p:spPr bwMode="auto">
            <a:xfrm>
              <a:off x="2364" y="402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61" name="Line 2174">
              <a:extLst>
                <a:ext uri="{FF2B5EF4-FFF2-40B4-BE49-F238E27FC236}">
                  <a16:creationId xmlns:a16="http://schemas.microsoft.com/office/drawing/2014/main" id="{E5DB19F4-E34A-4770-B3CF-AE98CFE6FDA5}"/>
                </a:ext>
              </a:extLst>
            </p:cNvPr>
            <p:cNvSpPr>
              <a:spLocks noChangeShapeType="1"/>
            </p:cNvSpPr>
            <p:nvPr/>
          </p:nvSpPr>
          <p:spPr bwMode="auto">
            <a:xfrm>
              <a:off x="2364" y="39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62" name="Line 2175">
              <a:extLst>
                <a:ext uri="{FF2B5EF4-FFF2-40B4-BE49-F238E27FC236}">
                  <a16:creationId xmlns:a16="http://schemas.microsoft.com/office/drawing/2014/main" id="{E5CB460A-290C-4ED7-B491-2403FABFA117}"/>
                </a:ext>
              </a:extLst>
            </p:cNvPr>
            <p:cNvSpPr>
              <a:spLocks noChangeShapeType="1"/>
            </p:cNvSpPr>
            <p:nvPr/>
          </p:nvSpPr>
          <p:spPr bwMode="auto">
            <a:xfrm>
              <a:off x="2364" y="382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63" name="Line 2176">
              <a:extLst>
                <a:ext uri="{FF2B5EF4-FFF2-40B4-BE49-F238E27FC236}">
                  <a16:creationId xmlns:a16="http://schemas.microsoft.com/office/drawing/2014/main" id="{833C3987-1738-4D4A-BB53-125F01A2027E}"/>
                </a:ext>
              </a:extLst>
            </p:cNvPr>
            <p:cNvSpPr>
              <a:spLocks noChangeShapeType="1"/>
            </p:cNvSpPr>
            <p:nvPr/>
          </p:nvSpPr>
          <p:spPr bwMode="auto">
            <a:xfrm>
              <a:off x="2364" y="37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64" name="Line 2177">
              <a:extLst>
                <a:ext uri="{FF2B5EF4-FFF2-40B4-BE49-F238E27FC236}">
                  <a16:creationId xmlns:a16="http://schemas.microsoft.com/office/drawing/2014/main" id="{64F01E56-C0CA-4932-BF80-A68A3FAECF81}"/>
                </a:ext>
              </a:extLst>
            </p:cNvPr>
            <p:cNvSpPr>
              <a:spLocks noChangeShapeType="1"/>
            </p:cNvSpPr>
            <p:nvPr/>
          </p:nvSpPr>
          <p:spPr bwMode="auto">
            <a:xfrm>
              <a:off x="2364" y="362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65" name="Line 2178">
              <a:extLst>
                <a:ext uri="{FF2B5EF4-FFF2-40B4-BE49-F238E27FC236}">
                  <a16:creationId xmlns:a16="http://schemas.microsoft.com/office/drawing/2014/main" id="{078B9FA8-8F6C-4BAC-9576-C105D0FB2CB6}"/>
                </a:ext>
              </a:extLst>
            </p:cNvPr>
            <p:cNvSpPr>
              <a:spLocks noChangeShapeType="1"/>
            </p:cNvSpPr>
            <p:nvPr/>
          </p:nvSpPr>
          <p:spPr bwMode="auto">
            <a:xfrm>
              <a:off x="2364" y="352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66" name="Line 2179">
              <a:extLst>
                <a:ext uri="{FF2B5EF4-FFF2-40B4-BE49-F238E27FC236}">
                  <a16:creationId xmlns:a16="http://schemas.microsoft.com/office/drawing/2014/main" id="{78E1369D-C5E0-4DB0-ABBE-AEBDB27CCEB1}"/>
                </a:ext>
              </a:extLst>
            </p:cNvPr>
            <p:cNvSpPr>
              <a:spLocks noChangeShapeType="1"/>
            </p:cNvSpPr>
            <p:nvPr/>
          </p:nvSpPr>
          <p:spPr bwMode="auto">
            <a:xfrm>
              <a:off x="2364" y="341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67" name="Line 2180">
              <a:extLst>
                <a:ext uri="{FF2B5EF4-FFF2-40B4-BE49-F238E27FC236}">
                  <a16:creationId xmlns:a16="http://schemas.microsoft.com/office/drawing/2014/main" id="{3BF8EBD1-2BB2-4CE6-874F-B3252D51999D}"/>
                </a:ext>
              </a:extLst>
            </p:cNvPr>
            <p:cNvSpPr>
              <a:spLocks noChangeShapeType="1"/>
            </p:cNvSpPr>
            <p:nvPr/>
          </p:nvSpPr>
          <p:spPr bwMode="auto">
            <a:xfrm>
              <a:off x="2364" y="331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68" name="Line 2181">
              <a:extLst>
                <a:ext uri="{FF2B5EF4-FFF2-40B4-BE49-F238E27FC236}">
                  <a16:creationId xmlns:a16="http://schemas.microsoft.com/office/drawing/2014/main" id="{45E275EF-8F71-414D-8442-50C0AB4CA353}"/>
                </a:ext>
              </a:extLst>
            </p:cNvPr>
            <p:cNvSpPr>
              <a:spLocks noChangeShapeType="1"/>
            </p:cNvSpPr>
            <p:nvPr/>
          </p:nvSpPr>
          <p:spPr bwMode="auto">
            <a:xfrm>
              <a:off x="2364" y="321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69" name="Line 2182">
              <a:extLst>
                <a:ext uri="{FF2B5EF4-FFF2-40B4-BE49-F238E27FC236}">
                  <a16:creationId xmlns:a16="http://schemas.microsoft.com/office/drawing/2014/main" id="{C1E09D91-D9AE-488F-B8D3-EEFAA97D0DBC}"/>
                </a:ext>
              </a:extLst>
            </p:cNvPr>
            <p:cNvSpPr>
              <a:spLocks noChangeShapeType="1"/>
            </p:cNvSpPr>
            <p:nvPr/>
          </p:nvSpPr>
          <p:spPr bwMode="auto">
            <a:xfrm>
              <a:off x="2364" y="311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70" name="Line 2183">
              <a:extLst>
                <a:ext uri="{FF2B5EF4-FFF2-40B4-BE49-F238E27FC236}">
                  <a16:creationId xmlns:a16="http://schemas.microsoft.com/office/drawing/2014/main" id="{E97AD4DA-E0E6-4075-9C6F-A77688021F2C}"/>
                </a:ext>
              </a:extLst>
            </p:cNvPr>
            <p:cNvSpPr>
              <a:spLocks noChangeShapeType="1"/>
            </p:cNvSpPr>
            <p:nvPr/>
          </p:nvSpPr>
          <p:spPr bwMode="auto">
            <a:xfrm>
              <a:off x="2364" y="300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71" name="Line 2184">
              <a:extLst>
                <a:ext uri="{FF2B5EF4-FFF2-40B4-BE49-F238E27FC236}">
                  <a16:creationId xmlns:a16="http://schemas.microsoft.com/office/drawing/2014/main" id="{6E95F8D0-0229-4D2D-A5BA-287BC22CA4D7}"/>
                </a:ext>
              </a:extLst>
            </p:cNvPr>
            <p:cNvSpPr>
              <a:spLocks noChangeShapeType="1"/>
            </p:cNvSpPr>
            <p:nvPr/>
          </p:nvSpPr>
          <p:spPr bwMode="auto">
            <a:xfrm>
              <a:off x="2376" y="4027"/>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72" name="Line 2185">
              <a:extLst>
                <a:ext uri="{FF2B5EF4-FFF2-40B4-BE49-F238E27FC236}">
                  <a16:creationId xmlns:a16="http://schemas.microsoft.com/office/drawing/2014/main" id="{3E25A57B-1A00-4F8C-9501-78A72E50CEB1}"/>
                </a:ext>
              </a:extLst>
            </p:cNvPr>
            <p:cNvSpPr>
              <a:spLocks noChangeShapeType="1"/>
            </p:cNvSpPr>
            <p:nvPr/>
          </p:nvSpPr>
          <p:spPr bwMode="auto">
            <a:xfrm flipV="1">
              <a:off x="2376"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73" name="Line 2186">
              <a:extLst>
                <a:ext uri="{FF2B5EF4-FFF2-40B4-BE49-F238E27FC236}">
                  <a16:creationId xmlns:a16="http://schemas.microsoft.com/office/drawing/2014/main" id="{549AEDF9-DF10-4394-9B20-B90E27D19B81}"/>
                </a:ext>
              </a:extLst>
            </p:cNvPr>
            <p:cNvSpPr>
              <a:spLocks noChangeShapeType="1"/>
            </p:cNvSpPr>
            <p:nvPr/>
          </p:nvSpPr>
          <p:spPr bwMode="auto">
            <a:xfrm flipV="1">
              <a:off x="2495"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74" name="Line 2187">
              <a:extLst>
                <a:ext uri="{FF2B5EF4-FFF2-40B4-BE49-F238E27FC236}">
                  <a16:creationId xmlns:a16="http://schemas.microsoft.com/office/drawing/2014/main" id="{052608A6-6B7F-4AD4-8CB6-0FB31826D578}"/>
                </a:ext>
              </a:extLst>
            </p:cNvPr>
            <p:cNvSpPr>
              <a:spLocks noChangeShapeType="1"/>
            </p:cNvSpPr>
            <p:nvPr/>
          </p:nvSpPr>
          <p:spPr bwMode="auto">
            <a:xfrm flipV="1">
              <a:off x="260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75" name="Line 2188">
              <a:extLst>
                <a:ext uri="{FF2B5EF4-FFF2-40B4-BE49-F238E27FC236}">
                  <a16:creationId xmlns:a16="http://schemas.microsoft.com/office/drawing/2014/main" id="{39FFE893-0E49-4C53-BC8B-EA9BE84F1F7F}"/>
                </a:ext>
              </a:extLst>
            </p:cNvPr>
            <p:cNvSpPr>
              <a:spLocks noChangeShapeType="1"/>
            </p:cNvSpPr>
            <p:nvPr/>
          </p:nvSpPr>
          <p:spPr bwMode="auto">
            <a:xfrm flipV="1">
              <a:off x="2725"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76" name="Line 2189">
              <a:extLst>
                <a:ext uri="{FF2B5EF4-FFF2-40B4-BE49-F238E27FC236}">
                  <a16:creationId xmlns:a16="http://schemas.microsoft.com/office/drawing/2014/main" id="{3889816D-A0A7-4F3D-A51C-EB2DC90F62C9}"/>
                </a:ext>
              </a:extLst>
            </p:cNvPr>
            <p:cNvSpPr>
              <a:spLocks noChangeShapeType="1"/>
            </p:cNvSpPr>
            <p:nvPr/>
          </p:nvSpPr>
          <p:spPr bwMode="auto">
            <a:xfrm flipV="1">
              <a:off x="2838"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77" name="Line 2190">
              <a:extLst>
                <a:ext uri="{FF2B5EF4-FFF2-40B4-BE49-F238E27FC236}">
                  <a16:creationId xmlns:a16="http://schemas.microsoft.com/office/drawing/2014/main" id="{942F2E32-23FC-49CC-8A39-EF75D1D3DA79}"/>
                </a:ext>
              </a:extLst>
            </p:cNvPr>
            <p:cNvSpPr>
              <a:spLocks noChangeShapeType="1"/>
            </p:cNvSpPr>
            <p:nvPr/>
          </p:nvSpPr>
          <p:spPr bwMode="auto">
            <a:xfrm flipV="1">
              <a:off x="2956"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78" name="Line 2191">
              <a:extLst>
                <a:ext uri="{FF2B5EF4-FFF2-40B4-BE49-F238E27FC236}">
                  <a16:creationId xmlns:a16="http://schemas.microsoft.com/office/drawing/2014/main" id="{8D03B235-D755-4EF6-8ED6-A0C02F0A9221}"/>
                </a:ext>
              </a:extLst>
            </p:cNvPr>
            <p:cNvSpPr>
              <a:spLocks noChangeShapeType="1"/>
            </p:cNvSpPr>
            <p:nvPr/>
          </p:nvSpPr>
          <p:spPr bwMode="auto">
            <a:xfrm flipV="1">
              <a:off x="3068"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79" name="Line 2192">
              <a:extLst>
                <a:ext uri="{FF2B5EF4-FFF2-40B4-BE49-F238E27FC236}">
                  <a16:creationId xmlns:a16="http://schemas.microsoft.com/office/drawing/2014/main" id="{72C856BB-DCE9-4D6B-99D0-F1AFBAD7DA3A}"/>
                </a:ext>
              </a:extLst>
            </p:cNvPr>
            <p:cNvSpPr>
              <a:spLocks noChangeShapeType="1"/>
            </p:cNvSpPr>
            <p:nvPr/>
          </p:nvSpPr>
          <p:spPr bwMode="auto">
            <a:xfrm flipV="1">
              <a:off x="318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80" name="Line 2193">
              <a:extLst>
                <a:ext uri="{FF2B5EF4-FFF2-40B4-BE49-F238E27FC236}">
                  <a16:creationId xmlns:a16="http://schemas.microsoft.com/office/drawing/2014/main" id="{5FE29D65-0A33-4DD5-AAFF-D0AD46A35E67}"/>
                </a:ext>
              </a:extLst>
            </p:cNvPr>
            <p:cNvSpPr>
              <a:spLocks noChangeShapeType="1"/>
            </p:cNvSpPr>
            <p:nvPr/>
          </p:nvSpPr>
          <p:spPr bwMode="auto">
            <a:xfrm flipV="1">
              <a:off x="329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81" name="Line 2194">
              <a:extLst>
                <a:ext uri="{FF2B5EF4-FFF2-40B4-BE49-F238E27FC236}">
                  <a16:creationId xmlns:a16="http://schemas.microsoft.com/office/drawing/2014/main" id="{4853F242-0D45-4073-B916-9129CB0A5BD8}"/>
                </a:ext>
              </a:extLst>
            </p:cNvPr>
            <p:cNvSpPr>
              <a:spLocks noChangeShapeType="1"/>
            </p:cNvSpPr>
            <p:nvPr/>
          </p:nvSpPr>
          <p:spPr bwMode="auto">
            <a:xfrm flipV="1">
              <a:off x="3417"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82" name="Line 2195">
              <a:extLst>
                <a:ext uri="{FF2B5EF4-FFF2-40B4-BE49-F238E27FC236}">
                  <a16:creationId xmlns:a16="http://schemas.microsoft.com/office/drawing/2014/main" id="{14D12C26-F640-4CE1-8DC1-E6192ED5BE6B}"/>
                </a:ext>
              </a:extLst>
            </p:cNvPr>
            <p:cNvSpPr>
              <a:spLocks noChangeShapeType="1"/>
            </p:cNvSpPr>
            <p:nvPr/>
          </p:nvSpPr>
          <p:spPr bwMode="auto">
            <a:xfrm flipV="1">
              <a:off x="353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83" name="Freeform 2196">
              <a:extLst>
                <a:ext uri="{FF2B5EF4-FFF2-40B4-BE49-F238E27FC236}">
                  <a16:creationId xmlns:a16="http://schemas.microsoft.com/office/drawing/2014/main" id="{3680914E-F103-4534-A389-E26327A3D54E}"/>
                </a:ext>
              </a:extLst>
            </p:cNvPr>
            <p:cNvSpPr>
              <a:spLocks/>
            </p:cNvSpPr>
            <p:nvPr/>
          </p:nvSpPr>
          <p:spPr bwMode="auto">
            <a:xfrm>
              <a:off x="2682"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endParaRPr lang="zh-TW" altLang="en-US"/>
            </a:p>
          </p:txBody>
        </p:sp>
        <p:sp>
          <p:nvSpPr>
            <p:cNvPr id="23784" name="Freeform 2197">
              <a:extLst>
                <a:ext uri="{FF2B5EF4-FFF2-40B4-BE49-F238E27FC236}">
                  <a16:creationId xmlns:a16="http://schemas.microsoft.com/office/drawing/2014/main" id="{248F86A9-93C6-4B47-8E11-0760D075274E}"/>
                </a:ext>
              </a:extLst>
            </p:cNvPr>
            <p:cNvSpPr>
              <a:spLocks/>
            </p:cNvSpPr>
            <p:nvPr/>
          </p:nvSpPr>
          <p:spPr bwMode="auto">
            <a:xfrm>
              <a:off x="2563"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785" name="Freeform 2198">
              <a:extLst>
                <a:ext uri="{FF2B5EF4-FFF2-40B4-BE49-F238E27FC236}">
                  <a16:creationId xmlns:a16="http://schemas.microsoft.com/office/drawing/2014/main" id="{BDE31CF8-5C20-4299-9BF2-0BC6A927E63B}"/>
                </a:ext>
              </a:extLst>
            </p:cNvPr>
            <p:cNvSpPr>
              <a:spLocks/>
            </p:cNvSpPr>
            <p:nvPr/>
          </p:nvSpPr>
          <p:spPr bwMode="auto">
            <a:xfrm>
              <a:off x="3143"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786" name="Freeform 2199">
              <a:extLst>
                <a:ext uri="{FF2B5EF4-FFF2-40B4-BE49-F238E27FC236}">
                  <a16:creationId xmlns:a16="http://schemas.microsoft.com/office/drawing/2014/main" id="{FEF98F79-042A-405A-B0EC-88CD7D2DE17A}"/>
                </a:ext>
              </a:extLst>
            </p:cNvPr>
            <p:cNvSpPr>
              <a:spLocks/>
            </p:cNvSpPr>
            <p:nvPr/>
          </p:nvSpPr>
          <p:spPr bwMode="auto">
            <a:xfrm>
              <a:off x="2794"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787" name="Freeform 2200">
              <a:extLst>
                <a:ext uri="{FF2B5EF4-FFF2-40B4-BE49-F238E27FC236}">
                  <a16:creationId xmlns:a16="http://schemas.microsoft.com/office/drawing/2014/main" id="{06B75990-075E-43F7-9493-9061C4039DBF}"/>
                </a:ext>
              </a:extLst>
            </p:cNvPr>
            <p:cNvSpPr>
              <a:spLocks/>
            </p:cNvSpPr>
            <p:nvPr/>
          </p:nvSpPr>
          <p:spPr bwMode="auto">
            <a:xfrm>
              <a:off x="2682"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zh-TW" altLang="en-US"/>
            </a:p>
          </p:txBody>
        </p:sp>
        <p:sp>
          <p:nvSpPr>
            <p:cNvPr id="23788" name="Freeform 2201">
              <a:extLst>
                <a:ext uri="{FF2B5EF4-FFF2-40B4-BE49-F238E27FC236}">
                  <a16:creationId xmlns:a16="http://schemas.microsoft.com/office/drawing/2014/main" id="{9E9F8416-06D9-4314-B17B-A1D193ECF223}"/>
                </a:ext>
              </a:extLst>
            </p:cNvPr>
            <p:cNvSpPr>
              <a:spLocks/>
            </p:cNvSpPr>
            <p:nvPr/>
          </p:nvSpPr>
          <p:spPr bwMode="auto">
            <a:xfrm>
              <a:off x="3255"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789" name="Freeform 2202">
              <a:extLst>
                <a:ext uri="{FF2B5EF4-FFF2-40B4-BE49-F238E27FC236}">
                  <a16:creationId xmlns:a16="http://schemas.microsoft.com/office/drawing/2014/main" id="{11EA83D0-D419-453B-8419-E4A7D3696D0E}"/>
                </a:ext>
              </a:extLst>
            </p:cNvPr>
            <p:cNvSpPr>
              <a:spLocks/>
            </p:cNvSpPr>
            <p:nvPr/>
          </p:nvSpPr>
          <p:spPr bwMode="auto">
            <a:xfrm>
              <a:off x="3143"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chemeClr val="accent1"/>
            </a:solidFill>
            <a:ln w="9525">
              <a:solidFill>
                <a:srgbClr val="000080"/>
              </a:solidFill>
              <a:round/>
              <a:headEnd/>
              <a:tailEnd/>
            </a:ln>
          </p:spPr>
          <p:txBody>
            <a:bodyPr/>
            <a:lstStyle/>
            <a:p>
              <a:endParaRPr lang="zh-TW" altLang="en-US"/>
            </a:p>
          </p:txBody>
        </p:sp>
        <p:sp>
          <p:nvSpPr>
            <p:cNvPr id="23790" name="Freeform 2203">
              <a:extLst>
                <a:ext uri="{FF2B5EF4-FFF2-40B4-BE49-F238E27FC236}">
                  <a16:creationId xmlns:a16="http://schemas.microsoft.com/office/drawing/2014/main" id="{FD883886-2449-4DA0-82BF-16BBC90DD921}"/>
                </a:ext>
              </a:extLst>
            </p:cNvPr>
            <p:cNvSpPr>
              <a:spLocks/>
            </p:cNvSpPr>
            <p:nvPr/>
          </p:nvSpPr>
          <p:spPr bwMode="auto">
            <a:xfrm>
              <a:off x="3143"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791" name="Rectangle 2204">
              <a:extLst>
                <a:ext uri="{FF2B5EF4-FFF2-40B4-BE49-F238E27FC236}">
                  <a16:creationId xmlns:a16="http://schemas.microsoft.com/office/drawing/2014/main" id="{FC508B48-4215-4B6D-BF7F-6D1AFDA30656}"/>
                </a:ext>
              </a:extLst>
            </p:cNvPr>
            <p:cNvSpPr>
              <a:spLocks noChangeArrowheads="1"/>
            </p:cNvSpPr>
            <p:nvPr/>
          </p:nvSpPr>
          <p:spPr bwMode="auto">
            <a:xfrm>
              <a:off x="2326" y="4008"/>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0</a:t>
              </a:r>
              <a:endParaRPr lang="ko-KR" altLang="en-US">
                <a:ea typeface="Gulim" panose="020B0600000101010101" pitchFamily="34" charset="-127"/>
              </a:endParaRPr>
            </a:p>
          </p:txBody>
        </p:sp>
        <p:sp>
          <p:nvSpPr>
            <p:cNvPr id="23792" name="Rectangle 2205">
              <a:extLst>
                <a:ext uri="{FF2B5EF4-FFF2-40B4-BE49-F238E27FC236}">
                  <a16:creationId xmlns:a16="http://schemas.microsoft.com/office/drawing/2014/main" id="{C7889A53-CAB9-4576-98C8-2D3E26C6E897}"/>
                </a:ext>
              </a:extLst>
            </p:cNvPr>
            <p:cNvSpPr>
              <a:spLocks noChangeArrowheads="1"/>
            </p:cNvSpPr>
            <p:nvPr/>
          </p:nvSpPr>
          <p:spPr bwMode="auto">
            <a:xfrm>
              <a:off x="2326" y="391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a:t>
              </a:r>
              <a:endParaRPr lang="ko-KR" altLang="en-US">
                <a:ea typeface="Gulim" panose="020B0600000101010101" pitchFamily="34" charset="-127"/>
              </a:endParaRPr>
            </a:p>
          </p:txBody>
        </p:sp>
        <p:sp>
          <p:nvSpPr>
            <p:cNvPr id="23793" name="Rectangle 2206">
              <a:extLst>
                <a:ext uri="{FF2B5EF4-FFF2-40B4-BE49-F238E27FC236}">
                  <a16:creationId xmlns:a16="http://schemas.microsoft.com/office/drawing/2014/main" id="{719B1A2C-F67D-48FD-B1A6-2DAFDB433244}"/>
                </a:ext>
              </a:extLst>
            </p:cNvPr>
            <p:cNvSpPr>
              <a:spLocks noChangeArrowheads="1"/>
            </p:cNvSpPr>
            <p:nvPr/>
          </p:nvSpPr>
          <p:spPr bwMode="auto">
            <a:xfrm>
              <a:off x="2326" y="3805"/>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2</a:t>
              </a:r>
              <a:endParaRPr lang="ko-KR" altLang="en-US">
                <a:ea typeface="Gulim" panose="020B0600000101010101" pitchFamily="34" charset="-127"/>
              </a:endParaRPr>
            </a:p>
          </p:txBody>
        </p:sp>
        <p:sp>
          <p:nvSpPr>
            <p:cNvPr id="23794" name="Rectangle 2207">
              <a:extLst>
                <a:ext uri="{FF2B5EF4-FFF2-40B4-BE49-F238E27FC236}">
                  <a16:creationId xmlns:a16="http://schemas.microsoft.com/office/drawing/2014/main" id="{8C5B37D1-77D7-424A-9AB4-48821760B439}"/>
                </a:ext>
              </a:extLst>
            </p:cNvPr>
            <p:cNvSpPr>
              <a:spLocks noChangeArrowheads="1"/>
            </p:cNvSpPr>
            <p:nvPr/>
          </p:nvSpPr>
          <p:spPr bwMode="auto">
            <a:xfrm>
              <a:off x="2326" y="3706"/>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3</a:t>
              </a:r>
              <a:endParaRPr lang="ko-KR" altLang="en-US">
                <a:ea typeface="Gulim" panose="020B0600000101010101" pitchFamily="34" charset="-127"/>
              </a:endParaRPr>
            </a:p>
          </p:txBody>
        </p:sp>
        <p:sp>
          <p:nvSpPr>
            <p:cNvPr id="23795" name="Rectangle 2208">
              <a:extLst>
                <a:ext uri="{FF2B5EF4-FFF2-40B4-BE49-F238E27FC236}">
                  <a16:creationId xmlns:a16="http://schemas.microsoft.com/office/drawing/2014/main" id="{6B570DFE-A35D-41A1-A257-464ACE4EF597}"/>
                </a:ext>
              </a:extLst>
            </p:cNvPr>
            <p:cNvSpPr>
              <a:spLocks noChangeArrowheads="1"/>
            </p:cNvSpPr>
            <p:nvPr/>
          </p:nvSpPr>
          <p:spPr bwMode="auto">
            <a:xfrm>
              <a:off x="2326" y="3601"/>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4</a:t>
              </a:r>
              <a:endParaRPr lang="ko-KR" altLang="en-US">
                <a:ea typeface="Gulim" panose="020B0600000101010101" pitchFamily="34" charset="-127"/>
              </a:endParaRPr>
            </a:p>
          </p:txBody>
        </p:sp>
        <p:sp>
          <p:nvSpPr>
            <p:cNvPr id="23796" name="Rectangle 2209">
              <a:extLst>
                <a:ext uri="{FF2B5EF4-FFF2-40B4-BE49-F238E27FC236}">
                  <a16:creationId xmlns:a16="http://schemas.microsoft.com/office/drawing/2014/main" id="{BEC56EAC-7D0A-4D88-A3E9-CF852FCEFD16}"/>
                </a:ext>
              </a:extLst>
            </p:cNvPr>
            <p:cNvSpPr>
              <a:spLocks noChangeArrowheads="1"/>
            </p:cNvSpPr>
            <p:nvPr/>
          </p:nvSpPr>
          <p:spPr bwMode="auto">
            <a:xfrm>
              <a:off x="2326" y="3503"/>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5</a:t>
              </a:r>
              <a:endParaRPr lang="ko-KR" altLang="en-US">
                <a:ea typeface="Gulim" panose="020B0600000101010101" pitchFamily="34" charset="-127"/>
              </a:endParaRPr>
            </a:p>
          </p:txBody>
        </p:sp>
        <p:sp>
          <p:nvSpPr>
            <p:cNvPr id="23797" name="Rectangle 2210">
              <a:extLst>
                <a:ext uri="{FF2B5EF4-FFF2-40B4-BE49-F238E27FC236}">
                  <a16:creationId xmlns:a16="http://schemas.microsoft.com/office/drawing/2014/main" id="{15224280-F046-4D04-97FC-AEAB2BD18CD0}"/>
                </a:ext>
              </a:extLst>
            </p:cNvPr>
            <p:cNvSpPr>
              <a:spLocks noChangeArrowheads="1"/>
            </p:cNvSpPr>
            <p:nvPr/>
          </p:nvSpPr>
          <p:spPr bwMode="auto">
            <a:xfrm>
              <a:off x="2326" y="3398"/>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6</a:t>
              </a:r>
              <a:endParaRPr lang="ko-KR" altLang="en-US">
                <a:ea typeface="Gulim" panose="020B0600000101010101" pitchFamily="34" charset="-127"/>
              </a:endParaRPr>
            </a:p>
          </p:txBody>
        </p:sp>
        <p:sp>
          <p:nvSpPr>
            <p:cNvPr id="23798" name="Rectangle 2211">
              <a:extLst>
                <a:ext uri="{FF2B5EF4-FFF2-40B4-BE49-F238E27FC236}">
                  <a16:creationId xmlns:a16="http://schemas.microsoft.com/office/drawing/2014/main" id="{632F8066-032D-48C9-A309-47FDCD4100F6}"/>
                </a:ext>
              </a:extLst>
            </p:cNvPr>
            <p:cNvSpPr>
              <a:spLocks noChangeArrowheads="1"/>
            </p:cNvSpPr>
            <p:nvPr/>
          </p:nvSpPr>
          <p:spPr bwMode="auto">
            <a:xfrm>
              <a:off x="2326" y="3299"/>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7</a:t>
              </a:r>
              <a:endParaRPr lang="ko-KR" altLang="en-US">
                <a:ea typeface="Gulim" panose="020B0600000101010101" pitchFamily="34" charset="-127"/>
              </a:endParaRPr>
            </a:p>
          </p:txBody>
        </p:sp>
        <p:sp>
          <p:nvSpPr>
            <p:cNvPr id="23799" name="Rectangle 2212">
              <a:extLst>
                <a:ext uri="{FF2B5EF4-FFF2-40B4-BE49-F238E27FC236}">
                  <a16:creationId xmlns:a16="http://schemas.microsoft.com/office/drawing/2014/main" id="{343654F2-C21C-4EEB-B947-98AF3C1DF1D7}"/>
                </a:ext>
              </a:extLst>
            </p:cNvPr>
            <p:cNvSpPr>
              <a:spLocks noChangeArrowheads="1"/>
            </p:cNvSpPr>
            <p:nvPr/>
          </p:nvSpPr>
          <p:spPr bwMode="auto">
            <a:xfrm>
              <a:off x="2326" y="3194"/>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8</a:t>
              </a:r>
              <a:endParaRPr lang="ko-KR" altLang="en-US">
                <a:ea typeface="Gulim" panose="020B0600000101010101" pitchFamily="34" charset="-127"/>
              </a:endParaRPr>
            </a:p>
          </p:txBody>
        </p:sp>
        <p:sp>
          <p:nvSpPr>
            <p:cNvPr id="23800" name="Rectangle 2213">
              <a:extLst>
                <a:ext uri="{FF2B5EF4-FFF2-40B4-BE49-F238E27FC236}">
                  <a16:creationId xmlns:a16="http://schemas.microsoft.com/office/drawing/2014/main" id="{141D557C-52E5-461A-A41E-1CF89B20EE42}"/>
                </a:ext>
              </a:extLst>
            </p:cNvPr>
            <p:cNvSpPr>
              <a:spLocks noChangeArrowheads="1"/>
            </p:cNvSpPr>
            <p:nvPr/>
          </p:nvSpPr>
          <p:spPr bwMode="auto">
            <a:xfrm>
              <a:off x="2326" y="3096"/>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9</a:t>
              </a:r>
              <a:endParaRPr lang="ko-KR" altLang="en-US">
                <a:ea typeface="Gulim" panose="020B0600000101010101" pitchFamily="34" charset="-127"/>
              </a:endParaRPr>
            </a:p>
          </p:txBody>
        </p:sp>
        <p:sp>
          <p:nvSpPr>
            <p:cNvPr id="23801" name="Rectangle 2214">
              <a:extLst>
                <a:ext uri="{FF2B5EF4-FFF2-40B4-BE49-F238E27FC236}">
                  <a16:creationId xmlns:a16="http://schemas.microsoft.com/office/drawing/2014/main" id="{084EADFD-130A-40CC-936E-D2C2000131F0}"/>
                </a:ext>
              </a:extLst>
            </p:cNvPr>
            <p:cNvSpPr>
              <a:spLocks noChangeArrowheads="1"/>
            </p:cNvSpPr>
            <p:nvPr/>
          </p:nvSpPr>
          <p:spPr bwMode="auto">
            <a:xfrm>
              <a:off x="2308" y="2991"/>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10</a:t>
              </a:r>
              <a:endParaRPr lang="ko-KR" altLang="en-US">
                <a:ea typeface="Gulim" panose="020B0600000101010101" pitchFamily="34" charset="-127"/>
              </a:endParaRPr>
            </a:p>
          </p:txBody>
        </p:sp>
        <p:sp>
          <p:nvSpPr>
            <p:cNvPr id="23802" name="Rectangle 2215">
              <a:extLst>
                <a:ext uri="{FF2B5EF4-FFF2-40B4-BE49-F238E27FC236}">
                  <a16:creationId xmlns:a16="http://schemas.microsoft.com/office/drawing/2014/main" id="{E0D8CFBC-8809-406B-BA7E-C20A08E2A33D}"/>
                </a:ext>
              </a:extLst>
            </p:cNvPr>
            <p:cNvSpPr>
              <a:spLocks noChangeArrowheads="1"/>
            </p:cNvSpPr>
            <p:nvPr/>
          </p:nvSpPr>
          <p:spPr bwMode="auto">
            <a:xfrm>
              <a:off x="2370"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0</a:t>
              </a:r>
              <a:endParaRPr lang="ko-KR" altLang="en-US">
                <a:ea typeface="Gulim" panose="020B0600000101010101" pitchFamily="34" charset="-127"/>
              </a:endParaRPr>
            </a:p>
          </p:txBody>
        </p:sp>
        <p:sp>
          <p:nvSpPr>
            <p:cNvPr id="23803" name="Rectangle 2216">
              <a:extLst>
                <a:ext uri="{FF2B5EF4-FFF2-40B4-BE49-F238E27FC236}">
                  <a16:creationId xmlns:a16="http://schemas.microsoft.com/office/drawing/2014/main" id="{34F97719-06B8-4AD6-9756-0BC812C5F04D}"/>
                </a:ext>
              </a:extLst>
            </p:cNvPr>
            <p:cNvSpPr>
              <a:spLocks noChangeArrowheads="1"/>
            </p:cNvSpPr>
            <p:nvPr/>
          </p:nvSpPr>
          <p:spPr bwMode="auto">
            <a:xfrm>
              <a:off x="2489"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a:t>
              </a:r>
              <a:endParaRPr lang="ko-KR" altLang="en-US">
                <a:ea typeface="Gulim" panose="020B0600000101010101" pitchFamily="34" charset="-127"/>
              </a:endParaRPr>
            </a:p>
          </p:txBody>
        </p:sp>
        <p:sp>
          <p:nvSpPr>
            <p:cNvPr id="23804" name="Rectangle 2217">
              <a:extLst>
                <a:ext uri="{FF2B5EF4-FFF2-40B4-BE49-F238E27FC236}">
                  <a16:creationId xmlns:a16="http://schemas.microsoft.com/office/drawing/2014/main" id="{9DFEFB37-77D7-4149-A6B0-8F220E5DD88F}"/>
                </a:ext>
              </a:extLst>
            </p:cNvPr>
            <p:cNvSpPr>
              <a:spLocks noChangeArrowheads="1"/>
            </p:cNvSpPr>
            <p:nvPr/>
          </p:nvSpPr>
          <p:spPr bwMode="auto">
            <a:xfrm>
              <a:off x="2601"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2</a:t>
              </a:r>
              <a:endParaRPr lang="ko-KR" altLang="en-US">
                <a:ea typeface="Gulim" panose="020B0600000101010101" pitchFamily="34" charset="-127"/>
              </a:endParaRPr>
            </a:p>
          </p:txBody>
        </p:sp>
        <p:sp>
          <p:nvSpPr>
            <p:cNvPr id="23805" name="Rectangle 2218">
              <a:extLst>
                <a:ext uri="{FF2B5EF4-FFF2-40B4-BE49-F238E27FC236}">
                  <a16:creationId xmlns:a16="http://schemas.microsoft.com/office/drawing/2014/main" id="{D8622B85-E932-4BC5-912C-B63570B09948}"/>
                </a:ext>
              </a:extLst>
            </p:cNvPr>
            <p:cNvSpPr>
              <a:spLocks noChangeArrowheads="1"/>
            </p:cNvSpPr>
            <p:nvPr/>
          </p:nvSpPr>
          <p:spPr bwMode="auto">
            <a:xfrm>
              <a:off x="2719"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3</a:t>
              </a:r>
              <a:endParaRPr lang="ko-KR" altLang="en-US">
                <a:ea typeface="Gulim" panose="020B0600000101010101" pitchFamily="34" charset="-127"/>
              </a:endParaRPr>
            </a:p>
          </p:txBody>
        </p:sp>
        <p:sp>
          <p:nvSpPr>
            <p:cNvPr id="23806" name="Rectangle 2219">
              <a:extLst>
                <a:ext uri="{FF2B5EF4-FFF2-40B4-BE49-F238E27FC236}">
                  <a16:creationId xmlns:a16="http://schemas.microsoft.com/office/drawing/2014/main" id="{9E9BDFF3-D598-4690-9D10-CB9F48E24A19}"/>
                </a:ext>
              </a:extLst>
            </p:cNvPr>
            <p:cNvSpPr>
              <a:spLocks noChangeArrowheads="1"/>
            </p:cNvSpPr>
            <p:nvPr/>
          </p:nvSpPr>
          <p:spPr bwMode="auto">
            <a:xfrm>
              <a:off x="2831"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4</a:t>
              </a:r>
              <a:endParaRPr lang="ko-KR" altLang="en-US">
                <a:ea typeface="Gulim" panose="020B0600000101010101" pitchFamily="34" charset="-127"/>
              </a:endParaRPr>
            </a:p>
          </p:txBody>
        </p:sp>
        <p:sp>
          <p:nvSpPr>
            <p:cNvPr id="23807" name="Rectangle 2220">
              <a:extLst>
                <a:ext uri="{FF2B5EF4-FFF2-40B4-BE49-F238E27FC236}">
                  <a16:creationId xmlns:a16="http://schemas.microsoft.com/office/drawing/2014/main" id="{22719F59-3630-46C2-859B-185C4BC7FA5D}"/>
                </a:ext>
              </a:extLst>
            </p:cNvPr>
            <p:cNvSpPr>
              <a:spLocks noChangeArrowheads="1"/>
            </p:cNvSpPr>
            <p:nvPr/>
          </p:nvSpPr>
          <p:spPr bwMode="auto">
            <a:xfrm>
              <a:off x="2950"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5</a:t>
              </a:r>
              <a:endParaRPr lang="ko-KR" altLang="en-US">
                <a:ea typeface="Gulim" panose="020B0600000101010101" pitchFamily="34" charset="-127"/>
              </a:endParaRPr>
            </a:p>
          </p:txBody>
        </p:sp>
        <p:sp>
          <p:nvSpPr>
            <p:cNvPr id="23808" name="Rectangle 2221">
              <a:extLst>
                <a:ext uri="{FF2B5EF4-FFF2-40B4-BE49-F238E27FC236}">
                  <a16:creationId xmlns:a16="http://schemas.microsoft.com/office/drawing/2014/main" id="{9956C78C-4760-4EC0-B689-E3A14A07882C}"/>
                </a:ext>
              </a:extLst>
            </p:cNvPr>
            <p:cNvSpPr>
              <a:spLocks noChangeArrowheads="1"/>
            </p:cNvSpPr>
            <p:nvPr/>
          </p:nvSpPr>
          <p:spPr bwMode="auto">
            <a:xfrm>
              <a:off x="3062"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6</a:t>
              </a:r>
              <a:endParaRPr lang="ko-KR" altLang="en-US">
                <a:ea typeface="Gulim" panose="020B0600000101010101" pitchFamily="34" charset="-127"/>
              </a:endParaRPr>
            </a:p>
          </p:txBody>
        </p:sp>
        <p:sp>
          <p:nvSpPr>
            <p:cNvPr id="23809" name="Rectangle 2222">
              <a:extLst>
                <a:ext uri="{FF2B5EF4-FFF2-40B4-BE49-F238E27FC236}">
                  <a16:creationId xmlns:a16="http://schemas.microsoft.com/office/drawing/2014/main" id="{AC42696D-7F72-4739-9F35-4573F5A66A45}"/>
                </a:ext>
              </a:extLst>
            </p:cNvPr>
            <p:cNvSpPr>
              <a:spLocks noChangeArrowheads="1"/>
            </p:cNvSpPr>
            <p:nvPr/>
          </p:nvSpPr>
          <p:spPr bwMode="auto">
            <a:xfrm>
              <a:off x="3180"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7</a:t>
              </a:r>
              <a:endParaRPr lang="ko-KR" altLang="en-US">
                <a:ea typeface="Gulim" panose="020B0600000101010101" pitchFamily="34" charset="-127"/>
              </a:endParaRPr>
            </a:p>
          </p:txBody>
        </p:sp>
        <p:sp>
          <p:nvSpPr>
            <p:cNvPr id="23810" name="Rectangle 2223">
              <a:extLst>
                <a:ext uri="{FF2B5EF4-FFF2-40B4-BE49-F238E27FC236}">
                  <a16:creationId xmlns:a16="http://schemas.microsoft.com/office/drawing/2014/main" id="{94E90CBB-1D8B-4746-A4D2-7D00883D1559}"/>
                </a:ext>
              </a:extLst>
            </p:cNvPr>
            <p:cNvSpPr>
              <a:spLocks noChangeArrowheads="1"/>
            </p:cNvSpPr>
            <p:nvPr/>
          </p:nvSpPr>
          <p:spPr bwMode="auto">
            <a:xfrm>
              <a:off x="3293"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8</a:t>
              </a:r>
              <a:endParaRPr lang="ko-KR" altLang="en-US">
                <a:ea typeface="Gulim" panose="020B0600000101010101" pitchFamily="34" charset="-127"/>
              </a:endParaRPr>
            </a:p>
          </p:txBody>
        </p:sp>
        <p:sp>
          <p:nvSpPr>
            <p:cNvPr id="23811" name="Rectangle 2224">
              <a:extLst>
                <a:ext uri="{FF2B5EF4-FFF2-40B4-BE49-F238E27FC236}">
                  <a16:creationId xmlns:a16="http://schemas.microsoft.com/office/drawing/2014/main" id="{49BD5890-F19C-4FF7-AD0D-798BEA468BD9}"/>
                </a:ext>
              </a:extLst>
            </p:cNvPr>
            <p:cNvSpPr>
              <a:spLocks noChangeArrowheads="1"/>
            </p:cNvSpPr>
            <p:nvPr/>
          </p:nvSpPr>
          <p:spPr bwMode="auto">
            <a:xfrm>
              <a:off x="3411"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9</a:t>
              </a:r>
              <a:endParaRPr lang="ko-KR" altLang="en-US">
                <a:ea typeface="Gulim" panose="020B0600000101010101" pitchFamily="34" charset="-127"/>
              </a:endParaRPr>
            </a:p>
          </p:txBody>
        </p:sp>
        <p:sp>
          <p:nvSpPr>
            <p:cNvPr id="23812" name="Rectangle 2225">
              <a:extLst>
                <a:ext uri="{FF2B5EF4-FFF2-40B4-BE49-F238E27FC236}">
                  <a16:creationId xmlns:a16="http://schemas.microsoft.com/office/drawing/2014/main" id="{6429C359-5820-4694-8AE1-F763CB82E557}"/>
                </a:ext>
              </a:extLst>
            </p:cNvPr>
            <p:cNvSpPr>
              <a:spLocks noChangeArrowheads="1"/>
            </p:cNvSpPr>
            <p:nvPr/>
          </p:nvSpPr>
          <p:spPr bwMode="auto">
            <a:xfrm>
              <a:off x="3511" y="4070"/>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10</a:t>
              </a:r>
              <a:endParaRPr lang="ko-KR" altLang="en-US">
                <a:ea typeface="Gulim" panose="020B0600000101010101" pitchFamily="34" charset="-127"/>
              </a:endParaRPr>
            </a:p>
          </p:txBody>
        </p:sp>
        <p:sp>
          <p:nvSpPr>
            <p:cNvPr id="23813" name="Rectangle 2226">
              <a:extLst>
                <a:ext uri="{FF2B5EF4-FFF2-40B4-BE49-F238E27FC236}">
                  <a16:creationId xmlns:a16="http://schemas.microsoft.com/office/drawing/2014/main" id="{9EAE7BF6-6F0C-4B57-8C1B-AF4A5B591AC7}"/>
                </a:ext>
              </a:extLst>
            </p:cNvPr>
            <p:cNvSpPr>
              <a:spLocks noChangeArrowheads="1"/>
            </p:cNvSpPr>
            <p:nvPr/>
          </p:nvSpPr>
          <p:spPr bwMode="auto">
            <a:xfrm>
              <a:off x="2233" y="2905"/>
              <a:ext cx="1371" cy="12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814" name="Line 2227">
              <a:extLst>
                <a:ext uri="{FF2B5EF4-FFF2-40B4-BE49-F238E27FC236}">
                  <a16:creationId xmlns:a16="http://schemas.microsoft.com/office/drawing/2014/main" id="{DAE0A5F7-6D4F-4B25-B946-6BEE7D4D508F}"/>
                </a:ext>
              </a:extLst>
            </p:cNvPr>
            <p:cNvSpPr>
              <a:spLocks noChangeShapeType="1"/>
            </p:cNvSpPr>
            <p:nvPr/>
          </p:nvSpPr>
          <p:spPr bwMode="auto">
            <a:xfrm>
              <a:off x="3181" y="3456"/>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3815" name="Freeform 2228">
              <a:extLst>
                <a:ext uri="{FF2B5EF4-FFF2-40B4-BE49-F238E27FC236}">
                  <a16:creationId xmlns:a16="http://schemas.microsoft.com/office/drawing/2014/main" id="{1383C409-90EC-4FF6-B57B-50010102E8EF}"/>
                </a:ext>
              </a:extLst>
            </p:cNvPr>
            <p:cNvSpPr>
              <a:spLocks/>
            </p:cNvSpPr>
            <p:nvPr/>
          </p:nvSpPr>
          <p:spPr bwMode="auto">
            <a:xfrm>
              <a:off x="3033" y="3600"/>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816" name="Freeform 2229">
              <a:extLst>
                <a:ext uri="{FF2B5EF4-FFF2-40B4-BE49-F238E27FC236}">
                  <a16:creationId xmlns:a16="http://schemas.microsoft.com/office/drawing/2014/main" id="{935EF596-3B1A-444E-B76D-D90896F66DB0}"/>
                </a:ext>
              </a:extLst>
            </p:cNvPr>
            <p:cNvSpPr>
              <a:spLocks/>
            </p:cNvSpPr>
            <p:nvPr/>
          </p:nvSpPr>
          <p:spPr bwMode="auto">
            <a:xfrm>
              <a:off x="3024" y="3792"/>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chemeClr val="hlink"/>
            </a:solidFill>
            <a:ln w="9525">
              <a:solidFill>
                <a:schemeClr val="hlink"/>
              </a:solidFill>
              <a:round/>
              <a:headEnd/>
              <a:tailEnd/>
            </a:ln>
          </p:spPr>
          <p:txBody>
            <a:bodyPr/>
            <a:lstStyle/>
            <a:p>
              <a:endParaRPr lang="zh-TW" altLang="en-US"/>
            </a:p>
          </p:txBody>
        </p:sp>
      </p:grpSp>
      <p:sp>
        <p:nvSpPr>
          <p:cNvPr id="23650" name="Rectangle 2230">
            <a:extLst>
              <a:ext uri="{FF2B5EF4-FFF2-40B4-BE49-F238E27FC236}">
                <a16:creationId xmlns:a16="http://schemas.microsoft.com/office/drawing/2014/main" id="{5E310827-56B9-470B-B23A-A7378565D318}"/>
              </a:ext>
            </a:extLst>
          </p:cNvPr>
          <p:cNvSpPr>
            <a:spLocks noChangeArrowheads="1"/>
          </p:cNvSpPr>
          <p:nvPr/>
        </p:nvSpPr>
        <p:spPr bwMode="auto">
          <a:xfrm>
            <a:off x="3657600" y="4267200"/>
            <a:ext cx="1408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ko-KR" sz="1400">
                <a:ea typeface="Gulim" panose="020B0600000101010101" pitchFamily="34" charset="-127"/>
              </a:rPr>
              <a:t>Total Cost = 26</a:t>
            </a:r>
          </a:p>
        </p:txBody>
      </p:sp>
      <p:sp>
        <p:nvSpPr>
          <p:cNvPr id="23651" name="Line 2231">
            <a:extLst>
              <a:ext uri="{FF2B5EF4-FFF2-40B4-BE49-F238E27FC236}">
                <a16:creationId xmlns:a16="http://schemas.microsoft.com/office/drawing/2014/main" id="{8F9A17EB-5F05-4CA6-BDF3-9C84F8DA6653}"/>
              </a:ext>
            </a:extLst>
          </p:cNvPr>
          <p:cNvSpPr>
            <a:spLocks noChangeShapeType="1"/>
          </p:cNvSpPr>
          <p:nvPr/>
        </p:nvSpPr>
        <p:spPr bwMode="auto">
          <a:xfrm flipV="1">
            <a:off x="5334000" y="4114800"/>
            <a:ext cx="0" cy="381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23652" name="Text Box 2232">
            <a:extLst>
              <a:ext uri="{FF2B5EF4-FFF2-40B4-BE49-F238E27FC236}">
                <a16:creationId xmlns:a16="http://schemas.microsoft.com/office/drawing/2014/main" id="{8B80ED5A-0573-4DD3-97C5-237A39CB2333}"/>
              </a:ext>
            </a:extLst>
          </p:cNvPr>
          <p:cNvSpPr txBox="1">
            <a:spLocks noChangeArrowheads="1"/>
          </p:cNvSpPr>
          <p:nvPr/>
        </p:nvSpPr>
        <p:spPr bwMode="auto">
          <a:xfrm>
            <a:off x="2362200" y="5029200"/>
            <a:ext cx="12192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1400">
                <a:ea typeface="Gulim" panose="020B0600000101010101" pitchFamily="34" charset="-127"/>
              </a:rPr>
              <a:t>Swapping O and O</a:t>
            </a:r>
            <a:r>
              <a:rPr lang="en-US" altLang="ko-KR" sz="1400" baseline="-25000">
                <a:ea typeface="Gulim" panose="020B0600000101010101" pitchFamily="34" charset="-127"/>
              </a:rPr>
              <a:t>ramdom </a:t>
            </a:r>
          </a:p>
          <a:p>
            <a:pPr algn="l" eaLnBrk="1" hangingPunct="1">
              <a:spcBef>
                <a:spcPct val="50000"/>
              </a:spcBef>
            </a:pPr>
            <a:r>
              <a:rPr lang="en-US" altLang="ko-KR" sz="1400">
                <a:ea typeface="Gulim" panose="020B0600000101010101" pitchFamily="34" charset="-127"/>
              </a:rPr>
              <a:t>If quality is improved.</a:t>
            </a:r>
          </a:p>
        </p:txBody>
      </p:sp>
      <p:sp>
        <p:nvSpPr>
          <p:cNvPr id="23653" name="Text Box 2233">
            <a:extLst>
              <a:ext uri="{FF2B5EF4-FFF2-40B4-BE49-F238E27FC236}">
                <a16:creationId xmlns:a16="http://schemas.microsoft.com/office/drawing/2014/main" id="{91EED902-A87F-48DF-8981-3A56BFD94C41}"/>
              </a:ext>
            </a:extLst>
          </p:cNvPr>
          <p:cNvSpPr txBox="1">
            <a:spLocks noChangeArrowheads="1"/>
          </p:cNvSpPr>
          <p:nvPr/>
        </p:nvSpPr>
        <p:spPr bwMode="auto">
          <a:xfrm>
            <a:off x="273035" y="4556125"/>
            <a:ext cx="1981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spcBef>
                <a:spcPct val="50000"/>
              </a:spcBef>
            </a:pPr>
            <a:r>
              <a:rPr lang="en-US" altLang="ko-KR" sz="2000" b="1" dirty="0">
                <a:ea typeface="Gulim" panose="020B0600000101010101" pitchFamily="34" charset="-127"/>
              </a:rPr>
              <a:t>Do loop</a:t>
            </a:r>
          </a:p>
          <a:p>
            <a:pPr algn="l" eaLnBrk="1" hangingPunct="1">
              <a:spcBef>
                <a:spcPct val="50000"/>
              </a:spcBef>
            </a:pPr>
            <a:r>
              <a:rPr lang="en-US" altLang="ko-KR" sz="2000" b="1" dirty="0">
                <a:ea typeface="Gulim" panose="020B0600000101010101" pitchFamily="34" charset="-127"/>
              </a:rPr>
              <a:t>Until no change</a:t>
            </a:r>
          </a:p>
        </p:txBody>
      </p:sp>
      <p:grpSp>
        <p:nvGrpSpPr>
          <p:cNvPr id="23654" name="Group 2234">
            <a:extLst>
              <a:ext uri="{FF2B5EF4-FFF2-40B4-BE49-F238E27FC236}">
                <a16:creationId xmlns:a16="http://schemas.microsoft.com/office/drawing/2014/main" id="{D342B86F-23E9-428F-A28C-25354FC92813}"/>
              </a:ext>
            </a:extLst>
          </p:cNvPr>
          <p:cNvGrpSpPr>
            <a:grpSpLocks/>
          </p:cNvGrpSpPr>
          <p:nvPr/>
        </p:nvGrpSpPr>
        <p:grpSpPr bwMode="auto">
          <a:xfrm>
            <a:off x="6821488" y="4611688"/>
            <a:ext cx="2176462" cy="2035175"/>
            <a:chOff x="4297" y="2905"/>
            <a:chExt cx="1371" cy="1282"/>
          </a:xfrm>
        </p:grpSpPr>
        <p:sp>
          <p:nvSpPr>
            <p:cNvPr id="23655" name="Rectangle 2235">
              <a:extLst>
                <a:ext uri="{FF2B5EF4-FFF2-40B4-BE49-F238E27FC236}">
                  <a16:creationId xmlns:a16="http://schemas.microsoft.com/office/drawing/2014/main" id="{FAC21415-9CC7-470B-8CBD-7E382E49366F}"/>
                </a:ext>
              </a:extLst>
            </p:cNvPr>
            <p:cNvSpPr>
              <a:spLocks noChangeArrowheads="1"/>
            </p:cNvSpPr>
            <p:nvPr/>
          </p:nvSpPr>
          <p:spPr bwMode="auto">
            <a:xfrm>
              <a:off x="4297" y="2905"/>
              <a:ext cx="1371" cy="1282"/>
            </a:xfrm>
            <a:prstGeom prst="rect">
              <a:avLst/>
            </a:prstGeom>
            <a:solidFill>
              <a:srgbClr val="FFFFFF"/>
            </a:solidFill>
            <a:ln w="0">
              <a:solidFill>
                <a:srgbClr val="000000"/>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656" name="Rectangle 2236">
              <a:extLst>
                <a:ext uri="{FF2B5EF4-FFF2-40B4-BE49-F238E27FC236}">
                  <a16:creationId xmlns:a16="http://schemas.microsoft.com/office/drawing/2014/main" id="{DE1C2D1A-C7AD-44D9-B2E4-FE60952526EA}"/>
                </a:ext>
              </a:extLst>
            </p:cNvPr>
            <p:cNvSpPr>
              <a:spLocks noChangeArrowheads="1"/>
            </p:cNvSpPr>
            <p:nvPr/>
          </p:nvSpPr>
          <p:spPr bwMode="auto">
            <a:xfrm>
              <a:off x="4440" y="3009"/>
              <a:ext cx="1154" cy="1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657" name="Line 2237">
              <a:extLst>
                <a:ext uri="{FF2B5EF4-FFF2-40B4-BE49-F238E27FC236}">
                  <a16:creationId xmlns:a16="http://schemas.microsoft.com/office/drawing/2014/main" id="{5352D7AD-508F-4D89-9161-53ABA1AF7BFE}"/>
                </a:ext>
              </a:extLst>
            </p:cNvPr>
            <p:cNvSpPr>
              <a:spLocks noChangeShapeType="1"/>
            </p:cNvSpPr>
            <p:nvPr/>
          </p:nvSpPr>
          <p:spPr bwMode="auto">
            <a:xfrm>
              <a:off x="4440" y="392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58" name="Line 2238">
              <a:extLst>
                <a:ext uri="{FF2B5EF4-FFF2-40B4-BE49-F238E27FC236}">
                  <a16:creationId xmlns:a16="http://schemas.microsoft.com/office/drawing/2014/main" id="{E50D4BBC-06C7-4649-ACE4-83BA3AB61685}"/>
                </a:ext>
              </a:extLst>
            </p:cNvPr>
            <p:cNvSpPr>
              <a:spLocks noChangeShapeType="1"/>
            </p:cNvSpPr>
            <p:nvPr/>
          </p:nvSpPr>
          <p:spPr bwMode="auto">
            <a:xfrm>
              <a:off x="4440" y="382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59" name="Line 2239">
              <a:extLst>
                <a:ext uri="{FF2B5EF4-FFF2-40B4-BE49-F238E27FC236}">
                  <a16:creationId xmlns:a16="http://schemas.microsoft.com/office/drawing/2014/main" id="{0F8B5811-8BF2-483F-B20C-E4F32F0AB58A}"/>
                </a:ext>
              </a:extLst>
            </p:cNvPr>
            <p:cNvSpPr>
              <a:spLocks noChangeShapeType="1"/>
            </p:cNvSpPr>
            <p:nvPr/>
          </p:nvSpPr>
          <p:spPr bwMode="auto">
            <a:xfrm>
              <a:off x="4440" y="3725"/>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60" name="Line 2240">
              <a:extLst>
                <a:ext uri="{FF2B5EF4-FFF2-40B4-BE49-F238E27FC236}">
                  <a16:creationId xmlns:a16="http://schemas.microsoft.com/office/drawing/2014/main" id="{46CFB52C-B979-4CBD-B330-2B68339137D2}"/>
                </a:ext>
              </a:extLst>
            </p:cNvPr>
            <p:cNvSpPr>
              <a:spLocks noChangeShapeType="1"/>
            </p:cNvSpPr>
            <p:nvPr/>
          </p:nvSpPr>
          <p:spPr bwMode="auto">
            <a:xfrm>
              <a:off x="4440" y="3620"/>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61" name="Line 2241">
              <a:extLst>
                <a:ext uri="{FF2B5EF4-FFF2-40B4-BE49-F238E27FC236}">
                  <a16:creationId xmlns:a16="http://schemas.microsoft.com/office/drawing/2014/main" id="{A8A41A20-9221-4AF1-B245-43EEF9A308CE}"/>
                </a:ext>
              </a:extLst>
            </p:cNvPr>
            <p:cNvSpPr>
              <a:spLocks noChangeShapeType="1"/>
            </p:cNvSpPr>
            <p:nvPr/>
          </p:nvSpPr>
          <p:spPr bwMode="auto">
            <a:xfrm>
              <a:off x="4440" y="3521"/>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62" name="Line 2242">
              <a:extLst>
                <a:ext uri="{FF2B5EF4-FFF2-40B4-BE49-F238E27FC236}">
                  <a16:creationId xmlns:a16="http://schemas.microsoft.com/office/drawing/2014/main" id="{C9E2B81C-020F-4920-BA99-0835F3224C34}"/>
                </a:ext>
              </a:extLst>
            </p:cNvPr>
            <p:cNvSpPr>
              <a:spLocks noChangeShapeType="1"/>
            </p:cNvSpPr>
            <p:nvPr/>
          </p:nvSpPr>
          <p:spPr bwMode="auto">
            <a:xfrm>
              <a:off x="4440" y="3416"/>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63" name="Line 2243">
              <a:extLst>
                <a:ext uri="{FF2B5EF4-FFF2-40B4-BE49-F238E27FC236}">
                  <a16:creationId xmlns:a16="http://schemas.microsoft.com/office/drawing/2014/main" id="{EFC97584-35DE-4F4C-A4F4-BA6E6D40924A}"/>
                </a:ext>
              </a:extLst>
            </p:cNvPr>
            <p:cNvSpPr>
              <a:spLocks noChangeShapeType="1"/>
            </p:cNvSpPr>
            <p:nvPr/>
          </p:nvSpPr>
          <p:spPr bwMode="auto">
            <a:xfrm>
              <a:off x="4440" y="3318"/>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64" name="Line 2244">
              <a:extLst>
                <a:ext uri="{FF2B5EF4-FFF2-40B4-BE49-F238E27FC236}">
                  <a16:creationId xmlns:a16="http://schemas.microsoft.com/office/drawing/2014/main" id="{8B079A30-37E6-442E-8DD2-180A19239B4C}"/>
                </a:ext>
              </a:extLst>
            </p:cNvPr>
            <p:cNvSpPr>
              <a:spLocks noChangeShapeType="1"/>
            </p:cNvSpPr>
            <p:nvPr/>
          </p:nvSpPr>
          <p:spPr bwMode="auto">
            <a:xfrm>
              <a:off x="4440" y="3213"/>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65" name="Line 2245">
              <a:extLst>
                <a:ext uri="{FF2B5EF4-FFF2-40B4-BE49-F238E27FC236}">
                  <a16:creationId xmlns:a16="http://schemas.microsoft.com/office/drawing/2014/main" id="{BB6089DE-38A6-4590-8A4D-DB5C54CD86BC}"/>
                </a:ext>
              </a:extLst>
            </p:cNvPr>
            <p:cNvSpPr>
              <a:spLocks noChangeShapeType="1"/>
            </p:cNvSpPr>
            <p:nvPr/>
          </p:nvSpPr>
          <p:spPr bwMode="auto">
            <a:xfrm>
              <a:off x="4440" y="3114"/>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66" name="Line 2246">
              <a:extLst>
                <a:ext uri="{FF2B5EF4-FFF2-40B4-BE49-F238E27FC236}">
                  <a16:creationId xmlns:a16="http://schemas.microsoft.com/office/drawing/2014/main" id="{250A3DE7-6CBD-44DC-AFEC-8CE0D1EC06C5}"/>
                </a:ext>
              </a:extLst>
            </p:cNvPr>
            <p:cNvSpPr>
              <a:spLocks noChangeShapeType="1"/>
            </p:cNvSpPr>
            <p:nvPr/>
          </p:nvSpPr>
          <p:spPr bwMode="auto">
            <a:xfrm>
              <a:off x="4440" y="3009"/>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67" name="Line 2247">
              <a:extLst>
                <a:ext uri="{FF2B5EF4-FFF2-40B4-BE49-F238E27FC236}">
                  <a16:creationId xmlns:a16="http://schemas.microsoft.com/office/drawing/2014/main" id="{9CD32BFC-8FFA-4703-8BA4-150C5397861F}"/>
                </a:ext>
              </a:extLst>
            </p:cNvPr>
            <p:cNvSpPr>
              <a:spLocks noChangeShapeType="1"/>
            </p:cNvSpPr>
            <p:nvPr/>
          </p:nvSpPr>
          <p:spPr bwMode="auto">
            <a:xfrm>
              <a:off x="455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68" name="Line 2248">
              <a:extLst>
                <a:ext uri="{FF2B5EF4-FFF2-40B4-BE49-F238E27FC236}">
                  <a16:creationId xmlns:a16="http://schemas.microsoft.com/office/drawing/2014/main" id="{D63D73F6-8BD6-435B-8CE6-5BB2556BD648}"/>
                </a:ext>
              </a:extLst>
            </p:cNvPr>
            <p:cNvSpPr>
              <a:spLocks noChangeShapeType="1"/>
            </p:cNvSpPr>
            <p:nvPr/>
          </p:nvSpPr>
          <p:spPr bwMode="auto">
            <a:xfrm>
              <a:off x="467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69" name="Line 2249">
              <a:extLst>
                <a:ext uri="{FF2B5EF4-FFF2-40B4-BE49-F238E27FC236}">
                  <a16:creationId xmlns:a16="http://schemas.microsoft.com/office/drawing/2014/main" id="{DA1E1B4A-E126-4517-B909-FBE93662A70E}"/>
                </a:ext>
              </a:extLst>
            </p:cNvPr>
            <p:cNvSpPr>
              <a:spLocks noChangeShapeType="1"/>
            </p:cNvSpPr>
            <p:nvPr/>
          </p:nvSpPr>
          <p:spPr bwMode="auto">
            <a:xfrm>
              <a:off x="4789"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70" name="Line 2250">
              <a:extLst>
                <a:ext uri="{FF2B5EF4-FFF2-40B4-BE49-F238E27FC236}">
                  <a16:creationId xmlns:a16="http://schemas.microsoft.com/office/drawing/2014/main" id="{8A33EA3B-846C-4D4F-B205-0EBF1A035F57}"/>
                </a:ext>
              </a:extLst>
            </p:cNvPr>
            <p:cNvSpPr>
              <a:spLocks noChangeShapeType="1"/>
            </p:cNvSpPr>
            <p:nvPr/>
          </p:nvSpPr>
          <p:spPr bwMode="auto">
            <a:xfrm>
              <a:off x="4902"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71" name="Line 2251">
              <a:extLst>
                <a:ext uri="{FF2B5EF4-FFF2-40B4-BE49-F238E27FC236}">
                  <a16:creationId xmlns:a16="http://schemas.microsoft.com/office/drawing/2014/main" id="{0E344F05-4A6D-4529-8B1C-B942DDAF2180}"/>
                </a:ext>
              </a:extLst>
            </p:cNvPr>
            <p:cNvSpPr>
              <a:spLocks noChangeShapeType="1"/>
            </p:cNvSpPr>
            <p:nvPr/>
          </p:nvSpPr>
          <p:spPr bwMode="auto">
            <a:xfrm>
              <a:off x="502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72" name="Line 2252">
              <a:extLst>
                <a:ext uri="{FF2B5EF4-FFF2-40B4-BE49-F238E27FC236}">
                  <a16:creationId xmlns:a16="http://schemas.microsoft.com/office/drawing/2014/main" id="{B08D4A90-D172-40A4-8C8F-C40ED7DE6FF9}"/>
                </a:ext>
              </a:extLst>
            </p:cNvPr>
            <p:cNvSpPr>
              <a:spLocks noChangeShapeType="1"/>
            </p:cNvSpPr>
            <p:nvPr/>
          </p:nvSpPr>
          <p:spPr bwMode="auto">
            <a:xfrm>
              <a:off x="5132"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73" name="Line 2253">
              <a:extLst>
                <a:ext uri="{FF2B5EF4-FFF2-40B4-BE49-F238E27FC236}">
                  <a16:creationId xmlns:a16="http://schemas.microsoft.com/office/drawing/2014/main" id="{BC08BA5E-EF8C-4468-A9B2-8FD90D83FB06}"/>
                </a:ext>
              </a:extLst>
            </p:cNvPr>
            <p:cNvSpPr>
              <a:spLocks noChangeShapeType="1"/>
            </p:cNvSpPr>
            <p:nvPr/>
          </p:nvSpPr>
          <p:spPr bwMode="auto">
            <a:xfrm>
              <a:off x="525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74" name="Line 2254">
              <a:extLst>
                <a:ext uri="{FF2B5EF4-FFF2-40B4-BE49-F238E27FC236}">
                  <a16:creationId xmlns:a16="http://schemas.microsoft.com/office/drawing/2014/main" id="{FAEDE846-BBEC-4D97-8CA2-75D220A14236}"/>
                </a:ext>
              </a:extLst>
            </p:cNvPr>
            <p:cNvSpPr>
              <a:spLocks noChangeShapeType="1"/>
            </p:cNvSpPr>
            <p:nvPr/>
          </p:nvSpPr>
          <p:spPr bwMode="auto">
            <a:xfrm>
              <a:off x="5363"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75" name="Line 2255">
              <a:extLst>
                <a:ext uri="{FF2B5EF4-FFF2-40B4-BE49-F238E27FC236}">
                  <a16:creationId xmlns:a16="http://schemas.microsoft.com/office/drawing/2014/main" id="{8F070875-76D7-4B82-92EE-919F02BE17C7}"/>
                </a:ext>
              </a:extLst>
            </p:cNvPr>
            <p:cNvSpPr>
              <a:spLocks noChangeShapeType="1"/>
            </p:cNvSpPr>
            <p:nvPr/>
          </p:nvSpPr>
          <p:spPr bwMode="auto">
            <a:xfrm>
              <a:off x="5481"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76" name="Line 2256">
              <a:extLst>
                <a:ext uri="{FF2B5EF4-FFF2-40B4-BE49-F238E27FC236}">
                  <a16:creationId xmlns:a16="http://schemas.microsoft.com/office/drawing/2014/main" id="{E883CC8E-F502-45C0-B106-9EE33D7300BF}"/>
                </a:ext>
              </a:extLst>
            </p:cNvPr>
            <p:cNvSpPr>
              <a:spLocks noChangeShapeType="1"/>
            </p:cNvSpPr>
            <p:nvPr/>
          </p:nvSpPr>
          <p:spPr bwMode="auto">
            <a:xfrm>
              <a:off x="5594"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77" name="Rectangle 2257">
              <a:extLst>
                <a:ext uri="{FF2B5EF4-FFF2-40B4-BE49-F238E27FC236}">
                  <a16:creationId xmlns:a16="http://schemas.microsoft.com/office/drawing/2014/main" id="{316F0603-232B-47F1-80DF-9421DE85C423}"/>
                </a:ext>
              </a:extLst>
            </p:cNvPr>
            <p:cNvSpPr>
              <a:spLocks noChangeArrowheads="1"/>
            </p:cNvSpPr>
            <p:nvPr/>
          </p:nvSpPr>
          <p:spPr bwMode="auto">
            <a:xfrm>
              <a:off x="4440" y="3009"/>
              <a:ext cx="1154" cy="10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678" name="Line 2258">
              <a:extLst>
                <a:ext uri="{FF2B5EF4-FFF2-40B4-BE49-F238E27FC236}">
                  <a16:creationId xmlns:a16="http://schemas.microsoft.com/office/drawing/2014/main" id="{532F2830-7344-40B7-B7B8-F7279D5D9768}"/>
                </a:ext>
              </a:extLst>
            </p:cNvPr>
            <p:cNvSpPr>
              <a:spLocks noChangeShapeType="1"/>
            </p:cNvSpPr>
            <p:nvPr/>
          </p:nvSpPr>
          <p:spPr bwMode="auto">
            <a:xfrm>
              <a:off x="4440" y="3009"/>
              <a:ext cx="1" cy="10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79" name="Line 2259">
              <a:extLst>
                <a:ext uri="{FF2B5EF4-FFF2-40B4-BE49-F238E27FC236}">
                  <a16:creationId xmlns:a16="http://schemas.microsoft.com/office/drawing/2014/main" id="{4F7A8C61-D938-45E4-A41A-2CB1862262BB}"/>
                </a:ext>
              </a:extLst>
            </p:cNvPr>
            <p:cNvSpPr>
              <a:spLocks noChangeShapeType="1"/>
            </p:cNvSpPr>
            <p:nvPr/>
          </p:nvSpPr>
          <p:spPr bwMode="auto">
            <a:xfrm>
              <a:off x="4428" y="402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80" name="Line 2260">
              <a:extLst>
                <a:ext uri="{FF2B5EF4-FFF2-40B4-BE49-F238E27FC236}">
                  <a16:creationId xmlns:a16="http://schemas.microsoft.com/office/drawing/2014/main" id="{9EA4A01F-EEEC-422B-90DA-0C77F2A86EC4}"/>
                </a:ext>
              </a:extLst>
            </p:cNvPr>
            <p:cNvSpPr>
              <a:spLocks noChangeShapeType="1"/>
            </p:cNvSpPr>
            <p:nvPr/>
          </p:nvSpPr>
          <p:spPr bwMode="auto">
            <a:xfrm>
              <a:off x="4428" y="392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81" name="Line 2261">
              <a:extLst>
                <a:ext uri="{FF2B5EF4-FFF2-40B4-BE49-F238E27FC236}">
                  <a16:creationId xmlns:a16="http://schemas.microsoft.com/office/drawing/2014/main" id="{A895BCB9-3B69-4084-BD95-B925AE429C11}"/>
                </a:ext>
              </a:extLst>
            </p:cNvPr>
            <p:cNvSpPr>
              <a:spLocks noChangeShapeType="1"/>
            </p:cNvSpPr>
            <p:nvPr/>
          </p:nvSpPr>
          <p:spPr bwMode="auto">
            <a:xfrm>
              <a:off x="4428" y="382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82" name="Line 2262">
              <a:extLst>
                <a:ext uri="{FF2B5EF4-FFF2-40B4-BE49-F238E27FC236}">
                  <a16:creationId xmlns:a16="http://schemas.microsoft.com/office/drawing/2014/main" id="{A28DC5C1-C508-4DC7-9BEB-9F41222B9DC7}"/>
                </a:ext>
              </a:extLst>
            </p:cNvPr>
            <p:cNvSpPr>
              <a:spLocks noChangeShapeType="1"/>
            </p:cNvSpPr>
            <p:nvPr/>
          </p:nvSpPr>
          <p:spPr bwMode="auto">
            <a:xfrm>
              <a:off x="4428" y="372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83" name="Line 2263">
              <a:extLst>
                <a:ext uri="{FF2B5EF4-FFF2-40B4-BE49-F238E27FC236}">
                  <a16:creationId xmlns:a16="http://schemas.microsoft.com/office/drawing/2014/main" id="{CC414428-BFB5-4C8F-9A66-8386C093FA33}"/>
                </a:ext>
              </a:extLst>
            </p:cNvPr>
            <p:cNvSpPr>
              <a:spLocks noChangeShapeType="1"/>
            </p:cNvSpPr>
            <p:nvPr/>
          </p:nvSpPr>
          <p:spPr bwMode="auto">
            <a:xfrm>
              <a:off x="4428" y="3620"/>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84" name="Line 2264">
              <a:extLst>
                <a:ext uri="{FF2B5EF4-FFF2-40B4-BE49-F238E27FC236}">
                  <a16:creationId xmlns:a16="http://schemas.microsoft.com/office/drawing/2014/main" id="{E80FC84D-7667-488C-94D6-C1CDBD85E027}"/>
                </a:ext>
              </a:extLst>
            </p:cNvPr>
            <p:cNvSpPr>
              <a:spLocks noChangeShapeType="1"/>
            </p:cNvSpPr>
            <p:nvPr/>
          </p:nvSpPr>
          <p:spPr bwMode="auto">
            <a:xfrm>
              <a:off x="4428" y="3521"/>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85" name="Line 2265">
              <a:extLst>
                <a:ext uri="{FF2B5EF4-FFF2-40B4-BE49-F238E27FC236}">
                  <a16:creationId xmlns:a16="http://schemas.microsoft.com/office/drawing/2014/main" id="{23B849F7-8972-4C48-A61C-09901C08F223}"/>
                </a:ext>
              </a:extLst>
            </p:cNvPr>
            <p:cNvSpPr>
              <a:spLocks noChangeShapeType="1"/>
            </p:cNvSpPr>
            <p:nvPr/>
          </p:nvSpPr>
          <p:spPr bwMode="auto">
            <a:xfrm>
              <a:off x="4428" y="3416"/>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86" name="Line 2266">
              <a:extLst>
                <a:ext uri="{FF2B5EF4-FFF2-40B4-BE49-F238E27FC236}">
                  <a16:creationId xmlns:a16="http://schemas.microsoft.com/office/drawing/2014/main" id="{3C1CE400-1460-46C5-8E80-99BC5ED8CBB3}"/>
                </a:ext>
              </a:extLst>
            </p:cNvPr>
            <p:cNvSpPr>
              <a:spLocks noChangeShapeType="1"/>
            </p:cNvSpPr>
            <p:nvPr/>
          </p:nvSpPr>
          <p:spPr bwMode="auto">
            <a:xfrm>
              <a:off x="4428" y="331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87" name="Line 2267">
              <a:extLst>
                <a:ext uri="{FF2B5EF4-FFF2-40B4-BE49-F238E27FC236}">
                  <a16:creationId xmlns:a16="http://schemas.microsoft.com/office/drawing/2014/main" id="{48466D4E-0335-42BF-8395-514801887FA2}"/>
                </a:ext>
              </a:extLst>
            </p:cNvPr>
            <p:cNvSpPr>
              <a:spLocks noChangeShapeType="1"/>
            </p:cNvSpPr>
            <p:nvPr/>
          </p:nvSpPr>
          <p:spPr bwMode="auto">
            <a:xfrm>
              <a:off x="4428" y="321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88" name="Line 2268">
              <a:extLst>
                <a:ext uri="{FF2B5EF4-FFF2-40B4-BE49-F238E27FC236}">
                  <a16:creationId xmlns:a16="http://schemas.microsoft.com/office/drawing/2014/main" id="{F81DD170-48B3-4D08-B73E-5B93FA8DE11F}"/>
                </a:ext>
              </a:extLst>
            </p:cNvPr>
            <p:cNvSpPr>
              <a:spLocks noChangeShapeType="1"/>
            </p:cNvSpPr>
            <p:nvPr/>
          </p:nvSpPr>
          <p:spPr bwMode="auto">
            <a:xfrm>
              <a:off x="4428" y="311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89" name="Line 2269">
              <a:extLst>
                <a:ext uri="{FF2B5EF4-FFF2-40B4-BE49-F238E27FC236}">
                  <a16:creationId xmlns:a16="http://schemas.microsoft.com/office/drawing/2014/main" id="{6F7541AF-6016-499C-8B49-4AFE88DDF696}"/>
                </a:ext>
              </a:extLst>
            </p:cNvPr>
            <p:cNvSpPr>
              <a:spLocks noChangeShapeType="1"/>
            </p:cNvSpPr>
            <p:nvPr/>
          </p:nvSpPr>
          <p:spPr bwMode="auto">
            <a:xfrm>
              <a:off x="4428" y="300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90" name="Line 2270">
              <a:extLst>
                <a:ext uri="{FF2B5EF4-FFF2-40B4-BE49-F238E27FC236}">
                  <a16:creationId xmlns:a16="http://schemas.microsoft.com/office/drawing/2014/main" id="{C558EAB7-6954-49AD-9E13-1FF3AEE9C065}"/>
                </a:ext>
              </a:extLst>
            </p:cNvPr>
            <p:cNvSpPr>
              <a:spLocks noChangeShapeType="1"/>
            </p:cNvSpPr>
            <p:nvPr/>
          </p:nvSpPr>
          <p:spPr bwMode="auto">
            <a:xfrm>
              <a:off x="4440" y="4027"/>
              <a:ext cx="11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91" name="Line 2271">
              <a:extLst>
                <a:ext uri="{FF2B5EF4-FFF2-40B4-BE49-F238E27FC236}">
                  <a16:creationId xmlns:a16="http://schemas.microsoft.com/office/drawing/2014/main" id="{E5E0A98F-7733-4D0E-99D1-6C3428E9B096}"/>
                </a:ext>
              </a:extLst>
            </p:cNvPr>
            <p:cNvSpPr>
              <a:spLocks noChangeShapeType="1"/>
            </p:cNvSpPr>
            <p:nvPr/>
          </p:nvSpPr>
          <p:spPr bwMode="auto">
            <a:xfrm flipV="1">
              <a:off x="444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92" name="Line 2272">
              <a:extLst>
                <a:ext uri="{FF2B5EF4-FFF2-40B4-BE49-F238E27FC236}">
                  <a16:creationId xmlns:a16="http://schemas.microsoft.com/office/drawing/2014/main" id="{CE516CFE-63DD-449F-880F-2C6F4BD586FF}"/>
                </a:ext>
              </a:extLst>
            </p:cNvPr>
            <p:cNvSpPr>
              <a:spLocks noChangeShapeType="1"/>
            </p:cNvSpPr>
            <p:nvPr/>
          </p:nvSpPr>
          <p:spPr bwMode="auto">
            <a:xfrm flipV="1">
              <a:off x="455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93" name="Line 2273">
              <a:extLst>
                <a:ext uri="{FF2B5EF4-FFF2-40B4-BE49-F238E27FC236}">
                  <a16:creationId xmlns:a16="http://schemas.microsoft.com/office/drawing/2014/main" id="{C44099D0-58EC-4A68-814F-325C34B84070}"/>
                </a:ext>
              </a:extLst>
            </p:cNvPr>
            <p:cNvSpPr>
              <a:spLocks noChangeShapeType="1"/>
            </p:cNvSpPr>
            <p:nvPr/>
          </p:nvSpPr>
          <p:spPr bwMode="auto">
            <a:xfrm flipV="1">
              <a:off x="467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94" name="Line 2274">
              <a:extLst>
                <a:ext uri="{FF2B5EF4-FFF2-40B4-BE49-F238E27FC236}">
                  <a16:creationId xmlns:a16="http://schemas.microsoft.com/office/drawing/2014/main" id="{0B313AA5-7DD2-4198-AFF8-8828E2763B07}"/>
                </a:ext>
              </a:extLst>
            </p:cNvPr>
            <p:cNvSpPr>
              <a:spLocks noChangeShapeType="1"/>
            </p:cNvSpPr>
            <p:nvPr/>
          </p:nvSpPr>
          <p:spPr bwMode="auto">
            <a:xfrm flipV="1">
              <a:off x="4789"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95" name="Line 2275">
              <a:extLst>
                <a:ext uri="{FF2B5EF4-FFF2-40B4-BE49-F238E27FC236}">
                  <a16:creationId xmlns:a16="http://schemas.microsoft.com/office/drawing/2014/main" id="{8D063E3F-0D76-4FE9-834A-EBCE72130597}"/>
                </a:ext>
              </a:extLst>
            </p:cNvPr>
            <p:cNvSpPr>
              <a:spLocks noChangeShapeType="1"/>
            </p:cNvSpPr>
            <p:nvPr/>
          </p:nvSpPr>
          <p:spPr bwMode="auto">
            <a:xfrm flipV="1">
              <a:off x="4902"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96" name="Line 2276">
              <a:extLst>
                <a:ext uri="{FF2B5EF4-FFF2-40B4-BE49-F238E27FC236}">
                  <a16:creationId xmlns:a16="http://schemas.microsoft.com/office/drawing/2014/main" id="{F9393E71-3CCC-4F79-A172-9487D0B55360}"/>
                </a:ext>
              </a:extLst>
            </p:cNvPr>
            <p:cNvSpPr>
              <a:spLocks noChangeShapeType="1"/>
            </p:cNvSpPr>
            <p:nvPr/>
          </p:nvSpPr>
          <p:spPr bwMode="auto">
            <a:xfrm flipV="1">
              <a:off x="5020"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97" name="Line 2277">
              <a:extLst>
                <a:ext uri="{FF2B5EF4-FFF2-40B4-BE49-F238E27FC236}">
                  <a16:creationId xmlns:a16="http://schemas.microsoft.com/office/drawing/2014/main" id="{496FA05A-4C58-4520-9957-320FCB34556E}"/>
                </a:ext>
              </a:extLst>
            </p:cNvPr>
            <p:cNvSpPr>
              <a:spLocks noChangeShapeType="1"/>
            </p:cNvSpPr>
            <p:nvPr/>
          </p:nvSpPr>
          <p:spPr bwMode="auto">
            <a:xfrm flipV="1">
              <a:off x="5132"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98" name="Line 2278">
              <a:extLst>
                <a:ext uri="{FF2B5EF4-FFF2-40B4-BE49-F238E27FC236}">
                  <a16:creationId xmlns:a16="http://schemas.microsoft.com/office/drawing/2014/main" id="{DFFB8A87-5B6C-4648-9CAE-82499F7077B4}"/>
                </a:ext>
              </a:extLst>
            </p:cNvPr>
            <p:cNvSpPr>
              <a:spLocks noChangeShapeType="1"/>
            </p:cNvSpPr>
            <p:nvPr/>
          </p:nvSpPr>
          <p:spPr bwMode="auto">
            <a:xfrm flipV="1">
              <a:off x="525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99" name="Line 2279">
              <a:extLst>
                <a:ext uri="{FF2B5EF4-FFF2-40B4-BE49-F238E27FC236}">
                  <a16:creationId xmlns:a16="http://schemas.microsoft.com/office/drawing/2014/main" id="{02E70796-A31D-4869-B66D-3FAE26FC9818}"/>
                </a:ext>
              </a:extLst>
            </p:cNvPr>
            <p:cNvSpPr>
              <a:spLocks noChangeShapeType="1"/>
            </p:cNvSpPr>
            <p:nvPr/>
          </p:nvSpPr>
          <p:spPr bwMode="auto">
            <a:xfrm flipV="1">
              <a:off x="5363"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00" name="Line 2280">
              <a:extLst>
                <a:ext uri="{FF2B5EF4-FFF2-40B4-BE49-F238E27FC236}">
                  <a16:creationId xmlns:a16="http://schemas.microsoft.com/office/drawing/2014/main" id="{E6317B8C-8D75-4E0E-9E80-D0EEE771D23C}"/>
                </a:ext>
              </a:extLst>
            </p:cNvPr>
            <p:cNvSpPr>
              <a:spLocks noChangeShapeType="1"/>
            </p:cNvSpPr>
            <p:nvPr/>
          </p:nvSpPr>
          <p:spPr bwMode="auto">
            <a:xfrm flipV="1">
              <a:off x="5481"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01" name="Line 2281">
              <a:extLst>
                <a:ext uri="{FF2B5EF4-FFF2-40B4-BE49-F238E27FC236}">
                  <a16:creationId xmlns:a16="http://schemas.microsoft.com/office/drawing/2014/main" id="{C663F749-3332-4C47-BFA4-567CD72FAEEA}"/>
                </a:ext>
              </a:extLst>
            </p:cNvPr>
            <p:cNvSpPr>
              <a:spLocks noChangeShapeType="1"/>
            </p:cNvSpPr>
            <p:nvPr/>
          </p:nvSpPr>
          <p:spPr bwMode="auto">
            <a:xfrm flipV="1">
              <a:off x="5594" y="4027"/>
              <a:ext cx="1"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702" name="Freeform 2282">
              <a:extLst>
                <a:ext uri="{FF2B5EF4-FFF2-40B4-BE49-F238E27FC236}">
                  <a16:creationId xmlns:a16="http://schemas.microsoft.com/office/drawing/2014/main" id="{7CBE86CA-11DD-4503-AA01-6661EF5D139A}"/>
                </a:ext>
              </a:extLst>
            </p:cNvPr>
            <p:cNvSpPr>
              <a:spLocks/>
            </p:cNvSpPr>
            <p:nvPr/>
          </p:nvSpPr>
          <p:spPr bwMode="auto">
            <a:xfrm>
              <a:off x="4746" y="3577"/>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FFFF"/>
            </a:solidFill>
            <a:ln w="9525">
              <a:solidFill>
                <a:srgbClr val="000080"/>
              </a:solidFill>
              <a:round/>
              <a:headEnd/>
              <a:tailEnd/>
            </a:ln>
          </p:spPr>
          <p:txBody>
            <a:bodyPr/>
            <a:lstStyle/>
            <a:p>
              <a:endParaRPr lang="zh-TW" altLang="en-US"/>
            </a:p>
          </p:txBody>
        </p:sp>
        <p:sp>
          <p:nvSpPr>
            <p:cNvPr id="23703" name="Freeform 2283">
              <a:extLst>
                <a:ext uri="{FF2B5EF4-FFF2-40B4-BE49-F238E27FC236}">
                  <a16:creationId xmlns:a16="http://schemas.microsoft.com/office/drawing/2014/main" id="{4302BE3D-34FA-473A-AF1C-AA88E16789C9}"/>
                </a:ext>
              </a:extLst>
            </p:cNvPr>
            <p:cNvSpPr>
              <a:spLocks/>
            </p:cNvSpPr>
            <p:nvPr/>
          </p:nvSpPr>
          <p:spPr bwMode="auto">
            <a:xfrm>
              <a:off x="4627" y="3373"/>
              <a:ext cx="88" cy="87"/>
            </a:xfrm>
            <a:custGeom>
              <a:avLst/>
              <a:gdLst>
                <a:gd name="T0" fmla="*/ 44 w 88"/>
                <a:gd name="T1" fmla="*/ 0 h 87"/>
                <a:gd name="T2" fmla="*/ 88 w 88"/>
                <a:gd name="T3" fmla="*/ 43 h 87"/>
                <a:gd name="T4" fmla="*/ 44 w 88"/>
                <a:gd name="T5" fmla="*/ 87 h 87"/>
                <a:gd name="T6" fmla="*/ 0 w 88"/>
                <a:gd name="T7" fmla="*/ 43 h 87"/>
                <a:gd name="T8" fmla="*/ 44 w 88"/>
                <a:gd name="T9" fmla="*/ 0 h 87"/>
                <a:gd name="T10" fmla="*/ 0 60000 65536"/>
                <a:gd name="T11" fmla="*/ 0 60000 65536"/>
                <a:gd name="T12" fmla="*/ 0 60000 65536"/>
                <a:gd name="T13" fmla="*/ 0 60000 65536"/>
                <a:gd name="T14" fmla="*/ 0 60000 65536"/>
                <a:gd name="T15" fmla="*/ 0 w 88"/>
                <a:gd name="T16" fmla="*/ 0 h 87"/>
                <a:gd name="T17" fmla="*/ 88 w 88"/>
                <a:gd name="T18" fmla="*/ 87 h 87"/>
              </a:gdLst>
              <a:ahLst/>
              <a:cxnLst>
                <a:cxn ang="T10">
                  <a:pos x="T0" y="T1"/>
                </a:cxn>
                <a:cxn ang="T11">
                  <a:pos x="T2" y="T3"/>
                </a:cxn>
                <a:cxn ang="T12">
                  <a:pos x="T4" y="T5"/>
                </a:cxn>
                <a:cxn ang="T13">
                  <a:pos x="T6" y="T7"/>
                </a:cxn>
                <a:cxn ang="T14">
                  <a:pos x="T8" y="T9"/>
                </a:cxn>
              </a:cxnLst>
              <a:rect l="T15" t="T16" r="T17" b="T18"/>
              <a:pathLst>
                <a:path w="88" h="87">
                  <a:moveTo>
                    <a:pt x="44" y="0"/>
                  </a:moveTo>
                  <a:lnTo>
                    <a:pt x="88"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704" name="Freeform 2284">
              <a:extLst>
                <a:ext uri="{FF2B5EF4-FFF2-40B4-BE49-F238E27FC236}">
                  <a16:creationId xmlns:a16="http://schemas.microsoft.com/office/drawing/2014/main" id="{DE8052A7-1038-4646-98CB-161D2E94F03D}"/>
                </a:ext>
              </a:extLst>
            </p:cNvPr>
            <p:cNvSpPr>
              <a:spLocks/>
            </p:cNvSpPr>
            <p:nvPr/>
          </p:nvSpPr>
          <p:spPr bwMode="auto">
            <a:xfrm>
              <a:off x="5207" y="3681"/>
              <a:ext cx="87" cy="87"/>
            </a:xfrm>
            <a:custGeom>
              <a:avLst/>
              <a:gdLst>
                <a:gd name="T0" fmla="*/ 44 w 87"/>
                <a:gd name="T1" fmla="*/ 0 h 87"/>
                <a:gd name="T2" fmla="*/ 87 w 87"/>
                <a:gd name="T3" fmla="*/ 44 h 87"/>
                <a:gd name="T4" fmla="*/ 44 w 87"/>
                <a:gd name="T5" fmla="*/ 87 h 87"/>
                <a:gd name="T6" fmla="*/ 0 w 87"/>
                <a:gd name="T7" fmla="*/ 44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4"/>
                  </a:lnTo>
                  <a:lnTo>
                    <a:pt x="44" y="87"/>
                  </a:lnTo>
                  <a:lnTo>
                    <a:pt x="0" y="44"/>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705" name="Freeform 2285">
              <a:extLst>
                <a:ext uri="{FF2B5EF4-FFF2-40B4-BE49-F238E27FC236}">
                  <a16:creationId xmlns:a16="http://schemas.microsoft.com/office/drawing/2014/main" id="{D95D3FC0-740D-47BD-9992-A838BDB81617}"/>
                </a:ext>
              </a:extLst>
            </p:cNvPr>
            <p:cNvSpPr>
              <a:spLocks/>
            </p:cNvSpPr>
            <p:nvPr/>
          </p:nvSpPr>
          <p:spPr bwMode="auto">
            <a:xfrm>
              <a:off x="4858" y="3275"/>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706" name="Freeform 2286">
              <a:extLst>
                <a:ext uri="{FF2B5EF4-FFF2-40B4-BE49-F238E27FC236}">
                  <a16:creationId xmlns:a16="http://schemas.microsoft.com/office/drawing/2014/main" id="{11A3F06F-FD09-493F-A787-B6FF2808CE8F}"/>
                </a:ext>
              </a:extLst>
            </p:cNvPr>
            <p:cNvSpPr>
              <a:spLocks/>
            </p:cNvSpPr>
            <p:nvPr/>
          </p:nvSpPr>
          <p:spPr bwMode="auto">
            <a:xfrm>
              <a:off x="4746" y="317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zh-TW" altLang="en-US"/>
            </a:p>
          </p:txBody>
        </p:sp>
        <p:sp>
          <p:nvSpPr>
            <p:cNvPr id="23707" name="Freeform 2287">
              <a:extLst>
                <a:ext uri="{FF2B5EF4-FFF2-40B4-BE49-F238E27FC236}">
                  <a16:creationId xmlns:a16="http://schemas.microsoft.com/office/drawing/2014/main" id="{BD87CA24-B02A-4017-A537-972FBCD48B03}"/>
                </a:ext>
              </a:extLst>
            </p:cNvPr>
            <p:cNvSpPr>
              <a:spLocks/>
            </p:cNvSpPr>
            <p:nvPr/>
          </p:nvSpPr>
          <p:spPr bwMode="auto">
            <a:xfrm>
              <a:off x="5319" y="3478"/>
              <a:ext cx="88" cy="86"/>
            </a:xfrm>
            <a:custGeom>
              <a:avLst/>
              <a:gdLst>
                <a:gd name="T0" fmla="*/ 44 w 88"/>
                <a:gd name="T1" fmla="*/ 0 h 86"/>
                <a:gd name="T2" fmla="*/ 88 w 88"/>
                <a:gd name="T3" fmla="*/ 43 h 86"/>
                <a:gd name="T4" fmla="*/ 44 w 88"/>
                <a:gd name="T5" fmla="*/ 86 h 86"/>
                <a:gd name="T6" fmla="*/ 0 w 88"/>
                <a:gd name="T7" fmla="*/ 43 h 86"/>
                <a:gd name="T8" fmla="*/ 44 w 88"/>
                <a:gd name="T9" fmla="*/ 0 h 86"/>
                <a:gd name="T10" fmla="*/ 0 60000 65536"/>
                <a:gd name="T11" fmla="*/ 0 60000 65536"/>
                <a:gd name="T12" fmla="*/ 0 60000 65536"/>
                <a:gd name="T13" fmla="*/ 0 60000 65536"/>
                <a:gd name="T14" fmla="*/ 0 60000 65536"/>
                <a:gd name="T15" fmla="*/ 0 w 88"/>
                <a:gd name="T16" fmla="*/ 0 h 86"/>
                <a:gd name="T17" fmla="*/ 88 w 88"/>
                <a:gd name="T18" fmla="*/ 86 h 86"/>
              </a:gdLst>
              <a:ahLst/>
              <a:cxnLst>
                <a:cxn ang="T10">
                  <a:pos x="T0" y="T1"/>
                </a:cxn>
                <a:cxn ang="T11">
                  <a:pos x="T2" y="T3"/>
                </a:cxn>
                <a:cxn ang="T12">
                  <a:pos x="T4" y="T5"/>
                </a:cxn>
                <a:cxn ang="T13">
                  <a:pos x="T6" y="T7"/>
                </a:cxn>
                <a:cxn ang="T14">
                  <a:pos x="T8" y="T9"/>
                </a:cxn>
              </a:cxnLst>
              <a:rect l="T15" t="T16" r="T17" b="T18"/>
              <a:pathLst>
                <a:path w="88" h="86">
                  <a:moveTo>
                    <a:pt x="44" y="0"/>
                  </a:moveTo>
                  <a:lnTo>
                    <a:pt x="88"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708" name="Freeform 2288">
              <a:extLst>
                <a:ext uri="{FF2B5EF4-FFF2-40B4-BE49-F238E27FC236}">
                  <a16:creationId xmlns:a16="http://schemas.microsoft.com/office/drawing/2014/main" id="{77221A89-4B8D-44AD-AB13-6F5F705BF746}"/>
                </a:ext>
              </a:extLst>
            </p:cNvPr>
            <p:cNvSpPr>
              <a:spLocks/>
            </p:cNvSpPr>
            <p:nvPr/>
          </p:nvSpPr>
          <p:spPr bwMode="auto">
            <a:xfrm>
              <a:off x="5089" y="378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chemeClr val="hlink"/>
            </a:solidFill>
            <a:ln w="9525">
              <a:solidFill>
                <a:schemeClr val="hlink"/>
              </a:solidFill>
              <a:round/>
              <a:headEnd/>
              <a:tailEnd/>
            </a:ln>
          </p:spPr>
          <p:txBody>
            <a:bodyPr/>
            <a:lstStyle/>
            <a:p>
              <a:endParaRPr lang="zh-TW" altLang="en-US"/>
            </a:p>
          </p:txBody>
        </p:sp>
        <p:sp>
          <p:nvSpPr>
            <p:cNvPr id="23709" name="Freeform 2289">
              <a:extLst>
                <a:ext uri="{FF2B5EF4-FFF2-40B4-BE49-F238E27FC236}">
                  <a16:creationId xmlns:a16="http://schemas.microsoft.com/office/drawing/2014/main" id="{48054CA3-1F05-476B-9D12-9B4F1B6C57AA}"/>
                </a:ext>
              </a:extLst>
            </p:cNvPr>
            <p:cNvSpPr>
              <a:spLocks/>
            </p:cNvSpPr>
            <p:nvPr/>
          </p:nvSpPr>
          <p:spPr bwMode="auto">
            <a:xfrm>
              <a:off x="5207" y="3577"/>
              <a:ext cx="87" cy="86"/>
            </a:xfrm>
            <a:custGeom>
              <a:avLst/>
              <a:gdLst>
                <a:gd name="T0" fmla="*/ 44 w 87"/>
                <a:gd name="T1" fmla="*/ 0 h 86"/>
                <a:gd name="T2" fmla="*/ 87 w 87"/>
                <a:gd name="T3" fmla="*/ 43 h 86"/>
                <a:gd name="T4" fmla="*/ 44 w 87"/>
                <a:gd name="T5" fmla="*/ 86 h 86"/>
                <a:gd name="T6" fmla="*/ 0 w 87"/>
                <a:gd name="T7" fmla="*/ 43 h 86"/>
                <a:gd name="T8" fmla="*/ 44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4" y="0"/>
                  </a:moveTo>
                  <a:lnTo>
                    <a:pt x="87" y="43"/>
                  </a:lnTo>
                  <a:lnTo>
                    <a:pt x="44" y="86"/>
                  </a:lnTo>
                  <a:lnTo>
                    <a:pt x="0" y="43"/>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710" name="Freeform 2290">
              <a:extLst>
                <a:ext uri="{FF2B5EF4-FFF2-40B4-BE49-F238E27FC236}">
                  <a16:creationId xmlns:a16="http://schemas.microsoft.com/office/drawing/2014/main" id="{5A693829-959A-492E-AB5C-41F2823984F2}"/>
                </a:ext>
              </a:extLst>
            </p:cNvPr>
            <p:cNvSpPr>
              <a:spLocks/>
            </p:cNvSpPr>
            <p:nvPr/>
          </p:nvSpPr>
          <p:spPr bwMode="auto">
            <a:xfrm>
              <a:off x="5207" y="3373"/>
              <a:ext cx="87" cy="87"/>
            </a:xfrm>
            <a:custGeom>
              <a:avLst/>
              <a:gdLst>
                <a:gd name="T0" fmla="*/ 44 w 87"/>
                <a:gd name="T1" fmla="*/ 0 h 87"/>
                <a:gd name="T2" fmla="*/ 87 w 87"/>
                <a:gd name="T3" fmla="*/ 43 h 87"/>
                <a:gd name="T4" fmla="*/ 44 w 87"/>
                <a:gd name="T5" fmla="*/ 87 h 87"/>
                <a:gd name="T6" fmla="*/ 0 w 87"/>
                <a:gd name="T7" fmla="*/ 43 h 87"/>
                <a:gd name="T8" fmla="*/ 44 w 87"/>
                <a:gd name="T9" fmla="*/ 0 h 87"/>
                <a:gd name="T10" fmla="*/ 0 60000 65536"/>
                <a:gd name="T11" fmla="*/ 0 60000 65536"/>
                <a:gd name="T12" fmla="*/ 0 60000 65536"/>
                <a:gd name="T13" fmla="*/ 0 60000 65536"/>
                <a:gd name="T14" fmla="*/ 0 60000 65536"/>
                <a:gd name="T15" fmla="*/ 0 w 87"/>
                <a:gd name="T16" fmla="*/ 0 h 87"/>
                <a:gd name="T17" fmla="*/ 87 w 87"/>
                <a:gd name="T18" fmla="*/ 87 h 87"/>
              </a:gdLst>
              <a:ahLst/>
              <a:cxnLst>
                <a:cxn ang="T10">
                  <a:pos x="T0" y="T1"/>
                </a:cxn>
                <a:cxn ang="T11">
                  <a:pos x="T2" y="T3"/>
                </a:cxn>
                <a:cxn ang="T12">
                  <a:pos x="T4" y="T5"/>
                </a:cxn>
                <a:cxn ang="T13">
                  <a:pos x="T6" y="T7"/>
                </a:cxn>
                <a:cxn ang="T14">
                  <a:pos x="T8" y="T9"/>
                </a:cxn>
              </a:cxnLst>
              <a:rect l="T15" t="T16" r="T17" b="T18"/>
              <a:pathLst>
                <a:path w="87" h="87">
                  <a:moveTo>
                    <a:pt x="44" y="0"/>
                  </a:moveTo>
                  <a:lnTo>
                    <a:pt x="87" y="43"/>
                  </a:lnTo>
                  <a:lnTo>
                    <a:pt x="44" y="87"/>
                  </a:lnTo>
                  <a:lnTo>
                    <a:pt x="0" y="43"/>
                  </a:lnTo>
                  <a:lnTo>
                    <a:pt x="44" y="0"/>
                  </a:lnTo>
                  <a:close/>
                </a:path>
              </a:pathLst>
            </a:custGeom>
            <a:solidFill>
              <a:srgbClr val="00FFFF"/>
            </a:solidFill>
            <a:ln w="9525">
              <a:solidFill>
                <a:srgbClr val="000080"/>
              </a:solidFill>
              <a:round/>
              <a:headEnd/>
              <a:tailEnd/>
            </a:ln>
          </p:spPr>
          <p:txBody>
            <a:bodyPr/>
            <a:lstStyle/>
            <a:p>
              <a:endParaRPr lang="zh-TW" altLang="en-US"/>
            </a:p>
          </p:txBody>
        </p:sp>
        <p:sp>
          <p:nvSpPr>
            <p:cNvPr id="23711" name="Rectangle 2291">
              <a:extLst>
                <a:ext uri="{FF2B5EF4-FFF2-40B4-BE49-F238E27FC236}">
                  <a16:creationId xmlns:a16="http://schemas.microsoft.com/office/drawing/2014/main" id="{289D4073-B824-47D7-9165-B858F627F73E}"/>
                </a:ext>
              </a:extLst>
            </p:cNvPr>
            <p:cNvSpPr>
              <a:spLocks noChangeArrowheads="1"/>
            </p:cNvSpPr>
            <p:nvPr/>
          </p:nvSpPr>
          <p:spPr bwMode="auto">
            <a:xfrm>
              <a:off x="4390" y="4008"/>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0</a:t>
              </a:r>
              <a:endParaRPr lang="ko-KR" altLang="en-US">
                <a:ea typeface="Gulim" panose="020B0600000101010101" pitchFamily="34" charset="-127"/>
              </a:endParaRPr>
            </a:p>
          </p:txBody>
        </p:sp>
        <p:sp>
          <p:nvSpPr>
            <p:cNvPr id="23712" name="Rectangle 2292">
              <a:extLst>
                <a:ext uri="{FF2B5EF4-FFF2-40B4-BE49-F238E27FC236}">
                  <a16:creationId xmlns:a16="http://schemas.microsoft.com/office/drawing/2014/main" id="{AE61A114-8DE1-494D-BD0F-A7A65046DABC}"/>
                </a:ext>
              </a:extLst>
            </p:cNvPr>
            <p:cNvSpPr>
              <a:spLocks noChangeArrowheads="1"/>
            </p:cNvSpPr>
            <p:nvPr/>
          </p:nvSpPr>
          <p:spPr bwMode="auto">
            <a:xfrm>
              <a:off x="4390" y="391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a:t>
              </a:r>
              <a:endParaRPr lang="ko-KR" altLang="en-US">
                <a:ea typeface="Gulim" panose="020B0600000101010101" pitchFamily="34" charset="-127"/>
              </a:endParaRPr>
            </a:p>
          </p:txBody>
        </p:sp>
        <p:sp>
          <p:nvSpPr>
            <p:cNvPr id="23713" name="Rectangle 2293">
              <a:extLst>
                <a:ext uri="{FF2B5EF4-FFF2-40B4-BE49-F238E27FC236}">
                  <a16:creationId xmlns:a16="http://schemas.microsoft.com/office/drawing/2014/main" id="{E120C4A3-3C11-4660-A5AB-007CF986319A}"/>
                </a:ext>
              </a:extLst>
            </p:cNvPr>
            <p:cNvSpPr>
              <a:spLocks noChangeArrowheads="1"/>
            </p:cNvSpPr>
            <p:nvPr/>
          </p:nvSpPr>
          <p:spPr bwMode="auto">
            <a:xfrm>
              <a:off x="4390" y="3805"/>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2</a:t>
              </a:r>
              <a:endParaRPr lang="ko-KR" altLang="en-US">
                <a:ea typeface="Gulim" panose="020B0600000101010101" pitchFamily="34" charset="-127"/>
              </a:endParaRPr>
            </a:p>
          </p:txBody>
        </p:sp>
        <p:sp>
          <p:nvSpPr>
            <p:cNvPr id="23714" name="Rectangle 2294">
              <a:extLst>
                <a:ext uri="{FF2B5EF4-FFF2-40B4-BE49-F238E27FC236}">
                  <a16:creationId xmlns:a16="http://schemas.microsoft.com/office/drawing/2014/main" id="{CBA6965A-7B3B-4F37-B84C-0986F01D09D1}"/>
                </a:ext>
              </a:extLst>
            </p:cNvPr>
            <p:cNvSpPr>
              <a:spLocks noChangeArrowheads="1"/>
            </p:cNvSpPr>
            <p:nvPr/>
          </p:nvSpPr>
          <p:spPr bwMode="auto">
            <a:xfrm>
              <a:off x="4390" y="3706"/>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3</a:t>
              </a:r>
              <a:endParaRPr lang="ko-KR" altLang="en-US">
                <a:ea typeface="Gulim" panose="020B0600000101010101" pitchFamily="34" charset="-127"/>
              </a:endParaRPr>
            </a:p>
          </p:txBody>
        </p:sp>
        <p:sp>
          <p:nvSpPr>
            <p:cNvPr id="23715" name="Rectangle 2295">
              <a:extLst>
                <a:ext uri="{FF2B5EF4-FFF2-40B4-BE49-F238E27FC236}">
                  <a16:creationId xmlns:a16="http://schemas.microsoft.com/office/drawing/2014/main" id="{2B6E222A-AF9C-4C68-9B9F-3CFD4434163F}"/>
                </a:ext>
              </a:extLst>
            </p:cNvPr>
            <p:cNvSpPr>
              <a:spLocks noChangeArrowheads="1"/>
            </p:cNvSpPr>
            <p:nvPr/>
          </p:nvSpPr>
          <p:spPr bwMode="auto">
            <a:xfrm>
              <a:off x="4390" y="3601"/>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4</a:t>
              </a:r>
              <a:endParaRPr lang="ko-KR" altLang="en-US">
                <a:ea typeface="Gulim" panose="020B0600000101010101" pitchFamily="34" charset="-127"/>
              </a:endParaRPr>
            </a:p>
          </p:txBody>
        </p:sp>
        <p:sp>
          <p:nvSpPr>
            <p:cNvPr id="23716" name="Rectangle 2296">
              <a:extLst>
                <a:ext uri="{FF2B5EF4-FFF2-40B4-BE49-F238E27FC236}">
                  <a16:creationId xmlns:a16="http://schemas.microsoft.com/office/drawing/2014/main" id="{EC634B4C-27ED-40D2-980F-CF6F114F4015}"/>
                </a:ext>
              </a:extLst>
            </p:cNvPr>
            <p:cNvSpPr>
              <a:spLocks noChangeArrowheads="1"/>
            </p:cNvSpPr>
            <p:nvPr/>
          </p:nvSpPr>
          <p:spPr bwMode="auto">
            <a:xfrm>
              <a:off x="4390" y="3503"/>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5</a:t>
              </a:r>
              <a:endParaRPr lang="ko-KR" altLang="en-US">
                <a:ea typeface="Gulim" panose="020B0600000101010101" pitchFamily="34" charset="-127"/>
              </a:endParaRPr>
            </a:p>
          </p:txBody>
        </p:sp>
        <p:sp>
          <p:nvSpPr>
            <p:cNvPr id="23717" name="Rectangle 2297">
              <a:extLst>
                <a:ext uri="{FF2B5EF4-FFF2-40B4-BE49-F238E27FC236}">
                  <a16:creationId xmlns:a16="http://schemas.microsoft.com/office/drawing/2014/main" id="{96201236-0A4E-4645-964B-256C2417C2DD}"/>
                </a:ext>
              </a:extLst>
            </p:cNvPr>
            <p:cNvSpPr>
              <a:spLocks noChangeArrowheads="1"/>
            </p:cNvSpPr>
            <p:nvPr/>
          </p:nvSpPr>
          <p:spPr bwMode="auto">
            <a:xfrm>
              <a:off x="4390" y="3398"/>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6</a:t>
              </a:r>
              <a:endParaRPr lang="ko-KR" altLang="en-US">
                <a:ea typeface="Gulim" panose="020B0600000101010101" pitchFamily="34" charset="-127"/>
              </a:endParaRPr>
            </a:p>
          </p:txBody>
        </p:sp>
        <p:sp>
          <p:nvSpPr>
            <p:cNvPr id="23718" name="Rectangle 2298">
              <a:extLst>
                <a:ext uri="{FF2B5EF4-FFF2-40B4-BE49-F238E27FC236}">
                  <a16:creationId xmlns:a16="http://schemas.microsoft.com/office/drawing/2014/main" id="{695602F8-6D74-4EFD-AF6D-01BAD0D2EAF3}"/>
                </a:ext>
              </a:extLst>
            </p:cNvPr>
            <p:cNvSpPr>
              <a:spLocks noChangeArrowheads="1"/>
            </p:cNvSpPr>
            <p:nvPr/>
          </p:nvSpPr>
          <p:spPr bwMode="auto">
            <a:xfrm>
              <a:off x="4390" y="3299"/>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7</a:t>
              </a:r>
              <a:endParaRPr lang="ko-KR" altLang="en-US">
                <a:ea typeface="Gulim" panose="020B0600000101010101" pitchFamily="34" charset="-127"/>
              </a:endParaRPr>
            </a:p>
          </p:txBody>
        </p:sp>
        <p:sp>
          <p:nvSpPr>
            <p:cNvPr id="23719" name="Rectangle 2299">
              <a:extLst>
                <a:ext uri="{FF2B5EF4-FFF2-40B4-BE49-F238E27FC236}">
                  <a16:creationId xmlns:a16="http://schemas.microsoft.com/office/drawing/2014/main" id="{3BF720BF-4D12-49D0-A5B5-6651CA3DAD59}"/>
                </a:ext>
              </a:extLst>
            </p:cNvPr>
            <p:cNvSpPr>
              <a:spLocks noChangeArrowheads="1"/>
            </p:cNvSpPr>
            <p:nvPr/>
          </p:nvSpPr>
          <p:spPr bwMode="auto">
            <a:xfrm>
              <a:off x="4390" y="3194"/>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8</a:t>
              </a:r>
              <a:endParaRPr lang="ko-KR" altLang="en-US">
                <a:ea typeface="Gulim" panose="020B0600000101010101" pitchFamily="34" charset="-127"/>
              </a:endParaRPr>
            </a:p>
          </p:txBody>
        </p:sp>
        <p:sp>
          <p:nvSpPr>
            <p:cNvPr id="23720" name="Rectangle 2300">
              <a:extLst>
                <a:ext uri="{FF2B5EF4-FFF2-40B4-BE49-F238E27FC236}">
                  <a16:creationId xmlns:a16="http://schemas.microsoft.com/office/drawing/2014/main" id="{B2129DE7-87E1-4F41-92A4-4FF52F09D626}"/>
                </a:ext>
              </a:extLst>
            </p:cNvPr>
            <p:cNvSpPr>
              <a:spLocks noChangeArrowheads="1"/>
            </p:cNvSpPr>
            <p:nvPr/>
          </p:nvSpPr>
          <p:spPr bwMode="auto">
            <a:xfrm>
              <a:off x="4390" y="3096"/>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9</a:t>
              </a:r>
              <a:endParaRPr lang="ko-KR" altLang="en-US">
                <a:ea typeface="Gulim" panose="020B0600000101010101" pitchFamily="34" charset="-127"/>
              </a:endParaRPr>
            </a:p>
          </p:txBody>
        </p:sp>
        <p:sp>
          <p:nvSpPr>
            <p:cNvPr id="23721" name="Rectangle 2301">
              <a:extLst>
                <a:ext uri="{FF2B5EF4-FFF2-40B4-BE49-F238E27FC236}">
                  <a16:creationId xmlns:a16="http://schemas.microsoft.com/office/drawing/2014/main" id="{99EFD805-ABEE-4807-B1CD-2F0F5E08E3C0}"/>
                </a:ext>
              </a:extLst>
            </p:cNvPr>
            <p:cNvSpPr>
              <a:spLocks noChangeArrowheads="1"/>
            </p:cNvSpPr>
            <p:nvPr/>
          </p:nvSpPr>
          <p:spPr bwMode="auto">
            <a:xfrm>
              <a:off x="4372" y="2991"/>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10</a:t>
              </a:r>
              <a:endParaRPr lang="ko-KR" altLang="en-US">
                <a:ea typeface="Gulim" panose="020B0600000101010101" pitchFamily="34" charset="-127"/>
              </a:endParaRPr>
            </a:p>
          </p:txBody>
        </p:sp>
        <p:sp>
          <p:nvSpPr>
            <p:cNvPr id="23722" name="Rectangle 2302">
              <a:extLst>
                <a:ext uri="{FF2B5EF4-FFF2-40B4-BE49-F238E27FC236}">
                  <a16:creationId xmlns:a16="http://schemas.microsoft.com/office/drawing/2014/main" id="{4B870A84-21FD-4C2C-BB10-6D3547DC4E41}"/>
                </a:ext>
              </a:extLst>
            </p:cNvPr>
            <p:cNvSpPr>
              <a:spLocks noChangeArrowheads="1"/>
            </p:cNvSpPr>
            <p:nvPr/>
          </p:nvSpPr>
          <p:spPr bwMode="auto">
            <a:xfrm>
              <a:off x="4434"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0</a:t>
              </a:r>
              <a:endParaRPr lang="ko-KR" altLang="en-US">
                <a:ea typeface="Gulim" panose="020B0600000101010101" pitchFamily="34" charset="-127"/>
              </a:endParaRPr>
            </a:p>
          </p:txBody>
        </p:sp>
        <p:sp>
          <p:nvSpPr>
            <p:cNvPr id="23723" name="Rectangle 2303">
              <a:extLst>
                <a:ext uri="{FF2B5EF4-FFF2-40B4-BE49-F238E27FC236}">
                  <a16:creationId xmlns:a16="http://schemas.microsoft.com/office/drawing/2014/main" id="{6A3C4AB8-A41F-4EE8-89D3-34B5DBAAEFC9}"/>
                </a:ext>
              </a:extLst>
            </p:cNvPr>
            <p:cNvSpPr>
              <a:spLocks noChangeArrowheads="1"/>
            </p:cNvSpPr>
            <p:nvPr/>
          </p:nvSpPr>
          <p:spPr bwMode="auto">
            <a:xfrm>
              <a:off x="4553"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a:t>
              </a:r>
              <a:endParaRPr lang="ko-KR" altLang="en-US">
                <a:ea typeface="Gulim" panose="020B0600000101010101" pitchFamily="34" charset="-127"/>
              </a:endParaRPr>
            </a:p>
          </p:txBody>
        </p:sp>
        <p:sp>
          <p:nvSpPr>
            <p:cNvPr id="23724" name="Rectangle 2304">
              <a:extLst>
                <a:ext uri="{FF2B5EF4-FFF2-40B4-BE49-F238E27FC236}">
                  <a16:creationId xmlns:a16="http://schemas.microsoft.com/office/drawing/2014/main" id="{A9403FBD-8387-406A-B6F5-D72F01F3690F}"/>
                </a:ext>
              </a:extLst>
            </p:cNvPr>
            <p:cNvSpPr>
              <a:spLocks noChangeArrowheads="1"/>
            </p:cNvSpPr>
            <p:nvPr/>
          </p:nvSpPr>
          <p:spPr bwMode="auto">
            <a:xfrm>
              <a:off x="4665"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2</a:t>
              </a:r>
              <a:endParaRPr lang="ko-KR" altLang="en-US">
                <a:ea typeface="Gulim" panose="020B0600000101010101" pitchFamily="34" charset="-127"/>
              </a:endParaRPr>
            </a:p>
          </p:txBody>
        </p:sp>
        <p:sp>
          <p:nvSpPr>
            <p:cNvPr id="23725" name="Rectangle 2305">
              <a:extLst>
                <a:ext uri="{FF2B5EF4-FFF2-40B4-BE49-F238E27FC236}">
                  <a16:creationId xmlns:a16="http://schemas.microsoft.com/office/drawing/2014/main" id="{2F5FC40C-0C2C-4AE3-AC42-0D8427E28ED9}"/>
                </a:ext>
              </a:extLst>
            </p:cNvPr>
            <p:cNvSpPr>
              <a:spLocks noChangeArrowheads="1"/>
            </p:cNvSpPr>
            <p:nvPr/>
          </p:nvSpPr>
          <p:spPr bwMode="auto">
            <a:xfrm>
              <a:off x="4783"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3</a:t>
              </a:r>
              <a:endParaRPr lang="ko-KR" altLang="en-US">
                <a:ea typeface="Gulim" panose="020B0600000101010101" pitchFamily="34" charset="-127"/>
              </a:endParaRPr>
            </a:p>
          </p:txBody>
        </p:sp>
        <p:sp>
          <p:nvSpPr>
            <p:cNvPr id="23726" name="Rectangle 2306">
              <a:extLst>
                <a:ext uri="{FF2B5EF4-FFF2-40B4-BE49-F238E27FC236}">
                  <a16:creationId xmlns:a16="http://schemas.microsoft.com/office/drawing/2014/main" id="{18EECDE3-6F07-403E-94B6-A4E1765C59CF}"/>
                </a:ext>
              </a:extLst>
            </p:cNvPr>
            <p:cNvSpPr>
              <a:spLocks noChangeArrowheads="1"/>
            </p:cNvSpPr>
            <p:nvPr/>
          </p:nvSpPr>
          <p:spPr bwMode="auto">
            <a:xfrm>
              <a:off x="4895"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4</a:t>
              </a:r>
              <a:endParaRPr lang="ko-KR" altLang="en-US">
                <a:ea typeface="Gulim" panose="020B0600000101010101" pitchFamily="34" charset="-127"/>
              </a:endParaRPr>
            </a:p>
          </p:txBody>
        </p:sp>
        <p:sp>
          <p:nvSpPr>
            <p:cNvPr id="23727" name="Rectangle 2307">
              <a:extLst>
                <a:ext uri="{FF2B5EF4-FFF2-40B4-BE49-F238E27FC236}">
                  <a16:creationId xmlns:a16="http://schemas.microsoft.com/office/drawing/2014/main" id="{A783AC41-6CA2-49E8-95D8-34099B860439}"/>
                </a:ext>
              </a:extLst>
            </p:cNvPr>
            <p:cNvSpPr>
              <a:spLocks noChangeArrowheads="1"/>
            </p:cNvSpPr>
            <p:nvPr/>
          </p:nvSpPr>
          <p:spPr bwMode="auto">
            <a:xfrm>
              <a:off x="5014"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5</a:t>
              </a:r>
              <a:endParaRPr lang="ko-KR" altLang="en-US">
                <a:ea typeface="Gulim" panose="020B0600000101010101" pitchFamily="34" charset="-127"/>
              </a:endParaRPr>
            </a:p>
          </p:txBody>
        </p:sp>
        <p:sp>
          <p:nvSpPr>
            <p:cNvPr id="23728" name="Rectangle 2308">
              <a:extLst>
                <a:ext uri="{FF2B5EF4-FFF2-40B4-BE49-F238E27FC236}">
                  <a16:creationId xmlns:a16="http://schemas.microsoft.com/office/drawing/2014/main" id="{C3B26ED8-B445-4FB9-A1A5-2319DC4DE710}"/>
                </a:ext>
              </a:extLst>
            </p:cNvPr>
            <p:cNvSpPr>
              <a:spLocks noChangeArrowheads="1"/>
            </p:cNvSpPr>
            <p:nvPr/>
          </p:nvSpPr>
          <p:spPr bwMode="auto">
            <a:xfrm>
              <a:off x="5126"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6</a:t>
              </a:r>
              <a:endParaRPr lang="ko-KR" altLang="en-US">
                <a:ea typeface="Gulim" panose="020B0600000101010101" pitchFamily="34" charset="-127"/>
              </a:endParaRPr>
            </a:p>
          </p:txBody>
        </p:sp>
        <p:sp>
          <p:nvSpPr>
            <p:cNvPr id="23729" name="Rectangle 2309">
              <a:extLst>
                <a:ext uri="{FF2B5EF4-FFF2-40B4-BE49-F238E27FC236}">
                  <a16:creationId xmlns:a16="http://schemas.microsoft.com/office/drawing/2014/main" id="{ED9F0A70-057F-43AE-9F0B-22EDF7F1A45A}"/>
                </a:ext>
              </a:extLst>
            </p:cNvPr>
            <p:cNvSpPr>
              <a:spLocks noChangeArrowheads="1"/>
            </p:cNvSpPr>
            <p:nvPr/>
          </p:nvSpPr>
          <p:spPr bwMode="auto">
            <a:xfrm>
              <a:off x="5244"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7</a:t>
              </a:r>
              <a:endParaRPr lang="ko-KR" altLang="en-US">
                <a:ea typeface="Gulim" panose="020B0600000101010101" pitchFamily="34" charset="-127"/>
              </a:endParaRPr>
            </a:p>
          </p:txBody>
        </p:sp>
        <p:sp>
          <p:nvSpPr>
            <p:cNvPr id="23730" name="Rectangle 2310">
              <a:extLst>
                <a:ext uri="{FF2B5EF4-FFF2-40B4-BE49-F238E27FC236}">
                  <a16:creationId xmlns:a16="http://schemas.microsoft.com/office/drawing/2014/main" id="{049E5805-E15E-4B67-B4BD-EB1AEC352E12}"/>
                </a:ext>
              </a:extLst>
            </p:cNvPr>
            <p:cNvSpPr>
              <a:spLocks noChangeArrowheads="1"/>
            </p:cNvSpPr>
            <p:nvPr/>
          </p:nvSpPr>
          <p:spPr bwMode="auto">
            <a:xfrm>
              <a:off x="5357"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8</a:t>
              </a:r>
              <a:endParaRPr lang="ko-KR" altLang="en-US">
                <a:ea typeface="Gulim" panose="020B0600000101010101" pitchFamily="34" charset="-127"/>
              </a:endParaRPr>
            </a:p>
          </p:txBody>
        </p:sp>
        <p:sp>
          <p:nvSpPr>
            <p:cNvPr id="23731" name="Rectangle 2311">
              <a:extLst>
                <a:ext uri="{FF2B5EF4-FFF2-40B4-BE49-F238E27FC236}">
                  <a16:creationId xmlns:a16="http://schemas.microsoft.com/office/drawing/2014/main" id="{681A3B19-A022-4255-9716-2A3CC91F457C}"/>
                </a:ext>
              </a:extLst>
            </p:cNvPr>
            <p:cNvSpPr>
              <a:spLocks noChangeArrowheads="1"/>
            </p:cNvSpPr>
            <p:nvPr/>
          </p:nvSpPr>
          <p:spPr bwMode="auto">
            <a:xfrm>
              <a:off x="5475" y="407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9</a:t>
              </a:r>
              <a:endParaRPr lang="ko-KR" altLang="en-US">
                <a:ea typeface="Gulim" panose="020B0600000101010101" pitchFamily="34" charset="-127"/>
              </a:endParaRPr>
            </a:p>
          </p:txBody>
        </p:sp>
        <p:sp>
          <p:nvSpPr>
            <p:cNvPr id="23732" name="Rectangle 2312">
              <a:extLst>
                <a:ext uri="{FF2B5EF4-FFF2-40B4-BE49-F238E27FC236}">
                  <a16:creationId xmlns:a16="http://schemas.microsoft.com/office/drawing/2014/main" id="{840459D4-D5C2-4CB7-AAE8-DCA366076006}"/>
                </a:ext>
              </a:extLst>
            </p:cNvPr>
            <p:cNvSpPr>
              <a:spLocks noChangeArrowheads="1"/>
            </p:cNvSpPr>
            <p:nvPr/>
          </p:nvSpPr>
          <p:spPr bwMode="auto">
            <a:xfrm>
              <a:off x="5575" y="4070"/>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ko-KR" altLang="en-US" sz="500">
                  <a:solidFill>
                    <a:srgbClr val="000000"/>
                  </a:solidFill>
                  <a:latin typeface="Small Fonts" charset="0"/>
                  <a:ea typeface="Gulim" panose="020B0600000101010101" pitchFamily="34" charset="-127"/>
                </a:rPr>
                <a:t>10</a:t>
              </a:r>
              <a:endParaRPr lang="ko-KR" altLang="en-US">
                <a:ea typeface="Gulim" panose="020B0600000101010101" pitchFamily="34" charset="-127"/>
              </a:endParaRPr>
            </a:p>
          </p:txBody>
        </p:sp>
        <p:sp>
          <p:nvSpPr>
            <p:cNvPr id="23733" name="Rectangle 2313">
              <a:extLst>
                <a:ext uri="{FF2B5EF4-FFF2-40B4-BE49-F238E27FC236}">
                  <a16:creationId xmlns:a16="http://schemas.microsoft.com/office/drawing/2014/main" id="{D1ED40C1-5B76-4FA3-96CA-B19AE219D66C}"/>
                </a:ext>
              </a:extLst>
            </p:cNvPr>
            <p:cNvSpPr>
              <a:spLocks noChangeArrowheads="1"/>
            </p:cNvSpPr>
            <p:nvPr/>
          </p:nvSpPr>
          <p:spPr bwMode="auto">
            <a:xfrm>
              <a:off x="4297" y="2905"/>
              <a:ext cx="1371" cy="12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734" name="Line 2314">
              <a:extLst>
                <a:ext uri="{FF2B5EF4-FFF2-40B4-BE49-F238E27FC236}">
                  <a16:creationId xmlns:a16="http://schemas.microsoft.com/office/drawing/2014/main" id="{4A126930-264D-4EDF-93BF-A0AA458E8690}"/>
                </a:ext>
              </a:extLst>
            </p:cNvPr>
            <p:cNvSpPr>
              <a:spLocks noChangeShapeType="1"/>
            </p:cNvSpPr>
            <p:nvPr/>
          </p:nvSpPr>
          <p:spPr bwMode="auto">
            <a:xfrm>
              <a:off x="5245" y="3456"/>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3735" name="Freeform 2315">
              <a:extLst>
                <a:ext uri="{FF2B5EF4-FFF2-40B4-BE49-F238E27FC236}">
                  <a16:creationId xmlns:a16="http://schemas.microsoft.com/office/drawing/2014/main" id="{267A85BC-78E4-4A91-A783-B58C4B082803}"/>
                </a:ext>
              </a:extLst>
            </p:cNvPr>
            <p:cNvSpPr>
              <a:spLocks/>
            </p:cNvSpPr>
            <p:nvPr/>
          </p:nvSpPr>
          <p:spPr bwMode="auto">
            <a:xfrm>
              <a:off x="5088" y="3600"/>
              <a:ext cx="87" cy="86"/>
            </a:xfrm>
            <a:custGeom>
              <a:avLst/>
              <a:gdLst>
                <a:gd name="T0" fmla="*/ 43 w 87"/>
                <a:gd name="T1" fmla="*/ 0 h 86"/>
                <a:gd name="T2" fmla="*/ 87 w 87"/>
                <a:gd name="T3" fmla="*/ 43 h 86"/>
                <a:gd name="T4" fmla="*/ 43 w 87"/>
                <a:gd name="T5" fmla="*/ 86 h 86"/>
                <a:gd name="T6" fmla="*/ 0 w 87"/>
                <a:gd name="T7" fmla="*/ 43 h 86"/>
                <a:gd name="T8" fmla="*/ 43 w 87"/>
                <a:gd name="T9" fmla="*/ 0 h 86"/>
                <a:gd name="T10" fmla="*/ 0 60000 65536"/>
                <a:gd name="T11" fmla="*/ 0 60000 65536"/>
                <a:gd name="T12" fmla="*/ 0 60000 65536"/>
                <a:gd name="T13" fmla="*/ 0 60000 65536"/>
                <a:gd name="T14" fmla="*/ 0 60000 65536"/>
                <a:gd name="T15" fmla="*/ 0 w 87"/>
                <a:gd name="T16" fmla="*/ 0 h 86"/>
                <a:gd name="T17" fmla="*/ 87 w 87"/>
                <a:gd name="T18" fmla="*/ 86 h 86"/>
              </a:gdLst>
              <a:ahLst/>
              <a:cxnLst>
                <a:cxn ang="T10">
                  <a:pos x="T0" y="T1"/>
                </a:cxn>
                <a:cxn ang="T11">
                  <a:pos x="T2" y="T3"/>
                </a:cxn>
                <a:cxn ang="T12">
                  <a:pos x="T4" y="T5"/>
                </a:cxn>
                <a:cxn ang="T13">
                  <a:pos x="T6" y="T7"/>
                </a:cxn>
                <a:cxn ang="T14">
                  <a:pos x="T8" y="T9"/>
                </a:cxn>
              </a:cxnLst>
              <a:rect l="T15" t="T16" r="T17" b="T18"/>
              <a:pathLst>
                <a:path w="87" h="86">
                  <a:moveTo>
                    <a:pt x="43" y="0"/>
                  </a:moveTo>
                  <a:lnTo>
                    <a:pt x="87" y="43"/>
                  </a:lnTo>
                  <a:lnTo>
                    <a:pt x="43" y="86"/>
                  </a:lnTo>
                  <a:lnTo>
                    <a:pt x="0" y="43"/>
                  </a:lnTo>
                  <a:lnTo>
                    <a:pt x="43" y="0"/>
                  </a:lnTo>
                  <a:close/>
                </a:path>
              </a:pathLst>
            </a:custGeom>
            <a:solidFill>
              <a:srgbClr val="000080"/>
            </a:solidFill>
            <a:ln w="9525">
              <a:solidFill>
                <a:srgbClr val="000080"/>
              </a:solidFill>
              <a:round/>
              <a:headEnd/>
              <a:tailEnd/>
            </a:ln>
          </p:spPr>
          <p:txBody>
            <a:bodyPr/>
            <a:lstStyle/>
            <a:p>
              <a:endParaRPr lang="zh-TW"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4272D4C-F59C-4147-B2D3-884DB7409C7C}"/>
              </a:ext>
            </a:extLst>
          </p:cNvPr>
          <p:cNvSpPr>
            <a:spLocks noGrp="1" noChangeArrowheads="1"/>
          </p:cNvSpPr>
          <p:nvPr>
            <p:ph type="title"/>
          </p:nvPr>
        </p:nvSpPr>
        <p:spPr>
          <a:xfrm>
            <a:off x="416510" y="452761"/>
            <a:ext cx="6818790" cy="696897"/>
          </a:xfrm>
        </p:spPr>
        <p:txBody>
          <a:bodyPr>
            <a:noAutofit/>
          </a:bodyPr>
          <a:lstStyle/>
          <a:p>
            <a:pPr eaLnBrk="1" hangingPunct="1"/>
            <a:r>
              <a:rPr lang="en-US" altLang="zh-TW" sz="3200" dirty="0">
                <a:ea typeface="PMingLiU" panose="02020500000000000000" pitchFamily="18" charset="-120"/>
              </a:rPr>
              <a:t>The K-Medoid Clustering Method</a:t>
            </a:r>
          </a:p>
        </p:txBody>
      </p:sp>
      <p:sp>
        <p:nvSpPr>
          <p:cNvPr id="24579" name="Rectangle 3">
            <a:extLst>
              <a:ext uri="{FF2B5EF4-FFF2-40B4-BE49-F238E27FC236}">
                <a16:creationId xmlns:a16="http://schemas.microsoft.com/office/drawing/2014/main" id="{3B3BA9A6-D643-477C-92F3-1053701F672D}"/>
              </a:ext>
            </a:extLst>
          </p:cNvPr>
          <p:cNvSpPr>
            <a:spLocks noGrp="1" noChangeArrowheads="1"/>
          </p:cNvSpPr>
          <p:nvPr>
            <p:ph type="body" idx="1"/>
          </p:nvPr>
        </p:nvSpPr>
        <p:spPr>
          <a:xfrm>
            <a:off x="304800" y="1371600"/>
            <a:ext cx="8610600" cy="5029200"/>
          </a:xfrm>
        </p:spPr>
        <p:txBody>
          <a:bodyPr>
            <a:normAutofit lnSpcReduction="10000"/>
          </a:bodyPr>
          <a:lstStyle/>
          <a:p>
            <a:pPr eaLnBrk="1" hangingPunct="1">
              <a:lnSpc>
                <a:spcPct val="150000"/>
              </a:lnSpc>
            </a:pPr>
            <a:r>
              <a:rPr lang="en-US" altLang="zh-TW" sz="2000" i="1" dirty="0">
                <a:ea typeface="PMingLiU" panose="02020500000000000000" pitchFamily="18" charset="-120"/>
              </a:rPr>
              <a:t>K</a:t>
            </a:r>
            <a:r>
              <a:rPr lang="en-US" altLang="zh-TW" sz="2000" dirty="0">
                <a:ea typeface="PMingLiU" panose="02020500000000000000" pitchFamily="18" charset="-120"/>
              </a:rPr>
              <a:t>-</a:t>
            </a:r>
            <a:r>
              <a:rPr lang="en-US" altLang="zh-TW" sz="2000" i="1" dirty="0">
                <a:ea typeface="PMingLiU" panose="02020500000000000000" pitchFamily="18" charset="-120"/>
              </a:rPr>
              <a:t>Medoids</a:t>
            </a:r>
            <a:r>
              <a:rPr lang="en-US" altLang="zh-TW" sz="2000" dirty="0">
                <a:ea typeface="PMingLiU" panose="02020500000000000000" pitchFamily="18" charset="-120"/>
              </a:rPr>
              <a:t> Clustering: Find </a:t>
            </a:r>
            <a:r>
              <a:rPr lang="en-US" altLang="zh-TW" sz="2000" i="1" dirty="0">
                <a:ea typeface="PMingLiU" panose="02020500000000000000" pitchFamily="18" charset="-120"/>
              </a:rPr>
              <a:t>representative</a:t>
            </a:r>
            <a:r>
              <a:rPr lang="en-US" altLang="zh-TW" sz="2000" dirty="0">
                <a:ea typeface="PMingLiU" panose="02020500000000000000" pitchFamily="18" charset="-120"/>
              </a:rPr>
              <a:t> objects (</a:t>
            </a:r>
            <a:r>
              <a:rPr lang="en-US" altLang="zh-TW" sz="2000" u="sng" dirty="0">
                <a:ea typeface="PMingLiU" panose="02020500000000000000" pitchFamily="18" charset="-120"/>
              </a:rPr>
              <a:t>medoids</a:t>
            </a:r>
            <a:r>
              <a:rPr lang="en-US" altLang="zh-TW" sz="2000" dirty="0">
                <a:ea typeface="PMingLiU" panose="02020500000000000000" pitchFamily="18" charset="-120"/>
              </a:rPr>
              <a:t>) in clusters</a:t>
            </a:r>
          </a:p>
          <a:p>
            <a:pPr lvl="1" eaLnBrk="1" hangingPunct="1">
              <a:lnSpc>
                <a:spcPct val="150000"/>
              </a:lnSpc>
            </a:pPr>
            <a:r>
              <a:rPr lang="en-US" altLang="zh-TW" sz="2000" i="1" dirty="0">
                <a:ea typeface="PMingLiU" panose="02020500000000000000" pitchFamily="18" charset="-120"/>
              </a:rPr>
              <a:t>PAM</a:t>
            </a:r>
            <a:r>
              <a:rPr lang="en-US" altLang="zh-TW" sz="2000" dirty="0">
                <a:ea typeface="PMingLiU" panose="02020500000000000000" pitchFamily="18" charset="-120"/>
              </a:rPr>
              <a:t> (Partitioning Around Medoids, Kaufmann &amp; </a:t>
            </a:r>
            <a:r>
              <a:rPr lang="en-US" altLang="zh-TW" sz="2000" dirty="0" err="1">
                <a:ea typeface="PMingLiU" panose="02020500000000000000" pitchFamily="18" charset="-120"/>
              </a:rPr>
              <a:t>Rousseeuw</a:t>
            </a:r>
            <a:r>
              <a:rPr lang="en-US" altLang="zh-TW" sz="2000" dirty="0">
                <a:ea typeface="PMingLiU" panose="02020500000000000000" pitchFamily="18" charset="-120"/>
              </a:rPr>
              <a:t> 1987)</a:t>
            </a:r>
          </a:p>
          <a:p>
            <a:pPr lvl="2" eaLnBrk="1" hangingPunct="1">
              <a:lnSpc>
                <a:spcPct val="150000"/>
              </a:lnSpc>
            </a:pPr>
            <a:r>
              <a:rPr lang="en-US" altLang="zh-TW" sz="2000" dirty="0">
                <a:ea typeface="PMingLiU" panose="02020500000000000000" pitchFamily="18" charset="-120"/>
              </a:rPr>
              <a:t>Starts from an initial set of medoids </a:t>
            </a:r>
          </a:p>
          <a:p>
            <a:pPr lvl="2" eaLnBrk="1" hangingPunct="1">
              <a:lnSpc>
                <a:spcPct val="150000"/>
              </a:lnSpc>
            </a:pPr>
            <a:r>
              <a:rPr lang="en-US" altLang="zh-TW" sz="2000" dirty="0">
                <a:ea typeface="PMingLiU" panose="02020500000000000000" pitchFamily="18" charset="-120"/>
              </a:rPr>
              <a:t>Iteratively replaces one of the medoids by one of the non-medoids if it improves the total distance of the resulting clustering</a:t>
            </a:r>
          </a:p>
          <a:p>
            <a:pPr lvl="2" eaLnBrk="1" hangingPunct="1">
              <a:lnSpc>
                <a:spcPct val="150000"/>
              </a:lnSpc>
            </a:pPr>
            <a:r>
              <a:rPr lang="en-US" altLang="zh-TW" sz="2000" i="1" dirty="0">
                <a:solidFill>
                  <a:srgbClr val="0000FF"/>
                </a:solidFill>
                <a:ea typeface="PMingLiU" panose="02020500000000000000" pitchFamily="18" charset="-120"/>
              </a:rPr>
              <a:t>PAM</a:t>
            </a:r>
            <a:r>
              <a:rPr lang="en-US" altLang="zh-TW" sz="2000" dirty="0">
                <a:solidFill>
                  <a:srgbClr val="0000FF"/>
                </a:solidFill>
                <a:ea typeface="PMingLiU" panose="02020500000000000000" pitchFamily="18" charset="-120"/>
              </a:rPr>
              <a:t> works effectively for small data sets</a:t>
            </a:r>
            <a:r>
              <a:rPr lang="en-US" altLang="zh-TW" sz="2000" dirty="0">
                <a:ea typeface="PMingLiU" panose="02020500000000000000" pitchFamily="18" charset="-120"/>
              </a:rPr>
              <a:t>, but does not scale well for large data sets (due to the computational complexity)</a:t>
            </a:r>
          </a:p>
          <a:p>
            <a:pPr eaLnBrk="1" hangingPunct="1">
              <a:lnSpc>
                <a:spcPct val="150000"/>
              </a:lnSpc>
            </a:pPr>
            <a:r>
              <a:rPr lang="en-US" altLang="zh-TW" sz="2000" dirty="0">
                <a:ea typeface="PMingLiU" panose="02020500000000000000" pitchFamily="18" charset="-120"/>
              </a:rPr>
              <a:t>Efficiency improvement on PAM</a:t>
            </a:r>
          </a:p>
          <a:p>
            <a:pPr lvl="1" eaLnBrk="1" hangingPunct="1">
              <a:lnSpc>
                <a:spcPct val="150000"/>
              </a:lnSpc>
            </a:pPr>
            <a:r>
              <a:rPr lang="en-US" altLang="zh-TW" sz="2000" i="1" dirty="0">
                <a:ea typeface="PMingLiU" panose="02020500000000000000" pitchFamily="18" charset="-120"/>
              </a:rPr>
              <a:t>CLARA</a:t>
            </a:r>
            <a:r>
              <a:rPr lang="en-US" altLang="zh-TW" sz="2000" dirty="0">
                <a:ea typeface="PMingLiU" panose="02020500000000000000" pitchFamily="18" charset="-120"/>
              </a:rPr>
              <a:t> (Kaufmann &amp; </a:t>
            </a:r>
            <a:r>
              <a:rPr lang="en-US" altLang="zh-TW" sz="2000" dirty="0" err="1">
                <a:ea typeface="PMingLiU" panose="02020500000000000000" pitchFamily="18" charset="-120"/>
              </a:rPr>
              <a:t>Rousseeuw</a:t>
            </a:r>
            <a:r>
              <a:rPr lang="en-US" altLang="zh-TW" sz="2000" dirty="0">
                <a:ea typeface="PMingLiU" panose="02020500000000000000" pitchFamily="18" charset="-120"/>
              </a:rPr>
              <a:t>, 1990): PAM on samples</a:t>
            </a:r>
          </a:p>
          <a:p>
            <a:pPr lvl="1" eaLnBrk="1" hangingPunct="1">
              <a:lnSpc>
                <a:spcPct val="150000"/>
              </a:lnSpc>
            </a:pPr>
            <a:r>
              <a:rPr lang="en-US" altLang="zh-TW" sz="2000" i="1" dirty="0">
                <a:ea typeface="PMingLiU" panose="02020500000000000000" pitchFamily="18" charset="-120"/>
              </a:rPr>
              <a:t>CLARANS</a:t>
            </a:r>
            <a:r>
              <a:rPr lang="en-US" altLang="zh-TW" sz="2000" dirty="0">
                <a:ea typeface="PMingLiU" panose="02020500000000000000" pitchFamily="18" charset="-120"/>
              </a:rPr>
              <a:t> (Ng &amp; Han, 1994): Randomized re-sampling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0D3EF2-B139-4375-A66D-2E5285BAC175}"/>
              </a:ext>
            </a:extLst>
          </p:cNvPr>
          <p:cNvSpPr>
            <a:spLocks noGrp="1"/>
          </p:cNvSpPr>
          <p:nvPr>
            <p:ph type="title"/>
          </p:nvPr>
        </p:nvSpPr>
        <p:spPr/>
        <p:txBody>
          <a:bodyPr>
            <a:normAutofit/>
          </a:bodyPr>
          <a:lstStyle/>
          <a:p>
            <a:r>
              <a:rPr lang="en-US" altLang="zh-TW" sz="6000" cap="none" dirty="0">
                <a:latin typeface="Calibri" panose="020F0502020204030204" pitchFamily="34" charset="0"/>
                <a:ea typeface="PMingLiU" panose="02020500000000000000" pitchFamily="18" charset="-120"/>
              </a:rPr>
              <a:t>Hierarchical Methods</a:t>
            </a:r>
            <a:endParaRPr lang="zh-TW" altLang="en-US" sz="6000" cap="none" dirty="0"/>
          </a:p>
        </p:txBody>
      </p:sp>
      <p:sp>
        <p:nvSpPr>
          <p:cNvPr id="3" name="文字版面配置區 2">
            <a:extLst>
              <a:ext uri="{FF2B5EF4-FFF2-40B4-BE49-F238E27FC236}">
                <a16:creationId xmlns:a16="http://schemas.microsoft.com/office/drawing/2014/main" id="{3242CA6E-1A17-47E7-9378-C31DC99E2D55}"/>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153524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340FE80-F5FC-47CB-89FB-699BDABEB985}"/>
              </a:ext>
            </a:extLst>
          </p:cNvPr>
          <p:cNvSpPr>
            <a:spLocks noGrp="1" noChangeArrowheads="1"/>
          </p:cNvSpPr>
          <p:nvPr>
            <p:ph type="title"/>
          </p:nvPr>
        </p:nvSpPr>
        <p:spPr>
          <a:xfrm>
            <a:off x="542131" y="377826"/>
            <a:ext cx="7297737" cy="788986"/>
          </a:xfrm>
          <a:noFill/>
        </p:spPr>
        <p:txBody>
          <a:bodyPr lIns="92075" tIns="46038" rIns="92075" bIns="46038" anchor="ctr">
            <a:noAutofit/>
          </a:bodyPr>
          <a:lstStyle/>
          <a:p>
            <a:pPr eaLnBrk="1" hangingPunct="1"/>
            <a:r>
              <a:rPr lang="en-US" altLang="zh-CN" sz="3600" dirty="0">
                <a:ea typeface="SimSun" panose="02010600030101010101" pitchFamily="2" charset="-122"/>
              </a:rPr>
              <a:t>Hierarchical Clustering</a:t>
            </a:r>
            <a:endParaRPr lang="en-US" altLang="zh-CN" dirty="0">
              <a:ea typeface="SimSun" panose="02010600030101010101" pitchFamily="2" charset="-122"/>
            </a:endParaRPr>
          </a:p>
        </p:txBody>
      </p:sp>
      <p:sp>
        <p:nvSpPr>
          <p:cNvPr id="26627" name="Rectangle 3">
            <a:extLst>
              <a:ext uri="{FF2B5EF4-FFF2-40B4-BE49-F238E27FC236}">
                <a16:creationId xmlns:a16="http://schemas.microsoft.com/office/drawing/2014/main" id="{E82D2C6A-C6B0-4E10-8170-9471F714C523}"/>
              </a:ext>
            </a:extLst>
          </p:cNvPr>
          <p:cNvSpPr>
            <a:spLocks noGrp="1" noChangeArrowheads="1"/>
          </p:cNvSpPr>
          <p:nvPr>
            <p:ph type="body" idx="1"/>
          </p:nvPr>
        </p:nvSpPr>
        <p:spPr>
          <a:xfrm>
            <a:off x="419100" y="1281112"/>
            <a:ext cx="8305800" cy="1219200"/>
          </a:xfrm>
          <a:noFill/>
        </p:spPr>
        <p:txBody>
          <a:bodyPr lIns="92075" tIns="46038" rIns="92075" bIns="46038">
            <a:normAutofit fontScale="92500" lnSpcReduction="10000"/>
          </a:bodyPr>
          <a:lstStyle/>
          <a:p>
            <a:pPr eaLnBrk="1" hangingPunct="1">
              <a:spcBef>
                <a:spcPct val="50000"/>
              </a:spcBef>
            </a:pPr>
            <a:r>
              <a:rPr lang="en-US" altLang="zh-CN" sz="2400" dirty="0">
                <a:ea typeface="SimSun" panose="02010600030101010101" pitchFamily="2" charset="-122"/>
              </a:rPr>
              <a:t>Use </a:t>
            </a:r>
            <a:r>
              <a:rPr lang="en-US" altLang="zh-CN" sz="2400" dirty="0">
                <a:solidFill>
                  <a:srgbClr val="0000FF"/>
                </a:solidFill>
                <a:ea typeface="SimSun" panose="02010600030101010101" pitchFamily="2" charset="-122"/>
              </a:rPr>
              <a:t>distance matrix </a:t>
            </a:r>
            <a:r>
              <a:rPr lang="en-US" altLang="zh-CN" sz="2400" dirty="0">
                <a:ea typeface="SimSun" panose="02010600030101010101" pitchFamily="2" charset="-122"/>
              </a:rPr>
              <a:t>as clustering criteria</a:t>
            </a:r>
          </a:p>
          <a:p>
            <a:pPr eaLnBrk="1" hangingPunct="1">
              <a:spcBef>
                <a:spcPct val="50000"/>
              </a:spcBef>
            </a:pPr>
            <a:r>
              <a:rPr lang="en-US" altLang="zh-CN" sz="2400" dirty="0">
                <a:ea typeface="SimSun" panose="02010600030101010101" pitchFamily="2" charset="-122"/>
              </a:rPr>
              <a:t>Does not require the number of clusters </a:t>
            </a:r>
            <a:r>
              <a:rPr lang="en-US" altLang="zh-CN" sz="2400" b="1" i="1" dirty="0">
                <a:ea typeface="SimSun" panose="02010600030101010101" pitchFamily="2" charset="-122"/>
              </a:rPr>
              <a:t>k</a:t>
            </a:r>
            <a:r>
              <a:rPr lang="en-US" altLang="zh-CN" sz="2400" dirty="0">
                <a:ea typeface="SimSun" panose="02010600030101010101" pitchFamily="2" charset="-122"/>
              </a:rPr>
              <a:t> as an input, but </a:t>
            </a:r>
            <a:r>
              <a:rPr lang="en-US" altLang="zh-CN" sz="2400" dirty="0">
                <a:solidFill>
                  <a:srgbClr val="0000FF"/>
                </a:solidFill>
                <a:ea typeface="SimSun" panose="02010600030101010101" pitchFamily="2" charset="-122"/>
              </a:rPr>
              <a:t>needs a termination condition </a:t>
            </a:r>
          </a:p>
        </p:txBody>
      </p:sp>
      <p:grpSp>
        <p:nvGrpSpPr>
          <p:cNvPr id="26628" name="Group 4">
            <a:extLst>
              <a:ext uri="{FF2B5EF4-FFF2-40B4-BE49-F238E27FC236}">
                <a16:creationId xmlns:a16="http://schemas.microsoft.com/office/drawing/2014/main" id="{3149BE94-D56E-4479-A257-CB8BE1D95E5A}"/>
              </a:ext>
            </a:extLst>
          </p:cNvPr>
          <p:cNvGrpSpPr>
            <a:grpSpLocks/>
          </p:cNvGrpSpPr>
          <p:nvPr/>
        </p:nvGrpSpPr>
        <p:grpSpPr bwMode="auto">
          <a:xfrm>
            <a:off x="990600" y="2743200"/>
            <a:ext cx="6956425" cy="3641725"/>
            <a:chOff x="1200" y="1776"/>
            <a:chExt cx="4382" cy="2294"/>
          </a:xfrm>
        </p:grpSpPr>
        <p:sp>
          <p:nvSpPr>
            <p:cNvPr id="26630" name="Line 5">
              <a:extLst>
                <a:ext uri="{FF2B5EF4-FFF2-40B4-BE49-F238E27FC236}">
                  <a16:creationId xmlns:a16="http://schemas.microsoft.com/office/drawing/2014/main" id="{1D050158-EE7C-4525-A814-6A9C142FE572}"/>
                </a:ext>
              </a:extLst>
            </p:cNvPr>
            <p:cNvSpPr>
              <a:spLocks noChangeShapeType="1"/>
            </p:cNvSpPr>
            <p:nvPr/>
          </p:nvSpPr>
          <p:spPr bwMode="auto">
            <a:xfrm>
              <a:off x="1200" y="2112"/>
              <a:ext cx="32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26631" name="Group 6">
              <a:extLst>
                <a:ext uri="{FF2B5EF4-FFF2-40B4-BE49-F238E27FC236}">
                  <a16:creationId xmlns:a16="http://schemas.microsoft.com/office/drawing/2014/main" id="{43B52974-59A8-4FFB-8CA5-BF0291B00D55}"/>
                </a:ext>
              </a:extLst>
            </p:cNvPr>
            <p:cNvGrpSpPr>
              <a:grpSpLocks/>
            </p:cNvGrpSpPr>
            <p:nvPr/>
          </p:nvGrpSpPr>
          <p:grpSpPr bwMode="auto">
            <a:xfrm>
              <a:off x="1440" y="1785"/>
              <a:ext cx="480" cy="327"/>
              <a:chOff x="1104" y="1785"/>
              <a:chExt cx="480" cy="327"/>
            </a:xfrm>
          </p:grpSpPr>
          <p:sp>
            <p:nvSpPr>
              <p:cNvPr id="26683" name="Line 7">
                <a:extLst>
                  <a:ext uri="{FF2B5EF4-FFF2-40B4-BE49-F238E27FC236}">
                    <a16:creationId xmlns:a16="http://schemas.microsoft.com/office/drawing/2014/main" id="{AB79CFE5-D60A-4B59-BDD4-BED451A6FC1D}"/>
                  </a:ext>
                </a:extLst>
              </p:cNvPr>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84" name="Text Box 8">
                <a:extLst>
                  <a:ext uri="{FF2B5EF4-FFF2-40B4-BE49-F238E27FC236}">
                    <a16:creationId xmlns:a16="http://schemas.microsoft.com/office/drawing/2014/main" id="{42D4D50E-2083-4AA3-8ADD-E325EA501315}"/>
                  </a:ext>
                </a:extLst>
              </p:cNvPr>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Step 0</a:t>
                </a:r>
                <a:endParaRPr lang="en-US" altLang="zh-CN">
                  <a:latin typeface="Times New Roman" panose="02020603050405020304" pitchFamily="18" charset="0"/>
                  <a:ea typeface="SimSun" panose="02010600030101010101" pitchFamily="2" charset="-122"/>
                </a:endParaRPr>
              </a:p>
            </p:txBody>
          </p:sp>
        </p:grpSp>
        <p:grpSp>
          <p:nvGrpSpPr>
            <p:cNvPr id="26632" name="Group 9">
              <a:extLst>
                <a:ext uri="{FF2B5EF4-FFF2-40B4-BE49-F238E27FC236}">
                  <a16:creationId xmlns:a16="http://schemas.microsoft.com/office/drawing/2014/main" id="{B588B9A8-45C0-44E4-996E-0E5706F9F17C}"/>
                </a:ext>
              </a:extLst>
            </p:cNvPr>
            <p:cNvGrpSpPr>
              <a:grpSpLocks/>
            </p:cNvGrpSpPr>
            <p:nvPr/>
          </p:nvGrpSpPr>
          <p:grpSpPr bwMode="auto">
            <a:xfrm>
              <a:off x="1968" y="1776"/>
              <a:ext cx="480" cy="327"/>
              <a:chOff x="1104" y="1785"/>
              <a:chExt cx="480" cy="327"/>
            </a:xfrm>
          </p:grpSpPr>
          <p:sp>
            <p:nvSpPr>
              <p:cNvPr id="26681" name="Line 10">
                <a:extLst>
                  <a:ext uri="{FF2B5EF4-FFF2-40B4-BE49-F238E27FC236}">
                    <a16:creationId xmlns:a16="http://schemas.microsoft.com/office/drawing/2014/main" id="{A9A16F9F-DC66-48F8-8CB8-46FA038603FB}"/>
                  </a:ext>
                </a:extLst>
              </p:cNvPr>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82" name="Text Box 11">
                <a:extLst>
                  <a:ext uri="{FF2B5EF4-FFF2-40B4-BE49-F238E27FC236}">
                    <a16:creationId xmlns:a16="http://schemas.microsoft.com/office/drawing/2014/main" id="{4EC7EA41-1C03-4DE1-B7E9-E4042FF0EA8C}"/>
                  </a:ext>
                </a:extLst>
              </p:cNvPr>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Step 1</a:t>
                </a:r>
                <a:endParaRPr lang="en-US" altLang="zh-CN">
                  <a:latin typeface="Times New Roman" panose="02020603050405020304" pitchFamily="18" charset="0"/>
                  <a:ea typeface="SimSun" panose="02010600030101010101" pitchFamily="2" charset="-122"/>
                </a:endParaRPr>
              </a:p>
            </p:txBody>
          </p:sp>
        </p:grpSp>
        <p:grpSp>
          <p:nvGrpSpPr>
            <p:cNvPr id="26633" name="Group 12">
              <a:extLst>
                <a:ext uri="{FF2B5EF4-FFF2-40B4-BE49-F238E27FC236}">
                  <a16:creationId xmlns:a16="http://schemas.microsoft.com/office/drawing/2014/main" id="{59DB7DFB-A448-4F15-9089-0F3091A2C850}"/>
                </a:ext>
              </a:extLst>
            </p:cNvPr>
            <p:cNvGrpSpPr>
              <a:grpSpLocks/>
            </p:cNvGrpSpPr>
            <p:nvPr/>
          </p:nvGrpSpPr>
          <p:grpSpPr bwMode="auto">
            <a:xfrm>
              <a:off x="2496" y="1776"/>
              <a:ext cx="480" cy="327"/>
              <a:chOff x="1104" y="1785"/>
              <a:chExt cx="480" cy="327"/>
            </a:xfrm>
          </p:grpSpPr>
          <p:sp>
            <p:nvSpPr>
              <p:cNvPr id="26679" name="Line 13">
                <a:extLst>
                  <a:ext uri="{FF2B5EF4-FFF2-40B4-BE49-F238E27FC236}">
                    <a16:creationId xmlns:a16="http://schemas.microsoft.com/office/drawing/2014/main" id="{9BC1BB2C-7C44-402F-9465-050B7C4AA8C8}"/>
                  </a:ext>
                </a:extLst>
              </p:cNvPr>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80" name="Text Box 14">
                <a:extLst>
                  <a:ext uri="{FF2B5EF4-FFF2-40B4-BE49-F238E27FC236}">
                    <a16:creationId xmlns:a16="http://schemas.microsoft.com/office/drawing/2014/main" id="{43CCABF3-B7BC-49F2-9741-8ECA708324D8}"/>
                  </a:ext>
                </a:extLst>
              </p:cNvPr>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Step 2</a:t>
                </a:r>
                <a:endParaRPr lang="en-US" altLang="zh-CN">
                  <a:latin typeface="Times New Roman" panose="02020603050405020304" pitchFamily="18" charset="0"/>
                  <a:ea typeface="SimSun" panose="02010600030101010101" pitchFamily="2" charset="-122"/>
                </a:endParaRPr>
              </a:p>
            </p:txBody>
          </p:sp>
        </p:grpSp>
        <p:grpSp>
          <p:nvGrpSpPr>
            <p:cNvPr id="26634" name="Group 15">
              <a:extLst>
                <a:ext uri="{FF2B5EF4-FFF2-40B4-BE49-F238E27FC236}">
                  <a16:creationId xmlns:a16="http://schemas.microsoft.com/office/drawing/2014/main" id="{268922AC-BB5F-4C72-8DC7-21B53383C19A}"/>
                </a:ext>
              </a:extLst>
            </p:cNvPr>
            <p:cNvGrpSpPr>
              <a:grpSpLocks/>
            </p:cNvGrpSpPr>
            <p:nvPr/>
          </p:nvGrpSpPr>
          <p:grpSpPr bwMode="auto">
            <a:xfrm>
              <a:off x="2976" y="1776"/>
              <a:ext cx="480" cy="327"/>
              <a:chOff x="1104" y="1785"/>
              <a:chExt cx="480" cy="327"/>
            </a:xfrm>
          </p:grpSpPr>
          <p:sp>
            <p:nvSpPr>
              <p:cNvPr id="26677" name="Line 16">
                <a:extLst>
                  <a:ext uri="{FF2B5EF4-FFF2-40B4-BE49-F238E27FC236}">
                    <a16:creationId xmlns:a16="http://schemas.microsoft.com/office/drawing/2014/main" id="{961C83A9-E9D0-4770-9367-6F7077CF5A30}"/>
                  </a:ext>
                </a:extLst>
              </p:cNvPr>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78" name="Text Box 17">
                <a:extLst>
                  <a:ext uri="{FF2B5EF4-FFF2-40B4-BE49-F238E27FC236}">
                    <a16:creationId xmlns:a16="http://schemas.microsoft.com/office/drawing/2014/main" id="{CFBC24DC-C1B3-4BAB-A084-38477FFB1C38}"/>
                  </a:ext>
                </a:extLst>
              </p:cNvPr>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Step 3</a:t>
                </a:r>
                <a:endParaRPr lang="en-US" altLang="zh-CN">
                  <a:latin typeface="Times New Roman" panose="02020603050405020304" pitchFamily="18" charset="0"/>
                  <a:ea typeface="SimSun" panose="02010600030101010101" pitchFamily="2" charset="-122"/>
                </a:endParaRPr>
              </a:p>
            </p:txBody>
          </p:sp>
        </p:grpSp>
        <p:grpSp>
          <p:nvGrpSpPr>
            <p:cNvPr id="26635" name="Group 18">
              <a:extLst>
                <a:ext uri="{FF2B5EF4-FFF2-40B4-BE49-F238E27FC236}">
                  <a16:creationId xmlns:a16="http://schemas.microsoft.com/office/drawing/2014/main" id="{48FA568F-180F-459C-934E-90B3E230A784}"/>
                </a:ext>
              </a:extLst>
            </p:cNvPr>
            <p:cNvGrpSpPr>
              <a:grpSpLocks/>
            </p:cNvGrpSpPr>
            <p:nvPr/>
          </p:nvGrpSpPr>
          <p:grpSpPr bwMode="auto">
            <a:xfrm>
              <a:off x="3456" y="1776"/>
              <a:ext cx="480" cy="327"/>
              <a:chOff x="1104" y="1785"/>
              <a:chExt cx="480" cy="327"/>
            </a:xfrm>
          </p:grpSpPr>
          <p:sp>
            <p:nvSpPr>
              <p:cNvPr id="26675" name="Line 19">
                <a:extLst>
                  <a:ext uri="{FF2B5EF4-FFF2-40B4-BE49-F238E27FC236}">
                    <a16:creationId xmlns:a16="http://schemas.microsoft.com/office/drawing/2014/main" id="{62D97F75-9D6A-467E-90DC-74F497F70E38}"/>
                  </a:ext>
                </a:extLst>
              </p:cNvPr>
              <p:cNvSpPr>
                <a:spLocks noChangeShapeType="1"/>
              </p:cNvSpPr>
              <p:nvPr/>
            </p:nvSpPr>
            <p:spPr bwMode="auto">
              <a:xfrm flipH="1">
                <a:off x="1200" y="201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76" name="Text Box 20">
                <a:extLst>
                  <a:ext uri="{FF2B5EF4-FFF2-40B4-BE49-F238E27FC236}">
                    <a16:creationId xmlns:a16="http://schemas.microsoft.com/office/drawing/2014/main" id="{5DE67F17-7093-4EA2-8CF1-F858AD7AF9C5}"/>
                  </a:ext>
                </a:extLst>
              </p:cNvPr>
              <p:cNvSpPr txBox="1">
                <a:spLocks noChangeArrowheads="1"/>
              </p:cNvSpPr>
              <p:nvPr/>
            </p:nvSpPr>
            <p:spPr bwMode="auto">
              <a:xfrm>
                <a:off x="1104" y="1785"/>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Step 4</a:t>
                </a:r>
                <a:endParaRPr lang="en-US" altLang="zh-CN">
                  <a:latin typeface="Times New Roman" panose="02020603050405020304" pitchFamily="18" charset="0"/>
                  <a:ea typeface="SimSun" panose="02010600030101010101" pitchFamily="2" charset="-122"/>
                </a:endParaRPr>
              </a:p>
            </p:txBody>
          </p:sp>
        </p:grpSp>
        <p:sp>
          <p:nvSpPr>
            <p:cNvPr id="26636" name="Text Box 21">
              <a:extLst>
                <a:ext uri="{FF2B5EF4-FFF2-40B4-BE49-F238E27FC236}">
                  <a16:creationId xmlns:a16="http://schemas.microsoft.com/office/drawing/2014/main" id="{CEB80AE4-8D96-4455-AB2F-21C380EFFF8A}"/>
                </a:ext>
              </a:extLst>
            </p:cNvPr>
            <p:cNvSpPr txBox="1">
              <a:spLocks noChangeArrowheads="1"/>
            </p:cNvSpPr>
            <p:nvPr/>
          </p:nvSpPr>
          <p:spPr bwMode="auto">
            <a:xfrm>
              <a:off x="1440" y="250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b</a:t>
              </a:r>
            </a:p>
          </p:txBody>
        </p:sp>
        <p:sp>
          <p:nvSpPr>
            <p:cNvPr id="26637" name="Text Box 22">
              <a:extLst>
                <a:ext uri="{FF2B5EF4-FFF2-40B4-BE49-F238E27FC236}">
                  <a16:creationId xmlns:a16="http://schemas.microsoft.com/office/drawing/2014/main" id="{A6168754-E6C8-44FE-9CA4-59479C0617C6}"/>
                </a:ext>
              </a:extLst>
            </p:cNvPr>
            <p:cNvSpPr txBox="1">
              <a:spLocks noChangeArrowheads="1"/>
            </p:cNvSpPr>
            <p:nvPr/>
          </p:nvSpPr>
          <p:spPr bwMode="auto">
            <a:xfrm>
              <a:off x="1440" y="310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d</a:t>
              </a:r>
            </a:p>
          </p:txBody>
        </p:sp>
        <p:sp>
          <p:nvSpPr>
            <p:cNvPr id="26638" name="Text Box 23">
              <a:extLst>
                <a:ext uri="{FF2B5EF4-FFF2-40B4-BE49-F238E27FC236}">
                  <a16:creationId xmlns:a16="http://schemas.microsoft.com/office/drawing/2014/main" id="{9981FD45-C027-4CC9-8BF8-4E94441CB891}"/>
                </a:ext>
              </a:extLst>
            </p:cNvPr>
            <p:cNvSpPr txBox="1">
              <a:spLocks noChangeArrowheads="1"/>
            </p:cNvSpPr>
            <p:nvPr/>
          </p:nvSpPr>
          <p:spPr bwMode="auto">
            <a:xfrm>
              <a:off x="1440" y="280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c</a:t>
              </a:r>
            </a:p>
          </p:txBody>
        </p:sp>
        <p:sp>
          <p:nvSpPr>
            <p:cNvPr id="26639" name="Text Box 24">
              <a:extLst>
                <a:ext uri="{FF2B5EF4-FFF2-40B4-BE49-F238E27FC236}">
                  <a16:creationId xmlns:a16="http://schemas.microsoft.com/office/drawing/2014/main" id="{312CE81C-C949-4B2A-BC85-445CD5914992}"/>
                </a:ext>
              </a:extLst>
            </p:cNvPr>
            <p:cNvSpPr txBox="1">
              <a:spLocks noChangeArrowheads="1"/>
            </p:cNvSpPr>
            <p:nvPr/>
          </p:nvSpPr>
          <p:spPr bwMode="auto">
            <a:xfrm>
              <a:off x="1440" y="340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e</a:t>
              </a:r>
            </a:p>
          </p:txBody>
        </p:sp>
        <p:sp>
          <p:nvSpPr>
            <p:cNvPr id="26640" name="Text Box 25">
              <a:extLst>
                <a:ext uri="{FF2B5EF4-FFF2-40B4-BE49-F238E27FC236}">
                  <a16:creationId xmlns:a16="http://schemas.microsoft.com/office/drawing/2014/main" id="{4D0AA085-DC85-42EF-BEB9-737E92228AB9}"/>
                </a:ext>
              </a:extLst>
            </p:cNvPr>
            <p:cNvSpPr txBox="1">
              <a:spLocks noChangeArrowheads="1"/>
            </p:cNvSpPr>
            <p:nvPr/>
          </p:nvSpPr>
          <p:spPr bwMode="auto">
            <a:xfrm>
              <a:off x="1440" y="220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a</a:t>
              </a:r>
            </a:p>
          </p:txBody>
        </p:sp>
        <p:sp>
          <p:nvSpPr>
            <p:cNvPr id="26641" name="Oval 26">
              <a:extLst>
                <a:ext uri="{FF2B5EF4-FFF2-40B4-BE49-F238E27FC236}">
                  <a16:creationId xmlns:a16="http://schemas.microsoft.com/office/drawing/2014/main" id="{947327CB-5929-4F7A-83F3-8E6BA5272D4B}"/>
                </a:ext>
              </a:extLst>
            </p:cNvPr>
            <p:cNvSpPr>
              <a:spLocks noChangeArrowheads="1"/>
            </p:cNvSpPr>
            <p:nvPr/>
          </p:nvSpPr>
          <p:spPr bwMode="auto">
            <a:xfrm>
              <a:off x="1392" y="2256"/>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6642" name="Oval 27">
              <a:extLst>
                <a:ext uri="{FF2B5EF4-FFF2-40B4-BE49-F238E27FC236}">
                  <a16:creationId xmlns:a16="http://schemas.microsoft.com/office/drawing/2014/main" id="{FDA0C0A8-8FC1-469D-8B41-79B8C152F5B0}"/>
                </a:ext>
              </a:extLst>
            </p:cNvPr>
            <p:cNvSpPr>
              <a:spLocks noChangeArrowheads="1"/>
            </p:cNvSpPr>
            <p:nvPr/>
          </p:nvSpPr>
          <p:spPr bwMode="auto">
            <a:xfrm>
              <a:off x="1392" y="2544"/>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6643" name="Oval 28">
              <a:extLst>
                <a:ext uri="{FF2B5EF4-FFF2-40B4-BE49-F238E27FC236}">
                  <a16:creationId xmlns:a16="http://schemas.microsoft.com/office/drawing/2014/main" id="{C7BE42A5-4C6B-4CA1-A061-696F508261A1}"/>
                </a:ext>
              </a:extLst>
            </p:cNvPr>
            <p:cNvSpPr>
              <a:spLocks noChangeArrowheads="1"/>
            </p:cNvSpPr>
            <p:nvPr/>
          </p:nvSpPr>
          <p:spPr bwMode="auto">
            <a:xfrm>
              <a:off x="1392" y="2832"/>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6644" name="Oval 29">
              <a:extLst>
                <a:ext uri="{FF2B5EF4-FFF2-40B4-BE49-F238E27FC236}">
                  <a16:creationId xmlns:a16="http://schemas.microsoft.com/office/drawing/2014/main" id="{BB4E65E1-2CB8-4576-9023-15A4DB8D8430}"/>
                </a:ext>
              </a:extLst>
            </p:cNvPr>
            <p:cNvSpPr>
              <a:spLocks noChangeArrowheads="1"/>
            </p:cNvSpPr>
            <p:nvPr/>
          </p:nvSpPr>
          <p:spPr bwMode="auto">
            <a:xfrm>
              <a:off x="1392" y="3120"/>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6645" name="Oval 30">
              <a:extLst>
                <a:ext uri="{FF2B5EF4-FFF2-40B4-BE49-F238E27FC236}">
                  <a16:creationId xmlns:a16="http://schemas.microsoft.com/office/drawing/2014/main" id="{D840FE84-F3E2-4149-AAB5-9348E4328421}"/>
                </a:ext>
              </a:extLst>
            </p:cNvPr>
            <p:cNvSpPr>
              <a:spLocks noChangeArrowheads="1"/>
            </p:cNvSpPr>
            <p:nvPr/>
          </p:nvSpPr>
          <p:spPr bwMode="auto">
            <a:xfrm>
              <a:off x="1392" y="3408"/>
              <a:ext cx="28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6646" name="Text Box 31">
              <a:extLst>
                <a:ext uri="{FF2B5EF4-FFF2-40B4-BE49-F238E27FC236}">
                  <a16:creationId xmlns:a16="http://schemas.microsoft.com/office/drawing/2014/main" id="{48DFC2D8-B8FE-433D-A92F-C26280FC4F2C}"/>
                </a:ext>
              </a:extLst>
            </p:cNvPr>
            <p:cNvSpPr txBox="1">
              <a:spLocks noChangeArrowheads="1"/>
            </p:cNvSpPr>
            <p:nvPr/>
          </p:nvSpPr>
          <p:spPr bwMode="auto">
            <a:xfrm>
              <a:off x="1968" y="2304"/>
              <a:ext cx="3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a b</a:t>
              </a:r>
            </a:p>
          </p:txBody>
        </p:sp>
        <p:sp>
          <p:nvSpPr>
            <p:cNvPr id="26647" name="Oval 32">
              <a:extLst>
                <a:ext uri="{FF2B5EF4-FFF2-40B4-BE49-F238E27FC236}">
                  <a16:creationId xmlns:a16="http://schemas.microsoft.com/office/drawing/2014/main" id="{E3F4EB47-A7C7-4506-8A14-DFA58DA2F0E6}"/>
                </a:ext>
              </a:extLst>
            </p:cNvPr>
            <p:cNvSpPr>
              <a:spLocks noChangeArrowheads="1"/>
            </p:cNvSpPr>
            <p:nvPr/>
          </p:nvSpPr>
          <p:spPr bwMode="auto">
            <a:xfrm>
              <a:off x="1872" y="2352"/>
              <a:ext cx="52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6648" name="Text Box 33">
              <a:extLst>
                <a:ext uri="{FF2B5EF4-FFF2-40B4-BE49-F238E27FC236}">
                  <a16:creationId xmlns:a16="http://schemas.microsoft.com/office/drawing/2014/main" id="{96FF0F58-0ED0-45BA-992A-1D3C8D735A11}"/>
                </a:ext>
              </a:extLst>
            </p:cNvPr>
            <p:cNvSpPr txBox="1">
              <a:spLocks noChangeArrowheads="1"/>
            </p:cNvSpPr>
            <p:nvPr/>
          </p:nvSpPr>
          <p:spPr bwMode="auto">
            <a:xfrm>
              <a:off x="2496" y="3216"/>
              <a:ext cx="3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d e</a:t>
              </a:r>
            </a:p>
          </p:txBody>
        </p:sp>
        <p:sp>
          <p:nvSpPr>
            <p:cNvPr id="26649" name="Oval 34">
              <a:extLst>
                <a:ext uri="{FF2B5EF4-FFF2-40B4-BE49-F238E27FC236}">
                  <a16:creationId xmlns:a16="http://schemas.microsoft.com/office/drawing/2014/main" id="{DAE397DD-FED4-44EA-9E35-B82645A8F73A}"/>
                </a:ext>
              </a:extLst>
            </p:cNvPr>
            <p:cNvSpPr>
              <a:spLocks noChangeArrowheads="1"/>
            </p:cNvSpPr>
            <p:nvPr/>
          </p:nvSpPr>
          <p:spPr bwMode="auto">
            <a:xfrm>
              <a:off x="2400" y="3264"/>
              <a:ext cx="528"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6650" name="Text Box 35">
              <a:extLst>
                <a:ext uri="{FF2B5EF4-FFF2-40B4-BE49-F238E27FC236}">
                  <a16:creationId xmlns:a16="http://schemas.microsoft.com/office/drawing/2014/main" id="{5DB3FD83-A8C3-47B0-8AB0-1EFC636631BC}"/>
                </a:ext>
              </a:extLst>
            </p:cNvPr>
            <p:cNvSpPr txBox="1">
              <a:spLocks noChangeArrowheads="1"/>
            </p:cNvSpPr>
            <p:nvPr/>
          </p:nvSpPr>
          <p:spPr bwMode="auto">
            <a:xfrm>
              <a:off x="2880" y="2928"/>
              <a:ext cx="4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c d e</a:t>
              </a:r>
            </a:p>
          </p:txBody>
        </p:sp>
        <p:sp>
          <p:nvSpPr>
            <p:cNvPr id="26651" name="Oval 36">
              <a:extLst>
                <a:ext uri="{FF2B5EF4-FFF2-40B4-BE49-F238E27FC236}">
                  <a16:creationId xmlns:a16="http://schemas.microsoft.com/office/drawing/2014/main" id="{9252EE21-C603-424F-A055-87F0C3B0E782}"/>
                </a:ext>
              </a:extLst>
            </p:cNvPr>
            <p:cNvSpPr>
              <a:spLocks noChangeArrowheads="1"/>
            </p:cNvSpPr>
            <p:nvPr/>
          </p:nvSpPr>
          <p:spPr bwMode="auto">
            <a:xfrm>
              <a:off x="2784" y="2928"/>
              <a:ext cx="624"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6652" name="Text Box 37">
              <a:extLst>
                <a:ext uri="{FF2B5EF4-FFF2-40B4-BE49-F238E27FC236}">
                  <a16:creationId xmlns:a16="http://schemas.microsoft.com/office/drawing/2014/main" id="{800B7361-6F0C-428F-A246-8C6BD09B7960}"/>
                </a:ext>
              </a:extLst>
            </p:cNvPr>
            <p:cNvSpPr txBox="1">
              <a:spLocks noChangeArrowheads="1"/>
            </p:cNvSpPr>
            <p:nvPr/>
          </p:nvSpPr>
          <p:spPr bwMode="auto">
            <a:xfrm>
              <a:off x="3216" y="2592"/>
              <a:ext cx="7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a b c d e</a:t>
              </a:r>
            </a:p>
          </p:txBody>
        </p:sp>
        <p:sp>
          <p:nvSpPr>
            <p:cNvPr id="26653" name="Oval 38">
              <a:extLst>
                <a:ext uri="{FF2B5EF4-FFF2-40B4-BE49-F238E27FC236}">
                  <a16:creationId xmlns:a16="http://schemas.microsoft.com/office/drawing/2014/main" id="{37176A1D-8A08-41C1-B2EC-C9BDCB87F079}"/>
                </a:ext>
              </a:extLst>
            </p:cNvPr>
            <p:cNvSpPr>
              <a:spLocks noChangeArrowheads="1"/>
            </p:cNvSpPr>
            <p:nvPr/>
          </p:nvSpPr>
          <p:spPr bwMode="auto">
            <a:xfrm>
              <a:off x="3120" y="2592"/>
              <a:ext cx="1008"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6654" name="Line 39">
              <a:extLst>
                <a:ext uri="{FF2B5EF4-FFF2-40B4-BE49-F238E27FC236}">
                  <a16:creationId xmlns:a16="http://schemas.microsoft.com/office/drawing/2014/main" id="{1419E824-D6EF-4199-A775-BC31B9976601}"/>
                </a:ext>
              </a:extLst>
            </p:cNvPr>
            <p:cNvSpPr>
              <a:spLocks noChangeShapeType="1"/>
            </p:cNvSpPr>
            <p:nvPr/>
          </p:nvSpPr>
          <p:spPr bwMode="auto">
            <a:xfrm>
              <a:off x="1200" y="3753"/>
              <a:ext cx="3216"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55" name="Line 40">
              <a:extLst>
                <a:ext uri="{FF2B5EF4-FFF2-40B4-BE49-F238E27FC236}">
                  <a16:creationId xmlns:a16="http://schemas.microsoft.com/office/drawing/2014/main" id="{43CE346F-66BA-4D4F-B549-733ACB176F8D}"/>
                </a:ext>
              </a:extLst>
            </p:cNvPr>
            <p:cNvSpPr>
              <a:spLocks noChangeShapeType="1"/>
            </p:cNvSpPr>
            <p:nvPr/>
          </p:nvSpPr>
          <p:spPr bwMode="auto">
            <a:xfrm flipH="1">
              <a:off x="1536" y="3753"/>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56" name="Text Box 41">
              <a:extLst>
                <a:ext uri="{FF2B5EF4-FFF2-40B4-BE49-F238E27FC236}">
                  <a16:creationId xmlns:a16="http://schemas.microsoft.com/office/drawing/2014/main" id="{AB40CC13-F58A-436C-B1AA-B263FA0B217B}"/>
                </a:ext>
              </a:extLst>
            </p:cNvPr>
            <p:cNvSpPr txBox="1">
              <a:spLocks noChangeArrowheads="1"/>
            </p:cNvSpPr>
            <p:nvPr/>
          </p:nvSpPr>
          <p:spPr bwMode="auto">
            <a:xfrm>
              <a:off x="1440" y="3810"/>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Step 4</a:t>
              </a:r>
              <a:endParaRPr lang="en-US" altLang="zh-CN">
                <a:latin typeface="Times New Roman" panose="02020603050405020304" pitchFamily="18" charset="0"/>
                <a:ea typeface="SimSun" panose="02010600030101010101" pitchFamily="2" charset="-122"/>
              </a:endParaRPr>
            </a:p>
          </p:txBody>
        </p:sp>
        <p:sp>
          <p:nvSpPr>
            <p:cNvPr id="26657" name="Line 42">
              <a:extLst>
                <a:ext uri="{FF2B5EF4-FFF2-40B4-BE49-F238E27FC236}">
                  <a16:creationId xmlns:a16="http://schemas.microsoft.com/office/drawing/2014/main" id="{3B22743F-2DAB-4CE4-8284-C02B0DD7298E}"/>
                </a:ext>
              </a:extLst>
            </p:cNvPr>
            <p:cNvSpPr>
              <a:spLocks noChangeShapeType="1"/>
            </p:cNvSpPr>
            <p:nvPr/>
          </p:nvSpPr>
          <p:spPr bwMode="auto">
            <a:xfrm flipH="1">
              <a:off x="2064"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58" name="Text Box 43">
              <a:extLst>
                <a:ext uri="{FF2B5EF4-FFF2-40B4-BE49-F238E27FC236}">
                  <a16:creationId xmlns:a16="http://schemas.microsoft.com/office/drawing/2014/main" id="{0855E77D-DDFE-42A6-B25C-43B2A057D1BD}"/>
                </a:ext>
              </a:extLst>
            </p:cNvPr>
            <p:cNvSpPr txBox="1">
              <a:spLocks noChangeArrowheads="1"/>
            </p:cNvSpPr>
            <p:nvPr/>
          </p:nvSpPr>
          <p:spPr bwMode="auto">
            <a:xfrm>
              <a:off x="1968"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Step 3</a:t>
              </a:r>
              <a:endParaRPr lang="en-US" altLang="zh-CN">
                <a:latin typeface="Times New Roman" panose="02020603050405020304" pitchFamily="18" charset="0"/>
                <a:ea typeface="SimSun" panose="02010600030101010101" pitchFamily="2" charset="-122"/>
              </a:endParaRPr>
            </a:p>
          </p:txBody>
        </p:sp>
        <p:sp>
          <p:nvSpPr>
            <p:cNvPr id="26659" name="Line 44">
              <a:extLst>
                <a:ext uri="{FF2B5EF4-FFF2-40B4-BE49-F238E27FC236}">
                  <a16:creationId xmlns:a16="http://schemas.microsoft.com/office/drawing/2014/main" id="{5163832A-5766-448C-83CB-DA90D9174D74}"/>
                </a:ext>
              </a:extLst>
            </p:cNvPr>
            <p:cNvSpPr>
              <a:spLocks noChangeShapeType="1"/>
            </p:cNvSpPr>
            <p:nvPr/>
          </p:nvSpPr>
          <p:spPr bwMode="auto">
            <a:xfrm flipH="1">
              <a:off x="259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60" name="Text Box 45">
              <a:extLst>
                <a:ext uri="{FF2B5EF4-FFF2-40B4-BE49-F238E27FC236}">
                  <a16:creationId xmlns:a16="http://schemas.microsoft.com/office/drawing/2014/main" id="{3165A8CF-C650-4B58-A38A-97205EAF238B}"/>
                </a:ext>
              </a:extLst>
            </p:cNvPr>
            <p:cNvSpPr txBox="1">
              <a:spLocks noChangeArrowheads="1"/>
            </p:cNvSpPr>
            <p:nvPr/>
          </p:nvSpPr>
          <p:spPr bwMode="auto">
            <a:xfrm>
              <a:off x="249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Step 2</a:t>
              </a:r>
              <a:endParaRPr lang="en-US" altLang="zh-CN">
                <a:latin typeface="Times New Roman" panose="02020603050405020304" pitchFamily="18" charset="0"/>
                <a:ea typeface="SimSun" panose="02010600030101010101" pitchFamily="2" charset="-122"/>
              </a:endParaRPr>
            </a:p>
          </p:txBody>
        </p:sp>
        <p:sp>
          <p:nvSpPr>
            <p:cNvPr id="26661" name="Line 46">
              <a:extLst>
                <a:ext uri="{FF2B5EF4-FFF2-40B4-BE49-F238E27FC236}">
                  <a16:creationId xmlns:a16="http://schemas.microsoft.com/office/drawing/2014/main" id="{6AD32E00-422E-4FD8-AAE0-6286CE3D48FF}"/>
                </a:ext>
              </a:extLst>
            </p:cNvPr>
            <p:cNvSpPr>
              <a:spLocks noChangeShapeType="1"/>
            </p:cNvSpPr>
            <p:nvPr/>
          </p:nvSpPr>
          <p:spPr bwMode="auto">
            <a:xfrm flipH="1">
              <a:off x="307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62" name="Text Box 47">
              <a:extLst>
                <a:ext uri="{FF2B5EF4-FFF2-40B4-BE49-F238E27FC236}">
                  <a16:creationId xmlns:a16="http://schemas.microsoft.com/office/drawing/2014/main" id="{BEC970FB-0260-47EE-BBD8-BCDFE1BFE9A0}"/>
                </a:ext>
              </a:extLst>
            </p:cNvPr>
            <p:cNvSpPr txBox="1">
              <a:spLocks noChangeArrowheads="1"/>
            </p:cNvSpPr>
            <p:nvPr/>
          </p:nvSpPr>
          <p:spPr bwMode="auto">
            <a:xfrm>
              <a:off x="297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Step 1</a:t>
              </a:r>
              <a:endParaRPr lang="en-US" altLang="zh-CN">
                <a:latin typeface="Times New Roman" panose="02020603050405020304" pitchFamily="18" charset="0"/>
                <a:ea typeface="SimSun" panose="02010600030101010101" pitchFamily="2" charset="-122"/>
              </a:endParaRPr>
            </a:p>
          </p:txBody>
        </p:sp>
        <p:sp>
          <p:nvSpPr>
            <p:cNvPr id="26663" name="Line 48">
              <a:extLst>
                <a:ext uri="{FF2B5EF4-FFF2-40B4-BE49-F238E27FC236}">
                  <a16:creationId xmlns:a16="http://schemas.microsoft.com/office/drawing/2014/main" id="{C1629A60-4BAA-46BC-B10D-FF89C439B188}"/>
                </a:ext>
              </a:extLst>
            </p:cNvPr>
            <p:cNvSpPr>
              <a:spLocks noChangeShapeType="1"/>
            </p:cNvSpPr>
            <p:nvPr/>
          </p:nvSpPr>
          <p:spPr bwMode="auto">
            <a:xfrm flipH="1">
              <a:off x="3552" y="374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64" name="Text Box 49">
              <a:extLst>
                <a:ext uri="{FF2B5EF4-FFF2-40B4-BE49-F238E27FC236}">
                  <a16:creationId xmlns:a16="http://schemas.microsoft.com/office/drawing/2014/main" id="{04800D4D-C58D-45CB-B0CC-FED45B856C3A}"/>
                </a:ext>
              </a:extLst>
            </p:cNvPr>
            <p:cNvSpPr txBox="1">
              <a:spLocks noChangeArrowheads="1"/>
            </p:cNvSpPr>
            <p:nvPr/>
          </p:nvSpPr>
          <p:spPr bwMode="auto">
            <a:xfrm>
              <a:off x="3456" y="3801"/>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Step 0</a:t>
              </a:r>
              <a:endParaRPr lang="en-US" altLang="zh-CN">
                <a:latin typeface="Times New Roman" panose="02020603050405020304" pitchFamily="18" charset="0"/>
                <a:ea typeface="SimSun" panose="02010600030101010101" pitchFamily="2" charset="-122"/>
              </a:endParaRPr>
            </a:p>
          </p:txBody>
        </p:sp>
        <p:sp>
          <p:nvSpPr>
            <p:cNvPr id="26665" name="Line 50">
              <a:extLst>
                <a:ext uri="{FF2B5EF4-FFF2-40B4-BE49-F238E27FC236}">
                  <a16:creationId xmlns:a16="http://schemas.microsoft.com/office/drawing/2014/main" id="{F2E15235-D155-454A-ABE6-05E2A3128450}"/>
                </a:ext>
              </a:extLst>
            </p:cNvPr>
            <p:cNvSpPr>
              <a:spLocks noChangeShapeType="1"/>
            </p:cNvSpPr>
            <p:nvPr/>
          </p:nvSpPr>
          <p:spPr bwMode="auto">
            <a:xfrm>
              <a:off x="1680" y="2352"/>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66" name="Line 51">
              <a:extLst>
                <a:ext uri="{FF2B5EF4-FFF2-40B4-BE49-F238E27FC236}">
                  <a16:creationId xmlns:a16="http://schemas.microsoft.com/office/drawing/2014/main" id="{EA12BD24-EF82-4C65-82C2-567EC29D7AFF}"/>
                </a:ext>
              </a:extLst>
            </p:cNvPr>
            <p:cNvSpPr>
              <a:spLocks noChangeShapeType="1"/>
            </p:cNvSpPr>
            <p:nvPr/>
          </p:nvSpPr>
          <p:spPr bwMode="auto">
            <a:xfrm flipV="1">
              <a:off x="1680" y="2448"/>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67" name="Line 52">
              <a:extLst>
                <a:ext uri="{FF2B5EF4-FFF2-40B4-BE49-F238E27FC236}">
                  <a16:creationId xmlns:a16="http://schemas.microsoft.com/office/drawing/2014/main" id="{CD48BD14-299E-4B77-9D8E-0554C6B96BDF}"/>
                </a:ext>
              </a:extLst>
            </p:cNvPr>
            <p:cNvSpPr>
              <a:spLocks noChangeShapeType="1"/>
            </p:cNvSpPr>
            <p:nvPr/>
          </p:nvSpPr>
          <p:spPr bwMode="auto">
            <a:xfrm>
              <a:off x="1680" y="3216"/>
              <a:ext cx="72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68" name="Line 53">
              <a:extLst>
                <a:ext uri="{FF2B5EF4-FFF2-40B4-BE49-F238E27FC236}">
                  <a16:creationId xmlns:a16="http://schemas.microsoft.com/office/drawing/2014/main" id="{D344E944-B21A-49B5-B82F-976790E41B7B}"/>
                </a:ext>
              </a:extLst>
            </p:cNvPr>
            <p:cNvSpPr>
              <a:spLocks noChangeShapeType="1"/>
            </p:cNvSpPr>
            <p:nvPr/>
          </p:nvSpPr>
          <p:spPr bwMode="auto">
            <a:xfrm flipV="1">
              <a:off x="1680" y="3360"/>
              <a:ext cx="72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69" name="Line 54">
              <a:extLst>
                <a:ext uri="{FF2B5EF4-FFF2-40B4-BE49-F238E27FC236}">
                  <a16:creationId xmlns:a16="http://schemas.microsoft.com/office/drawing/2014/main" id="{330EA391-CAAB-41AF-A50B-B03C1EEEE7F5}"/>
                </a:ext>
              </a:extLst>
            </p:cNvPr>
            <p:cNvSpPr>
              <a:spLocks noChangeShapeType="1"/>
            </p:cNvSpPr>
            <p:nvPr/>
          </p:nvSpPr>
          <p:spPr bwMode="auto">
            <a:xfrm>
              <a:off x="1680" y="2976"/>
              <a:ext cx="110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70" name="Line 55">
              <a:extLst>
                <a:ext uri="{FF2B5EF4-FFF2-40B4-BE49-F238E27FC236}">
                  <a16:creationId xmlns:a16="http://schemas.microsoft.com/office/drawing/2014/main" id="{5DDDBC9D-C709-4397-B90C-75822173034F}"/>
                </a:ext>
              </a:extLst>
            </p:cNvPr>
            <p:cNvSpPr>
              <a:spLocks noChangeShapeType="1"/>
            </p:cNvSpPr>
            <p:nvPr/>
          </p:nvSpPr>
          <p:spPr bwMode="auto">
            <a:xfrm flipV="1">
              <a:off x="2688" y="3072"/>
              <a:ext cx="9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71" name="Line 56">
              <a:extLst>
                <a:ext uri="{FF2B5EF4-FFF2-40B4-BE49-F238E27FC236}">
                  <a16:creationId xmlns:a16="http://schemas.microsoft.com/office/drawing/2014/main" id="{A5E2C90F-D8E7-455F-BEDC-DB7A72C50416}"/>
                </a:ext>
              </a:extLst>
            </p:cNvPr>
            <p:cNvSpPr>
              <a:spLocks noChangeShapeType="1"/>
            </p:cNvSpPr>
            <p:nvPr/>
          </p:nvSpPr>
          <p:spPr bwMode="auto">
            <a:xfrm>
              <a:off x="2400" y="2496"/>
              <a:ext cx="72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72" name="Line 57">
              <a:extLst>
                <a:ext uri="{FF2B5EF4-FFF2-40B4-BE49-F238E27FC236}">
                  <a16:creationId xmlns:a16="http://schemas.microsoft.com/office/drawing/2014/main" id="{0E3D2CA4-2970-4779-9133-88706C5163CA}"/>
                </a:ext>
              </a:extLst>
            </p:cNvPr>
            <p:cNvSpPr>
              <a:spLocks noChangeShapeType="1"/>
            </p:cNvSpPr>
            <p:nvPr/>
          </p:nvSpPr>
          <p:spPr bwMode="auto">
            <a:xfrm flipV="1">
              <a:off x="3072" y="2736"/>
              <a:ext cx="48"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673" name="Text Box 58">
              <a:extLst>
                <a:ext uri="{FF2B5EF4-FFF2-40B4-BE49-F238E27FC236}">
                  <a16:creationId xmlns:a16="http://schemas.microsoft.com/office/drawing/2014/main" id="{EFDFE7FB-DA3E-45F2-891A-01851EE8A062}"/>
                </a:ext>
              </a:extLst>
            </p:cNvPr>
            <p:cNvSpPr txBox="1">
              <a:spLocks noChangeArrowheads="1"/>
            </p:cNvSpPr>
            <p:nvPr/>
          </p:nvSpPr>
          <p:spPr bwMode="auto">
            <a:xfrm>
              <a:off x="4305" y="1824"/>
              <a:ext cx="127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r>
                <a:rPr lang="en-US" altLang="zh-CN" b="1" dirty="0">
                  <a:latin typeface="Times New Roman" panose="02020603050405020304" pitchFamily="18" charset="0"/>
                  <a:ea typeface="SimSun" panose="02010600030101010101" pitchFamily="2" charset="-122"/>
                </a:rPr>
                <a:t>agglomerative</a:t>
              </a:r>
            </a:p>
            <a:p>
              <a:r>
                <a:rPr lang="en-US" altLang="zh-CN" b="1" dirty="0">
                  <a:latin typeface="Times New Roman" panose="02020603050405020304" pitchFamily="18" charset="0"/>
                  <a:ea typeface="SimSun" panose="02010600030101010101" pitchFamily="2" charset="-122"/>
                </a:rPr>
                <a:t>(AGNES)</a:t>
              </a:r>
            </a:p>
          </p:txBody>
        </p:sp>
        <p:sp>
          <p:nvSpPr>
            <p:cNvPr id="26674" name="Text Box 59">
              <a:extLst>
                <a:ext uri="{FF2B5EF4-FFF2-40B4-BE49-F238E27FC236}">
                  <a16:creationId xmlns:a16="http://schemas.microsoft.com/office/drawing/2014/main" id="{C9DDD078-8107-408E-A677-462C4C07E248}"/>
                </a:ext>
              </a:extLst>
            </p:cNvPr>
            <p:cNvSpPr txBox="1">
              <a:spLocks noChangeArrowheads="1"/>
            </p:cNvSpPr>
            <p:nvPr/>
          </p:nvSpPr>
          <p:spPr bwMode="auto">
            <a:xfrm>
              <a:off x="4401" y="3552"/>
              <a:ext cx="87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r>
                <a:rPr lang="en-US" altLang="zh-CN" b="1">
                  <a:latin typeface="Times New Roman" panose="02020603050405020304" pitchFamily="18" charset="0"/>
                  <a:ea typeface="SimSun" panose="02010600030101010101" pitchFamily="2" charset="-122"/>
                </a:rPr>
                <a:t>divisive</a:t>
              </a:r>
            </a:p>
            <a:p>
              <a:r>
                <a:rPr lang="en-US" altLang="zh-CN" b="1">
                  <a:latin typeface="Times New Roman" panose="02020603050405020304" pitchFamily="18" charset="0"/>
                  <a:ea typeface="SimSun" panose="02010600030101010101" pitchFamily="2" charset="-122"/>
                </a:rPr>
                <a:t>(DIANA)</a:t>
              </a:r>
              <a:endParaRPr lang="en-US" altLang="zh-CN">
                <a:latin typeface="Times New Roman" panose="02020603050405020304" pitchFamily="18" charset="0"/>
                <a:ea typeface="SimSun" panose="02010600030101010101" pitchFamily="2"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A914594-5B61-4028-BA86-A137CB692089}"/>
              </a:ext>
            </a:extLst>
          </p:cNvPr>
          <p:cNvSpPr>
            <a:spLocks noGrp="1" noChangeArrowheads="1"/>
          </p:cNvSpPr>
          <p:nvPr>
            <p:ph type="title"/>
          </p:nvPr>
        </p:nvSpPr>
        <p:spPr/>
        <p:txBody>
          <a:bodyPr/>
          <a:lstStyle/>
          <a:p>
            <a:r>
              <a:rPr lang="en-US" altLang="zh-CN" dirty="0"/>
              <a:t>AGNES (Agglomerative Nesting)</a:t>
            </a:r>
          </a:p>
        </p:txBody>
      </p:sp>
      <p:sp>
        <p:nvSpPr>
          <p:cNvPr id="27651" name="Rectangle 3">
            <a:extLst>
              <a:ext uri="{FF2B5EF4-FFF2-40B4-BE49-F238E27FC236}">
                <a16:creationId xmlns:a16="http://schemas.microsoft.com/office/drawing/2014/main" id="{80DF5AFC-A735-42F4-97F4-E5CD0722E336}"/>
              </a:ext>
            </a:extLst>
          </p:cNvPr>
          <p:cNvSpPr>
            <a:spLocks noGrp="1" noChangeArrowheads="1"/>
          </p:cNvSpPr>
          <p:nvPr>
            <p:ph type="body" idx="1"/>
          </p:nvPr>
        </p:nvSpPr>
        <p:spPr>
          <a:xfrm>
            <a:off x="457200" y="1484313"/>
            <a:ext cx="8229600" cy="4876800"/>
          </a:xfrm>
        </p:spPr>
        <p:txBody>
          <a:bodyPr/>
          <a:lstStyle/>
          <a:p>
            <a:r>
              <a:rPr lang="en-US" altLang="zh-CN" dirty="0"/>
              <a:t>Introduced in Kaufmann and </a:t>
            </a:r>
            <a:r>
              <a:rPr lang="en-US" altLang="zh-CN" dirty="0" err="1"/>
              <a:t>Rousseeuw</a:t>
            </a:r>
            <a:r>
              <a:rPr lang="en-US" altLang="zh-CN" dirty="0"/>
              <a:t> (1990)</a:t>
            </a:r>
          </a:p>
          <a:p>
            <a:r>
              <a:rPr lang="en-US" altLang="zh-CN" dirty="0"/>
              <a:t>Implemented in statistical packages, e.g., </a:t>
            </a:r>
            <a:r>
              <a:rPr lang="en-US" altLang="zh-CN" dirty="0" err="1"/>
              <a:t>Splus</a:t>
            </a:r>
            <a:endParaRPr lang="en-US" altLang="zh-CN" dirty="0"/>
          </a:p>
          <a:p>
            <a:r>
              <a:rPr lang="en-US" altLang="zh-CN" dirty="0"/>
              <a:t>Use the single-link method and the dissimilarity matrix  </a:t>
            </a:r>
          </a:p>
          <a:p>
            <a:r>
              <a:rPr lang="en-US" altLang="zh-CN" dirty="0"/>
              <a:t>Merge nodes that have the least dissimilarity</a:t>
            </a:r>
          </a:p>
          <a:p>
            <a:r>
              <a:rPr lang="en-US" altLang="zh-CN" dirty="0"/>
              <a:t>Go on in a non-descending fashion</a:t>
            </a:r>
          </a:p>
          <a:p>
            <a:r>
              <a:rPr lang="en-US" altLang="zh-CN" dirty="0"/>
              <a:t>Eventually all nodes belong to the same cluster</a:t>
            </a:r>
          </a:p>
        </p:txBody>
      </p:sp>
      <p:grpSp>
        <p:nvGrpSpPr>
          <p:cNvPr id="27652" name="Group 4">
            <a:extLst>
              <a:ext uri="{FF2B5EF4-FFF2-40B4-BE49-F238E27FC236}">
                <a16:creationId xmlns:a16="http://schemas.microsoft.com/office/drawing/2014/main" id="{7850F117-8D3E-43AC-9988-9078B5FFF0EA}"/>
              </a:ext>
            </a:extLst>
          </p:cNvPr>
          <p:cNvGrpSpPr>
            <a:grpSpLocks/>
          </p:cNvGrpSpPr>
          <p:nvPr/>
        </p:nvGrpSpPr>
        <p:grpSpPr bwMode="auto">
          <a:xfrm>
            <a:off x="533400" y="4343400"/>
            <a:ext cx="2209800" cy="2017713"/>
            <a:chOff x="384" y="2496"/>
            <a:chExt cx="1392" cy="1271"/>
          </a:xfrm>
        </p:grpSpPr>
        <p:graphicFrame>
          <p:nvGraphicFramePr>
            <p:cNvPr id="27666" name="Object 1026">
              <a:extLst>
                <a:ext uri="{FF2B5EF4-FFF2-40B4-BE49-F238E27FC236}">
                  <a16:creationId xmlns:a16="http://schemas.microsoft.com/office/drawing/2014/main" id="{F707494D-EF0D-4376-B0BA-6E0566AB4C35}"/>
                </a:ext>
              </a:extLst>
            </p:cNvPr>
            <p:cNvGraphicFramePr>
              <a:graphicFrameLocks noChangeAspect="1"/>
            </p:cNvGraphicFramePr>
            <p:nvPr/>
          </p:nvGraphicFramePr>
          <p:xfrm>
            <a:off x="384" y="2496"/>
            <a:ext cx="1392" cy="1271"/>
          </p:xfrm>
          <a:graphic>
            <a:graphicData uri="http://schemas.openxmlformats.org/presentationml/2006/ole">
              <mc:AlternateContent xmlns:mc="http://schemas.openxmlformats.org/markup-compatibility/2006">
                <mc:Choice xmlns:v="urn:schemas-microsoft-com:vml" Requires="v">
                  <p:oleObj spid="_x0000_s5194" name="Worksheet" r:id="rId4" imgW="2200656" imgH="2076907" progId="Excel.Sheet.8">
                    <p:embed/>
                  </p:oleObj>
                </mc:Choice>
                <mc:Fallback>
                  <p:oleObj name="Worksheet" r:id="rId4" imgW="2200656" imgH="2076907" progId="Excel.Sheet.8">
                    <p:embed/>
                    <p:pic>
                      <p:nvPicPr>
                        <p:cNvPr id="27666" name="Object 1026">
                          <a:extLst>
                            <a:ext uri="{FF2B5EF4-FFF2-40B4-BE49-F238E27FC236}">
                              <a16:creationId xmlns:a16="http://schemas.microsoft.com/office/drawing/2014/main" id="{F707494D-EF0D-4376-B0BA-6E0566AB4C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7" name="Oval 6">
              <a:extLst>
                <a:ext uri="{FF2B5EF4-FFF2-40B4-BE49-F238E27FC236}">
                  <a16:creationId xmlns:a16="http://schemas.microsoft.com/office/drawing/2014/main" id="{E2657E62-060C-44FD-A37C-5E37F0EFBB51}"/>
                </a:ext>
              </a:extLst>
            </p:cNvPr>
            <p:cNvSpPr>
              <a:spLocks noChangeArrowheads="1"/>
            </p:cNvSpPr>
            <p:nvPr/>
          </p:nvSpPr>
          <p:spPr bwMode="auto">
            <a:xfrm>
              <a:off x="816" y="2736"/>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7668" name="Oval 7">
              <a:extLst>
                <a:ext uri="{FF2B5EF4-FFF2-40B4-BE49-F238E27FC236}">
                  <a16:creationId xmlns:a16="http://schemas.microsoft.com/office/drawing/2014/main" id="{88724A59-BDAC-48B7-B44D-E484CFA30111}"/>
                </a:ext>
              </a:extLst>
            </p:cNvPr>
            <p:cNvSpPr>
              <a:spLocks noChangeArrowheads="1"/>
            </p:cNvSpPr>
            <p:nvPr/>
          </p:nvSpPr>
          <p:spPr bwMode="auto">
            <a:xfrm>
              <a:off x="816" y="3024"/>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7669" name="Oval 8">
              <a:extLst>
                <a:ext uri="{FF2B5EF4-FFF2-40B4-BE49-F238E27FC236}">
                  <a16:creationId xmlns:a16="http://schemas.microsoft.com/office/drawing/2014/main" id="{E2FDCA31-7978-45AA-93AC-48176919E31F}"/>
                </a:ext>
              </a:extLst>
            </p:cNvPr>
            <p:cNvSpPr>
              <a:spLocks noChangeArrowheads="1"/>
            </p:cNvSpPr>
            <p:nvPr/>
          </p:nvSpPr>
          <p:spPr bwMode="auto">
            <a:xfrm>
              <a:off x="1392" y="3024"/>
              <a:ext cx="144"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grpSp>
        <p:nvGrpSpPr>
          <p:cNvPr id="27653" name="Group 9">
            <a:extLst>
              <a:ext uri="{FF2B5EF4-FFF2-40B4-BE49-F238E27FC236}">
                <a16:creationId xmlns:a16="http://schemas.microsoft.com/office/drawing/2014/main" id="{B0EEA015-953D-4FCA-B0C1-ACEBFE436CDA}"/>
              </a:ext>
            </a:extLst>
          </p:cNvPr>
          <p:cNvGrpSpPr>
            <a:grpSpLocks/>
          </p:cNvGrpSpPr>
          <p:nvPr/>
        </p:nvGrpSpPr>
        <p:grpSpPr bwMode="auto">
          <a:xfrm>
            <a:off x="3505200" y="4343400"/>
            <a:ext cx="2209800" cy="2017713"/>
            <a:chOff x="1968" y="2496"/>
            <a:chExt cx="1392" cy="1271"/>
          </a:xfrm>
        </p:grpSpPr>
        <p:graphicFrame>
          <p:nvGraphicFramePr>
            <p:cNvPr id="27661" name="Object 1025">
              <a:extLst>
                <a:ext uri="{FF2B5EF4-FFF2-40B4-BE49-F238E27FC236}">
                  <a16:creationId xmlns:a16="http://schemas.microsoft.com/office/drawing/2014/main" id="{B1657211-CE64-4364-9BB6-7B20E2EFD471}"/>
                </a:ext>
              </a:extLst>
            </p:cNvPr>
            <p:cNvGraphicFramePr>
              <a:graphicFrameLocks noChangeAspect="1"/>
            </p:cNvGraphicFramePr>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spid="_x0000_s5195" name="Worksheet" r:id="rId6" imgW="2200656" imgH="2076907" progId="Excel.Sheet.8">
                    <p:embed/>
                  </p:oleObj>
                </mc:Choice>
                <mc:Fallback>
                  <p:oleObj name="Worksheet" r:id="rId6" imgW="2200656" imgH="2076907" progId="Excel.Sheet.8">
                    <p:embed/>
                    <p:pic>
                      <p:nvPicPr>
                        <p:cNvPr id="27661" name="Object 1025">
                          <a:extLst>
                            <a:ext uri="{FF2B5EF4-FFF2-40B4-BE49-F238E27FC236}">
                              <a16:creationId xmlns:a16="http://schemas.microsoft.com/office/drawing/2014/main" id="{B1657211-CE64-4364-9BB6-7B20E2EFD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2" name="Oval 11">
              <a:extLst>
                <a:ext uri="{FF2B5EF4-FFF2-40B4-BE49-F238E27FC236}">
                  <a16:creationId xmlns:a16="http://schemas.microsoft.com/office/drawing/2014/main" id="{B0ECCDD0-7C3B-4C14-ACF3-3C91841EB07A}"/>
                </a:ext>
              </a:extLst>
            </p:cNvPr>
            <p:cNvSpPr>
              <a:spLocks noChangeArrowheads="1"/>
            </p:cNvSpPr>
            <p:nvPr/>
          </p:nvSpPr>
          <p:spPr bwMode="auto">
            <a:xfrm>
              <a:off x="2736" y="3312"/>
              <a:ext cx="288" cy="192"/>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7663" name="Oval 12">
              <a:extLst>
                <a:ext uri="{FF2B5EF4-FFF2-40B4-BE49-F238E27FC236}">
                  <a16:creationId xmlns:a16="http://schemas.microsoft.com/office/drawing/2014/main" id="{908F7C4D-AA31-408A-8E4B-2DFDD38FBE9B}"/>
                </a:ext>
              </a:extLst>
            </p:cNvPr>
            <p:cNvSpPr>
              <a:spLocks noChangeArrowheads="1"/>
            </p:cNvSpPr>
            <p:nvPr/>
          </p:nvSpPr>
          <p:spPr bwMode="auto">
            <a:xfrm>
              <a:off x="2256" y="2688"/>
              <a:ext cx="384" cy="384"/>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7664" name="Oval 13">
              <a:extLst>
                <a:ext uri="{FF2B5EF4-FFF2-40B4-BE49-F238E27FC236}">
                  <a16:creationId xmlns:a16="http://schemas.microsoft.com/office/drawing/2014/main" id="{126DFE2A-BB28-4F8D-8EA2-BA5DFBF194DE}"/>
                </a:ext>
              </a:extLst>
            </p:cNvPr>
            <p:cNvSpPr>
              <a:spLocks noChangeArrowheads="1"/>
            </p:cNvSpPr>
            <p:nvPr/>
          </p:nvSpPr>
          <p:spPr bwMode="auto">
            <a:xfrm>
              <a:off x="2352" y="3024"/>
              <a:ext cx="384" cy="24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7665" name="Oval 14">
              <a:extLst>
                <a:ext uri="{FF2B5EF4-FFF2-40B4-BE49-F238E27FC236}">
                  <a16:creationId xmlns:a16="http://schemas.microsoft.com/office/drawing/2014/main" id="{05759C0F-33D9-4CE2-BE3B-6497482E0E7A}"/>
                </a:ext>
              </a:extLst>
            </p:cNvPr>
            <p:cNvSpPr>
              <a:spLocks noChangeArrowheads="1"/>
            </p:cNvSpPr>
            <p:nvPr/>
          </p:nvSpPr>
          <p:spPr bwMode="auto">
            <a:xfrm>
              <a:off x="2832" y="3024"/>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grpSp>
        <p:nvGrpSpPr>
          <p:cNvPr id="27654" name="Group 15">
            <a:extLst>
              <a:ext uri="{FF2B5EF4-FFF2-40B4-BE49-F238E27FC236}">
                <a16:creationId xmlns:a16="http://schemas.microsoft.com/office/drawing/2014/main" id="{EF3E45B6-D6CA-45A2-B334-02EC16862DE9}"/>
              </a:ext>
            </a:extLst>
          </p:cNvPr>
          <p:cNvGrpSpPr>
            <a:grpSpLocks/>
          </p:cNvGrpSpPr>
          <p:nvPr/>
        </p:nvGrpSpPr>
        <p:grpSpPr bwMode="auto">
          <a:xfrm>
            <a:off x="6553200" y="4343400"/>
            <a:ext cx="2209800" cy="2017713"/>
            <a:chOff x="3552" y="2496"/>
            <a:chExt cx="1392" cy="1271"/>
          </a:xfrm>
        </p:grpSpPr>
        <p:graphicFrame>
          <p:nvGraphicFramePr>
            <p:cNvPr id="27658" name="Object 1024">
              <a:extLst>
                <a:ext uri="{FF2B5EF4-FFF2-40B4-BE49-F238E27FC236}">
                  <a16:creationId xmlns:a16="http://schemas.microsoft.com/office/drawing/2014/main" id="{40C13E07-619E-4013-A9F7-F2F865ACCC3C}"/>
                </a:ext>
              </a:extLst>
            </p:cNvPr>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spid="_x0000_s5196" name="Worksheet" r:id="rId7" imgW="2200656" imgH="2076907" progId="Excel.Sheet.8">
                    <p:embed/>
                  </p:oleObj>
                </mc:Choice>
                <mc:Fallback>
                  <p:oleObj name="Worksheet" r:id="rId7" imgW="2200656" imgH="2076907" progId="Excel.Sheet.8">
                    <p:embed/>
                    <p:pic>
                      <p:nvPicPr>
                        <p:cNvPr id="27658" name="Object 1024">
                          <a:extLst>
                            <a:ext uri="{FF2B5EF4-FFF2-40B4-BE49-F238E27FC236}">
                              <a16:creationId xmlns:a16="http://schemas.microsoft.com/office/drawing/2014/main" id="{40C13E07-619E-4013-A9F7-F2F865ACC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9" name="Oval 17">
              <a:extLst>
                <a:ext uri="{FF2B5EF4-FFF2-40B4-BE49-F238E27FC236}">
                  <a16:creationId xmlns:a16="http://schemas.microsoft.com/office/drawing/2014/main" id="{C6D3127F-A83F-4ED1-A7CA-E1F6E9307167}"/>
                </a:ext>
              </a:extLst>
            </p:cNvPr>
            <p:cNvSpPr>
              <a:spLocks noChangeArrowheads="1"/>
            </p:cNvSpPr>
            <p:nvPr/>
          </p:nvSpPr>
          <p:spPr bwMode="auto">
            <a:xfrm>
              <a:off x="3888" y="2688"/>
              <a:ext cx="384" cy="624"/>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7660" name="Oval 18">
              <a:extLst>
                <a:ext uri="{FF2B5EF4-FFF2-40B4-BE49-F238E27FC236}">
                  <a16:creationId xmlns:a16="http://schemas.microsoft.com/office/drawing/2014/main" id="{5E8AC55D-0A35-4428-945B-395E25D0EBE9}"/>
                </a:ext>
              </a:extLst>
            </p:cNvPr>
            <p:cNvSpPr>
              <a:spLocks noChangeArrowheads="1"/>
            </p:cNvSpPr>
            <p:nvPr/>
          </p:nvSpPr>
          <p:spPr bwMode="auto">
            <a:xfrm>
              <a:off x="4272" y="3024"/>
              <a:ext cx="480" cy="48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sp>
        <p:nvSpPr>
          <p:cNvPr id="27655" name="Line 19">
            <a:extLst>
              <a:ext uri="{FF2B5EF4-FFF2-40B4-BE49-F238E27FC236}">
                <a16:creationId xmlns:a16="http://schemas.microsoft.com/office/drawing/2014/main" id="{F996D00B-2F57-4542-9398-35EBD65CB6F7}"/>
              </a:ext>
            </a:extLst>
          </p:cNvPr>
          <p:cNvSpPr>
            <a:spLocks noChangeShapeType="1"/>
          </p:cNvSpPr>
          <p:nvPr/>
        </p:nvSpPr>
        <p:spPr bwMode="auto">
          <a:xfrm>
            <a:off x="2971800" y="5257800"/>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7656" name="Line 20">
            <a:extLst>
              <a:ext uri="{FF2B5EF4-FFF2-40B4-BE49-F238E27FC236}">
                <a16:creationId xmlns:a16="http://schemas.microsoft.com/office/drawing/2014/main" id="{153149C5-F576-44B4-8870-40E682026D58}"/>
              </a:ext>
            </a:extLst>
          </p:cNvPr>
          <p:cNvSpPr>
            <a:spLocks noChangeShapeType="1"/>
          </p:cNvSpPr>
          <p:nvPr/>
        </p:nvSpPr>
        <p:spPr bwMode="auto">
          <a:xfrm>
            <a:off x="5943600" y="5181600"/>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FD9669F5-ECCF-443F-A4A7-B3BF114CF901}"/>
              </a:ext>
            </a:extLst>
          </p:cNvPr>
          <p:cNvGrpSpPr/>
          <p:nvPr/>
        </p:nvGrpSpPr>
        <p:grpSpPr>
          <a:xfrm>
            <a:off x="1978980" y="3701989"/>
            <a:ext cx="5487140" cy="2622612"/>
            <a:chOff x="457200" y="1143000"/>
            <a:chExt cx="7924800" cy="4876800"/>
          </a:xfrm>
        </p:grpSpPr>
        <p:sp>
          <p:nvSpPr>
            <p:cNvPr id="28674" name="Oval 2">
              <a:extLst>
                <a:ext uri="{FF2B5EF4-FFF2-40B4-BE49-F238E27FC236}">
                  <a16:creationId xmlns:a16="http://schemas.microsoft.com/office/drawing/2014/main" id="{9F9D9876-6F8B-41C4-B2DC-8A23565C0DE0}"/>
                </a:ext>
              </a:extLst>
            </p:cNvPr>
            <p:cNvSpPr>
              <a:spLocks noChangeArrowheads="1"/>
            </p:cNvSpPr>
            <p:nvPr/>
          </p:nvSpPr>
          <p:spPr bwMode="auto">
            <a:xfrm>
              <a:off x="8229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8675" name="Oval 3">
              <a:extLst>
                <a:ext uri="{FF2B5EF4-FFF2-40B4-BE49-F238E27FC236}">
                  <a16:creationId xmlns:a16="http://schemas.microsoft.com/office/drawing/2014/main" id="{2D9A3199-F843-49EB-94C5-3F0663EDAD25}"/>
                </a:ext>
              </a:extLst>
            </p:cNvPr>
            <p:cNvSpPr>
              <a:spLocks noChangeArrowheads="1"/>
            </p:cNvSpPr>
            <p:nvPr/>
          </p:nvSpPr>
          <p:spPr bwMode="auto">
            <a:xfrm>
              <a:off x="7162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8676" name="Oval 4">
              <a:extLst>
                <a:ext uri="{FF2B5EF4-FFF2-40B4-BE49-F238E27FC236}">
                  <a16:creationId xmlns:a16="http://schemas.microsoft.com/office/drawing/2014/main" id="{7DE01E92-D526-4318-8A82-7EFD64CBC540}"/>
                </a:ext>
              </a:extLst>
            </p:cNvPr>
            <p:cNvSpPr>
              <a:spLocks noChangeArrowheads="1"/>
            </p:cNvSpPr>
            <p:nvPr/>
          </p:nvSpPr>
          <p:spPr bwMode="auto">
            <a:xfrm>
              <a:off x="6172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8677" name="Oval 5">
              <a:extLst>
                <a:ext uri="{FF2B5EF4-FFF2-40B4-BE49-F238E27FC236}">
                  <a16:creationId xmlns:a16="http://schemas.microsoft.com/office/drawing/2014/main" id="{BDAB3221-C847-41A4-AF57-1CDEFD9E514C}"/>
                </a:ext>
              </a:extLst>
            </p:cNvPr>
            <p:cNvSpPr>
              <a:spLocks noChangeArrowheads="1"/>
            </p:cNvSpPr>
            <p:nvPr/>
          </p:nvSpPr>
          <p:spPr bwMode="auto">
            <a:xfrm>
              <a:off x="52578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8678" name="Oval 6">
              <a:extLst>
                <a:ext uri="{FF2B5EF4-FFF2-40B4-BE49-F238E27FC236}">
                  <a16:creationId xmlns:a16="http://schemas.microsoft.com/office/drawing/2014/main" id="{F826EAD7-6324-44E8-833B-81ED5A8598BA}"/>
                </a:ext>
              </a:extLst>
            </p:cNvPr>
            <p:cNvSpPr>
              <a:spLocks noChangeArrowheads="1"/>
            </p:cNvSpPr>
            <p:nvPr/>
          </p:nvSpPr>
          <p:spPr bwMode="auto">
            <a:xfrm>
              <a:off x="4267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8679" name="Oval 7">
              <a:extLst>
                <a:ext uri="{FF2B5EF4-FFF2-40B4-BE49-F238E27FC236}">
                  <a16:creationId xmlns:a16="http://schemas.microsoft.com/office/drawing/2014/main" id="{46DDA90C-2900-4D5D-B632-3EFAECD0F808}"/>
                </a:ext>
              </a:extLst>
            </p:cNvPr>
            <p:cNvSpPr>
              <a:spLocks noChangeArrowheads="1"/>
            </p:cNvSpPr>
            <p:nvPr/>
          </p:nvSpPr>
          <p:spPr bwMode="auto">
            <a:xfrm>
              <a:off x="3276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8680" name="Oval 8">
              <a:extLst>
                <a:ext uri="{FF2B5EF4-FFF2-40B4-BE49-F238E27FC236}">
                  <a16:creationId xmlns:a16="http://schemas.microsoft.com/office/drawing/2014/main" id="{476FE9EE-3582-4588-969B-8EC72DCA6313}"/>
                </a:ext>
              </a:extLst>
            </p:cNvPr>
            <p:cNvSpPr>
              <a:spLocks noChangeArrowheads="1"/>
            </p:cNvSpPr>
            <p:nvPr/>
          </p:nvSpPr>
          <p:spPr bwMode="auto">
            <a:xfrm>
              <a:off x="2362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8681" name="Oval 9">
              <a:extLst>
                <a:ext uri="{FF2B5EF4-FFF2-40B4-BE49-F238E27FC236}">
                  <a16:creationId xmlns:a16="http://schemas.microsoft.com/office/drawing/2014/main" id="{C9934D7F-48CD-4143-9946-A320A45EF13F}"/>
                </a:ext>
              </a:extLst>
            </p:cNvPr>
            <p:cNvSpPr>
              <a:spLocks noChangeArrowheads="1"/>
            </p:cNvSpPr>
            <p:nvPr/>
          </p:nvSpPr>
          <p:spPr bwMode="auto">
            <a:xfrm>
              <a:off x="13716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8682" name="Oval 10">
              <a:extLst>
                <a:ext uri="{FF2B5EF4-FFF2-40B4-BE49-F238E27FC236}">
                  <a16:creationId xmlns:a16="http://schemas.microsoft.com/office/drawing/2014/main" id="{E2787458-B64B-45E3-B1D1-4C4166CA2768}"/>
                </a:ext>
              </a:extLst>
            </p:cNvPr>
            <p:cNvSpPr>
              <a:spLocks noChangeArrowheads="1"/>
            </p:cNvSpPr>
            <p:nvPr/>
          </p:nvSpPr>
          <p:spPr bwMode="auto">
            <a:xfrm>
              <a:off x="457200" y="5867400"/>
              <a:ext cx="152400" cy="1524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8683" name="Line 11">
              <a:extLst>
                <a:ext uri="{FF2B5EF4-FFF2-40B4-BE49-F238E27FC236}">
                  <a16:creationId xmlns:a16="http://schemas.microsoft.com/office/drawing/2014/main" id="{6E52715B-49AF-42C3-8612-6E39554EB4F7}"/>
                </a:ext>
              </a:extLst>
            </p:cNvPr>
            <p:cNvSpPr>
              <a:spLocks noChangeShapeType="1"/>
            </p:cNvSpPr>
            <p:nvPr/>
          </p:nvSpPr>
          <p:spPr bwMode="auto">
            <a:xfrm>
              <a:off x="533400" y="5029200"/>
              <a:ext cx="91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4" name="Line 12">
              <a:extLst>
                <a:ext uri="{FF2B5EF4-FFF2-40B4-BE49-F238E27FC236}">
                  <a16:creationId xmlns:a16="http://schemas.microsoft.com/office/drawing/2014/main" id="{98AD7417-C118-486A-86BC-92808AA6516B}"/>
                </a:ext>
              </a:extLst>
            </p:cNvPr>
            <p:cNvSpPr>
              <a:spLocks noChangeShapeType="1"/>
            </p:cNvSpPr>
            <p:nvPr/>
          </p:nvSpPr>
          <p:spPr bwMode="auto">
            <a:xfrm>
              <a:off x="14478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5" name="Line 13">
              <a:extLst>
                <a:ext uri="{FF2B5EF4-FFF2-40B4-BE49-F238E27FC236}">
                  <a16:creationId xmlns:a16="http://schemas.microsoft.com/office/drawing/2014/main" id="{3A8C4CC4-18C6-4820-A11A-5071AF5D2A62}"/>
                </a:ext>
              </a:extLst>
            </p:cNvPr>
            <p:cNvSpPr>
              <a:spLocks noChangeShapeType="1"/>
            </p:cNvSpPr>
            <p:nvPr/>
          </p:nvSpPr>
          <p:spPr bwMode="auto">
            <a:xfrm>
              <a:off x="33528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6" name="Line 14">
              <a:extLst>
                <a:ext uri="{FF2B5EF4-FFF2-40B4-BE49-F238E27FC236}">
                  <a16:creationId xmlns:a16="http://schemas.microsoft.com/office/drawing/2014/main" id="{3B9E67FD-604D-40B3-A19E-BE65679F05A7}"/>
                </a:ext>
              </a:extLst>
            </p:cNvPr>
            <p:cNvSpPr>
              <a:spLocks noChangeShapeType="1"/>
            </p:cNvSpPr>
            <p:nvPr/>
          </p:nvSpPr>
          <p:spPr bwMode="auto">
            <a:xfrm>
              <a:off x="3352800" y="5029200"/>
              <a:ext cx="990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7" name="Line 15">
              <a:extLst>
                <a:ext uri="{FF2B5EF4-FFF2-40B4-BE49-F238E27FC236}">
                  <a16:creationId xmlns:a16="http://schemas.microsoft.com/office/drawing/2014/main" id="{17159DDA-43AD-45E5-896A-C1F3445267F0}"/>
                </a:ext>
              </a:extLst>
            </p:cNvPr>
            <p:cNvSpPr>
              <a:spLocks noChangeShapeType="1"/>
            </p:cNvSpPr>
            <p:nvPr/>
          </p:nvSpPr>
          <p:spPr bwMode="auto">
            <a:xfrm>
              <a:off x="43434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8" name="Line 16">
              <a:extLst>
                <a:ext uri="{FF2B5EF4-FFF2-40B4-BE49-F238E27FC236}">
                  <a16:creationId xmlns:a16="http://schemas.microsoft.com/office/drawing/2014/main" id="{2F5ACBB2-DC76-468B-BB3A-DD45369C4BB6}"/>
                </a:ext>
              </a:extLst>
            </p:cNvPr>
            <p:cNvSpPr>
              <a:spLocks noChangeShapeType="1"/>
            </p:cNvSpPr>
            <p:nvPr/>
          </p:nvSpPr>
          <p:spPr bwMode="auto">
            <a:xfrm>
              <a:off x="7239000" y="51054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9" name="Line 17">
              <a:extLst>
                <a:ext uri="{FF2B5EF4-FFF2-40B4-BE49-F238E27FC236}">
                  <a16:creationId xmlns:a16="http://schemas.microsoft.com/office/drawing/2014/main" id="{589E44DC-C5AC-44D7-B6E9-209E07F05CE5}"/>
                </a:ext>
              </a:extLst>
            </p:cNvPr>
            <p:cNvSpPr>
              <a:spLocks noChangeShapeType="1"/>
            </p:cNvSpPr>
            <p:nvPr/>
          </p:nvSpPr>
          <p:spPr bwMode="auto">
            <a:xfrm>
              <a:off x="7239000" y="5105400"/>
              <a:ext cx="1066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0" name="Line 18">
              <a:extLst>
                <a:ext uri="{FF2B5EF4-FFF2-40B4-BE49-F238E27FC236}">
                  <a16:creationId xmlns:a16="http://schemas.microsoft.com/office/drawing/2014/main" id="{DA98886B-93D3-4BFD-B4D5-B87C48206D34}"/>
                </a:ext>
              </a:extLst>
            </p:cNvPr>
            <p:cNvSpPr>
              <a:spLocks noChangeShapeType="1"/>
            </p:cNvSpPr>
            <p:nvPr/>
          </p:nvSpPr>
          <p:spPr bwMode="auto">
            <a:xfrm>
              <a:off x="8305800" y="51054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1" name="Line 19">
              <a:extLst>
                <a:ext uri="{FF2B5EF4-FFF2-40B4-BE49-F238E27FC236}">
                  <a16:creationId xmlns:a16="http://schemas.microsoft.com/office/drawing/2014/main" id="{1401A07F-DA87-44CE-BA37-8CB549A7BEE9}"/>
                </a:ext>
              </a:extLst>
            </p:cNvPr>
            <p:cNvSpPr>
              <a:spLocks noChangeShapeType="1"/>
            </p:cNvSpPr>
            <p:nvPr/>
          </p:nvSpPr>
          <p:spPr bwMode="auto">
            <a:xfrm>
              <a:off x="990600" y="4267200"/>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2" name="Line 20">
              <a:extLst>
                <a:ext uri="{FF2B5EF4-FFF2-40B4-BE49-F238E27FC236}">
                  <a16:creationId xmlns:a16="http://schemas.microsoft.com/office/drawing/2014/main" id="{1697CF64-26DE-41EE-9848-F59F04030515}"/>
                </a:ext>
              </a:extLst>
            </p:cNvPr>
            <p:cNvSpPr>
              <a:spLocks noChangeShapeType="1"/>
            </p:cNvSpPr>
            <p:nvPr/>
          </p:nvSpPr>
          <p:spPr bwMode="auto">
            <a:xfrm>
              <a:off x="990600" y="4267200"/>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3" name="Line 21">
              <a:extLst>
                <a:ext uri="{FF2B5EF4-FFF2-40B4-BE49-F238E27FC236}">
                  <a16:creationId xmlns:a16="http://schemas.microsoft.com/office/drawing/2014/main" id="{555B20FB-EABC-439C-8958-E8088446A268}"/>
                </a:ext>
              </a:extLst>
            </p:cNvPr>
            <p:cNvSpPr>
              <a:spLocks noChangeShapeType="1"/>
            </p:cNvSpPr>
            <p:nvPr/>
          </p:nvSpPr>
          <p:spPr bwMode="auto">
            <a:xfrm>
              <a:off x="2438400" y="4267200"/>
              <a:ext cx="0" cy="1676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4" name="Line 22">
              <a:extLst>
                <a:ext uri="{FF2B5EF4-FFF2-40B4-BE49-F238E27FC236}">
                  <a16:creationId xmlns:a16="http://schemas.microsoft.com/office/drawing/2014/main" id="{D332C0A8-7E9D-4BE3-83DC-D36E37B25CC6}"/>
                </a:ext>
              </a:extLst>
            </p:cNvPr>
            <p:cNvSpPr>
              <a:spLocks noChangeShapeType="1"/>
            </p:cNvSpPr>
            <p:nvPr/>
          </p:nvSpPr>
          <p:spPr bwMode="auto">
            <a:xfrm>
              <a:off x="3733800" y="4267200"/>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5" name="Line 23">
              <a:extLst>
                <a:ext uri="{FF2B5EF4-FFF2-40B4-BE49-F238E27FC236}">
                  <a16:creationId xmlns:a16="http://schemas.microsoft.com/office/drawing/2014/main" id="{293D6627-7D13-4BEF-A4C3-F7753AEC0AB7}"/>
                </a:ext>
              </a:extLst>
            </p:cNvPr>
            <p:cNvSpPr>
              <a:spLocks noChangeShapeType="1"/>
            </p:cNvSpPr>
            <p:nvPr/>
          </p:nvSpPr>
          <p:spPr bwMode="auto">
            <a:xfrm>
              <a:off x="3810000" y="4267200"/>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6" name="Line 24">
              <a:extLst>
                <a:ext uri="{FF2B5EF4-FFF2-40B4-BE49-F238E27FC236}">
                  <a16:creationId xmlns:a16="http://schemas.microsoft.com/office/drawing/2014/main" id="{33529DE4-DADC-4554-B3E7-9461C93D4490}"/>
                </a:ext>
              </a:extLst>
            </p:cNvPr>
            <p:cNvSpPr>
              <a:spLocks noChangeShapeType="1"/>
            </p:cNvSpPr>
            <p:nvPr/>
          </p:nvSpPr>
          <p:spPr bwMode="auto">
            <a:xfrm>
              <a:off x="3886200" y="4267200"/>
              <a:ext cx="1447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7" name="Line 25">
              <a:extLst>
                <a:ext uri="{FF2B5EF4-FFF2-40B4-BE49-F238E27FC236}">
                  <a16:creationId xmlns:a16="http://schemas.microsoft.com/office/drawing/2014/main" id="{52B4FCC5-32CF-4716-B209-D380F9BA00F8}"/>
                </a:ext>
              </a:extLst>
            </p:cNvPr>
            <p:cNvSpPr>
              <a:spLocks noChangeShapeType="1"/>
            </p:cNvSpPr>
            <p:nvPr/>
          </p:nvSpPr>
          <p:spPr bwMode="auto">
            <a:xfrm>
              <a:off x="5334000" y="4267200"/>
              <a:ext cx="0" cy="1676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8" name="Line 26">
              <a:extLst>
                <a:ext uri="{FF2B5EF4-FFF2-40B4-BE49-F238E27FC236}">
                  <a16:creationId xmlns:a16="http://schemas.microsoft.com/office/drawing/2014/main" id="{D9024AE6-6B36-4A6E-B807-668BC528277D}"/>
                </a:ext>
              </a:extLst>
            </p:cNvPr>
            <p:cNvSpPr>
              <a:spLocks noChangeShapeType="1"/>
            </p:cNvSpPr>
            <p:nvPr/>
          </p:nvSpPr>
          <p:spPr bwMode="auto">
            <a:xfrm>
              <a:off x="3810000" y="42672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99" name="Line 27">
              <a:extLst>
                <a:ext uri="{FF2B5EF4-FFF2-40B4-BE49-F238E27FC236}">
                  <a16:creationId xmlns:a16="http://schemas.microsoft.com/office/drawing/2014/main" id="{D36D3C84-EC7B-457A-876E-3A749F798762}"/>
                </a:ext>
              </a:extLst>
            </p:cNvPr>
            <p:cNvSpPr>
              <a:spLocks noChangeShapeType="1"/>
            </p:cNvSpPr>
            <p:nvPr/>
          </p:nvSpPr>
          <p:spPr bwMode="auto">
            <a:xfrm>
              <a:off x="4572000" y="34290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0" name="Line 28">
              <a:extLst>
                <a:ext uri="{FF2B5EF4-FFF2-40B4-BE49-F238E27FC236}">
                  <a16:creationId xmlns:a16="http://schemas.microsoft.com/office/drawing/2014/main" id="{ADF474E7-2B58-4370-9686-9DCB3B0DAB3F}"/>
                </a:ext>
              </a:extLst>
            </p:cNvPr>
            <p:cNvSpPr>
              <a:spLocks noChangeShapeType="1"/>
            </p:cNvSpPr>
            <p:nvPr/>
          </p:nvSpPr>
          <p:spPr bwMode="auto">
            <a:xfrm flipV="1">
              <a:off x="6248400" y="3429000"/>
              <a:ext cx="0" cy="2514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1" name="Line 29">
              <a:extLst>
                <a:ext uri="{FF2B5EF4-FFF2-40B4-BE49-F238E27FC236}">
                  <a16:creationId xmlns:a16="http://schemas.microsoft.com/office/drawing/2014/main" id="{22591E35-9FA1-4BFC-B28C-7DEF37D6C834}"/>
                </a:ext>
              </a:extLst>
            </p:cNvPr>
            <p:cNvSpPr>
              <a:spLocks noChangeShapeType="1"/>
            </p:cNvSpPr>
            <p:nvPr/>
          </p:nvSpPr>
          <p:spPr bwMode="auto">
            <a:xfrm>
              <a:off x="4572000" y="3429000"/>
              <a:ext cx="167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2" name="Line 30">
              <a:extLst>
                <a:ext uri="{FF2B5EF4-FFF2-40B4-BE49-F238E27FC236}">
                  <a16:creationId xmlns:a16="http://schemas.microsoft.com/office/drawing/2014/main" id="{F990A898-2EC3-4436-A13E-6AA2728BBAD9}"/>
                </a:ext>
              </a:extLst>
            </p:cNvPr>
            <p:cNvSpPr>
              <a:spLocks noChangeShapeType="1"/>
            </p:cNvSpPr>
            <p:nvPr/>
          </p:nvSpPr>
          <p:spPr bwMode="auto">
            <a:xfrm>
              <a:off x="5410200" y="2590800"/>
              <a:ext cx="0" cy="838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3" name="Line 31">
              <a:extLst>
                <a:ext uri="{FF2B5EF4-FFF2-40B4-BE49-F238E27FC236}">
                  <a16:creationId xmlns:a16="http://schemas.microsoft.com/office/drawing/2014/main" id="{712A810C-BB83-43B2-AEAA-D198EF8D885C}"/>
                </a:ext>
              </a:extLst>
            </p:cNvPr>
            <p:cNvSpPr>
              <a:spLocks noChangeShapeType="1"/>
            </p:cNvSpPr>
            <p:nvPr/>
          </p:nvSpPr>
          <p:spPr bwMode="auto">
            <a:xfrm flipV="1">
              <a:off x="7772400" y="2514600"/>
              <a:ext cx="0" cy="2590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4" name="Line 32">
              <a:extLst>
                <a:ext uri="{FF2B5EF4-FFF2-40B4-BE49-F238E27FC236}">
                  <a16:creationId xmlns:a16="http://schemas.microsoft.com/office/drawing/2014/main" id="{AF8063EC-0126-4095-B23B-CCC0DA3B7757}"/>
                </a:ext>
              </a:extLst>
            </p:cNvPr>
            <p:cNvSpPr>
              <a:spLocks noChangeShapeType="1"/>
            </p:cNvSpPr>
            <p:nvPr/>
          </p:nvSpPr>
          <p:spPr bwMode="auto">
            <a:xfrm flipH="1">
              <a:off x="5410200" y="2514600"/>
              <a:ext cx="2362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5" name="Line 33">
              <a:extLst>
                <a:ext uri="{FF2B5EF4-FFF2-40B4-BE49-F238E27FC236}">
                  <a16:creationId xmlns:a16="http://schemas.microsoft.com/office/drawing/2014/main" id="{AD3A022B-1FF8-4EE8-AFE2-3C390D023C17}"/>
                </a:ext>
              </a:extLst>
            </p:cNvPr>
            <p:cNvSpPr>
              <a:spLocks noChangeShapeType="1"/>
            </p:cNvSpPr>
            <p:nvPr/>
          </p:nvSpPr>
          <p:spPr bwMode="auto">
            <a:xfrm flipV="1">
              <a:off x="5410200" y="25146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6" name="Line 34">
              <a:extLst>
                <a:ext uri="{FF2B5EF4-FFF2-40B4-BE49-F238E27FC236}">
                  <a16:creationId xmlns:a16="http://schemas.microsoft.com/office/drawing/2014/main" id="{46B8F5B2-2103-4CA6-AC3D-D036442FDF8C}"/>
                </a:ext>
              </a:extLst>
            </p:cNvPr>
            <p:cNvSpPr>
              <a:spLocks noChangeShapeType="1"/>
            </p:cNvSpPr>
            <p:nvPr/>
          </p:nvSpPr>
          <p:spPr bwMode="auto">
            <a:xfrm>
              <a:off x="6553200" y="1600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7" name="Line 35">
              <a:extLst>
                <a:ext uri="{FF2B5EF4-FFF2-40B4-BE49-F238E27FC236}">
                  <a16:creationId xmlns:a16="http://schemas.microsoft.com/office/drawing/2014/main" id="{55E033A8-A5DD-426D-A281-CFBDD7CDCEE6}"/>
                </a:ext>
              </a:extLst>
            </p:cNvPr>
            <p:cNvSpPr>
              <a:spLocks noChangeShapeType="1"/>
            </p:cNvSpPr>
            <p:nvPr/>
          </p:nvSpPr>
          <p:spPr bwMode="auto">
            <a:xfrm flipH="1">
              <a:off x="1828800" y="1600200"/>
              <a:ext cx="472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8" name="Line 36">
              <a:extLst>
                <a:ext uri="{FF2B5EF4-FFF2-40B4-BE49-F238E27FC236}">
                  <a16:creationId xmlns:a16="http://schemas.microsoft.com/office/drawing/2014/main" id="{C7F4B8D7-3298-4C05-8560-ED8C04922456}"/>
                </a:ext>
              </a:extLst>
            </p:cNvPr>
            <p:cNvSpPr>
              <a:spLocks noChangeShapeType="1"/>
            </p:cNvSpPr>
            <p:nvPr/>
          </p:nvSpPr>
          <p:spPr bwMode="auto">
            <a:xfrm flipV="1">
              <a:off x="1676400" y="1600200"/>
              <a:ext cx="0" cy="2667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09" name="Line 37">
              <a:extLst>
                <a:ext uri="{FF2B5EF4-FFF2-40B4-BE49-F238E27FC236}">
                  <a16:creationId xmlns:a16="http://schemas.microsoft.com/office/drawing/2014/main" id="{157DCC03-709D-4EF3-9846-3CADC19C9584}"/>
                </a:ext>
              </a:extLst>
            </p:cNvPr>
            <p:cNvSpPr>
              <a:spLocks noChangeShapeType="1"/>
            </p:cNvSpPr>
            <p:nvPr/>
          </p:nvSpPr>
          <p:spPr bwMode="auto">
            <a:xfrm>
              <a:off x="2209800" y="1600200"/>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10" name="Line 38">
              <a:extLst>
                <a:ext uri="{FF2B5EF4-FFF2-40B4-BE49-F238E27FC236}">
                  <a16:creationId xmlns:a16="http://schemas.microsoft.com/office/drawing/2014/main" id="{D19BD96D-3F48-40C7-A0E9-EB560C7A1660}"/>
                </a:ext>
              </a:extLst>
            </p:cNvPr>
            <p:cNvSpPr>
              <a:spLocks noChangeShapeType="1"/>
            </p:cNvSpPr>
            <p:nvPr/>
          </p:nvSpPr>
          <p:spPr bwMode="auto">
            <a:xfrm flipH="1">
              <a:off x="1676400" y="16002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11" name="Line 39">
              <a:extLst>
                <a:ext uri="{FF2B5EF4-FFF2-40B4-BE49-F238E27FC236}">
                  <a16:creationId xmlns:a16="http://schemas.microsoft.com/office/drawing/2014/main" id="{C91DB3AF-7A6B-4101-A30A-58D6FD7B83A2}"/>
                </a:ext>
              </a:extLst>
            </p:cNvPr>
            <p:cNvSpPr>
              <a:spLocks noChangeShapeType="1"/>
            </p:cNvSpPr>
            <p:nvPr/>
          </p:nvSpPr>
          <p:spPr bwMode="auto">
            <a:xfrm flipV="1">
              <a:off x="4114800" y="1143000"/>
              <a:ext cx="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713" name="Line 41">
              <a:extLst>
                <a:ext uri="{FF2B5EF4-FFF2-40B4-BE49-F238E27FC236}">
                  <a16:creationId xmlns:a16="http://schemas.microsoft.com/office/drawing/2014/main" id="{DA830FB4-72D0-4D11-999E-3E14D93F6599}"/>
                </a:ext>
              </a:extLst>
            </p:cNvPr>
            <p:cNvSpPr>
              <a:spLocks noChangeShapeType="1"/>
            </p:cNvSpPr>
            <p:nvPr/>
          </p:nvSpPr>
          <p:spPr bwMode="auto">
            <a:xfrm>
              <a:off x="533400" y="50292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5" name="標題 4">
            <a:extLst>
              <a:ext uri="{FF2B5EF4-FFF2-40B4-BE49-F238E27FC236}">
                <a16:creationId xmlns:a16="http://schemas.microsoft.com/office/drawing/2014/main" id="{3AD007C6-C635-4F6B-9754-5FA08DA42E80}"/>
              </a:ext>
            </a:extLst>
          </p:cNvPr>
          <p:cNvSpPr>
            <a:spLocks noGrp="1"/>
          </p:cNvSpPr>
          <p:nvPr>
            <p:ph type="title"/>
          </p:nvPr>
        </p:nvSpPr>
        <p:spPr>
          <a:xfrm>
            <a:off x="607750" y="682733"/>
            <a:ext cx="8229600" cy="990600"/>
          </a:xfrm>
        </p:spPr>
        <p:txBody>
          <a:bodyPr>
            <a:noAutofit/>
          </a:bodyPr>
          <a:lstStyle/>
          <a:p>
            <a:r>
              <a:rPr lang="en-US" altLang="zh-CN" sz="3600" dirty="0"/>
              <a:t>Dendrogram: Shows How Clusters are Merged</a:t>
            </a:r>
            <a:br>
              <a:rPr lang="en-US" altLang="zh-CN" sz="3600" dirty="0"/>
            </a:br>
            <a:endParaRPr lang="zh-TW" altLang="en-US" sz="3600" dirty="0"/>
          </a:p>
        </p:txBody>
      </p:sp>
      <p:sp>
        <p:nvSpPr>
          <p:cNvPr id="6" name="內容版面配置區 5">
            <a:extLst>
              <a:ext uri="{FF2B5EF4-FFF2-40B4-BE49-F238E27FC236}">
                <a16:creationId xmlns:a16="http://schemas.microsoft.com/office/drawing/2014/main" id="{75E5C6F3-2F8B-4B44-B3A1-0EAF731E68D3}"/>
              </a:ext>
            </a:extLst>
          </p:cNvPr>
          <p:cNvSpPr>
            <a:spLocks noGrp="1"/>
          </p:cNvSpPr>
          <p:nvPr>
            <p:ph idx="1"/>
          </p:nvPr>
        </p:nvSpPr>
        <p:spPr>
          <a:xfrm>
            <a:off x="357468" y="1491660"/>
            <a:ext cx="8229600" cy="4876800"/>
          </a:xfrm>
        </p:spPr>
        <p:txBody>
          <a:bodyPr>
            <a:normAutofit/>
          </a:bodyPr>
          <a:lstStyle/>
          <a:p>
            <a:pPr lvl="1"/>
            <a:r>
              <a:rPr lang="en-US" altLang="zh-CN" sz="2400" dirty="0">
                <a:latin typeface="Arial" panose="020B0604020202020204" pitchFamily="34" charset="0"/>
                <a:ea typeface="SimSun" panose="02010600030101010101" pitchFamily="2" charset="-122"/>
              </a:rPr>
              <a:t>Decompose data objects into a several levels of nested partitioning (</a:t>
            </a:r>
            <a:r>
              <a:rPr lang="en-US" altLang="zh-CN" sz="2400" u="sng" dirty="0">
                <a:latin typeface="Arial" panose="020B0604020202020204" pitchFamily="34" charset="0"/>
                <a:ea typeface="SimSun" panose="02010600030101010101" pitchFamily="2" charset="-122"/>
              </a:rPr>
              <a:t>tree</a:t>
            </a:r>
            <a:r>
              <a:rPr lang="en-US" altLang="zh-CN" sz="2400" dirty="0">
                <a:latin typeface="Arial" panose="020B0604020202020204" pitchFamily="34" charset="0"/>
                <a:ea typeface="SimSun" panose="02010600030101010101" pitchFamily="2" charset="-122"/>
              </a:rPr>
              <a:t> of clusters), called a </a:t>
            </a:r>
            <a:r>
              <a:rPr lang="en-US" altLang="zh-CN" sz="2400" u="sng" dirty="0">
                <a:latin typeface="Arial" panose="020B0604020202020204" pitchFamily="34" charset="0"/>
                <a:ea typeface="SimSun" panose="02010600030101010101" pitchFamily="2" charset="-122"/>
              </a:rPr>
              <a:t>dendrogram</a:t>
            </a:r>
            <a:endParaRPr lang="en-US" altLang="zh-CN" sz="2400" dirty="0">
              <a:latin typeface="Arial" panose="020B0604020202020204" pitchFamily="34" charset="0"/>
              <a:ea typeface="SimSun" panose="02010600030101010101" pitchFamily="2" charset="-122"/>
            </a:endParaRPr>
          </a:p>
          <a:p>
            <a:pPr lvl="1"/>
            <a:r>
              <a:rPr lang="en-US" altLang="zh-CN" sz="2400" dirty="0">
                <a:latin typeface="Arial" panose="020B0604020202020204" pitchFamily="34" charset="0"/>
                <a:ea typeface="SimSun" panose="02010600030101010101" pitchFamily="2" charset="-122"/>
              </a:rPr>
              <a:t>A </a:t>
            </a:r>
            <a:r>
              <a:rPr lang="en-US" altLang="zh-CN" sz="2400" u="sng" dirty="0">
                <a:latin typeface="Arial" panose="020B0604020202020204" pitchFamily="34" charset="0"/>
                <a:ea typeface="SimSun" panose="02010600030101010101" pitchFamily="2" charset="-122"/>
              </a:rPr>
              <a:t>clustering</a:t>
            </a:r>
            <a:r>
              <a:rPr lang="en-US" altLang="zh-CN" sz="2400" dirty="0">
                <a:latin typeface="Arial" panose="020B0604020202020204" pitchFamily="34" charset="0"/>
                <a:ea typeface="SimSun" panose="02010600030101010101" pitchFamily="2" charset="-122"/>
              </a:rPr>
              <a:t> of the data objects is obtained by </a:t>
            </a:r>
            <a:r>
              <a:rPr lang="en-US" altLang="zh-CN" sz="2400" u="sng" dirty="0">
                <a:latin typeface="Arial" panose="020B0604020202020204" pitchFamily="34" charset="0"/>
                <a:ea typeface="SimSun" panose="02010600030101010101" pitchFamily="2" charset="-122"/>
              </a:rPr>
              <a:t>cutting</a:t>
            </a:r>
            <a:r>
              <a:rPr lang="en-US" altLang="zh-CN" sz="2400" dirty="0">
                <a:latin typeface="Arial" panose="020B0604020202020204" pitchFamily="34" charset="0"/>
                <a:ea typeface="SimSun" panose="02010600030101010101" pitchFamily="2" charset="-122"/>
              </a:rPr>
              <a:t> the dendrogram at the desired level, then each </a:t>
            </a:r>
            <a:r>
              <a:rPr lang="en-US" altLang="zh-CN" sz="2400" u="sng" dirty="0">
                <a:latin typeface="Arial" panose="020B0604020202020204" pitchFamily="34" charset="0"/>
                <a:ea typeface="SimSun" panose="02010600030101010101" pitchFamily="2" charset="-122"/>
              </a:rPr>
              <a:t>connected component</a:t>
            </a:r>
            <a:r>
              <a:rPr lang="en-US" altLang="zh-CN" sz="2400" dirty="0">
                <a:latin typeface="Arial" panose="020B0604020202020204" pitchFamily="34" charset="0"/>
                <a:ea typeface="SimSun" panose="02010600030101010101" pitchFamily="2" charset="-122"/>
              </a:rPr>
              <a:t> forms a cluster</a:t>
            </a:r>
          </a:p>
          <a:p>
            <a:endParaRPr lang="zh-TW" altLang="en-US" sz="2800" dirty="0"/>
          </a:p>
        </p:txBody>
      </p:sp>
      <p:cxnSp>
        <p:nvCxnSpPr>
          <p:cNvPr id="8" name="直線接點 7">
            <a:extLst>
              <a:ext uri="{FF2B5EF4-FFF2-40B4-BE49-F238E27FC236}">
                <a16:creationId xmlns:a16="http://schemas.microsoft.com/office/drawing/2014/main" id="{45023EF5-3955-47FD-B5D7-F1FC3C3350B5}"/>
              </a:ext>
            </a:extLst>
          </p:cNvPr>
          <p:cNvCxnSpPr>
            <a:cxnSpLocks/>
          </p:cNvCxnSpPr>
          <p:nvPr/>
        </p:nvCxnSpPr>
        <p:spPr>
          <a:xfrm>
            <a:off x="1874996" y="5140173"/>
            <a:ext cx="5620280" cy="0"/>
          </a:xfrm>
          <a:prstGeom prst="line">
            <a:avLst/>
          </a:prstGeom>
        </p:spPr>
        <p:style>
          <a:lnRef idx="3">
            <a:schemeClr val="accent3"/>
          </a:lnRef>
          <a:fillRef idx="0">
            <a:schemeClr val="accent3"/>
          </a:fillRef>
          <a:effectRef idx="2">
            <a:schemeClr val="accent3"/>
          </a:effectRef>
          <a:fontRef idx="minor">
            <a:schemeClr val="tx1"/>
          </a:fontRef>
        </p:style>
      </p:cxnSp>
      <p:sp>
        <p:nvSpPr>
          <p:cNvPr id="14" name="文字方塊 13">
            <a:extLst>
              <a:ext uri="{FF2B5EF4-FFF2-40B4-BE49-F238E27FC236}">
                <a16:creationId xmlns:a16="http://schemas.microsoft.com/office/drawing/2014/main" id="{483145EC-48A2-4BB6-80B2-369998C65BCC}"/>
              </a:ext>
            </a:extLst>
          </p:cNvPr>
          <p:cNvSpPr txBox="1"/>
          <p:nvPr/>
        </p:nvSpPr>
        <p:spPr>
          <a:xfrm>
            <a:off x="1218118" y="4693061"/>
            <a:ext cx="1620957" cy="369332"/>
          </a:xfrm>
          <a:prstGeom prst="rect">
            <a:avLst/>
          </a:prstGeom>
          <a:noFill/>
        </p:spPr>
        <p:txBody>
          <a:bodyPr wrap="none" rtlCol="0">
            <a:spAutoFit/>
          </a:bodyPr>
          <a:lstStyle/>
          <a:p>
            <a:r>
              <a:rPr lang="en-US" altLang="zh-TW" b="1" dirty="0">
                <a:solidFill>
                  <a:srgbClr val="0000FF"/>
                </a:solidFill>
              </a:rPr>
              <a:t>Cutting point</a:t>
            </a:r>
            <a:endParaRPr lang="zh-TW" altLang="en-US" b="1" dirty="0">
              <a:solidFill>
                <a:srgbClr val="0000FF"/>
              </a:solidFill>
            </a:endParaRPr>
          </a:p>
        </p:txBody>
      </p:sp>
      <p:sp>
        <p:nvSpPr>
          <p:cNvPr id="15" name="橢圓 14">
            <a:extLst>
              <a:ext uri="{FF2B5EF4-FFF2-40B4-BE49-F238E27FC236}">
                <a16:creationId xmlns:a16="http://schemas.microsoft.com/office/drawing/2014/main" id="{18D445E3-ED5B-4516-A607-E8A1C08BEE18}"/>
              </a:ext>
            </a:extLst>
          </p:cNvPr>
          <p:cNvSpPr/>
          <p:nvPr/>
        </p:nvSpPr>
        <p:spPr>
          <a:xfrm>
            <a:off x="1870659" y="5267284"/>
            <a:ext cx="1862649" cy="14292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a:extLst>
              <a:ext uri="{FF2B5EF4-FFF2-40B4-BE49-F238E27FC236}">
                <a16:creationId xmlns:a16="http://schemas.microsoft.com/office/drawing/2014/main" id="{7BE98306-8A35-404D-A900-1784BE6FD1E4}"/>
              </a:ext>
            </a:extLst>
          </p:cNvPr>
          <p:cNvSpPr/>
          <p:nvPr/>
        </p:nvSpPr>
        <p:spPr>
          <a:xfrm>
            <a:off x="6512139" y="5548972"/>
            <a:ext cx="1072411" cy="10283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橢圓 57">
            <a:extLst>
              <a:ext uri="{FF2B5EF4-FFF2-40B4-BE49-F238E27FC236}">
                <a16:creationId xmlns:a16="http://schemas.microsoft.com/office/drawing/2014/main" id="{6447A089-E11B-4BEE-9817-7F71743E0303}"/>
              </a:ext>
            </a:extLst>
          </p:cNvPr>
          <p:cNvSpPr/>
          <p:nvPr/>
        </p:nvSpPr>
        <p:spPr>
          <a:xfrm>
            <a:off x="3841629" y="5262347"/>
            <a:ext cx="1783256" cy="14292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橢圓 58">
            <a:extLst>
              <a:ext uri="{FF2B5EF4-FFF2-40B4-BE49-F238E27FC236}">
                <a16:creationId xmlns:a16="http://schemas.microsoft.com/office/drawing/2014/main" id="{C6A461CA-F1EF-4639-94DF-55B270641CBB}"/>
              </a:ext>
            </a:extLst>
          </p:cNvPr>
          <p:cNvSpPr/>
          <p:nvPr/>
        </p:nvSpPr>
        <p:spPr>
          <a:xfrm>
            <a:off x="5653666" y="5916515"/>
            <a:ext cx="739582" cy="7376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E4754921-D065-4CA6-B1D6-4D8F2DBB68F8}"/>
              </a:ext>
            </a:extLst>
          </p:cNvPr>
          <p:cNvSpPr txBox="1"/>
          <p:nvPr/>
        </p:nvSpPr>
        <p:spPr>
          <a:xfrm>
            <a:off x="527474" y="5791883"/>
            <a:ext cx="1300356" cy="369332"/>
          </a:xfrm>
          <a:prstGeom prst="rect">
            <a:avLst/>
          </a:prstGeom>
          <a:noFill/>
        </p:spPr>
        <p:txBody>
          <a:bodyPr wrap="none" rtlCol="0">
            <a:spAutoFit/>
          </a:bodyPr>
          <a:lstStyle/>
          <a:p>
            <a:r>
              <a:rPr lang="en-US" altLang="zh-TW" b="1" dirty="0">
                <a:solidFill>
                  <a:srgbClr val="C00000"/>
                </a:solidFill>
              </a:rPr>
              <a:t>4 Clusters</a:t>
            </a:r>
            <a:endParaRPr lang="zh-TW" altLang="en-US" b="1"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3687B42-3FFC-4DC0-9754-58CA678A728E}"/>
              </a:ext>
            </a:extLst>
          </p:cNvPr>
          <p:cNvSpPr>
            <a:spLocks noGrp="1" noChangeArrowheads="1"/>
          </p:cNvSpPr>
          <p:nvPr>
            <p:ph type="title"/>
          </p:nvPr>
        </p:nvSpPr>
        <p:spPr/>
        <p:txBody>
          <a:bodyPr/>
          <a:lstStyle/>
          <a:p>
            <a:r>
              <a:rPr lang="en-US" altLang="zh-CN"/>
              <a:t>DIANA (Divisive Analysis)</a:t>
            </a:r>
          </a:p>
        </p:txBody>
      </p:sp>
      <p:sp>
        <p:nvSpPr>
          <p:cNvPr id="29699" name="Rectangle 3">
            <a:extLst>
              <a:ext uri="{FF2B5EF4-FFF2-40B4-BE49-F238E27FC236}">
                <a16:creationId xmlns:a16="http://schemas.microsoft.com/office/drawing/2014/main" id="{1B22B781-C58F-4649-B823-BBFEF9F984A7}"/>
              </a:ext>
            </a:extLst>
          </p:cNvPr>
          <p:cNvSpPr>
            <a:spLocks noGrp="1" noChangeArrowheads="1"/>
          </p:cNvSpPr>
          <p:nvPr>
            <p:ph type="body" idx="1"/>
          </p:nvPr>
        </p:nvSpPr>
        <p:spPr>
          <a:xfrm>
            <a:off x="457200" y="1600200"/>
            <a:ext cx="8229600" cy="4876800"/>
          </a:xfrm>
        </p:spPr>
        <p:txBody>
          <a:bodyPr/>
          <a:lstStyle/>
          <a:p>
            <a:r>
              <a:rPr lang="en-US" altLang="zh-CN" dirty="0"/>
              <a:t>Introduced in Kaufmann and </a:t>
            </a:r>
            <a:r>
              <a:rPr lang="en-US" altLang="zh-CN" dirty="0" err="1"/>
              <a:t>Rousseeuw</a:t>
            </a:r>
            <a:r>
              <a:rPr lang="en-US" altLang="zh-CN" dirty="0"/>
              <a:t> (1990)</a:t>
            </a:r>
          </a:p>
          <a:p>
            <a:r>
              <a:rPr lang="en-US" altLang="zh-CN" dirty="0"/>
              <a:t>Implemented in statistical analysis packages, e.g., </a:t>
            </a:r>
            <a:r>
              <a:rPr lang="en-US" altLang="zh-CN" dirty="0" err="1"/>
              <a:t>Splus</a:t>
            </a:r>
            <a:endParaRPr lang="en-US" altLang="zh-CN" dirty="0"/>
          </a:p>
          <a:p>
            <a:r>
              <a:rPr lang="en-US" altLang="zh-CN" dirty="0"/>
              <a:t>Inverse order of AGNES</a:t>
            </a:r>
          </a:p>
          <a:p>
            <a:r>
              <a:rPr lang="en-US" altLang="zh-CN" dirty="0"/>
              <a:t>Eventually each node forms a cluster on its own</a:t>
            </a:r>
          </a:p>
        </p:txBody>
      </p:sp>
      <p:grpSp>
        <p:nvGrpSpPr>
          <p:cNvPr id="29700" name="Group 4">
            <a:extLst>
              <a:ext uri="{FF2B5EF4-FFF2-40B4-BE49-F238E27FC236}">
                <a16:creationId xmlns:a16="http://schemas.microsoft.com/office/drawing/2014/main" id="{AA79FBCC-0BDD-42AC-A52D-B150DEED04F7}"/>
              </a:ext>
            </a:extLst>
          </p:cNvPr>
          <p:cNvGrpSpPr>
            <a:grpSpLocks/>
          </p:cNvGrpSpPr>
          <p:nvPr/>
        </p:nvGrpSpPr>
        <p:grpSpPr bwMode="auto">
          <a:xfrm>
            <a:off x="609600" y="3633665"/>
            <a:ext cx="2209800" cy="2017713"/>
            <a:chOff x="3552" y="2496"/>
            <a:chExt cx="1392" cy="1271"/>
          </a:xfrm>
        </p:grpSpPr>
        <p:graphicFrame>
          <p:nvGraphicFramePr>
            <p:cNvPr id="29718" name="Object 5">
              <a:extLst>
                <a:ext uri="{FF2B5EF4-FFF2-40B4-BE49-F238E27FC236}">
                  <a16:creationId xmlns:a16="http://schemas.microsoft.com/office/drawing/2014/main" id="{01C36FAF-14E0-4694-9ADB-8100F44C5564}"/>
                </a:ext>
              </a:extLst>
            </p:cNvPr>
            <p:cNvGraphicFramePr>
              <a:graphicFrameLocks noChangeAspect="1"/>
            </p:cNvGraphicFramePr>
            <p:nvPr/>
          </p:nvGraphicFramePr>
          <p:xfrm>
            <a:off x="3552" y="2496"/>
            <a:ext cx="1392" cy="1271"/>
          </p:xfrm>
          <a:graphic>
            <a:graphicData uri="http://schemas.openxmlformats.org/presentationml/2006/ole">
              <mc:AlternateContent xmlns:mc="http://schemas.openxmlformats.org/markup-compatibility/2006">
                <mc:Choice xmlns:v="urn:schemas-microsoft-com:vml" Requires="v">
                  <p:oleObj spid="_x0000_s6215" name="Worksheet" r:id="rId4" imgW="2200656" imgH="2076907" progId="Excel.Sheet.8">
                    <p:embed/>
                  </p:oleObj>
                </mc:Choice>
                <mc:Fallback>
                  <p:oleObj name="Worksheet" r:id="rId4" imgW="2200656" imgH="2076907" progId="Excel.Sheet.8">
                    <p:embed/>
                    <p:pic>
                      <p:nvPicPr>
                        <p:cNvPr id="29718" name="Object 5">
                          <a:extLst>
                            <a:ext uri="{FF2B5EF4-FFF2-40B4-BE49-F238E27FC236}">
                              <a16:creationId xmlns:a16="http://schemas.microsoft.com/office/drawing/2014/main" id="{01C36FAF-14E0-4694-9ADB-8100F44C5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9" name="Oval 6">
              <a:extLst>
                <a:ext uri="{FF2B5EF4-FFF2-40B4-BE49-F238E27FC236}">
                  <a16:creationId xmlns:a16="http://schemas.microsoft.com/office/drawing/2014/main" id="{9D935072-3BAC-4DB1-9430-B6FDA9EAB508}"/>
                </a:ext>
              </a:extLst>
            </p:cNvPr>
            <p:cNvSpPr>
              <a:spLocks noChangeArrowheads="1"/>
            </p:cNvSpPr>
            <p:nvPr/>
          </p:nvSpPr>
          <p:spPr bwMode="auto">
            <a:xfrm>
              <a:off x="3888" y="2688"/>
              <a:ext cx="384" cy="624"/>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9720" name="Oval 7">
              <a:extLst>
                <a:ext uri="{FF2B5EF4-FFF2-40B4-BE49-F238E27FC236}">
                  <a16:creationId xmlns:a16="http://schemas.microsoft.com/office/drawing/2014/main" id="{AC56E6D1-9411-41A2-AC3F-BBD12B83AC52}"/>
                </a:ext>
              </a:extLst>
            </p:cNvPr>
            <p:cNvSpPr>
              <a:spLocks noChangeArrowheads="1"/>
            </p:cNvSpPr>
            <p:nvPr/>
          </p:nvSpPr>
          <p:spPr bwMode="auto">
            <a:xfrm>
              <a:off x="4272" y="3024"/>
              <a:ext cx="480" cy="48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grpSp>
        <p:nvGrpSpPr>
          <p:cNvPr id="29701" name="Group 8">
            <a:extLst>
              <a:ext uri="{FF2B5EF4-FFF2-40B4-BE49-F238E27FC236}">
                <a16:creationId xmlns:a16="http://schemas.microsoft.com/office/drawing/2014/main" id="{AE8220C7-84E2-4F6B-BE6E-F1386FF522FF}"/>
              </a:ext>
            </a:extLst>
          </p:cNvPr>
          <p:cNvGrpSpPr>
            <a:grpSpLocks/>
          </p:cNvGrpSpPr>
          <p:nvPr/>
        </p:nvGrpSpPr>
        <p:grpSpPr bwMode="auto">
          <a:xfrm>
            <a:off x="3276600" y="3670178"/>
            <a:ext cx="2209800" cy="2017712"/>
            <a:chOff x="1968" y="2496"/>
            <a:chExt cx="1392" cy="1271"/>
          </a:xfrm>
        </p:grpSpPr>
        <p:graphicFrame>
          <p:nvGraphicFramePr>
            <p:cNvPr id="29713" name="Object 9">
              <a:extLst>
                <a:ext uri="{FF2B5EF4-FFF2-40B4-BE49-F238E27FC236}">
                  <a16:creationId xmlns:a16="http://schemas.microsoft.com/office/drawing/2014/main" id="{54C8F885-5639-4EE5-A29A-FFBCDD3421AD}"/>
                </a:ext>
              </a:extLst>
            </p:cNvPr>
            <p:cNvGraphicFramePr>
              <a:graphicFrameLocks noChangeAspect="1"/>
            </p:cNvGraphicFramePr>
            <p:nvPr>
              <p:extLst>
                <p:ext uri="{D42A27DB-BD31-4B8C-83A1-F6EECF244321}">
                  <p14:modId xmlns:p14="http://schemas.microsoft.com/office/powerpoint/2010/main" val="2388988782"/>
                </p:ext>
              </p:extLst>
            </p:nvPr>
          </p:nvGraphicFramePr>
          <p:xfrm>
            <a:off x="1968" y="2496"/>
            <a:ext cx="1392" cy="1271"/>
          </p:xfrm>
          <a:graphic>
            <a:graphicData uri="http://schemas.openxmlformats.org/presentationml/2006/ole">
              <mc:AlternateContent xmlns:mc="http://schemas.openxmlformats.org/markup-compatibility/2006">
                <mc:Choice xmlns:v="urn:schemas-microsoft-com:vml" Requires="v">
                  <p:oleObj spid="_x0000_s6216" name="Worksheet" r:id="rId6" imgW="2200656" imgH="2076907" progId="Excel.Sheet.8">
                    <p:embed/>
                  </p:oleObj>
                </mc:Choice>
                <mc:Fallback>
                  <p:oleObj name="Worksheet" r:id="rId6" imgW="2200656" imgH="2076907" progId="Excel.Sheet.8">
                    <p:embed/>
                    <p:pic>
                      <p:nvPicPr>
                        <p:cNvPr id="29713" name="Object 9">
                          <a:extLst>
                            <a:ext uri="{FF2B5EF4-FFF2-40B4-BE49-F238E27FC236}">
                              <a16:creationId xmlns:a16="http://schemas.microsoft.com/office/drawing/2014/main" id="{54C8F885-5639-4EE5-A29A-FFBCDD3421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2496"/>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4" name="Oval 10">
              <a:extLst>
                <a:ext uri="{FF2B5EF4-FFF2-40B4-BE49-F238E27FC236}">
                  <a16:creationId xmlns:a16="http://schemas.microsoft.com/office/drawing/2014/main" id="{201B8E7C-6F9F-44F5-A057-440493E57343}"/>
                </a:ext>
              </a:extLst>
            </p:cNvPr>
            <p:cNvSpPr>
              <a:spLocks noChangeArrowheads="1"/>
            </p:cNvSpPr>
            <p:nvPr/>
          </p:nvSpPr>
          <p:spPr bwMode="auto">
            <a:xfrm>
              <a:off x="2736" y="3312"/>
              <a:ext cx="288" cy="192"/>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9715" name="Oval 11">
              <a:extLst>
                <a:ext uri="{FF2B5EF4-FFF2-40B4-BE49-F238E27FC236}">
                  <a16:creationId xmlns:a16="http://schemas.microsoft.com/office/drawing/2014/main" id="{410D0758-762D-462F-9D18-61F8248A9FC6}"/>
                </a:ext>
              </a:extLst>
            </p:cNvPr>
            <p:cNvSpPr>
              <a:spLocks noChangeArrowheads="1"/>
            </p:cNvSpPr>
            <p:nvPr/>
          </p:nvSpPr>
          <p:spPr bwMode="auto">
            <a:xfrm>
              <a:off x="2256" y="2688"/>
              <a:ext cx="384" cy="384"/>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9716" name="Oval 12">
              <a:extLst>
                <a:ext uri="{FF2B5EF4-FFF2-40B4-BE49-F238E27FC236}">
                  <a16:creationId xmlns:a16="http://schemas.microsoft.com/office/drawing/2014/main" id="{693498D7-6B16-48ED-A604-75BD7BA2111B}"/>
                </a:ext>
              </a:extLst>
            </p:cNvPr>
            <p:cNvSpPr>
              <a:spLocks noChangeArrowheads="1"/>
            </p:cNvSpPr>
            <p:nvPr/>
          </p:nvSpPr>
          <p:spPr bwMode="auto">
            <a:xfrm>
              <a:off x="2352" y="3024"/>
              <a:ext cx="384" cy="24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9717" name="Oval 13">
              <a:extLst>
                <a:ext uri="{FF2B5EF4-FFF2-40B4-BE49-F238E27FC236}">
                  <a16:creationId xmlns:a16="http://schemas.microsoft.com/office/drawing/2014/main" id="{804FC83B-B475-4EFA-8AD1-C6A596E56E83}"/>
                </a:ext>
              </a:extLst>
            </p:cNvPr>
            <p:cNvSpPr>
              <a:spLocks noChangeArrowheads="1"/>
            </p:cNvSpPr>
            <p:nvPr/>
          </p:nvSpPr>
          <p:spPr bwMode="auto">
            <a:xfrm>
              <a:off x="2832" y="3024"/>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grpSp>
        <p:nvGrpSpPr>
          <p:cNvPr id="29702" name="Group 14">
            <a:extLst>
              <a:ext uri="{FF2B5EF4-FFF2-40B4-BE49-F238E27FC236}">
                <a16:creationId xmlns:a16="http://schemas.microsoft.com/office/drawing/2014/main" id="{94C8DB74-FB48-40A1-B7EF-4F7FC6DCC1AA}"/>
              </a:ext>
            </a:extLst>
          </p:cNvPr>
          <p:cNvGrpSpPr>
            <a:grpSpLocks/>
          </p:cNvGrpSpPr>
          <p:nvPr/>
        </p:nvGrpSpPr>
        <p:grpSpPr bwMode="auto">
          <a:xfrm>
            <a:off x="6019800" y="3670177"/>
            <a:ext cx="2209800" cy="2017713"/>
            <a:chOff x="3792" y="2473"/>
            <a:chExt cx="1392" cy="1271"/>
          </a:xfrm>
        </p:grpSpPr>
        <p:graphicFrame>
          <p:nvGraphicFramePr>
            <p:cNvPr id="29706" name="Object 15">
              <a:extLst>
                <a:ext uri="{FF2B5EF4-FFF2-40B4-BE49-F238E27FC236}">
                  <a16:creationId xmlns:a16="http://schemas.microsoft.com/office/drawing/2014/main" id="{08155FE8-2594-41A8-A249-084E40368D23}"/>
                </a:ext>
              </a:extLst>
            </p:cNvPr>
            <p:cNvGraphicFramePr>
              <a:graphicFrameLocks noChangeAspect="1"/>
            </p:cNvGraphicFramePr>
            <p:nvPr>
              <p:extLst>
                <p:ext uri="{D42A27DB-BD31-4B8C-83A1-F6EECF244321}">
                  <p14:modId xmlns:p14="http://schemas.microsoft.com/office/powerpoint/2010/main" val="1360356214"/>
                </p:ext>
              </p:extLst>
            </p:nvPr>
          </p:nvGraphicFramePr>
          <p:xfrm>
            <a:off x="3792" y="2473"/>
            <a:ext cx="1392" cy="1271"/>
          </p:xfrm>
          <a:graphic>
            <a:graphicData uri="http://schemas.openxmlformats.org/presentationml/2006/ole">
              <mc:AlternateContent xmlns:mc="http://schemas.openxmlformats.org/markup-compatibility/2006">
                <mc:Choice xmlns:v="urn:schemas-microsoft-com:vml" Requires="v">
                  <p:oleObj spid="_x0000_s6217" name="Worksheet" r:id="rId7" imgW="2200656" imgH="2076907" progId="Excel.Sheet.8">
                    <p:embed/>
                  </p:oleObj>
                </mc:Choice>
                <mc:Fallback>
                  <p:oleObj name="Worksheet" r:id="rId7" imgW="2200656" imgH="2076907" progId="Excel.Sheet.8">
                    <p:embed/>
                    <p:pic>
                      <p:nvPicPr>
                        <p:cNvPr id="29706" name="Object 15">
                          <a:extLst>
                            <a:ext uri="{FF2B5EF4-FFF2-40B4-BE49-F238E27FC236}">
                              <a16:creationId xmlns:a16="http://schemas.microsoft.com/office/drawing/2014/main" id="{08155FE8-2594-41A8-A249-084E40368D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 y="2473"/>
                          <a:ext cx="1392"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7" name="Oval 16">
              <a:extLst>
                <a:ext uri="{FF2B5EF4-FFF2-40B4-BE49-F238E27FC236}">
                  <a16:creationId xmlns:a16="http://schemas.microsoft.com/office/drawing/2014/main" id="{5943435F-3532-441C-A5D8-EE4C72F0FDC0}"/>
                </a:ext>
              </a:extLst>
            </p:cNvPr>
            <p:cNvSpPr>
              <a:spLocks noChangeArrowheads="1"/>
            </p:cNvSpPr>
            <p:nvPr/>
          </p:nvSpPr>
          <p:spPr bwMode="auto">
            <a:xfrm>
              <a:off x="4224" y="2713"/>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9708" name="Oval 17">
              <a:extLst>
                <a:ext uri="{FF2B5EF4-FFF2-40B4-BE49-F238E27FC236}">
                  <a16:creationId xmlns:a16="http://schemas.microsoft.com/office/drawing/2014/main" id="{022C5D89-899C-474E-8941-3363A61C1D98}"/>
                </a:ext>
              </a:extLst>
            </p:cNvPr>
            <p:cNvSpPr>
              <a:spLocks noChangeArrowheads="1"/>
            </p:cNvSpPr>
            <p:nvPr/>
          </p:nvSpPr>
          <p:spPr bwMode="auto">
            <a:xfrm>
              <a:off x="4224" y="3001"/>
              <a:ext cx="288"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9709" name="Oval 18">
              <a:extLst>
                <a:ext uri="{FF2B5EF4-FFF2-40B4-BE49-F238E27FC236}">
                  <a16:creationId xmlns:a16="http://schemas.microsoft.com/office/drawing/2014/main" id="{60E70407-F172-4415-93D5-B20A59D12CD7}"/>
                </a:ext>
              </a:extLst>
            </p:cNvPr>
            <p:cNvSpPr>
              <a:spLocks noChangeArrowheads="1"/>
            </p:cNvSpPr>
            <p:nvPr/>
          </p:nvSpPr>
          <p:spPr bwMode="auto">
            <a:xfrm>
              <a:off x="4800" y="3001"/>
              <a:ext cx="144"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9710" name="Oval 19">
              <a:extLst>
                <a:ext uri="{FF2B5EF4-FFF2-40B4-BE49-F238E27FC236}">
                  <a16:creationId xmlns:a16="http://schemas.microsoft.com/office/drawing/2014/main" id="{2C148A1E-1690-429C-8200-4F3038CA3766}"/>
                </a:ext>
              </a:extLst>
            </p:cNvPr>
            <p:cNvSpPr>
              <a:spLocks noChangeArrowheads="1"/>
            </p:cNvSpPr>
            <p:nvPr/>
          </p:nvSpPr>
          <p:spPr bwMode="auto">
            <a:xfrm>
              <a:off x="4128" y="2880"/>
              <a:ext cx="96" cy="192"/>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9711" name="Oval 20">
              <a:extLst>
                <a:ext uri="{FF2B5EF4-FFF2-40B4-BE49-F238E27FC236}">
                  <a16:creationId xmlns:a16="http://schemas.microsoft.com/office/drawing/2014/main" id="{180D1D80-8306-47C3-981F-CAD1F6550B57}"/>
                </a:ext>
              </a:extLst>
            </p:cNvPr>
            <p:cNvSpPr>
              <a:spLocks noChangeArrowheads="1"/>
            </p:cNvSpPr>
            <p:nvPr/>
          </p:nvSpPr>
          <p:spPr bwMode="auto">
            <a:xfrm rot="-5400000">
              <a:off x="4608" y="3216"/>
              <a:ext cx="144" cy="288"/>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9712" name="Oval 21">
              <a:extLst>
                <a:ext uri="{FF2B5EF4-FFF2-40B4-BE49-F238E27FC236}">
                  <a16:creationId xmlns:a16="http://schemas.microsoft.com/office/drawing/2014/main" id="{0C840F3D-097E-4A8E-98B9-D89C613B9E17}"/>
                </a:ext>
              </a:extLst>
            </p:cNvPr>
            <p:cNvSpPr>
              <a:spLocks noChangeArrowheads="1"/>
            </p:cNvSpPr>
            <p:nvPr/>
          </p:nvSpPr>
          <p:spPr bwMode="auto">
            <a:xfrm rot="-5400000">
              <a:off x="4704" y="3072"/>
              <a:ext cx="96" cy="192"/>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sp>
        <p:nvSpPr>
          <p:cNvPr id="29703" name="Line 22">
            <a:extLst>
              <a:ext uri="{FF2B5EF4-FFF2-40B4-BE49-F238E27FC236}">
                <a16:creationId xmlns:a16="http://schemas.microsoft.com/office/drawing/2014/main" id="{EB8EB482-11EF-442A-BF08-95057743C068}"/>
              </a:ext>
            </a:extLst>
          </p:cNvPr>
          <p:cNvSpPr>
            <a:spLocks noChangeShapeType="1"/>
          </p:cNvSpPr>
          <p:nvPr/>
        </p:nvSpPr>
        <p:spPr bwMode="auto">
          <a:xfrm>
            <a:off x="2895600" y="4584578"/>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
        <p:nvSpPr>
          <p:cNvPr id="29704" name="Line 23">
            <a:extLst>
              <a:ext uri="{FF2B5EF4-FFF2-40B4-BE49-F238E27FC236}">
                <a16:creationId xmlns:a16="http://schemas.microsoft.com/office/drawing/2014/main" id="{3CEF59B3-48CC-4039-B073-58473023ADFF}"/>
              </a:ext>
            </a:extLst>
          </p:cNvPr>
          <p:cNvSpPr>
            <a:spLocks noChangeShapeType="1"/>
          </p:cNvSpPr>
          <p:nvPr/>
        </p:nvSpPr>
        <p:spPr bwMode="auto">
          <a:xfrm>
            <a:off x="5638800" y="4660778"/>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669412DE-E2B2-4A0E-8432-91107B61FF45}"/>
              </a:ext>
            </a:extLst>
          </p:cNvPr>
          <p:cNvSpPr>
            <a:spLocks noGrp="1" noChangeArrowheads="1"/>
          </p:cNvSpPr>
          <p:nvPr>
            <p:ph type="title"/>
          </p:nvPr>
        </p:nvSpPr>
        <p:spPr/>
        <p:txBody>
          <a:bodyPr/>
          <a:lstStyle/>
          <a:p>
            <a:r>
              <a:rPr lang="en-US" altLang="zh-TW" dirty="0"/>
              <a:t>What is Cluster Analysis?</a:t>
            </a:r>
          </a:p>
        </p:txBody>
      </p:sp>
      <p:sp>
        <p:nvSpPr>
          <p:cNvPr id="7172" name="Rectangle 3">
            <a:extLst>
              <a:ext uri="{FF2B5EF4-FFF2-40B4-BE49-F238E27FC236}">
                <a16:creationId xmlns:a16="http://schemas.microsoft.com/office/drawing/2014/main" id="{87C8FDF7-61F6-40AC-84B9-340D4A2327B2}"/>
              </a:ext>
            </a:extLst>
          </p:cNvPr>
          <p:cNvSpPr>
            <a:spLocks noGrp="1" noChangeArrowheads="1"/>
          </p:cNvSpPr>
          <p:nvPr>
            <p:ph type="body" idx="1"/>
          </p:nvPr>
        </p:nvSpPr>
        <p:spPr/>
        <p:txBody>
          <a:bodyPr/>
          <a:lstStyle/>
          <a:p>
            <a:r>
              <a:rPr lang="en-US" altLang="zh-TW" dirty="0">
                <a:solidFill>
                  <a:srgbClr val="FF0000"/>
                </a:solidFill>
              </a:rPr>
              <a:t>Cluster: A collection of data objects</a:t>
            </a:r>
          </a:p>
          <a:p>
            <a:pPr lvl="1"/>
            <a:r>
              <a:rPr lang="en-US" altLang="zh-TW" dirty="0"/>
              <a:t>similar (or related) to one another within the same group</a:t>
            </a:r>
          </a:p>
          <a:p>
            <a:pPr lvl="1"/>
            <a:r>
              <a:rPr lang="en-US" altLang="zh-TW" dirty="0"/>
              <a:t>dissimilar (or unrelated) to the objects in other groups</a:t>
            </a:r>
          </a:p>
          <a:p>
            <a:r>
              <a:rPr lang="en-US" altLang="zh-TW" dirty="0"/>
              <a:t>Cluster analysis (or clustering, data segmentation, …)</a:t>
            </a:r>
          </a:p>
          <a:p>
            <a:pPr lvl="1"/>
            <a:r>
              <a:rPr lang="en-US" altLang="zh-TW" dirty="0">
                <a:solidFill>
                  <a:srgbClr val="FF0000"/>
                </a:solidFill>
              </a:rPr>
              <a:t>Finding similarities between data </a:t>
            </a:r>
            <a:r>
              <a:rPr lang="en-US" altLang="zh-TW" dirty="0"/>
              <a:t>according to the characteristics found in the data and grouping similar data objects into clusters</a:t>
            </a:r>
          </a:p>
          <a:p>
            <a:r>
              <a:rPr lang="en-US" altLang="zh-TW" dirty="0">
                <a:solidFill>
                  <a:srgbClr val="FF0000"/>
                </a:solidFill>
              </a:rPr>
              <a:t>Unsupervised learning: no predefined classes </a:t>
            </a:r>
            <a:r>
              <a:rPr lang="en-US" altLang="zh-TW" dirty="0"/>
              <a:t>(i.e., learning by observations vs. learning by examples: supervised)</a:t>
            </a:r>
          </a:p>
          <a:p>
            <a:r>
              <a:rPr lang="en-US" altLang="zh-TW" dirty="0"/>
              <a:t>Typical applications</a:t>
            </a:r>
          </a:p>
          <a:p>
            <a:pPr lvl="1"/>
            <a:r>
              <a:rPr lang="en-US" altLang="zh-TW" dirty="0"/>
              <a:t>As a stand-alone tool to </a:t>
            </a:r>
            <a:r>
              <a:rPr lang="en-US" altLang="zh-TW" dirty="0">
                <a:solidFill>
                  <a:srgbClr val="FF0000"/>
                </a:solidFill>
              </a:rPr>
              <a:t>get insight into data distribution</a:t>
            </a:r>
            <a:r>
              <a:rPr lang="en-US" altLang="zh-TW" dirty="0"/>
              <a:t> </a:t>
            </a:r>
          </a:p>
          <a:p>
            <a:pPr lvl="1"/>
            <a:r>
              <a:rPr lang="en-US" altLang="zh-TW" dirty="0"/>
              <a:t>As </a:t>
            </a:r>
            <a:r>
              <a:rPr lang="en-US" altLang="zh-TW" dirty="0">
                <a:solidFill>
                  <a:srgbClr val="FF0000"/>
                </a:solidFill>
              </a:rPr>
              <a:t>a preprocessing step </a:t>
            </a:r>
            <a:r>
              <a:rPr lang="en-US" altLang="zh-TW" dirty="0"/>
              <a:t>for other algorithms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7DB070E-125F-4668-9E81-BF317C9FD701}"/>
              </a:ext>
            </a:extLst>
          </p:cNvPr>
          <p:cNvSpPr>
            <a:spLocks noGrp="1" noChangeArrowheads="1"/>
          </p:cNvSpPr>
          <p:nvPr>
            <p:ph type="title" idx="4294967295"/>
          </p:nvPr>
        </p:nvSpPr>
        <p:spPr>
          <a:xfrm>
            <a:off x="480060" y="419100"/>
            <a:ext cx="5791200" cy="838200"/>
          </a:xfrm>
          <a:noFill/>
        </p:spPr>
        <p:txBody>
          <a:bodyPr lIns="92075" tIns="46038" rIns="92075" bIns="46038" anchor="ctr">
            <a:normAutofit fontScale="90000"/>
          </a:bodyPr>
          <a:lstStyle/>
          <a:p>
            <a:pPr eaLnBrk="1" hangingPunct="1"/>
            <a:r>
              <a:rPr lang="en-US" altLang="zh-TW" dirty="0">
                <a:ea typeface="PMingLiU" panose="02020500000000000000" pitchFamily="18" charset="-120"/>
                <a:cs typeface="Tahoma" panose="020B0604030504040204" pitchFamily="34" charset="0"/>
                <a:sym typeface="Symbol" panose="05050102010706020507" pitchFamily="18" charset="2"/>
              </a:rPr>
              <a:t>Distance between Clusters</a:t>
            </a:r>
            <a:endParaRPr lang="en-US" altLang="zh-TW" sz="3200" dirty="0">
              <a:ea typeface="PMingLiU" panose="02020500000000000000" pitchFamily="18" charset="-120"/>
            </a:endParaRPr>
          </a:p>
        </p:txBody>
      </p:sp>
      <p:sp>
        <p:nvSpPr>
          <p:cNvPr id="30723" name="Rectangle 3">
            <a:extLst>
              <a:ext uri="{FF2B5EF4-FFF2-40B4-BE49-F238E27FC236}">
                <a16:creationId xmlns:a16="http://schemas.microsoft.com/office/drawing/2014/main" id="{5C2DE87E-DD8C-4F63-9D93-D5415769B258}"/>
              </a:ext>
            </a:extLst>
          </p:cNvPr>
          <p:cNvSpPr>
            <a:spLocks noGrp="1" noChangeArrowheads="1"/>
          </p:cNvSpPr>
          <p:nvPr>
            <p:ph type="body" idx="4294967295"/>
          </p:nvPr>
        </p:nvSpPr>
        <p:spPr>
          <a:xfrm>
            <a:off x="304800" y="1295400"/>
            <a:ext cx="8382000" cy="5181600"/>
          </a:xfrm>
          <a:noFill/>
        </p:spPr>
        <p:txBody>
          <a:bodyPr lIns="92075" tIns="46038" rIns="92075" bIns="46038"/>
          <a:lstStyle/>
          <a:p>
            <a:pPr eaLnBrk="1" hangingPunct="1">
              <a:lnSpc>
                <a:spcPct val="130000"/>
              </a:lnSpc>
            </a:pPr>
            <a:r>
              <a:rPr lang="en-US" altLang="zh-TW" sz="2400" b="1" dirty="0">
                <a:ea typeface="PMingLiU" panose="02020500000000000000" pitchFamily="18" charset="-120"/>
                <a:cs typeface="Tahoma" panose="020B0604030504040204" pitchFamily="34" charset="0"/>
                <a:sym typeface="Symbol" panose="05050102010706020507" pitchFamily="18" charset="2"/>
              </a:rPr>
              <a:t>Single link</a:t>
            </a:r>
            <a:r>
              <a:rPr lang="en-US" altLang="zh-TW" sz="2400" dirty="0">
                <a:ea typeface="PMingLiU" panose="02020500000000000000" pitchFamily="18" charset="-120"/>
                <a:cs typeface="Tahoma" panose="020B0604030504040204" pitchFamily="34" charset="0"/>
                <a:sym typeface="Symbol" panose="05050102010706020507" pitchFamily="18" charset="2"/>
              </a:rPr>
              <a:t>:  </a:t>
            </a:r>
            <a:r>
              <a:rPr lang="en-US" altLang="zh-TW" sz="2000" dirty="0">
                <a:solidFill>
                  <a:srgbClr val="0000FF"/>
                </a:solidFill>
                <a:ea typeface="PMingLiU" panose="02020500000000000000" pitchFamily="18" charset="-120"/>
                <a:cs typeface="Tahoma" panose="020B0604030504040204" pitchFamily="34" charset="0"/>
                <a:sym typeface="Symbol" panose="05050102010706020507" pitchFamily="18" charset="2"/>
              </a:rPr>
              <a:t>smallest distance </a:t>
            </a:r>
            <a:r>
              <a:rPr lang="en-US" altLang="zh-TW" sz="2000" dirty="0">
                <a:ea typeface="PMingLiU" panose="02020500000000000000" pitchFamily="18" charset="-120"/>
                <a:cs typeface="Tahoma" panose="020B0604030504040204" pitchFamily="34" charset="0"/>
                <a:sym typeface="Symbol" panose="05050102010706020507" pitchFamily="18" charset="2"/>
              </a:rPr>
              <a:t>between an element in one cluster and an element in the other, i.e.,  </a:t>
            </a:r>
            <a:r>
              <a:rPr lang="en-US" altLang="zh-TW" sz="2000" dirty="0" err="1">
                <a:ea typeface="PMingLiU" panose="02020500000000000000" pitchFamily="18" charset="-120"/>
                <a:cs typeface="Tahoma" panose="020B0604030504040204" pitchFamily="34" charset="0"/>
                <a:sym typeface="Symbol" panose="05050102010706020507" pitchFamily="18" charset="2"/>
              </a:rPr>
              <a:t>dist</a:t>
            </a:r>
            <a:r>
              <a:rPr lang="en-US" altLang="zh-TW" sz="2000" dirty="0">
                <a:ea typeface="PMingLiU" panose="02020500000000000000" pitchFamily="18" charset="-120"/>
                <a:cs typeface="Tahoma" panose="020B0604030504040204" pitchFamily="34" charset="0"/>
                <a:sym typeface="Symbol" panose="05050102010706020507" pitchFamily="18" charset="2"/>
              </a:rPr>
              <a:t>(K</a:t>
            </a:r>
            <a:r>
              <a:rPr lang="en-US" altLang="zh-TW" sz="2000" baseline="-25000" dirty="0">
                <a:ea typeface="PMingLiU" panose="02020500000000000000" pitchFamily="18" charset="-120"/>
                <a:cs typeface="Tahoma" panose="020B0604030504040204" pitchFamily="34" charset="0"/>
                <a:sym typeface="Symbol" panose="05050102010706020507" pitchFamily="18" charset="2"/>
              </a:rPr>
              <a:t>i</a:t>
            </a:r>
            <a:r>
              <a:rPr lang="en-US" altLang="zh-TW" sz="2000" dirty="0">
                <a:ea typeface="PMingLiU" panose="02020500000000000000" pitchFamily="18" charset="-120"/>
                <a:cs typeface="Tahoma" panose="020B0604030504040204" pitchFamily="34" charset="0"/>
                <a:sym typeface="Symbol" panose="05050102010706020507" pitchFamily="18" charset="2"/>
              </a:rPr>
              <a:t>, </a:t>
            </a:r>
            <a:r>
              <a:rPr lang="en-US" altLang="zh-TW" sz="2000" dirty="0" err="1">
                <a:ea typeface="PMingLiU" panose="02020500000000000000" pitchFamily="18" charset="-120"/>
                <a:cs typeface="Tahoma" panose="020B0604030504040204" pitchFamily="34" charset="0"/>
                <a:sym typeface="Symbol" panose="05050102010706020507" pitchFamily="18" charset="2"/>
              </a:rPr>
              <a:t>K</a:t>
            </a:r>
            <a:r>
              <a:rPr lang="en-US" altLang="zh-TW" sz="2000" baseline="-25000" dirty="0" err="1">
                <a:ea typeface="PMingLiU" panose="02020500000000000000" pitchFamily="18" charset="-120"/>
                <a:cs typeface="Tahoma" panose="020B0604030504040204" pitchFamily="34" charset="0"/>
                <a:sym typeface="Symbol" panose="05050102010706020507" pitchFamily="18" charset="2"/>
              </a:rPr>
              <a:t>j</a:t>
            </a:r>
            <a:r>
              <a:rPr lang="en-US" altLang="zh-TW" sz="2000" dirty="0">
                <a:ea typeface="PMingLiU" panose="02020500000000000000" pitchFamily="18" charset="-120"/>
                <a:cs typeface="Tahoma" panose="020B0604030504040204" pitchFamily="34" charset="0"/>
                <a:sym typeface="Symbol" panose="05050102010706020507" pitchFamily="18" charset="2"/>
              </a:rPr>
              <a:t>) = min(t</a:t>
            </a:r>
            <a:r>
              <a:rPr lang="en-US" altLang="zh-TW" sz="2000" baseline="-25000" dirty="0">
                <a:ea typeface="PMingLiU" panose="02020500000000000000" pitchFamily="18" charset="-120"/>
                <a:cs typeface="Tahoma" panose="020B0604030504040204" pitchFamily="34" charset="0"/>
                <a:sym typeface="Symbol" panose="05050102010706020507" pitchFamily="18" charset="2"/>
              </a:rPr>
              <a:t>ip</a:t>
            </a:r>
            <a:r>
              <a:rPr lang="en-US" altLang="zh-TW" sz="2000" dirty="0">
                <a:ea typeface="PMingLiU" panose="02020500000000000000" pitchFamily="18" charset="-120"/>
                <a:cs typeface="Tahoma" panose="020B0604030504040204" pitchFamily="34" charset="0"/>
                <a:sym typeface="Symbol" panose="05050102010706020507" pitchFamily="18" charset="2"/>
              </a:rPr>
              <a:t>, </a:t>
            </a:r>
            <a:r>
              <a:rPr lang="en-US" altLang="zh-TW" sz="2000" dirty="0" err="1">
                <a:ea typeface="PMingLiU" panose="02020500000000000000" pitchFamily="18" charset="-120"/>
                <a:cs typeface="Tahoma" panose="020B0604030504040204" pitchFamily="34" charset="0"/>
                <a:sym typeface="Symbol" panose="05050102010706020507" pitchFamily="18" charset="2"/>
              </a:rPr>
              <a:t>t</a:t>
            </a:r>
            <a:r>
              <a:rPr lang="en-US" altLang="zh-TW" sz="2000" baseline="-25000" dirty="0" err="1">
                <a:ea typeface="PMingLiU" panose="02020500000000000000" pitchFamily="18" charset="-120"/>
                <a:cs typeface="Tahoma" panose="020B0604030504040204" pitchFamily="34" charset="0"/>
                <a:sym typeface="Symbol" panose="05050102010706020507" pitchFamily="18" charset="2"/>
              </a:rPr>
              <a:t>jq</a:t>
            </a:r>
            <a:r>
              <a:rPr lang="en-US" altLang="zh-TW" sz="2000" dirty="0">
                <a:ea typeface="PMingLiU" panose="02020500000000000000" pitchFamily="18" charset="-120"/>
                <a:cs typeface="Tahoma" panose="020B0604030504040204" pitchFamily="34" charset="0"/>
                <a:sym typeface="Symbol" panose="05050102010706020507" pitchFamily="18" charset="2"/>
              </a:rPr>
              <a:t>)</a:t>
            </a:r>
          </a:p>
          <a:p>
            <a:pPr eaLnBrk="1" hangingPunct="1">
              <a:lnSpc>
                <a:spcPct val="130000"/>
              </a:lnSpc>
            </a:pPr>
            <a:r>
              <a:rPr lang="en-US" altLang="zh-TW" sz="2400" b="1" dirty="0">
                <a:ea typeface="PMingLiU" panose="02020500000000000000" pitchFamily="18" charset="-120"/>
                <a:cs typeface="Tahoma" panose="020B0604030504040204" pitchFamily="34" charset="0"/>
                <a:sym typeface="Symbol" panose="05050102010706020507" pitchFamily="18" charset="2"/>
              </a:rPr>
              <a:t>Complete link</a:t>
            </a:r>
            <a:r>
              <a:rPr lang="en-US" altLang="zh-TW" sz="2400" dirty="0">
                <a:ea typeface="PMingLiU" panose="02020500000000000000" pitchFamily="18" charset="-120"/>
                <a:cs typeface="Tahoma" panose="020B0604030504040204" pitchFamily="34" charset="0"/>
                <a:sym typeface="Symbol" panose="05050102010706020507" pitchFamily="18" charset="2"/>
              </a:rPr>
              <a:t>: </a:t>
            </a:r>
            <a:r>
              <a:rPr lang="en-US" altLang="zh-TW" sz="2000" dirty="0">
                <a:solidFill>
                  <a:srgbClr val="0000FF"/>
                </a:solidFill>
                <a:ea typeface="PMingLiU" panose="02020500000000000000" pitchFamily="18" charset="-120"/>
                <a:cs typeface="Tahoma" panose="020B0604030504040204" pitchFamily="34" charset="0"/>
                <a:sym typeface="Symbol" panose="05050102010706020507" pitchFamily="18" charset="2"/>
              </a:rPr>
              <a:t>largest distance </a:t>
            </a:r>
            <a:r>
              <a:rPr lang="en-US" altLang="zh-TW" sz="2000" dirty="0">
                <a:ea typeface="PMingLiU" panose="02020500000000000000" pitchFamily="18" charset="-120"/>
                <a:cs typeface="Tahoma" panose="020B0604030504040204" pitchFamily="34" charset="0"/>
                <a:sym typeface="Symbol" panose="05050102010706020507" pitchFamily="18" charset="2"/>
              </a:rPr>
              <a:t>between an element in one cluster and an element in the other, i.e.,  </a:t>
            </a:r>
            <a:r>
              <a:rPr lang="en-US" altLang="zh-TW" sz="2000" dirty="0" err="1">
                <a:ea typeface="PMingLiU" panose="02020500000000000000" pitchFamily="18" charset="-120"/>
                <a:cs typeface="Tahoma" panose="020B0604030504040204" pitchFamily="34" charset="0"/>
                <a:sym typeface="Symbol" panose="05050102010706020507" pitchFamily="18" charset="2"/>
              </a:rPr>
              <a:t>dist</a:t>
            </a:r>
            <a:r>
              <a:rPr lang="en-US" altLang="zh-TW" sz="2000" dirty="0">
                <a:ea typeface="PMingLiU" panose="02020500000000000000" pitchFamily="18" charset="-120"/>
                <a:cs typeface="Tahoma" panose="020B0604030504040204" pitchFamily="34" charset="0"/>
                <a:sym typeface="Symbol" panose="05050102010706020507" pitchFamily="18" charset="2"/>
              </a:rPr>
              <a:t>(K</a:t>
            </a:r>
            <a:r>
              <a:rPr lang="en-US" altLang="zh-TW" sz="2000" baseline="-25000" dirty="0">
                <a:ea typeface="PMingLiU" panose="02020500000000000000" pitchFamily="18" charset="-120"/>
                <a:cs typeface="Tahoma" panose="020B0604030504040204" pitchFamily="34" charset="0"/>
                <a:sym typeface="Symbol" panose="05050102010706020507" pitchFamily="18" charset="2"/>
              </a:rPr>
              <a:t>i</a:t>
            </a:r>
            <a:r>
              <a:rPr lang="en-US" altLang="zh-TW" sz="2000" dirty="0">
                <a:ea typeface="PMingLiU" panose="02020500000000000000" pitchFamily="18" charset="-120"/>
                <a:cs typeface="Tahoma" panose="020B0604030504040204" pitchFamily="34" charset="0"/>
                <a:sym typeface="Symbol" panose="05050102010706020507" pitchFamily="18" charset="2"/>
              </a:rPr>
              <a:t>, </a:t>
            </a:r>
            <a:r>
              <a:rPr lang="en-US" altLang="zh-TW" sz="2000" dirty="0" err="1">
                <a:ea typeface="PMingLiU" panose="02020500000000000000" pitchFamily="18" charset="-120"/>
                <a:cs typeface="Tahoma" panose="020B0604030504040204" pitchFamily="34" charset="0"/>
                <a:sym typeface="Symbol" panose="05050102010706020507" pitchFamily="18" charset="2"/>
              </a:rPr>
              <a:t>K</a:t>
            </a:r>
            <a:r>
              <a:rPr lang="en-US" altLang="zh-TW" sz="2000" baseline="-25000" dirty="0" err="1">
                <a:ea typeface="PMingLiU" panose="02020500000000000000" pitchFamily="18" charset="-120"/>
                <a:cs typeface="Tahoma" panose="020B0604030504040204" pitchFamily="34" charset="0"/>
                <a:sym typeface="Symbol" panose="05050102010706020507" pitchFamily="18" charset="2"/>
              </a:rPr>
              <a:t>j</a:t>
            </a:r>
            <a:r>
              <a:rPr lang="en-US" altLang="zh-TW" sz="2000" dirty="0">
                <a:ea typeface="PMingLiU" panose="02020500000000000000" pitchFamily="18" charset="-120"/>
                <a:cs typeface="Tahoma" panose="020B0604030504040204" pitchFamily="34" charset="0"/>
                <a:sym typeface="Symbol" panose="05050102010706020507" pitchFamily="18" charset="2"/>
              </a:rPr>
              <a:t>) = max(t</a:t>
            </a:r>
            <a:r>
              <a:rPr lang="en-US" altLang="zh-TW" sz="2000" baseline="-25000" dirty="0">
                <a:ea typeface="PMingLiU" panose="02020500000000000000" pitchFamily="18" charset="-120"/>
                <a:cs typeface="Tahoma" panose="020B0604030504040204" pitchFamily="34" charset="0"/>
                <a:sym typeface="Symbol" panose="05050102010706020507" pitchFamily="18" charset="2"/>
              </a:rPr>
              <a:t>ip</a:t>
            </a:r>
            <a:r>
              <a:rPr lang="en-US" altLang="zh-TW" sz="2000" dirty="0">
                <a:ea typeface="PMingLiU" panose="02020500000000000000" pitchFamily="18" charset="-120"/>
                <a:cs typeface="Tahoma" panose="020B0604030504040204" pitchFamily="34" charset="0"/>
                <a:sym typeface="Symbol" panose="05050102010706020507" pitchFamily="18" charset="2"/>
              </a:rPr>
              <a:t>, </a:t>
            </a:r>
            <a:r>
              <a:rPr lang="en-US" altLang="zh-TW" sz="2000" dirty="0" err="1">
                <a:ea typeface="PMingLiU" panose="02020500000000000000" pitchFamily="18" charset="-120"/>
                <a:cs typeface="Tahoma" panose="020B0604030504040204" pitchFamily="34" charset="0"/>
                <a:sym typeface="Symbol" panose="05050102010706020507" pitchFamily="18" charset="2"/>
              </a:rPr>
              <a:t>t</a:t>
            </a:r>
            <a:r>
              <a:rPr lang="en-US" altLang="zh-TW" sz="2000" baseline="-25000" dirty="0" err="1">
                <a:ea typeface="PMingLiU" panose="02020500000000000000" pitchFamily="18" charset="-120"/>
                <a:cs typeface="Tahoma" panose="020B0604030504040204" pitchFamily="34" charset="0"/>
                <a:sym typeface="Symbol" panose="05050102010706020507" pitchFamily="18" charset="2"/>
              </a:rPr>
              <a:t>jq</a:t>
            </a:r>
            <a:r>
              <a:rPr lang="en-US" altLang="zh-TW" sz="2000" dirty="0">
                <a:ea typeface="PMingLiU" panose="02020500000000000000" pitchFamily="18" charset="-120"/>
                <a:cs typeface="Tahoma" panose="020B0604030504040204" pitchFamily="34" charset="0"/>
                <a:sym typeface="Symbol" panose="05050102010706020507" pitchFamily="18" charset="2"/>
              </a:rPr>
              <a:t>)</a:t>
            </a:r>
          </a:p>
          <a:p>
            <a:pPr eaLnBrk="1" hangingPunct="1">
              <a:lnSpc>
                <a:spcPct val="130000"/>
              </a:lnSpc>
            </a:pPr>
            <a:r>
              <a:rPr lang="en-US" altLang="zh-TW" sz="2400" b="1" dirty="0">
                <a:ea typeface="PMingLiU" panose="02020500000000000000" pitchFamily="18" charset="-120"/>
                <a:cs typeface="Tahoma" panose="020B0604030504040204" pitchFamily="34" charset="0"/>
                <a:sym typeface="Symbol" panose="05050102010706020507" pitchFamily="18" charset="2"/>
              </a:rPr>
              <a:t>Average</a:t>
            </a:r>
            <a:r>
              <a:rPr lang="en-US" altLang="zh-TW" sz="2400" dirty="0">
                <a:ea typeface="PMingLiU" panose="02020500000000000000" pitchFamily="18" charset="-120"/>
                <a:cs typeface="Tahoma" panose="020B0604030504040204" pitchFamily="34" charset="0"/>
                <a:sym typeface="Symbol" panose="05050102010706020507" pitchFamily="18" charset="2"/>
              </a:rPr>
              <a:t>: </a:t>
            </a:r>
            <a:r>
              <a:rPr lang="en-US" altLang="zh-TW" sz="2000" dirty="0">
                <a:solidFill>
                  <a:srgbClr val="0000FF"/>
                </a:solidFill>
                <a:ea typeface="PMingLiU" panose="02020500000000000000" pitchFamily="18" charset="-120"/>
                <a:cs typeface="Tahoma" panose="020B0604030504040204" pitchFamily="34" charset="0"/>
                <a:sym typeface="Symbol" panose="05050102010706020507" pitchFamily="18" charset="2"/>
              </a:rPr>
              <a:t>avg distance </a:t>
            </a:r>
            <a:r>
              <a:rPr lang="en-US" altLang="zh-TW" sz="2000" dirty="0">
                <a:ea typeface="PMingLiU" panose="02020500000000000000" pitchFamily="18" charset="-120"/>
                <a:cs typeface="Tahoma" panose="020B0604030504040204" pitchFamily="34" charset="0"/>
                <a:sym typeface="Symbol" panose="05050102010706020507" pitchFamily="18" charset="2"/>
              </a:rPr>
              <a:t>between an element in one cluster and an element in the other, i.e.,  </a:t>
            </a:r>
            <a:r>
              <a:rPr lang="en-US" altLang="zh-TW" sz="2000" dirty="0" err="1">
                <a:ea typeface="PMingLiU" panose="02020500000000000000" pitchFamily="18" charset="-120"/>
                <a:cs typeface="Tahoma" panose="020B0604030504040204" pitchFamily="34" charset="0"/>
                <a:sym typeface="Symbol" panose="05050102010706020507" pitchFamily="18" charset="2"/>
              </a:rPr>
              <a:t>dist</a:t>
            </a:r>
            <a:r>
              <a:rPr lang="en-US" altLang="zh-TW" sz="2000" dirty="0">
                <a:ea typeface="PMingLiU" panose="02020500000000000000" pitchFamily="18" charset="-120"/>
                <a:cs typeface="Tahoma" panose="020B0604030504040204" pitchFamily="34" charset="0"/>
                <a:sym typeface="Symbol" panose="05050102010706020507" pitchFamily="18" charset="2"/>
              </a:rPr>
              <a:t>(K</a:t>
            </a:r>
            <a:r>
              <a:rPr lang="en-US" altLang="zh-TW" sz="2000" baseline="-25000" dirty="0">
                <a:ea typeface="PMingLiU" panose="02020500000000000000" pitchFamily="18" charset="-120"/>
                <a:cs typeface="Tahoma" panose="020B0604030504040204" pitchFamily="34" charset="0"/>
                <a:sym typeface="Symbol" panose="05050102010706020507" pitchFamily="18" charset="2"/>
              </a:rPr>
              <a:t>i</a:t>
            </a:r>
            <a:r>
              <a:rPr lang="en-US" altLang="zh-TW" sz="2000" dirty="0">
                <a:ea typeface="PMingLiU" panose="02020500000000000000" pitchFamily="18" charset="-120"/>
                <a:cs typeface="Tahoma" panose="020B0604030504040204" pitchFamily="34" charset="0"/>
                <a:sym typeface="Symbol" panose="05050102010706020507" pitchFamily="18" charset="2"/>
              </a:rPr>
              <a:t>, </a:t>
            </a:r>
            <a:r>
              <a:rPr lang="en-US" altLang="zh-TW" sz="2000" dirty="0" err="1">
                <a:ea typeface="PMingLiU" panose="02020500000000000000" pitchFamily="18" charset="-120"/>
                <a:cs typeface="Tahoma" panose="020B0604030504040204" pitchFamily="34" charset="0"/>
                <a:sym typeface="Symbol" panose="05050102010706020507" pitchFamily="18" charset="2"/>
              </a:rPr>
              <a:t>K</a:t>
            </a:r>
            <a:r>
              <a:rPr lang="en-US" altLang="zh-TW" sz="2000" baseline="-25000" dirty="0" err="1">
                <a:ea typeface="PMingLiU" panose="02020500000000000000" pitchFamily="18" charset="-120"/>
                <a:cs typeface="Tahoma" panose="020B0604030504040204" pitchFamily="34" charset="0"/>
                <a:sym typeface="Symbol" panose="05050102010706020507" pitchFamily="18" charset="2"/>
              </a:rPr>
              <a:t>j</a:t>
            </a:r>
            <a:r>
              <a:rPr lang="en-US" altLang="zh-TW" sz="2000" dirty="0">
                <a:ea typeface="PMingLiU" panose="02020500000000000000" pitchFamily="18" charset="-120"/>
                <a:cs typeface="Tahoma" panose="020B0604030504040204" pitchFamily="34" charset="0"/>
                <a:sym typeface="Symbol" panose="05050102010706020507" pitchFamily="18" charset="2"/>
              </a:rPr>
              <a:t>) = avg(t</a:t>
            </a:r>
            <a:r>
              <a:rPr lang="en-US" altLang="zh-TW" sz="2000" baseline="-25000" dirty="0">
                <a:ea typeface="PMingLiU" panose="02020500000000000000" pitchFamily="18" charset="-120"/>
                <a:cs typeface="Tahoma" panose="020B0604030504040204" pitchFamily="34" charset="0"/>
                <a:sym typeface="Symbol" panose="05050102010706020507" pitchFamily="18" charset="2"/>
              </a:rPr>
              <a:t>ip</a:t>
            </a:r>
            <a:r>
              <a:rPr lang="en-US" altLang="zh-TW" sz="2000" dirty="0">
                <a:ea typeface="PMingLiU" panose="02020500000000000000" pitchFamily="18" charset="-120"/>
                <a:cs typeface="Tahoma" panose="020B0604030504040204" pitchFamily="34" charset="0"/>
                <a:sym typeface="Symbol" panose="05050102010706020507" pitchFamily="18" charset="2"/>
              </a:rPr>
              <a:t>, </a:t>
            </a:r>
            <a:r>
              <a:rPr lang="en-US" altLang="zh-TW" sz="2000" dirty="0" err="1">
                <a:ea typeface="PMingLiU" panose="02020500000000000000" pitchFamily="18" charset="-120"/>
                <a:cs typeface="Tahoma" panose="020B0604030504040204" pitchFamily="34" charset="0"/>
                <a:sym typeface="Symbol" panose="05050102010706020507" pitchFamily="18" charset="2"/>
              </a:rPr>
              <a:t>t</a:t>
            </a:r>
            <a:r>
              <a:rPr lang="en-US" altLang="zh-TW" sz="2000" baseline="-25000" dirty="0" err="1">
                <a:ea typeface="PMingLiU" panose="02020500000000000000" pitchFamily="18" charset="-120"/>
                <a:cs typeface="Tahoma" panose="020B0604030504040204" pitchFamily="34" charset="0"/>
                <a:sym typeface="Symbol" panose="05050102010706020507" pitchFamily="18" charset="2"/>
              </a:rPr>
              <a:t>jq</a:t>
            </a:r>
            <a:r>
              <a:rPr lang="en-US" altLang="zh-TW" sz="2000" dirty="0">
                <a:ea typeface="PMingLiU" panose="02020500000000000000" pitchFamily="18" charset="-120"/>
                <a:cs typeface="Tahoma" panose="020B0604030504040204" pitchFamily="34" charset="0"/>
                <a:sym typeface="Symbol" panose="05050102010706020507" pitchFamily="18" charset="2"/>
              </a:rPr>
              <a:t>)</a:t>
            </a:r>
          </a:p>
          <a:p>
            <a:pPr eaLnBrk="1" hangingPunct="1">
              <a:lnSpc>
                <a:spcPct val="130000"/>
              </a:lnSpc>
            </a:pPr>
            <a:r>
              <a:rPr lang="en-US" altLang="zh-TW" sz="2400" b="1" dirty="0">
                <a:ea typeface="PMingLiU" panose="02020500000000000000" pitchFamily="18" charset="-120"/>
                <a:cs typeface="Tahoma" panose="020B0604030504040204" pitchFamily="34" charset="0"/>
                <a:sym typeface="Symbol" panose="05050102010706020507" pitchFamily="18" charset="2"/>
              </a:rPr>
              <a:t>Centroid</a:t>
            </a:r>
            <a:r>
              <a:rPr lang="en-US" altLang="zh-TW" sz="2400" dirty="0">
                <a:ea typeface="PMingLiU" panose="02020500000000000000" pitchFamily="18" charset="-120"/>
                <a:cs typeface="Tahoma" panose="020B0604030504040204" pitchFamily="34" charset="0"/>
                <a:sym typeface="Symbol" panose="05050102010706020507" pitchFamily="18" charset="2"/>
              </a:rPr>
              <a:t>: </a:t>
            </a:r>
            <a:r>
              <a:rPr lang="en-US" altLang="zh-TW" sz="2000" dirty="0">
                <a:solidFill>
                  <a:srgbClr val="0000FF"/>
                </a:solidFill>
                <a:ea typeface="PMingLiU" panose="02020500000000000000" pitchFamily="18" charset="-120"/>
                <a:cs typeface="Tahoma" panose="020B0604030504040204" pitchFamily="34" charset="0"/>
                <a:sym typeface="Symbol" panose="05050102010706020507" pitchFamily="18" charset="2"/>
              </a:rPr>
              <a:t>distance between the centroids of two clusters</a:t>
            </a:r>
            <a:r>
              <a:rPr lang="en-US" altLang="zh-TW" sz="2000" dirty="0">
                <a:ea typeface="PMingLiU" panose="02020500000000000000" pitchFamily="18" charset="-120"/>
                <a:cs typeface="Tahoma" panose="020B0604030504040204" pitchFamily="34" charset="0"/>
                <a:sym typeface="Symbol" panose="05050102010706020507" pitchFamily="18" charset="2"/>
              </a:rPr>
              <a:t>, i.e.,  </a:t>
            </a:r>
            <a:r>
              <a:rPr lang="en-US" altLang="zh-TW" sz="2000" dirty="0" err="1">
                <a:ea typeface="PMingLiU" panose="02020500000000000000" pitchFamily="18" charset="-120"/>
                <a:cs typeface="Tahoma" panose="020B0604030504040204" pitchFamily="34" charset="0"/>
                <a:sym typeface="Symbol" panose="05050102010706020507" pitchFamily="18" charset="2"/>
              </a:rPr>
              <a:t>dist</a:t>
            </a:r>
            <a:r>
              <a:rPr lang="en-US" altLang="zh-TW" sz="2000" dirty="0">
                <a:ea typeface="PMingLiU" panose="02020500000000000000" pitchFamily="18" charset="-120"/>
                <a:cs typeface="Tahoma" panose="020B0604030504040204" pitchFamily="34" charset="0"/>
                <a:sym typeface="Symbol" panose="05050102010706020507" pitchFamily="18" charset="2"/>
              </a:rPr>
              <a:t>(K</a:t>
            </a:r>
            <a:r>
              <a:rPr lang="en-US" altLang="zh-TW" sz="2000" baseline="-25000" dirty="0">
                <a:ea typeface="PMingLiU" panose="02020500000000000000" pitchFamily="18" charset="-120"/>
                <a:cs typeface="Tahoma" panose="020B0604030504040204" pitchFamily="34" charset="0"/>
                <a:sym typeface="Symbol" panose="05050102010706020507" pitchFamily="18" charset="2"/>
              </a:rPr>
              <a:t>i</a:t>
            </a:r>
            <a:r>
              <a:rPr lang="en-US" altLang="zh-TW" sz="2000" dirty="0">
                <a:ea typeface="PMingLiU" panose="02020500000000000000" pitchFamily="18" charset="-120"/>
                <a:cs typeface="Tahoma" panose="020B0604030504040204" pitchFamily="34" charset="0"/>
                <a:sym typeface="Symbol" panose="05050102010706020507" pitchFamily="18" charset="2"/>
              </a:rPr>
              <a:t>, </a:t>
            </a:r>
            <a:r>
              <a:rPr lang="en-US" altLang="zh-TW" sz="2000" dirty="0" err="1">
                <a:ea typeface="PMingLiU" panose="02020500000000000000" pitchFamily="18" charset="-120"/>
                <a:cs typeface="Tahoma" panose="020B0604030504040204" pitchFamily="34" charset="0"/>
                <a:sym typeface="Symbol" panose="05050102010706020507" pitchFamily="18" charset="2"/>
              </a:rPr>
              <a:t>K</a:t>
            </a:r>
            <a:r>
              <a:rPr lang="en-US" altLang="zh-TW" sz="2000" baseline="-25000" dirty="0" err="1">
                <a:ea typeface="PMingLiU" panose="02020500000000000000" pitchFamily="18" charset="-120"/>
                <a:cs typeface="Tahoma" panose="020B0604030504040204" pitchFamily="34" charset="0"/>
                <a:sym typeface="Symbol" panose="05050102010706020507" pitchFamily="18" charset="2"/>
              </a:rPr>
              <a:t>j</a:t>
            </a:r>
            <a:r>
              <a:rPr lang="en-US" altLang="zh-TW" sz="2000" dirty="0">
                <a:ea typeface="PMingLiU" panose="02020500000000000000" pitchFamily="18" charset="-120"/>
                <a:cs typeface="Tahoma" panose="020B0604030504040204" pitchFamily="34" charset="0"/>
                <a:sym typeface="Symbol" panose="05050102010706020507" pitchFamily="18" charset="2"/>
              </a:rPr>
              <a:t>) = </a:t>
            </a:r>
            <a:r>
              <a:rPr lang="en-US" altLang="zh-TW" sz="2000" dirty="0" err="1">
                <a:ea typeface="PMingLiU" panose="02020500000000000000" pitchFamily="18" charset="-120"/>
                <a:cs typeface="Tahoma" panose="020B0604030504040204" pitchFamily="34" charset="0"/>
                <a:sym typeface="Symbol" panose="05050102010706020507" pitchFamily="18" charset="2"/>
              </a:rPr>
              <a:t>dist</a:t>
            </a:r>
            <a:r>
              <a:rPr lang="en-US" altLang="zh-TW" sz="2000" dirty="0">
                <a:ea typeface="PMingLiU" panose="02020500000000000000" pitchFamily="18" charset="-120"/>
                <a:cs typeface="Tahoma" panose="020B0604030504040204" pitchFamily="34" charset="0"/>
                <a:sym typeface="Symbol" panose="05050102010706020507" pitchFamily="18" charset="2"/>
              </a:rPr>
              <a:t>(C</a:t>
            </a:r>
            <a:r>
              <a:rPr lang="en-US" altLang="zh-TW" sz="2000" baseline="-25000" dirty="0">
                <a:ea typeface="PMingLiU" panose="02020500000000000000" pitchFamily="18" charset="-120"/>
                <a:cs typeface="Tahoma" panose="020B0604030504040204" pitchFamily="34" charset="0"/>
                <a:sym typeface="Symbol" panose="05050102010706020507" pitchFamily="18" charset="2"/>
              </a:rPr>
              <a:t>i</a:t>
            </a:r>
            <a:r>
              <a:rPr lang="en-US" altLang="zh-TW" sz="2000" dirty="0">
                <a:ea typeface="PMingLiU" panose="02020500000000000000" pitchFamily="18" charset="-120"/>
                <a:cs typeface="Tahoma" panose="020B0604030504040204" pitchFamily="34" charset="0"/>
                <a:sym typeface="Symbol" panose="05050102010706020507" pitchFamily="18" charset="2"/>
              </a:rPr>
              <a:t>, </a:t>
            </a:r>
            <a:r>
              <a:rPr lang="en-US" altLang="zh-TW" sz="2000" dirty="0" err="1">
                <a:ea typeface="PMingLiU" panose="02020500000000000000" pitchFamily="18" charset="-120"/>
                <a:cs typeface="Tahoma" panose="020B0604030504040204" pitchFamily="34" charset="0"/>
                <a:sym typeface="Symbol" panose="05050102010706020507" pitchFamily="18" charset="2"/>
              </a:rPr>
              <a:t>C</a:t>
            </a:r>
            <a:r>
              <a:rPr lang="en-US" altLang="zh-TW" sz="2000" baseline="-25000" dirty="0" err="1">
                <a:ea typeface="PMingLiU" panose="02020500000000000000" pitchFamily="18" charset="-120"/>
                <a:cs typeface="Tahoma" panose="020B0604030504040204" pitchFamily="34" charset="0"/>
                <a:sym typeface="Symbol" panose="05050102010706020507" pitchFamily="18" charset="2"/>
              </a:rPr>
              <a:t>j</a:t>
            </a:r>
            <a:r>
              <a:rPr lang="en-US" altLang="zh-TW" sz="2000" dirty="0">
                <a:ea typeface="PMingLiU" panose="02020500000000000000" pitchFamily="18" charset="-120"/>
                <a:cs typeface="Tahoma" panose="020B0604030504040204" pitchFamily="34" charset="0"/>
                <a:sym typeface="Symbol" panose="05050102010706020507" pitchFamily="18" charset="2"/>
              </a:rPr>
              <a:t>)</a:t>
            </a:r>
          </a:p>
          <a:p>
            <a:pPr eaLnBrk="1" hangingPunct="1">
              <a:lnSpc>
                <a:spcPct val="130000"/>
              </a:lnSpc>
            </a:pPr>
            <a:r>
              <a:rPr lang="en-US" altLang="zh-TW" sz="2400" b="1" dirty="0">
                <a:ea typeface="PMingLiU" panose="02020500000000000000" pitchFamily="18" charset="-120"/>
                <a:cs typeface="Tahoma" panose="020B0604030504040204" pitchFamily="34" charset="0"/>
                <a:sym typeface="Symbol" panose="05050102010706020507" pitchFamily="18" charset="2"/>
              </a:rPr>
              <a:t>Medoid</a:t>
            </a:r>
            <a:r>
              <a:rPr lang="en-US" altLang="zh-TW" sz="2400" dirty="0">
                <a:ea typeface="PMingLiU" panose="02020500000000000000" pitchFamily="18" charset="-120"/>
                <a:cs typeface="Tahoma" panose="020B0604030504040204" pitchFamily="34" charset="0"/>
                <a:sym typeface="Symbol" panose="05050102010706020507" pitchFamily="18" charset="2"/>
              </a:rPr>
              <a:t>: </a:t>
            </a:r>
            <a:r>
              <a:rPr lang="en-US" altLang="zh-TW" sz="2000" dirty="0">
                <a:solidFill>
                  <a:srgbClr val="0000FF"/>
                </a:solidFill>
                <a:ea typeface="PMingLiU" panose="02020500000000000000" pitchFamily="18" charset="-120"/>
                <a:cs typeface="Tahoma" panose="020B0604030504040204" pitchFamily="34" charset="0"/>
                <a:sym typeface="Symbol" panose="05050102010706020507" pitchFamily="18" charset="2"/>
              </a:rPr>
              <a:t>distance between the medoids of two clusters</a:t>
            </a:r>
            <a:r>
              <a:rPr lang="en-US" altLang="zh-TW" sz="2000" dirty="0">
                <a:ea typeface="PMingLiU" panose="02020500000000000000" pitchFamily="18" charset="-120"/>
                <a:cs typeface="Tahoma" panose="020B0604030504040204" pitchFamily="34" charset="0"/>
                <a:sym typeface="Symbol" panose="05050102010706020507" pitchFamily="18" charset="2"/>
              </a:rPr>
              <a:t>, i.e.,  </a:t>
            </a:r>
            <a:r>
              <a:rPr lang="en-US" altLang="zh-TW" sz="2000" dirty="0" err="1">
                <a:ea typeface="PMingLiU" panose="02020500000000000000" pitchFamily="18" charset="-120"/>
                <a:cs typeface="Tahoma" panose="020B0604030504040204" pitchFamily="34" charset="0"/>
                <a:sym typeface="Symbol" panose="05050102010706020507" pitchFamily="18" charset="2"/>
              </a:rPr>
              <a:t>dist</a:t>
            </a:r>
            <a:r>
              <a:rPr lang="en-US" altLang="zh-TW" sz="2000" dirty="0">
                <a:ea typeface="PMingLiU" panose="02020500000000000000" pitchFamily="18" charset="-120"/>
                <a:cs typeface="Tahoma" panose="020B0604030504040204" pitchFamily="34" charset="0"/>
                <a:sym typeface="Symbol" panose="05050102010706020507" pitchFamily="18" charset="2"/>
              </a:rPr>
              <a:t>(K</a:t>
            </a:r>
            <a:r>
              <a:rPr lang="en-US" altLang="zh-TW" sz="2000" baseline="-25000" dirty="0">
                <a:ea typeface="PMingLiU" panose="02020500000000000000" pitchFamily="18" charset="-120"/>
                <a:cs typeface="Tahoma" panose="020B0604030504040204" pitchFamily="34" charset="0"/>
                <a:sym typeface="Symbol" panose="05050102010706020507" pitchFamily="18" charset="2"/>
              </a:rPr>
              <a:t>i</a:t>
            </a:r>
            <a:r>
              <a:rPr lang="en-US" altLang="zh-TW" sz="2000" dirty="0">
                <a:ea typeface="PMingLiU" panose="02020500000000000000" pitchFamily="18" charset="-120"/>
                <a:cs typeface="Tahoma" panose="020B0604030504040204" pitchFamily="34" charset="0"/>
                <a:sym typeface="Symbol" panose="05050102010706020507" pitchFamily="18" charset="2"/>
              </a:rPr>
              <a:t>, </a:t>
            </a:r>
            <a:r>
              <a:rPr lang="en-US" altLang="zh-TW" sz="2000" dirty="0" err="1">
                <a:ea typeface="PMingLiU" panose="02020500000000000000" pitchFamily="18" charset="-120"/>
                <a:cs typeface="Tahoma" panose="020B0604030504040204" pitchFamily="34" charset="0"/>
                <a:sym typeface="Symbol" panose="05050102010706020507" pitchFamily="18" charset="2"/>
              </a:rPr>
              <a:t>K</a:t>
            </a:r>
            <a:r>
              <a:rPr lang="en-US" altLang="zh-TW" sz="2000" baseline="-25000" dirty="0" err="1">
                <a:ea typeface="PMingLiU" panose="02020500000000000000" pitchFamily="18" charset="-120"/>
                <a:cs typeface="Tahoma" panose="020B0604030504040204" pitchFamily="34" charset="0"/>
                <a:sym typeface="Symbol" panose="05050102010706020507" pitchFamily="18" charset="2"/>
              </a:rPr>
              <a:t>j</a:t>
            </a:r>
            <a:r>
              <a:rPr lang="en-US" altLang="zh-TW" sz="2000" dirty="0">
                <a:ea typeface="PMingLiU" panose="02020500000000000000" pitchFamily="18" charset="-120"/>
                <a:cs typeface="Tahoma" panose="020B0604030504040204" pitchFamily="34" charset="0"/>
                <a:sym typeface="Symbol" panose="05050102010706020507" pitchFamily="18" charset="2"/>
              </a:rPr>
              <a:t>) = </a:t>
            </a:r>
            <a:r>
              <a:rPr lang="en-US" altLang="zh-TW" sz="2000" dirty="0" err="1">
                <a:ea typeface="PMingLiU" panose="02020500000000000000" pitchFamily="18" charset="-120"/>
                <a:cs typeface="Tahoma" panose="020B0604030504040204" pitchFamily="34" charset="0"/>
                <a:sym typeface="Symbol" panose="05050102010706020507" pitchFamily="18" charset="2"/>
              </a:rPr>
              <a:t>dist</a:t>
            </a:r>
            <a:r>
              <a:rPr lang="en-US" altLang="zh-TW" sz="2000" dirty="0">
                <a:ea typeface="PMingLiU" panose="02020500000000000000" pitchFamily="18" charset="-120"/>
                <a:cs typeface="Tahoma" panose="020B0604030504040204" pitchFamily="34" charset="0"/>
                <a:sym typeface="Symbol" panose="05050102010706020507" pitchFamily="18" charset="2"/>
              </a:rPr>
              <a:t>(M</a:t>
            </a:r>
            <a:r>
              <a:rPr lang="en-US" altLang="zh-TW" sz="2000" baseline="-25000" dirty="0">
                <a:ea typeface="PMingLiU" panose="02020500000000000000" pitchFamily="18" charset="-120"/>
                <a:cs typeface="Tahoma" panose="020B0604030504040204" pitchFamily="34" charset="0"/>
                <a:sym typeface="Symbol" panose="05050102010706020507" pitchFamily="18" charset="2"/>
              </a:rPr>
              <a:t>i</a:t>
            </a:r>
            <a:r>
              <a:rPr lang="en-US" altLang="zh-TW" sz="2000" dirty="0">
                <a:ea typeface="PMingLiU" panose="02020500000000000000" pitchFamily="18" charset="-120"/>
                <a:cs typeface="Tahoma" panose="020B0604030504040204" pitchFamily="34" charset="0"/>
                <a:sym typeface="Symbol" panose="05050102010706020507" pitchFamily="18" charset="2"/>
              </a:rPr>
              <a:t>, </a:t>
            </a:r>
            <a:r>
              <a:rPr lang="en-US" altLang="zh-TW" sz="2000" dirty="0" err="1">
                <a:ea typeface="PMingLiU" panose="02020500000000000000" pitchFamily="18" charset="-120"/>
                <a:cs typeface="Tahoma" panose="020B0604030504040204" pitchFamily="34" charset="0"/>
                <a:sym typeface="Symbol" panose="05050102010706020507" pitchFamily="18" charset="2"/>
              </a:rPr>
              <a:t>M</a:t>
            </a:r>
            <a:r>
              <a:rPr lang="en-US" altLang="zh-TW" sz="2000" baseline="-25000" dirty="0" err="1">
                <a:ea typeface="PMingLiU" panose="02020500000000000000" pitchFamily="18" charset="-120"/>
                <a:cs typeface="Tahoma" panose="020B0604030504040204" pitchFamily="34" charset="0"/>
                <a:sym typeface="Symbol" panose="05050102010706020507" pitchFamily="18" charset="2"/>
              </a:rPr>
              <a:t>j</a:t>
            </a:r>
            <a:r>
              <a:rPr lang="en-US" altLang="zh-TW" sz="2000" dirty="0">
                <a:ea typeface="PMingLiU" panose="02020500000000000000" pitchFamily="18" charset="-120"/>
                <a:cs typeface="Tahoma" panose="020B0604030504040204" pitchFamily="34" charset="0"/>
                <a:sym typeface="Symbol" panose="05050102010706020507" pitchFamily="18" charset="2"/>
              </a:rPr>
              <a:t>)</a:t>
            </a:r>
          </a:p>
          <a:p>
            <a:pPr lvl="1" eaLnBrk="1" hangingPunct="1">
              <a:lnSpc>
                <a:spcPct val="130000"/>
              </a:lnSpc>
            </a:pPr>
            <a:r>
              <a:rPr lang="en-US" altLang="zh-TW" sz="2000" dirty="0">
                <a:ea typeface="PMingLiU" panose="02020500000000000000" pitchFamily="18" charset="-120"/>
                <a:cs typeface="Tahoma" panose="020B0604030504040204" pitchFamily="34" charset="0"/>
                <a:sym typeface="Symbol" panose="05050102010706020507" pitchFamily="18" charset="2"/>
              </a:rPr>
              <a:t>Medoid: a chosen, centrally located object in the cluster</a:t>
            </a:r>
          </a:p>
        </p:txBody>
      </p:sp>
      <p:grpSp>
        <p:nvGrpSpPr>
          <p:cNvPr id="30724" name="Group 45">
            <a:extLst>
              <a:ext uri="{FF2B5EF4-FFF2-40B4-BE49-F238E27FC236}">
                <a16:creationId xmlns:a16="http://schemas.microsoft.com/office/drawing/2014/main" id="{7EA0651C-37DE-440E-9457-C6E83AC49255}"/>
              </a:ext>
            </a:extLst>
          </p:cNvPr>
          <p:cNvGrpSpPr>
            <a:grpSpLocks/>
          </p:cNvGrpSpPr>
          <p:nvPr/>
        </p:nvGrpSpPr>
        <p:grpSpPr bwMode="auto">
          <a:xfrm>
            <a:off x="6183630" y="342900"/>
            <a:ext cx="914400" cy="1066800"/>
            <a:chOff x="6096000" y="152400"/>
            <a:chExt cx="914400" cy="1066800"/>
          </a:xfrm>
        </p:grpSpPr>
        <p:grpSp>
          <p:nvGrpSpPr>
            <p:cNvPr id="30746" name="Group 38">
              <a:extLst>
                <a:ext uri="{FF2B5EF4-FFF2-40B4-BE49-F238E27FC236}">
                  <a16:creationId xmlns:a16="http://schemas.microsoft.com/office/drawing/2014/main" id="{54C110A7-24C2-4487-87CF-A027636BBDD3}"/>
                </a:ext>
              </a:extLst>
            </p:cNvPr>
            <p:cNvGrpSpPr>
              <a:grpSpLocks/>
            </p:cNvGrpSpPr>
            <p:nvPr/>
          </p:nvGrpSpPr>
          <p:grpSpPr bwMode="auto">
            <a:xfrm>
              <a:off x="6096000" y="152400"/>
              <a:ext cx="914400" cy="1066800"/>
              <a:chOff x="6096000" y="152400"/>
              <a:chExt cx="914400" cy="1066800"/>
            </a:xfrm>
          </p:grpSpPr>
          <p:sp>
            <p:nvSpPr>
              <p:cNvPr id="7" name="Oval 6">
                <a:extLst>
                  <a:ext uri="{FF2B5EF4-FFF2-40B4-BE49-F238E27FC236}">
                    <a16:creationId xmlns:a16="http://schemas.microsoft.com/office/drawing/2014/main" id="{483E4AB3-1904-4C7E-B9F9-B18972A88C10}"/>
                  </a:ext>
                </a:extLst>
              </p:cNvPr>
              <p:cNvSpPr/>
              <p:nvPr/>
            </p:nvSpPr>
            <p:spPr bwMode="auto">
              <a:xfrm>
                <a:off x="6096000" y="152400"/>
                <a:ext cx="914400" cy="10668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ndParaRPr>
              </a:p>
            </p:txBody>
          </p:sp>
          <p:sp>
            <p:nvSpPr>
              <p:cNvPr id="30749" name="Oval 8">
                <a:extLst>
                  <a:ext uri="{FF2B5EF4-FFF2-40B4-BE49-F238E27FC236}">
                    <a16:creationId xmlns:a16="http://schemas.microsoft.com/office/drawing/2014/main" id="{21CD5A45-EB2C-4288-9E36-455BCFE4841A}"/>
                  </a:ext>
                </a:extLst>
              </p:cNvPr>
              <p:cNvSpPr>
                <a:spLocks noChangeArrowheads="1"/>
              </p:cNvSpPr>
              <p:nvPr/>
            </p:nvSpPr>
            <p:spPr bwMode="auto">
              <a:xfrm>
                <a:off x="63246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50" name="Oval 9">
                <a:extLst>
                  <a:ext uri="{FF2B5EF4-FFF2-40B4-BE49-F238E27FC236}">
                    <a16:creationId xmlns:a16="http://schemas.microsoft.com/office/drawing/2014/main" id="{66E21AE4-79DD-46D9-8020-41B34D7EE878}"/>
                  </a:ext>
                </a:extLst>
              </p:cNvPr>
              <p:cNvSpPr>
                <a:spLocks noChangeArrowheads="1"/>
              </p:cNvSpPr>
              <p:nvPr/>
            </p:nvSpPr>
            <p:spPr bwMode="auto">
              <a:xfrm>
                <a:off x="64770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51" name="Oval 10">
                <a:extLst>
                  <a:ext uri="{FF2B5EF4-FFF2-40B4-BE49-F238E27FC236}">
                    <a16:creationId xmlns:a16="http://schemas.microsoft.com/office/drawing/2014/main" id="{12A13FD5-5D04-4019-B776-3700D6860D55}"/>
                  </a:ext>
                </a:extLst>
              </p:cNvPr>
              <p:cNvSpPr>
                <a:spLocks noChangeArrowheads="1"/>
              </p:cNvSpPr>
              <p:nvPr/>
            </p:nvSpPr>
            <p:spPr bwMode="auto">
              <a:xfrm>
                <a:off x="6629400" y="838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52" name="Oval 11">
                <a:extLst>
                  <a:ext uri="{FF2B5EF4-FFF2-40B4-BE49-F238E27FC236}">
                    <a16:creationId xmlns:a16="http://schemas.microsoft.com/office/drawing/2014/main" id="{5192BF38-B41F-4FA0-AE20-3CDC4A1D71A3}"/>
                  </a:ext>
                </a:extLst>
              </p:cNvPr>
              <p:cNvSpPr>
                <a:spLocks noChangeArrowheads="1"/>
              </p:cNvSpPr>
              <p:nvPr/>
            </p:nvSpPr>
            <p:spPr bwMode="auto">
              <a:xfrm>
                <a:off x="68580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53" name="Oval 12">
                <a:extLst>
                  <a:ext uri="{FF2B5EF4-FFF2-40B4-BE49-F238E27FC236}">
                    <a16:creationId xmlns:a16="http://schemas.microsoft.com/office/drawing/2014/main" id="{009623CF-56D3-4D3E-B713-1E8A71E38632}"/>
                  </a:ext>
                </a:extLst>
              </p:cNvPr>
              <p:cNvSpPr>
                <a:spLocks noChangeArrowheads="1"/>
              </p:cNvSpPr>
              <p:nvPr/>
            </p:nvSpPr>
            <p:spPr bwMode="auto">
              <a:xfrm>
                <a:off x="61722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54" name="Oval 13">
                <a:extLst>
                  <a:ext uri="{FF2B5EF4-FFF2-40B4-BE49-F238E27FC236}">
                    <a16:creationId xmlns:a16="http://schemas.microsoft.com/office/drawing/2014/main" id="{8C3BD127-56B2-4BD7-A212-ED43FFB481DD}"/>
                  </a:ext>
                </a:extLst>
              </p:cNvPr>
              <p:cNvSpPr>
                <a:spLocks noChangeArrowheads="1"/>
              </p:cNvSpPr>
              <p:nvPr/>
            </p:nvSpPr>
            <p:spPr bwMode="auto">
              <a:xfrm>
                <a:off x="61722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55" name="Oval 14">
                <a:extLst>
                  <a:ext uri="{FF2B5EF4-FFF2-40B4-BE49-F238E27FC236}">
                    <a16:creationId xmlns:a16="http://schemas.microsoft.com/office/drawing/2014/main" id="{CDBC0EF8-5167-4934-B7E5-A0D38107B5E5}"/>
                  </a:ext>
                </a:extLst>
              </p:cNvPr>
              <p:cNvSpPr>
                <a:spLocks noChangeArrowheads="1"/>
              </p:cNvSpPr>
              <p:nvPr/>
            </p:nvSpPr>
            <p:spPr bwMode="auto">
              <a:xfrm>
                <a:off x="6629400" y="304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56" name="Oval 16">
                <a:extLst>
                  <a:ext uri="{FF2B5EF4-FFF2-40B4-BE49-F238E27FC236}">
                    <a16:creationId xmlns:a16="http://schemas.microsoft.com/office/drawing/2014/main" id="{0A411D9C-D6E9-420C-BAAC-0730BE99BD9D}"/>
                  </a:ext>
                </a:extLst>
              </p:cNvPr>
              <p:cNvSpPr>
                <a:spLocks noChangeArrowheads="1"/>
              </p:cNvSpPr>
              <p:nvPr/>
            </p:nvSpPr>
            <p:spPr bwMode="auto">
              <a:xfrm>
                <a:off x="6781800" y="4572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57" name="Oval 17">
                <a:extLst>
                  <a:ext uri="{FF2B5EF4-FFF2-40B4-BE49-F238E27FC236}">
                    <a16:creationId xmlns:a16="http://schemas.microsoft.com/office/drawing/2014/main" id="{3917C202-32BB-47A8-A8C5-6E5EE7967A05}"/>
                  </a:ext>
                </a:extLst>
              </p:cNvPr>
              <p:cNvSpPr>
                <a:spLocks noChangeArrowheads="1"/>
              </p:cNvSpPr>
              <p:nvPr/>
            </p:nvSpPr>
            <p:spPr bwMode="auto">
              <a:xfrm>
                <a:off x="6400800" y="7620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58" name="Oval 18">
                <a:extLst>
                  <a:ext uri="{FF2B5EF4-FFF2-40B4-BE49-F238E27FC236}">
                    <a16:creationId xmlns:a16="http://schemas.microsoft.com/office/drawing/2014/main" id="{A717FC5D-BAFC-4CAE-80CD-67FDB7D45D6D}"/>
                  </a:ext>
                </a:extLst>
              </p:cNvPr>
              <p:cNvSpPr>
                <a:spLocks noChangeArrowheads="1"/>
              </p:cNvSpPr>
              <p:nvPr/>
            </p:nvSpPr>
            <p:spPr bwMode="auto">
              <a:xfrm>
                <a:off x="6629400" y="609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59" name="Oval 33">
                <a:extLst>
                  <a:ext uri="{FF2B5EF4-FFF2-40B4-BE49-F238E27FC236}">
                    <a16:creationId xmlns:a16="http://schemas.microsoft.com/office/drawing/2014/main" id="{7C746FCB-4C69-4E66-878F-5B4AA26DF2A9}"/>
                  </a:ext>
                </a:extLst>
              </p:cNvPr>
              <p:cNvSpPr>
                <a:spLocks noChangeArrowheads="1"/>
              </p:cNvSpPr>
              <p:nvPr/>
            </p:nvSpPr>
            <p:spPr bwMode="auto">
              <a:xfrm>
                <a:off x="6477000" y="10668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60" name="Oval 34">
                <a:extLst>
                  <a:ext uri="{FF2B5EF4-FFF2-40B4-BE49-F238E27FC236}">
                    <a16:creationId xmlns:a16="http://schemas.microsoft.com/office/drawing/2014/main" id="{0C96D4CE-489D-4AB7-BD22-9C05A3DB204A}"/>
                  </a:ext>
                </a:extLst>
              </p:cNvPr>
              <p:cNvSpPr>
                <a:spLocks noChangeArrowheads="1"/>
              </p:cNvSpPr>
              <p:nvPr/>
            </p:nvSpPr>
            <p:spPr bwMode="auto">
              <a:xfrm>
                <a:off x="6477000" y="228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61" name="Oval 35">
                <a:extLst>
                  <a:ext uri="{FF2B5EF4-FFF2-40B4-BE49-F238E27FC236}">
                    <a16:creationId xmlns:a16="http://schemas.microsoft.com/office/drawing/2014/main" id="{75D03856-2F4E-4C98-A47B-85A0CBD7BE25}"/>
                  </a:ext>
                </a:extLst>
              </p:cNvPr>
              <p:cNvSpPr>
                <a:spLocks noChangeArrowheads="1"/>
              </p:cNvSpPr>
              <p:nvPr/>
            </p:nvSpPr>
            <p:spPr bwMode="auto">
              <a:xfrm>
                <a:off x="62484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762" name="Oval 36">
                <a:extLst>
                  <a:ext uri="{FF2B5EF4-FFF2-40B4-BE49-F238E27FC236}">
                    <a16:creationId xmlns:a16="http://schemas.microsoft.com/office/drawing/2014/main" id="{2F91F626-B63F-4D3A-B236-5FB266F0F68D}"/>
                  </a:ext>
                </a:extLst>
              </p:cNvPr>
              <p:cNvSpPr>
                <a:spLocks noChangeArrowheads="1"/>
              </p:cNvSpPr>
              <p:nvPr/>
            </p:nvSpPr>
            <p:spPr bwMode="auto">
              <a:xfrm>
                <a:off x="6781800" y="990600"/>
                <a:ext cx="76200" cy="76200"/>
              </a:xfrm>
              <a:prstGeom prst="ellipse">
                <a:avLst/>
              </a:prstGeom>
              <a:solidFill>
                <a:schemeClr val="accent1"/>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sp>
          <p:nvSpPr>
            <p:cNvPr id="30747" name="TextBox 43">
              <a:extLst>
                <a:ext uri="{FF2B5EF4-FFF2-40B4-BE49-F238E27FC236}">
                  <a16:creationId xmlns:a16="http://schemas.microsoft.com/office/drawing/2014/main" id="{3CB1753E-D876-4A68-9163-55EC8A50D015}"/>
                </a:ext>
              </a:extLst>
            </p:cNvPr>
            <p:cNvSpPr txBox="1">
              <a:spLocks noChangeArrowheads="1"/>
            </p:cNvSpPr>
            <p:nvPr/>
          </p:nvSpPr>
          <p:spPr bwMode="auto">
            <a:xfrm flipH="1">
              <a:off x="6507481" y="533400"/>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zh-TW" sz="1000">
                  <a:ea typeface="PMingLiU" panose="02020500000000000000" pitchFamily="18" charset="-120"/>
                </a:rPr>
                <a:t>X</a:t>
              </a:r>
            </a:p>
          </p:txBody>
        </p:sp>
      </p:grpSp>
      <p:grpSp>
        <p:nvGrpSpPr>
          <p:cNvPr id="30725" name="Group 46">
            <a:extLst>
              <a:ext uri="{FF2B5EF4-FFF2-40B4-BE49-F238E27FC236}">
                <a16:creationId xmlns:a16="http://schemas.microsoft.com/office/drawing/2014/main" id="{93117982-DC25-457A-8D67-DF97C981C906}"/>
              </a:ext>
            </a:extLst>
          </p:cNvPr>
          <p:cNvGrpSpPr>
            <a:grpSpLocks/>
          </p:cNvGrpSpPr>
          <p:nvPr/>
        </p:nvGrpSpPr>
        <p:grpSpPr bwMode="auto">
          <a:xfrm>
            <a:off x="7597140" y="506582"/>
            <a:ext cx="1066800" cy="838200"/>
            <a:chOff x="7924800" y="304800"/>
            <a:chExt cx="1066800" cy="838200"/>
          </a:xfrm>
        </p:grpSpPr>
        <p:grpSp>
          <p:nvGrpSpPr>
            <p:cNvPr id="30727" name="Group 39">
              <a:extLst>
                <a:ext uri="{FF2B5EF4-FFF2-40B4-BE49-F238E27FC236}">
                  <a16:creationId xmlns:a16="http://schemas.microsoft.com/office/drawing/2014/main" id="{A93179C4-DC41-4CD4-8981-F4C82F2080B2}"/>
                </a:ext>
              </a:extLst>
            </p:cNvPr>
            <p:cNvGrpSpPr>
              <a:grpSpLocks/>
            </p:cNvGrpSpPr>
            <p:nvPr/>
          </p:nvGrpSpPr>
          <p:grpSpPr bwMode="auto">
            <a:xfrm>
              <a:off x="7924800" y="304800"/>
              <a:ext cx="1066800" cy="838200"/>
              <a:chOff x="7924800" y="304800"/>
              <a:chExt cx="1066800" cy="838200"/>
            </a:xfrm>
          </p:grpSpPr>
          <p:sp>
            <p:nvSpPr>
              <p:cNvPr id="8" name="Oval 7">
                <a:extLst>
                  <a:ext uri="{FF2B5EF4-FFF2-40B4-BE49-F238E27FC236}">
                    <a16:creationId xmlns:a16="http://schemas.microsoft.com/office/drawing/2014/main" id="{963BF19A-0009-43AA-922F-EF18DF730A27}"/>
                  </a:ext>
                </a:extLst>
              </p:cNvPr>
              <p:cNvSpPr/>
              <p:nvPr/>
            </p:nvSpPr>
            <p:spPr bwMode="auto">
              <a:xfrm>
                <a:off x="7924800" y="304800"/>
                <a:ext cx="1066800" cy="838200"/>
              </a:xfrm>
              <a:prstGeom prst="ellipse">
                <a:avLst/>
              </a:prstGeom>
              <a:ln>
                <a:solidFill>
                  <a:schemeClr val="tx2">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ndParaRPr>
              </a:p>
            </p:txBody>
          </p:sp>
          <p:sp>
            <p:nvSpPr>
              <p:cNvPr id="30730" name="Oval 15">
                <a:extLst>
                  <a:ext uri="{FF2B5EF4-FFF2-40B4-BE49-F238E27FC236}">
                    <a16:creationId xmlns:a16="http://schemas.microsoft.com/office/drawing/2014/main" id="{1B9440DC-D5CC-45B2-9E12-BD872058D733}"/>
                  </a:ext>
                </a:extLst>
              </p:cNvPr>
              <p:cNvSpPr>
                <a:spLocks noChangeArrowheads="1"/>
              </p:cNvSpPr>
              <p:nvPr/>
            </p:nvSpPr>
            <p:spPr bwMode="auto">
              <a:xfrm>
                <a:off x="83058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31" name="Oval 19">
                <a:extLst>
                  <a:ext uri="{FF2B5EF4-FFF2-40B4-BE49-F238E27FC236}">
                    <a16:creationId xmlns:a16="http://schemas.microsoft.com/office/drawing/2014/main" id="{08E38522-B295-45CD-B214-A200F84C0C7A}"/>
                  </a:ext>
                </a:extLst>
              </p:cNvPr>
              <p:cNvSpPr>
                <a:spLocks noChangeArrowheads="1"/>
              </p:cNvSpPr>
              <p:nvPr/>
            </p:nvSpPr>
            <p:spPr bwMode="auto">
              <a:xfrm>
                <a:off x="84582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32" name="Oval 20">
                <a:extLst>
                  <a:ext uri="{FF2B5EF4-FFF2-40B4-BE49-F238E27FC236}">
                    <a16:creationId xmlns:a16="http://schemas.microsoft.com/office/drawing/2014/main" id="{2D03370C-4FF8-46F8-A455-A67298C6C073}"/>
                  </a:ext>
                </a:extLst>
              </p:cNvPr>
              <p:cNvSpPr>
                <a:spLocks noChangeArrowheads="1"/>
              </p:cNvSpPr>
              <p:nvPr/>
            </p:nvSpPr>
            <p:spPr bwMode="auto">
              <a:xfrm>
                <a:off x="86106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33" name="Oval 21">
                <a:extLst>
                  <a:ext uri="{FF2B5EF4-FFF2-40B4-BE49-F238E27FC236}">
                    <a16:creationId xmlns:a16="http://schemas.microsoft.com/office/drawing/2014/main" id="{B733AC65-B544-449C-A53A-1AB5090737F9}"/>
                  </a:ext>
                </a:extLst>
              </p:cNvPr>
              <p:cNvSpPr>
                <a:spLocks noChangeArrowheads="1"/>
              </p:cNvSpPr>
              <p:nvPr/>
            </p:nvSpPr>
            <p:spPr bwMode="auto">
              <a:xfrm>
                <a:off x="8458200" y="762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34" name="Oval 22">
                <a:extLst>
                  <a:ext uri="{FF2B5EF4-FFF2-40B4-BE49-F238E27FC236}">
                    <a16:creationId xmlns:a16="http://schemas.microsoft.com/office/drawing/2014/main" id="{54B043B9-C359-42A5-A461-1218DA9D9A34}"/>
                  </a:ext>
                </a:extLst>
              </p:cNvPr>
              <p:cNvSpPr>
                <a:spLocks noChangeArrowheads="1"/>
              </p:cNvSpPr>
              <p:nvPr/>
            </p:nvSpPr>
            <p:spPr bwMode="auto">
              <a:xfrm>
                <a:off x="86106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35" name="Oval 23">
                <a:extLst>
                  <a:ext uri="{FF2B5EF4-FFF2-40B4-BE49-F238E27FC236}">
                    <a16:creationId xmlns:a16="http://schemas.microsoft.com/office/drawing/2014/main" id="{D551D742-F456-433E-8315-412AD03C695C}"/>
                  </a:ext>
                </a:extLst>
              </p:cNvPr>
              <p:cNvSpPr>
                <a:spLocks noChangeArrowheads="1"/>
              </p:cNvSpPr>
              <p:nvPr/>
            </p:nvSpPr>
            <p:spPr bwMode="auto">
              <a:xfrm>
                <a:off x="81534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36" name="Oval 24">
                <a:extLst>
                  <a:ext uri="{FF2B5EF4-FFF2-40B4-BE49-F238E27FC236}">
                    <a16:creationId xmlns:a16="http://schemas.microsoft.com/office/drawing/2014/main" id="{19701FE4-07F1-4D6D-8C73-730DAE58FF2E}"/>
                  </a:ext>
                </a:extLst>
              </p:cNvPr>
              <p:cNvSpPr>
                <a:spLocks noChangeArrowheads="1"/>
              </p:cNvSpPr>
              <p:nvPr/>
            </p:nvSpPr>
            <p:spPr bwMode="auto">
              <a:xfrm>
                <a:off x="8305800" y="3810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37" name="Oval 25">
                <a:extLst>
                  <a:ext uri="{FF2B5EF4-FFF2-40B4-BE49-F238E27FC236}">
                    <a16:creationId xmlns:a16="http://schemas.microsoft.com/office/drawing/2014/main" id="{25ED17BF-5029-422A-8911-F6A6ED2B2539}"/>
                  </a:ext>
                </a:extLst>
              </p:cNvPr>
              <p:cNvSpPr>
                <a:spLocks noChangeArrowheads="1"/>
              </p:cNvSpPr>
              <p:nvPr/>
            </p:nvSpPr>
            <p:spPr bwMode="auto">
              <a:xfrm>
                <a:off x="80010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38" name="Oval 26">
                <a:extLst>
                  <a:ext uri="{FF2B5EF4-FFF2-40B4-BE49-F238E27FC236}">
                    <a16:creationId xmlns:a16="http://schemas.microsoft.com/office/drawing/2014/main" id="{FCFB158C-B010-473C-BB2D-5F27A8CC3A3B}"/>
                  </a:ext>
                </a:extLst>
              </p:cNvPr>
              <p:cNvSpPr>
                <a:spLocks noChangeArrowheads="1"/>
              </p:cNvSpPr>
              <p:nvPr/>
            </p:nvSpPr>
            <p:spPr bwMode="auto">
              <a:xfrm>
                <a:off x="8458200" y="533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b="1">
                  <a:solidFill>
                    <a:srgbClr val="0000FF"/>
                  </a:solidFill>
                </a:endParaRPr>
              </a:p>
            </p:txBody>
          </p:sp>
          <p:sp>
            <p:nvSpPr>
              <p:cNvPr id="30739" name="Oval 27">
                <a:extLst>
                  <a:ext uri="{FF2B5EF4-FFF2-40B4-BE49-F238E27FC236}">
                    <a16:creationId xmlns:a16="http://schemas.microsoft.com/office/drawing/2014/main" id="{80AFEAF9-E683-48E1-964D-EF1367EDB294}"/>
                  </a:ext>
                </a:extLst>
              </p:cNvPr>
              <p:cNvSpPr>
                <a:spLocks noChangeArrowheads="1"/>
              </p:cNvSpPr>
              <p:nvPr/>
            </p:nvSpPr>
            <p:spPr bwMode="auto">
              <a:xfrm>
                <a:off x="81534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40" name="Oval 28">
                <a:extLst>
                  <a:ext uri="{FF2B5EF4-FFF2-40B4-BE49-F238E27FC236}">
                    <a16:creationId xmlns:a16="http://schemas.microsoft.com/office/drawing/2014/main" id="{6078EFA7-27C6-4DAA-9007-18AD8E259111}"/>
                  </a:ext>
                </a:extLst>
              </p:cNvPr>
              <p:cNvSpPr>
                <a:spLocks noChangeArrowheads="1"/>
              </p:cNvSpPr>
              <p:nvPr/>
            </p:nvSpPr>
            <p:spPr bwMode="auto">
              <a:xfrm>
                <a:off x="83058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41" name="Oval 29">
                <a:extLst>
                  <a:ext uri="{FF2B5EF4-FFF2-40B4-BE49-F238E27FC236}">
                    <a16:creationId xmlns:a16="http://schemas.microsoft.com/office/drawing/2014/main" id="{00BA74AD-8C2A-4632-9FCE-46697857CC1E}"/>
                  </a:ext>
                </a:extLst>
              </p:cNvPr>
              <p:cNvSpPr>
                <a:spLocks noChangeArrowheads="1"/>
              </p:cNvSpPr>
              <p:nvPr/>
            </p:nvSpPr>
            <p:spPr bwMode="auto">
              <a:xfrm>
                <a:off x="8610600" y="9144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42" name="Oval 30">
                <a:extLst>
                  <a:ext uri="{FF2B5EF4-FFF2-40B4-BE49-F238E27FC236}">
                    <a16:creationId xmlns:a16="http://schemas.microsoft.com/office/drawing/2014/main" id="{0D777168-E4F1-4515-88C5-6FE23B83DCBB}"/>
                  </a:ext>
                </a:extLst>
              </p:cNvPr>
              <p:cNvSpPr>
                <a:spLocks noChangeArrowheads="1"/>
              </p:cNvSpPr>
              <p:nvPr/>
            </p:nvSpPr>
            <p:spPr bwMode="auto">
              <a:xfrm>
                <a:off x="8763000" y="8382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43" name="Oval 31">
                <a:extLst>
                  <a:ext uri="{FF2B5EF4-FFF2-40B4-BE49-F238E27FC236}">
                    <a16:creationId xmlns:a16="http://schemas.microsoft.com/office/drawing/2014/main" id="{A48A1A25-FCA2-40E2-B974-6E20C7CFC09F}"/>
                  </a:ext>
                </a:extLst>
              </p:cNvPr>
              <p:cNvSpPr>
                <a:spLocks noChangeArrowheads="1"/>
              </p:cNvSpPr>
              <p:nvPr/>
            </p:nvSpPr>
            <p:spPr bwMode="auto">
              <a:xfrm>
                <a:off x="8839200" y="609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44" name="Oval 32">
                <a:extLst>
                  <a:ext uri="{FF2B5EF4-FFF2-40B4-BE49-F238E27FC236}">
                    <a16:creationId xmlns:a16="http://schemas.microsoft.com/office/drawing/2014/main" id="{52B1B7CD-0718-478B-A8A7-063BE6511791}"/>
                  </a:ext>
                </a:extLst>
              </p:cNvPr>
              <p:cNvSpPr>
                <a:spLocks noChangeArrowheads="1"/>
              </p:cNvSpPr>
              <p:nvPr/>
            </p:nvSpPr>
            <p:spPr bwMode="auto">
              <a:xfrm>
                <a:off x="8686800" y="6858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sp>
            <p:nvSpPr>
              <p:cNvPr id="30745" name="Oval 37">
                <a:extLst>
                  <a:ext uri="{FF2B5EF4-FFF2-40B4-BE49-F238E27FC236}">
                    <a16:creationId xmlns:a16="http://schemas.microsoft.com/office/drawing/2014/main" id="{C5013C00-41AE-43FF-89F5-067F2207F1AB}"/>
                  </a:ext>
                </a:extLst>
              </p:cNvPr>
              <p:cNvSpPr>
                <a:spLocks noChangeArrowheads="1"/>
              </p:cNvSpPr>
              <p:nvPr/>
            </p:nvSpPr>
            <p:spPr bwMode="auto">
              <a:xfrm>
                <a:off x="8229600" y="990600"/>
                <a:ext cx="76200" cy="76200"/>
              </a:xfrm>
              <a:prstGeom prst="ellipse">
                <a:avLst/>
              </a:prstGeom>
              <a:solidFill>
                <a:srgbClr val="0070C0"/>
              </a:solidFill>
              <a:ln w="9525" algn="ctr">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solidFill>
                    <a:srgbClr val="0000FF"/>
                  </a:solidFill>
                </a:endParaRPr>
              </a:p>
            </p:txBody>
          </p:sp>
        </p:grpSp>
        <p:sp>
          <p:nvSpPr>
            <p:cNvPr id="30728" name="TextBox 44">
              <a:extLst>
                <a:ext uri="{FF2B5EF4-FFF2-40B4-BE49-F238E27FC236}">
                  <a16:creationId xmlns:a16="http://schemas.microsoft.com/office/drawing/2014/main" id="{4D4D854A-0257-4FF5-B5F9-FE5DA7C0C45F}"/>
                </a:ext>
              </a:extLst>
            </p:cNvPr>
            <p:cNvSpPr txBox="1">
              <a:spLocks noChangeArrowheads="1"/>
            </p:cNvSpPr>
            <p:nvPr/>
          </p:nvSpPr>
          <p:spPr bwMode="auto">
            <a:xfrm flipH="1">
              <a:off x="8458200" y="591979"/>
              <a:ext cx="45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zh-TW" sz="1000">
                  <a:ea typeface="PMingLiU" panose="02020500000000000000" pitchFamily="18" charset="-120"/>
                </a:rPr>
                <a:t>X</a:t>
              </a:r>
            </a:p>
          </p:txBody>
        </p:sp>
      </p:grpSp>
      <p:sp>
        <p:nvSpPr>
          <p:cNvPr id="30726" name="Slide Number Placeholder 47">
            <a:extLst>
              <a:ext uri="{FF2B5EF4-FFF2-40B4-BE49-F238E27FC236}">
                <a16:creationId xmlns:a16="http://schemas.microsoft.com/office/drawing/2014/main" id="{C80093FE-4C56-4D2D-8F36-759AD81AB3A7}"/>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3E5CD8CC-A68C-477C-8AF9-94FF4A9FDF7E}" type="slidenum">
              <a:rPr lang="en-US" altLang="zh-TW" sz="1200">
                <a:ea typeface="PMingLiU" panose="02020500000000000000" pitchFamily="18" charset="-120"/>
              </a:rPr>
              <a:pPr algn="r" eaLnBrk="1" hangingPunct="1"/>
              <a:t>30</a:t>
            </a:fld>
            <a:endParaRPr lang="en-US" altLang="zh-TW" sz="1200">
              <a:ea typeface="PMingLiU" panose="02020500000000000000" pitchFamily="18"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4AE46C-E6CA-4095-8452-FC2A6ECD7C56}"/>
              </a:ext>
            </a:extLst>
          </p:cNvPr>
          <p:cNvSpPr>
            <a:spLocks noGrp="1"/>
          </p:cNvSpPr>
          <p:nvPr>
            <p:ph type="title"/>
          </p:nvPr>
        </p:nvSpPr>
        <p:spPr/>
        <p:txBody>
          <a:bodyPr/>
          <a:lstStyle/>
          <a:p>
            <a:r>
              <a:rPr lang="en-US" altLang="zh-TW" dirty="0"/>
              <a:t>Examples of Hierarchical Clustering</a:t>
            </a:r>
            <a:endParaRPr lang="zh-TW" altLang="en-US" dirty="0"/>
          </a:p>
        </p:txBody>
      </p:sp>
      <p:sp>
        <p:nvSpPr>
          <p:cNvPr id="3" name="內容版面配置區 2">
            <a:extLst>
              <a:ext uri="{FF2B5EF4-FFF2-40B4-BE49-F238E27FC236}">
                <a16:creationId xmlns:a16="http://schemas.microsoft.com/office/drawing/2014/main" id="{30A77C59-78D4-4461-A57D-A9F552173D55}"/>
              </a:ext>
            </a:extLst>
          </p:cNvPr>
          <p:cNvSpPr>
            <a:spLocks noGrp="1"/>
          </p:cNvSpPr>
          <p:nvPr>
            <p:ph idx="1"/>
          </p:nvPr>
        </p:nvSpPr>
        <p:spPr/>
        <p:txBody>
          <a:bodyPr/>
          <a:lstStyle/>
          <a:p>
            <a:r>
              <a:rPr lang="en-US" altLang="zh-TW" dirty="0"/>
              <a:t>7 data points and the matrix of Euclidean distance squared</a:t>
            </a:r>
            <a:endParaRPr lang="zh-TW" altLang="en-US" dirty="0"/>
          </a:p>
        </p:txBody>
      </p:sp>
      <p:grpSp>
        <p:nvGrpSpPr>
          <p:cNvPr id="6" name="群組 5">
            <a:extLst>
              <a:ext uri="{FF2B5EF4-FFF2-40B4-BE49-F238E27FC236}">
                <a16:creationId xmlns:a16="http://schemas.microsoft.com/office/drawing/2014/main" id="{BD9DBEE5-D07D-4153-9857-9E008C162A0A}"/>
              </a:ext>
            </a:extLst>
          </p:cNvPr>
          <p:cNvGrpSpPr/>
          <p:nvPr/>
        </p:nvGrpSpPr>
        <p:grpSpPr>
          <a:xfrm>
            <a:off x="871841" y="3294823"/>
            <a:ext cx="7178644" cy="2725226"/>
            <a:chOff x="899551" y="2943841"/>
            <a:chExt cx="7178644" cy="2725226"/>
          </a:xfrm>
        </p:grpSpPr>
        <p:pic>
          <p:nvPicPr>
            <p:cNvPr id="4" name="Picture 12">
              <a:extLst>
                <a:ext uri="{FF2B5EF4-FFF2-40B4-BE49-F238E27FC236}">
                  <a16:creationId xmlns:a16="http://schemas.microsoft.com/office/drawing/2014/main" id="{80DAAE89-3CF1-4829-9ECC-29DD357D56C8}"/>
                </a:ext>
              </a:extLst>
            </p:cNvPr>
            <p:cNvPicPr>
              <a:picLocks noChangeAspect="1" noChangeArrowheads="1"/>
            </p:cNvPicPr>
            <p:nvPr/>
          </p:nvPicPr>
          <p:blipFill>
            <a:blip r:embed="rId2" cstate="print"/>
            <a:srcRect l="64794" t="36881" r="9170" b="34654"/>
            <a:stretch>
              <a:fillRect/>
            </a:stretch>
          </p:blipFill>
          <p:spPr bwMode="auto">
            <a:xfrm>
              <a:off x="899551" y="2943841"/>
              <a:ext cx="7178644" cy="2725226"/>
            </a:xfrm>
            <a:prstGeom prst="rect">
              <a:avLst/>
            </a:prstGeom>
            <a:noFill/>
            <a:ln w="9525">
              <a:noFill/>
              <a:miter lim="800000"/>
              <a:headEnd/>
              <a:tailEnd/>
            </a:ln>
          </p:spPr>
        </p:pic>
        <p:sp>
          <p:nvSpPr>
            <p:cNvPr id="5" name="文字方塊 4">
              <a:extLst>
                <a:ext uri="{FF2B5EF4-FFF2-40B4-BE49-F238E27FC236}">
                  <a16:creationId xmlns:a16="http://schemas.microsoft.com/office/drawing/2014/main" id="{2CEDBDCD-41B2-4475-B63A-B2D6A4D554BC}"/>
                </a:ext>
              </a:extLst>
            </p:cNvPr>
            <p:cNvSpPr txBox="1"/>
            <p:nvPr/>
          </p:nvSpPr>
          <p:spPr>
            <a:xfrm>
              <a:off x="1019625" y="2971549"/>
              <a:ext cx="1049322" cy="276999"/>
            </a:xfrm>
            <a:prstGeom prst="rect">
              <a:avLst/>
            </a:prstGeom>
            <a:solidFill>
              <a:schemeClr val="bg1"/>
            </a:solidFill>
          </p:spPr>
          <p:txBody>
            <a:bodyPr wrap="square" rtlCol="0">
              <a:spAutoFit/>
            </a:bodyPr>
            <a:lstStyle/>
            <a:p>
              <a:r>
                <a:rPr lang="en-US" altLang="zh-TW" sz="1200" b="1" dirty="0"/>
                <a:t>Data Points</a:t>
              </a:r>
              <a:endParaRPr lang="zh-TW" altLang="en-US" sz="1200" b="1" dirty="0"/>
            </a:p>
          </p:txBody>
        </p:sp>
      </p:grpSp>
      <p:sp>
        <p:nvSpPr>
          <p:cNvPr id="10" name="圖說文字: 直線 9">
            <a:extLst>
              <a:ext uri="{FF2B5EF4-FFF2-40B4-BE49-F238E27FC236}">
                <a16:creationId xmlns:a16="http://schemas.microsoft.com/office/drawing/2014/main" id="{1BA83A67-AA03-4107-92C3-45670EB3E664}"/>
              </a:ext>
            </a:extLst>
          </p:cNvPr>
          <p:cNvSpPr/>
          <p:nvPr/>
        </p:nvSpPr>
        <p:spPr>
          <a:xfrm>
            <a:off x="5375563" y="2440926"/>
            <a:ext cx="3449782" cy="639618"/>
          </a:xfrm>
          <a:prstGeom prst="borderCallout1">
            <a:avLst>
              <a:gd name="adj1" fmla="val 111169"/>
              <a:gd name="adj2" fmla="val 7999"/>
              <a:gd name="adj3" fmla="val 207806"/>
              <a:gd name="adj4" fmla="val 75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TW" dirty="0">
                <a:solidFill>
                  <a:schemeClr val="tx1"/>
                </a:solidFill>
              </a:rPr>
              <a:t>Calculating the distance:</a:t>
            </a:r>
          </a:p>
          <a:p>
            <a:pPr algn="ctr"/>
            <a:r>
              <a:rPr lang="en-US" altLang="zh-TW" dirty="0">
                <a:solidFill>
                  <a:schemeClr val="tx1"/>
                </a:solidFill>
              </a:rPr>
              <a:t>d(y</a:t>
            </a:r>
            <a:r>
              <a:rPr lang="en-US" altLang="zh-TW" baseline="-25000" dirty="0">
                <a:solidFill>
                  <a:schemeClr val="tx1"/>
                </a:solidFill>
              </a:rPr>
              <a:t>1</a:t>
            </a:r>
            <a:r>
              <a:rPr lang="en-US" altLang="zh-TW" dirty="0">
                <a:solidFill>
                  <a:schemeClr val="tx1"/>
                </a:solidFill>
              </a:rPr>
              <a:t>,y</a:t>
            </a:r>
            <a:r>
              <a:rPr lang="en-US" altLang="zh-TW" baseline="-25000" dirty="0">
                <a:solidFill>
                  <a:schemeClr val="tx1"/>
                </a:solidFill>
              </a:rPr>
              <a:t>2</a:t>
            </a:r>
            <a:r>
              <a:rPr lang="en-US" altLang="zh-TW" dirty="0">
                <a:solidFill>
                  <a:schemeClr val="tx1"/>
                </a:solidFill>
              </a:rPr>
              <a:t>)=(14-22)</a:t>
            </a:r>
            <a:r>
              <a:rPr lang="en-US" altLang="zh-TW" baseline="30000" dirty="0">
                <a:solidFill>
                  <a:schemeClr val="tx1"/>
                </a:solidFill>
              </a:rPr>
              <a:t>2</a:t>
            </a:r>
            <a:r>
              <a:rPr lang="en-US" altLang="zh-TW" dirty="0">
                <a:solidFill>
                  <a:schemeClr val="tx1"/>
                </a:solidFill>
              </a:rPr>
              <a:t>+(15-28)</a:t>
            </a:r>
            <a:r>
              <a:rPr lang="en-US" altLang="zh-TW" baseline="30000" dirty="0">
                <a:solidFill>
                  <a:schemeClr val="tx1"/>
                </a:solidFill>
              </a:rPr>
              <a:t>2</a:t>
            </a:r>
            <a:r>
              <a:rPr lang="en-US" altLang="zh-TW" dirty="0">
                <a:solidFill>
                  <a:schemeClr val="tx1"/>
                </a:solidFill>
              </a:rPr>
              <a:t>=233</a:t>
            </a:r>
            <a:endParaRPr lang="zh-TW" altLang="en-US" dirty="0">
              <a:solidFill>
                <a:schemeClr val="tx1"/>
              </a:solidFill>
            </a:endParaRPr>
          </a:p>
        </p:txBody>
      </p:sp>
    </p:spTree>
    <p:extLst>
      <p:ext uri="{BB962C8B-B14F-4D97-AF65-F5344CB8AC3E}">
        <p14:creationId xmlns:p14="http://schemas.microsoft.com/office/powerpoint/2010/main" val="94903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D6E239-A8B6-47EF-8777-D1B6B6C536B6}"/>
              </a:ext>
            </a:extLst>
          </p:cNvPr>
          <p:cNvSpPr>
            <a:spLocks noGrp="1"/>
          </p:cNvSpPr>
          <p:nvPr>
            <p:ph type="title"/>
          </p:nvPr>
        </p:nvSpPr>
        <p:spPr/>
        <p:txBody>
          <a:bodyPr/>
          <a:lstStyle/>
          <a:p>
            <a:r>
              <a:rPr lang="en-US" altLang="zh-TW" dirty="0"/>
              <a:t>Single Linkage Method</a:t>
            </a:r>
            <a:endParaRPr lang="zh-TW" altLang="en-US" dirty="0"/>
          </a:p>
        </p:txBody>
      </p:sp>
      <p:sp>
        <p:nvSpPr>
          <p:cNvPr id="3" name="內容版面配置區 2">
            <a:extLst>
              <a:ext uri="{FF2B5EF4-FFF2-40B4-BE49-F238E27FC236}">
                <a16:creationId xmlns:a16="http://schemas.microsoft.com/office/drawing/2014/main" id="{05840395-EA3E-4753-A190-3AE199C7A325}"/>
              </a:ext>
            </a:extLst>
          </p:cNvPr>
          <p:cNvSpPr>
            <a:spLocks noGrp="1"/>
          </p:cNvSpPr>
          <p:nvPr>
            <p:ph idx="1"/>
          </p:nvPr>
        </p:nvSpPr>
        <p:spPr/>
        <p:txBody>
          <a:bodyPr/>
          <a:lstStyle/>
          <a:p>
            <a:r>
              <a:rPr lang="en-US" altLang="zh-TW" dirty="0">
                <a:ea typeface="PMingLiU" panose="02020500000000000000" pitchFamily="18" charset="-120"/>
                <a:cs typeface="Tahoma" panose="020B0604030504040204" pitchFamily="34" charset="0"/>
                <a:sym typeface="Symbol" panose="05050102010706020507" pitchFamily="18" charset="2"/>
              </a:rPr>
              <a:t>The distance between two clusters is expressed as </a:t>
            </a:r>
            <a:r>
              <a:rPr lang="en-US" altLang="zh-TW" dirty="0">
                <a:solidFill>
                  <a:srgbClr val="0000FF"/>
                </a:solidFill>
                <a:ea typeface="PMingLiU" panose="02020500000000000000" pitchFamily="18" charset="-120"/>
                <a:cs typeface="Tahoma" panose="020B0604030504040204" pitchFamily="34" charset="0"/>
                <a:sym typeface="Symbol" panose="05050102010706020507" pitchFamily="18" charset="2"/>
              </a:rPr>
              <a:t>the minimum distance</a:t>
            </a:r>
            <a:r>
              <a:rPr lang="en-US" altLang="zh-TW" dirty="0">
                <a:ea typeface="PMingLiU" panose="02020500000000000000" pitchFamily="18" charset="-120"/>
                <a:cs typeface="Tahoma" panose="020B0604030504040204" pitchFamily="34" charset="0"/>
                <a:sym typeface="Symbol" panose="05050102010706020507" pitchFamily="18" charset="2"/>
              </a:rPr>
              <a:t> between the data points of the two clusters.</a:t>
            </a:r>
          </a:p>
          <a:p>
            <a:endParaRPr lang="zh-TW" altLang="en-US" dirty="0"/>
          </a:p>
        </p:txBody>
      </p:sp>
      <p:graphicFrame>
        <p:nvGraphicFramePr>
          <p:cNvPr id="4" name="表格 3">
            <a:extLst>
              <a:ext uri="{FF2B5EF4-FFF2-40B4-BE49-F238E27FC236}">
                <a16:creationId xmlns:a16="http://schemas.microsoft.com/office/drawing/2014/main" id="{B0AE418E-4046-45DA-AF10-5C253624E398}"/>
              </a:ext>
            </a:extLst>
          </p:cNvPr>
          <p:cNvGraphicFramePr>
            <a:graphicFrameLocks noGrp="1"/>
          </p:cNvGraphicFramePr>
          <p:nvPr>
            <p:extLst>
              <p:ext uri="{D42A27DB-BD31-4B8C-83A1-F6EECF244321}">
                <p14:modId xmlns:p14="http://schemas.microsoft.com/office/powerpoint/2010/main" val="2757070968"/>
              </p:ext>
            </p:extLst>
          </p:nvPr>
        </p:nvGraphicFramePr>
        <p:xfrm>
          <a:off x="511123" y="4031013"/>
          <a:ext cx="3788726" cy="1624139"/>
        </p:xfrm>
        <a:graphic>
          <a:graphicData uri="http://schemas.openxmlformats.org/drawingml/2006/table">
            <a:tbl>
              <a:tblPr/>
              <a:tblGrid>
                <a:gridCol w="531750">
                  <a:extLst>
                    <a:ext uri="{9D8B030D-6E8A-4147-A177-3AD203B41FA5}">
                      <a16:colId xmlns:a16="http://schemas.microsoft.com/office/drawing/2014/main" val="20000"/>
                    </a:ext>
                  </a:extLst>
                </a:gridCol>
                <a:gridCol w="491696">
                  <a:extLst>
                    <a:ext uri="{9D8B030D-6E8A-4147-A177-3AD203B41FA5}">
                      <a16:colId xmlns:a16="http://schemas.microsoft.com/office/drawing/2014/main" val="20001"/>
                    </a:ext>
                  </a:extLst>
                </a:gridCol>
                <a:gridCol w="553056">
                  <a:extLst>
                    <a:ext uri="{9D8B030D-6E8A-4147-A177-3AD203B41FA5}">
                      <a16:colId xmlns:a16="http://schemas.microsoft.com/office/drawing/2014/main" val="20002"/>
                    </a:ext>
                  </a:extLst>
                </a:gridCol>
                <a:gridCol w="553056">
                  <a:extLst>
                    <a:ext uri="{9D8B030D-6E8A-4147-A177-3AD203B41FA5}">
                      <a16:colId xmlns:a16="http://schemas.microsoft.com/office/drawing/2014/main" val="20003"/>
                    </a:ext>
                  </a:extLst>
                </a:gridCol>
                <a:gridCol w="553056">
                  <a:extLst>
                    <a:ext uri="{9D8B030D-6E8A-4147-A177-3AD203B41FA5}">
                      <a16:colId xmlns:a16="http://schemas.microsoft.com/office/drawing/2014/main" val="20004"/>
                    </a:ext>
                  </a:extLst>
                </a:gridCol>
                <a:gridCol w="553056">
                  <a:extLst>
                    <a:ext uri="{9D8B030D-6E8A-4147-A177-3AD203B41FA5}">
                      <a16:colId xmlns:a16="http://schemas.microsoft.com/office/drawing/2014/main" val="20005"/>
                    </a:ext>
                  </a:extLst>
                </a:gridCol>
                <a:gridCol w="553056">
                  <a:extLst>
                    <a:ext uri="{9D8B030D-6E8A-4147-A177-3AD203B41FA5}">
                      <a16:colId xmlns:a16="http://schemas.microsoft.com/office/drawing/2014/main" val="20006"/>
                    </a:ext>
                  </a:extLst>
                </a:gridCol>
              </a:tblGrid>
              <a:tr h="252539">
                <a:tc>
                  <a:txBody>
                    <a:bodyPr/>
                    <a:lstStyle/>
                    <a:p>
                      <a:pPr marL="0" marR="0" algn="ctr">
                        <a:spcBef>
                          <a:spcPts val="0"/>
                        </a:spcBef>
                        <a:spcAft>
                          <a:spcPts val="0"/>
                        </a:spcAft>
                      </a:pPr>
                      <a:endParaRPr lang="en-US" sz="1500" b="0" kern="100" dirty="0">
                        <a:latin typeface="Times New Roman"/>
                        <a:ea typeface="標楷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1</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dirty="0">
                          <a:latin typeface="Times New Roman"/>
                          <a:ea typeface="標楷體"/>
                        </a:rPr>
                        <a:t>2&amp;4</a:t>
                      </a:r>
                      <a:endParaRPr lang="en-US" sz="1500" b="0" kern="100" dirty="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3</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5</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6</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7</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083">
                <a:tc>
                  <a:txBody>
                    <a:bodyPr/>
                    <a:lstStyle/>
                    <a:p>
                      <a:pPr marL="0" marR="0" algn="ctr">
                        <a:spcBef>
                          <a:spcPts val="0"/>
                        </a:spcBef>
                        <a:spcAft>
                          <a:spcPts val="0"/>
                        </a:spcAft>
                      </a:pPr>
                      <a:r>
                        <a:rPr lang="en-US" sz="1500" b="0" kern="100">
                          <a:latin typeface="Times New Roman"/>
                          <a:ea typeface="標楷體"/>
                        </a:rPr>
                        <a:t>1</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0</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233</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kern="100" dirty="0">
                          <a:latin typeface="Times New Roman"/>
                          <a:ea typeface="標楷體"/>
                        </a:rPr>
                        <a:t>10</a:t>
                      </a:r>
                      <a:endParaRPr lang="en-US" sz="1500" b="1" kern="100" dirty="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656</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41</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549</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083">
                <a:tc>
                  <a:txBody>
                    <a:bodyPr/>
                    <a:lstStyle/>
                    <a:p>
                      <a:pPr marL="0" marR="0" algn="ctr">
                        <a:spcBef>
                          <a:spcPts val="0"/>
                        </a:spcBef>
                        <a:spcAft>
                          <a:spcPts val="0"/>
                        </a:spcAft>
                      </a:pPr>
                      <a:r>
                        <a:rPr lang="en-US" sz="1500" b="0" kern="100">
                          <a:latin typeface="Times New Roman"/>
                          <a:ea typeface="標楷體"/>
                        </a:rPr>
                        <a:t>2&amp;4</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233</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0</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149</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113</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80</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104</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5083">
                <a:tc>
                  <a:txBody>
                    <a:bodyPr/>
                    <a:lstStyle/>
                    <a:p>
                      <a:pPr marL="0" marR="0" algn="ctr">
                        <a:spcBef>
                          <a:spcPts val="0"/>
                        </a:spcBef>
                        <a:spcAft>
                          <a:spcPts val="0"/>
                        </a:spcAft>
                      </a:pPr>
                      <a:r>
                        <a:rPr lang="en-US" sz="1500" b="0" kern="100">
                          <a:latin typeface="Times New Roman"/>
                          <a:ea typeface="標楷體"/>
                        </a:rPr>
                        <a:t>3</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kern="100" dirty="0">
                          <a:latin typeface="Times New Roman"/>
                          <a:ea typeface="標楷體"/>
                        </a:rPr>
                        <a:t>10</a:t>
                      </a:r>
                      <a:endParaRPr lang="en-US" sz="1500" b="1" kern="100" dirty="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149</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0</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514</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13</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433</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5083">
                <a:tc>
                  <a:txBody>
                    <a:bodyPr/>
                    <a:lstStyle/>
                    <a:p>
                      <a:pPr marL="0" marR="0" algn="ctr">
                        <a:spcBef>
                          <a:spcPts val="0"/>
                        </a:spcBef>
                        <a:spcAft>
                          <a:spcPts val="0"/>
                        </a:spcAft>
                      </a:pPr>
                      <a:r>
                        <a:rPr lang="en-US" sz="1500" b="0" kern="100">
                          <a:latin typeface="Times New Roman"/>
                          <a:ea typeface="標楷體"/>
                        </a:rPr>
                        <a:t>5</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656</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113</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514</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0</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369</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dirty="0">
                          <a:latin typeface="Times New Roman"/>
                          <a:ea typeface="標楷體"/>
                        </a:rPr>
                        <a:t>29</a:t>
                      </a:r>
                      <a:endParaRPr lang="en-US" sz="1500" b="0" kern="100" dirty="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5083">
                <a:tc>
                  <a:txBody>
                    <a:bodyPr/>
                    <a:lstStyle/>
                    <a:p>
                      <a:pPr marL="0" marR="0" algn="ctr">
                        <a:spcBef>
                          <a:spcPts val="0"/>
                        </a:spcBef>
                        <a:spcAft>
                          <a:spcPts val="0"/>
                        </a:spcAft>
                      </a:pPr>
                      <a:r>
                        <a:rPr lang="en-US" sz="1500" b="0" kern="100">
                          <a:latin typeface="Times New Roman"/>
                          <a:ea typeface="標楷體"/>
                        </a:rPr>
                        <a:t>6</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41</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80</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13</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369</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0</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296</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5083">
                <a:tc>
                  <a:txBody>
                    <a:bodyPr/>
                    <a:lstStyle/>
                    <a:p>
                      <a:pPr marL="0" marR="0" algn="ctr">
                        <a:spcBef>
                          <a:spcPts val="0"/>
                        </a:spcBef>
                        <a:spcAft>
                          <a:spcPts val="0"/>
                        </a:spcAft>
                      </a:pPr>
                      <a:r>
                        <a:rPr lang="en-US" sz="1500" b="0" kern="100">
                          <a:latin typeface="Times New Roman"/>
                          <a:ea typeface="標楷體"/>
                        </a:rPr>
                        <a:t>7</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549</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104</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433</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29</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a:latin typeface="Times New Roman"/>
                          <a:ea typeface="標楷體"/>
                        </a:rPr>
                        <a:t>296</a:t>
                      </a:r>
                      <a:endParaRPr lang="en-US" sz="1500" b="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0" kern="100" dirty="0">
                          <a:latin typeface="Times New Roman"/>
                          <a:ea typeface="標楷體"/>
                        </a:rPr>
                        <a:t>0</a:t>
                      </a:r>
                      <a:endParaRPr lang="en-US" sz="1500" b="0" kern="100" dirty="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5" name="圖片 4">
            <a:extLst>
              <a:ext uri="{FF2B5EF4-FFF2-40B4-BE49-F238E27FC236}">
                <a16:creationId xmlns:a16="http://schemas.microsoft.com/office/drawing/2014/main" id="{28A1B3CA-DF51-4D64-A98E-95BCE63D4580}"/>
              </a:ext>
            </a:extLst>
          </p:cNvPr>
          <p:cNvPicPr/>
          <p:nvPr/>
        </p:nvPicPr>
        <p:blipFill>
          <a:blip r:embed="rId3" cstate="print"/>
          <a:srcRect/>
          <a:stretch>
            <a:fillRect/>
          </a:stretch>
        </p:blipFill>
        <p:spPr bwMode="auto">
          <a:xfrm>
            <a:off x="4432789" y="2635166"/>
            <a:ext cx="4254011" cy="3124039"/>
          </a:xfrm>
          <a:prstGeom prst="rect">
            <a:avLst/>
          </a:prstGeom>
          <a:noFill/>
          <a:ln w="9525">
            <a:noFill/>
            <a:miter lim="800000"/>
            <a:headEnd/>
            <a:tailEnd/>
          </a:ln>
        </p:spPr>
      </p:pic>
      <p:graphicFrame>
        <p:nvGraphicFramePr>
          <p:cNvPr id="6" name="物件 5">
            <a:extLst>
              <a:ext uri="{FF2B5EF4-FFF2-40B4-BE49-F238E27FC236}">
                <a16:creationId xmlns:a16="http://schemas.microsoft.com/office/drawing/2014/main" id="{5737E27F-0F57-4D5C-9BEC-534C060459BD}"/>
              </a:ext>
            </a:extLst>
          </p:cNvPr>
          <p:cNvGraphicFramePr>
            <a:graphicFrameLocks noChangeAspect="1"/>
          </p:cNvGraphicFramePr>
          <p:nvPr>
            <p:extLst>
              <p:ext uri="{D42A27DB-BD31-4B8C-83A1-F6EECF244321}">
                <p14:modId xmlns:p14="http://schemas.microsoft.com/office/powerpoint/2010/main" val="4172997105"/>
              </p:ext>
            </p:extLst>
          </p:nvPr>
        </p:nvGraphicFramePr>
        <p:xfrm>
          <a:off x="777000" y="3100449"/>
          <a:ext cx="3124039" cy="555385"/>
        </p:xfrm>
        <a:graphic>
          <a:graphicData uri="http://schemas.openxmlformats.org/presentationml/2006/ole">
            <mc:AlternateContent xmlns:mc="http://schemas.openxmlformats.org/markup-compatibility/2006">
              <mc:Choice xmlns:v="urn:schemas-microsoft-com:vml" Requires="v">
                <p:oleObj spid="_x0000_s24589" name="Equation" r:id="rId4" imgW="1701800" imgH="304800" progId="Equation.DSMT4">
                  <p:embed/>
                </p:oleObj>
              </mc:Choice>
              <mc:Fallback>
                <p:oleObj name="Equation" r:id="rId4" imgW="1701800" imgH="304800" progId="Equation.DSMT4">
                  <p:embed/>
                  <p:pic>
                    <p:nvPicPr>
                      <p:cNvPr id="5"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000" y="3100449"/>
                        <a:ext cx="3124039" cy="555385"/>
                      </a:xfrm>
                      <a:prstGeom prst="rect">
                        <a:avLst/>
                      </a:prstGeom>
                      <a:noFill/>
                    </p:spPr>
                  </p:pic>
                </p:oleObj>
              </mc:Fallback>
            </mc:AlternateContent>
          </a:graphicData>
        </a:graphic>
      </p:graphicFrame>
    </p:spTree>
    <p:extLst>
      <p:ext uri="{BB962C8B-B14F-4D97-AF65-F5344CB8AC3E}">
        <p14:creationId xmlns:p14="http://schemas.microsoft.com/office/powerpoint/2010/main" val="3564416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C37473-787E-4703-8174-5D0AEE1E5931}"/>
              </a:ext>
            </a:extLst>
          </p:cNvPr>
          <p:cNvSpPr>
            <a:spLocks noGrp="1"/>
          </p:cNvSpPr>
          <p:nvPr>
            <p:ph type="title"/>
          </p:nvPr>
        </p:nvSpPr>
        <p:spPr/>
        <p:txBody>
          <a:bodyPr/>
          <a:lstStyle/>
          <a:p>
            <a:r>
              <a:rPr lang="en-US" altLang="zh-TW" dirty="0"/>
              <a:t>Complete Linkage Method</a:t>
            </a:r>
            <a:endParaRPr lang="zh-TW" altLang="en-US" dirty="0"/>
          </a:p>
        </p:txBody>
      </p:sp>
      <p:sp>
        <p:nvSpPr>
          <p:cNvPr id="3" name="內容版面配置區 2">
            <a:extLst>
              <a:ext uri="{FF2B5EF4-FFF2-40B4-BE49-F238E27FC236}">
                <a16:creationId xmlns:a16="http://schemas.microsoft.com/office/drawing/2014/main" id="{8F492A78-7A98-4C5B-BBC3-02AB076C96B6}"/>
              </a:ext>
            </a:extLst>
          </p:cNvPr>
          <p:cNvSpPr>
            <a:spLocks noGrp="1"/>
          </p:cNvSpPr>
          <p:nvPr>
            <p:ph idx="1"/>
          </p:nvPr>
        </p:nvSpPr>
        <p:spPr/>
        <p:txBody>
          <a:bodyPr/>
          <a:lstStyle/>
          <a:p>
            <a:r>
              <a:rPr lang="en-US" altLang="zh-TW" dirty="0">
                <a:ea typeface="PMingLiU" panose="02020500000000000000" pitchFamily="18" charset="-120"/>
                <a:cs typeface="Tahoma" panose="020B0604030504040204" pitchFamily="34" charset="0"/>
                <a:sym typeface="Symbol" panose="05050102010706020507" pitchFamily="18" charset="2"/>
              </a:rPr>
              <a:t>The distance between two clusters is expressed as </a:t>
            </a:r>
            <a:r>
              <a:rPr lang="en-US" altLang="zh-TW" dirty="0">
                <a:solidFill>
                  <a:srgbClr val="0000FF"/>
                </a:solidFill>
                <a:ea typeface="PMingLiU" panose="02020500000000000000" pitchFamily="18" charset="-120"/>
                <a:cs typeface="Tahoma" panose="020B0604030504040204" pitchFamily="34" charset="0"/>
                <a:sym typeface="Symbol" panose="05050102010706020507" pitchFamily="18" charset="2"/>
              </a:rPr>
              <a:t>the maximum distance</a:t>
            </a:r>
            <a:r>
              <a:rPr lang="en-US" altLang="zh-TW" dirty="0">
                <a:ea typeface="PMingLiU" panose="02020500000000000000" pitchFamily="18" charset="-120"/>
                <a:cs typeface="Tahoma" panose="020B0604030504040204" pitchFamily="34" charset="0"/>
                <a:sym typeface="Symbol" panose="05050102010706020507" pitchFamily="18" charset="2"/>
              </a:rPr>
              <a:t> between the data points of the two clusters.</a:t>
            </a:r>
          </a:p>
        </p:txBody>
      </p:sp>
      <p:graphicFrame>
        <p:nvGraphicFramePr>
          <p:cNvPr id="4" name="表格 3">
            <a:extLst>
              <a:ext uri="{FF2B5EF4-FFF2-40B4-BE49-F238E27FC236}">
                <a16:creationId xmlns:a16="http://schemas.microsoft.com/office/drawing/2014/main" id="{036C0C69-E109-45D4-BD8E-FA0EC933AD70}"/>
              </a:ext>
            </a:extLst>
          </p:cNvPr>
          <p:cNvGraphicFramePr>
            <a:graphicFrameLocks noGrp="1"/>
          </p:cNvGraphicFramePr>
          <p:nvPr>
            <p:extLst>
              <p:ext uri="{D42A27DB-BD31-4B8C-83A1-F6EECF244321}">
                <p14:modId xmlns:p14="http://schemas.microsoft.com/office/powerpoint/2010/main" val="3987522656"/>
              </p:ext>
            </p:extLst>
          </p:nvPr>
        </p:nvGraphicFramePr>
        <p:xfrm>
          <a:off x="746326" y="3997862"/>
          <a:ext cx="3655793" cy="1600200"/>
        </p:xfrm>
        <a:graphic>
          <a:graphicData uri="http://schemas.openxmlformats.org/drawingml/2006/table">
            <a:tbl>
              <a:tblPr/>
              <a:tblGrid>
                <a:gridCol w="628535">
                  <a:extLst>
                    <a:ext uri="{9D8B030D-6E8A-4147-A177-3AD203B41FA5}">
                      <a16:colId xmlns:a16="http://schemas.microsoft.com/office/drawing/2014/main" val="20000"/>
                    </a:ext>
                  </a:extLst>
                </a:gridCol>
                <a:gridCol w="504543">
                  <a:extLst>
                    <a:ext uri="{9D8B030D-6E8A-4147-A177-3AD203B41FA5}">
                      <a16:colId xmlns:a16="http://schemas.microsoft.com/office/drawing/2014/main" val="20001"/>
                    </a:ext>
                  </a:extLst>
                </a:gridCol>
                <a:gridCol w="504543">
                  <a:extLst>
                    <a:ext uri="{9D8B030D-6E8A-4147-A177-3AD203B41FA5}">
                      <a16:colId xmlns:a16="http://schemas.microsoft.com/office/drawing/2014/main" val="20002"/>
                    </a:ext>
                  </a:extLst>
                </a:gridCol>
                <a:gridCol w="504543">
                  <a:extLst>
                    <a:ext uri="{9D8B030D-6E8A-4147-A177-3AD203B41FA5}">
                      <a16:colId xmlns:a16="http://schemas.microsoft.com/office/drawing/2014/main" val="20003"/>
                    </a:ext>
                  </a:extLst>
                </a:gridCol>
                <a:gridCol w="504543">
                  <a:extLst>
                    <a:ext uri="{9D8B030D-6E8A-4147-A177-3AD203B41FA5}">
                      <a16:colId xmlns:a16="http://schemas.microsoft.com/office/drawing/2014/main" val="20004"/>
                    </a:ext>
                  </a:extLst>
                </a:gridCol>
                <a:gridCol w="504543">
                  <a:extLst>
                    <a:ext uri="{9D8B030D-6E8A-4147-A177-3AD203B41FA5}">
                      <a16:colId xmlns:a16="http://schemas.microsoft.com/office/drawing/2014/main" val="20005"/>
                    </a:ext>
                  </a:extLst>
                </a:gridCol>
                <a:gridCol w="504543">
                  <a:extLst>
                    <a:ext uri="{9D8B030D-6E8A-4147-A177-3AD203B41FA5}">
                      <a16:colId xmlns:a16="http://schemas.microsoft.com/office/drawing/2014/main" val="20006"/>
                    </a:ext>
                  </a:extLst>
                </a:gridCol>
              </a:tblGrid>
              <a:tr h="225083">
                <a:tc>
                  <a:txBody>
                    <a:bodyPr/>
                    <a:lstStyle/>
                    <a:p>
                      <a:pPr marL="0" marR="0" algn="ctr">
                        <a:spcBef>
                          <a:spcPts val="0"/>
                        </a:spcBef>
                        <a:spcAft>
                          <a:spcPts val="0"/>
                        </a:spcAft>
                      </a:pPr>
                      <a:endParaRPr lang="en-US" sz="1500" kern="100">
                        <a:latin typeface="Times New Roman"/>
                        <a:ea typeface="標楷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2&amp;4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5</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7</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083">
                <a:tc>
                  <a:txBody>
                    <a:bodyPr/>
                    <a:lstStyle/>
                    <a:p>
                      <a:pPr marL="0" marR="0" algn="ctr">
                        <a:spcBef>
                          <a:spcPts val="0"/>
                        </a:spcBef>
                        <a:spcAft>
                          <a:spcPts val="0"/>
                        </a:spcAft>
                      </a:pPr>
                      <a:r>
                        <a:rPr lang="en-US" sz="1500" kern="100">
                          <a:latin typeface="Times New Roman"/>
                          <a:ea typeface="標楷體"/>
                        </a:rPr>
                        <a:t>1</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261</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kern="100">
                          <a:latin typeface="Times New Roman"/>
                          <a:ea typeface="標楷體"/>
                        </a:rPr>
                        <a:t>10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656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41</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549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083">
                <a:tc>
                  <a:txBody>
                    <a:bodyPr/>
                    <a:lstStyle/>
                    <a:p>
                      <a:pPr marL="0" marR="0" algn="ctr">
                        <a:spcBef>
                          <a:spcPts val="0"/>
                        </a:spcBef>
                        <a:spcAft>
                          <a:spcPts val="0"/>
                        </a:spcAft>
                      </a:pPr>
                      <a:r>
                        <a:rPr lang="en-US" sz="1500" kern="100">
                          <a:latin typeface="Times New Roman"/>
                          <a:ea typeface="標楷體"/>
                        </a:rPr>
                        <a:t>2&amp;4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261</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dirty="0">
                          <a:latin typeface="Times New Roman"/>
                          <a:ea typeface="標楷體"/>
                        </a:rPr>
                        <a:t>169</a:t>
                      </a:r>
                      <a:endParaRPr lang="en-US" sz="1500" kern="100" dirty="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125</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104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144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5083">
                <a:tc>
                  <a:txBody>
                    <a:bodyPr/>
                    <a:lstStyle/>
                    <a:p>
                      <a:pPr marL="0" marR="0" algn="ctr">
                        <a:spcBef>
                          <a:spcPts val="0"/>
                        </a:spcBef>
                        <a:spcAft>
                          <a:spcPts val="0"/>
                        </a:spcAft>
                      </a:pPr>
                      <a:r>
                        <a:rPr lang="en-US" sz="1500" kern="100">
                          <a:latin typeface="Times New Roman"/>
                          <a:ea typeface="標楷體"/>
                        </a:rPr>
                        <a:t>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kern="100">
                          <a:latin typeface="Times New Roman"/>
                          <a:ea typeface="標楷體"/>
                        </a:rPr>
                        <a:t>10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169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514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433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5083">
                <a:tc>
                  <a:txBody>
                    <a:bodyPr/>
                    <a:lstStyle/>
                    <a:p>
                      <a:pPr marL="0" marR="0" algn="ctr">
                        <a:spcBef>
                          <a:spcPts val="0"/>
                        </a:spcBef>
                        <a:spcAft>
                          <a:spcPts val="0"/>
                        </a:spcAft>
                      </a:pPr>
                      <a:r>
                        <a:rPr lang="en-US" sz="1500" kern="100">
                          <a:latin typeface="Times New Roman"/>
                          <a:ea typeface="標楷體"/>
                        </a:rPr>
                        <a:t>5</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656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125</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514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369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5083">
                <a:tc>
                  <a:txBody>
                    <a:bodyPr/>
                    <a:lstStyle/>
                    <a:p>
                      <a:pPr marL="0" marR="0" algn="ctr">
                        <a:spcBef>
                          <a:spcPts val="0"/>
                        </a:spcBef>
                        <a:spcAft>
                          <a:spcPts val="0"/>
                        </a:spcAft>
                      </a:pPr>
                      <a:r>
                        <a:rPr lang="en-US" sz="1500" kern="100">
                          <a:latin typeface="Times New Roman"/>
                          <a:ea typeface="標楷體"/>
                        </a:rPr>
                        <a:t>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41</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104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369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296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5083">
                <a:tc>
                  <a:txBody>
                    <a:bodyPr/>
                    <a:lstStyle/>
                    <a:p>
                      <a:pPr marL="0" marR="0" algn="ctr">
                        <a:spcBef>
                          <a:spcPts val="0"/>
                        </a:spcBef>
                        <a:spcAft>
                          <a:spcPts val="0"/>
                        </a:spcAft>
                      </a:pPr>
                      <a:r>
                        <a:rPr lang="en-US" sz="1500" kern="100">
                          <a:latin typeface="Times New Roman"/>
                          <a:ea typeface="標楷體"/>
                        </a:rPr>
                        <a:t>7</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549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144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433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296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dirty="0">
                          <a:latin typeface="Times New Roman"/>
                          <a:ea typeface="標楷體"/>
                        </a:rPr>
                        <a:t>0</a:t>
                      </a:r>
                      <a:endParaRPr lang="en-US" sz="1500" kern="100" dirty="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5" name="圖片 4">
            <a:extLst>
              <a:ext uri="{FF2B5EF4-FFF2-40B4-BE49-F238E27FC236}">
                <a16:creationId xmlns:a16="http://schemas.microsoft.com/office/drawing/2014/main" id="{D7E7BBF8-9617-48EC-9C64-BCCA50AA84E1}"/>
              </a:ext>
            </a:extLst>
          </p:cNvPr>
          <p:cNvPicPr/>
          <p:nvPr/>
        </p:nvPicPr>
        <p:blipFill>
          <a:blip r:embed="rId3" cstate="print"/>
          <a:srcRect/>
          <a:stretch>
            <a:fillRect/>
          </a:stretch>
        </p:blipFill>
        <p:spPr bwMode="auto">
          <a:xfrm>
            <a:off x="4667992" y="2801421"/>
            <a:ext cx="3722260" cy="3057570"/>
          </a:xfrm>
          <a:prstGeom prst="rect">
            <a:avLst/>
          </a:prstGeom>
          <a:noFill/>
          <a:ln w="9525">
            <a:noFill/>
            <a:miter lim="800000"/>
            <a:headEnd/>
            <a:tailEnd/>
          </a:ln>
        </p:spPr>
      </p:pic>
      <p:graphicFrame>
        <p:nvGraphicFramePr>
          <p:cNvPr id="6" name="物件 5">
            <a:extLst>
              <a:ext uri="{FF2B5EF4-FFF2-40B4-BE49-F238E27FC236}">
                <a16:creationId xmlns:a16="http://schemas.microsoft.com/office/drawing/2014/main" id="{F6D23846-1F87-4258-BD2F-08E3C917FD42}"/>
              </a:ext>
            </a:extLst>
          </p:cNvPr>
          <p:cNvGraphicFramePr>
            <a:graphicFrameLocks noChangeAspect="1"/>
          </p:cNvGraphicFramePr>
          <p:nvPr>
            <p:extLst>
              <p:ext uri="{D42A27DB-BD31-4B8C-83A1-F6EECF244321}">
                <p14:modId xmlns:p14="http://schemas.microsoft.com/office/powerpoint/2010/main" val="1274749806"/>
              </p:ext>
            </p:extLst>
          </p:nvPr>
        </p:nvGraphicFramePr>
        <p:xfrm>
          <a:off x="1012201" y="3067298"/>
          <a:ext cx="3127838" cy="598220"/>
        </p:xfrm>
        <a:graphic>
          <a:graphicData uri="http://schemas.openxmlformats.org/presentationml/2006/ole">
            <mc:AlternateContent xmlns:mc="http://schemas.openxmlformats.org/markup-compatibility/2006">
              <mc:Choice xmlns:v="urn:schemas-microsoft-com:vml" Requires="v">
                <p:oleObj spid="_x0000_s25613" name="Equation" r:id="rId4" imgW="1726451" imgH="317362" progId="Equation.DSMT4">
                  <p:embed/>
                </p:oleObj>
              </mc:Choice>
              <mc:Fallback>
                <p:oleObj name="Equation" r:id="rId4" imgW="1726451" imgH="317362" progId="Equation.DSMT4">
                  <p:embed/>
                  <p:pic>
                    <p:nvPicPr>
                      <p:cNvPr id="5"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201" y="3067298"/>
                        <a:ext cx="3127838" cy="598220"/>
                      </a:xfrm>
                      <a:prstGeom prst="rect">
                        <a:avLst/>
                      </a:prstGeom>
                      <a:noFill/>
                    </p:spPr>
                  </p:pic>
                </p:oleObj>
              </mc:Fallback>
            </mc:AlternateContent>
          </a:graphicData>
        </a:graphic>
      </p:graphicFrame>
    </p:spTree>
    <p:extLst>
      <p:ext uri="{BB962C8B-B14F-4D97-AF65-F5344CB8AC3E}">
        <p14:creationId xmlns:p14="http://schemas.microsoft.com/office/powerpoint/2010/main" val="3354732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ADBCB1-939C-4DA9-AD7D-991D1EB6C66C}"/>
              </a:ext>
            </a:extLst>
          </p:cNvPr>
          <p:cNvSpPr>
            <a:spLocks noGrp="1"/>
          </p:cNvSpPr>
          <p:nvPr>
            <p:ph type="title"/>
          </p:nvPr>
        </p:nvSpPr>
        <p:spPr>
          <a:xfrm>
            <a:off x="457200" y="351316"/>
            <a:ext cx="8229600" cy="990600"/>
          </a:xfrm>
        </p:spPr>
        <p:txBody>
          <a:bodyPr/>
          <a:lstStyle/>
          <a:p>
            <a:r>
              <a:rPr lang="en-US" altLang="zh-TW" dirty="0"/>
              <a:t>Centroid Linkage Method</a:t>
            </a:r>
            <a:endParaRPr lang="zh-TW" altLang="en-US" dirty="0"/>
          </a:p>
        </p:txBody>
      </p:sp>
      <p:sp>
        <p:nvSpPr>
          <p:cNvPr id="3" name="內容版面配置區 2">
            <a:extLst>
              <a:ext uri="{FF2B5EF4-FFF2-40B4-BE49-F238E27FC236}">
                <a16:creationId xmlns:a16="http://schemas.microsoft.com/office/drawing/2014/main" id="{9B4A02DF-D1D6-4090-81FF-A2EEA40E9B5B}"/>
              </a:ext>
            </a:extLst>
          </p:cNvPr>
          <p:cNvSpPr>
            <a:spLocks noGrp="1"/>
          </p:cNvSpPr>
          <p:nvPr>
            <p:ph idx="1"/>
          </p:nvPr>
        </p:nvSpPr>
        <p:spPr>
          <a:xfrm>
            <a:off x="457200" y="1413164"/>
            <a:ext cx="8229600" cy="5063836"/>
          </a:xfrm>
        </p:spPr>
        <p:txBody>
          <a:bodyPr/>
          <a:lstStyle/>
          <a:p>
            <a:r>
              <a:rPr lang="en-US" altLang="zh-TW" dirty="0"/>
              <a:t>The distance between two clusters is measured by the distance between</a:t>
            </a:r>
            <a:r>
              <a:rPr lang="en-US" altLang="zh-TW" dirty="0">
                <a:solidFill>
                  <a:srgbClr val="0000FF"/>
                </a:solidFill>
              </a:rPr>
              <a:t> the centroids of the two clusters</a:t>
            </a:r>
          </a:p>
          <a:p>
            <a:r>
              <a:rPr lang="en-US" altLang="zh-TW" dirty="0"/>
              <a:t>Solve the problem that the distance measure is too sensitive to anomalies</a:t>
            </a:r>
          </a:p>
          <a:p>
            <a:r>
              <a:rPr lang="en-US" altLang="zh-TW" dirty="0">
                <a:solidFill>
                  <a:srgbClr val="0000FF"/>
                </a:solidFill>
              </a:rPr>
              <a:t>handle the categorical data</a:t>
            </a:r>
            <a:endParaRPr lang="zh-TW" altLang="en-US" dirty="0">
              <a:solidFill>
                <a:srgbClr val="0000FF"/>
              </a:solidFill>
            </a:endParaRPr>
          </a:p>
        </p:txBody>
      </p:sp>
      <p:graphicFrame>
        <p:nvGraphicFramePr>
          <p:cNvPr id="4" name="表格 3">
            <a:extLst>
              <a:ext uri="{FF2B5EF4-FFF2-40B4-BE49-F238E27FC236}">
                <a16:creationId xmlns:a16="http://schemas.microsoft.com/office/drawing/2014/main" id="{785480AD-63B2-4208-BAA5-BC34C43C6223}"/>
              </a:ext>
            </a:extLst>
          </p:cNvPr>
          <p:cNvGraphicFramePr>
            <a:graphicFrameLocks noGrp="1"/>
          </p:cNvGraphicFramePr>
          <p:nvPr>
            <p:extLst>
              <p:ext uri="{D42A27DB-BD31-4B8C-83A1-F6EECF244321}">
                <p14:modId xmlns:p14="http://schemas.microsoft.com/office/powerpoint/2010/main" val="795525538"/>
              </p:ext>
            </p:extLst>
          </p:nvPr>
        </p:nvGraphicFramePr>
        <p:xfrm>
          <a:off x="644059" y="4602032"/>
          <a:ext cx="3855197" cy="1674300"/>
        </p:xfrm>
        <a:graphic>
          <a:graphicData uri="http://schemas.openxmlformats.org/drawingml/2006/table">
            <a:tbl>
              <a:tblPr/>
              <a:tblGrid>
                <a:gridCol w="478643">
                  <a:extLst>
                    <a:ext uri="{9D8B030D-6E8A-4147-A177-3AD203B41FA5}">
                      <a16:colId xmlns:a16="http://schemas.microsoft.com/office/drawing/2014/main" val="20000"/>
                    </a:ext>
                  </a:extLst>
                </a:gridCol>
                <a:gridCol w="562759">
                  <a:extLst>
                    <a:ext uri="{9D8B030D-6E8A-4147-A177-3AD203B41FA5}">
                      <a16:colId xmlns:a16="http://schemas.microsoft.com/office/drawing/2014/main" val="20001"/>
                    </a:ext>
                  </a:extLst>
                </a:gridCol>
                <a:gridCol w="562759">
                  <a:extLst>
                    <a:ext uri="{9D8B030D-6E8A-4147-A177-3AD203B41FA5}">
                      <a16:colId xmlns:a16="http://schemas.microsoft.com/office/drawing/2014/main" val="20002"/>
                    </a:ext>
                  </a:extLst>
                </a:gridCol>
                <a:gridCol w="562759">
                  <a:extLst>
                    <a:ext uri="{9D8B030D-6E8A-4147-A177-3AD203B41FA5}">
                      <a16:colId xmlns:a16="http://schemas.microsoft.com/office/drawing/2014/main" val="20003"/>
                    </a:ext>
                  </a:extLst>
                </a:gridCol>
                <a:gridCol w="562759">
                  <a:extLst>
                    <a:ext uri="{9D8B030D-6E8A-4147-A177-3AD203B41FA5}">
                      <a16:colId xmlns:a16="http://schemas.microsoft.com/office/drawing/2014/main" val="20004"/>
                    </a:ext>
                  </a:extLst>
                </a:gridCol>
                <a:gridCol w="562759">
                  <a:extLst>
                    <a:ext uri="{9D8B030D-6E8A-4147-A177-3AD203B41FA5}">
                      <a16:colId xmlns:a16="http://schemas.microsoft.com/office/drawing/2014/main" val="20005"/>
                    </a:ext>
                  </a:extLst>
                </a:gridCol>
                <a:gridCol w="562759">
                  <a:extLst>
                    <a:ext uri="{9D8B030D-6E8A-4147-A177-3AD203B41FA5}">
                      <a16:colId xmlns:a16="http://schemas.microsoft.com/office/drawing/2014/main" val="20006"/>
                    </a:ext>
                  </a:extLst>
                </a:gridCol>
              </a:tblGrid>
              <a:tr h="240950">
                <a:tc>
                  <a:txBody>
                    <a:bodyPr/>
                    <a:lstStyle/>
                    <a:p>
                      <a:pPr marL="0" marR="0" algn="ctr">
                        <a:spcBef>
                          <a:spcPts val="0"/>
                        </a:spcBef>
                        <a:spcAft>
                          <a:spcPts val="0"/>
                        </a:spcAft>
                      </a:pPr>
                      <a:endParaRPr lang="en-US" sz="1500" kern="100" dirty="0">
                        <a:latin typeface="Times New Roman"/>
                        <a:ea typeface="標楷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2&amp;4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5</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7</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0950">
                <a:tc>
                  <a:txBody>
                    <a:bodyPr/>
                    <a:lstStyle/>
                    <a:p>
                      <a:pPr marL="0" marR="0" algn="ctr">
                        <a:spcBef>
                          <a:spcPts val="0"/>
                        </a:spcBef>
                        <a:spcAft>
                          <a:spcPts val="0"/>
                        </a:spcAft>
                      </a:pPr>
                      <a:r>
                        <a:rPr lang="en-US" sz="1500" kern="100">
                          <a:latin typeface="Times New Roman"/>
                          <a:ea typeface="標楷體"/>
                        </a:rPr>
                        <a:t>1</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245</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kern="100">
                          <a:latin typeface="Times New Roman"/>
                          <a:ea typeface="標楷體"/>
                        </a:rPr>
                        <a:t>10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656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41</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549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083">
                <a:tc>
                  <a:txBody>
                    <a:bodyPr/>
                    <a:lstStyle/>
                    <a:p>
                      <a:pPr marL="0" marR="0" algn="ctr">
                        <a:spcBef>
                          <a:spcPts val="0"/>
                        </a:spcBef>
                        <a:spcAft>
                          <a:spcPts val="0"/>
                        </a:spcAft>
                      </a:pPr>
                      <a:r>
                        <a:rPr lang="en-US" sz="1500" kern="100">
                          <a:latin typeface="Times New Roman"/>
                          <a:ea typeface="標楷體"/>
                        </a:rPr>
                        <a:t>2&amp;4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247</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157</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117</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90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122</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950">
                <a:tc>
                  <a:txBody>
                    <a:bodyPr/>
                    <a:lstStyle/>
                    <a:p>
                      <a:pPr marL="0" marR="0" algn="ctr">
                        <a:spcBef>
                          <a:spcPts val="0"/>
                        </a:spcBef>
                        <a:spcAft>
                          <a:spcPts val="0"/>
                        </a:spcAft>
                      </a:pPr>
                      <a:r>
                        <a:rPr lang="en-US" sz="1500" kern="100">
                          <a:latin typeface="Times New Roman"/>
                          <a:ea typeface="標楷體"/>
                        </a:rPr>
                        <a:t>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kern="100">
                          <a:latin typeface="Times New Roman"/>
                          <a:ea typeface="標楷體"/>
                        </a:rPr>
                        <a:t>10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157</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514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433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0950">
                <a:tc>
                  <a:txBody>
                    <a:bodyPr/>
                    <a:lstStyle/>
                    <a:p>
                      <a:pPr marL="0" marR="0" algn="ctr">
                        <a:spcBef>
                          <a:spcPts val="0"/>
                        </a:spcBef>
                        <a:spcAft>
                          <a:spcPts val="0"/>
                        </a:spcAft>
                      </a:pPr>
                      <a:r>
                        <a:rPr lang="en-US" sz="1500" kern="100">
                          <a:latin typeface="Times New Roman"/>
                          <a:ea typeface="標楷體"/>
                        </a:rPr>
                        <a:t>5</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656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117</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514</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369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dirty="0">
                          <a:latin typeface="Times New Roman"/>
                          <a:ea typeface="標楷體"/>
                        </a:rPr>
                        <a:t>29</a:t>
                      </a:r>
                      <a:endParaRPr lang="en-US" sz="1500" kern="100" dirty="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950">
                <a:tc>
                  <a:txBody>
                    <a:bodyPr/>
                    <a:lstStyle/>
                    <a:p>
                      <a:pPr marL="0" marR="0" algn="ctr">
                        <a:spcBef>
                          <a:spcPts val="0"/>
                        </a:spcBef>
                        <a:spcAft>
                          <a:spcPts val="0"/>
                        </a:spcAft>
                      </a:pPr>
                      <a:r>
                        <a:rPr lang="en-US" sz="1500" kern="100">
                          <a:latin typeface="Times New Roman"/>
                          <a:ea typeface="標楷體"/>
                        </a:rPr>
                        <a:t>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41</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90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369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0</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296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0950">
                <a:tc>
                  <a:txBody>
                    <a:bodyPr/>
                    <a:lstStyle/>
                    <a:p>
                      <a:pPr marL="0" marR="0" algn="ctr">
                        <a:spcBef>
                          <a:spcPts val="0"/>
                        </a:spcBef>
                        <a:spcAft>
                          <a:spcPts val="0"/>
                        </a:spcAft>
                      </a:pPr>
                      <a:r>
                        <a:rPr lang="en-US" sz="1500" kern="100">
                          <a:latin typeface="Times New Roman"/>
                          <a:ea typeface="標楷體"/>
                        </a:rPr>
                        <a:t>7</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549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122</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433</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29</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a:latin typeface="Times New Roman"/>
                          <a:ea typeface="標楷體"/>
                        </a:rPr>
                        <a:t>296</a:t>
                      </a:r>
                      <a:endParaRPr lang="en-US" sz="1500" kern="10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00" dirty="0">
                          <a:latin typeface="Times New Roman"/>
                          <a:ea typeface="標楷體"/>
                        </a:rPr>
                        <a:t>0</a:t>
                      </a:r>
                      <a:endParaRPr lang="en-US" sz="1500" kern="100" dirty="0">
                        <a:latin typeface="Times New Roman"/>
                        <a:ea typeface="新細明體"/>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5" name="圖片 4">
            <a:extLst>
              <a:ext uri="{FF2B5EF4-FFF2-40B4-BE49-F238E27FC236}">
                <a16:creationId xmlns:a16="http://schemas.microsoft.com/office/drawing/2014/main" id="{1D6453A0-7747-45BC-BF2C-38DAC600FA86}"/>
              </a:ext>
            </a:extLst>
          </p:cNvPr>
          <p:cNvPicPr/>
          <p:nvPr/>
        </p:nvPicPr>
        <p:blipFill>
          <a:blip r:embed="rId3" cstate="print"/>
          <a:srcRect/>
          <a:stretch>
            <a:fillRect/>
          </a:stretch>
        </p:blipFill>
        <p:spPr bwMode="auto">
          <a:xfrm>
            <a:off x="4632196" y="3680526"/>
            <a:ext cx="4054604" cy="2725226"/>
          </a:xfrm>
          <a:prstGeom prst="rect">
            <a:avLst/>
          </a:prstGeom>
          <a:noFill/>
          <a:ln w="9525">
            <a:noFill/>
            <a:miter lim="800000"/>
            <a:headEnd/>
            <a:tailEnd/>
          </a:ln>
        </p:spPr>
      </p:pic>
      <p:graphicFrame>
        <p:nvGraphicFramePr>
          <p:cNvPr id="6" name="物件 5">
            <a:extLst>
              <a:ext uri="{FF2B5EF4-FFF2-40B4-BE49-F238E27FC236}">
                <a16:creationId xmlns:a16="http://schemas.microsoft.com/office/drawing/2014/main" id="{D8F9BBF5-E057-41EF-9106-EADC234F9CBA}"/>
              </a:ext>
            </a:extLst>
          </p:cNvPr>
          <p:cNvGraphicFramePr>
            <a:graphicFrameLocks noChangeAspect="1"/>
          </p:cNvGraphicFramePr>
          <p:nvPr>
            <p:extLst>
              <p:ext uri="{D42A27DB-BD31-4B8C-83A1-F6EECF244321}">
                <p14:modId xmlns:p14="http://schemas.microsoft.com/office/powerpoint/2010/main" val="959114998"/>
              </p:ext>
            </p:extLst>
          </p:nvPr>
        </p:nvGraphicFramePr>
        <p:xfrm>
          <a:off x="1242280" y="3735392"/>
          <a:ext cx="2924634" cy="508632"/>
        </p:xfrm>
        <a:graphic>
          <a:graphicData uri="http://schemas.openxmlformats.org/presentationml/2006/ole">
            <mc:AlternateContent xmlns:mc="http://schemas.openxmlformats.org/markup-compatibility/2006">
              <mc:Choice xmlns:v="urn:schemas-microsoft-com:vml" Requires="v">
                <p:oleObj spid="_x0000_s27661" name="Equation" r:id="rId4" imgW="1536033" imgH="253890" progId="Equation.DSMT4">
                  <p:embed/>
                </p:oleObj>
              </mc:Choice>
              <mc:Fallback>
                <p:oleObj name="Equation" r:id="rId4" imgW="1536033" imgH="253890" progId="Equation.DSMT4">
                  <p:embed/>
                  <p:pic>
                    <p:nvPicPr>
                      <p:cNvPr id="5" name="物件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280" y="3735392"/>
                        <a:ext cx="2924634" cy="508632"/>
                      </a:xfrm>
                      <a:prstGeom prst="rect">
                        <a:avLst/>
                      </a:prstGeom>
                      <a:noFill/>
                    </p:spPr>
                  </p:pic>
                </p:oleObj>
              </mc:Fallback>
            </mc:AlternateContent>
          </a:graphicData>
        </a:graphic>
      </p:graphicFrame>
    </p:spTree>
    <p:extLst>
      <p:ext uri="{BB962C8B-B14F-4D97-AF65-F5344CB8AC3E}">
        <p14:creationId xmlns:p14="http://schemas.microsoft.com/office/powerpoint/2010/main" val="3295141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3FCF3CA-1B6D-4C60-9FEC-99338CB725E2}"/>
              </a:ext>
            </a:extLst>
          </p:cNvPr>
          <p:cNvSpPr>
            <a:spLocks noGrp="1" noChangeArrowheads="1"/>
          </p:cNvSpPr>
          <p:nvPr>
            <p:ph type="title" idx="4294967295"/>
          </p:nvPr>
        </p:nvSpPr>
        <p:spPr>
          <a:xfrm>
            <a:off x="457200" y="419100"/>
            <a:ext cx="8229600" cy="990600"/>
          </a:xfrm>
          <a:noFill/>
        </p:spPr>
        <p:txBody>
          <a:bodyPr lIns="92075" tIns="46038" rIns="92075" bIns="46038" anchor="ctr">
            <a:normAutofit fontScale="90000"/>
          </a:bodyPr>
          <a:lstStyle/>
          <a:p>
            <a:pPr eaLnBrk="1" hangingPunct="1"/>
            <a:r>
              <a:rPr lang="en-US" altLang="zh-TW" sz="3200">
                <a:ea typeface="PMingLiU" panose="02020500000000000000" pitchFamily="18" charset="-120"/>
                <a:cs typeface="Tahoma" panose="020B0604030504040204" pitchFamily="34" charset="0"/>
                <a:sym typeface="Symbol" panose="05050102010706020507" pitchFamily="18" charset="2"/>
              </a:rPr>
              <a:t>Centroid, Radius and Diameter of a </a:t>
            </a:r>
            <a:r>
              <a:rPr lang="en-US" altLang="zh-TW" sz="3200">
                <a:ea typeface="PMingLiU" panose="02020500000000000000" pitchFamily="18" charset="-120"/>
              </a:rPr>
              <a:t>Cluster </a:t>
            </a:r>
            <a:br>
              <a:rPr lang="en-US" altLang="zh-TW" sz="3200">
                <a:ea typeface="PMingLiU" panose="02020500000000000000" pitchFamily="18" charset="-120"/>
              </a:rPr>
            </a:br>
            <a:r>
              <a:rPr lang="en-US" altLang="zh-TW" sz="3200">
                <a:ea typeface="PMingLiU" panose="02020500000000000000" pitchFamily="18" charset="-120"/>
              </a:rPr>
              <a:t>(for numerical data sets)</a:t>
            </a:r>
            <a:endParaRPr lang="en-US" altLang="zh-TW" sz="3200" dirty="0">
              <a:ea typeface="PMingLiU" panose="02020500000000000000" pitchFamily="18" charset="-120"/>
            </a:endParaRPr>
          </a:p>
        </p:txBody>
      </p:sp>
      <p:sp>
        <p:nvSpPr>
          <p:cNvPr id="31747" name="Rectangle 3">
            <a:extLst>
              <a:ext uri="{FF2B5EF4-FFF2-40B4-BE49-F238E27FC236}">
                <a16:creationId xmlns:a16="http://schemas.microsoft.com/office/drawing/2014/main" id="{CF46614E-52E6-461D-B860-C797375EB0EB}"/>
              </a:ext>
            </a:extLst>
          </p:cNvPr>
          <p:cNvSpPr>
            <a:spLocks noGrp="1" noChangeArrowheads="1"/>
          </p:cNvSpPr>
          <p:nvPr>
            <p:ph type="body" sz="half" idx="4294967295"/>
          </p:nvPr>
        </p:nvSpPr>
        <p:spPr>
          <a:xfrm>
            <a:off x="381000" y="1518082"/>
            <a:ext cx="8153400" cy="4958918"/>
          </a:xfrm>
          <a:noFill/>
        </p:spPr>
        <p:txBody>
          <a:bodyPr lIns="92075" tIns="46038" rIns="92075" bIns="46038"/>
          <a:lstStyle/>
          <a:p>
            <a:pPr eaLnBrk="1" hangingPunct="1">
              <a:lnSpc>
                <a:spcPct val="130000"/>
              </a:lnSpc>
            </a:pPr>
            <a:r>
              <a:rPr lang="en-US" altLang="zh-TW" sz="2400" b="1" dirty="0">
                <a:ea typeface="PMingLiU" panose="02020500000000000000" pitchFamily="18" charset="-120"/>
                <a:cs typeface="Tahoma" panose="020B0604030504040204" pitchFamily="34" charset="0"/>
                <a:sym typeface="Symbol" panose="05050102010706020507" pitchFamily="18" charset="2"/>
              </a:rPr>
              <a:t>Centroid</a:t>
            </a:r>
            <a:r>
              <a:rPr lang="en-US" altLang="zh-TW" sz="2400" dirty="0">
                <a:ea typeface="PMingLiU" panose="02020500000000000000" pitchFamily="18" charset="-120"/>
                <a:cs typeface="Tahoma" panose="020B0604030504040204" pitchFamily="34" charset="0"/>
                <a:sym typeface="Symbol" panose="05050102010706020507" pitchFamily="18" charset="2"/>
              </a:rPr>
              <a:t>:  the “</a:t>
            </a:r>
            <a:r>
              <a:rPr lang="en-US" altLang="zh-TW" sz="2400" dirty="0">
                <a:solidFill>
                  <a:srgbClr val="0000FF"/>
                </a:solidFill>
                <a:ea typeface="PMingLiU" panose="02020500000000000000" pitchFamily="18" charset="-120"/>
                <a:cs typeface="Tahoma" panose="020B0604030504040204" pitchFamily="34" charset="0"/>
                <a:sym typeface="Symbol" panose="05050102010706020507" pitchFamily="18" charset="2"/>
              </a:rPr>
              <a:t>middle</a:t>
            </a:r>
            <a:r>
              <a:rPr lang="en-US" altLang="zh-TW" sz="2400" dirty="0">
                <a:ea typeface="PMingLiU" panose="02020500000000000000" pitchFamily="18" charset="-120"/>
                <a:cs typeface="Tahoma" panose="020B0604030504040204" pitchFamily="34" charset="0"/>
                <a:sym typeface="Symbol" panose="05050102010706020507" pitchFamily="18" charset="2"/>
              </a:rPr>
              <a:t>” of a cluster</a:t>
            </a:r>
          </a:p>
          <a:p>
            <a:pPr eaLnBrk="1" hangingPunct="1">
              <a:lnSpc>
                <a:spcPct val="130000"/>
              </a:lnSpc>
            </a:pPr>
            <a:endParaRPr lang="en-US" altLang="zh-TW" sz="2400" dirty="0">
              <a:ea typeface="PMingLiU" panose="02020500000000000000" pitchFamily="18" charset="-120"/>
              <a:cs typeface="Tahoma" panose="020B0604030504040204" pitchFamily="34" charset="0"/>
              <a:sym typeface="Symbol" panose="05050102010706020507" pitchFamily="18" charset="2"/>
            </a:endParaRPr>
          </a:p>
          <a:p>
            <a:pPr eaLnBrk="1" hangingPunct="1">
              <a:lnSpc>
                <a:spcPct val="130000"/>
              </a:lnSpc>
            </a:pPr>
            <a:r>
              <a:rPr lang="en-US" altLang="zh-TW" sz="2400" b="1" dirty="0">
                <a:ea typeface="PMingLiU" panose="02020500000000000000" pitchFamily="18" charset="-120"/>
                <a:cs typeface="Tahoma" panose="020B0604030504040204" pitchFamily="34" charset="0"/>
                <a:sym typeface="Symbol" panose="05050102010706020507" pitchFamily="18" charset="2"/>
              </a:rPr>
              <a:t>Radius</a:t>
            </a:r>
            <a:r>
              <a:rPr lang="en-US" altLang="zh-TW" sz="2400" dirty="0">
                <a:ea typeface="PMingLiU" panose="02020500000000000000" pitchFamily="18" charset="-120"/>
                <a:cs typeface="Tahoma" panose="020B0604030504040204" pitchFamily="34" charset="0"/>
                <a:sym typeface="Symbol" panose="05050102010706020507" pitchFamily="18" charset="2"/>
              </a:rPr>
              <a:t>: </a:t>
            </a:r>
            <a:r>
              <a:rPr lang="en-US" altLang="zh-TW" sz="2400" dirty="0">
                <a:solidFill>
                  <a:srgbClr val="0000FF"/>
                </a:solidFill>
                <a:ea typeface="PMingLiU" panose="02020500000000000000" pitchFamily="18" charset="-120"/>
                <a:cs typeface="Tahoma" panose="020B0604030504040204" pitchFamily="34" charset="0"/>
                <a:sym typeface="Symbol" panose="05050102010706020507" pitchFamily="18" charset="2"/>
              </a:rPr>
              <a:t>square root of average distance</a:t>
            </a:r>
            <a:r>
              <a:rPr lang="en-US" altLang="zh-TW" sz="2400" dirty="0">
                <a:ea typeface="PMingLiU" panose="02020500000000000000" pitchFamily="18" charset="-120"/>
                <a:cs typeface="Tahoma" panose="020B0604030504040204" pitchFamily="34" charset="0"/>
                <a:sym typeface="Symbol" panose="05050102010706020507" pitchFamily="18" charset="2"/>
              </a:rPr>
              <a:t> from any point of the cluster to its centroid</a:t>
            </a:r>
          </a:p>
          <a:p>
            <a:pPr eaLnBrk="1" hangingPunct="1">
              <a:lnSpc>
                <a:spcPct val="130000"/>
              </a:lnSpc>
            </a:pPr>
            <a:endParaRPr lang="en-US" altLang="zh-TW" sz="2400" dirty="0">
              <a:ea typeface="PMingLiU" panose="02020500000000000000" pitchFamily="18" charset="-120"/>
              <a:cs typeface="Tahoma" panose="020B0604030504040204" pitchFamily="34" charset="0"/>
              <a:sym typeface="Symbol" panose="05050102010706020507" pitchFamily="18" charset="2"/>
            </a:endParaRPr>
          </a:p>
          <a:p>
            <a:pPr eaLnBrk="1" hangingPunct="1">
              <a:lnSpc>
                <a:spcPct val="130000"/>
              </a:lnSpc>
            </a:pPr>
            <a:r>
              <a:rPr lang="en-US" altLang="zh-TW" sz="2400" b="1" dirty="0">
                <a:ea typeface="PMingLiU" panose="02020500000000000000" pitchFamily="18" charset="-120"/>
                <a:cs typeface="Tahoma" panose="020B0604030504040204" pitchFamily="34" charset="0"/>
                <a:sym typeface="Symbol" panose="05050102010706020507" pitchFamily="18" charset="2"/>
              </a:rPr>
              <a:t>Diameter</a:t>
            </a:r>
            <a:r>
              <a:rPr lang="en-US" altLang="zh-TW" sz="2400" dirty="0">
                <a:ea typeface="PMingLiU" panose="02020500000000000000" pitchFamily="18" charset="-120"/>
                <a:cs typeface="Tahoma" panose="020B0604030504040204" pitchFamily="34" charset="0"/>
                <a:sym typeface="Symbol" panose="05050102010706020507" pitchFamily="18" charset="2"/>
              </a:rPr>
              <a:t>: </a:t>
            </a:r>
            <a:r>
              <a:rPr lang="en-US" altLang="zh-TW" sz="2400" dirty="0">
                <a:solidFill>
                  <a:srgbClr val="0000FF"/>
                </a:solidFill>
                <a:ea typeface="PMingLiU" panose="02020500000000000000" pitchFamily="18" charset="-120"/>
                <a:cs typeface="Tahoma" panose="020B0604030504040204" pitchFamily="34" charset="0"/>
                <a:sym typeface="Symbol" panose="05050102010706020507" pitchFamily="18" charset="2"/>
              </a:rPr>
              <a:t>square root of average mean squared distance</a:t>
            </a:r>
            <a:r>
              <a:rPr lang="en-US" altLang="zh-TW" sz="2400" dirty="0">
                <a:ea typeface="PMingLiU" panose="02020500000000000000" pitchFamily="18" charset="-120"/>
                <a:cs typeface="Tahoma" panose="020B0604030504040204" pitchFamily="34" charset="0"/>
                <a:sym typeface="Symbol" panose="05050102010706020507" pitchFamily="18" charset="2"/>
              </a:rPr>
              <a:t> between all pairs of points in the cluster</a:t>
            </a:r>
          </a:p>
        </p:txBody>
      </p:sp>
      <p:graphicFrame>
        <p:nvGraphicFramePr>
          <p:cNvPr id="31748" name="Object 4">
            <a:extLst>
              <a:ext uri="{FF2B5EF4-FFF2-40B4-BE49-F238E27FC236}">
                <a16:creationId xmlns:a16="http://schemas.microsoft.com/office/drawing/2014/main" id="{5A489947-94FE-43C0-89D3-7E727B52A462}"/>
              </a:ext>
            </a:extLst>
          </p:cNvPr>
          <p:cNvGraphicFramePr>
            <a:graphicFrameLocks noGrp="1" noChangeAspect="1"/>
          </p:cNvGraphicFramePr>
          <p:nvPr>
            <p:ph sz="quarter" idx="4294967295"/>
            <p:extLst>
              <p:ext uri="{D42A27DB-BD31-4B8C-83A1-F6EECF244321}">
                <p14:modId xmlns:p14="http://schemas.microsoft.com/office/powerpoint/2010/main" val="4214418228"/>
              </p:ext>
            </p:extLst>
          </p:nvPr>
        </p:nvGraphicFramePr>
        <p:xfrm>
          <a:off x="2325948" y="2039774"/>
          <a:ext cx="1627789" cy="667562"/>
        </p:xfrm>
        <a:graphic>
          <a:graphicData uri="http://schemas.openxmlformats.org/presentationml/2006/ole">
            <mc:AlternateContent xmlns:mc="http://schemas.openxmlformats.org/markup-compatibility/2006">
              <mc:Choice xmlns:v="urn:schemas-microsoft-com:vml" Requires="v">
                <p:oleObj spid="_x0000_s7236" name="Equation" r:id="rId4" imgW="1269449" imgH="520474" progId="Equation.3">
                  <p:embed/>
                </p:oleObj>
              </mc:Choice>
              <mc:Fallback>
                <p:oleObj name="Equation" r:id="rId4" imgW="1269449" imgH="520474" progId="Equation.3">
                  <p:embed/>
                  <p:pic>
                    <p:nvPicPr>
                      <p:cNvPr id="31748" name="Object 4">
                        <a:extLst>
                          <a:ext uri="{FF2B5EF4-FFF2-40B4-BE49-F238E27FC236}">
                            <a16:creationId xmlns:a16="http://schemas.microsoft.com/office/drawing/2014/main" id="{5A489947-94FE-43C0-89D3-7E727B52A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948" y="2039774"/>
                        <a:ext cx="1627789" cy="667562"/>
                      </a:xfrm>
                      <a:prstGeom prst="rect">
                        <a:avLst/>
                      </a:prstGeom>
                      <a:noFill/>
                      <a:ln>
                        <a:noFill/>
                      </a:ln>
                      <a:effectLst/>
                      <a:extLst/>
                    </p:spPr>
                  </p:pic>
                </p:oleObj>
              </mc:Fallback>
            </mc:AlternateContent>
          </a:graphicData>
        </a:graphic>
      </p:graphicFrame>
      <p:graphicFrame>
        <p:nvGraphicFramePr>
          <p:cNvPr id="31749" name="Object 5">
            <a:extLst>
              <a:ext uri="{FF2B5EF4-FFF2-40B4-BE49-F238E27FC236}">
                <a16:creationId xmlns:a16="http://schemas.microsoft.com/office/drawing/2014/main" id="{6761858D-6A01-4B88-9EF6-FECE2D7001C7}"/>
              </a:ext>
            </a:extLst>
          </p:cNvPr>
          <p:cNvGraphicFramePr>
            <a:graphicFrameLocks noChangeAspect="1"/>
          </p:cNvGraphicFramePr>
          <p:nvPr>
            <p:extLst>
              <p:ext uri="{D42A27DB-BD31-4B8C-83A1-F6EECF244321}">
                <p14:modId xmlns:p14="http://schemas.microsoft.com/office/powerpoint/2010/main" val="456049113"/>
              </p:ext>
            </p:extLst>
          </p:nvPr>
        </p:nvGraphicFramePr>
        <p:xfrm>
          <a:off x="4431067" y="3166491"/>
          <a:ext cx="2679947" cy="1013628"/>
        </p:xfrm>
        <a:graphic>
          <a:graphicData uri="http://schemas.openxmlformats.org/presentationml/2006/ole">
            <mc:AlternateContent xmlns:mc="http://schemas.openxmlformats.org/markup-compatibility/2006">
              <mc:Choice xmlns:v="urn:schemas-microsoft-com:vml" Requires="v">
                <p:oleObj spid="_x0000_s7237" name="Equation" r:id="rId6" imgW="2451100" imgH="927100" progId="Equation.3">
                  <p:embed/>
                </p:oleObj>
              </mc:Choice>
              <mc:Fallback>
                <p:oleObj name="Equation" r:id="rId6" imgW="2451100" imgH="927100" progId="Equation.3">
                  <p:embed/>
                  <p:pic>
                    <p:nvPicPr>
                      <p:cNvPr id="31749" name="Object 5">
                        <a:extLst>
                          <a:ext uri="{FF2B5EF4-FFF2-40B4-BE49-F238E27FC236}">
                            <a16:creationId xmlns:a16="http://schemas.microsoft.com/office/drawing/2014/main" id="{6761858D-6A01-4B88-9EF6-FECE2D7001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1067" y="3166491"/>
                        <a:ext cx="2679947" cy="1013628"/>
                      </a:xfrm>
                      <a:prstGeom prst="rect">
                        <a:avLst/>
                      </a:prstGeom>
                      <a:noFill/>
                      <a:ln>
                        <a:noFill/>
                      </a:ln>
                      <a:effectLst/>
                      <a:extLst/>
                    </p:spPr>
                  </p:pic>
                </p:oleObj>
              </mc:Fallback>
            </mc:AlternateContent>
          </a:graphicData>
        </a:graphic>
      </p:graphicFrame>
      <p:graphicFrame>
        <p:nvGraphicFramePr>
          <p:cNvPr id="31750" name="Object 6">
            <a:extLst>
              <a:ext uri="{FF2B5EF4-FFF2-40B4-BE49-F238E27FC236}">
                <a16:creationId xmlns:a16="http://schemas.microsoft.com/office/drawing/2014/main" id="{3264F8F0-7507-403C-92B9-D93831C01779}"/>
              </a:ext>
            </a:extLst>
          </p:cNvPr>
          <p:cNvGraphicFramePr>
            <a:graphicFrameLocks noGrp="1" noChangeAspect="1"/>
          </p:cNvGraphicFramePr>
          <p:nvPr>
            <p:ph sz="quarter" idx="4294967295"/>
            <p:extLst>
              <p:ext uri="{D42A27DB-BD31-4B8C-83A1-F6EECF244321}">
                <p14:modId xmlns:p14="http://schemas.microsoft.com/office/powerpoint/2010/main" val="28804208"/>
              </p:ext>
            </p:extLst>
          </p:nvPr>
        </p:nvGraphicFramePr>
        <p:xfrm>
          <a:off x="1968624" y="5325290"/>
          <a:ext cx="3048000" cy="1006475"/>
        </p:xfrm>
        <a:graphic>
          <a:graphicData uri="http://schemas.openxmlformats.org/presentationml/2006/ole">
            <mc:AlternateContent xmlns:mc="http://schemas.openxmlformats.org/markup-compatibility/2006">
              <mc:Choice xmlns:v="urn:schemas-microsoft-com:vml" Requires="v">
                <p:oleObj spid="_x0000_s7238" name="Equation" r:id="rId8" imgW="2959100" imgH="977900" progId="Equation.3">
                  <p:embed/>
                </p:oleObj>
              </mc:Choice>
              <mc:Fallback>
                <p:oleObj name="Equation" r:id="rId8" imgW="2959100" imgH="977900" progId="Equation.3">
                  <p:embed/>
                  <p:pic>
                    <p:nvPicPr>
                      <p:cNvPr id="31750" name="Object 6">
                        <a:extLst>
                          <a:ext uri="{FF2B5EF4-FFF2-40B4-BE49-F238E27FC236}">
                            <a16:creationId xmlns:a16="http://schemas.microsoft.com/office/drawing/2014/main" id="{3264F8F0-7507-403C-92B9-D93831C017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8624" y="5325290"/>
                        <a:ext cx="30480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1" name="Slide Number Placeholder 9">
            <a:extLst>
              <a:ext uri="{FF2B5EF4-FFF2-40B4-BE49-F238E27FC236}">
                <a16:creationId xmlns:a16="http://schemas.microsoft.com/office/drawing/2014/main" id="{C589B4EB-9DC9-443C-8A69-092B233EA9A1}"/>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05672854-F174-4940-BE3F-DFDD006FB190}" type="slidenum">
              <a:rPr lang="en-US" altLang="zh-TW" sz="1200">
                <a:ea typeface="PMingLiU" panose="02020500000000000000" pitchFamily="18" charset="-120"/>
              </a:rPr>
              <a:pPr algn="r" eaLnBrk="1" hangingPunct="1"/>
              <a:t>35</a:t>
            </a:fld>
            <a:endParaRPr lang="en-US" altLang="zh-TW" sz="1200">
              <a:ea typeface="PMingLiU" panose="02020500000000000000" pitchFamily="18"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7E92876-E0E0-4074-969B-BCF42F6FDCDA}"/>
              </a:ext>
            </a:extLst>
          </p:cNvPr>
          <p:cNvSpPr>
            <a:spLocks noGrp="1" noChangeArrowheads="1"/>
          </p:cNvSpPr>
          <p:nvPr>
            <p:ph type="title"/>
          </p:nvPr>
        </p:nvSpPr>
        <p:spPr>
          <a:xfrm>
            <a:off x="408373" y="457200"/>
            <a:ext cx="7794594" cy="685800"/>
          </a:xfrm>
          <a:noFill/>
        </p:spPr>
        <p:txBody>
          <a:bodyPr lIns="92075" tIns="46038" rIns="92075" bIns="46038" anchor="ctr">
            <a:normAutofit fontScale="90000"/>
          </a:bodyPr>
          <a:lstStyle/>
          <a:p>
            <a:pPr eaLnBrk="1" hangingPunct="1"/>
            <a:r>
              <a:rPr lang="en-US" altLang="zh-CN" dirty="0">
                <a:ea typeface="SimSun" panose="02010600030101010101" pitchFamily="2" charset="-122"/>
              </a:rPr>
              <a:t>Extensions to Hierarchical Clustering</a:t>
            </a:r>
          </a:p>
        </p:txBody>
      </p:sp>
      <p:sp>
        <p:nvSpPr>
          <p:cNvPr id="32771" name="Rectangle 3">
            <a:extLst>
              <a:ext uri="{FF2B5EF4-FFF2-40B4-BE49-F238E27FC236}">
                <a16:creationId xmlns:a16="http://schemas.microsoft.com/office/drawing/2014/main" id="{7AB571C2-EF2E-4133-966F-820F07BB1025}"/>
              </a:ext>
            </a:extLst>
          </p:cNvPr>
          <p:cNvSpPr>
            <a:spLocks noGrp="1" noChangeArrowheads="1"/>
          </p:cNvSpPr>
          <p:nvPr>
            <p:ph type="body" idx="1"/>
          </p:nvPr>
        </p:nvSpPr>
        <p:spPr>
          <a:xfrm>
            <a:off x="304800" y="1219200"/>
            <a:ext cx="8534400" cy="5181600"/>
          </a:xfrm>
          <a:noFill/>
        </p:spPr>
        <p:txBody>
          <a:bodyPr lIns="92075" tIns="46038" rIns="92075" bIns="46038">
            <a:normAutofit lnSpcReduction="10000"/>
          </a:bodyPr>
          <a:lstStyle/>
          <a:p>
            <a:pPr eaLnBrk="1" hangingPunct="1">
              <a:lnSpc>
                <a:spcPct val="150000"/>
              </a:lnSpc>
            </a:pPr>
            <a:r>
              <a:rPr lang="en-US" altLang="zh-CN" sz="2400" dirty="0">
                <a:ea typeface="SimSun" panose="02010600030101010101" pitchFamily="2" charset="-122"/>
              </a:rPr>
              <a:t>Major weakness of agglomerative clustering methods</a:t>
            </a:r>
          </a:p>
          <a:p>
            <a:pPr lvl="1" eaLnBrk="1" hangingPunct="1">
              <a:lnSpc>
                <a:spcPct val="150000"/>
              </a:lnSpc>
            </a:pPr>
            <a:r>
              <a:rPr lang="en-US" altLang="zh-CN" sz="2400" u="sng" dirty="0">
                <a:ea typeface="SimSun" panose="02010600030101010101" pitchFamily="2" charset="-122"/>
              </a:rPr>
              <a:t>Can never undo what was done previously</a:t>
            </a:r>
          </a:p>
          <a:p>
            <a:pPr lvl="1" eaLnBrk="1" hangingPunct="1">
              <a:lnSpc>
                <a:spcPct val="150000"/>
              </a:lnSpc>
            </a:pPr>
            <a:r>
              <a:rPr lang="en-US" altLang="zh-CN" sz="2400" u="sng" dirty="0">
                <a:ea typeface="SimSun" panose="02010600030101010101" pitchFamily="2" charset="-122"/>
              </a:rPr>
              <a:t>Do not scale well</a:t>
            </a:r>
            <a:r>
              <a:rPr lang="en-US" altLang="zh-CN" sz="2400" dirty="0">
                <a:ea typeface="SimSun" panose="02010600030101010101" pitchFamily="2" charset="-122"/>
              </a:rPr>
              <a:t>: time complexity of at least </a:t>
            </a:r>
            <a:r>
              <a:rPr lang="en-US" altLang="zh-CN" sz="2400" i="1" dirty="0">
                <a:ea typeface="SimSun" panose="02010600030101010101" pitchFamily="2" charset="-122"/>
              </a:rPr>
              <a:t>O</a:t>
            </a:r>
            <a:r>
              <a:rPr lang="en-US" altLang="zh-CN" sz="2400" dirty="0">
                <a:ea typeface="SimSun" panose="02010600030101010101" pitchFamily="2" charset="-122"/>
              </a:rPr>
              <a:t>(</a:t>
            </a:r>
            <a:r>
              <a:rPr lang="en-US" altLang="zh-CN" sz="2400" i="1" dirty="0">
                <a:ea typeface="SimSun" panose="02010600030101010101" pitchFamily="2" charset="-122"/>
              </a:rPr>
              <a:t>n</a:t>
            </a:r>
            <a:r>
              <a:rPr lang="en-US" altLang="zh-CN" sz="2400" i="1" baseline="30000" dirty="0">
                <a:ea typeface="SimSun" panose="02010600030101010101" pitchFamily="2" charset="-122"/>
              </a:rPr>
              <a:t>2</a:t>
            </a:r>
            <a:r>
              <a:rPr lang="en-US" altLang="zh-CN" sz="2400" dirty="0">
                <a:ea typeface="SimSun" panose="02010600030101010101" pitchFamily="2" charset="-122"/>
              </a:rPr>
              <a:t>), where </a:t>
            </a:r>
            <a:r>
              <a:rPr lang="en-US" altLang="zh-CN" sz="2400" i="1" dirty="0">
                <a:ea typeface="SimSun" panose="02010600030101010101" pitchFamily="2" charset="-122"/>
              </a:rPr>
              <a:t>n</a:t>
            </a:r>
            <a:r>
              <a:rPr lang="en-US" altLang="zh-CN" sz="2400" dirty="0">
                <a:ea typeface="SimSun" panose="02010600030101010101" pitchFamily="2" charset="-122"/>
              </a:rPr>
              <a:t> is the number of total objects</a:t>
            </a:r>
          </a:p>
          <a:p>
            <a:pPr eaLnBrk="1" hangingPunct="1">
              <a:lnSpc>
                <a:spcPct val="150000"/>
              </a:lnSpc>
            </a:pPr>
            <a:r>
              <a:rPr lang="en-US" altLang="zh-CN" sz="2400" dirty="0">
                <a:ea typeface="SimSun" panose="02010600030101010101" pitchFamily="2" charset="-122"/>
              </a:rPr>
              <a:t>Integration of hierarchical &amp; distance-based clustering</a:t>
            </a:r>
          </a:p>
          <a:p>
            <a:pPr lvl="1" eaLnBrk="1" hangingPunct="1">
              <a:lnSpc>
                <a:spcPct val="150000"/>
              </a:lnSpc>
            </a:pPr>
            <a:r>
              <a:rPr lang="en-US" altLang="zh-CN" sz="2400" u="sng" dirty="0">
                <a:ea typeface="SimSun" panose="02010600030101010101" pitchFamily="2" charset="-122"/>
              </a:rPr>
              <a:t>BIRCH (1996)</a:t>
            </a:r>
            <a:r>
              <a:rPr lang="en-US" altLang="zh-CN" sz="2400" dirty="0">
                <a:ea typeface="SimSun" panose="02010600030101010101" pitchFamily="2" charset="-122"/>
              </a:rPr>
              <a:t>: uses CF-tree and incrementally adjusts the quality of sub-clusters</a:t>
            </a:r>
            <a:endParaRPr lang="en-US" altLang="zh-CN" sz="2400" u="sng" dirty="0">
              <a:ea typeface="SimSun" panose="02010600030101010101" pitchFamily="2" charset="-122"/>
            </a:endParaRPr>
          </a:p>
          <a:p>
            <a:pPr lvl="1" eaLnBrk="1" hangingPunct="1">
              <a:lnSpc>
                <a:spcPct val="150000"/>
              </a:lnSpc>
            </a:pPr>
            <a:r>
              <a:rPr lang="en-US" altLang="zh-CN" sz="2400" u="sng" dirty="0">
                <a:ea typeface="SimSun" panose="02010600030101010101" pitchFamily="2" charset="-122"/>
              </a:rPr>
              <a:t>CHAMELEON (1999)</a:t>
            </a:r>
            <a:r>
              <a:rPr lang="en-US" altLang="zh-CN" sz="2400" dirty="0">
                <a:ea typeface="SimSun" panose="02010600030101010101" pitchFamily="2" charset="-122"/>
              </a:rPr>
              <a:t>: hierarchical clustering using dynamic modeling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7EC4F18-52D4-452D-9B84-D76187D2156B}"/>
              </a:ext>
            </a:extLst>
          </p:cNvPr>
          <p:cNvSpPr>
            <a:spLocks noGrp="1" noChangeArrowheads="1"/>
          </p:cNvSpPr>
          <p:nvPr>
            <p:ph type="title"/>
          </p:nvPr>
        </p:nvSpPr>
        <p:spPr>
          <a:xfrm>
            <a:off x="457200" y="381000"/>
            <a:ext cx="8229600" cy="990600"/>
          </a:xfrm>
        </p:spPr>
        <p:txBody>
          <a:bodyPr>
            <a:noAutofit/>
          </a:bodyPr>
          <a:lstStyle/>
          <a:p>
            <a:r>
              <a:rPr lang="en-US" altLang="zh-CN" sz="3200" dirty="0"/>
              <a:t>BIRCH (Balanced Iterative Reducing and Clustering Using Hierarchies)</a:t>
            </a:r>
          </a:p>
        </p:txBody>
      </p:sp>
      <p:sp>
        <p:nvSpPr>
          <p:cNvPr id="33795" name="Rectangle 3">
            <a:extLst>
              <a:ext uri="{FF2B5EF4-FFF2-40B4-BE49-F238E27FC236}">
                <a16:creationId xmlns:a16="http://schemas.microsoft.com/office/drawing/2014/main" id="{0452BFB5-0F81-40AA-89D8-22685E17B538}"/>
              </a:ext>
            </a:extLst>
          </p:cNvPr>
          <p:cNvSpPr>
            <a:spLocks noGrp="1" noChangeArrowheads="1"/>
          </p:cNvSpPr>
          <p:nvPr>
            <p:ph type="body" idx="1"/>
          </p:nvPr>
        </p:nvSpPr>
        <p:spPr>
          <a:xfrm>
            <a:off x="457200" y="1600200"/>
            <a:ext cx="8229600" cy="5058052"/>
          </a:xfrm>
        </p:spPr>
        <p:txBody>
          <a:bodyPr/>
          <a:lstStyle/>
          <a:p>
            <a:r>
              <a:rPr lang="en-US" altLang="zh-CN" dirty="0"/>
              <a:t>Zhang, Ramakrishnan &amp; </a:t>
            </a:r>
            <a:r>
              <a:rPr lang="en-US" altLang="zh-CN" dirty="0" err="1"/>
              <a:t>Livny</a:t>
            </a:r>
            <a:r>
              <a:rPr lang="en-US" altLang="zh-CN" dirty="0"/>
              <a:t>, SIGMOD’96</a:t>
            </a:r>
          </a:p>
          <a:p>
            <a:r>
              <a:rPr lang="en-US" altLang="zh-CN" dirty="0">
                <a:solidFill>
                  <a:srgbClr val="0000FF"/>
                </a:solidFill>
              </a:rPr>
              <a:t>Incrementally construct a CF (Clustering Feature) tree</a:t>
            </a:r>
            <a:r>
              <a:rPr lang="en-US" altLang="zh-CN" dirty="0"/>
              <a:t>, a hierarchical data structure for multiphase clustering</a:t>
            </a:r>
          </a:p>
          <a:p>
            <a:pPr lvl="1"/>
            <a:r>
              <a:rPr lang="en-US" altLang="zh-CN" dirty="0">
                <a:solidFill>
                  <a:srgbClr val="0000FF"/>
                </a:solidFill>
              </a:rPr>
              <a:t>Phase 1: scan DB to build an initial in-memory CF tree </a:t>
            </a:r>
            <a:r>
              <a:rPr lang="en-US" altLang="zh-CN" dirty="0"/>
              <a:t>(a multi-level compression of the data that tries to preserve the inherent clustering structure of the data)  </a:t>
            </a:r>
          </a:p>
          <a:p>
            <a:pPr lvl="1"/>
            <a:r>
              <a:rPr lang="en-US" altLang="zh-CN" dirty="0">
                <a:solidFill>
                  <a:srgbClr val="0000FF"/>
                </a:solidFill>
              </a:rPr>
              <a:t>Phase 2: use an arbitrary clustering algorithm to cluster the leaf nodes of the CF-tree </a:t>
            </a:r>
          </a:p>
          <a:p>
            <a:r>
              <a:rPr lang="en-US" altLang="zh-CN" dirty="0"/>
              <a:t>Scales linearly: finds a good clustering with a single scan and improves the quality with a few additional scans</a:t>
            </a:r>
          </a:p>
          <a:p>
            <a:r>
              <a:rPr lang="en-US" altLang="zh-CN" dirty="0"/>
              <a:t>Weakness: </a:t>
            </a:r>
            <a:r>
              <a:rPr lang="en-US" altLang="zh-CN" dirty="0">
                <a:solidFill>
                  <a:srgbClr val="0000FF"/>
                </a:solidFill>
              </a:rPr>
              <a:t>handles only numeric data</a:t>
            </a:r>
            <a:r>
              <a:rPr lang="en-US" altLang="zh-CN" dirty="0"/>
              <a:t>, and sensitive to the order of the data record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EC2F50C-E414-4625-982A-C60408EC30A7}"/>
              </a:ext>
            </a:extLst>
          </p:cNvPr>
          <p:cNvSpPr>
            <a:spLocks noChangeArrowheads="1"/>
          </p:cNvSpPr>
          <p:nvPr/>
        </p:nvSpPr>
        <p:spPr bwMode="auto">
          <a:xfrm>
            <a:off x="1390650" y="190500"/>
            <a:ext cx="7086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zh-CN" sz="2000" b="1" dirty="0">
              <a:solidFill>
                <a:schemeClr val="tx2"/>
              </a:solidFill>
              <a:latin typeface="Berlin Sans FB Demi" panose="020E0802020502020306" pitchFamily="34" charset="0"/>
              <a:ea typeface="SimSun" panose="02010600030101010101" pitchFamily="2" charset="-122"/>
            </a:endParaRPr>
          </a:p>
        </p:txBody>
      </p:sp>
      <p:sp>
        <p:nvSpPr>
          <p:cNvPr id="34819" name="Text Box 4">
            <a:extLst>
              <a:ext uri="{FF2B5EF4-FFF2-40B4-BE49-F238E27FC236}">
                <a16:creationId xmlns:a16="http://schemas.microsoft.com/office/drawing/2014/main" id="{E25CDFF2-0C67-498A-B9F7-68C30D7646BE}"/>
              </a:ext>
            </a:extLst>
          </p:cNvPr>
          <p:cNvSpPr txBox="1">
            <a:spLocks noChangeArrowheads="1"/>
          </p:cNvSpPr>
          <p:nvPr/>
        </p:nvSpPr>
        <p:spPr bwMode="auto">
          <a:xfrm>
            <a:off x="323852" y="1593317"/>
            <a:ext cx="5943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b="1" dirty="0">
                <a:latin typeface="Times New Roman" panose="02020603050405020304" pitchFamily="18" charset="0"/>
                <a:ea typeface="SimSun" panose="02010600030101010101" pitchFamily="2" charset="-122"/>
              </a:rPr>
              <a:t>Clustering Feature (CF):</a:t>
            </a:r>
            <a:r>
              <a:rPr lang="en-US" altLang="zh-CN" dirty="0">
                <a:latin typeface="Times New Roman" panose="02020603050405020304" pitchFamily="18" charset="0"/>
                <a:ea typeface="SimSun" panose="02010600030101010101" pitchFamily="2" charset="-122"/>
              </a:rPr>
              <a:t>  </a:t>
            </a:r>
            <a:r>
              <a:rPr lang="en-US" altLang="zh-CN" b="1" i="1" dirty="0">
                <a:latin typeface="Times New Roman" panose="02020603050405020304" pitchFamily="18" charset="0"/>
                <a:ea typeface="SimSun" panose="02010600030101010101" pitchFamily="2" charset="-122"/>
              </a:rPr>
              <a:t>CF = (N, LS, SS)</a:t>
            </a:r>
            <a:endParaRPr lang="en-US" altLang="zh-CN" dirty="0">
              <a:latin typeface="Times New Roman" panose="02020603050405020304" pitchFamily="18" charset="0"/>
              <a:ea typeface="SimSun" panose="02010600030101010101" pitchFamily="2" charset="-122"/>
            </a:endParaRPr>
          </a:p>
          <a:p>
            <a:pPr algn="l">
              <a:spcBef>
                <a:spcPct val="50000"/>
              </a:spcBef>
            </a:pPr>
            <a:r>
              <a:rPr lang="en-US" altLang="zh-CN" i="1" dirty="0">
                <a:latin typeface="Times New Roman" panose="02020603050405020304" pitchFamily="18" charset="0"/>
                <a:ea typeface="SimSun" panose="02010600030101010101" pitchFamily="2" charset="-122"/>
              </a:rPr>
              <a:t>N</a:t>
            </a:r>
            <a:r>
              <a:rPr lang="en-US" altLang="zh-CN" dirty="0">
                <a:latin typeface="Times New Roman" panose="02020603050405020304" pitchFamily="18" charset="0"/>
                <a:ea typeface="SimSun" panose="02010600030101010101" pitchFamily="2" charset="-122"/>
              </a:rPr>
              <a:t>: </a:t>
            </a:r>
            <a:r>
              <a:rPr lang="en-US" altLang="zh-CN" b="1" dirty="0">
                <a:latin typeface="Times New Roman" panose="02020603050405020304" pitchFamily="18" charset="0"/>
                <a:ea typeface="SimSun" panose="02010600030101010101" pitchFamily="2" charset="-122"/>
              </a:rPr>
              <a:t>Number of data points</a:t>
            </a:r>
          </a:p>
          <a:p>
            <a:pPr algn="l">
              <a:spcBef>
                <a:spcPct val="50000"/>
              </a:spcBef>
            </a:pPr>
            <a:r>
              <a:rPr lang="en-US" altLang="zh-CN" i="1" dirty="0">
                <a:latin typeface="Times New Roman" panose="02020603050405020304" pitchFamily="18" charset="0"/>
                <a:ea typeface="SimSun" panose="02010600030101010101" pitchFamily="2" charset="-122"/>
              </a:rPr>
              <a:t>LS: linear sum of N points</a:t>
            </a:r>
          </a:p>
          <a:p>
            <a:pPr algn="l">
              <a:spcBef>
                <a:spcPct val="50000"/>
              </a:spcBef>
            </a:pPr>
            <a:endParaRPr lang="en-US" altLang="zh-CN" i="1" dirty="0">
              <a:latin typeface="Times New Roman" panose="02020603050405020304" pitchFamily="18" charset="0"/>
              <a:ea typeface="SimSun" panose="02010600030101010101" pitchFamily="2" charset="-122"/>
            </a:endParaRPr>
          </a:p>
          <a:p>
            <a:pPr algn="l">
              <a:spcBef>
                <a:spcPct val="50000"/>
              </a:spcBef>
            </a:pPr>
            <a:r>
              <a:rPr lang="en-US" altLang="zh-CN" i="1" dirty="0">
                <a:latin typeface="Times New Roman" panose="02020603050405020304" pitchFamily="18" charset="0"/>
                <a:ea typeface="SimSun" panose="02010600030101010101" pitchFamily="2" charset="-122"/>
              </a:rPr>
              <a:t>SS: square sum of N points</a:t>
            </a:r>
            <a:endParaRPr lang="en-US" altLang="zh-CN" i="1" baseline="-25000" dirty="0">
              <a:latin typeface="Times New Roman" panose="02020603050405020304" pitchFamily="18" charset="0"/>
              <a:ea typeface="SimSun" panose="02010600030101010101" pitchFamily="2" charset="-122"/>
              <a:sym typeface="Symbol" panose="05050102010706020507" pitchFamily="18" charset="2"/>
            </a:endParaRPr>
          </a:p>
        </p:txBody>
      </p:sp>
      <p:graphicFrame>
        <p:nvGraphicFramePr>
          <p:cNvPr id="34820" name="Object 0">
            <a:extLst>
              <a:ext uri="{FF2B5EF4-FFF2-40B4-BE49-F238E27FC236}">
                <a16:creationId xmlns:a16="http://schemas.microsoft.com/office/drawing/2014/main" id="{29210BFA-1619-43BB-A206-D85858C8D343}"/>
              </a:ext>
            </a:extLst>
          </p:cNvPr>
          <p:cNvGraphicFramePr>
            <a:graphicFrameLocks noChangeAspect="1"/>
          </p:cNvGraphicFramePr>
          <p:nvPr>
            <p:extLst>
              <p:ext uri="{D42A27DB-BD31-4B8C-83A1-F6EECF244321}">
                <p14:modId xmlns:p14="http://schemas.microsoft.com/office/powerpoint/2010/main" val="1611073807"/>
              </p:ext>
            </p:extLst>
          </p:nvPr>
        </p:nvGraphicFramePr>
        <p:xfrm>
          <a:off x="4879760" y="3545628"/>
          <a:ext cx="2209800" cy="2017712"/>
        </p:xfrm>
        <a:graphic>
          <a:graphicData uri="http://schemas.openxmlformats.org/presentationml/2006/ole">
            <mc:AlternateContent xmlns:mc="http://schemas.openxmlformats.org/markup-compatibility/2006">
              <mc:Choice xmlns:v="urn:schemas-microsoft-com:vml" Requires="v">
                <p:oleObj spid="_x0000_s8234" name="Worksheet" r:id="rId4" imgW="2200656" imgH="2076907" progId="Excel.Sheet.8">
                  <p:embed/>
                </p:oleObj>
              </mc:Choice>
              <mc:Fallback>
                <p:oleObj name="Worksheet" r:id="rId4" imgW="2200656" imgH="2076907" progId="Excel.Sheet.8">
                  <p:embed/>
                  <p:pic>
                    <p:nvPicPr>
                      <p:cNvPr id="34820" name="Object 0">
                        <a:extLst>
                          <a:ext uri="{FF2B5EF4-FFF2-40B4-BE49-F238E27FC236}">
                            <a16:creationId xmlns:a16="http://schemas.microsoft.com/office/drawing/2014/main" id="{29210BFA-1619-43BB-A206-D85858C8D3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9760" y="3545628"/>
                        <a:ext cx="220980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Oval 9">
            <a:extLst>
              <a:ext uri="{FF2B5EF4-FFF2-40B4-BE49-F238E27FC236}">
                <a16:creationId xmlns:a16="http://schemas.microsoft.com/office/drawing/2014/main" id="{538134CF-DB49-4D71-B9C5-5CC75933A0AA}"/>
              </a:ext>
            </a:extLst>
          </p:cNvPr>
          <p:cNvSpPr>
            <a:spLocks noChangeArrowheads="1"/>
          </p:cNvSpPr>
          <p:nvPr/>
        </p:nvSpPr>
        <p:spPr bwMode="auto">
          <a:xfrm>
            <a:off x="5413160" y="3850428"/>
            <a:ext cx="609600" cy="99060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4822" name="Oval 10">
            <a:extLst>
              <a:ext uri="{FF2B5EF4-FFF2-40B4-BE49-F238E27FC236}">
                <a16:creationId xmlns:a16="http://schemas.microsoft.com/office/drawing/2014/main" id="{72EDBF5C-EF48-459F-BF60-021C424108E9}"/>
              </a:ext>
            </a:extLst>
          </p:cNvPr>
          <p:cNvSpPr>
            <a:spLocks noChangeArrowheads="1"/>
          </p:cNvSpPr>
          <p:nvPr/>
        </p:nvSpPr>
        <p:spPr bwMode="auto">
          <a:xfrm>
            <a:off x="6022760" y="4383828"/>
            <a:ext cx="762000" cy="76200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4823" name="AutoShape 11">
            <a:extLst>
              <a:ext uri="{FF2B5EF4-FFF2-40B4-BE49-F238E27FC236}">
                <a16:creationId xmlns:a16="http://schemas.microsoft.com/office/drawing/2014/main" id="{8AC0F46E-B93E-4885-95BE-3AF0CC4A04B9}"/>
              </a:ext>
            </a:extLst>
          </p:cNvPr>
          <p:cNvSpPr>
            <a:spLocks/>
          </p:cNvSpPr>
          <p:nvPr/>
        </p:nvSpPr>
        <p:spPr bwMode="auto">
          <a:xfrm>
            <a:off x="5499347" y="2353273"/>
            <a:ext cx="3429000" cy="485775"/>
          </a:xfrm>
          <a:prstGeom prst="borderCallout2">
            <a:avLst>
              <a:gd name="adj1" fmla="val 100284"/>
              <a:gd name="adj2" fmla="val 19008"/>
              <a:gd name="adj3" fmla="val 153282"/>
              <a:gd name="adj4" fmla="val 9356"/>
              <a:gd name="adj5" fmla="val 259933"/>
              <a:gd name="adj6" fmla="val 6778"/>
            </a:avLst>
          </a:prstGeom>
          <a:noFill/>
          <a:ln w="2857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dirty="0">
                <a:latin typeface="Times New Roman" panose="02020603050405020304" pitchFamily="18" charset="0"/>
                <a:ea typeface="SimSun" panose="02010600030101010101" pitchFamily="2" charset="-122"/>
              </a:rPr>
              <a:t>CF = (5, (16,30),(54,190))</a:t>
            </a:r>
          </a:p>
        </p:txBody>
      </p:sp>
      <p:sp>
        <p:nvSpPr>
          <p:cNvPr id="34824" name="Text Box 12">
            <a:extLst>
              <a:ext uri="{FF2B5EF4-FFF2-40B4-BE49-F238E27FC236}">
                <a16:creationId xmlns:a16="http://schemas.microsoft.com/office/drawing/2014/main" id="{80EB8F67-C821-4D96-A930-5B4E7E5265E3}"/>
              </a:ext>
            </a:extLst>
          </p:cNvPr>
          <p:cNvSpPr txBox="1">
            <a:spLocks noChangeArrowheads="1"/>
          </p:cNvSpPr>
          <p:nvPr/>
        </p:nvSpPr>
        <p:spPr bwMode="auto">
          <a:xfrm>
            <a:off x="7213847" y="3645640"/>
            <a:ext cx="990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lnSpc>
                <a:spcPct val="60000"/>
              </a:lnSpc>
              <a:spcBef>
                <a:spcPct val="50000"/>
              </a:spcBef>
            </a:pPr>
            <a:r>
              <a:rPr lang="zh-CN" altLang="en-US">
                <a:latin typeface="Times New Roman" panose="02020603050405020304" pitchFamily="18" charset="0"/>
                <a:ea typeface="SimSun" panose="02010600030101010101" pitchFamily="2" charset="-122"/>
              </a:rPr>
              <a:t>(3,4)</a:t>
            </a:r>
          </a:p>
          <a:p>
            <a:pPr algn="l">
              <a:lnSpc>
                <a:spcPct val="60000"/>
              </a:lnSpc>
              <a:spcBef>
                <a:spcPct val="50000"/>
              </a:spcBef>
            </a:pPr>
            <a:r>
              <a:rPr lang="zh-CN" altLang="en-US">
                <a:latin typeface="Times New Roman" panose="02020603050405020304" pitchFamily="18" charset="0"/>
                <a:ea typeface="SimSun" panose="02010600030101010101" pitchFamily="2" charset="-122"/>
              </a:rPr>
              <a:t>(2,6)</a:t>
            </a:r>
          </a:p>
          <a:p>
            <a:pPr algn="l">
              <a:lnSpc>
                <a:spcPct val="60000"/>
              </a:lnSpc>
              <a:spcBef>
                <a:spcPct val="50000"/>
              </a:spcBef>
            </a:pPr>
            <a:r>
              <a:rPr lang="zh-CN" altLang="en-US">
                <a:latin typeface="Times New Roman" panose="02020603050405020304" pitchFamily="18" charset="0"/>
                <a:ea typeface="SimSun" panose="02010600030101010101" pitchFamily="2" charset="-122"/>
              </a:rPr>
              <a:t>(4,5)</a:t>
            </a:r>
          </a:p>
          <a:p>
            <a:pPr algn="l">
              <a:lnSpc>
                <a:spcPct val="60000"/>
              </a:lnSpc>
              <a:spcBef>
                <a:spcPct val="50000"/>
              </a:spcBef>
            </a:pPr>
            <a:r>
              <a:rPr lang="zh-CN" altLang="en-US">
                <a:latin typeface="Times New Roman" panose="02020603050405020304" pitchFamily="18" charset="0"/>
                <a:ea typeface="SimSun" panose="02010600030101010101" pitchFamily="2" charset="-122"/>
              </a:rPr>
              <a:t>(4,7)</a:t>
            </a:r>
          </a:p>
          <a:p>
            <a:pPr algn="l">
              <a:lnSpc>
                <a:spcPct val="60000"/>
              </a:lnSpc>
              <a:spcBef>
                <a:spcPct val="50000"/>
              </a:spcBef>
            </a:pPr>
            <a:r>
              <a:rPr lang="zh-CN" altLang="en-US">
                <a:latin typeface="Times New Roman" panose="02020603050405020304" pitchFamily="18" charset="0"/>
                <a:ea typeface="SimSun" panose="02010600030101010101" pitchFamily="2" charset="-122"/>
              </a:rPr>
              <a:t>(3,8)</a:t>
            </a:r>
          </a:p>
        </p:txBody>
      </p:sp>
      <p:sp>
        <p:nvSpPr>
          <p:cNvPr id="2" name="標題 1">
            <a:extLst>
              <a:ext uri="{FF2B5EF4-FFF2-40B4-BE49-F238E27FC236}">
                <a16:creationId xmlns:a16="http://schemas.microsoft.com/office/drawing/2014/main" id="{F6403BA8-E97E-40B5-902F-1DEB142B8B8F}"/>
              </a:ext>
            </a:extLst>
          </p:cNvPr>
          <p:cNvSpPr>
            <a:spLocks noGrp="1"/>
          </p:cNvSpPr>
          <p:nvPr>
            <p:ph type="title"/>
          </p:nvPr>
        </p:nvSpPr>
        <p:spPr>
          <a:xfrm>
            <a:off x="381000" y="390617"/>
            <a:ext cx="8229600" cy="990600"/>
          </a:xfrm>
        </p:spPr>
        <p:txBody>
          <a:bodyPr>
            <a:normAutofit/>
          </a:bodyPr>
          <a:lstStyle/>
          <a:p>
            <a:r>
              <a:rPr lang="en-US" altLang="zh-CN" sz="3600" dirty="0"/>
              <a:t>Clustering Feature Vector in BIRCH</a:t>
            </a:r>
            <a:endParaRPr lang="zh-TW" altLang="en-US" sz="3600" dirty="0"/>
          </a:p>
        </p:txBody>
      </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04A5D074-E6E8-43E3-B5E6-C27A302C43B8}"/>
                  </a:ext>
                </a:extLst>
              </p:cNvPr>
              <p:cNvSpPr txBox="1"/>
              <p:nvPr/>
            </p:nvSpPr>
            <p:spPr>
              <a:xfrm>
                <a:off x="1290962" y="3126984"/>
                <a:ext cx="1155509" cy="7789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𝐿𝑆</m:t>
                      </m:r>
                      <m:r>
                        <a:rPr lang="zh-TW" altLang="en-US" i="0">
                          <a:latin typeface="Cambria Math" panose="02040503050406030204" pitchFamily="18" charset="0"/>
                        </a:rPr>
                        <m:t>=</m:t>
                      </m:r>
                      <m:nary>
                        <m:naryPr>
                          <m:chr m:val="∑"/>
                          <m:limLoc m:val="undOvr"/>
                          <m:grow m:val="on"/>
                          <m:ctrlPr>
                            <a:rPr lang="zh-TW" altLang="en-US" i="1">
                              <a:latin typeface="Cambria Math" panose="02040503050406030204" pitchFamily="18" charset="0"/>
                            </a:rPr>
                          </m:ctrlPr>
                        </m:naryPr>
                        <m:sub>
                          <m:r>
                            <a:rPr lang="zh-TW" altLang="en-US" i="1">
                              <a:latin typeface="Cambria Math" panose="02040503050406030204" pitchFamily="18" charset="0"/>
                            </a:rPr>
                            <m:t>𝑖</m:t>
                          </m:r>
                          <m:r>
                            <a:rPr lang="zh-TW" altLang="en-US" i="0">
                              <a:latin typeface="Cambria Math" panose="02040503050406030204" pitchFamily="18" charset="0"/>
                            </a:rPr>
                            <m:t>=1</m:t>
                          </m:r>
                        </m:sub>
                        <m:sup>
                          <m:r>
                            <a:rPr lang="zh-TW" altLang="en-US" i="1">
                              <a:latin typeface="Cambria Math" panose="02040503050406030204" pitchFamily="18" charset="0"/>
                            </a:rPr>
                            <m:t>𝑁</m:t>
                          </m:r>
                        </m:sup>
                        <m:e>
                          <m:sSub>
                            <m:sSubPr>
                              <m:ctrlPr>
                                <a:rPr lang="zh-TW" altLang="en-US" i="1">
                                  <a:latin typeface="Cambria Math" panose="02040503050406030204" pitchFamily="18" charset="0"/>
                                </a:rPr>
                              </m:ctrlPr>
                            </m:sSubPr>
                            <m:e>
                              <m:r>
                                <a:rPr lang="zh-TW" altLang="en-US" i="1">
                                  <a:latin typeface="Cambria Math" panose="02040503050406030204" pitchFamily="18" charset="0"/>
                                </a:rPr>
                                <m:t>𝑥</m:t>
                              </m:r>
                            </m:e>
                            <m:sub>
                              <m:r>
                                <a:rPr lang="zh-TW" altLang="en-US" i="1">
                                  <a:latin typeface="Cambria Math" panose="02040503050406030204" pitchFamily="18" charset="0"/>
                                </a:rPr>
                                <m:t>𝑖</m:t>
                              </m:r>
                            </m:sub>
                          </m:sSub>
                        </m:e>
                      </m:nary>
                    </m:oMath>
                  </m:oMathPara>
                </a14:m>
                <a:endParaRPr lang="zh-TW" altLang="en-US" dirty="0"/>
              </a:p>
            </p:txBody>
          </p:sp>
        </mc:Choice>
        <mc:Fallback xmlns="">
          <p:sp>
            <p:nvSpPr>
              <p:cNvPr id="3" name="文字方塊 2">
                <a:extLst>
                  <a:ext uri="{FF2B5EF4-FFF2-40B4-BE49-F238E27FC236}">
                    <a16:creationId xmlns:a16="http://schemas.microsoft.com/office/drawing/2014/main" id="{04A5D074-E6E8-43E3-B5E6-C27A302C43B8}"/>
                  </a:ext>
                </a:extLst>
              </p:cNvPr>
              <p:cNvSpPr txBox="1">
                <a:spLocks noRot="1" noChangeAspect="1" noMove="1" noResize="1" noEditPoints="1" noAdjustHandles="1" noChangeArrowheads="1" noChangeShapeType="1" noTextEdit="1"/>
              </p:cNvSpPr>
              <p:nvPr/>
            </p:nvSpPr>
            <p:spPr>
              <a:xfrm>
                <a:off x="1290962" y="3126984"/>
                <a:ext cx="1155509" cy="778931"/>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C317330A-4580-4EB2-98D4-6977DDA9488C}"/>
                  </a:ext>
                </a:extLst>
              </p:cNvPr>
              <p:cNvSpPr txBox="1"/>
              <p:nvPr/>
            </p:nvSpPr>
            <p:spPr>
              <a:xfrm>
                <a:off x="924330" y="4319788"/>
                <a:ext cx="1201483" cy="7789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𝑆𝑆</m:t>
                      </m:r>
                      <m:r>
                        <a:rPr lang="zh-TW" altLang="en-US" i="0">
                          <a:latin typeface="Cambria Math" panose="02040503050406030204" pitchFamily="18" charset="0"/>
                        </a:rPr>
                        <m:t>=</m:t>
                      </m:r>
                      <m:nary>
                        <m:naryPr>
                          <m:chr m:val="∑"/>
                          <m:limLoc m:val="undOvr"/>
                          <m:grow m:val="on"/>
                          <m:ctrlPr>
                            <a:rPr lang="zh-TW" altLang="en-US" i="1">
                              <a:latin typeface="Cambria Math" panose="02040503050406030204" pitchFamily="18" charset="0"/>
                            </a:rPr>
                          </m:ctrlPr>
                        </m:naryPr>
                        <m:sub>
                          <m:r>
                            <a:rPr lang="zh-TW" altLang="en-US" i="1">
                              <a:latin typeface="Cambria Math" panose="02040503050406030204" pitchFamily="18" charset="0"/>
                            </a:rPr>
                            <m:t>𝑖</m:t>
                          </m:r>
                          <m:r>
                            <a:rPr lang="zh-TW" altLang="en-US" i="0">
                              <a:latin typeface="Cambria Math" panose="02040503050406030204" pitchFamily="18" charset="0"/>
                            </a:rPr>
                            <m:t>=1</m:t>
                          </m:r>
                        </m:sub>
                        <m:sup>
                          <m:r>
                            <a:rPr lang="zh-TW" altLang="en-US" i="1">
                              <a:latin typeface="Cambria Math" panose="02040503050406030204" pitchFamily="18" charset="0"/>
                            </a:rPr>
                            <m:t>𝑁</m:t>
                          </m:r>
                        </m:sup>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𝑥</m:t>
                              </m:r>
                            </m:e>
                            <m:sub>
                              <m:r>
                                <a:rPr lang="zh-TW" altLang="en-US" i="1">
                                  <a:latin typeface="Cambria Math" panose="02040503050406030204" pitchFamily="18" charset="0"/>
                                </a:rPr>
                                <m:t>𝑖</m:t>
                              </m:r>
                            </m:sub>
                            <m:sup>
                              <m:r>
                                <a:rPr lang="zh-TW" altLang="en-US" i="0">
                                  <a:latin typeface="Cambria Math" panose="02040503050406030204" pitchFamily="18" charset="0"/>
                                </a:rPr>
                                <m:t>2</m:t>
                              </m:r>
                            </m:sup>
                          </m:sSubSup>
                        </m:e>
                      </m:nary>
                    </m:oMath>
                  </m:oMathPara>
                </a14:m>
                <a:endParaRPr lang="zh-TW" altLang="en-US" dirty="0"/>
              </a:p>
            </p:txBody>
          </p:sp>
        </mc:Choice>
        <mc:Fallback xmlns="">
          <p:sp>
            <p:nvSpPr>
              <p:cNvPr id="6" name="文字方塊 5">
                <a:extLst>
                  <a:ext uri="{FF2B5EF4-FFF2-40B4-BE49-F238E27FC236}">
                    <a16:creationId xmlns:a16="http://schemas.microsoft.com/office/drawing/2014/main" id="{C317330A-4580-4EB2-98D4-6977DDA9488C}"/>
                  </a:ext>
                </a:extLst>
              </p:cNvPr>
              <p:cNvSpPr txBox="1">
                <a:spLocks noRot="1" noChangeAspect="1" noMove="1" noResize="1" noEditPoints="1" noAdjustHandles="1" noChangeArrowheads="1" noChangeShapeType="1" noTextEdit="1"/>
              </p:cNvSpPr>
              <p:nvPr/>
            </p:nvSpPr>
            <p:spPr>
              <a:xfrm>
                <a:off x="924330" y="4319788"/>
                <a:ext cx="1201483" cy="778931"/>
              </a:xfrm>
              <a:prstGeom prst="rect">
                <a:avLst/>
              </a:prstGeom>
              <a:blipFill>
                <a:blip r:embed="rId7"/>
                <a:stretch>
                  <a:fillRect/>
                </a:stretch>
              </a:blipFill>
            </p:spPr>
            <p:txBody>
              <a:bodyPr/>
              <a:lstStyle/>
              <a:p>
                <a:r>
                  <a:rPr lang="zh-TW" alt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1DA035-AF91-414F-94BE-D0CD36E010E3}"/>
              </a:ext>
            </a:extLst>
          </p:cNvPr>
          <p:cNvSpPr>
            <a:spLocks noGrp="1"/>
          </p:cNvSpPr>
          <p:nvPr>
            <p:ph type="title"/>
          </p:nvPr>
        </p:nvSpPr>
        <p:spPr/>
        <p:txBody>
          <a:bodyPr/>
          <a:lstStyle/>
          <a:p>
            <a:r>
              <a:rPr lang="en-US" altLang="zh-CN" dirty="0"/>
              <a:t>Clustering Feature Vector in BIRCH</a:t>
            </a:r>
            <a:endParaRPr lang="zh-TW" altLang="en-US" dirty="0"/>
          </a:p>
        </p:txBody>
      </p:sp>
      <p:sp>
        <p:nvSpPr>
          <p:cNvPr id="3" name="內容版面配置區 2">
            <a:extLst>
              <a:ext uri="{FF2B5EF4-FFF2-40B4-BE49-F238E27FC236}">
                <a16:creationId xmlns:a16="http://schemas.microsoft.com/office/drawing/2014/main" id="{5380F06A-7185-4F42-92B9-E7B200CB7619}"/>
              </a:ext>
            </a:extLst>
          </p:cNvPr>
          <p:cNvSpPr>
            <a:spLocks noGrp="1"/>
          </p:cNvSpPr>
          <p:nvPr>
            <p:ph idx="1"/>
          </p:nvPr>
        </p:nvSpPr>
        <p:spPr/>
        <p:txBody>
          <a:bodyPr/>
          <a:lstStyle/>
          <a:p>
            <a:r>
              <a:rPr lang="en-US" altLang="zh-TW" dirty="0"/>
              <a:t>Example 1 (1-D objects) </a:t>
            </a:r>
          </a:p>
          <a:p>
            <a:pPr lvl="1"/>
            <a:r>
              <a:rPr lang="en-US" altLang="zh-TW" dirty="0"/>
              <a:t>A cluster C1={9,12,10,8,11} </a:t>
            </a:r>
          </a:p>
          <a:p>
            <a:pPr lvl="1"/>
            <a:r>
              <a:rPr lang="en-US" altLang="zh-TW" dirty="0">
                <a:solidFill>
                  <a:srgbClr val="0000FF"/>
                </a:solidFill>
              </a:rPr>
              <a:t>CF(C1)=(5, 50, 510) </a:t>
            </a:r>
          </a:p>
          <a:p>
            <a:pPr lvl="2"/>
            <a:r>
              <a:rPr lang="en-US" altLang="zh-TW" dirty="0"/>
              <a:t>where n=5, LS=9+12+10+8+11=50 and SS=9²+12²+10²+8²+11²=510</a:t>
            </a:r>
          </a:p>
          <a:p>
            <a:endParaRPr lang="en-US" altLang="zh-TW" dirty="0"/>
          </a:p>
          <a:p>
            <a:r>
              <a:rPr lang="en-US" altLang="zh-TW" dirty="0"/>
              <a:t>Example 2 (2-D objects)</a:t>
            </a:r>
          </a:p>
          <a:p>
            <a:pPr lvl="1"/>
            <a:r>
              <a:rPr lang="en-US" altLang="zh-TW" dirty="0"/>
              <a:t>A cluster C2={(1,1),(2,1),(3,2)} </a:t>
            </a:r>
          </a:p>
          <a:p>
            <a:pPr lvl="1"/>
            <a:r>
              <a:rPr lang="en-US" altLang="zh-TW" dirty="0">
                <a:solidFill>
                  <a:srgbClr val="0000FF"/>
                </a:solidFill>
              </a:rPr>
              <a:t>CF(C2)=(3, (6,4), (14,6)) </a:t>
            </a:r>
          </a:p>
          <a:p>
            <a:pPr lvl="2"/>
            <a:r>
              <a:rPr lang="en-US" altLang="zh-TW" dirty="0"/>
              <a:t>where n=3,LL=(1+2+3,1+1+2)=(6,4) and SS=(1²+2²+3², 1²+1²+2²)=(14,6)</a:t>
            </a:r>
          </a:p>
          <a:p>
            <a:endParaRPr lang="zh-TW" altLang="en-US" dirty="0"/>
          </a:p>
        </p:txBody>
      </p:sp>
    </p:spTree>
    <p:extLst>
      <p:ext uri="{BB962C8B-B14F-4D97-AF65-F5344CB8AC3E}">
        <p14:creationId xmlns:p14="http://schemas.microsoft.com/office/powerpoint/2010/main" val="385897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10B2A596-4FF3-46B1-8E96-91D0BAFB7C20}"/>
              </a:ext>
            </a:extLst>
          </p:cNvPr>
          <p:cNvSpPr>
            <a:spLocks noGrp="1" noChangeArrowheads="1"/>
          </p:cNvSpPr>
          <p:nvPr>
            <p:ph type="title"/>
          </p:nvPr>
        </p:nvSpPr>
        <p:spPr>
          <a:xfrm>
            <a:off x="457200" y="437445"/>
            <a:ext cx="8229600" cy="990600"/>
          </a:xfrm>
        </p:spPr>
        <p:txBody>
          <a:bodyPr>
            <a:normAutofit fontScale="90000"/>
          </a:bodyPr>
          <a:lstStyle/>
          <a:p>
            <a:r>
              <a:rPr lang="en-US" altLang="zh-TW" dirty="0"/>
              <a:t>Clustering for Data Understanding and Applications</a:t>
            </a:r>
          </a:p>
        </p:txBody>
      </p:sp>
      <p:sp>
        <p:nvSpPr>
          <p:cNvPr id="8196" name="Rectangle 3">
            <a:extLst>
              <a:ext uri="{FF2B5EF4-FFF2-40B4-BE49-F238E27FC236}">
                <a16:creationId xmlns:a16="http://schemas.microsoft.com/office/drawing/2014/main" id="{B237C51D-7AF7-441B-814A-B247E142C435}"/>
              </a:ext>
            </a:extLst>
          </p:cNvPr>
          <p:cNvSpPr>
            <a:spLocks noGrp="1" noChangeArrowheads="1"/>
          </p:cNvSpPr>
          <p:nvPr>
            <p:ph type="body" idx="1"/>
          </p:nvPr>
        </p:nvSpPr>
        <p:spPr>
          <a:xfrm>
            <a:off x="457200" y="1640394"/>
            <a:ext cx="8359422" cy="5060244"/>
          </a:xfrm>
        </p:spPr>
        <p:txBody>
          <a:bodyPr>
            <a:normAutofit fontScale="92500" lnSpcReduction="20000"/>
          </a:bodyPr>
          <a:lstStyle/>
          <a:p>
            <a:r>
              <a:rPr lang="en-US" altLang="zh-TW" dirty="0"/>
              <a:t>Biology: taxonomy of living things: kingdom, phylum, class, order, family, genus and species</a:t>
            </a:r>
          </a:p>
          <a:p>
            <a:r>
              <a:rPr lang="en-US" altLang="zh-TW" dirty="0"/>
              <a:t>Information retrieval: document clustering</a:t>
            </a:r>
          </a:p>
          <a:p>
            <a:r>
              <a:rPr lang="en-US" altLang="zh-TW" dirty="0"/>
              <a:t>Land use: Identification of areas of similar land use in an earth observation database</a:t>
            </a:r>
          </a:p>
          <a:p>
            <a:r>
              <a:rPr lang="en-US" altLang="zh-TW" b="1" dirty="0"/>
              <a:t>Marketing:</a:t>
            </a:r>
            <a:r>
              <a:rPr lang="en-US" altLang="zh-TW" dirty="0"/>
              <a:t> Help marketers discover distinct groups in their customer bases, and then use this knowledge to develop targeted marketing programs</a:t>
            </a:r>
          </a:p>
          <a:p>
            <a:r>
              <a:rPr lang="en-US" altLang="zh-TW" dirty="0"/>
              <a:t>City-planning: Identifying groups of houses according to their house type, value, and geographical location</a:t>
            </a:r>
          </a:p>
          <a:p>
            <a:r>
              <a:rPr lang="en-US" altLang="zh-TW" dirty="0"/>
              <a:t>Earth-quake studies: Observed earth quake epicenters should be clustered along continent faults</a:t>
            </a:r>
          </a:p>
          <a:p>
            <a:r>
              <a:rPr lang="en-US" altLang="zh-TW" dirty="0"/>
              <a:t>Climate: understanding earth climate, find patterns of atmospheric and ocean</a:t>
            </a:r>
          </a:p>
          <a:p>
            <a:r>
              <a:rPr lang="en-US" altLang="zh-TW" dirty="0"/>
              <a:t>Economic Science: market research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6DA666-CD00-4E93-A864-E78956686F97}"/>
              </a:ext>
            </a:extLst>
          </p:cNvPr>
          <p:cNvSpPr>
            <a:spLocks noGrp="1"/>
          </p:cNvSpPr>
          <p:nvPr>
            <p:ph type="title"/>
          </p:nvPr>
        </p:nvSpPr>
        <p:spPr/>
        <p:txBody>
          <a:bodyPr/>
          <a:lstStyle/>
          <a:p>
            <a:r>
              <a:rPr lang="en-US" altLang="zh-TW" dirty="0"/>
              <a:t>Useful statistics of a cluster </a:t>
            </a:r>
            <a:endParaRPr lang="zh-TW" altLang="en-US" dirty="0"/>
          </a:p>
        </p:txBody>
      </p:sp>
      <p:sp>
        <p:nvSpPr>
          <p:cNvPr id="3" name="內容版面配置區 2">
            <a:extLst>
              <a:ext uri="{FF2B5EF4-FFF2-40B4-BE49-F238E27FC236}">
                <a16:creationId xmlns:a16="http://schemas.microsoft.com/office/drawing/2014/main" id="{2D2EFAE4-3DD4-491C-A5AC-C12B8D98B5EC}"/>
              </a:ext>
            </a:extLst>
          </p:cNvPr>
          <p:cNvSpPr>
            <a:spLocks noGrp="1"/>
          </p:cNvSpPr>
          <p:nvPr>
            <p:ph idx="1"/>
          </p:nvPr>
        </p:nvSpPr>
        <p:spPr/>
        <p:txBody>
          <a:bodyPr/>
          <a:lstStyle/>
          <a:p>
            <a:endParaRPr lang="zh-TW" altLang="en-US" dirty="0"/>
          </a:p>
        </p:txBody>
      </p:sp>
      <p:pic>
        <p:nvPicPr>
          <p:cNvPr id="18434" name="Picture 2" descr="https://miro.medium.com/max/559/1*VCYYpJZw3k0rWwBMOXsu-Q.png">
            <a:extLst>
              <a:ext uri="{FF2B5EF4-FFF2-40B4-BE49-F238E27FC236}">
                <a16:creationId xmlns:a16="http://schemas.microsoft.com/office/drawing/2014/main" id="{B6EE7202-C27F-4280-A1FE-7058A4000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44" y="1676400"/>
            <a:ext cx="7315156" cy="287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03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F89D44-84C5-45EF-AEBD-AD6C557C6DC5}"/>
              </a:ext>
            </a:extLst>
          </p:cNvPr>
          <p:cNvSpPr>
            <a:spLocks noGrp="1"/>
          </p:cNvSpPr>
          <p:nvPr>
            <p:ph type="title"/>
          </p:nvPr>
        </p:nvSpPr>
        <p:spPr/>
        <p:txBody>
          <a:bodyPr/>
          <a:lstStyle/>
          <a:p>
            <a:r>
              <a:rPr lang="en-US" altLang="zh-TW" dirty="0"/>
              <a:t>Additive Property of CFs</a:t>
            </a:r>
            <a:endParaRPr lang="zh-TW" altLang="en-US" dirty="0"/>
          </a:p>
        </p:txBody>
      </p:sp>
      <p:sp>
        <p:nvSpPr>
          <p:cNvPr id="3" name="內容版面配置區 2">
            <a:extLst>
              <a:ext uri="{FF2B5EF4-FFF2-40B4-BE49-F238E27FC236}">
                <a16:creationId xmlns:a16="http://schemas.microsoft.com/office/drawing/2014/main" id="{C22865DB-4557-4831-A9F4-B207A4763B81}"/>
              </a:ext>
            </a:extLst>
          </p:cNvPr>
          <p:cNvSpPr>
            <a:spLocks noGrp="1"/>
          </p:cNvSpPr>
          <p:nvPr>
            <p:ph idx="1"/>
          </p:nvPr>
        </p:nvSpPr>
        <p:spPr/>
        <p:txBody>
          <a:bodyPr/>
          <a:lstStyle/>
          <a:p>
            <a:r>
              <a:rPr lang="en-US" altLang="zh-TW" dirty="0"/>
              <a:t>Let two disjoint clusters C1 and C2 with CFs be  </a:t>
            </a:r>
            <a:r>
              <a:rPr lang="en-US" altLang="zh-TW" dirty="0">
                <a:solidFill>
                  <a:srgbClr val="0000FF"/>
                </a:solidFill>
              </a:rPr>
              <a:t>CF1=(n1,LS1,SS1) </a:t>
            </a:r>
            <a:r>
              <a:rPr lang="en-US" altLang="zh-TW" dirty="0"/>
              <a:t>and </a:t>
            </a:r>
            <a:r>
              <a:rPr lang="en-US" altLang="zh-TW" dirty="0">
                <a:solidFill>
                  <a:srgbClr val="00B050"/>
                </a:solidFill>
              </a:rPr>
              <a:t>CF2=(n2,LS2,SS2) </a:t>
            </a:r>
          </a:p>
          <a:p>
            <a:r>
              <a:rPr lang="en-US" altLang="zh-TW" dirty="0"/>
              <a:t>The CF of the cluster formed by merging C1 and C2 is given as, </a:t>
            </a:r>
            <a:r>
              <a:rPr lang="en-US" altLang="zh-TW" dirty="0">
                <a:solidFill>
                  <a:srgbClr val="0000FF"/>
                </a:solidFill>
              </a:rPr>
              <a:t>CF1+</a:t>
            </a:r>
            <a:r>
              <a:rPr lang="en-US" altLang="zh-TW" dirty="0">
                <a:solidFill>
                  <a:srgbClr val="00B050"/>
                </a:solidFill>
              </a:rPr>
              <a:t>CF2</a:t>
            </a:r>
            <a:r>
              <a:rPr lang="en-US" altLang="zh-TW" dirty="0">
                <a:solidFill>
                  <a:srgbClr val="0000FF"/>
                </a:solidFill>
              </a:rPr>
              <a:t>=(n1+</a:t>
            </a:r>
            <a:r>
              <a:rPr lang="en-US" altLang="zh-TW" dirty="0">
                <a:solidFill>
                  <a:srgbClr val="00B050"/>
                </a:solidFill>
              </a:rPr>
              <a:t>n2</a:t>
            </a:r>
            <a:r>
              <a:rPr lang="en-US" altLang="zh-TW" dirty="0">
                <a:solidFill>
                  <a:srgbClr val="0000FF"/>
                </a:solidFill>
              </a:rPr>
              <a:t>, LS1+</a:t>
            </a:r>
            <a:r>
              <a:rPr lang="en-US" altLang="zh-TW" dirty="0">
                <a:solidFill>
                  <a:srgbClr val="00B050"/>
                </a:solidFill>
              </a:rPr>
              <a:t>LS2</a:t>
            </a:r>
            <a:r>
              <a:rPr lang="en-US" altLang="zh-TW" dirty="0">
                <a:solidFill>
                  <a:srgbClr val="0000FF"/>
                </a:solidFill>
              </a:rPr>
              <a:t>, SS1+</a:t>
            </a:r>
            <a:r>
              <a:rPr lang="en-US" altLang="zh-TW" dirty="0">
                <a:solidFill>
                  <a:srgbClr val="00B050"/>
                </a:solidFill>
              </a:rPr>
              <a:t>SS2</a:t>
            </a:r>
            <a:r>
              <a:rPr lang="en-US" altLang="zh-TW" dirty="0">
                <a:solidFill>
                  <a:srgbClr val="0000FF"/>
                </a:solidFill>
              </a:rPr>
              <a:t>)</a:t>
            </a:r>
          </a:p>
          <a:p>
            <a:endParaRPr lang="en-US" altLang="zh-TW" dirty="0"/>
          </a:p>
          <a:p>
            <a:r>
              <a:rPr lang="en-US" altLang="zh-TW" dirty="0"/>
              <a:t>Example</a:t>
            </a:r>
          </a:p>
          <a:p>
            <a:pPr lvl="1"/>
            <a:r>
              <a:rPr lang="en-US" altLang="zh-TW" dirty="0"/>
              <a:t>C1={(2,5),(3,2),(4,3)} and C2={(1,1),(2,1),(3,1)}</a:t>
            </a:r>
          </a:p>
          <a:p>
            <a:pPr lvl="1"/>
            <a:r>
              <a:rPr lang="en-US" altLang="zh-TW" dirty="0"/>
              <a:t>CF1=(3,(2+3+4,5+2+3),(2²+3²+4²,5²+2²+3²))=(</a:t>
            </a:r>
            <a:r>
              <a:rPr lang="en-US" altLang="zh-TW" dirty="0">
                <a:solidFill>
                  <a:srgbClr val="0000FF"/>
                </a:solidFill>
              </a:rPr>
              <a:t>3,(9,10),(29,38)</a:t>
            </a:r>
            <a:r>
              <a:rPr lang="en-US" altLang="zh-TW" dirty="0"/>
              <a:t>) </a:t>
            </a:r>
          </a:p>
          <a:p>
            <a:pPr lvl="1"/>
            <a:r>
              <a:rPr lang="en-US" altLang="zh-TW" dirty="0"/>
              <a:t>CF2=(3,(1+2+3,1+1+1),(1²+2²+3²,1²+1²+1²))=(</a:t>
            </a:r>
            <a:r>
              <a:rPr lang="en-US" altLang="zh-TW" dirty="0">
                <a:solidFill>
                  <a:srgbClr val="0000FF"/>
                </a:solidFill>
              </a:rPr>
              <a:t>3,(6,3), (14,3)</a:t>
            </a:r>
            <a:r>
              <a:rPr lang="en-US" altLang="zh-TW" dirty="0"/>
              <a:t>) </a:t>
            </a:r>
          </a:p>
          <a:p>
            <a:pPr lvl="1"/>
            <a:r>
              <a:rPr lang="en-US" altLang="zh-TW" dirty="0"/>
              <a:t>if C3=(C1 U C2) then </a:t>
            </a:r>
            <a:r>
              <a:rPr lang="en-US" altLang="zh-TW" dirty="0">
                <a:solidFill>
                  <a:srgbClr val="0000FF"/>
                </a:solidFill>
              </a:rPr>
              <a:t>CF3=CF1+CF2=(6,(15,13),(43,41))</a:t>
            </a:r>
            <a:endParaRPr lang="zh-TW" altLang="en-US" dirty="0">
              <a:solidFill>
                <a:srgbClr val="0000FF"/>
              </a:solidFill>
            </a:endParaRPr>
          </a:p>
        </p:txBody>
      </p:sp>
    </p:spTree>
    <p:extLst>
      <p:ext uri="{BB962C8B-B14F-4D97-AF65-F5344CB8AC3E}">
        <p14:creationId xmlns:p14="http://schemas.microsoft.com/office/powerpoint/2010/main" val="1301943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148DAFDF-F4CA-4E52-ADF3-220528C4EEB1}"/>
              </a:ext>
            </a:extLst>
          </p:cNvPr>
          <p:cNvSpPr>
            <a:spLocks noGrp="1" noChangeArrowheads="1"/>
          </p:cNvSpPr>
          <p:nvPr>
            <p:ph type="title"/>
          </p:nvPr>
        </p:nvSpPr>
        <p:spPr>
          <a:xfrm>
            <a:off x="457200" y="381000"/>
            <a:ext cx="8229600" cy="995039"/>
          </a:xfrm>
        </p:spPr>
        <p:txBody>
          <a:bodyPr/>
          <a:lstStyle/>
          <a:p>
            <a:r>
              <a:rPr lang="en-US" altLang="zh-CN" dirty="0"/>
              <a:t>CF-Tree in BIRCH</a:t>
            </a:r>
          </a:p>
        </p:txBody>
      </p:sp>
      <p:sp>
        <p:nvSpPr>
          <p:cNvPr id="35843" name="Rectangle 1027">
            <a:extLst>
              <a:ext uri="{FF2B5EF4-FFF2-40B4-BE49-F238E27FC236}">
                <a16:creationId xmlns:a16="http://schemas.microsoft.com/office/drawing/2014/main" id="{B13C0A3F-2DE5-4294-B5F7-797D31BDA0B8}"/>
              </a:ext>
            </a:extLst>
          </p:cNvPr>
          <p:cNvSpPr>
            <a:spLocks noGrp="1" noChangeArrowheads="1"/>
          </p:cNvSpPr>
          <p:nvPr>
            <p:ph type="body" idx="1"/>
          </p:nvPr>
        </p:nvSpPr>
        <p:spPr>
          <a:xfrm>
            <a:off x="457200" y="1464816"/>
            <a:ext cx="8229600" cy="5086904"/>
          </a:xfrm>
        </p:spPr>
        <p:txBody>
          <a:bodyPr/>
          <a:lstStyle/>
          <a:p>
            <a:r>
              <a:rPr lang="en-US" altLang="zh-TW" dirty="0"/>
              <a:t>Clustering feature: </a:t>
            </a:r>
          </a:p>
          <a:p>
            <a:pPr lvl="1"/>
            <a:r>
              <a:rPr lang="en-US" altLang="zh-TW" dirty="0"/>
              <a:t>Summary of the statistics for a given </a:t>
            </a:r>
            <a:r>
              <a:rPr lang="en-US" altLang="zh-TW" dirty="0" err="1"/>
              <a:t>subcluster</a:t>
            </a:r>
            <a:r>
              <a:rPr lang="en-US" altLang="zh-TW" dirty="0"/>
              <a:t>: the 0-th, 1st, and 2nd moments of the </a:t>
            </a:r>
            <a:r>
              <a:rPr lang="en-US" altLang="zh-TW" dirty="0" err="1"/>
              <a:t>subcluster</a:t>
            </a:r>
            <a:r>
              <a:rPr lang="en-US" altLang="zh-TW" dirty="0"/>
              <a:t> from the statistical point of view</a:t>
            </a:r>
          </a:p>
          <a:p>
            <a:pPr lvl="1"/>
            <a:r>
              <a:rPr lang="en-US" altLang="zh-TW" dirty="0"/>
              <a:t>Registers crucial measurements for computing cluster and utilizes storage efficiently</a:t>
            </a:r>
            <a:endParaRPr lang="en-US" altLang="ko-KR" dirty="0"/>
          </a:p>
          <a:p>
            <a:r>
              <a:rPr lang="en-US" altLang="ko-KR" dirty="0">
                <a:solidFill>
                  <a:srgbClr val="0000FF"/>
                </a:solidFill>
              </a:rPr>
              <a:t>A CF tree is a height-balanced tree </a:t>
            </a:r>
            <a:r>
              <a:rPr lang="en-US" altLang="ko-KR" dirty="0"/>
              <a:t>that stores the clustering features for a hierarchical clustering </a:t>
            </a:r>
          </a:p>
          <a:p>
            <a:pPr lvl="1"/>
            <a:r>
              <a:rPr lang="en-US" altLang="ko-KR" dirty="0"/>
              <a:t>A non-leaf node in a tree has descendants or </a:t>
            </a:r>
            <a:r>
              <a:rPr lang="en-US" altLang="ko-KR" dirty="0">
                <a:solidFill>
                  <a:srgbClr val="FF0000"/>
                </a:solidFill>
              </a:rPr>
              <a:t>“children”</a:t>
            </a:r>
          </a:p>
          <a:p>
            <a:pPr lvl="1"/>
            <a:r>
              <a:rPr lang="en-US" altLang="ko-KR" dirty="0"/>
              <a:t>The non-leaf nodes </a:t>
            </a:r>
            <a:r>
              <a:rPr lang="en-US" altLang="ko-KR" dirty="0">
                <a:solidFill>
                  <a:srgbClr val="FF0000"/>
                </a:solidFill>
              </a:rPr>
              <a:t>store sums of the CFs of their children</a:t>
            </a:r>
          </a:p>
          <a:p>
            <a:r>
              <a:rPr lang="en-US" altLang="ko-KR" dirty="0"/>
              <a:t>A CF tree has two parameters</a:t>
            </a:r>
          </a:p>
          <a:p>
            <a:pPr lvl="1"/>
            <a:r>
              <a:rPr lang="en-US" altLang="ko-KR" dirty="0">
                <a:solidFill>
                  <a:srgbClr val="0000FF"/>
                </a:solidFill>
              </a:rPr>
              <a:t>Branching factor</a:t>
            </a:r>
            <a:r>
              <a:rPr lang="en-US" altLang="ko-KR" dirty="0"/>
              <a:t>: max # of children</a:t>
            </a:r>
          </a:p>
          <a:p>
            <a:pPr lvl="1"/>
            <a:r>
              <a:rPr lang="en-US" altLang="ko-KR" dirty="0">
                <a:solidFill>
                  <a:srgbClr val="0000FF"/>
                </a:solidFill>
              </a:rPr>
              <a:t>Threshold</a:t>
            </a:r>
            <a:r>
              <a:rPr lang="en-US" altLang="ko-KR" dirty="0"/>
              <a:t>: max diameter of sub-clusters stored at the leaf nodes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2A5C37B-4A15-4F71-87D1-89455D187EF3}"/>
              </a:ext>
            </a:extLst>
          </p:cNvPr>
          <p:cNvSpPr>
            <a:spLocks noGrp="1" noChangeArrowheads="1"/>
          </p:cNvSpPr>
          <p:nvPr>
            <p:ph type="title"/>
          </p:nvPr>
        </p:nvSpPr>
        <p:spPr>
          <a:xfrm>
            <a:off x="454819" y="368300"/>
            <a:ext cx="7548562" cy="609600"/>
          </a:xfrm>
        </p:spPr>
        <p:txBody>
          <a:bodyPr/>
          <a:lstStyle/>
          <a:p>
            <a:pPr eaLnBrk="1" hangingPunct="1"/>
            <a:r>
              <a:rPr lang="en-US" altLang="zh-CN" sz="3200" dirty="0">
                <a:ea typeface="SimSun" panose="02010600030101010101" pitchFamily="2" charset="-122"/>
              </a:rPr>
              <a:t>The CF Tree Structure</a:t>
            </a:r>
            <a:endParaRPr lang="en-US" altLang="zh-CN" sz="4000" b="1" dirty="0">
              <a:ea typeface="SimSun" panose="02010600030101010101" pitchFamily="2" charset="-122"/>
            </a:endParaRPr>
          </a:p>
        </p:txBody>
      </p:sp>
      <p:grpSp>
        <p:nvGrpSpPr>
          <p:cNvPr id="36867" name="Group 3">
            <a:extLst>
              <a:ext uri="{FF2B5EF4-FFF2-40B4-BE49-F238E27FC236}">
                <a16:creationId xmlns:a16="http://schemas.microsoft.com/office/drawing/2014/main" id="{BD35BB70-B856-4F40-9A54-FEE3F8C0C553}"/>
              </a:ext>
            </a:extLst>
          </p:cNvPr>
          <p:cNvGrpSpPr>
            <a:grpSpLocks/>
          </p:cNvGrpSpPr>
          <p:nvPr/>
        </p:nvGrpSpPr>
        <p:grpSpPr bwMode="auto">
          <a:xfrm>
            <a:off x="1828800" y="1295400"/>
            <a:ext cx="4953000" cy="914400"/>
            <a:chOff x="1152" y="816"/>
            <a:chExt cx="3120" cy="576"/>
          </a:xfrm>
        </p:grpSpPr>
        <p:sp>
          <p:nvSpPr>
            <p:cNvPr id="36935" name="Line 4">
              <a:extLst>
                <a:ext uri="{FF2B5EF4-FFF2-40B4-BE49-F238E27FC236}">
                  <a16:creationId xmlns:a16="http://schemas.microsoft.com/office/drawing/2014/main" id="{36918EDE-EA80-4B63-91BB-18DEF773C7E1}"/>
                </a:ext>
              </a:extLst>
            </p:cNvPr>
            <p:cNvSpPr>
              <a:spLocks noChangeShapeType="1"/>
            </p:cNvSpPr>
            <p:nvPr/>
          </p:nvSpPr>
          <p:spPr bwMode="auto">
            <a:xfrm>
              <a:off x="2187"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36" name="Rectangle 5">
              <a:extLst>
                <a:ext uri="{FF2B5EF4-FFF2-40B4-BE49-F238E27FC236}">
                  <a16:creationId xmlns:a16="http://schemas.microsoft.com/office/drawing/2014/main" id="{F8C1CBDD-2779-4494-9D09-F1BA6C2E7DB3}"/>
                </a:ext>
              </a:extLst>
            </p:cNvPr>
            <p:cNvSpPr>
              <a:spLocks noChangeArrowheads="1"/>
            </p:cNvSpPr>
            <p:nvPr/>
          </p:nvSpPr>
          <p:spPr bwMode="auto">
            <a:xfrm>
              <a:off x="1156" y="820"/>
              <a:ext cx="3016"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937" name="Line 6">
              <a:extLst>
                <a:ext uri="{FF2B5EF4-FFF2-40B4-BE49-F238E27FC236}">
                  <a16:creationId xmlns:a16="http://schemas.microsoft.com/office/drawing/2014/main" id="{B1D7EC32-FD05-45BE-9B76-4CBD24B9A720}"/>
                </a:ext>
              </a:extLst>
            </p:cNvPr>
            <p:cNvSpPr>
              <a:spLocks noChangeShapeType="1"/>
            </p:cNvSpPr>
            <p:nvPr/>
          </p:nvSpPr>
          <p:spPr bwMode="auto">
            <a:xfrm>
              <a:off x="16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38" name="Line 7">
              <a:extLst>
                <a:ext uri="{FF2B5EF4-FFF2-40B4-BE49-F238E27FC236}">
                  <a16:creationId xmlns:a16="http://schemas.microsoft.com/office/drawing/2014/main" id="{1DC6C4D8-4DAF-4A88-81EF-EF8744CF72C1}"/>
                </a:ext>
              </a:extLst>
            </p:cNvPr>
            <p:cNvSpPr>
              <a:spLocks noChangeShapeType="1"/>
            </p:cNvSpPr>
            <p:nvPr/>
          </p:nvSpPr>
          <p:spPr bwMode="auto">
            <a:xfrm>
              <a:off x="3570"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39" name="Line 8">
              <a:extLst>
                <a:ext uri="{FF2B5EF4-FFF2-40B4-BE49-F238E27FC236}">
                  <a16:creationId xmlns:a16="http://schemas.microsoft.com/office/drawing/2014/main" id="{E01AE6E8-6312-4A7A-B659-C8612B940265}"/>
                </a:ext>
              </a:extLst>
            </p:cNvPr>
            <p:cNvSpPr>
              <a:spLocks noChangeShapeType="1"/>
            </p:cNvSpPr>
            <p:nvPr/>
          </p:nvSpPr>
          <p:spPr bwMode="auto">
            <a:xfrm>
              <a:off x="2708" y="816"/>
              <a:ext cx="0" cy="57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40" name="Line 9">
              <a:extLst>
                <a:ext uri="{FF2B5EF4-FFF2-40B4-BE49-F238E27FC236}">
                  <a16:creationId xmlns:a16="http://schemas.microsoft.com/office/drawing/2014/main" id="{328E953A-A8AC-406A-BE52-E5B7A3E5CB2E}"/>
                </a:ext>
              </a:extLst>
            </p:cNvPr>
            <p:cNvSpPr>
              <a:spLocks noChangeShapeType="1"/>
            </p:cNvSpPr>
            <p:nvPr/>
          </p:nvSpPr>
          <p:spPr bwMode="auto">
            <a:xfrm>
              <a:off x="1152" y="1104"/>
              <a:ext cx="172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41" name="Line 10">
              <a:extLst>
                <a:ext uri="{FF2B5EF4-FFF2-40B4-BE49-F238E27FC236}">
                  <a16:creationId xmlns:a16="http://schemas.microsoft.com/office/drawing/2014/main" id="{59148E37-4AA1-4F7F-9E89-ADDA1C84D692}"/>
                </a:ext>
              </a:extLst>
            </p:cNvPr>
            <p:cNvSpPr>
              <a:spLocks noChangeShapeType="1"/>
            </p:cNvSpPr>
            <p:nvPr/>
          </p:nvSpPr>
          <p:spPr bwMode="auto">
            <a:xfrm>
              <a:off x="3408" y="1104"/>
              <a:ext cx="768"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42" name="Rectangle 11">
              <a:extLst>
                <a:ext uri="{FF2B5EF4-FFF2-40B4-BE49-F238E27FC236}">
                  <a16:creationId xmlns:a16="http://schemas.microsoft.com/office/drawing/2014/main" id="{DBAFFC97-31F5-4F7D-ADFB-EAB7384F890A}"/>
                </a:ext>
              </a:extLst>
            </p:cNvPr>
            <p:cNvSpPr>
              <a:spLocks noChangeArrowheads="1"/>
            </p:cNvSpPr>
            <p:nvPr/>
          </p:nvSpPr>
          <p:spPr bwMode="auto">
            <a:xfrm>
              <a:off x="1200"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1</a:t>
              </a:r>
            </a:p>
          </p:txBody>
        </p:sp>
        <p:sp>
          <p:nvSpPr>
            <p:cNvPr id="36943" name="Rectangle 12">
              <a:extLst>
                <a:ext uri="{FF2B5EF4-FFF2-40B4-BE49-F238E27FC236}">
                  <a16:creationId xmlns:a16="http://schemas.microsoft.com/office/drawing/2014/main" id="{1663BA85-55CC-43E2-AF16-2A4F1608E563}"/>
                </a:ext>
              </a:extLst>
            </p:cNvPr>
            <p:cNvSpPr>
              <a:spLocks noChangeArrowheads="1"/>
            </p:cNvSpPr>
            <p:nvPr/>
          </p:nvSpPr>
          <p:spPr bwMode="auto">
            <a:xfrm>
              <a:off x="1200"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child</a:t>
              </a:r>
              <a:r>
                <a:rPr lang="en-US" altLang="zh-CN" baseline="-25000">
                  <a:latin typeface="Times New Roman" panose="02020603050405020304" pitchFamily="18" charset="0"/>
                  <a:ea typeface="SimSun" panose="02010600030101010101" pitchFamily="2" charset="-122"/>
                </a:rPr>
                <a:t>1</a:t>
              </a:r>
            </a:p>
          </p:txBody>
        </p:sp>
        <p:sp>
          <p:nvSpPr>
            <p:cNvPr id="36944" name="Rectangle 13">
              <a:extLst>
                <a:ext uri="{FF2B5EF4-FFF2-40B4-BE49-F238E27FC236}">
                  <a16:creationId xmlns:a16="http://schemas.microsoft.com/office/drawing/2014/main" id="{1B7FF263-344E-4595-A119-68ECB5ED3D3E}"/>
                </a:ext>
              </a:extLst>
            </p:cNvPr>
            <p:cNvSpPr>
              <a:spLocks noChangeArrowheads="1"/>
            </p:cNvSpPr>
            <p:nvPr/>
          </p:nvSpPr>
          <p:spPr bwMode="auto">
            <a:xfrm>
              <a:off x="2208"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3</a:t>
              </a:r>
            </a:p>
          </p:txBody>
        </p:sp>
        <p:sp>
          <p:nvSpPr>
            <p:cNvPr id="36945" name="Rectangle 14">
              <a:extLst>
                <a:ext uri="{FF2B5EF4-FFF2-40B4-BE49-F238E27FC236}">
                  <a16:creationId xmlns:a16="http://schemas.microsoft.com/office/drawing/2014/main" id="{23D39C0B-48C2-4445-82C5-F29EC9464283}"/>
                </a:ext>
              </a:extLst>
            </p:cNvPr>
            <p:cNvSpPr>
              <a:spLocks noChangeArrowheads="1"/>
            </p:cNvSpPr>
            <p:nvPr/>
          </p:nvSpPr>
          <p:spPr bwMode="auto">
            <a:xfrm>
              <a:off x="220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child</a:t>
              </a:r>
              <a:r>
                <a:rPr lang="en-US" altLang="zh-CN" baseline="-25000">
                  <a:latin typeface="Times New Roman" panose="02020603050405020304" pitchFamily="18" charset="0"/>
                  <a:ea typeface="SimSun" panose="02010600030101010101" pitchFamily="2" charset="-122"/>
                </a:rPr>
                <a:t>3</a:t>
              </a:r>
            </a:p>
          </p:txBody>
        </p:sp>
        <p:sp>
          <p:nvSpPr>
            <p:cNvPr id="36946" name="Rectangle 15">
              <a:extLst>
                <a:ext uri="{FF2B5EF4-FFF2-40B4-BE49-F238E27FC236}">
                  <a16:creationId xmlns:a16="http://schemas.microsoft.com/office/drawing/2014/main" id="{E00EE398-1C7E-418B-A091-2CA8DF5D4543}"/>
                </a:ext>
              </a:extLst>
            </p:cNvPr>
            <p:cNvSpPr>
              <a:spLocks noChangeArrowheads="1"/>
            </p:cNvSpPr>
            <p:nvPr/>
          </p:nvSpPr>
          <p:spPr bwMode="auto">
            <a:xfrm>
              <a:off x="1728"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dirty="0">
                  <a:latin typeface="Times New Roman" panose="02020603050405020304" pitchFamily="18" charset="0"/>
                  <a:ea typeface="SimSun" panose="02010600030101010101" pitchFamily="2" charset="-122"/>
                </a:rPr>
                <a:t>CF</a:t>
              </a:r>
              <a:r>
                <a:rPr lang="en-US" altLang="zh-CN" baseline="-25000" dirty="0">
                  <a:latin typeface="Times New Roman" panose="02020603050405020304" pitchFamily="18" charset="0"/>
                  <a:ea typeface="SimSun" panose="02010600030101010101" pitchFamily="2" charset="-122"/>
                </a:rPr>
                <a:t>2</a:t>
              </a:r>
            </a:p>
          </p:txBody>
        </p:sp>
        <p:sp>
          <p:nvSpPr>
            <p:cNvPr id="36947" name="Rectangle 16">
              <a:extLst>
                <a:ext uri="{FF2B5EF4-FFF2-40B4-BE49-F238E27FC236}">
                  <a16:creationId xmlns:a16="http://schemas.microsoft.com/office/drawing/2014/main" id="{4B2DF91E-4DE1-425A-9D45-E59B9D11F0C5}"/>
                </a:ext>
              </a:extLst>
            </p:cNvPr>
            <p:cNvSpPr>
              <a:spLocks noChangeArrowheads="1"/>
            </p:cNvSpPr>
            <p:nvPr/>
          </p:nvSpPr>
          <p:spPr bwMode="auto">
            <a:xfrm>
              <a:off x="1728"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child</a:t>
              </a:r>
              <a:r>
                <a:rPr lang="en-US" altLang="zh-CN" baseline="-25000">
                  <a:latin typeface="Times New Roman" panose="02020603050405020304" pitchFamily="18" charset="0"/>
                  <a:ea typeface="SimSun" panose="02010600030101010101" pitchFamily="2" charset="-122"/>
                </a:rPr>
                <a:t>2</a:t>
              </a:r>
            </a:p>
          </p:txBody>
        </p:sp>
        <p:sp>
          <p:nvSpPr>
            <p:cNvPr id="36948" name="Rectangle 17">
              <a:extLst>
                <a:ext uri="{FF2B5EF4-FFF2-40B4-BE49-F238E27FC236}">
                  <a16:creationId xmlns:a16="http://schemas.microsoft.com/office/drawing/2014/main" id="{DA513791-B898-413E-854D-F6AA05AC41C8}"/>
                </a:ext>
              </a:extLst>
            </p:cNvPr>
            <p:cNvSpPr>
              <a:spLocks noChangeArrowheads="1"/>
            </p:cNvSpPr>
            <p:nvPr/>
          </p:nvSpPr>
          <p:spPr bwMode="auto">
            <a:xfrm>
              <a:off x="3696" y="816"/>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6</a:t>
              </a:r>
            </a:p>
          </p:txBody>
        </p:sp>
        <p:sp>
          <p:nvSpPr>
            <p:cNvPr id="36949" name="Rectangle 18">
              <a:extLst>
                <a:ext uri="{FF2B5EF4-FFF2-40B4-BE49-F238E27FC236}">
                  <a16:creationId xmlns:a16="http://schemas.microsoft.com/office/drawing/2014/main" id="{4AE1B96A-9003-4786-88A4-B5728F457C6D}"/>
                </a:ext>
              </a:extLst>
            </p:cNvPr>
            <p:cNvSpPr>
              <a:spLocks noChangeArrowheads="1"/>
            </p:cNvSpPr>
            <p:nvPr/>
          </p:nvSpPr>
          <p:spPr bwMode="auto">
            <a:xfrm>
              <a:off x="3696" y="115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child</a:t>
              </a:r>
              <a:r>
                <a:rPr lang="en-US" altLang="zh-CN" baseline="-25000">
                  <a:latin typeface="Times New Roman" panose="02020603050405020304" pitchFamily="18" charset="0"/>
                  <a:ea typeface="SimSun" panose="02010600030101010101" pitchFamily="2" charset="-122"/>
                </a:rPr>
                <a:t>6</a:t>
              </a:r>
            </a:p>
          </p:txBody>
        </p:sp>
      </p:grpSp>
      <p:sp>
        <p:nvSpPr>
          <p:cNvPr id="36868" name="Line 19">
            <a:extLst>
              <a:ext uri="{FF2B5EF4-FFF2-40B4-BE49-F238E27FC236}">
                <a16:creationId xmlns:a16="http://schemas.microsoft.com/office/drawing/2014/main" id="{65BFC5E4-C3FF-4890-BACE-A09D8A41E7C8}"/>
              </a:ext>
            </a:extLst>
          </p:cNvPr>
          <p:cNvSpPr>
            <a:spLocks noChangeShapeType="1"/>
          </p:cNvSpPr>
          <p:nvPr/>
        </p:nvSpPr>
        <p:spPr bwMode="auto">
          <a:xfrm>
            <a:off x="2557463"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69" name="Rectangle 20">
            <a:extLst>
              <a:ext uri="{FF2B5EF4-FFF2-40B4-BE49-F238E27FC236}">
                <a16:creationId xmlns:a16="http://schemas.microsoft.com/office/drawing/2014/main" id="{DB378D94-DBC5-4736-B4B2-A4B1AA051B8B}"/>
              </a:ext>
            </a:extLst>
          </p:cNvPr>
          <p:cNvSpPr>
            <a:spLocks noChangeArrowheads="1"/>
          </p:cNvSpPr>
          <p:nvPr/>
        </p:nvSpPr>
        <p:spPr bwMode="auto">
          <a:xfrm>
            <a:off x="920750" y="3282950"/>
            <a:ext cx="4787900" cy="90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870" name="Line 21">
            <a:extLst>
              <a:ext uri="{FF2B5EF4-FFF2-40B4-BE49-F238E27FC236}">
                <a16:creationId xmlns:a16="http://schemas.microsoft.com/office/drawing/2014/main" id="{289B3F87-BE09-4609-ACB2-7A744D1657BE}"/>
              </a:ext>
            </a:extLst>
          </p:cNvPr>
          <p:cNvSpPr>
            <a:spLocks noChangeShapeType="1"/>
          </p:cNvSpPr>
          <p:nvPr/>
        </p:nvSpPr>
        <p:spPr bwMode="auto">
          <a:xfrm>
            <a:off x="173672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71" name="Line 22">
            <a:extLst>
              <a:ext uri="{FF2B5EF4-FFF2-40B4-BE49-F238E27FC236}">
                <a16:creationId xmlns:a16="http://schemas.microsoft.com/office/drawing/2014/main" id="{78986AA5-1921-4640-8325-6716F54FC694}"/>
              </a:ext>
            </a:extLst>
          </p:cNvPr>
          <p:cNvSpPr>
            <a:spLocks noChangeShapeType="1"/>
          </p:cNvSpPr>
          <p:nvPr/>
        </p:nvSpPr>
        <p:spPr bwMode="auto">
          <a:xfrm>
            <a:off x="4752975"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72" name="Line 23">
            <a:extLst>
              <a:ext uri="{FF2B5EF4-FFF2-40B4-BE49-F238E27FC236}">
                <a16:creationId xmlns:a16="http://schemas.microsoft.com/office/drawing/2014/main" id="{24787FEE-7396-414F-9089-87E768B17C10}"/>
              </a:ext>
            </a:extLst>
          </p:cNvPr>
          <p:cNvSpPr>
            <a:spLocks noChangeShapeType="1"/>
          </p:cNvSpPr>
          <p:nvPr/>
        </p:nvSpPr>
        <p:spPr bwMode="auto">
          <a:xfrm>
            <a:off x="3384550" y="3276600"/>
            <a:ext cx="0"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73" name="Line 24">
            <a:extLst>
              <a:ext uri="{FF2B5EF4-FFF2-40B4-BE49-F238E27FC236}">
                <a16:creationId xmlns:a16="http://schemas.microsoft.com/office/drawing/2014/main" id="{289F0BDF-9C3A-4139-870A-614A88358056}"/>
              </a:ext>
            </a:extLst>
          </p:cNvPr>
          <p:cNvSpPr>
            <a:spLocks noChangeShapeType="1"/>
          </p:cNvSpPr>
          <p:nvPr/>
        </p:nvSpPr>
        <p:spPr bwMode="auto">
          <a:xfrm>
            <a:off x="914400" y="3733800"/>
            <a:ext cx="2743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74" name="Line 25">
            <a:extLst>
              <a:ext uri="{FF2B5EF4-FFF2-40B4-BE49-F238E27FC236}">
                <a16:creationId xmlns:a16="http://schemas.microsoft.com/office/drawing/2014/main" id="{C4BCD47A-1E33-4350-83FC-F654041A4A6C}"/>
              </a:ext>
            </a:extLst>
          </p:cNvPr>
          <p:cNvSpPr>
            <a:spLocks noChangeShapeType="1"/>
          </p:cNvSpPr>
          <p:nvPr/>
        </p:nvSpPr>
        <p:spPr bwMode="auto">
          <a:xfrm>
            <a:off x="4495800" y="3733800"/>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75" name="Rectangle 26">
            <a:extLst>
              <a:ext uri="{FF2B5EF4-FFF2-40B4-BE49-F238E27FC236}">
                <a16:creationId xmlns:a16="http://schemas.microsoft.com/office/drawing/2014/main" id="{C97434EE-1098-4DFB-92D3-BF1E376BD382}"/>
              </a:ext>
            </a:extLst>
          </p:cNvPr>
          <p:cNvSpPr>
            <a:spLocks noChangeArrowheads="1"/>
          </p:cNvSpPr>
          <p:nvPr/>
        </p:nvSpPr>
        <p:spPr bwMode="auto">
          <a:xfrm>
            <a:off x="9906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1</a:t>
            </a:r>
          </a:p>
        </p:txBody>
      </p:sp>
      <p:sp>
        <p:nvSpPr>
          <p:cNvPr id="36876" name="Rectangle 27">
            <a:extLst>
              <a:ext uri="{FF2B5EF4-FFF2-40B4-BE49-F238E27FC236}">
                <a16:creationId xmlns:a16="http://schemas.microsoft.com/office/drawing/2014/main" id="{301743AE-4EB7-4717-ACE4-03A1270B24F8}"/>
              </a:ext>
            </a:extLst>
          </p:cNvPr>
          <p:cNvSpPr>
            <a:spLocks noChangeArrowheads="1"/>
          </p:cNvSpPr>
          <p:nvPr/>
        </p:nvSpPr>
        <p:spPr bwMode="auto">
          <a:xfrm>
            <a:off x="9906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child</a:t>
            </a:r>
            <a:r>
              <a:rPr lang="en-US" altLang="zh-CN" baseline="-25000">
                <a:latin typeface="Times New Roman" panose="02020603050405020304" pitchFamily="18" charset="0"/>
                <a:ea typeface="SimSun" panose="02010600030101010101" pitchFamily="2" charset="-122"/>
              </a:rPr>
              <a:t>1</a:t>
            </a:r>
          </a:p>
        </p:txBody>
      </p:sp>
      <p:sp>
        <p:nvSpPr>
          <p:cNvPr id="36877" name="Rectangle 28">
            <a:extLst>
              <a:ext uri="{FF2B5EF4-FFF2-40B4-BE49-F238E27FC236}">
                <a16:creationId xmlns:a16="http://schemas.microsoft.com/office/drawing/2014/main" id="{EDBC0A69-16A8-4374-8225-79243B8B327E}"/>
              </a:ext>
            </a:extLst>
          </p:cNvPr>
          <p:cNvSpPr>
            <a:spLocks noChangeArrowheads="1"/>
          </p:cNvSpPr>
          <p:nvPr/>
        </p:nvSpPr>
        <p:spPr bwMode="auto">
          <a:xfrm>
            <a:off x="25908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3</a:t>
            </a:r>
          </a:p>
        </p:txBody>
      </p:sp>
      <p:sp>
        <p:nvSpPr>
          <p:cNvPr id="36878" name="Rectangle 29">
            <a:extLst>
              <a:ext uri="{FF2B5EF4-FFF2-40B4-BE49-F238E27FC236}">
                <a16:creationId xmlns:a16="http://schemas.microsoft.com/office/drawing/2014/main" id="{A0603D87-F751-4587-AB14-F8CD546E8B78}"/>
              </a:ext>
            </a:extLst>
          </p:cNvPr>
          <p:cNvSpPr>
            <a:spLocks noChangeArrowheads="1"/>
          </p:cNvSpPr>
          <p:nvPr/>
        </p:nvSpPr>
        <p:spPr bwMode="auto">
          <a:xfrm>
            <a:off x="25908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child</a:t>
            </a:r>
            <a:r>
              <a:rPr lang="en-US" altLang="zh-CN" baseline="-25000">
                <a:latin typeface="Times New Roman" panose="02020603050405020304" pitchFamily="18" charset="0"/>
                <a:ea typeface="SimSun" panose="02010600030101010101" pitchFamily="2" charset="-122"/>
              </a:rPr>
              <a:t>3</a:t>
            </a:r>
          </a:p>
        </p:txBody>
      </p:sp>
      <p:sp>
        <p:nvSpPr>
          <p:cNvPr id="36879" name="Rectangle 30">
            <a:extLst>
              <a:ext uri="{FF2B5EF4-FFF2-40B4-BE49-F238E27FC236}">
                <a16:creationId xmlns:a16="http://schemas.microsoft.com/office/drawing/2014/main" id="{00DF6D3E-C3E9-4315-9FED-41195EB95006}"/>
              </a:ext>
            </a:extLst>
          </p:cNvPr>
          <p:cNvSpPr>
            <a:spLocks noChangeArrowheads="1"/>
          </p:cNvSpPr>
          <p:nvPr/>
        </p:nvSpPr>
        <p:spPr bwMode="auto">
          <a:xfrm>
            <a:off x="18288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2</a:t>
            </a:r>
          </a:p>
        </p:txBody>
      </p:sp>
      <p:sp>
        <p:nvSpPr>
          <p:cNvPr id="36880" name="Rectangle 31">
            <a:extLst>
              <a:ext uri="{FF2B5EF4-FFF2-40B4-BE49-F238E27FC236}">
                <a16:creationId xmlns:a16="http://schemas.microsoft.com/office/drawing/2014/main" id="{1C87667D-7D3B-4E45-B63E-B338E15E5689}"/>
              </a:ext>
            </a:extLst>
          </p:cNvPr>
          <p:cNvSpPr>
            <a:spLocks noChangeArrowheads="1"/>
          </p:cNvSpPr>
          <p:nvPr/>
        </p:nvSpPr>
        <p:spPr bwMode="auto">
          <a:xfrm>
            <a:off x="18288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child</a:t>
            </a:r>
            <a:r>
              <a:rPr lang="en-US" altLang="zh-CN" baseline="-25000">
                <a:latin typeface="Times New Roman" panose="02020603050405020304" pitchFamily="18" charset="0"/>
                <a:ea typeface="SimSun" panose="02010600030101010101" pitchFamily="2" charset="-122"/>
              </a:rPr>
              <a:t>2</a:t>
            </a:r>
          </a:p>
        </p:txBody>
      </p:sp>
      <p:sp>
        <p:nvSpPr>
          <p:cNvPr id="36881" name="Rectangle 32">
            <a:extLst>
              <a:ext uri="{FF2B5EF4-FFF2-40B4-BE49-F238E27FC236}">
                <a16:creationId xmlns:a16="http://schemas.microsoft.com/office/drawing/2014/main" id="{1F016490-C13D-439E-BB26-714C2A034DCE}"/>
              </a:ext>
            </a:extLst>
          </p:cNvPr>
          <p:cNvSpPr>
            <a:spLocks noChangeArrowheads="1"/>
          </p:cNvSpPr>
          <p:nvPr/>
        </p:nvSpPr>
        <p:spPr bwMode="auto">
          <a:xfrm>
            <a:off x="49530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5</a:t>
            </a:r>
          </a:p>
        </p:txBody>
      </p:sp>
      <p:sp>
        <p:nvSpPr>
          <p:cNvPr id="36882" name="Rectangle 33">
            <a:extLst>
              <a:ext uri="{FF2B5EF4-FFF2-40B4-BE49-F238E27FC236}">
                <a16:creationId xmlns:a16="http://schemas.microsoft.com/office/drawing/2014/main" id="{586D5551-7625-4F88-B492-0FA6753B5831}"/>
              </a:ext>
            </a:extLst>
          </p:cNvPr>
          <p:cNvSpPr>
            <a:spLocks noChangeArrowheads="1"/>
          </p:cNvSpPr>
          <p:nvPr/>
        </p:nvSpPr>
        <p:spPr bwMode="auto">
          <a:xfrm>
            <a:off x="4953000" y="3810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1800">
                <a:latin typeface="Times New Roman" panose="02020603050405020304" pitchFamily="18" charset="0"/>
                <a:ea typeface="SimSun" panose="02010600030101010101" pitchFamily="2" charset="-122"/>
              </a:rPr>
              <a:t>child</a:t>
            </a:r>
            <a:r>
              <a:rPr lang="en-US" altLang="zh-CN" baseline="-25000">
                <a:latin typeface="Times New Roman" panose="02020603050405020304" pitchFamily="18" charset="0"/>
                <a:ea typeface="SimSun" panose="02010600030101010101" pitchFamily="2" charset="-122"/>
              </a:rPr>
              <a:t>5</a:t>
            </a:r>
          </a:p>
        </p:txBody>
      </p:sp>
      <p:sp>
        <p:nvSpPr>
          <p:cNvPr id="36883" name="Line 34">
            <a:extLst>
              <a:ext uri="{FF2B5EF4-FFF2-40B4-BE49-F238E27FC236}">
                <a16:creationId xmlns:a16="http://schemas.microsoft.com/office/drawing/2014/main" id="{660AB697-2C50-41C3-8273-FECB48236E8D}"/>
              </a:ext>
            </a:extLst>
          </p:cNvPr>
          <p:cNvSpPr>
            <a:spLocks noChangeShapeType="1"/>
          </p:cNvSpPr>
          <p:nvPr/>
        </p:nvSpPr>
        <p:spPr bwMode="auto">
          <a:xfrm flipH="1">
            <a:off x="1295400" y="2209800"/>
            <a:ext cx="990600" cy="10668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84" name="Line 35">
            <a:extLst>
              <a:ext uri="{FF2B5EF4-FFF2-40B4-BE49-F238E27FC236}">
                <a16:creationId xmlns:a16="http://schemas.microsoft.com/office/drawing/2014/main" id="{044669B2-D9A1-43C3-99A6-58C63B2A694E}"/>
              </a:ext>
            </a:extLst>
          </p:cNvPr>
          <p:cNvSpPr>
            <a:spLocks noChangeShapeType="1"/>
          </p:cNvSpPr>
          <p:nvPr/>
        </p:nvSpPr>
        <p:spPr bwMode="auto">
          <a:xfrm>
            <a:off x="3048000" y="2209800"/>
            <a:ext cx="41910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85" name="Line 36">
            <a:extLst>
              <a:ext uri="{FF2B5EF4-FFF2-40B4-BE49-F238E27FC236}">
                <a16:creationId xmlns:a16="http://schemas.microsoft.com/office/drawing/2014/main" id="{444A41C3-2CE1-471F-AD34-2D7CFF0E2C49}"/>
              </a:ext>
            </a:extLst>
          </p:cNvPr>
          <p:cNvSpPr>
            <a:spLocks noChangeShapeType="1"/>
          </p:cNvSpPr>
          <p:nvPr/>
        </p:nvSpPr>
        <p:spPr bwMode="auto">
          <a:xfrm>
            <a:off x="3733800" y="2209800"/>
            <a:ext cx="5029200" cy="990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86" name="Rectangle 37">
            <a:extLst>
              <a:ext uri="{FF2B5EF4-FFF2-40B4-BE49-F238E27FC236}">
                <a16:creationId xmlns:a16="http://schemas.microsoft.com/office/drawing/2014/main" id="{E439B6FC-22E3-49A6-B730-09D365DB90A0}"/>
              </a:ext>
            </a:extLst>
          </p:cNvPr>
          <p:cNvSpPr>
            <a:spLocks noChangeArrowheads="1"/>
          </p:cNvSpPr>
          <p:nvPr/>
        </p:nvSpPr>
        <p:spPr bwMode="auto">
          <a:xfrm>
            <a:off x="3111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887" name="Rectangle 38">
            <a:extLst>
              <a:ext uri="{FF2B5EF4-FFF2-40B4-BE49-F238E27FC236}">
                <a16:creationId xmlns:a16="http://schemas.microsoft.com/office/drawing/2014/main" id="{5E277956-E345-48AC-9E82-896DDEB2BD88}"/>
              </a:ext>
            </a:extLst>
          </p:cNvPr>
          <p:cNvSpPr>
            <a:spLocks noChangeArrowheads="1"/>
          </p:cNvSpPr>
          <p:nvPr/>
        </p:nvSpPr>
        <p:spPr bwMode="auto">
          <a:xfrm>
            <a:off x="9906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1</a:t>
            </a:r>
          </a:p>
        </p:txBody>
      </p:sp>
      <p:sp>
        <p:nvSpPr>
          <p:cNvPr id="36888" name="Line 39">
            <a:extLst>
              <a:ext uri="{FF2B5EF4-FFF2-40B4-BE49-F238E27FC236}">
                <a16:creationId xmlns:a16="http://schemas.microsoft.com/office/drawing/2014/main" id="{27302765-80B3-4E47-A9DC-94AF2D5BA396}"/>
              </a:ext>
            </a:extLst>
          </p:cNvPr>
          <p:cNvSpPr>
            <a:spLocks noChangeShapeType="1"/>
          </p:cNvSpPr>
          <p:nvPr/>
        </p:nvSpPr>
        <p:spPr bwMode="auto">
          <a:xfrm>
            <a:off x="990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89" name="Rectangle 40">
            <a:extLst>
              <a:ext uri="{FF2B5EF4-FFF2-40B4-BE49-F238E27FC236}">
                <a16:creationId xmlns:a16="http://schemas.microsoft.com/office/drawing/2014/main" id="{2C4D52DA-4403-4188-9815-4D37385A8701}"/>
              </a:ext>
            </a:extLst>
          </p:cNvPr>
          <p:cNvSpPr>
            <a:spLocks noChangeArrowheads="1"/>
          </p:cNvSpPr>
          <p:nvPr/>
        </p:nvSpPr>
        <p:spPr bwMode="auto">
          <a:xfrm>
            <a:off x="16002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2</a:t>
            </a:r>
          </a:p>
        </p:txBody>
      </p:sp>
      <p:sp>
        <p:nvSpPr>
          <p:cNvPr id="36890" name="Line 41">
            <a:extLst>
              <a:ext uri="{FF2B5EF4-FFF2-40B4-BE49-F238E27FC236}">
                <a16:creationId xmlns:a16="http://schemas.microsoft.com/office/drawing/2014/main" id="{38D835DB-3F70-4EDB-A257-A9183AE2A333}"/>
              </a:ext>
            </a:extLst>
          </p:cNvPr>
          <p:cNvSpPr>
            <a:spLocks noChangeShapeType="1"/>
          </p:cNvSpPr>
          <p:nvPr/>
        </p:nvSpPr>
        <p:spPr bwMode="auto">
          <a:xfrm>
            <a:off x="1600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91" name="Rectangle 42">
            <a:extLst>
              <a:ext uri="{FF2B5EF4-FFF2-40B4-BE49-F238E27FC236}">
                <a16:creationId xmlns:a16="http://schemas.microsoft.com/office/drawing/2014/main" id="{CDA83632-D039-496D-8CD1-023501E65208}"/>
              </a:ext>
            </a:extLst>
          </p:cNvPr>
          <p:cNvSpPr>
            <a:spLocks noChangeArrowheads="1"/>
          </p:cNvSpPr>
          <p:nvPr/>
        </p:nvSpPr>
        <p:spPr bwMode="auto">
          <a:xfrm>
            <a:off x="28194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6</a:t>
            </a:r>
          </a:p>
        </p:txBody>
      </p:sp>
      <p:sp>
        <p:nvSpPr>
          <p:cNvPr id="36892" name="Line 43">
            <a:extLst>
              <a:ext uri="{FF2B5EF4-FFF2-40B4-BE49-F238E27FC236}">
                <a16:creationId xmlns:a16="http://schemas.microsoft.com/office/drawing/2014/main" id="{3E571FBC-CFD3-452D-A6F5-D145B5E1AE81}"/>
              </a:ext>
            </a:extLst>
          </p:cNvPr>
          <p:cNvSpPr>
            <a:spLocks noChangeShapeType="1"/>
          </p:cNvSpPr>
          <p:nvPr/>
        </p:nvSpPr>
        <p:spPr bwMode="auto">
          <a:xfrm>
            <a:off x="2819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93" name="Line 44">
            <a:extLst>
              <a:ext uri="{FF2B5EF4-FFF2-40B4-BE49-F238E27FC236}">
                <a16:creationId xmlns:a16="http://schemas.microsoft.com/office/drawing/2014/main" id="{07D45938-BDD4-472B-900A-5B9501AAB968}"/>
              </a:ext>
            </a:extLst>
          </p:cNvPr>
          <p:cNvSpPr>
            <a:spLocks noChangeShapeType="1"/>
          </p:cNvSpPr>
          <p:nvPr/>
        </p:nvSpPr>
        <p:spPr bwMode="auto">
          <a:xfrm>
            <a:off x="2209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94" name="Line 45">
            <a:extLst>
              <a:ext uri="{FF2B5EF4-FFF2-40B4-BE49-F238E27FC236}">
                <a16:creationId xmlns:a16="http://schemas.microsoft.com/office/drawing/2014/main" id="{64FC1676-F8A3-4BD9-846A-A43842E73659}"/>
              </a:ext>
            </a:extLst>
          </p:cNvPr>
          <p:cNvSpPr>
            <a:spLocks noChangeShapeType="1"/>
          </p:cNvSpPr>
          <p:nvPr/>
        </p:nvSpPr>
        <p:spPr bwMode="auto">
          <a:xfrm>
            <a:off x="3429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95" name="Line 46">
            <a:extLst>
              <a:ext uri="{FF2B5EF4-FFF2-40B4-BE49-F238E27FC236}">
                <a16:creationId xmlns:a16="http://schemas.microsoft.com/office/drawing/2014/main" id="{8CFAD7AA-92EE-4784-AA77-B3CC80946F94}"/>
              </a:ext>
            </a:extLst>
          </p:cNvPr>
          <p:cNvSpPr>
            <a:spLocks noChangeShapeType="1"/>
          </p:cNvSpPr>
          <p:nvPr/>
        </p:nvSpPr>
        <p:spPr bwMode="auto">
          <a:xfrm>
            <a:off x="23622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96" name="Rectangle 47">
            <a:extLst>
              <a:ext uri="{FF2B5EF4-FFF2-40B4-BE49-F238E27FC236}">
                <a16:creationId xmlns:a16="http://schemas.microsoft.com/office/drawing/2014/main" id="{AB047F0F-265A-4911-94DE-56C1E4D92068}"/>
              </a:ext>
            </a:extLst>
          </p:cNvPr>
          <p:cNvSpPr>
            <a:spLocks noChangeArrowheads="1"/>
          </p:cNvSpPr>
          <p:nvPr/>
        </p:nvSpPr>
        <p:spPr bwMode="auto">
          <a:xfrm>
            <a:off x="3810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2000">
                <a:latin typeface="Times New Roman" panose="02020603050405020304" pitchFamily="18" charset="0"/>
                <a:ea typeface="SimSun" panose="02010600030101010101" pitchFamily="2" charset="-122"/>
              </a:rPr>
              <a:t>prev</a:t>
            </a:r>
          </a:p>
        </p:txBody>
      </p:sp>
      <p:sp>
        <p:nvSpPr>
          <p:cNvPr id="36897" name="Rectangle 48">
            <a:extLst>
              <a:ext uri="{FF2B5EF4-FFF2-40B4-BE49-F238E27FC236}">
                <a16:creationId xmlns:a16="http://schemas.microsoft.com/office/drawing/2014/main" id="{DDA3B282-E5FE-4E55-9FDE-4DEDCC9A4FAB}"/>
              </a:ext>
            </a:extLst>
          </p:cNvPr>
          <p:cNvSpPr>
            <a:spLocks noChangeArrowheads="1"/>
          </p:cNvSpPr>
          <p:nvPr/>
        </p:nvSpPr>
        <p:spPr bwMode="auto">
          <a:xfrm>
            <a:off x="34290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2000">
                <a:latin typeface="Times New Roman" panose="02020603050405020304" pitchFamily="18" charset="0"/>
                <a:ea typeface="SimSun" panose="02010600030101010101" pitchFamily="2" charset="-122"/>
              </a:rPr>
              <a:t>next</a:t>
            </a:r>
          </a:p>
        </p:txBody>
      </p:sp>
      <p:sp>
        <p:nvSpPr>
          <p:cNvPr id="36898" name="Line 49">
            <a:extLst>
              <a:ext uri="{FF2B5EF4-FFF2-40B4-BE49-F238E27FC236}">
                <a16:creationId xmlns:a16="http://schemas.microsoft.com/office/drawing/2014/main" id="{17B85751-3720-449D-AC12-14D14670A437}"/>
              </a:ext>
            </a:extLst>
          </p:cNvPr>
          <p:cNvSpPr>
            <a:spLocks noChangeShapeType="1"/>
          </p:cNvSpPr>
          <p:nvPr/>
        </p:nvSpPr>
        <p:spPr bwMode="auto">
          <a:xfrm flipH="1">
            <a:off x="914400" y="4191000"/>
            <a:ext cx="3810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899" name="Rectangle 50">
            <a:extLst>
              <a:ext uri="{FF2B5EF4-FFF2-40B4-BE49-F238E27FC236}">
                <a16:creationId xmlns:a16="http://schemas.microsoft.com/office/drawing/2014/main" id="{0E23091A-97FE-47A5-8331-3C0987F48DA5}"/>
              </a:ext>
            </a:extLst>
          </p:cNvPr>
          <p:cNvSpPr>
            <a:spLocks noChangeArrowheads="1"/>
          </p:cNvSpPr>
          <p:nvPr/>
        </p:nvSpPr>
        <p:spPr bwMode="auto">
          <a:xfrm>
            <a:off x="4730750" y="5035550"/>
            <a:ext cx="3797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900" name="Rectangle 51">
            <a:extLst>
              <a:ext uri="{FF2B5EF4-FFF2-40B4-BE49-F238E27FC236}">
                <a16:creationId xmlns:a16="http://schemas.microsoft.com/office/drawing/2014/main" id="{BFCEA1A0-1CB8-4413-950C-5383320DFB90}"/>
              </a:ext>
            </a:extLst>
          </p:cNvPr>
          <p:cNvSpPr>
            <a:spLocks noChangeArrowheads="1"/>
          </p:cNvSpPr>
          <p:nvPr/>
        </p:nvSpPr>
        <p:spPr bwMode="auto">
          <a:xfrm>
            <a:off x="54102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1</a:t>
            </a:r>
          </a:p>
        </p:txBody>
      </p:sp>
      <p:sp>
        <p:nvSpPr>
          <p:cNvPr id="36901" name="Line 52">
            <a:extLst>
              <a:ext uri="{FF2B5EF4-FFF2-40B4-BE49-F238E27FC236}">
                <a16:creationId xmlns:a16="http://schemas.microsoft.com/office/drawing/2014/main" id="{4B8BB9A8-8284-41E9-91BC-8F859F001698}"/>
              </a:ext>
            </a:extLst>
          </p:cNvPr>
          <p:cNvSpPr>
            <a:spLocks noChangeShapeType="1"/>
          </p:cNvSpPr>
          <p:nvPr/>
        </p:nvSpPr>
        <p:spPr bwMode="auto">
          <a:xfrm>
            <a:off x="54102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02" name="Rectangle 53">
            <a:extLst>
              <a:ext uri="{FF2B5EF4-FFF2-40B4-BE49-F238E27FC236}">
                <a16:creationId xmlns:a16="http://schemas.microsoft.com/office/drawing/2014/main" id="{96C22EAD-E5A6-4D98-A0FC-1900CF8D820A}"/>
              </a:ext>
            </a:extLst>
          </p:cNvPr>
          <p:cNvSpPr>
            <a:spLocks noChangeArrowheads="1"/>
          </p:cNvSpPr>
          <p:nvPr/>
        </p:nvSpPr>
        <p:spPr bwMode="auto">
          <a:xfrm>
            <a:off x="60198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2</a:t>
            </a:r>
          </a:p>
        </p:txBody>
      </p:sp>
      <p:sp>
        <p:nvSpPr>
          <p:cNvPr id="36903" name="Line 54">
            <a:extLst>
              <a:ext uri="{FF2B5EF4-FFF2-40B4-BE49-F238E27FC236}">
                <a16:creationId xmlns:a16="http://schemas.microsoft.com/office/drawing/2014/main" id="{3E99C684-F291-402F-8077-F060CAAF1F2B}"/>
              </a:ext>
            </a:extLst>
          </p:cNvPr>
          <p:cNvSpPr>
            <a:spLocks noChangeShapeType="1"/>
          </p:cNvSpPr>
          <p:nvPr/>
        </p:nvSpPr>
        <p:spPr bwMode="auto">
          <a:xfrm>
            <a:off x="60198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04" name="Rectangle 55">
            <a:extLst>
              <a:ext uri="{FF2B5EF4-FFF2-40B4-BE49-F238E27FC236}">
                <a16:creationId xmlns:a16="http://schemas.microsoft.com/office/drawing/2014/main" id="{30F6FB27-D40A-4B70-B123-EBA95D0597E1}"/>
              </a:ext>
            </a:extLst>
          </p:cNvPr>
          <p:cNvSpPr>
            <a:spLocks noChangeArrowheads="1"/>
          </p:cNvSpPr>
          <p:nvPr/>
        </p:nvSpPr>
        <p:spPr bwMode="auto">
          <a:xfrm>
            <a:off x="72390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CF</a:t>
            </a:r>
            <a:r>
              <a:rPr lang="en-US" altLang="zh-CN" baseline="-25000">
                <a:latin typeface="Times New Roman" panose="02020603050405020304" pitchFamily="18" charset="0"/>
                <a:ea typeface="SimSun" panose="02010600030101010101" pitchFamily="2" charset="-122"/>
              </a:rPr>
              <a:t>4</a:t>
            </a:r>
          </a:p>
        </p:txBody>
      </p:sp>
      <p:sp>
        <p:nvSpPr>
          <p:cNvPr id="36905" name="Line 56">
            <a:extLst>
              <a:ext uri="{FF2B5EF4-FFF2-40B4-BE49-F238E27FC236}">
                <a16:creationId xmlns:a16="http://schemas.microsoft.com/office/drawing/2014/main" id="{9F4F4F16-FE73-4FC7-B4B6-FA2EE9292174}"/>
              </a:ext>
            </a:extLst>
          </p:cNvPr>
          <p:cNvSpPr>
            <a:spLocks noChangeShapeType="1"/>
          </p:cNvSpPr>
          <p:nvPr/>
        </p:nvSpPr>
        <p:spPr bwMode="auto">
          <a:xfrm>
            <a:off x="72390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06" name="Line 57">
            <a:extLst>
              <a:ext uri="{FF2B5EF4-FFF2-40B4-BE49-F238E27FC236}">
                <a16:creationId xmlns:a16="http://schemas.microsoft.com/office/drawing/2014/main" id="{9B1B9582-C2AE-4A15-958C-BEF64487734F}"/>
              </a:ext>
            </a:extLst>
          </p:cNvPr>
          <p:cNvSpPr>
            <a:spLocks noChangeShapeType="1"/>
          </p:cNvSpPr>
          <p:nvPr/>
        </p:nvSpPr>
        <p:spPr bwMode="auto">
          <a:xfrm>
            <a:off x="66294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07" name="Line 58">
            <a:extLst>
              <a:ext uri="{FF2B5EF4-FFF2-40B4-BE49-F238E27FC236}">
                <a16:creationId xmlns:a16="http://schemas.microsoft.com/office/drawing/2014/main" id="{31100873-EDC5-4400-8EDB-9106EF0F6D25}"/>
              </a:ext>
            </a:extLst>
          </p:cNvPr>
          <p:cNvSpPr>
            <a:spLocks noChangeShapeType="1"/>
          </p:cNvSpPr>
          <p:nvPr/>
        </p:nvSpPr>
        <p:spPr bwMode="auto">
          <a:xfrm>
            <a:off x="7848600" y="50292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08" name="Line 59">
            <a:extLst>
              <a:ext uri="{FF2B5EF4-FFF2-40B4-BE49-F238E27FC236}">
                <a16:creationId xmlns:a16="http://schemas.microsoft.com/office/drawing/2014/main" id="{24D25A03-BE90-434A-92BC-CCA71A0D9492}"/>
              </a:ext>
            </a:extLst>
          </p:cNvPr>
          <p:cNvSpPr>
            <a:spLocks noChangeShapeType="1"/>
          </p:cNvSpPr>
          <p:nvPr/>
        </p:nvSpPr>
        <p:spPr bwMode="auto">
          <a:xfrm>
            <a:off x="6781800" y="53340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09" name="Rectangle 60">
            <a:extLst>
              <a:ext uri="{FF2B5EF4-FFF2-40B4-BE49-F238E27FC236}">
                <a16:creationId xmlns:a16="http://schemas.microsoft.com/office/drawing/2014/main" id="{6CEADB2C-04D5-40EB-B53B-0AB355BCF22A}"/>
              </a:ext>
            </a:extLst>
          </p:cNvPr>
          <p:cNvSpPr>
            <a:spLocks noChangeArrowheads="1"/>
          </p:cNvSpPr>
          <p:nvPr/>
        </p:nvSpPr>
        <p:spPr bwMode="auto">
          <a:xfrm>
            <a:off x="48006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2000">
                <a:latin typeface="Times New Roman" panose="02020603050405020304" pitchFamily="18" charset="0"/>
                <a:ea typeface="SimSun" panose="02010600030101010101" pitchFamily="2" charset="-122"/>
              </a:rPr>
              <a:t>prev</a:t>
            </a:r>
          </a:p>
        </p:txBody>
      </p:sp>
      <p:sp>
        <p:nvSpPr>
          <p:cNvPr id="36910" name="Rectangle 61">
            <a:extLst>
              <a:ext uri="{FF2B5EF4-FFF2-40B4-BE49-F238E27FC236}">
                <a16:creationId xmlns:a16="http://schemas.microsoft.com/office/drawing/2014/main" id="{73B6CC1F-FD65-42BA-881A-5FDF7A72AA10}"/>
              </a:ext>
            </a:extLst>
          </p:cNvPr>
          <p:cNvSpPr>
            <a:spLocks noChangeArrowheads="1"/>
          </p:cNvSpPr>
          <p:nvPr/>
        </p:nvSpPr>
        <p:spPr bwMode="auto">
          <a:xfrm>
            <a:off x="7848600" y="5105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sz="2000">
                <a:latin typeface="Times New Roman" panose="02020603050405020304" pitchFamily="18" charset="0"/>
                <a:ea typeface="SimSun" panose="02010600030101010101" pitchFamily="2" charset="-122"/>
              </a:rPr>
              <a:t>next</a:t>
            </a:r>
          </a:p>
        </p:txBody>
      </p:sp>
      <p:sp>
        <p:nvSpPr>
          <p:cNvPr id="36911" name="Line 62">
            <a:extLst>
              <a:ext uri="{FF2B5EF4-FFF2-40B4-BE49-F238E27FC236}">
                <a16:creationId xmlns:a16="http://schemas.microsoft.com/office/drawing/2014/main" id="{BD3366B4-45F7-4478-82FC-26EF3B78FE22}"/>
              </a:ext>
            </a:extLst>
          </p:cNvPr>
          <p:cNvSpPr>
            <a:spLocks noChangeShapeType="1"/>
          </p:cNvSpPr>
          <p:nvPr/>
        </p:nvSpPr>
        <p:spPr bwMode="auto">
          <a:xfrm>
            <a:off x="2133600" y="4191000"/>
            <a:ext cx="4800600" cy="838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12" name="Line 63">
            <a:extLst>
              <a:ext uri="{FF2B5EF4-FFF2-40B4-BE49-F238E27FC236}">
                <a16:creationId xmlns:a16="http://schemas.microsoft.com/office/drawing/2014/main" id="{1C595F54-9A94-49FC-8DE2-65C0D85EAA49}"/>
              </a:ext>
            </a:extLst>
          </p:cNvPr>
          <p:cNvSpPr>
            <a:spLocks noChangeShapeType="1"/>
          </p:cNvSpPr>
          <p:nvPr/>
        </p:nvSpPr>
        <p:spPr bwMode="auto">
          <a:xfrm flipH="1">
            <a:off x="4114800" y="51816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13" name="Line 64">
            <a:extLst>
              <a:ext uri="{FF2B5EF4-FFF2-40B4-BE49-F238E27FC236}">
                <a16:creationId xmlns:a16="http://schemas.microsoft.com/office/drawing/2014/main" id="{D40CDC51-578D-47B5-9AB6-F21239B8D049}"/>
              </a:ext>
            </a:extLst>
          </p:cNvPr>
          <p:cNvSpPr>
            <a:spLocks noChangeShapeType="1"/>
          </p:cNvSpPr>
          <p:nvPr/>
        </p:nvSpPr>
        <p:spPr bwMode="auto">
          <a:xfrm>
            <a:off x="4114800" y="5486400"/>
            <a:ext cx="609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14" name="Line 65">
            <a:extLst>
              <a:ext uri="{FF2B5EF4-FFF2-40B4-BE49-F238E27FC236}">
                <a16:creationId xmlns:a16="http://schemas.microsoft.com/office/drawing/2014/main" id="{5D39B8BC-B5E6-41D8-B8B8-37BD66AE9DDC}"/>
              </a:ext>
            </a:extLst>
          </p:cNvPr>
          <p:cNvSpPr>
            <a:spLocks noChangeShapeType="1"/>
          </p:cNvSpPr>
          <p:nvPr/>
        </p:nvSpPr>
        <p:spPr bwMode="auto">
          <a:xfrm>
            <a:off x="8534400" y="55626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15" name="Line 66">
            <a:extLst>
              <a:ext uri="{FF2B5EF4-FFF2-40B4-BE49-F238E27FC236}">
                <a16:creationId xmlns:a16="http://schemas.microsoft.com/office/drawing/2014/main" id="{01E7C97B-D66C-49B0-ADE1-2DD7A78B6D1C}"/>
              </a:ext>
            </a:extLst>
          </p:cNvPr>
          <p:cNvSpPr>
            <a:spLocks noChangeShapeType="1"/>
          </p:cNvSpPr>
          <p:nvPr/>
        </p:nvSpPr>
        <p:spPr bwMode="auto">
          <a:xfrm flipH="1">
            <a:off x="8534400" y="5334000"/>
            <a:ext cx="3810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16" name="Rectangle 67">
            <a:extLst>
              <a:ext uri="{FF2B5EF4-FFF2-40B4-BE49-F238E27FC236}">
                <a16:creationId xmlns:a16="http://schemas.microsoft.com/office/drawing/2014/main" id="{F09B0A47-49DE-4919-A325-10F0656AC7AF}"/>
              </a:ext>
            </a:extLst>
          </p:cNvPr>
          <p:cNvSpPr>
            <a:spLocks noChangeArrowheads="1"/>
          </p:cNvSpPr>
          <p:nvPr/>
        </p:nvSpPr>
        <p:spPr bwMode="auto">
          <a:xfrm>
            <a:off x="6096000" y="437647"/>
            <a:ext cx="322897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sz="2000" dirty="0">
                <a:latin typeface="Times New Roman" panose="02020603050405020304" pitchFamily="18" charset="0"/>
                <a:ea typeface="SimSun" panose="02010600030101010101" pitchFamily="2" charset="-122"/>
              </a:rPr>
              <a:t>Branching factor (B = 7)</a:t>
            </a:r>
          </a:p>
          <a:p>
            <a:pPr algn="l"/>
            <a:r>
              <a:rPr lang="en-US" altLang="zh-CN" sz="2000" dirty="0">
                <a:latin typeface="Times New Roman" panose="02020603050405020304" pitchFamily="18" charset="0"/>
                <a:ea typeface="SimSun" panose="02010600030101010101" pitchFamily="2" charset="-122"/>
              </a:rPr>
              <a:t>Diameter Threshold (T = 6)</a:t>
            </a:r>
          </a:p>
        </p:txBody>
      </p:sp>
      <p:sp>
        <p:nvSpPr>
          <p:cNvPr id="36917" name="Line 68">
            <a:extLst>
              <a:ext uri="{FF2B5EF4-FFF2-40B4-BE49-F238E27FC236}">
                <a16:creationId xmlns:a16="http://schemas.microsoft.com/office/drawing/2014/main" id="{EC16B5CA-DEC0-49A8-9C69-D10E6D2894BA}"/>
              </a:ext>
            </a:extLst>
          </p:cNvPr>
          <p:cNvSpPr>
            <a:spLocks noChangeShapeType="1"/>
          </p:cNvSpPr>
          <p:nvPr/>
        </p:nvSpPr>
        <p:spPr bwMode="auto">
          <a:xfrm>
            <a:off x="3962400" y="37338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18" name="Line 69">
            <a:extLst>
              <a:ext uri="{FF2B5EF4-FFF2-40B4-BE49-F238E27FC236}">
                <a16:creationId xmlns:a16="http://schemas.microsoft.com/office/drawing/2014/main" id="{DA759E41-F4F0-42CF-B3E1-B2FB4F237551}"/>
              </a:ext>
            </a:extLst>
          </p:cNvPr>
          <p:cNvSpPr>
            <a:spLocks noChangeShapeType="1"/>
          </p:cNvSpPr>
          <p:nvPr/>
        </p:nvSpPr>
        <p:spPr bwMode="auto">
          <a:xfrm>
            <a:off x="4876800" y="1752600"/>
            <a:ext cx="3048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19" name="Line 70">
            <a:extLst>
              <a:ext uri="{FF2B5EF4-FFF2-40B4-BE49-F238E27FC236}">
                <a16:creationId xmlns:a16="http://schemas.microsoft.com/office/drawing/2014/main" id="{371F610B-54FF-4523-BC35-0B9748152FB8}"/>
              </a:ext>
            </a:extLst>
          </p:cNvPr>
          <p:cNvSpPr>
            <a:spLocks noChangeShapeType="1"/>
          </p:cNvSpPr>
          <p:nvPr/>
        </p:nvSpPr>
        <p:spPr bwMode="auto">
          <a:xfrm>
            <a:off x="7391400" y="3733800"/>
            <a:ext cx="838200" cy="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920" name="Rectangle 71">
            <a:extLst>
              <a:ext uri="{FF2B5EF4-FFF2-40B4-BE49-F238E27FC236}">
                <a16:creationId xmlns:a16="http://schemas.microsoft.com/office/drawing/2014/main" id="{BF507B92-F421-4A58-9100-26410DE1259C}"/>
              </a:ext>
            </a:extLst>
          </p:cNvPr>
          <p:cNvSpPr>
            <a:spLocks noChangeArrowheads="1"/>
          </p:cNvSpPr>
          <p:nvPr/>
        </p:nvSpPr>
        <p:spPr bwMode="auto">
          <a:xfrm>
            <a:off x="3795712" y="890318"/>
            <a:ext cx="9906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dirty="0">
                <a:solidFill>
                  <a:srgbClr val="C00000"/>
                </a:solidFill>
                <a:latin typeface="Times New Roman" panose="02020603050405020304" pitchFamily="18" charset="0"/>
                <a:ea typeface="SimSun" panose="02010600030101010101" pitchFamily="2" charset="-122"/>
              </a:rPr>
              <a:t>Root</a:t>
            </a:r>
          </a:p>
        </p:txBody>
      </p:sp>
      <p:sp>
        <p:nvSpPr>
          <p:cNvPr id="36921" name="Rectangle 72">
            <a:extLst>
              <a:ext uri="{FF2B5EF4-FFF2-40B4-BE49-F238E27FC236}">
                <a16:creationId xmlns:a16="http://schemas.microsoft.com/office/drawing/2014/main" id="{F18A5CEC-B340-4824-AB85-E7EAA9428CB6}"/>
              </a:ext>
            </a:extLst>
          </p:cNvPr>
          <p:cNvSpPr>
            <a:spLocks noChangeArrowheads="1"/>
          </p:cNvSpPr>
          <p:nvPr/>
        </p:nvSpPr>
        <p:spPr bwMode="auto">
          <a:xfrm>
            <a:off x="1539367" y="2661893"/>
            <a:ext cx="2514599"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b="1">
                <a:solidFill>
                  <a:srgbClr val="00B050"/>
                </a:solidFill>
                <a:latin typeface="Times New Roman" panose="02020603050405020304" pitchFamily="18" charset="0"/>
                <a:ea typeface="SimSun" panose="02010600030101010101" pitchFamily="2" charset="-122"/>
              </a:rPr>
              <a:t>Non-leaf node</a:t>
            </a:r>
          </a:p>
        </p:txBody>
      </p:sp>
      <p:sp>
        <p:nvSpPr>
          <p:cNvPr id="36922" name="Rectangle 73">
            <a:extLst>
              <a:ext uri="{FF2B5EF4-FFF2-40B4-BE49-F238E27FC236}">
                <a16:creationId xmlns:a16="http://schemas.microsoft.com/office/drawing/2014/main" id="{14A22544-479B-4D4C-A943-81CC10ED21B5}"/>
              </a:ext>
            </a:extLst>
          </p:cNvPr>
          <p:cNvSpPr>
            <a:spLocks noChangeArrowheads="1"/>
          </p:cNvSpPr>
          <p:nvPr/>
        </p:nvSpPr>
        <p:spPr bwMode="auto">
          <a:xfrm>
            <a:off x="2362200" y="4572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Leaf node</a:t>
            </a:r>
          </a:p>
        </p:txBody>
      </p:sp>
      <p:sp>
        <p:nvSpPr>
          <p:cNvPr id="36923" name="Rectangle 74">
            <a:extLst>
              <a:ext uri="{FF2B5EF4-FFF2-40B4-BE49-F238E27FC236}">
                <a16:creationId xmlns:a16="http://schemas.microsoft.com/office/drawing/2014/main" id="{8685108B-0AA0-426A-B90E-2530872E05B3}"/>
              </a:ext>
            </a:extLst>
          </p:cNvPr>
          <p:cNvSpPr>
            <a:spLocks noChangeArrowheads="1"/>
          </p:cNvSpPr>
          <p:nvPr/>
        </p:nvSpPr>
        <p:spPr bwMode="auto">
          <a:xfrm>
            <a:off x="4610100" y="5638800"/>
            <a:ext cx="158366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b="1" dirty="0">
                <a:solidFill>
                  <a:srgbClr val="0000FF"/>
                </a:solidFill>
                <a:latin typeface="Times New Roman" panose="02020603050405020304" pitchFamily="18" charset="0"/>
                <a:ea typeface="SimSun" panose="02010600030101010101" pitchFamily="2" charset="-122"/>
              </a:rPr>
              <a:t>Leaf node</a:t>
            </a:r>
          </a:p>
        </p:txBody>
      </p:sp>
      <p:grpSp>
        <p:nvGrpSpPr>
          <p:cNvPr id="36924" name="Group 75">
            <a:extLst>
              <a:ext uri="{FF2B5EF4-FFF2-40B4-BE49-F238E27FC236}">
                <a16:creationId xmlns:a16="http://schemas.microsoft.com/office/drawing/2014/main" id="{E7859794-D900-4216-B937-61CF90B0F322}"/>
              </a:ext>
            </a:extLst>
          </p:cNvPr>
          <p:cNvGrpSpPr>
            <a:grpSpLocks/>
          </p:cNvGrpSpPr>
          <p:nvPr/>
        </p:nvGrpSpPr>
        <p:grpSpPr bwMode="auto">
          <a:xfrm>
            <a:off x="920750" y="5949950"/>
            <a:ext cx="749300" cy="749300"/>
            <a:chOff x="580" y="3748"/>
            <a:chExt cx="472" cy="472"/>
          </a:xfrm>
        </p:grpSpPr>
        <p:sp>
          <p:nvSpPr>
            <p:cNvPr id="36927" name="Oval 76">
              <a:extLst>
                <a:ext uri="{FF2B5EF4-FFF2-40B4-BE49-F238E27FC236}">
                  <a16:creationId xmlns:a16="http://schemas.microsoft.com/office/drawing/2014/main" id="{BE88B924-9544-424B-9851-8B05E538AD94}"/>
                </a:ext>
              </a:extLst>
            </p:cNvPr>
            <p:cNvSpPr>
              <a:spLocks noChangeArrowheads="1"/>
            </p:cNvSpPr>
            <p:nvPr/>
          </p:nvSpPr>
          <p:spPr bwMode="auto">
            <a:xfrm>
              <a:off x="724" y="3892"/>
              <a:ext cx="40" cy="40"/>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928" name="Oval 77">
              <a:extLst>
                <a:ext uri="{FF2B5EF4-FFF2-40B4-BE49-F238E27FC236}">
                  <a16:creationId xmlns:a16="http://schemas.microsoft.com/office/drawing/2014/main" id="{D7B58072-5FBC-4E0C-948C-7E64361FD111}"/>
                </a:ext>
              </a:extLst>
            </p:cNvPr>
            <p:cNvSpPr>
              <a:spLocks noChangeArrowheads="1"/>
            </p:cNvSpPr>
            <p:nvPr/>
          </p:nvSpPr>
          <p:spPr bwMode="auto">
            <a:xfrm>
              <a:off x="820" y="3988"/>
              <a:ext cx="40" cy="40"/>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929" name="Oval 78">
              <a:extLst>
                <a:ext uri="{FF2B5EF4-FFF2-40B4-BE49-F238E27FC236}">
                  <a16:creationId xmlns:a16="http://schemas.microsoft.com/office/drawing/2014/main" id="{ACA5EAB4-8D77-4FDA-A7CC-0A30BFD5D442}"/>
                </a:ext>
              </a:extLst>
            </p:cNvPr>
            <p:cNvSpPr>
              <a:spLocks noChangeArrowheads="1"/>
            </p:cNvSpPr>
            <p:nvPr/>
          </p:nvSpPr>
          <p:spPr bwMode="auto">
            <a:xfrm>
              <a:off x="820" y="3892"/>
              <a:ext cx="40" cy="40"/>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930" name="Oval 79">
              <a:extLst>
                <a:ext uri="{FF2B5EF4-FFF2-40B4-BE49-F238E27FC236}">
                  <a16:creationId xmlns:a16="http://schemas.microsoft.com/office/drawing/2014/main" id="{B93AAA9F-959B-413D-A976-49A639F9FA80}"/>
                </a:ext>
              </a:extLst>
            </p:cNvPr>
            <p:cNvSpPr>
              <a:spLocks noChangeArrowheads="1"/>
            </p:cNvSpPr>
            <p:nvPr/>
          </p:nvSpPr>
          <p:spPr bwMode="auto">
            <a:xfrm>
              <a:off x="676" y="4084"/>
              <a:ext cx="40" cy="40"/>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931" name="Oval 80">
              <a:extLst>
                <a:ext uri="{FF2B5EF4-FFF2-40B4-BE49-F238E27FC236}">
                  <a16:creationId xmlns:a16="http://schemas.microsoft.com/office/drawing/2014/main" id="{963651C9-31DB-4FB2-B3EB-8E7920C7928F}"/>
                </a:ext>
              </a:extLst>
            </p:cNvPr>
            <p:cNvSpPr>
              <a:spLocks noChangeArrowheads="1"/>
            </p:cNvSpPr>
            <p:nvPr/>
          </p:nvSpPr>
          <p:spPr bwMode="auto">
            <a:xfrm>
              <a:off x="676" y="3988"/>
              <a:ext cx="40" cy="40"/>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932" name="Oval 81">
              <a:extLst>
                <a:ext uri="{FF2B5EF4-FFF2-40B4-BE49-F238E27FC236}">
                  <a16:creationId xmlns:a16="http://schemas.microsoft.com/office/drawing/2014/main" id="{B786A982-13E8-412D-8A5F-F741FA2EBA81}"/>
                </a:ext>
              </a:extLst>
            </p:cNvPr>
            <p:cNvSpPr>
              <a:spLocks noChangeArrowheads="1"/>
            </p:cNvSpPr>
            <p:nvPr/>
          </p:nvSpPr>
          <p:spPr bwMode="auto">
            <a:xfrm>
              <a:off x="772" y="4036"/>
              <a:ext cx="40" cy="40"/>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933" name="Oval 82">
              <a:extLst>
                <a:ext uri="{FF2B5EF4-FFF2-40B4-BE49-F238E27FC236}">
                  <a16:creationId xmlns:a16="http://schemas.microsoft.com/office/drawing/2014/main" id="{19EDD173-A017-4475-ADF7-058D23B7C812}"/>
                </a:ext>
              </a:extLst>
            </p:cNvPr>
            <p:cNvSpPr>
              <a:spLocks noChangeArrowheads="1"/>
            </p:cNvSpPr>
            <p:nvPr/>
          </p:nvSpPr>
          <p:spPr bwMode="auto">
            <a:xfrm>
              <a:off x="916" y="4084"/>
              <a:ext cx="40" cy="40"/>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934" name="Oval 83">
              <a:extLst>
                <a:ext uri="{FF2B5EF4-FFF2-40B4-BE49-F238E27FC236}">
                  <a16:creationId xmlns:a16="http://schemas.microsoft.com/office/drawing/2014/main" id="{A2C774A0-8DF5-4AF6-A41B-25E64768E2B2}"/>
                </a:ext>
              </a:extLst>
            </p:cNvPr>
            <p:cNvSpPr>
              <a:spLocks noChangeArrowheads="1"/>
            </p:cNvSpPr>
            <p:nvPr/>
          </p:nvSpPr>
          <p:spPr bwMode="auto">
            <a:xfrm>
              <a:off x="580" y="3748"/>
              <a:ext cx="472" cy="47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sp>
        <p:nvSpPr>
          <p:cNvPr id="36925" name="Line 84">
            <a:extLst>
              <a:ext uri="{FF2B5EF4-FFF2-40B4-BE49-F238E27FC236}">
                <a16:creationId xmlns:a16="http://schemas.microsoft.com/office/drawing/2014/main" id="{AF47AEE6-C0CC-4FD4-AE33-18FF9362EB90}"/>
              </a:ext>
            </a:extLst>
          </p:cNvPr>
          <p:cNvSpPr>
            <a:spLocks noChangeShapeType="1"/>
          </p:cNvSpPr>
          <p:nvPr/>
        </p:nvSpPr>
        <p:spPr bwMode="auto">
          <a:xfrm>
            <a:off x="1295400" y="5715000"/>
            <a:ext cx="0" cy="1524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文字方塊 1">
            <a:extLst>
              <a:ext uri="{FF2B5EF4-FFF2-40B4-BE49-F238E27FC236}">
                <a16:creationId xmlns:a16="http://schemas.microsoft.com/office/drawing/2014/main" id="{375EBF91-0EFF-483F-8C32-99C5207FA911}"/>
              </a:ext>
            </a:extLst>
          </p:cNvPr>
          <p:cNvSpPr txBox="1"/>
          <p:nvPr/>
        </p:nvSpPr>
        <p:spPr>
          <a:xfrm>
            <a:off x="4634557" y="6011863"/>
            <a:ext cx="4403770" cy="369332"/>
          </a:xfrm>
          <a:prstGeom prst="rect">
            <a:avLst/>
          </a:prstGeom>
          <a:noFill/>
        </p:spPr>
        <p:txBody>
          <a:bodyPr wrap="none" rtlCol="0">
            <a:spAutoFit/>
          </a:bodyPr>
          <a:lstStyle/>
          <a:p>
            <a:r>
              <a:rPr lang="en-US" altLang="zh-TW" dirty="0">
                <a:solidFill>
                  <a:srgbClr val="0000FF"/>
                </a:solidFill>
              </a:rPr>
              <a:t>Stores CFs for a fixed number of clusters</a:t>
            </a:r>
            <a:endParaRPr lang="zh-TW" altLang="en-US" dirty="0">
              <a:solidFill>
                <a:srgbClr val="0000FF"/>
              </a:solidFill>
            </a:endParaRPr>
          </a:p>
        </p:txBody>
      </p:sp>
      <p:sp>
        <p:nvSpPr>
          <p:cNvPr id="3" name="矩形 2">
            <a:extLst>
              <a:ext uri="{FF2B5EF4-FFF2-40B4-BE49-F238E27FC236}">
                <a16:creationId xmlns:a16="http://schemas.microsoft.com/office/drawing/2014/main" id="{297D42F1-8C01-4B9E-B7E2-E2BADF8E6909}"/>
              </a:ext>
            </a:extLst>
          </p:cNvPr>
          <p:cNvSpPr/>
          <p:nvPr/>
        </p:nvSpPr>
        <p:spPr>
          <a:xfrm>
            <a:off x="1524000" y="2968109"/>
            <a:ext cx="3454215" cy="369332"/>
          </a:xfrm>
          <a:prstGeom prst="rect">
            <a:avLst/>
          </a:prstGeom>
        </p:spPr>
        <p:txBody>
          <a:bodyPr wrap="none">
            <a:spAutoFit/>
          </a:bodyPr>
          <a:lstStyle/>
          <a:p>
            <a:r>
              <a:rPr lang="en-US" altLang="zh-TW" dirty="0">
                <a:solidFill>
                  <a:srgbClr val="00B050"/>
                </a:solidFill>
                <a:latin typeface="charter"/>
              </a:rPr>
              <a:t>stores sum of CFs of its child nodes</a:t>
            </a:r>
            <a:endParaRPr lang="zh-TW" altLang="en-US" dirty="0">
              <a:solidFill>
                <a:srgbClr val="00B05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6989179-C331-4D4C-BFB2-62D61B15C45C}"/>
              </a:ext>
            </a:extLst>
          </p:cNvPr>
          <p:cNvSpPr>
            <a:spLocks noGrp="1" noChangeArrowheads="1"/>
          </p:cNvSpPr>
          <p:nvPr>
            <p:ph type="title"/>
          </p:nvPr>
        </p:nvSpPr>
        <p:spPr>
          <a:xfrm>
            <a:off x="457200" y="381000"/>
            <a:ext cx="8229600" cy="990600"/>
          </a:xfrm>
        </p:spPr>
        <p:txBody>
          <a:bodyPr>
            <a:normAutofit/>
          </a:bodyPr>
          <a:lstStyle/>
          <a:p>
            <a:pPr eaLnBrk="1" hangingPunct="1"/>
            <a:r>
              <a:rPr lang="en-US" altLang="zh-TW" sz="3600" dirty="0">
                <a:ea typeface="PMingLiU" panose="02020500000000000000" pitchFamily="18" charset="-120"/>
              </a:rPr>
              <a:t>The Birch Algorithm</a:t>
            </a:r>
          </a:p>
        </p:txBody>
      </p:sp>
      <p:sp>
        <p:nvSpPr>
          <p:cNvPr id="37891" name="Rectangle 3">
            <a:extLst>
              <a:ext uri="{FF2B5EF4-FFF2-40B4-BE49-F238E27FC236}">
                <a16:creationId xmlns:a16="http://schemas.microsoft.com/office/drawing/2014/main" id="{BB109F02-95C0-4FF5-B6B2-29720CBF33E2}"/>
              </a:ext>
            </a:extLst>
          </p:cNvPr>
          <p:cNvSpPr>
            <a:spLocks noGrp="1" noChangeArrowheads="1"/>
          </p:cNvSpPr>
          <p:nvPr>
            <p:ph type="body" idx="1"/>
          </p:nvPr>
        </p:nvSpPr>
        <p:spPr>
          <a:xfrm>
            <a:off x="381000" y="1371600"/>
            <a:ext cx="8610600" cy="5257800"/>
          </a:xfrm>
        </p:spPr>
        <p:txBody>
          <a:bodyPr/>
          <a:lstStyle/>
          <a:p>
            <a:pPr eaLnBrk="1" hangingPunct="1"/>
            <a:r>
              <a:rPr lang="en-US" altLang="zh-TW" sz="2000" dirty="0">
                <a:ea typeface="PMingLiU" panose="02020500000000000000" pitchFamily="18" charset="-120"/>
              </a:rPr>
              <a:t>Cluster Diameter</a:t>
            </a:r>
          </a:p>
          <a:p>
            <a:pPr eaLnBrk="1" hangingPunct="1"/>
            <a:endParaRPr lang="en-US" altLang="zh-TW" sz="2000" dirty="0">
              <a:ea typeface="PMingLiU" panose="02020500000000000000" pitchFamily="18" charset="-120"/>
            </a:endParaRPr>
          </a:p>
          <a:p>
            <a:pPr eaLnBrk="1" hangingPunct="1"/>
            <a:endParaRPr lang="en-US" altLang="zh-TW" sz="2000" dirty="0">
              <a:ea typeface="PMingLiU" panose="02020500000000000000" pitchFamily="18" charset="-120"/>
            </a:endParaRPr>
          </a:p>
          <a:p>
            <a:pPr eaLnBrk="1" hangingPunct="1"/>
            <a:r>
              <a:rPr lang="en-US" altLang="zh-TW" sz="2000" dirty="0">
                <a:ea typeface="PMingLiU" panose="02020500000000000000" pitchFamily="18" charset="-120"/>
              </a:rPr>
              <a:t>For each point in the input</a:t>
            </a:r>
          </a:p>
          <a:p>
            <a:pPr lvl="1" eaLnBrk="1" hangingPunct="1"/>
            <a:r>
              <a:rPr lang="en-US" altLang="zh-TW" sz="2000" dirty="0">
                <a:ea typeface="PMingLiU" panose="02020500000000000000" pitchFamily="18" charset="-120"/>
              </a:rPr>
              <a:t>Find closest leaf entry</a:t>
            </a:r>
          </a:p>
          <a:p>
            <a:pPr lvl="1" eaLnBrk="1" hangingPunct="1"/>
            <a:r>
              <a:rPr lang="en-US" altLang="zh-TW" sz="2000" dirty="0">
                <a:ea typeface="PMingLiU" panose="02020500000000000000" pitchFamily="18" charset="-120"/>
              </a:rPr>
              <a:t>Add point to leaf entry and update CF </a:t>
            </a:r>
          </a:p>
          <a:p>
            <a:pPr lvl="1" eaLnBrk="1" hangingPunct="1"/>
            <a:r>
              <a:rPr lang="en-US" altLang="zh-TW" sz="2000" dirty="0">
                <a:ea typeface="PMingLiU" panose="02020500000000000000" pitchFamily="18" charset="-120"/>
              </a:rPr>
              <a:t>If entry </a:t>
            </a:r>
            <a:r>
              <a:rPr lang="en-US" altLang="zh-TW" sz="2000" dirty="0">
                <a:solidFill>
                  <a:srgbClr val="FF0000"/>
                </a:solidFill>
                <a:ea typeface="PMingLiU" panose="02020500000000000000" pitchFamily="18" charset="-120"/>
              </a:rPr>
              <a:t>diameter &gt; </a:t>
            </a:r>
            <a:r>
              <a:rPr lang="en-US" altLang="zh-TW" sz="2000" dirty="0" err="1">
                <a:solidFill>
                  <a:srgbClr val="FF0000"/>
                </a:solidFill>
                <a:ea typeface="PMingLiU" panose="02020500000000000000" pitchFamily="18" charset="-120"/>
              </a:rPr>
              <a:t>max_diameter</a:t>
            </a:r>
            <a:r>
              <a:rPr lang="en-US" altLang="zh-TW" sz="2000" dirty="0">
                <a:ea typeface="PMingLiU" panose="02020500000000000000" pitchFamily="18" charset="-120"/>
              </a:rPr>
              <a:t>, then split leaf, and possibly parents</a:t>
            </a:r>
          </a:p>
          <a:p>
            <a:pPr eaLnBrk="1" hangingPunct="1"/>
            <a:r>
              <a:rPr lang="en-US" altLang="zh-TW" sz="2000" dirty="0">
                <a:ea typeface="PMingLiU" panose="02020500000000000000" pitchFamily="18" charset="-120"/>
              </a:rPr>
              <a:t>Algorithm is O(n)</a:t>
            </a:r>
          </a:p>
          <a:p>
            <a:pPr eaLnBrk="1" hangingPunct="1"/>
            <a:r>
              <a:rPr lang="en-US" altLang="zh-TW" sz="2000" dirty="0">
                <a:ea typeface="PMingLiU" panose="02020500000000000000" pitchFamily="18" charset="-120"/>
              </a:rPr>
              <a:t>Concerns</a:t>
            </a:r>
          </a:p>
          <a:p>
            <a:pPr lvl="1" eaLnBrk="1" hangingPunct="1"/>
            <a:r>
              <a:rPr lang="en-US" altLang="zh-TW" sz="2000" dirty="0">
                <a:ea typeface="PMingLiU" panose="02020500000000000000" pitchFamily="18" charset="-120"/>
              </a:rPr>
              <a:t>Sensitive to insertion order of data points</a:t>
            </a:r>
          </a:p>
          <a:p>
            <a:pPr lvl="1" eaLnBrk="1" hangingPunct="1"/>
            <a:r>
              <a:rPr lang="en-US" altLang="zh-TW" sz="2000" dirty="0">
                <a:ea typeface="PMingLiU" panose="02020500000000000000" pitchFamily="18" charset="-120"/>
              </a:rPr>
              <a:t>Since we fix the size of leaf nodes, so clusters may not be so natural</a:t>
            </a:r>
          </a:p>
          <a:p>
            <a:pPr lvl="1" eaLnBrk="1" hangingPunct="1"/>
            <a:r>
              <a:rPr lang="en-US" altLang="zh-TW" sz="2000" dirty="0">
                <a:ea typeface="PMingLiU" panose="02020500000000000000" pitchFamily="18" charset="-120"/>
              </a:rPr>
              <a:t>Clusters tend to be spherical given the radius and diameter measures</a:t>
            </a:r>
          </a:p>
        </p:txBody>
      </p:sp>
      <p:graphicFrame>
        <p:nvGraphicFramePr>
          <p:cNvPr id="37892" name="Object 4">
            <a:extLst>
              <a:ext uri="{FF2B5EF4-FFF2-40B4-BE49-F238E27FC236}">
                <a16:creationId xmlns:a16="http://schemas.microsoft.com/office/drawing/2014/main" id="{CA81C46D-6A2A-4B2E-ABD5-73FD88F83E32}"/>
              </a:ext>
            </a:extLst>
          </p:cNvPr>
          <p:cNvGraphicFramePr>
            <a:graphicFrameLocks noChangeAspect="1"/>
          </p:cNvGraphicFramePr>
          <p:nvPr>
            <p:extLst>
              <p:ext uri="{D42A27DB-BD31-4B8C-83A1-F6EECF244321}">
                <p14:modId xmlns:p14="http://schemas.microsoft.com/office/powerpoint/2010/main" val="2563636385"/>
              </p:ext>
            </p:extLst>
          </p:nvPr>
        </p:nvGraphicFramePr>
        <p:xfrm>
          <a:off x="2631056" y="1371600"/>
          <a:ext cx="6271674" cy="960516"/>
        </p:xfrm>
        <a:graphic>
          <a:graphicData uri="http://schemas.openxmlformats.org/presentationml/2006/ole">
            <mc:AlternateContent xmlns:mc="http://schemas.openxmlformats.org/markup-compatibility/2006">
              <mc:Choice xmlns:v="urn:schemas-microsoft-com:vml" Requires="v">
                <p:oleObj spid="_x0000_s9242" name="Equation" r:id="rId4" imgW="3403440" imgH="711000" progId="Equation.DSMT4">
                  <p:embed/>
                </p:oleObj>
              </mc:Choice>
              <mc:Fallback>
                <p:oleObj name="Equation" r:id="rId4" imgW="3403440" imgH="711000" progId="Equation.DSMT4">
                  <p:embed/>
                  <p:pic>
                    <p:nvPicPr>
                      <p:cNvPr id="37892" name="Object 4">
                        <a:extLst>
                          <a:ext uri="{FF2B5EF4-FFF2-40B4-BE49-F238E27FC236}">
                            <a16:creationId xmlns:a16="http://schemas.microsoft.com/office/drawing/2014/main" id="{CA81C46D-6A2A-4B2E-ABD5-73FD88F83E32}"/>
                          </a:ext>
                        </a:extLst>
                      </p:cNvPr>
                      <p:cNvPicPr>
                        <a:picLocks noChangeAspect="1" noChangeArrowheads="1"/>
                      </p:cNvPicPr>
                      <p:nvPr/>
                    </p:nvPicPr>
                    <p:blipFill>
                      <a:blip r:embed="rId5"/>
                      <a:srcRect/>
                      <a:stretch>
                        <a:fillRect/>
                      </a:stretch>
                    </p:blipFill>
                    <p:spPr bwMode="auto">
                      <a:xfrm>
                        <a:off x="2631056" y="1371600"/>
                        <a:ext cx="6271674" cy="960516"/>
                      </a:xfrm>
                      <a:prstGeom prst="rect">
                        <a:avLst/>
                      </a:prstGeom>
                      <a:noFill/>
                      <a:ln>
                        <a:noFill/>
                      </a:ln>
                      <a:effectLs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9CE97A-4E4E-4F16-9131-592FF6B1049C}"/>
              </a:ext>
            </a:extLst>
          </p:cNvPr>
          <p:cNvSpPr>
            <a:spLocks noGrp="1"/>
          </p:cNvSpPr>
          <p:nvPr>
            <p:ph type="title"/>
          </p:nvPr>
        </p:nvSpPr>
        <p:spPr/>
        <p:txBody>
          <a:bodyPr/>
          <a:lstStyle/>
          <a:p>
            <a:r>
              <a:rPr lang="en-US" altLang="zh-TW" dirty="0"/>
              <a:t>Example of CF tree (1/7)</a:t>
            </a:r>
            <a:endParaRPr lang="zh-TW" altLang="en-US" dirty="0"/>
          </a:p>
        </p:txBody>
      </p:sp>
      <p:sp>
        <p:nvSpPr>
          <p:cNvPr id="3" name="內容版面配置區 2">
            <a:extLst>
              <a:ext uri="{FF2B5EF4-FFF2-40B4-BE49-F238E27FC236}">
                <a16:creationId xmlns:a16="http://schemas.microsoft.com/office/drawing/2014/main" id="{BBE9461E-EA52-45C7-8F6A-A5BCA346629D}"/>
              </a:ext>
            </a:extLst>
          </p:cNvPr>
          <p:cNvSpPr>
            <a:spLocks noGrp="1"/>
          </p:cNvSpPr>
          <p:nvPr>
            <p:ph idx="1"/>
          </p:nvPr>
        </p:nvSpPr>
        <p:spPr/>
        <p:txBody>
          <a:bodyPr/>
          <a:lstStyle/>
          <a:p>
            <a:r>
              <a:rPr lang="en-US" altLang="zh-TW" dirty="0"/>
              <a:t>A set of 1-D objects {22,9,12,15,18,27,11,36,10,3,14,32}</a:t>
            </a:r>
          </a:p>
          <a:p>
            <a:r>
              <a:rPr lang="en-US" altLang="zh-TW" dirty="0"/>
              <a:t>Let the </a:t>
            </a:r>
            <a:r>
              <a:rPr lang="en-US" altLang="zh-TW" dirty="0">
                <a:solidFill>
                  <a:srgbClr val="0000FF"/>
                </a:solidFill>
              </a:rPr>
              <a:t>Branching factor B=2</a:t>
            </a:r>
            <a:r>
              <a:rPr lang="en-US" altLang="zh-TW" dirty="0"/>
              <a:t> and the </a:t>
            </a:r>
            <a:r>
              <a:rPr lang="en-US" altLang="zh-TW" dirty="0">
                <a:solidFill>
                  <a:srgbClr val="0000FF"/>
                </a:solidFill>
              </a:rPr>
              <a:t>Diameter threshold T=5</a:t>
            </a:r>
          </a:p>
          <a:p>
            <a:endParaRPr lang="en-US" altLang="zh-TW" dirty="0">
              <a:solidFill>
                <a:srgbClr val="0000FF"/>
              </a:solidFill>
            </a:endParaRPr>
          </a:p>
          <a:p>
            <a:r>
              <a:rPr lang="en-US" altLang="zh-TW" dirty="0"/>
              <a:t>For first object: 22</a:t>
            </a:r>
          </a:p>
          <a:p>
            <a:endParaRPr lang="zh-TW" altLang="en-US" dirty="0"/>
          </a:p>
        </p:txBody>
      </p:sp>
      <p:pic>
        <p:nvPicPr>
          <p:cNvPr id="4" name="圖片 3">
            <a:extLst>
              <a:ext uri="{FF2B5EF4-FFF2-40B4-BE49-F238E27FC236}">
                <a16:creationId xmlns:a16="http://schemas.microsoft.com/office/drawing/2014/main" id="{8767E7D8-88A6-4D98-9798-F97DD97246D3}"/>
              </a:ext>
            </a:extLst>
          </p:cNvPr>
          <p:cNvPicPr>
            <a:picLocks noChangeAspect="1"/>
          </p:cNvPicPr>
          <p:nvPr/>
        </p:nvPicPr>
        <p:blipFill>
          <a:blip r:embed="rId2"/>
          <a:stretch>
            <a:fillRect/>
          </a:stretch>
        </p:blipFill>
        <p:spPr>
          <a:xfrm>
            <a:off x="2245838" y="3765430"/>
            <a:ext cx="4893864" cy="1565694"/>
          </a:xfrm>
          <a:prstGeom prst="rect">
            <a:avLst/>
          </a:prstGeom>
        </p:spPr>
      </p:pic>
      <p:sp>
        <p:nvSpPr>
          <p:cNvPr id="7" name="文字方塊 6">
            <a:extLst>
              <a:ext uri="{FF2B5EF4-FFF2-40B4-BE49-F238E27FC236}">
                <a16:creationId xmlns:a16="http://schemas.microsoft.com/office/drawing/2014/main" id="{E33636A7-945F-453B-99A6-4DE909F21390}"/>
              </a:ext>
            </a:extLst>
          </p:cNvPr>
          <p:cNvSpPr txBox="1"/>
          <p:nvPr/>
        </p:nvSpPr>
        <p:spPr>
          <a:xfrm>
            <a:off x="3226279" y="3942271"/>
            <a:ext cx="595035" cy="369332"/>
          </a:xfrm>
          <a:prstGeom prst="rect">
            <a:avLst/>
          </a:prstGeom>
          <a:noFill/>
        </p:spPr>
        <p:txBody>
          <a:bodyPr wrap="none" rtlCol="0">
            <a:spAutoFit/>
          </a:bodyPr>
          <a:lstStyle/>
          <a:p>
            <a:r>
              <a:rPr lang="en-US" altLang="zh-TW" dirty="0">
                <a:solidFill>
                  <a:srgbClr val="0000FF"/>
                </a:solidFill>
              </a:rPr>
              <a:t>{22}</a:t>
            </a:r>
            <a:endParaRPr lang="zh-TW" altLang="en-US" dirty="0">
              <a:solidFill>
                <a:srgbClr val="0000FF"/>
              </a:solidFill>
            </a:endParaRPr>
          </a:p>
        </p:txBody>
      </p:sp>
    </p:spTree>
    <p:extLst>
      <p:ext uri="{BB962C8B-B14F-4D97-AF65-F5344CB8AC3E}">
        <p14:creationId xmlns:p14="http://schemas.microsoft.com/office/powerpoint/2010/main" val="1961653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910A1E-A6BE-4544-837A-A28C9DBFE794}"/>
              </a:ext>
            </a:extLst>
          </p:cNvPr>
          <p:cNvSpPr>
            <a:spLocks noGrp="1"/>
          </p:cNvSpPr>
          <p:nvPr>
            <p:ph type="title"/>
          </p:nvPr>
        </p:nvSpPr>
        <p:spPr>
          <a:xfrm>
            <a:off x="457200" y="278204"/>
            <a:ext cx="8229600" cy="990600"/>
          </a:xfrm>
        </p:spPr>
        <p:txBody>
          <a:bodyPr/>
          <a:lstStyle/>
          <a:p>
            <a:r>
              <a:rPr lang="en-US" altLang="zh-TW" dirty="0"/>
              <a:t>Example of CF tree (2/7)</a:t>
            </a:r>
            <a:endParaRPr lang="zh-TW" altLang="en-US" dirty="0"/>
          </a:p>
        </p:txBody>
      </p:sp>
      <p:sp>
        <p:nvSpPr>
          <p:cNvPr id="3" name="內容版面配置區 2">
            <a:extLst>
              <a:ext uri="{FF2B5EF4-FFF2-40B4-BE49-F238E27FC236}">
                <a16:creationId xmlns:a16="http://schemas.microsoft.com/office/drawing/2014/main" id="{B7DCD3BD-B8A9-4CDC-A4D6-0FB84AC98ECC}"/>
              </a:ext>
            </a:extLst>
          </p:cNvPr>
          <p:cNvSpPr>
            <a:spLocks noGrp="1"/>
          </p:cNvSpPr>
          <p:nvPr>
            <p:ph idx="1"/>
          </p:nvPr>
        </p:nvSpPr>
        <p:spPr>
          <a:xfrm>
            <a:off x="457200" y="1250219"/>
            <a:ext cx="8229600" cy="5257800"/>
          </a:xfrm>
        </p:spPr>
        <p:txBody>
          <a:bodyPr>
            <a:normAutofit fontScale="92500" lnSpcReduction="20000"/>
          </a:bodyPr>
          <a:lstStyle/>
          <a:p>
            <a:r>
              <a:rPr lang="en-US" altLang="zh-TW" dirty="0"/>
              <a:t>For next object: 9</a:t>
            </a:r>
          </a:p>
          <a:p>
            <a:pPr marL="560070" lvl="1" indent="-285750"/>
            <a:r>
              <a:rPr lang="pt-BR" altLang="zh-TW" dirty="0"/>
              <a:t>CF=(n,LS,SS)=(2,22+9,22²+9²)=(2,31,565)</a:t>
            </a:r>
          </a:p>
          <a:p>
            <a:pPr marL="285750" indent="-285750"/>
            <a:endParaRPr lang="pt-BR" altLang="zh-TW" dirty="0"/>
          </a:p>
          <a:p>
            <a:pPr marL="285750" indent="-285750"/>
            <a:endParaRPr lang="pt-BR" altLang="zh-TW" dirty="0"/>
          </a:p>
          <a:p>
            <a:pPr marL="285750" indent="-285750"/>
            <a:r>
              <a:rPr lang="pt-BR" altLang="zh-TW" dirty="0"/>
              <a:t>13&gt; </a:t>
            </a:r>
            <a:r>
              <a:rPr lang="pt-BR" altLang="zh-TW" dirty="0">
                <a:solidFill>
                  <a:srgbClr val="0000FF"/>
                </a:solidFill>
              </a:rPr>
              <a:t>T=5</a:t>
            </a:r>
          </a:p>
          <a:p>
            <a:pPr marL="560070" lvl="1" indent="-285750"/>
            <a:r>
              <a:rPr lang="en-US" altLang="zh-TW" dirty="0"/>
              <a:t>the current object {9} cannot be inserted into the existing cluster and a new cluster is to be created</a:t>
            </a:r>
          </a:p>
          <a:p>
            <a:pPr marL="560070" lvl="1" indent="-285750"/>
            <a:endParaRPr lang="en-US" altLang="zh-TW" sz="2800" dirty="0"/>
          </a:p>
          <a:p>
            <a:pPr marL="560070" lvl="1" indent="-285750"/>
            <a:endParaRPr lang="en-US" altLang="zh-TW" sz="2800" dirty="0"/>
          </a:p>
          <a:p>
            <a:pPr marL="0" indent="0">
              <a:buNone/>
            </a:pPr>
            <a:endParaRPr lang="en-US" altLang="zh-TW" sz="2000" dirty="0"/>
          </a:p>
          <a:p>
            <a:r>
              <a:rPr lang="en-US" altLang="zh-TW" dirty="0"/>
              <a:t>For next object: 12</a:t>
            </a:r>
            <a:endParaRPr lang="zh-TW" altLang="en-US" dirty="0"/>
          </a:p>
          <a:p>
            <a:pPr lvl="1"/>
            <a:r>
              <a:rPr lang="en-US" altLang="zh-TW" dirty="0"/>
              <a:t>insert into the existing cluster with the closest centroid: (1,9,81), centroid 9</a:t>
            </a:r>
          </a:p>
          <a:p>
            <a:pPr lvl="1"/>
            <a:r>
              <a:rPr lang="en-US" altLang="zh-TW" dirty="0"/>
              <a:t>CF=(2,9+12,9²+12²)=(2,21,225).</a:t>
            </a:r>
          </a:p>
          <a:p>
            <a:pPr lvl="2"/>
            <a:r>
              <a:rPr lang="en-US" altLang="zh-TW" dirty="0"/>
              <a:t>the diameter of the sub-cluster to see if it satisfies the threshold T</a:t>
            </a:r>
          </a:p>
          <a:p>
            <a:pPr lvl="2"/>
            <a:r>
              <a:rPr lang="en-US" altLang="zh-TW" dirty="0"/>
              <a:t>D=3 &lt;T=5</a:t>
            </a:r>
            <a:endParaRPr lang="zh-TW" altLang="en-US" dirty="0"/>
          </a:p>
        </p:txBody>
      </p:sp>
      <p:pic>
        <p:nvPicPr>
          <p:cNvPr id="4" name="圖片 3">
            <a:extLst>
              <a:ext uri="{FF2B5EF4-FFF2-40B4-BE49-F238E27FC236}">
                <a16:creationId xmlns:a16="http://schemas.microsoft.com/office/drawing/2014/main" id="{F8FFA506-2CF8-4EBD-8D7F-C69B82A3047B}"/>
              </a:ext>
            </a:extLst>
          </p:cNvPr>
          <p:cNvPicPr>
            <a:picLocks noChangeAspect="1"/>
          </p:cNvPicPr>
          <p:nvPr/>
        </p:nvPicPr>
        <p:blipFill>
          <a:blip r:embed="rId2"/>
          <a:stretch>
            <a:fillRect/>
          </a:stretch>
        </p:blipFill>
        <p:spPr>
          <a:xfrm>
            <a:off x="2166871" y="1941726"/>
            <a:ext cx="5725324" cy="895475"/>
          </a:xfrm>
          <a:prstGeom prst="rect">
            <a:avLst/>
          </a:prstGeom>
        </p:spPr>
      </p:pic>
      <p:pic>
        <p:nvPicPr>
          <p:cNvPr id="5" name="圖片 4">
            <a:extLst>
              <a:ext uri="{FF2B5EF4-FFF2-40B4-BE49-F238E27FC236}">
                <a16:creationId xmlns:a16="http://schemas.microsoft.com/office/drawing/2014/main" id="{B114EACF-B04A-4FA4-9243-B0512724F7BF}"/>
              </a:ext>
            </a:extLst>
          </p:cNvPr>
          <p:cNvPicPr>
            <a:picLocks noChangeAspect="1"/>
          </p:cNvPicPr>
          <p:nvPr/>
        </p:nvPicPr>
        <p:blipFill>
          <a:blip r:embed="rId3"/>
          <a:stretch>
            <a:fillRect/>
          </a:stretch>
        </p:blipFill>
        <p:spPr>
          <a:xfrm>
            <a:off x="1157458" y="3611725"/>
            <a:ext cx="2657846" cy="866896"/>
          </a:xfrm>
          <a:prstGeom prst="rect">
            <a:avLst/>
          </a:prstGeom>
        </p:spPr>
      </p:pic>
      <p:pic>
        <p:nvPicPr>
          <p:cNvPr id="6" name="圖片 5">
            <a:extLst>
              <a:ext uri="{FF2B5EF4-FFF2-40B4-BE49-F238E27FC236}">
                <a16:creationId xmlns:a16="http://schemas.microsoft.com/office/drawing/2014/main" id="{88CFA6E0-85E2-479F-8C88-DB7B5E6B0F1D}"/>
              </a:ext>
            </a:extLst>
          </p:cNvPr>
          <p:cNvPicPr>
            <a:picLocks noChangeAspect="1"/>
          </p:cNvPicPr>
          <p:nvPr/>
        </p:nvPicPr>
        <p:blipFill>
          <a:blip r:embed="rId4"/>
          <a:stretch>
            <a:fillRect/>
          </a:stretch>
        </p:blipFill>
        <p:spPr>
          <a:xfrm>
            <a:off x="3815304" y="3921899"/>
            <a:ext cx="5172797" cy="885949"/>
          </a:xfrm>
          <a:prstGeom prst="rect">
            <a:avLst/>
          </a:prstGeom>
        </p:spPr>
      </p:pic>
      <p:sp>
        <p:nvSpPr>
          <p:cNvPr id="7" name="文字方塊 6">
            <a:extLst>
              <a:ext uri="{FF2B5EF4-FFF2-40B4-BE49-F238E27FC236}">
                <a16:creationId xmlns:a16="http://schemas.microsoft.com/office/drawing/2014/main" id="{ABAE2344-E073-4409-AAAD-7ED1377926CE}"/>
              </a:ext>
            </a:extLst>
          </p:cNvPr>
          <p:cNvSpPr txBox="1"/>
          <p:nvPr/>
        </p:nvSpPr>
        <p:spPr>
          <a:xfrm>
            <a:off x="5388593" y="3615867"/>
            <a:ext cx="595035" cy="369332"/>
          </a:xfrm>
          <a:prstGeom prst="rect">
            <a:avLst/>
          </a:prstGeom>
          <a:noFill/>
        </p:spPr>
        <p:txBody>
          <a:bodyPr wrap="none" rtlCol="0">
            <a:spAutoFit/>
          </a:bodyPr>
          <a:lstStyle/>
          <a:p>
            <a:r>
              <a:rPr lang="en-US" altLang="zh-TW" dirty="0">
                <a:solidFill>
                  <a:srgbClr val="0000FF"/>
                </a:solidFill>
              </a:rPr>
              <a:t>{22}</a:t>
            </a:r>
            <a:endParaRPr lang="zh-TW" altLang="en-US" dirty="0">
              <a:solidFill>
                <a:srgbClr val="0000FF"/>
              </a:solidFill>
            </a:endParaRPr>
          </a:p>
        </p:txBody>
      </p:sp>
      <p:sp>
        <p:nvSpPr>
          <p:cNvPr id="8" name="文字方塊 7">
            <a:extLst>
              <a:ext uri="{FF2B5EF4-FFF2-40B4-BE49-F238E27FC236}">
                <a16:creationId xmlns:a16="http://schemas.microsoft.com/office/drawing/2014/main" id="{C3C85649-BDB7-4145-91A5-320BF2BF5A7B}"/>
              </a:ext>
            </a:extLst>
          </p:cNvPr>
          <p:cNvSpPr txBox="1"/>
          <p:nvPr/>
        </p:nvSpPr>
        <p:spPr>
          <a:xfrm>
            <a:off x="6884781" y="3615867"/>
            <a:ext cx="851515" cy="369332"/>
          </a:xfrm>
          <a:prstGeom prst="rect">
            <a:avLst/>
          </a:prstGeom>
          <a:noFill/>
        </p:spPr>
        <p:txBody>
          <a:bodyPr wrap="none" rtlCol="0">
            <a:spAutoFit/>
          </a:bodyPr>
          <a:lstStyle/>
          <a:p>
            <a:r>
              <a:rPr lang="en-US" altLang="zh-TW" dirty="0">
                <a:solidFill>
                  <a:srgbClr val="0000FF"/>
                </a:solidFill>
              </a:rPr>
              <a:t>{9, 12}</a:t>
            </a:r>
            <a:endParaRPr lang="zh-TW" altLang="en-US" dirty="0">
              <a:solidFill>
                <a:srgbClr val="0000FF"/>
              </a:solidFill>
            </a:endParaRPr>
          </a:p>
        </p:txBody>
      </p:sp>
      <p:sp>
        <p:nvSpPr>
          <p:cNvPr id="9" name="文字方塊 8">
            <a:extLst>
              <a:ext uri="{FF2B5EF4-FFF2-40B4-BE49-F238E27FC236}">
                <a16:creationId xmlns:a16="http://schemas.microsoft.com/office/drawing/2014/main" id="{038A47DD-DE52-4437-B536-A60140EF3C75}"/>
              </a:ext>
            </a:extLst>
          </p:cNvPr>
          <p:cNvSpPr txBox="1"/>
          <p:nvPr/>
        </p:nvSpPr>
        <p:spPr>
          <a:xfrm>
            <a:off x="2858677" y="3371432"/>
            <a:ext cx="466794" cy="369332"/>
          </a:xfrm>
          <a:prstGeom prst="rect">
            <a:avLst/>
          </a:prstGeom>
          <a:noFill/>
        </p:spPr>
        <p:txBody>
          <a:bodyPr wrap="none" rtlCol="0">
            <a:spAutoFit/>
          </a:bodyPr>
          <a:lstStyle/>
          <a:p>
            <a:r>
              <a:rPr lang="en-US" altLang="zh-TW" dirty="0">
                <a:solidFill>
                  <a:srgbClr val="0000FF"/>
                </a:solidFill>
              </a:rPr>
              <a:t>{9}</a:t>
            </a:r>
            <a:endParaRPr lang="zh-TW" altLang="en-US" dirty="0">
              <a:solidFill>
                <a:srgbClr val="0000FF"/>
              </a:solidFill>
            </a:endParaRPr>
          </a:p>
        </p:txBody>
      </p:sp>
      <p:sp>
        <p:nvSpPr>
          <p:cNvPr id="10" name="文字方塊 9">
            <a:extLst>
              <a:ext uri="{FF2B5EF4-FFF2-40B4-BE49-F238E27FC236}">
                <a16:creationId xmlns:a16="http://schemas.microsoft.com/office/drawing/2014/main" id="{EEBA3F5A-4574-438B-9324-F499F25B5A0C}"/>
              </a:ext>
            </a:extLst>
          </p:cNvPr>
          <p:cNvSpPr txBox="1"/>
          <p:nvPr/>
        </p:nvSpPr>
        <p:spPr>
          <a:xfrm>
            <a:off x="1544195" y="3371432"/>
            <a:ext cx="595035" cy="369332"/>
          </a:xfrm>
          <a:prstGeom prst="rect">
            <a:avLst/>
          </a:prstGeom>
          <a:noFill/>
        </p:spPr>
        <p:txBody>
          <a:bodyPr wrap="none" rtlCol="0">
            <a:spAutoFit/>
          </a:bodyPr>
          <a:lstStyle/>
          <a:p>
            <a:r>
              <a:rPr lang="en-US" altLang="zh-TW" dirty="0">
                <a:solidFill>
                  <a:srgbClr val="0000FF"/>
                </a:solidFill>
              </a:rPr>
              <a:t>{22}</a:t>
            </a:r>
            <a:endParaRPr lang="zh-TW" altLang="en-US" dirty="0">
              <a:solidFill>
                <a:srgbClr val="0000FF"/>
              </a:solidFill>
            </a:endParaRPr>
          </a:p>
        </p:txBody>
      </p:sp>
    </p:spTree>
    <p:extLst>
      <p:ext uri="{BB962C8B-B14F-4D97-AF65-F5344CB8AC3E}">
        <p14:creationId xmlns:p14="http://schemas.microsoft.com/office/powerpoint/2010/main" val="1795330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B0BD09-173E-4447-9D58-A8679953BA7A}"/>
              </a:ext>
            </a:extLst>
          </p:cNvPr>
          <p:cNvSpPr>
            <a:spLocks noGrp="1"/>
          </p:cNvSpPr>
          <p:nvPr>
            <p:ph type="title"/>
          </p:nvPr>
        </p:nvSpPr>
        <p:spPr>
          <a:xfrm>
            <a:off x="457200" y="282634"/>
            <a:ext cx="8229600" cy="990600"/>
          </a:xfrm>
        </p:spPr>
        <p:txBody>
          <a:bodyPr/>
          <a:lstStyle/>
          <a:p>
            <a:r>
              <a:rPr lang="en-US" altLang="zh-TW" dirty="0"/>
              <a:t>Example of CF tree (3/7)</a:t>
            </a:r>
            <a:endParaRPr lang="zh-TW" altLang="en-US" dirty="0"/>
          </a:p>
        </p:txBody>
      </p:sp>
      <p:sp>
        <p:nvSpPr>
          <p:cNvPr id="3" name="內容版面配置區 2">
            <a:extLst>
              <a:ext uri="{FF2B5EF4-FFF2-40B4-BE49-F238E27FC236}">
                <a16:creationId xmlns:a16="http://schemas.microsoft.com/office/drawing/2014/main" id="{75D3C233-DD4F-4FEF-B4CD-2D04412C6BFC}"/>
              </a:ext>
            </a:extLst>
          </p:cNvPr>
          <p:cNvSpPr>
            <a:spLocks noGrp="1"/>
          </p:cNvSpPr>
          <p:nvPr>
            <p:ph idx="1"/>
          </p:nvPr>
        </p:nvSpPr>
        <p:spPr>
          <a:xfrm>
            <a:off x="457200" y="1397000"/>
            <a:ext cx="8229600" cy="4876800"/>
          </a:xfrm>
        </p:spPr>
        <p:txBody>
          <a:bodyPr>
            <a:normAutofit/>
          </a:bodyPr>
          <a:lstStyle/>
          <a:p>
            <a:r>
              <a:rPr lang="en-US" altLang="zh-TW" sz="2800" dirty="0"/>
              <a:t>For the next object:15</a:t>
            </a:r>
          </a:p>
          <a:p>
            <a:pPr lvl="1"/>
            <a:r>
              <a:rPr lang="en-US" altLang="zh-TW" sz="2400" dirty="0"/>
              <a:t>To insert into the existing cluster with the closest centroid which is (2,21,225), centroid 10.5</a:t>
            </a:r>
          </a:p>
          <a:p>
            <a:pPr lvl="1"/>
            <a:r>
              <a:rPr lang="en-US" altLang="zh-TW" sz="2400" dirty="0"/>
              <a:t>CF=(3,21+15,225+15²)=(3,36,450)</a:t>
            </a:r>
          </a:p>
          <a:p>
            <a:pPr lvl="1"/>
            <a:r>
              <a:rPr lang="en-US" altLang="zh-TW" sz="2400" dirty="0"/>
              <a:t>The diameter of this sub-cluster will be D=4.24 (&lt;T) </a:t>
            </a:r>
          </a:p>
          <a:p>
            <a:pPr lvl="1"/>
            <a:r>
              <a:rPr lang="en-US" altLang="zh-TW" sz="2400" dirty="0"/>
              <a:t>{15} is inserted into this existing cluster and the CF is updated.</a:t>
            </a:r>
          </a:p>
          <a:p>
            <a:endParaRPr lang="zh-TW" altLang="en-US" sz="2800" dirty="0"/>
          </a:p>
        </p:txBody>
      </p:sp>
      <p:pic>
        <p:nvPicPr>
          <p:cNvPr id="4" name="圖片 3">
            <a:extLst>
              <a:ext uri="{FF2B5EF4-FFF2-40B4-BE49-F238E27FC236}">
                <a16:creationId xmlns:a16="http://schemas.microsoft.com/office/drawing/2014/main" id="{70746C2C-FE42-4C57-96F9-F52062CF89FB}"/>
              </a:ext>
            </a:extLst>
          </p:cNvPr>
          <p:cNvPicPr>
            <a:picLocks noChangeAspect="1"/>
          </p:cNvPicPr>
          <p:nvPr/>
        </p:nvPicPr>
        <p:blipFill>
          <a:blip r:embed="rId2"/>
          <a:stretch>
            <a:fillRect/>
          </a:stretch>
        </p:blipFill>
        <p:spPr>
          <a:xfrm>
            <a:off x="1772113" y="4689291"/>
            <a:ext cx="4944165" cy="895475"/>
          </a:xfrm>
          <a:prstGeom prst="rect">
            <a:avLst/>
          </a:prstGeom>
        </p:spPr>
      </p:pic>
      <p:sp>
        <p:nvSpPr>
          <p:cNvPr id="5" name="文字方塊 4">
            <a:extLst>
              <a:ext uri="{FF2B5EF4-FFF2-40B4-BE49-F238E27FC236}">
                <a16:creationId xmlns:a16="http://schemas.microsoft.com/office/drawing/2014/main" id="{EAC156BC-8B74-466C-81BE-16F638B19591}"/>
              </a:ext>
            </a:extLst>
          </p:cNvPr>
          <p:cNvSpPr txBox="1"/>
          <p:nvPr/>
        </p:nvSpPr>
        <p:spPr>
          <a:xfrm>
            <a:off x="3347048" y="4428425"/>
            <a:ext cx="595035" cy="369332"/>
          </a:xfrm>
          <a:prstGeom prst="rect">
            <a:avLst/>
          </a:prstGeom>
          <a:noFill/>
        </p:spPr>
        <p:txBody>
          <a:bodyPr wrap="none" rtlCol="0">
            <a:spAutoFit/>
          </a:bodyPr>
          <a:lstStyle/>
          <a:p>
            <a:r>
              <a:rPr lang="en-US" altLang="zh-TW" dirty="0">
                <a:solidFill>
                  <a:srgbClr val="0000FF"/>
                </a:solidFill>
              </a:rPr>
              <a:t>{22}</a:t>
            </a:r>
            <a:endParaRPr lang="zh-TW" altLang="en-US" dirty="0">
              <a:solidFill>
                <a:srgbClr val="0000FF"/>
              </a:solidFill>
            </a:endParaRPr>
          </a:p>
        </p:txBody>
      </p:sp>
      <p:sp>
        <p:nvSpPr>
          <p:cNvPr id="6" name="文字方塊 5">
            <a:extLst>
              <a:ext uri="{FF2B5EF4-FFF2-40B4-BE49-F238E27FC236}">
                <a16:creationId xmlns:a16="http://schemas.microsoft.com/office/drawing/2014/main" id="{CA402757-AFA3-4622-B14E-5D3DCB2910F1}"/>
              </a:ext>
            </a:extLst>
          </p:cNvPr>
          <p:cNvSpPr txBox="1"/>
          <p:nvPr/>
        </p:nvSpPr>
        <p:spPr>
          <a:xfrm>
            <a:off x="4572000" y="4385892"/>
            <a:ext cx="1236236" cy="369332"/>
          </a:xfrm>
          <a:prstGeom prst="rect">
            <a:avLst/>
          </a:prstGeom>
          <a:noFill/>
        </p:spPr>
        <p:txBody>
          <a:bodyPr wrap="none" rtlCol="0">
            <a:spAutoFit/>
          </a:bodyPr>
          <a:lstStyle/>
          <a:p>
            <a:r>
              <a:rPr lang="en-US" altLang="zh-TW" dirty="0">
                <a:solidFill>
                  <a:srgbClr val="0000FF"/>
                </a:solidFill>
              </a:rPr>
              <a:t>{9, 12, 15}</a:t>
            </a:r>
            <a:endParaRPr lang="zh-TW" altLang="en-US" dirty="0">
              <a:solidFill>
                <a:srgbClr val="0000FF"/>
              </a:solidFill>
            </a:endParaRPr>
          </a:p>
        </p:txBody>
      </p:sp>
    </p:spTree>
    <p:extLst>
      <p:ext uri="{BB962C8B-B14F-4D97-AF65-F5344CB8AC3E}">
        <p14:creationId xmlns:p14="http://schemas.microsoft.com/office/powerpoint/2010/main" val="1490559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0C47AC-0627-4C6E-8B27-CC8C9B770066}"/>
              </a:ext>
            </a:extLst>
          </p:cNvPr>
          <p:cNvSpPr>
            <a:spLocks noGrp="1"/>
          </p:cNvSpPr>
          <p:nvPr>
            <p:ph type="title"/>
          </p:nvPr>
        </p:nvSpPr>
        <p:spPr/>
        <p:txBody>
          <a:bodyPr/>
          <a:lstStyle/>
          <a:p>
            <a:r>
              <a:rPr lang="en-US" altLang="zh-TW" dirty="0"/>
              <a:t>Example of CF tree (4/7)</a:t>
            </a:r>
            <a:endParaRPr lang="zh-TW" altLang="en-US" dirty="0"/>
          </a:p>
        </p:txBody>
      </p:sp>
      <p:sp>
        <p:nvSpPr>
          <p:cNvPr id="3" name="內容版面配置區 2">
            <a:extLst>
              <a:ext uri="{FF2B5EF4-FFF2-40B4-BE49-F238E27FC236}">
                <a16:creationId xmlns:a16="http://schemas.microsoft.com/office/drawing/2014/main" id="{34AD4702-6639-4599-AF08-79E49FF66136}"/>
              </a:ext>
            </a:extLst>
          </p:cNvPr>
          <p:cNvSpPr>
            <a:spLocks noGrp="1"/>
          </p:cNvSpPr>
          <p:nvPr>
            <p:ph idx="1"/>
          </p:nvPr>
        </p:nvSpPr>
        <p:spPr>
          <a:xfrm>
            <a:off x="457200" y="1524000"/>
            <a:ext cx="8229600" cy="4876800"/>
          </a:xfrm>
        </p:spPr>
        <p:txBody>
          <a:bodyPr/>
          <a:lstStyle/>
          <a:p>
            <a:r>
              <a:rPr lang="en-US" altLang="zh-TW" dirty="0"/>
              <a:t>For the next object: 18</a:t>
            </a:r>
          </a:p>
          <a:p>
            <a:pPr lvl="1"/>
            <a:r>
              <a:rPr lang="en-US" altLang="zh-TW" dirty="0"/>
              <a:t>Try to insert into the cluster with closest centroid 22</a:t>
            </a:r>
          </a:p>
          <a:p>
            <a:pPr lvl="1"/>
            <a:r>
              <a:rPr lang="en-US" altLang="zh-TW" dirty="0"/>
              <a:t>CF=(2,22+18,22²+18²)=(2,40,808)</a:t>
            </a:r>
          </a:p>
          <a:p>
            <a:pPr lvl="1"/>
            <a:r>
              <a:rPr lang="en-US" altLang="zh-TW" dirty="0"/>
              <a:t>The diameter of this sub-cluster will be D=4 (&lt;T)</a:t>
            </a:r>
          </a:p>
          <a:p>
            <a:pPr lvl="1"/>
            <a:endParaRPr lang="en-US" altLang="zh-TW" dirty="0"/>
          </a:p>
          <a:p>
            <a:pPr lvl="1"/>
            <a:endParaRPr lang="en-US" altLang="zh-TW" dirty="0"/>
          </a:p>
          <a:p>
            <a:pPr lvl="1"/>
            <a:endParaRPr lang="en-US" altLang="zh-TW" dirty="0"/>
          </a:p>
          <a:p>
            <a:r>
              <a:rPr lang="en-US" altLang="zh-TW" dirty="0"/>
              <a:t>For the next object: 27</a:t>
            </a:r>
          </a:p>
          <a:p>
            <a:pPr lvl="1"/>
            <a:r>
              <a:rPr lang="en-US" altLang="zh-TW" dirty="0"/>
              <a:t>The closest centroid is 20</a:t>
            </a:r>
          </a:p>
          <a:p>
            <a:pPr lvl="1"/>
            <a:r>
              <a:rPr lang="en-US" altLang="zh-TW" dirty="0"/>
              <a:t>CF=(3,40+27,808+27²)=(3,67,1537) &amp; we get D=6.37 </a:t>
            </a:r>
            <a:r>
              <a:rPr lang="en-US" altLang="zh-TW" dirty="0">
                <a:solidFill>
                  <a:srgbClr val="0000FF"/>
                </a:solidFill>
              </a:rPr>
              <a:t>(&gt;T)</a:t>
            </a:r>
          </a:p>
          <a:p>
            <a:pPr lvl="1"/>
            <a:r>
              <a:rPr lang="en-US" altLang="zh-TW" dirty="0"/>
              <a:t>A new cluster to be created, but there is no space in the leaf node as it can hold only two CFs (B=2)</a:t>
            </a:r>
            <a:endParaRPr lang="zh-TW" altLang="en-US" dirty="0">
              <a:solidFill>
                <a:srgbClr val="0000FF"/>
              </a:solidFill>
            </a:endParaRPr>
          </a:p>
        </p:txBody>
      </p:sp>
      <p:pic>
        <p:nvPicPr>
          <p:cNvPr id="4" name="圖片 3">
            <a:extLst>
              <a:ext uri="{FF2B5EF4-FFF2-40B4-BE49-F238E27FC236}">
                <a16:creationId xmlns:a16="http://schemas.microsoft.com/office/drawing/2014/main" id="{438E855F-145E-462A-93E7-A4E8BACFB904}"/>
              </a:ext>
            </a:extLst>
          </p:cNvPr>
          <p:cNvPicPr>
            <a:picLocks noChangeAspect="1"/>
          </p:cNvPicPr>
          <p:nvPr/>
        </p:nvPicPr>
        <p:blipFill>
          <a:blip r:embed="rId2"/>
          <a:stretch>
            <a:fillRect/>
          </a:stretch>
        </p:blipFill>
        <p:spPr>
          <a:xfrm>
            <a:off x="1088389" y="3249582"/>
            <a:ext cx="6087325" cy="876422"/>
          </a:xfrm>
          <a:prstGeom prst="rect">
            <a:avLst/>
          </a:prstGeom>
        </p:spPr>
      </p:pic>
      <p:sp>
        <p:nvSpPr>
          <p:cNvPr id="6" name="文字方塊 5">
            <a:extLst>
              <a:ext uri="{FF2B5EF4-FFF2-40B4-BE49-F238E27FC236}">
                <a16:creationId xmlns:a16="http://schemas.microsoft.com/office/drawing/2014/main" id="{834EBC21-468F-4F65-8690-D044B0A293DA}"/>
              </a:ext>
            </a:extLst>
          </p:cNvPr>
          <p:cNvSpPr txBox="1"/>
          <p:nvPr/>
        </p:nvSpPr>
        <p:spPr>
          <a:xfrm>
            <a:off x="2596551" y="3026816"/>
            <a:ext cx="979755" cy="369332"/>
          </a:xfrm>
          <a:prstGeom prst="rect">
            <a:avLst/>
          </a:prstGeom>
          <a:noFill/>
        </p:spPr>
        <p:txBody>
          <a:bodyPr wrap="none" rtlCol="0">
            <a:spAutoFit/>
          </a:bodyPr>
          <a:lstStyle/>
          <a:p>
            <a:r>
              <a:rPr lang="en-US" altLang="zh-TW" dirty="0">
                <a:solidFill>
                  <a:srgbClr val="0000FF"/>
                </a:solidFill>
              </a:rPr>
              <a:t>{22, 18}</a:t>
            </a:r>
            <a:endParaRPr lang="zh-TW" altLang="en-US" dirty="0">
              <a:solidFill>
                <a:srgbClr val="0000FF"/>
              </a:solidFill>
            </a:endParaRPr>
          </a:p>
        </p:txBody>
      </p:sp>
      <p:sp>
        <p:nvSpPr>
          <p:cNvPr id="7" name="文字方塊 6">
            <a:extLst>
              <a:ext uri="{FF2B5EF4-FFF2-40B4-BE49-F238E27FC236}">
                <a16:creationId xmlns:a16="http://schemas.microsoft.com/office/drawing/2014/main" id="{92F2F5E2-C4F8-4B92-8A77-F28127436071}"/>
              </a:ext>
            </a:extLst>
          </p:cNvPr>
          <p:cNvSpPr txBox="1"/>
          <p:nvPr/>
        </p:nvSpPr>
        <p:spPr>
          <a:xfrm>
            <a:off x="3953882" y="3026816"/>
            <a:ext cx="1236236" cy="369332"/>
          </a:xfrm>
          <a:prstGeom prst="rect">
            <a:avLst/>
          </a:prstGeom>
          <a:noFill/>
        </p:spPr>
        <p:txBody>
          <a:bodyPr wrap="none" rtlCol="0">
            <a:spAutoFit/>
          </a:bodyPr>
          <a:lstStyle/>
          <a:p>
            <a:r>
              <a:rPr lang="en-US" altLang="zh-TW" dirty="0">
                <a:solidFill>
                  <a:srgbClr val="0000FF"/>
                </a:solidFill>
              </a:rPr>
              <a:t>{9, 12, 15}</a:t>
            </a:r>
            <a:endParaRPr lang="zh-TW" altLang="en-US" dirty="0">
              <a:solidFill>
                <a:srgbClr val="0000FF"/>
              </a:solidFill>
            </a:endParaRPr>
          </a:p>
        </p:txBody>
      </p:sp>
    </p:spTree>
    <p:extLst>
      <p:ext uri="{BB962C8B-B14F-4D97-AF65-F5344CB8AC3E}">
        <p14:creationId xmlns:p14="http://schemas.microsoft.com/office/powerpoint/2010/main" val="842372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FD8B2B-0D02-47AF-B8CA-42A94C4C6D95}"/>
              </a:ext>
            </a:extLst>
          </p:cNvPr>
          <p:cNvSpPr>
            <a:spLocks noGrp="1"/>
          </p:cNvSpPr>
          <p:nvPr>
            <p:ph type="title"/>
          </p:nvPr>
        </p:nvSpPr>
        <p:spPr>
          <a:xfrm>
            <a:off x="457200" y="368592"/>
            <a:ext cx="8229600" cy="726057"/>
          </a:xfrm>
        </p:spPr>
        <p:txBody>
          <a:bodyPr/>
          <a:lstStyle/>
          <a:p>
            <a:r>
              <a:rPr lang="en-US" altLang="zh-TW" dirty="0"/>
              <a:t>Example of CF tree (5/7)</a:t>
            </a:r>
            <a:endParaRPr lang="zh-TW" altLang="en-US" dirty="0"/>
          </a:p>
        </p:txBody>
      </p:sp>
      <p:sp>
        <p:nvSpPr>
          <p:cNvPr id="3" name="內容版面配置區 2">
            <a:extLst>
              <a:ext uri="{FF2B5EF4-FFF2-40B4-BE49-F238E27FC236}">
                <a16:creationId xmlns:a16="http://schemas.microsoft.com/office/drawing/2014/main" id="{6BEA85C6-4732-4AD1-9961-8276A4693693}"/>
              </a:ext>
            </a:extLst>
          </p:cNvPr>
          <p:cNvSpPr>
            <a:spLocks noGrp="1"/>
          </p:cNvSpPr>
          <p:nvPr>
            <p:ph idx="1"/>
          </p:nvPr>
        </p:nvSpPr>
        <p:spPr/>
        <p:txBody>
          <a:bodyPr/>
          <a:lstStyle/>
          <a:p>
            <a:endParaRPr lang="en-US" altLang="zh-TW" dirty="0"/>
          </a:p>
          <a:p>
            <a:endParaRPr lang="en-US" altLang="zh-TW" dirty="0"/>
          </a:p>
          <a:p>
            <a:endParaRPr lang="en-US" altLang="zh-TW" dirty="0"/>
          </a:p>
          <a:p>
            <a:endParaRPr lang="en-US" altLang="zh-TW" dirty="0"/>
          </a:p>
          <a:p>
            <a:r>
              <a:rPr lang="en-US" altLang="zh-TW" dirty="0"/>
              <a:t>For the next object: 11</a:t>
            </a:r>
          </a:p>
          <a:p>
            <a:pPr lvl="1"/>
            <a:r>
              <a:rPr lang="en-US" altLang="zh-TW" dirty="0"/>
              <a:t>It is closest to 12, so follow the branch from this node which leads to leaf node with sub-cluster (3,36,450)</a:t>
            </a:r>
          </a:p>
          <a:p>
            <a:pPr lvl="1"/>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zh-TW" altLang="en-US" dirty="0"/>
          </a:p>
        </p:txBody>
      </p:sp>
      <p:pic>
        <p:nvPicPr>
          <p:cNvPr id="4" name="圖片 3">
            <a:extLst>
              <a:ext uri="{FF2B5EF4-FFF2-40B4-BE49-F238E27FC236}">
                <a16:creationId xmlns:a16="http://schemas.microsoft.com/office/drawing/2014/main" id="{354640D1-FABC-4351-884D-860DC6F0AD46}"/>
              </a:ext>
            </a:extLst>
          </p:cNvPr>
          <p:cNvPicPr>
            <a:picLocks noChangeAspect="1"/>
          </p:cNvPicPr>
          <p:nvPr/>
        </p:nvPicPr>
        <p:blipFill>
          <a:blip r:embed="rId2"/>
          <a:stretch>
            <a:fillRect/>
          </a:stretch>
        </p:blipFill>
        <p:spPr>
          <a:xfrm>
            <a:off x="1519800" y="1170849"/>
            <a:ext cx="5760893" cy="2258151"/>
          </a:xfrm>
          <a:prstGeom prst="rect">
            <a:avLst/>
          </a:prstGeom>
        </p:spPr>
      </p:pic>
      <p:pic>
        <p:nvPicPr>
          <p:cNvPr id="5" name="圖片 4">
            <a:extLst>
              <a:ext uri="{FF2B5EF4-FFF2-40B4-BE49-F238E27FC236}">
                <a16:creationId xmlns:a16="http://schemas.microsoft.com/office/drawing/2014/main" id="{D4E36E65-3713-4CB0-B99A-4CB8A4BD22C7}"/>
              </a:ext>
            </a:extLst>
          </p:cNvPr>
          <p:cNvPicPr>
            <a:picLocks noChangeAspect="1"/>
          </p:cNvPicPr>
          <p:nvPr/>
        </p:nvPicPr>
        <p:blipFill>
          <a:blip r:embed="rId3"/>
          <a:stretch>
            <a:fillRect/>
          </a:stretch>
        </p:blipFill>
        <p:spPr>
          <a:xfrm>
            <a:off x="2018581" y="4472885"/>
            <a:ext cx="5106838" cy="2080315"/>
          </a:xfrm>
          <a:prstGeom prst="rect">
            <a:avLst/>
          </a:prstGeom>
        </p:spPr>
      </p:pic>
      <p:sp>
        <p:nvSpPr>
          <p:cNvPr id="6" name="文字方塊 5">
            <a:extLst>
              <a:ext uri="{FF2B5EF4-FFF2-40B4-BE49-F238E27FC236}">
                <a16:creationId xmlns:a16="http://schemas.microsoft.com/office/drawing/2014/main" id="{60527256-B125-4F23-8B88-75DAF630C98C}"/>
              </a:ext>
            </a:extLst>
          </p:cNvPr>
          <p:cNvSpPr txBox="1"/>
          <p:nvPr/>
        </p:nvSpPr>
        <p:spPr>
          <a:xfrm>
            <a:off x="1721063" y="2510286"/>
            <a:ext cx="979755" cy="369332"/>
          </a:xfrm>
          <a:prstGeom prst="rect">
            <a:avLst/>
          </a:prstGeom>
          <a:noFill/>
        </p:spPr>
        <p:txBody>
          <a:bodyPr wrap="none" rtlCol="0">
            <a:spAutoFit/>
          </a:bodyPr>
          <a:lstStyle/>
          <a:p>
            <a:r>
              <a:rPr lang="en-US" altLang="zh-TW" dirty="0">
                <a:solidFill>
                  <a:srgbClr val="0000FF"/>
                </a:solidFill>
              </a:rPr>
              <a:t>{22, 18}</a:t>
            </a:r>
            <a:endParaRPr lang="zh-TW" altLang="en-US" dirty="0">
              <a:solidFill>
                <a:srgbClr val="0000FF"/>
              </a:solidFill>
            </a:endParaRPr>
          </a:p>
        </p:txBody>
      </p:sp>
      <p:sp>
        <p:nvSpPr>
          <p:cNvPr id="7" name="文字方塊 6">
            <a:extLst>
              <a:ext uri="{FF2B5EF4-FFF2-40B4-BE49-F238E27FC236}">
                <a16:creationId xmlns:a16="http://schemas.microsoft.com/office/drawing/2014/main" id="{CD583F19-E349-41D3-942C-700B0915B1EE}"/>
              </a:ext>
            </a:extLst>
          </p:cNvPr>
          <p:cNvSpPr txBox="1"/>
          <p:nvPr/>
        </p:nvSpPr>
        <p:spPr>
          <a:xfrm>
            <a:off x="2993366" y="2510286"/>
            <a:ext cx="595035" cy="369332"/>
          </a:xfrm>
          <a:prstGeom prst="rect">
            <a:avLst/>
          </a:prstGeom>
          <a:noFill/>
        </p:spPr>
        <p:txBody>
          <a:bodyPr wrap="none" rtlCol="0">
            <a:spAutoFit/>
          </a:bodyPr>
          <a:lstStyle/>
          <a:p>
            <a:r>
              <a:rPr lang="en-US" altLang="zh-TW" dirty="0">
                <a:solidFill>
                  <a:srgbClr val="0000FF"/>
                </a:solidFill>
              </a:rPr>
              <a:t>{27}</a:t>
            </a:r>
            <a:endParaRPr lang="zh-TW" altLang="en-US" dirty="0">
              <a:solidFill>
                <a:srgbClr val="0000FF"/>
              </a:solidFill>
            </a:endParaRPr>
          </a:p>
        </p:txBody>
      </p:sp>
      <p:sp>
        <p:nvSpPr>
          <p:cNvPr id="8" name="文字方塊 7">
            <a:extLst>
              <a:ext uri="{FF2B5EF4-FFF2-40B4-BE49-F238E27FC236}">
                <a16:creationId xmlns:a16="http://schemas.microsoft.com/office/drawing/2014/main" id="{2EF71FC7-0F32-41A8-8C4E-BE666D318178}"/>
              </a:ext>
            </a:extLst>
          </p:cNvPr>
          <p:cNvSpPr txBox="1"/>
          <p:nvPr/>
        </p:nvSpPr>
        <p:spPr>
          <a:xfrm>
            <a:off x="4215564" y="2541063"/>
            <a:ext cx="1122423" cy="338554"/>
          </a:xfrm>
          <a:prstGeom prst="rect">
            <a:avLst/>
          </a:prstGeom>
          <a:noFill/>
        </p:spPr>
        <p:txBody>
          <a:bodyPr wrap="none" rtlCol="0">
            <a:spAutoFit/>
          </a:bodyPr>
          <a:lstStyle/>
          <a:p>
            <a:r>
              <a:rPr lang="en-US" altLang="zh-TW" sz="1600" dirty="0">
                <a:solidFill>
                  <a:srgbClr val="0000FF"/>
                </a:solidFill>
              </a:rPr>
              <a:t>{9, 12, 15}</a:t>
            </a:r>
            <a:endParaRPr lang="zh-TW" altLang="en-US" sz="1600" dirty="0">
              <a:solidFill>
                <a:srgbClr val="0000FF"/>
              </a:solidFill>
            </a:endParaRPr>
          </a:p>
        </p:txBody>
      </p:sp>
      <p:sp>
        <p:nvSpPr>
          <p:cNvPr id="9" name="文字方塊 8">
            <a:extLst>
              <a:ext uri="{FF2B5EF4-FFF2-40B4-BE49-F238E27FC236}">
                <a16:creationId xmlns:a16="http://schemas.microsoft.com/office/drawing/2014/main" id="{573B625A-ECC7-427E-B4BF-9B5C6A2653E5}"/>
              </a:ext>
            </a:extLst>
          </p:cNvPr>
          <p:cNvSpPr txBox="1"/>
          <p:nvPr/>
        </p:nvSpPr>
        <p:spPr>
          <a:xfrm>
            <a:off x="2018581" y="5687151"/>
            <a:ext cx="979755" cy="369332"/>
          </a:xfrm>
          <a:prstGeom prst="rect">
            <a:avLst/>
          </a:prstGeom>
          <a:noFill/>
        </p:spPr>
        <p:txBody>
          <a:bodyPr wrap="none" rtlCol="0">
            <a:spAutoFit/>
          </a:bodyPr>
          <a:lstStyle/>
          <a:p>
            <a:r>
              <a:rPr lang="en-US" altLang="zh-TW" dirty="0">
                <a:solidFill>
                  <a:srgbClr val="0000FF"/>
                </a:solidFill>
              </a:rPr>
              <a:t>{22, 18}</a:t>
            </a:r>
            <a:endParaRPr lang="zh-TW" altLang="en-US" dirty="0">
              <a:solidFill>
                <a:srgbClr val="0000FF"/>
              </a:solidFill>
            </a:endParaRPr>
          </a:p>
        </p:txBody>
      </p:sp>
      <p:sp>
        <p:nvSpPr>
          <p:cNvPr id="10" name="文字方塊 9">
            <a:extLst>
              <a:ext uri="{FF2B5EF4-FFF2-40B4-BE49-F238E27FC236}">
                <a16:creationId xmlns:a16="http://schemas.microsoft.com/office/drawing/2014/main" id="{B7D41ECF-AC2A-4F94-B584-BDF85D8ADBD0}"/>
              </a:ext>
            </a:extLst>
          </p:cNvPr>
          <p:cNvSpPr txBox="1"/>
          <p:nvPr/>
        </p:nvSpPr>
        <p:spPr>
          <a:xfrm>
            <a:off x="3183991" y="5687151"/>
            <a:ext cx="595035" cy="369332"/>
          </a:xfrm>
          <a:prstGeom prst="rect">
            <a:avLst/>
          </a:prstGeom>
          <a:noFill/>
        </p:spPr>
        <p:txBody>
          <a:bodyPr wrap="none" rtlCol="0">
            <a:spAutoFit/>
          </a:bodyPr>
          <a:lstStyle/>
          <a:p>
            <a:r>
              <a:rPr lang="en-US" altLang="zh-TW" dirty="0">
                <a:solidFill>
                  <a:srgbClr val="0000FF"/>
                </a:solidFill>
              </a:rPr>
              <a:t>{27}</a:t>
            </a:r>
            <a:endParaRPr lang="zh-TW" altLang="en-US" dirty="0">
              <a:solidFill>
                <a:srgbClr val="0000FF"/>
              </a:solidFill>
            </a:endParaRPr>
          </a:p>
        </p:txBody>
      </p:sp>
      <p:sp>
        <p:nvSpPr>
          <p:cNvPr id="11" name="文字方塊 10">
            <a:extLst>
              <a:ext uri="{FF2B5EF4-FFF2-40B4-BE49-F238E27FC236}">
                <a16:creationId xmlns:a16="http://schemas.microsoft.com/office/drawing/2014/main" id="{083B036D-A77E-4BCC-BA0D-72DD87DF9D42}"/>
              </a:ext>
            </a:extLst>
          </p:cNvPr>
          <p:cNvSpPr txBox="1"/>
          <p:nvPr/>
        </p:nvSpPr>
        <p:spPr>
          <a:xfrm>
            <a:off x="4155072" y="5721655"/>
            <a:ext cx="1283813" cy="307777"/>
          </a:xfrm>
          <a:prstGeom prst="rect">
            <a:avLst/>
          </a:prstGeom>
          <a:noFill/>
        </p:spPr>
        <p:txBody>
          <a:bodyPr wrap="none" rtlCol="0">
            <a:spAutoFit/>
          </a:bodyPr>
          <a:lstStyle/>
          <a:p>
            <a:r>
              <a:rPr lang="en-US" altLang="zh-TW" sz="1400" dirty="0">
                <a:solidFill>
                  <a:srgbClr val="0000FF"/>
                </a:solidFill>
              </a:rPr>
              <a:t>{9, 12, 15, 11}</a:t>
            </a:r>
            <a:endParaRPr lang="zh-TW" altLang="en-US" sz="1400" dirty="0">
              <a:solidFill>
                <a:srgbClr val="0000FF"/>
              </a:solidFill>
            </a:endParaRPr>
          </a:p>
        </p:txBody>
      </p:sp>
    </p:spTree>
    <p:extLst>
      <p:ext uri="{BB962C8B-B14F-4D97-AF65-F5344CB8AC3E}">
        <p14:creationId xmlns:p14="http://schemas.microsoft.com/office/powerpoint/2010/main" val="204110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604ABAE7-E2DE-447A-A622-1EA3EB29C894}"/>
              </a:ext>
            </a:extLst>
          </p:cNvPr>
          <p:cNvSpPr>
            <a:spLocks noGrp="1" noChangeArrowheads="1"/>
          </p:cNvSpPr>
          <p:nvPr>
            <p:ph type="title"/>
          </p:nvPr>
        </p:nvSpPr>
        <p:spPr>
          <a:xfrm>
            <a:off x="457200" y="381000"/>
            <a:ext cx="8229600" cy="990600"/>
          </a:xfrm>
        </p:spPr>
        <p:txBody>
          <a:bodyPr>
            <a:normAutofit fontScale="90000"/>
          </a:bodyPr>
          <a:lstStyle/>
          <a:p>
            <a:r>
              <a:rPr lang="en-US" altLang="zh-TW" dirty="0"/>
              <a:t>Clustering as a Preprocessing Tool (Utility)</a:t>
            </a:r>
          </a:p>
        </p:txBody>
      </p:sp>
      <p:sp>
        <p:nvSpPr>
          <p:cNvPr id="9220" name="Rectangle 3">
            <a:extLst>
              <a:ext uri="{FF2B5EF4-FFF2-40B4-BE49-F238E27FC236}">
                <a16:creationId xmlns:a16="http://schemas.microsoft.com/office/drawing/2014/main" id="{026BC0FC-3EDF-4595-8BE8-CBE9C7E00B3D}"/>
              </a:ext>
            </a:extLst>
          </p:cNvPr>
          <p:cNvSpPr>
            <a:spLocks noGrp="1" noChangeArrowheads="1"/>
          </p:cNvSpPr>
          <p:nvPr>
            <p:ph type="body" idx="1"/>
          </p:nvPr>
        </p:nvSpPr>
        <p:spPr>
          <a:xfrm>
            <a:off x="457200" y="1587640"/>
            <a:ext cx="8229600" cy="4889360"/>
          </a:xfrm>
        </p:spPr>
        <p:txBody>
          <a:bodyPr>
            <a:normAutofit/>
          </a:bodyPr>
          <a:lstStyle/>
          <a:p>
            <a:r>
              <a:rPr lang="en-US" altLang="zh-TW" sz="2800" dirty="0"/>
              <a:t>Summarization: </a:t>
            </a:r>
          </a:p>
          <a:p>
            <a:pPr lvl="1"/>
            <a:r>
              <a:rPr lang="en-US" altLang="zh-TW" sz="2400" dirty="0"/>
              <a:t>Preprocessing for regression, PCA, classification, and association analysis</a:t>
            </a:r>
          </a:p>
          <a:p>
            <a:r>
              <a:rPr lang="en-US" altLang="zh-TW" sz="2800" dirty="0"/>
              <a:t>Compression:</a:t>
            </a:r>
          </a:p>
          <a:p>
            <a:pPr lvl="1"/>
            <a:r>
              <a:rPr lang="en-US" altLang="zh-TW" sz="2400" dirty="0"/>
              <a:t>Image processing: vector quantization</a:t>
            </a:r>
          </a:p>
          <a:p>
            <a:r>
              <a:rPr lang="en-US" altLang="zh-TW" sz="2800" dirty="0"/>
              <a:t>Finding K-nearest Neighbors</a:t>
            </a:r>
          </a:p>
          <a:p>
            <a:pPr lvl="1"/>
            <a:r>
              <a:rPr lang="en-US" altLang="zh-TW" sz="2400" dirty="0"/>
              <a:t>Localizing search to one or a small number of clusters</a:t>
            </a:r>
          </a:p>
          <a:p>
            <a:r>
              <a:rPr lang="en-US" altLang="zh-TW" sz="2800" dirty="0"/>
              <a:t>Outlier detection</a:t>
            </a:r>
          </a:p>
          <a:p>
            <a:pPr lvl="1"/>
            <a:r>
              <a:rPr lang="en-US" altLang="zh-TW" sz="2400" dirty="0"/>
              <a:t>Outliers are often viewed as those “far away” from any cluster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BB8445-08C6-411B-A56B-2C87E754BB4D}"/>
              </a:ext>
            </a:extLst>
          </p:cNvPr>
          <p:cNvSpPr>
            <a:spLocks noGrp="1"/>
          </p:cNvSpPr>
          <p:nvPr>
            <p:ph type="title"/>
          </p:nvPr>
        </p:nvSpPr>
        <p:spPr/>
        <p:txBody>
          <a:bodyPr/>
          <a:lstStyle/>
          <a:p>
            <a:r>
              <a:rPr lang="en-US" altLang="zh-TW" dirty="0"/>
              <a:t>Example of CF tree (6/7)</a:t>
            </a:r>
            <a:endParaRPr lang="zh-TW" altLang="en-US" dirty="0"/>
          </a:p>
        </p:txBody>
      </p:sp>
      <p:sp>
        <p:nvSpPr>
          <p:cNvPr id="3" name="內容版面配置區 2">
            <a:extLst>
              <a:ext uri="{FF2B5EF4-FFF2-40B4-BE49-F238E27FC236}">
                <a16:creationId xmlns:a16="http://schemas.microsoft.com/office/drawing/2014/main" id="{973A535E-E901-484E-97A5-4020E0D8CF03}"/>
              </a:ext>
            </a:extLst>
          </p:cNvPr>
          <p:cNvSpPr>
            <a:spLocks noGrp="1"/>
          </p:cNvSpPr>
          <p:nvPr>
            <p:ph idx="1"/>
          </p:nvPr>
        </p:nvSpPr>
        <p:spPr/>
        <p:txBody>
          <a:bodyPr/>
          <a:lstStyle/>
          <a:p>
            <a:r>
              <a:rPr lang="en-US" altLang="zh-TW" dirty="0"/>
              <a:t>The next object: 36</a:t>
            </a:r>
          </a:p>
          <a:p>
            <a:pPr lvl="1"/>
            <a:r>
              <a:rPr lang="en-US" altLang="zh-TW" dirty="0"/>
              <a:t>The closest centroid in the root is 22.33, follow the branch and the closest centroid in leaf is 27. </a:t>
            </a:r>
          </a:p>
          <a:p>
            <a:pPr lvl="1"/>
            <a:r>
              <a:rPr lang="en-US" altLang="zh-TW" dirty="0"/>
              <a:t>D=9 </a:t>
            </a:r>
            <a:r>
              <a:rPr lang="en-US" altLang="zh-TW" dirty="0">
                <a:solidFill>
                  <a:srgbClr val="0000FF"/>
                </a:solidFill>
              </a:rPr>
              <a:t>(&gt;T)</a:t>
            </a:r>
            <a:r>
              <a:rPr lang="zh-TW" altLang="en-US" dirty="0"/>
              <a:t> </a:t>
            </a:r>
            <a:r>
              <a:rPr lang="en-US" altLang="zh-TW" dirty="0">
                <a:sym typeface="Wingdings" panose="05000000000000000000" pitchFamily="2" charset="2"/>
              </a:rPr>
              <a:t></a:t>
            </a:r>
            <a:r>
              <a:rPr lang="en-US" altLang="zh-TW" dirty="0"/>
              <a:t> It is not satisfying the threshold</a:t>
            </a:r>
          </a:p>
          <a:p>
            <a:pPr lvl="1"/>
            <a:r>
              <a:rPr lang="en-US" altLang="zh-TW" dirty="0"/>
              <a:t>To keep the tree height balanced, the CFs at the leaf level are redistributed, the current object is inserted in a new cluster and the corresponding CFs at root level are updated as follows</a:t>
            </a:r>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r>
              <a:rPr lang="en-US" altLang="zh-TW" dirty="0"/>
              <a:t>Please insert the objects {10,3,14,32} into the CF tree….</a:t>
            </a:r>
          </a:p>
          <a:p>
            <a:pPr lvl="1"/>
            <a:endParaRPr lang="zh-TW" altLang="en-US" dirty="0"/>
          </a:p>
        </p:txBody>
      </p:sp>
      <p:pic>
        <p:nvPicPr>
          <p:cNvPr id="4" name="圖片 3">
            <a:extLst>
              <a:ext uri="{FF2B5EF4-FFF2-40B4-BE49-F238E27FC236}">
                <a16:creationId xmlns:a16="http://schemas.microsoft.com/office/drawing/2014/main" id="{E5ABD215-1B2B-4CCA-B3A8-14C7E78C515F}"/>
              </a:ext>
            </a:extLst>
          </p:cNvPr>
          <p:cNvPicPr>
            <a:picLocks noChangeAspect="1"/>
          </p:cNvPicPr>
          <p:nvPr/>
        </p:nvPicPr>
        <p:blipFill>
          <a:blip r:embed="rId2"/>
          <a:stretch>
            <a:fillRect/>
          </a:stretch>
        </p:blipFill>
        <p:spPr>
          <a:xfrm>
            <a:off x="1639018" y="4156717"/>
            <a:ext cx="4852729" cy="1432643"/>
          </a:xfrm>
          <a:prstGeom prst="rect">
            <a:avLst/>
          </a:prstGeom>
        </p:spPr>
      </p:pic>
      <p:sp>
        <p:nvSpPr>
          <p:cNvPr id="5" name="文字方塊 4">
            <a:extLst>
              <a:ext uri="{FF2B5EF4-FFF2-40B4-BE49-F238E27FC236}">
                <a16:creationId xmlns:a16="http://schemas.microsoft.com/office/drawing/2014/main" id="{0BCB4861-497C-4DBA-8A9B-7FEBB18C4712}"/>
              </a:ext>
            </a:extLst>
          </p:cNvPr>
          <p:cNvSpPr txBox="1"/>
          <p:nvPr/>
        </p:nvSpPr>
        <p:spPr>
          <a:xfrm>
            <a:off x="1132551" y="4688372"/>
            <a:ext cx="1603837" cy="369332"/>
          </a:xfrm>
          <a:prstGeom prst="rect">
            <a:avLst/>
          </a:prstGeom>
          <a:noFill/>
        </p:spPr>
        <p:txBody>
          <a:bodyPr wrap="none" rtlCol="0">
            <a:spAutoFit/>
          </a:bodyPr>
          <a:lstStyle/>
          <a:p>
            <a:r>
              <a:rPr lang="en-US" altLang="zh-TW" dirty="0">
                <a:solidFill>
                  <a:srgbClr val="0000FF"/>
                </a:solidFill>
              </a:rPr>
              <a:t>{9, 12, 15, 11}</a:t>
            </a:r>
            <a:endParaRPr lang="zh-TW" altLang="en-US" dirty="0">
              <a:solidFill>
                <a:srgbClr val="0000FF"/>
              </a:solidFill>
            </a:endParaRPr>
          </a:p>
        </p:txBody>
      </p:sp>
      <p:sp>
        <p:nvSpPr>
          <p:cNvPr id="6" name="文字方塊 5">
            <a:extLst>
              <a:ext uri="{FF2B5EF4-FFF2-40B4-BE49-F238E27FC236}">
                <a16:creationId xmlns:a16="http://schemas.microsoft.com/office/drawing/2014/main" id="{F593F023-8847-4B1F-90C0-BEBA12978F48}"/>
              </a:ext>
            </a:extLst>
          </p:cNvPr>
          <p:cNvSpPr txBox="1"/>
          <p:nvPr/>
        </p:nvSpPr>
        <p:spPr>
          <a:xfrm>
            <a:off x="2771682" y="4688372"/>
            <a:ext cx="979755" cy="369332"/>
          </a:xfrm>
          <a:prstGeom prst="rect">
            <a:avLst/>
          </a:prstGeom>
          <a:noFill/>
        </p:spPr>
        <p:txBody>
          <a:bodyPr wrap="none" rtlCol="0">
            <a:spAutoFit/>
          </a:bodyPr>
          <a:lstStyle/>
          <a:p>
            <a:r>
              <a:rPr lang="en-US" altLang="zh-TW" dirty="0">
                <a:solidFill>
                  <a:srgbClr val="0000FF"/>
                </a:solidFill>
              </a:rPr>
              <a:t>{22, 18}</a:t>
            </a:r>
            <a:endParaRPr lang="zh-TW" altLang="en-US" dirty="0">
              <a:solidFill>
                <a:srgbClr val="0000FF"/>
              </a:solidFill>
            </a:endParaRPr>
          </a:p>
        </p:txBody>
      </p:sp>
      <p:sp>
        <p:nvSpPr>
          <p:cNvPr id="7" name="文字方塊 6">
            <a:extLst>
              <a:ext uri="{FF2B5EF4-FFF2-40B4-BE49-F238E27FC236}">
                <a16:creationId xmlns:a16="http://schemas.microsoft.com/office/drawing/2014/main" id="{FCE4AC53-1B3B-4738-B0B6-1887EE646376}"/>
              </a:ext>
            </a:extLst>
          </p:cNvPr>
          <p:cNvSpPr txBox="1"/>
          <p:nvPr/>
        </p:nvSpPr>
        <p:spPr>
          <a:xfrm>
            <a:off x="4494548" y="4761442"/>
            <a:ext cx="595035" cy="369332"/>
          </a:xfrm>
          <a:prstGeom prst="rect">
            <a:avLst/>
          </a:prstGeom>
          <a:noFill/>
        </p:spPr>
        <p:txBody>
          <a:bodyPr wrap="none" rtlCol="0">
            <a:spAutoFit/>
          </a:bodyPr>
          <a:lstStyle/>
          <a:p>
            <a:r>
              <a:rPr lang="en-US" altLang="zh-TW" dirty="0">
                <a:solidFill>
                  <a:srgbClr val="0000FF"/>
                </a:solidFill>
              </a:rPr>
              <a:t>{27}</a:t>
            </a:r>
            <a:endParaRPr lang="zh-TW" altLang="en-US" dirty="0">
              <a:solidFill>
                <a:srgbClr val="0000FF"/>
              </a:solidFill>
            </a:endParaRPr>
          </a:p>
        </p:txBody>
      </p:sp>
      <p:sp>
        <p:nvSpPr>
          <p:cNvPr id="8" name="文字方塊 7">
            <a:extLst>
              <a:ext uri="{FF2B5EF4-FFF2-40B4-BE49-F238E27FC236}">
                <a16:creationId xmlns:a16="http://schemas.microsoft.com/office/drawing/2014/main" id="{1B6FD1A9-1149-4F03-8D26-EF09EEEA93CA}"/>
              </a:ext>
            </a:extLst>
          </p:cNvPr>
          <p:cNvSpPr txBox="1"/>
          <p:nvPr/>
        </p:nvSpPr>
        <p:spPr>
          <a:xfrm>
            <a:off x="5466146" y="4761442"/>
            <a:ext cx="595035" cy="369332"/>
          </a:xfrm>
          <a:prstGeom prst="rect">
            <a:avLst/>
          </a:prstGeom>
          <a:noFill/>
        </p:spPr>
        <p:txBody>
          <a:bodyPr wrap="none" rtlCol="0">
            <a:spAutoFit/>
          </a:bodyPr>
          <a:lstStyle/>
          <a:p>
            <a:r>
              <a:rPr lang="en-US" altLang="zh-TW" dirty="0">
                <a:solidFill>
                  <a:srgbClr val="0000FF"/>
                </a:solidFill>
              </a:rPr>
              <a:t>{36}</a:t>
            </a:r>
            <a:endParaRPr lang="zh-TW" altLang="en-US" dirty="0">
              <a:solidFill>
                <a:srgbClr val="0000FF"/>
              </a:solidFill>
            </a:endParaRPr>
          </a:p>
        </p:txBody>
      </p:sp>
    </p:spTree>
    <p:extLst>
      <p:ext uri="{BB962C8B-B14F-4D97-AF65-F5344CB8AC3E}">
        <p14:creationId xmlns:p14="http://schemas.microsoft.com/office/powerpoint/2010/main" val="3541241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015AEE-F6B1-44C5-B70B-647276B37A84}"/>
              </a:ext>
            </a:extLst>
          </p:cNvPr>
          <p:cNvSpPr>
            <a:spLocks noGrp="1"/>
          </p:cNvSpPr>
          <p:nvPr>
            <p:ph type="title"/>
          </p:nvPr>
        </p:nvSpPr>
        <p:spPr>
          <a:xfrm>
            <a:off x="457200" y="334341"/>
            <a:ext cx="8229600" cy="758740"/>
          </a:xfrm>
        </p:spPr>
        <p:txBody>
          <a:bodyPr/>
          <a:lstStyle/>
          <a:p>
            <a:r>
              <a:rPr lang="en-US" altLang="zh-TW" dirty="0"/>
              <a:t>Example of CF tree (7/7)</a:t>
            </a:r>
            <a:endParaRPr lang="zh-TW" altLang="en-US" dirty="0"/>
          </a:p>
        </p:txBody>
      </p:sp>
      <p:sp>
        <p:nvSpPr>
          <p:cNvPr id="3" name="內容版面配置區 2">
            <a:extLst>
              <a:ext uri="{FF2B5EF4-FFF2-40B4-BE49-F238E27FC236}">
                <a16:creationId xmlns:a16="http://schemas.microsoft.com/office/drawing/2014/main" id="{E7D3C48C-13EF-409E-B463-F7BEBBDCC3A9}"/>
              </a:ext>
            </a:extLst>
          </p:cNvPr>
          <p:cNvSpPr>
            <a:spLocks noGrp="1"/>
          </p:cNvSpPr>
          <p:nvPr>
            <p:ph idx="1"/>
          </p:nvPr>
        </p:nvSpPr>
        <p:spPr>
          <a:xfrm>
            <a:off x="457200" y="1216326"/>
            <a:ext cx="8229600" cy="5131279"/>
          </a:xfrm>
        </p:spPr>
        <p:txBody>
          <a:bodyPr/>
          <a:lstStyle/>
          <a:p>
            <a:r>
              <a:rPr lang="en-US" altLang="zh-TW" dirty="0"/>
              <a:t>The Final CF tree</a:t>
            </a:r>
            <a:endParaRPr lang="zh-TW" altLang="en-US" dirty="0"/>
          </a:p>
        </p:txBody>
      </p:sp>
      <p:pic>
        <p:nvPicPr>
          <p:cNvPr id="4" name="圖片 3">
            <a:extLst>
              <a:ext uri="{FF2B5EF4-FFF2-40B4-BE49-F238E27FC236}">
                <a16:creationId xmlns:a16="http://schemas.microsoft.com/office/drawing/2014/main" id="{1A11F37B-B5A0-430A-BD10-DAC5DFA7742D}"/>
              </a:ext>
            </a:extLst>
          </p:cNvPr>
          <p:cNvPicPr>
            <a:picLocks noChangeAspect="1"/>
          </p:cNvPicPr>
          <p:nvPr/>
        </p:nvPicPr>
        <p:blipFill>
          <a:blip r:embed="rId2"/>
          <a:stretch>
            <a:fillRect/>
          </a:stretch>
        </p:blipFill>
        <p:spPr>
          <a:xfrm>
            <a:off x="567141" y="1594844"/>
            <a:ext cx="7805804" cy="2521390"/>
          </a:xfrm>
          <a:prstGeom prst="rect">
            <a:avLst/>
          </a:prstGeom>
        </p:spPr>
      </p:pic>
      <p:pic>
        <p:nvPicPr>
          <p:cNvPr id="5" name="圖片 4">
            <a:extLst>
              <a:ext uri="{FF2B5EF4-FFF2-40B4-BE49-F238E27FC236}">
                <a16:creationId xmlns:a16="http://schemas.microsoft.com/office/drawing/2014/main" id="{1FC8BB95-51BA-4B9E-82D0-3283AFCD6073}"/>
              </a:ext>
            </a:extLst>
          </p:cNvPr>
          <p:cNvPicPr>
            <a:picLocks noChangeAspect="1"/>
          </p:cNvPicPr>
          <p:nvPr/>
        </p:nvPicPr>
        <p:blipFill>
          <a:blip r:embed="rId3"/>
          <a:stretch>
            <a:fillRect/>
          </a:stretch>
        </p:blipFill>
        <p:spPr>
          <a:xfrm>
            <a:off x="853432" y="4626329"/>
            <a:ext cx="4486901" cy="1771897"/>
          </a:xfrm>
          <a:prstGeom prst="rect">
            <a:avLst/>
          </a:prstGeom>
        </p:spPr>
      </p:pic>
      <p:sp>
        <p:nvSpPr>
          <p:cNvPr id="6" name="圖說文字: 直線 5">
            <a:extLst>
              <a:ext uri="{FF2B5EF4-FFF2-40B4-BE49-F238E27FC236}">
                <a16:creationId xmlns:a16="http://schemas.microsoft.com/office/drawing/2014/main" id="{DBEEAF61-A939-4098-B3C6-22D3A6E3465E}"/>
              </a:ext>
            </a:extLst>
          </p:cNvPr>
          <p:cNvSpPr/>
          <p:nvPr/>
        </p:nvSpPr>
        <p:spPr>
          <a:xfrm>
            <a:off x="6362990" y="4822165"/>
            <a:ext cx="2009955" cy="819509"/>
          </a:xfrm>
          <a:prstGeom prst="borderCallout1">
            <a:avLst>
              <a:gd name="adj1" fmla="val 18750"/>
              <a:gd name="adj2" fmla="val -8333"/>
              <a:gd name="adj3" fmla="val -109006"/>
              <a:gd name="adj4" fmla="val -591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400" dirty="0"/>
              <a:t>Leaf node: give the natural clustering structure of the given objects</a:t>
            </a:r>
            <a:endParaRPr lang="zh-TW" altLang="en-US" sz="1400" dirty="0"/>
          </a:p>
        </p:txBody>
      </p:sp>
      <p:sp>
        <p:nvSpPr>
          <p:cNvPr id="7" name="文字方塊 6">
            <a:extLst>
              <a:ext uri="{FF2B5EF4-FFF2-40B4-BE49-F238E27FC236}">
                <a16:creationId xmlns:a16="http://schemas.microsoft.com/office/drawing/2014/main" id="{41FE0BB8-A665-44DF-B967-98377C055280}"/>
              </a:ext>
            </a:extLst>
          </p:cNvPr>
          <p:cNvSpPr txBox="1"/>
          <p:nvPr/>
        </p:nvSpPr>
        <p:spPr>
          <a:xfrm>
            <a:off x="3479746" y="1210338"/>
            <a:ext cx="4893199" cy="369332"/>
          </a:xfrm>
          <a:prstGeom prst="rect">
            <a:avLst/>
          </a:prstGeom>
          <a:noFill/>
        </p:spPr>
        <p:txBody>
          <a:bodyPr wrap="none" rtlCol="0">
            <a:spAutoFit/>
          </a:bodyPr>
          <a:lstStyle/>
          <a:p>
            <a:r>
              <a:rPr lang="en-US" altLang="zh-TW" dirty="0">
                <a:solidFill>
                  <a:srgbClr val="0000FF"/>
                </a:solidFill>
              </a:rPr>
              <a:t>Objects = {22,9,12,15,18,27,11,36,10,3,14,32}</a:t>
            </a:r>
          </a:p>
        </p:txBody>
      </p:sp>
      <p:sp>
        <p:nvSpPr>
          <p:cNvPr id="8" name="文字方塊 7">
            <a:extLst>
              <a:ext uri="{FF2B5EF4-FFF2-40B4-BE49-F238E27FC236}">
                <a16:creationId xmlns:a16="http://schemas.microsoft.com/office/drawing/2014/main" id="{1D5B49A6-1EA4-4C3D-A23E-B0215AB3AB35}"/>
              </a:ext>
            </a:extLst>
          </p:cNvPr>
          <p:cNvSpPr txBox="1"/>
          <p:nvPr/>
        </p:nvSpPr>
        <p:spPr>
          <a:xfrm>
            <a:off x="853432" y="4335575"/>
            <a:ext cx="1383712" cy="369332"/>
          </a:xfrm>
          <a:prstGeom prst="rect">
            <a:avLst/>
          </a:prstGeom>
          <a:noFill/>
        </p:spPr>
        <p:txBody>
          <a:bodyPr wrap="none" rtlCol="0">
            <a:spAutoFit/>
          </a:bodyPr>
          <a:lstStyle/>
          <a:p>
            <a:r>
              <a:rPr lang="en-US" altLang="zh-TW" dirty="0">
                <a:solidFill>
                  <a:srgbClr val="0000FF"/>
                </a:solidFill>
              </a:rPr>
              <a:t>If cluster =5</a:t>
            </a:r>
            <a:endParaRPr lang="zh-TW" altLang="en-US" dirty="0">
              <a:solidFill>
                <a:srgbClr val="0000FF"/>
              </a:solidFill>
            </a:endParaRPr>
          </a:p>
        </p:txBody>
      </p:sp>
    </p:spTree>
    <p:extLst>
      <p:ext uri="{BB962C8B-B14F-4D97-AF65-F5344CB8AC3E}">
        <p14:creationId xmlns:p14="http://schemas.microsoft.com/office/powerpoint/2010/main" val="4003027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06AA4D-FC91-4CB0-B711-8A38EFBF072F}"/>
              </a:ext>
            </a:extLst>
          </p:cNvPr>
          <p:cNvSpPr>
            <a:spLocks noGrp="1"/>
          </p:cNvSpPr>
          <p:nvPr>
            <p:ph type="title"/>
          </p:nvPr>
        </p:nvSpPr>
        <p:spPr/>
        <p:txBody>
          <a:bodyPr>
            <a:normAutofit/>
          </a:bodyPr>
          <a:lstStyle/>
          <a:p>
            <a:r>
              <a:rPr lang="en-US" altLang="zh-TW" sz="5400" cap="none" dirty="0">
                <a:latin typeface="Calibri" panose="020F0502020204030204" pitchFamily="34" charset="0"/>
                <a:ea typeface="PMingLiU" panose="02020500000000000000" pitchFamily="18" charset="-120"/>
              </a:rPr>
              <a:t>Density-Based Methods</a:t>
            </a:r>
            <a:endParaRPr lang="zh-TW" altLang="en-US" sz="5400" cap="none" dirty="0"/>
          </a:p>
        </p:txBody>
      </p:sp>
      <p:sp>
        <p:nvSpPr>
          <p:cNvPr id="3" name="文字版面配置區 2">
            <a:extLst>
              <a:ext uri="{FF2B5EF4-FFF2-40B4-BE49-F238E27FC236}">
                <a16:creationId xmlns:a16="http://schemas.microsoft.com/office/drawing/2014/main" id="{49843A51-C9EC-4768-A3B4-5CAB05B935E4}"/>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95517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4128B59-2979-4B2E-82E9-7DF075618153}"/>
              </a:ext>
            </a:extLst>
          </p:cNvPr>
          <p:cNvSpPr>
            <a:spLocks noGrp="1" noChangeArrowheads="1"/>
          </p:cNvSpPr>
          <p:nvPr>
            <p:ph type="title"/>
          </p:nvPr>
        </p:nvSpPr>
        <p:spPr>
          <a:xfrm>
            <a:off x="381000" y="379520"/>
            <a:ext cx="8610600" cy="706438"/>
          </a:xfrm>
        </p:spPr>
        <p:txBody>
          <a:bodyPr/>
          <a:lstStyle/>
          <a:p>
            <a:pPr eaLnBrk="1" hangingPunct="1"/>
            <a:r>
              <a:rPr lang="en-US" altLang="zh-CN" dirty="0">
                <a:ea typeface="SimSun" panose="02010600030101010101" pitchFamily="2" charset="-122"/>
              </a:rPr>
              <a:t>Density-Based Clustering Methods</a:t>
            </a:r>
          </a:p>
        </p:txBody>
      </p:sp>
      <p:sp>
        <p:nvSpPr>
          <p:cNvPr id="46083" name="Rectangle 3">
            <a:extLst>
              <a:ext uri="{FF2B5EF4-FFF2-40B4-BE49-F238E27FC236}">
                <a16:creationId xmlns:a16="http://schemas.microsoft.com/office/drawing/2014/main" id="{46787E98-F47F-4091-A25F-038F94AA7963}"/>
              </a:ext>
            </a:extLst>
          </p:cNvPr>
          <p:cNvSpPr>
            <a:spLocks noGrp="1" noChangeArrowheads="1"/>
          </p:cNvSpPr>
          <p:nvPr>
            <p:ph type="body" idx="1"/>
          </p:nvPr>
        </p:nvSpPr>
        <p:spPr>
          <a:xfrm>
            <a:off x="419100" y="1296880"/>
            <a:ext cx="8534400" cy="5181600"/>
          </a:xfrm>
        </p:spPr>
        <p:txBody>
          <a:bodyPr/>
          <a:lstStyle/>
          <a:p>
            <a:pPr eaLnBrk="1" hangingPunct="1">
              <a:spcBef>
                <a:spcPct val="50000"/>
              </a:spcBef>
            </a:pPr>
            <a:r>
              <a:rPr lang="en-US" altLang="zh-CN" sz="2400" dirty="0">
                <a:ea typeface="SimSun" panose="02010600030101010101" pitchFamily="2" charset="-122"/>
              </a:rPr>
              <a:t>Clustering based on density (local cluster criterion), such as density-connected points</a:t>
            </a:r>
          </a:p>
          <a:p>
            <a:pPr eaLnBrk="1" hangingPunct="1">
              <a:lnSpc>
                <a:spcPct val="50000"/>
              </a:lnSpc>
              <a:spcBef>
                <a:spcPct val="50000"/>
              </a:spcBef>
            </a:pPr>
            <a:r>
              <a:rPr lang="en-US" altLang="zh-CN" sz="2400" dirty="0">
                <a:ea typeface="SimSun" panose="02010600030101010101" pitchFamily="2" charset="-122"/>
              </a:rPr>
              <a:t>Major features:</a:t>
            </a:r>
          </a:p>
          <a:p>
            <a:pPr lvl="1" eaLnBrk="1" hangingPunct="1">
              <a:lnSpc>
                <a:spcPct val="50000"/>
              </a:lnSpc>
              <a:spcBef>
                <a:spcPct val="50000"/>
              </a:spcBef>
            </a:pPr>
            <a:r>
              <a:rPr lang="en-US" altLang="zh-CN" sz="2400" dirty="0">
                <a:ea typeface="SimSun" panose="02010600030101010101" pitchFamily="2" charset="-122"/>
              </a:rPr>
              <a:t>Discover clusters of arbitrary shape</a:t>
            </a:r>
          </a:p>
          <a:p>
            <a:pPr lvl="1" eaLnBrk="1" hangingPunct="1">
              <a:lnSpc>
                <a:spcPct val="50000"/>
              </a:lnSpc>
              <a:spcBef>
                <a:spcPct val="50000"/>
              </a:spcBef>
            </a:pPr>
            <a:r>
              <a:rPr lang="en-US" altLang="zh-CN" sz="2400" dirty="0">
                <a:ea typeface="SimSun" panose="02010600030101010101" pitchFamily="2" charset="-122"/>
              </a:rPr>
              <a:t>Handle noise</a:t>
            </a:r>
          </a:p>
          <a:p>
            <a:pPr lvl="1" eaLnBrk="1" hangingPunct="1">
              <a:lnSpc>
                <a:spcPct val="50000"/>
              </a:lnSpc>
              <a:spcBef>
                <a:spcPct val="50000"/>
              </a:spcBef>
            </a:pPr>
            <a:r>
              <a:rPr lang="en-US" altLang="zh-CN" sz="2400" dirty="0">
                <a:ea typeface="SimSun" panose="02010600030101010101" pitchFamily="2" charset="-122"/>
              </a:rPr>
              <a:t>One scan</a:t>
            </a:r>
          </a:p>
          <a:p>
            <a:pPr lvl="1" eaLnBrk="1" hangingPunct="1">
              <a:lnSpc>
                <a:spcPct val="50000"/>
              </a:lnSpc>
              <a:spcBef>
                <a:spcPct val="50000"/>
              </a:spcBef>
            </a:pPr>
            <a:r>
              <a:rPr lang="en-US" altLang="zh-CN" sz="2400" dirty="0">
                <a:ea typeface="SimSun" panose="02010600030101010101" pitchFamily="2" charset="-122"/>
              </a:rPr>
              <a:t>Need density parameters as termination condition</a:t>
            </a:r>
          </a:p>
          <a:p>
            <a:pPr eaLnBrk="1" hangingPunct="1">
              <a:lnSpc>
                <a:spcPct val="90000"/>
              </a:lnSpc>
              <a:spcBef>
                <a:spcPct val="50000"/>
              </a:spcBef>
            </a:pPr>
            <a:r>
              <a:rPr lang="en-US" altLang="zh-CN" sz="2400" dirty="0">
                <a:ea typeface="SimSun" panose="02010600030101010101" pitchFamily="2" charset="-122"/>
              </a:rPr>
              <a:t>Several interesting studies:</a:t>
            </a:r>
          </a:p>
          <a:p>
            <a:pPr lvl="1" eaLnBrk="1" hangingPunct="1"/>
            <a:r>
              <a:rPr lang="en-US" altLang="zh-CN" sz="2400" u="sng" dirty="0">
                <a:solidFill>
                  <a:srgbClr val="0000FF"/>
                </a:solidFill>
                <a:ea typeface="SimSun" panose="02010600030101010101" pitchFamily="2" charset="-122"/>
              </a:rPr>
              <a:t>DBSCAN:</a:t>
            </a:r>
            <a:r>
              <a:rPr lang="en-US" altLang="zh-CN" sz="2400" dirty="0">
                <a:ea typeface="SimSun" panose="02010600030101010101" pitchFamily="2" charset="-122"/>
              </a:rPr>
              <a:t> Ester, et al. (KDD</a:t>
            </a:r>
            <a:r>
              <a:rPr lang="en-US" altLang="zh-CN" sz="2400" dirty="0">
                <a:latin typeface="Times New Roman" panose="02020603050405020304" pitchFamily="18" charset="0"/>
                <a:ea typeface="SimSun" panose="02010600030101010101" pitchFamily="2" charset="-122"/>
              </a:rPr>
              <a:t>’</a:t>
            </a:r>
            <a:r>
              <a:rPr lang="en-US" altLang="zh-CN" sz="2400" dirty="0">
                <a:ea typeface="SimSun" panose="02010600030101010101" pitchFamily="2" charset="-122"/>
              </a:rPr>
              <a:t>96)</a:t>
            </a:r>
          </a:p>
          <a:p>
            <a:pPr lvl="1" eaLnBrk="1" hangingPunct="1"/>
            <a:r>
              <a:rPr lang="en-US" altLang="zh-CN" sz="2400" u="sng" dirty="0">
                <a:ea typeface="SimSun" panose="02010600030101010101" pitchFamily="2" charset="-122"/>
              </a:rPr>
              <a:t>OPTICS</a:t>
            </a:r>
            <a:r>
              <a:rPr lang="en-US" altLang="zh-CN" sz="2400" dirty="0">
                <a:ea typeface="SimSun" panose="02010600030101010101" pitchFamily="2" charset="-122"/>
              </a:rPr>
              <a:t>: </a:t>
            </a:r>
            <a:r>
              <a:rPr lang="en-US" altLang="zh-CN" sz="2400" dirty="0" err="1">
                <a:ea typeface="SimSun" panose="02010600030101010101" pitchFamily="2" charset="-122"/>
              </a:rPr>
              <a:t>Ankerst</a:t>
            </a:r>
            <a:r>
              <a:rPr lang="en-US" altLang="zh-CN" sz="2400" dirty="0">
                <a:ea typeface="SimSun" panose="02010600030101010101" pitchFamily="2" charset="-122"/>
              </a:rPr>
              <a:t>, et al (SIGMOD</a:t>
            </a:r>
            <a:r>
              <a:rPr lang="en-US" altLang="zh-CN" sz="2400" dirty="0">
                <a:latin typeface="Times New Roman" panose="02020603050405020304" pitchFamily="18" charset="0"/>
                <a:ea typeface="SimSun" panose="02010600030101010101" pitchFamily="2" charset="-122"/>
              </a:rPr>
              <a:t>’</a:t>
            </a:r>
            <a:r>
              <a:rPr lang="en-US" altLang="zh-CN" sz="2400" dirty="0">
                <a:ea typeface="SimSun" panose="02010600030101010101" pitchFamily="2" charset="-122"/>
              </a:rPr>
              <a:t>99).</a:t>
            </a:r>
          </a:p>
          <a:p>
            <a:pPr lvl="1" eaLnBrk="1" hangingPunct="1"/>
            <a:r>
              <a:rPr lang="en-US" altLang="zh-CN" sz="2400" u="sng" dirty="0">
                <a:ea typeface="SimSun" panose="02010600030101010101" pitchFamily="2" charset="-122"/>
              </a:rPr>
              <a:t>DENCLUE</a:t>
            </a:r>
            <a:r>
              <a:rPr lang="en-US" altLang="zh-CN" sz="2400" dirty="0">
                <a:ea typeface="SimSun" panose="02010600030101010101" pitchFamily="2" charset="-122"/>
              </a:rPr>
              <a:t>: </a:t>
            </a:r>
            <a:r>
              <a:rPr lang="en-US" altLang="zh-CN" sz="2400" dirty="0" err="1">
                <a:ea typeface="SimSun" panose="02010600030101010101" pitchFamily="2" charset="-122"/>
              </a:rPr>
              <a:t>Hinneburg</a:t>
            </a:r>
            <a:r>
              <a:rPr lang="en-US" altLang="zh-CN" sz="2400" dirty="0">
                <a:ea typeface="SimSun" panose="02010600030101010101" pitchFamily="2" charset="-122"/>
              </a:rPr>
              <a:t> &amp; D. </a:t>
            </a:r>
            <a:r>
              <a:rPr lang="en-US" altLang="zh-CN" sz="2400" dirty="0" err="1">
                <a:ea typeface="SimSun" panose="02010600030101010101" pitchFamily="2" charset="-122"/>
              </a:rPr>
              <a:t>Keim</a:t>
            </a:r>
            <a:r>
              <a:rPr lang="en-US" altLang="zh-CN" sz="2400" dirty="0">
                <a:ea typeface="SimSun" panose="02010600030101010101" pitchFamily="2" charset="-122"/>
              </a:rPr>
              <a:t>  (KDD</a:t>
            </a:r>
            <a:r>
              <a:rPr lang="en-US" altLang="zh-CN" sz="2400" dirty="0">
                <a:latin typeface="Times New Roman" panose="02020603050405020304" pitchFamily="18" charset="0"/>
                <a:ea typeface="SimSun" panose="02010600030101010101" pitchFamily="2" charset="-122"/>
              </a:rPr>
              <a:t>’</a:t>
            </a:r>
            <a:r>
              <a:rPr lang="en-US" altLang="zh-CN" sz="2400" dirty="0">
                <a:ea typeface="SimSun" panose="02010600030101010101" pitchFamily="2" charset="-122"/>
              </a:rPr>
              <a:t>98)</a:t>
            </a:r>
          </a:p>
          <a:p>
            <a:pPr lvl="1" eaLnBrk="1" hangingPunct="1"/>
            <a:r>
              <a:rPr lang="en-US" altLang="zh-CN" sz="2400" u="sng" dirty="0">
                <a:ea typeface="SimSun" panose="02010600030101010101" pitchFamily="2" charset="-122"/>
              </a:rPr>
              <a:t>CLIQUE</a:t>
            </a:r>
            <a:r>
              <a:rPr lang="en-US" altLang="zh-CN" sz="2400" dirty="0">
                <a:ea typeface="SimSun" panose="02010600030101010101" pitchFamily="2" charset="-122"/>
              </a:rPr>
              <a:t>: Agrawal, et al. (SIGMOD</a:t>
            </a:r>
            <a:r>
              <a:rPr lang="en-US" altLang="zh-CN" sz="2400" dirty="0">
                <a:latin typeface="Times New Roman" panose="02020603050405020304" pitchFamily="18" charset="0"/>
                <a:ea typeface="SimSun" panose="02010600030101010101" pitchFamily="2" charset="-122"/>
              </a:rPr>
              <a:t>’</a:t>
            </a:r>
            <a:r>
              <a:rPr lang="en-US" altLang="zh-CN" sz="2400" dirty="0">
                <a:ea typeface="SimSun" panose="02010600030101010101" pitchFamily="2" charset="-122"/>
              </a:rPr>
              <a:t>98) (more grid-based)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0">
            <a:extLst>
              <a:ext uri="{FF2B5EF4-FFF2-40B4-BE49-F238E27FC236}">
                <a16:creationId xmlns:a16="http://schemas.microsoft.com/office/drawing/2014/main" id="{771931E4-32CD-4104-A301-0643BEB59FB6}"/>
              </a:ext>
            </a:extLst>
          </p:cNvPr>
          <p:cNvSpPr>
            <a:spLocks noGrp="1" noChangeArrowheads="1"/>
          </p:cNvSpPr>
          <p:nvPr>
            <p:ph type="title"/>
          </p:nvPr>
        </p:nvSpPr>
        <p:spPr>
          <a:xfrm>
            <a:off x="308610" y="167640"/>
            <a:ext cx="8526780" cy="990600"/>
          </a:xfrm>
        </p:spPr>
        <p:txBody>
          <a:bodyPr>
            <a:normAutofit fontScale="90000"/>
          </a:bodyPr>
          <a:lstStyle/>
          <a:p>
            <a:r>
              <a:rPr lang="en-US" altLang="zh-CN" dirty="0"/>
              <a:t>Density-Based Clustering: Basic Concepts</a:t>
            </a:r>
          </a:p>
        </p:txBody>
      </p:sp>
      <p:sp>
        <p:nvSpPr>
          <p:cNvPr id="47107" name="Rectangle 2051">
            <a:extLst>
              <a:ext uri="{FF2B5EF4-FFF2-40B4-BE49-F238E27FC236}">
                <a16:creationId xmlns:a16="http://schemas.microsoft.com/office/drawing/2014/main" id="{BA3206E4-9D24-4DB5-8B50-35C122BA6CEC}"/>
              </a:ext>
            </a:extLst>
          </p:cNvPr>
          <p:cNvSpPr>
            <a:spLocks noGrp="1" noChangeArrowheads="1"/>
          </p:cNvSpPr>
          <p:nvPr>
            <p:ph type="body" idx="1"/>
          </p:nvPr>
        </p:nvSpPr>
        <p:spPr>
          <a:xfrm>
            <a:off x="457200" y="1158240"/>
            <a:ext cx="8229600" cy="5318760"/>
          </a:xfrm>
        </p:spPr>
        <p:txBody>
          <a:bodyPr>
            <a:normAutofit fontScale="92500"/>
          </a:bodyPr>
          <a:lstStyle/>
          <a:p>
            <a:r>
              <a:rPr lang="en-US" altLang="zh-CN" sz="2800" dirty="0"/>
              <a:t>Two parameters:</a:t>
            </a:r>
          </a:p>
          <a:p>
            <a:pPr lvl="1"/>
            <a:r>
              <a:rPr lang="en-US" altLang="zh-CN" sz="2400" b="1" i="1" dirty="0">
                <a:solidFill>
                  <a:srgbClr val="0000FF"/>
                </a:solidFill>
              </a:rPr>
              <a:t>Eps</a:t>
            </a:r>
            <a:r>
              <a:rPr lang="en-US" altLang="zh-CN" sz="2400" dirty="0"/>
              <a:t>: Maximum radius of the neighborhood</a:t>
            </a:r>
          </a:p>
          <a:p>
            <a:pPr lvl="1"/>
            <a:r>
              <a:rPr lang="en-US" altLang="zh-CN" sz="2400" b="1" dirty="0" err="1">
                <a:solidFill>
                  <a:srgbClr val="0000FF"/>
                </a:solidFill>
              </a:rPr>
              <a:t>MinPts</a:t>
            </a:r>
            <a:r>
              <a:rPr lang="en-US" altLang="zh-CN" sz="2400" dirty="0"/>
              <a:t>: Minimum number of data points to define a cluster</a:t>
            </a:r>
          </a:p>
          <a:p>
            <a:pPr lvl="1"/>
            <a:endParaRPr lang="en-US" altLang="zh-CN" sz="2400" dirty="0"/>
          </a:p>
          <a:p>
            <a:r>
              <a:rPr lang="en-US" altLang="zh-TW" sz="2800" dirty="0"/>
              <a:t>Reachability: if a data point can be accessed from another data point directly or indirectly</a:t>
            </a:r>
          </a:p>
          <a:p>
            <a:r>
              <a:rPr lang="en-US" altLang="zh-TW" sz="2800" dirty="0"/>
              <a:t>Connectivity: whether two data points belong to the same cluster or not</a:t>
            </a:r>
          </a:p>
          <a:p>
            <a:r>
              <a:rPr lang="en-US" altLang="zh-TW" sz="2800" dirty="0"/>
              <a:t>Two points can be referred to as:</a:t>
            </a:r>
          </a:p>
          <a:p>
            <a:pPr lvl="1"/>
            <a:r>
              <a:rPr lang="en-US" altLang="zh-TW" sz="2400" dirty="0"/>
              <a:t>Directly Density-Reachable</a:t>
            </a:r>
          </a:p>
          <a:p>
            <a:pPr lvl="1"/>
            <a:r>
              <a:rPr lang="en-US" altLang="zh-TW" sz="2400" dirty="0"/>
              <a:t>Density-Reachable</a:t>
            </a:r>
          </a:p>
          <a:p>
            <a:pPr lvl="1"/>
            <a:r>
              <a:rPr lang="en-US" altLang="zh-TW" sz="2400" dirty="0"/>
              <a:t>Density-Connected</a:t>
            </a:r>
          </a:p>
          <a:p>
            <a:endParaRPr lang="en-US" altLang="zh-CN" sz="2800" dirty="0"/>
          </a:p>
          <a:p>
            <a:endParaRPr lang="en-US" altLang="zh-CN"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950F49-EE86-4E8D-892D-DC95B03F53A1}"/>
              </a:ext>
            </a:extLst>
          </p:cNvPr>
          <p:cNvSpPr>
            <a:spLocks noGrp="1"/>
          </p:cNvSpPr>
          <p:nvPr>
            <p:ph type="title"/>
          </p:nvPr>
        </p:nvSpPr>
        <p:spPr/>
        <p:txBody>
          <a:bodyPr/>
          <a:lstStyle/>
          <a:p>
            <a:r>
              <a:rPr lang="en-US" altLang="zh-TW" dirty="0"/>
              <a:t>Directly Density-Reachable</a:t>
            </a:r>
            <a:endParaRPr lang="zh-TW" altLang="en-US" dirty="0"/>
          </a:p>
        </p:txBody>
      </p:sp>
      <p:sp>
        <p:nvSpPr>
          <p:cNvPr id="3" name="內容版面配置區 2">
            <a:extLst>
              <a:ext uri="{FF2B5EF4-FFF2-40B4-BE49-F238E27FC236}">
                <a16:creationId xmlns:a16="http://schemas.microsoft.com/office/drawing/2014/main" id="{4FCF2BDC-BFE7-4EC7-A433-252F20F0F7E7}"/>
              </a:ext>
            </a:extLst>
          </p:cNvPr>
          <p:cNvSpPr>
            <a:spLocks noGrp="1"/>
          </p:cNvSpPr>
          <p:nvPr>
            <p:ph idx="1"/>
          </p:nvPr>
        </p:nvSpPr>
        <p:spPr/>
        <p:txBody>
          <a:bodyPr>
            <a:normAutofit/>
          </a:bodyPr>
          <a:lstStyle/>
          <a:p>
            <a:r>
              <a:rPr lang="en-US" altLang="zh-CN" sz="2800" dirty="0">
                <a:ea typeface="SimSun" panose="02010600030101010101" pitchFamily="2" charset="-122"/>
              </a:rPr>
              <a:t>A point </a:t>
            </a:r>
            <a:r>
              <a:rPr lang="en-US" altLang="zh-CN" sz="2800" i="1" dirty="0">
                <a:ea typeface="SimSun" panose="02010600030101010101" pitchFamily="2" charset="-122"/>
              </a:rPr>
              <a:t>p</a:t>
            </a:r>
            <a:r>
              <a:rPr lang="en-US" altLang="zh-CN" sz="2800" dirty="0">
                <a:ea typeface="SimSun" panose="02010600030101010101" pitchFamily="2" charset="-122"/>
              </a:rPr>
              <a:t> is directly density-reachable from a point </a:t>
            </a:r>
            <a:r>
              <a:rPr lang="en-US" altLang="zh-CN" sz="2800" i="1" dirty="0">
                <a:ea typeface="SimSun" panose="02010600030101010101" pitchFamily="2" charset="-122"/>
              </a:rPr>
              <a:t>q</a:t>
            </a:r>
            <a:r>
              <a:rPr lang="en-US" altLang="zh-CN" sz="2800" dirty="0">
                <a:ea typeface="SimSun" panose="02010600030101010101" pitchFamily="2" charset="-122"/>
              </a:rPr>
              <a:t> </a:t>
            </a:r>
            <a:r>
              <a:rPr lang="en-US" altLang="zh-CN" sz="2800" dirty="0" err="1">
                <a:ea typeface="SimSun" panose="02010600030101010101" pitchFamily="2" charset="-122"/>
              </a:rPr>
              <a:t>w.r.t.</a:t>
            </a:r>
            <a:r>
              <a:rPr lang="en-US" altLang="zh-CN" sz="2800" dirty="0">
                <a:ea typeface="SimSun" panose="02010600030101010101" pitchFamily="2" charset="-122"/>
              </a:rPr>
              <a:t> </a:t>
            </a:r>
            <a:r>
              <a:rPr lang="en-US" altLang="zh-CN" sz="2800" i="1" dirty="0">
                <a:ea typeface="SimSun" panose="02010600030101010101" pitchFamily="2" charset="-122"/>
              </a:rPr>
              <a:t>Eps</a:t>
            </a:r>
            <a:r>
              <a:rPr lang="en-US" altLang="zh-CN" sz="2800" dirty="0">
                <a:ea typeface="SimSun" panose="02010600030101010101" pitchFamily="2" charset="-122"/>
              </a:rPr>
              <a:t>, </a:t>
            </a:r>
            <a:r>
              <a:rPr lang="en-US" altLang="zh-CN" sz="2800" i="1" dirty="0" err="1">
                <a:ea typeface="SimSun" panose="02010600030101010101" pitchFamily="2" charset="-122"/>
              </a:rPr>
              <a:t>MinPts</a:t>
            </a:r>
            <a:r>
              <a:rPr lang="en-US" altLang="zh-CN" sz="2800" dirty="0">
                <a:ea typeface="SimSun" panose="02010600030101010101" pitchFamily="2" charset="-122"/>
              </a:rPr>
              <a:t> if </a:t>
            </a:r>
          </a:p>
          <a:p>
            <a:pPr lvl="1"/>
            <a:r>
              <a:rPr lang="en-US" altLang="zh-TW" sz="2400" i="1" dirty="0"/>
              <a:t>p</a:t>
            </a:r>
            <a:r>
              <a:rPr lang="en-US" altLang="zh-TW" sz="2400" dirty="0"/>
              <a:t> belongs to the neighborhood of </a:t>
            </a:r>
            <a:r>
              <a:rPr lang="en-US" altLang="zh-TW" sz="2400" i="1" dirty="0"/>
              <a:t>q</a:t>
            </a:r>
            <a:r>
              <a:rPr lang="en-US" altLang="zh-TW" sz="2400" dirty="0"/>
              <a:t>, </a:t>
            </a:r>
            <a:r>
              <a:rPr lang="en-US" altLang="zh-TW" sz="2400" dirty="0" err="1"/>
              <a:t>i.e</a:t>
            </a:r>
            <a:r>
              <a:rPr lang="en-US" altLang="zh-TW" sz="2400" dirty="0"/>
              <a:t>, </a:t>
            </a:r>
            <a:r>
              <a:rPr lang="en-US" altLang="zh-TW" sz="2400" dirty="0" err="1"/>
              <a:t>dist</a:t>
            </a:r>
            <a:r>
              <a:rPr lang="en-US" altLang="zh-TW" sz="2400" dirty="0"/>
              <a:t>(</a:t>
            </a:r>
            <a:r>
              <a:rPr lang="en-US" altLang="zh-TW" sz="2400" i="1" dirty="0"/>
              <a:t>p</a:t>
            </a:r>
            <a:r>
              <a:rPr lang="en-US" altLang="zh-TW" sz="2400" dirty="0"/>
              <a:t>, </a:t>
            </a:r>
            <a:r>
              <a:rPr lang="en-US" altLang="zh-TW" sz="2400" i="1" dirty="0"/>
              <a:t>q</a:t>
            </a:r>
            <a:r>
              <a:rPr lang="en-US" altLang="zh-TW" sz="2400" dirty="0"/>
              <a:t>) &lt;= </a:t>
            </a:r>
            <a:r>
              <a:rPr lang="en-US" altLang="zh-TW" sz="2400" i="1" dirty="0"/>
              <a:t>Eps</a:t>
            </a:r>
          </a:p>
          <a:p>
            <a:pPr lvl="1"/>
            <a:r>
              <a:rPr lang="en-US" altLang="zh-TW" sz="2400" i="1" dirty="0"/>
              <a:t>q</a:t>
            </a:r>
            <a:r>
              <a:rPr lang="en-US" altLang="zh-TW" sz="2400" dirty="0"/>
              <a:t> is a core point</a:t>
            </a:r>
          </a:p>
          <a:p>
            <a:endParaRPr lang="zh-TW" altLang="en-US" sz="2800" dirty="0"/>
          </a:p>
        </p:txBody>
      </p:sp>
      <p:grpSp>
        <p:nvGrpSpPr>
          <p:cNvPr id="6" name="Group 50">
            <a:extLst>
              <a:ext uri="{FF2B5EF4-FFF2-40B4-BE49-F238E27FC236}">
                <a16:creationId xmlns:a16="http://schemas.microsoft.com/office/drawing/2014/main" id="{C5D5C7B7-EDC0-4939-896F-D8616E7018CF}"/>
              </a:ext>
            </a:extLst>
          </p:cNvPr>
          <p:cNvGrpSpPr>
            <a:grpSpLocks/>
          </p:cNvGrpSpPr>
          <p:nvPr/>
        </p:nvGrpSpPr>
        <p:grpSpPr bwMode="auto">
          <a:xfrm>
            <a:off x="2220594" y="4027170"/>
            <a:ext cx="5186045" cy="2297430"/>
            <a:chOff x="5264150" y="4648200"/>
            <a:chExt cx="3879850" cy="1663700"/>
          </a:xfrm>
        </p:grpSpPr>
        <p:sp>
          <p:nvSpPr>
            <p:cNvPr id="7" name="Rectangle 2072">
              <a:extLst>
                <a:ext uri="{FF2B5EF4-FFF2-40B4-BE49-F238E27FC236}">
                  <a16:creationId xmlns:a16="http://schemas.microsoft.com/office/drawing/2014/main" id="{C8C0EDCD-C304-4906-990A-8E5A99520F95}"/>
                </a:ext>
              </a:extLst>
            </p:cNvPr>
            <p:cNvSpPr>
              <a:spLocks noChangeArrowheads="1"/>
            </p:cNvSpPr>
            <p:nvPr/>
          </p:nvSpPr>
          <p:spPr bwMode="auto">
            <a:xfrm>
              <a:off x="7315200" y="4946650"/>
              <a:ext cx="1828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dirty="0" err="1">
                  <a:latin typeface="Times New Roman" panose="02020603050405020304" pitchFamily="18" charset="0"/>
                  <a:ea typeface="SimSun" panose="02010600030101010101" pitchFamily="2" charset="-122"/>
                </a:rPr>
                <a:t>MinPts</a:t>
              </a:r>
              <a:r>
                <a:rPr lang="en-US" altLang="zh-CN" dirty="0">
                  <a:latin typeface="Times New Roman" panose="02020603050405020304" pitchFamily="18" charset="0"/>
                  <a:ea typeface="SimSun" panose="02010600030101010101" pitchFamily="2" charset="-122"/>
                </a:rPr>
                <a:t> = 5</a:t>
              </a:r>
            </a:p>
            <a:p>
              <a:pPr algn="l">
                <a:spcBef>
                  <a:spcPct val="50000"/>
                </a:spcBef>
              </a:pPr>
              <a:r>
                <a:rPr lang="en-US" altLang="zh-CN" dirty="0">
                  <a:latin typeface="Times New Roman" panose="02020603050405020304" pitchFamily="18" charset="0"/>
                  <a:ea typeface="SimSun" panose="02010600030101010101" pitchFamily="2" charset="-122"/>
                </a:rPr>
                <a:t>Eps = 1 cm</a:t>
              </a:r>
            </a:p>
          </p:txBody>
        </p:sp>
        <p:grpSp>
          <p:nvGrpSpPr>
            <p:cNvPr id="8" name="Group 49">
              <a:extLst>
                <a:ext uri="{FF2B5EF4-FFF2-40B4-BE49-F238E27FC236}">
                  <a16:creationId xmlns:a16="http://schemas.microsoft.com/office/drawing/2014/main" id="{166AA5E7-A4C0-4B75-910E-4A9C6D307DE1}"/>
                </a:ext>
              </a:extLst>
            </p:cNvPr>
            <p:cNvGrpSpPr>
              <a:grpSpLocks/>
            </p:cNvGrpSpPr>
            <p:nvPr/>
          </p:nvGrpSpPr>
          <p:grpSpPr bwMode="auto">
            <a:xfrm>
              <a:off x="5264150" y="4648200"/>
              <a:ext cx="1663700" cy="1663700"/>
              <a:chOff x="5264150" y="4648200"/>
              <a:chExt cx="1663700" cy="1663700"/>
            </a:xfrm>
          </p:grpSpPr>
          <p:sp>
            <p:nvSpPr>
              <p:cNvPr id="9" name="Oval 2054">
                <a:extLst>
                  <a:ext uri="{FF2B5EF4-FFF2-40B4-BE49-F238E27FC236}">
                    <a16:creationId xmlns:a16="http://schemas.microsoft.com/office/drawing/2014/main" id="{5EF66ADD-0793-4DA5-BBA4-1EC880766BEE}"/>
                  </a:ext>
                </a:extLst>
              </p:cNvPr>
              <p:cNvSpPr>
                <a:spLocks noChangeArrowheads="1"/>
              </p:cNvSpPr>
              <p:nvPr/>
            </p:nvSpPr>
            <p:spPr bwMode="auto">
              <a:xfrm>
                <a:off x="5375275" y="5430838"/>
                <a:ext cx="100013"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0" name="Oval 2055">
                <a:extLst>
                  <a:ext uri="{FF2B5EF4-FFF2-40B4-BE49-F238E27FC236}">
                    <a16:creationId xmlns:a16="http://schemas.microsoft.com/office/drawing/2014/main" id="{2E5795A7-A253-4E0E-8355-4D6E48A09E50}"/>
                  </a:ext>
                </a:extLst>
              </p:cNvPr>
              <p:cNvSpPr>
                <a:spLocks noChangeArrowheads="1"/>
              </p:cNvSpPr>
              <p:nvPr/>
            </p:nvSpPr>
            <p:spPr bwMode="auto">
              <a:xfrm>
                <a:off x="5711825" y="5541963"/>
                <a:ext cx="98425" cy="10001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1" name="Oval 2056">
                <a:extLst>
                  <a:ext uri="{FF2B5EF4-FFF2-40B4-BE49-F238E27FC236}">
                    <a16:creationId xmlns:a16="http://schemas.microsoft.com/office/drawing/2014/main" id="{4DC956D3-46E3-4F8D-824D-43A00FE6F9F2}"/>
                  </a:ext>
                </a:extLst>
              </p:cNvPr>
              <p:cNvSpPr>
                <a:spLocks noChangeArrowheads="1"/>
              </p:cNvSpPr>
              <p:nvPr/>
            </p:nvSpPr>
            <p:spPr bwMode="auto">
              <a:xfrm>
                <a:off x="5867400" y="5181600"/>
                <a:ext cx="98425"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2" name="Oval 2057">
                <a:extLst>
                  <a:ext uri="{FF2B5EF4-FFF2-40B4-BE49-F238E27FC236}">
                    <a16:creationId xmlns:a16="http://schemas.microsoft.com/office/drawing/2014/main" id="{83A08CF4-A5BB-446F-9AD9-C2C354595CDC}"/>
                  </a:ext>
                </a:extLst>
              </p:cNvPr>
              <p:cNvSpPr>
                <a:spLocks noChangeArrowheads="1"/>
              </p:cNvSpPr>
              <p:nvPr/>
            </p:nvSpPr>
            <p:spPr bwMode="auto">
              <a:xfrm>
                <a:off x="5264150"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3" name="Oval 2058">
                <a:extLst>
                  <a:ext uri="{FF2B5EF4-FFF2-40B4-BE49-F238E27FC236}">
                    <a16:creationId xmlns:a16="http://schemas.microsoft.com/office/drawing/2014/main" id="{62C4E53A-C034-48DA-9D33-53493E541E56}"/>
                  </a:ext>
                </a:extLst>
              </p:cNvPr>
              <p:cNvSpPr>
                <a:spLocks noChangeArrowheads="1"/>
              </p:cNvSpPr>
              <p:nvPr/>
            </p:nvSpPr>
            <p:spPr bwMode="auto">
              <a:xfrm>
                <a:off x="5487988" y="5654675"/>
                <a:ext cx="98425"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4" name="Oval 2059">
                <a:extLst>
                  <a:ext uri="{FF2B5EF4-FFF2-40B4-BE49-F238E27FC236}">
                    <a16:creationId xmlns:a16="http://schemas.microsoft.com/office/drawing/2014/main" id="{5C2C29C3-3CF0-4186-B20E-241F5A1600AE}"/>
                  </a:ext>
                </a:extLst>
              </p:cNvPr>
              <p:cNvSpPr>
                <a:spLocks noChangeArrowheads="1"/>
              </p:cNvSpPr>
              <p:nvPr/>
            </p:nvSpPr>
            <p:spPr bwMode="auto">
              <a:xfrm>
                <a:off x="5487988" y="5876925"/>
                <a:ext cx="98425" cy="10001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5" name="Oval 2060">
                <a:extLst>
                  <a:ext uri="{FF2B5EF4-FFF2-40B4-BE49-F238E27FC236}">
                    <a16:creationId xmlns:a16="http://schemas.microsoft.com/office/drawing/2014/main" id="{E46D55D8-1969-4152-AD7D-6ABA91397CFA}"/>
                  </a:ext>
                </a:extLst>
              </p:cNvPr>
              <p:cNvSpPr>
                <a:spLocks noChangeArrowheads="1"/>
              </p:cNvSpPr>
              <p:nvPr/>
            </p:nvSpPr>
            <p:spPr bwMode="auto">
              <a:xfrm>
                <a:off x="5822950" y="5989638"/>
                <a:ext cx="98425"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6" name="Oval 2061">
                <a:extLst>
                  <a:ext uri="{FF2B5EF4-FFF2-40B4-BE49-F238E27FC236}">
                    <a16:creationId xmlns:a16="http://schemas.microsoft.com/office/drawing/2014/main" id="{2A15345B-F8D2-4E04-A9D4-0955DA317688}"/>
                  </a:ext>
                </a:extLst>
              </p:cNvPr>
              <p:cNvSpPr>
                <a:spLocks noChangeArrowheads="1"/>
              </p:cNvSpPr>
              <p:nvPr/>
            </p:nvSpPr>
            <p:spPr bwMode="auto">
              <a:xfrm>
                <a:off x="5822950" y="46482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7" name="Oval 2062">
                <a:extLst>
                  <a:ext uri="{FF2B5EF4-FFF2-40B4-BE49-F238E27FC236}">
                    <a16:creationId xmlns:a16="http://schemas.microsoft.com/office/drawing/2014/main" id="{7B414189-E70F-4DAB-8A45-DC945C133542}"/>
                  </a:ext>
                </a:extLst>
              </p:cNvPr>
              <p:cNvSpPr>
                <a:spLocks noChangeArrowheads="1"/>
              </p:cNvSpPr>
              <p:nvPr/>
            </p:nvSpPr>
            <p:spPr bwMode="auto">
              <a:xfrm>
                <a:off x="5822950" y="4983163"/>
                <a:ext cx="98425" cy="10001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8" name="Oval 2063">
                <a:extLst>
                  <a:ext uri="{FF2B5EF4-FFF2-40B4-BE49-F238E27FC236}">
                    <a16:creationId xmlns:a16="http://schemas.microsoft.com/office/drawing/2014/main" id="{E68440E1-8B85-4700-892F-47D82982BF86}"/>
                  </a:ext>
                </a:extLst>
              </p:cNvPr>
              <p:cNvSpPr>
                <a:spLocks noChangeArrowheads="1"/>
              </p:cNvSpPr>
              <p:nvPr/>
            </p:nvSpPr>
            <p:spPr bwMode="auto">
              <a:xfrm>
                <a:off x="6492875" y="5654675"/>
                <a:ext cx="100013"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9" name="Oval 2064">
                <a:extLst>
                  <a:ext uri="{FF2B5EF4-FFF2-40B4-BE49-F238E27FC236}">
                    <a16:creationId xmlns:a16="http://schemas.microsoft.com/office/drawing/2014/main" id="{007956AE-757D-47B1-926E-DF4DD16FE4B7}"/>
                  </a:ext>
                </a:extLst>
              </p:cNvPr>
              <p:cNvSpPr>
                <a:spLocks noChangeArrowheads="1"/>
              </p:cNvSpPr>
              <p:nvPr/>
            </p:nvSpPr>
            <p:spPr bwMode="auto">
              <a:xfrm>
                <a:off x="6270625" y="5207000"/>
                <a:ext cx="98425"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0" name="Oval 2065">
                <a:extLst>
                  <a:ext uri="{FF2B5EF4-FFF2-40B4-BE49-F238E27FC236}">
                    <a16:creationId xmlns:a16="http://schemas.microsoft.com/office/drawing/2014/main" id="{BDDA610C-6323-4251-9DE7-9C54756D701C}"/>
                  </a:ext>
                </a:extLst>
              </p:cNvPr>
              <p:cNvSpPr>
                <a:spLocks noChangeArrowheads="1"/>
              </p:cNvSpPr>
              <p:nvPr/>
            </p:nvSpPr>
            <p:spPr bwMode="auto">
              <a:xfrm>
                <a:off x="5711825" y="5765800"/>
                <a:ext cx="98425"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1" name="Oval 2066">
                <a:extLst>
                  <a:ext uri="{FF2B5EF4-FFF2-40B4-BE49-F238E27FC236}">
                    <a16:creationId xmlns:a16="http://schemas.microsoft.com/office/drawing/2014/main" id="{D2596EA8-0D27-47C0-916A-94350933859A}"/>
                  </a:ext>
                </a:extLst>
              </p:cNvPr>
              <p:cNvSpPr>
                <a:spLocks noChangeArrowheads="1"/>
              </p:cNvSpPr>
              <p:nvPr/>
            </p:nvSpPr>
            <p:spPr bwMode="auto">
              <a:xfrm>
                <a:off x="5934075" y="5541963"/>
                <a:ext cx="100013" cy="10001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2" name="Oval 2067">
                <a:extLst>
                  <a:ext uri="{FF2B5EF4-FFF2-40B4-BE49-F238E27FC236}">
                    <a16:creationId xmlns:a16="http://schemas.microsoft.com/office/drawing/2014/main" id="{C94A414D-4E5B-4D26-9AE3-F72AA82C0C20}"/>
                  </a:ext>
                </a:extLst>
              </p:cNvPr>
              <p:cNvSpPr>
                <a:spLocks noChangeArrowheads="1"/>
              </p:cNvSpPr>
              <p:nvPr/>
            </p:nvSpPr>
            <p:spPr bwMode="auto">
              <a:xfrm>
                <a:off x="6157913" y="5876925"/>
                <a:ext cx="100013" cy="10001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 name="Oval 2068">
                <a:extLst>
                  <a:ext uri="{FF2B5EF4-FFF2-40B4-BE49-F238E27FC236}">
                    <a16:creationId xmlns:a16="http://schemas.microsoft.com/office/drawing/2014/main" id="{A575618E-FAB9-4A86-9F2B-85EB63296F06}"/>
                  </a:ext>
                </a:extLst>
              </p:cNvPr>
              <p:cNvSpPr>
                <a:spLocks noChangeArrowheads="1"/>
              </p:cNvSpPr>
              <p:nvPr/>
            </p:nvSpPr>
            <p:spPr bwMode="auto">
              <a:xfrm>
                <a:off x="6716713" y="5989638"/>
                <a:ext cx="100013"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4" name="Oval 2069">
                <a:extLst>
                  <a:ext uri="{FF2B5EF4-FFF2-40B4-BE49-F238E27FC236}">
                    <a16:creationId xmlns:a16="http://schemas.microsoft.com/office/drawing/2014/main" id="{114E1223-FF7F-4470-BB60-DE102F628262}"/>
                  </a:ext>
                </a:extLst>
              </p:cNvPr>
              <p:cNvSpPr>
                <a:spLocks noChangeArrowheads="1"/>
              </p:cNvSpPr>
              <p:nvPr/>
            </p:nvSpPr>
            <p:spPr bwMode="auto">
              <a:xfrm>
                <a:off x="5487988" y="52070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5" name="Rectangle 2070">
                <a:extLst>
                  <a:ext uri="{FF2B5EF4-FFF2-40B4-BE49-F238E27FC236}">
                    <a16:creationId xmlns:a16="http://schemas.microsoft.com/office/drawing/2014/main" id="{04DC588D-D403-4BAF-8F42-F4AB5EB9ECE0}"/>
                  </a:ext>
                </a:extLst>
              </p:cNvPr>
              <p:cNvSpPr>
                <a:spLocks noChangeArrowheads="1"/>
              </p:cNvSpPr>
              <p:nvPr/>
            </p:nvSpPr>
            <p:spPr bwMode="auto">
              <a:xfrm>
                <a:off x="6324600" y="49466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p</a:t>
                </a:r>
              </a:p>
            </p:txBody>
          </p:sp>
          <p:sp>
            <p:nvSpPr>
              <p:cNvPr id="26" name="Rectangle 2071">
                <a:extLst>
                  <a:ext uri="{FF2B5EF4-FFF2-40B4-BE49-F238E27FC236}">
                    <a16:creationId xmlns:a16="http://schemas.microsoft.com/office/drawing/2014/main" id="{9F18EA82-27F8-42A2-9D4E-25C4BC4D7C32}"/>
                  </a:ext>
                </a:extLst>
              </p:cNvPr>
              <p:cNvSpPr>
                <a:spLocks noChangeArrowheads="1"/>
              </p:cNvSpPr>
              <p:nvPr/>
            </p:nvSpPr>
            <p:spPr bwMode="auto">
              <a:xfrm>
                <a:off x="5867400" y="5715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q</a:t>
                </a:r>
              </a:p>
            </p:txBody>
          </p:sp>
          <p:sp>
            <p:nvSpPr>
              <p:cNvPr id="27" name="Oval 2065">
                <a:extLst>
                  <a:ext uri="{FF2B5EF4-FFF2-40B4-BE49-F238E27FC236}">
                    <a16:creationId xmlns:a16="http://schemas.microsoft.com/office/drawing/2014/main" id="{E48BA5CC-8825-4065-B370-35FFA837FF9A}"/>
                  </a:ext>
                </a:extLst>
              </p:cNvPr>
              <p:cNvSpPr>
                <a:spLocks noChangeArrowheads="1"/>
              </p:cNvSpPr>
              <p:nvPr/>
            </p:nvSpPr>
            <p:spPr bwMode="auto">
              <a:xfrm>
                <a:off x="5997575" y="5768975"/>
                <a:ext cx="98425"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grpSp>
    </p:spTree>
    <p:extLst>
      <p:ext uri="{BB962C8B-B14F-4D97-AF65-F5344CB8AC3E}">
        <p14:creationId xmlns:p14="http://schemas.microsoft.com/office/powerpoint/2010/main" val="2306370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CCE884-5A08-4D0D-8187-1C7F59CDD869}"/>
              </a:ext>
            </a:extLst>
          </p:cNvPr>
          <p:cNvSpPr>
            <a:spLocks noGrp="1"/>
          </p:cNvSpPr>
          <p:nvPr>
            <p:ph type="title"/>
          </p:nvPr>
        </p:nvSpPr>
        <p:spPr/>
        <p:txBody>
          <a:bodyPr/>
          <a:lstStyle/>
          <a:p>
            <a:r>
              <a:rPr lang="en-US" altLang="zh-CN" dirty="0">
                <a:ea typeface="SimSun" panose="02010600030101010101" pitchFamily="2" charset="-122"/>
              </a:rPr>
              <a:t>Density-Reachable</a:t>
            </a:r>
            <a:endParaRPr lang="zh-TW" altLang="en-US" dirty="0"/>
          </a:p>
        </p:txBody>
      </p:sp>
      <p:sp>
        <p:nvSpPr>
          <p:cNvPr id="3" name="內容版面配置區 2">
            <a:extLst>
              <a:ext uri="{FF2B5EF4-FFF2-40B4-BE49-F238E27FC236}">
                <a16:creationId xmlns:a16="http://schemas.microsoft.com/office/drawing/2014/main" id="{0B34CF51-07BB-444B-ADF9-A4600DF30FCA}"/>
              </a:ext>
            </a:extLst>
          </p:cNvPr>
          <p:cNvSpPr>
            <a:spLocks noGrp="1"/>
          </p:cNvSpPr>
          <p:nvPr>
            <p:ph idx="1"/>
          </p:nvPr>
        </p:nvSpPr>
        <p:spPr/>
        <p:txBody>
          <a:bodyPr>
            <a:normAutofit/>
          </a:bodyPr>
          <a:lstStyle/>
          <a:p>
            <a:r>
              <a:rPr lang="en-US" altLang="zh-CN" sz="2800" dirty="0">
                <a:ea typeface="SimSun" panose="02010600030101010101" pitchFamily="2" charset="-122"/>
              </a:rPr>
              <a:t>A point </a:t>
            </a:r>
            <a:r>
              <a:rPr lang="en-US" altLang="zh-CN" sz="2800" i="1" dirty="0">
                <a:ea typeface="SimSun" panose="02010600030101010101" pitchFamily="2" charset="-122"/>
              </a:rPr>
              <a:t>p</a:t>
            </a:r>
            <a:r>
              <a:rPr lang="en-US" altLang="zh-CN" sz="2800" dirty="0">
                <a:ea typeface="SimSun" panose="02010600030101010101" pitchFamily="2" charset="-122"/>
              </a:rPr>
              <a:t> is </a:t>
            </a:r>
            <a:r>
              <a:rPr lang="en-US" altLang="zh-CN" sz="2800" dirty="0">
                <a:solidFill>
                  <a:srgbClr val="0000FF"/>
                </a:solidFill>
                <a:ea typeface="SimSun" panose="02010600030101010101" pitchFamily="2" charset="-122"/>
              </a:rPr>
              <a:t>density-reachable</a:t>
            </a:r>
            <a:r>
              <a:rPr lang="en-US" altLang="zh-CN" sz="2800" dirty="0">
                <a:ea typeface="SimSun" panose="02010600030101010101" pitchFamily="2" charset="-122"/>
              </a:rPr>
              <a:t> from a point </a:t>
            </a:r>
            <a:r>
              <a:rPr lang="en-US" altLang="zh-CN" sz="2800" i="1" dirty="0">
                <a:ea typeface="SimSun" panose="02010600030101010101" pitchFamily="2" charset="-122"/>
              </a:rPr>
              <a:t>q</a:t>
            </a:r>
            <a:r>
              <a:rPr lang="en-US" altLang="zh-CN" sz="2800" dirty="0">
                <a:ea typeface="SimSun" panose="02010600030101010101" pitchFamily="2" charset="-122"/>
              </a:rPr>
              <a:t> </a:t>
            </a:r>
            <a:r>
              <a:rPr lang="en-US" altLang="zh-CN" sz="2800" dirty="0" err="1">
                <a:ea typeface="SimSun" panose="02010600030101010101" pitchFamily="2" charset="-122"/>
              </a:rPr>
              <a:t>w.r.t.</a:t>
            </a:r>
            <a:r>
              <a:rPr lang="en-US" altLang="zh-CN" sz="2800" dirty="0">
                <a:ea typeface="SimSun" panose="02010600030101010101" pitchFamily="2" charset="-122"/>
              </a:rPr>
              <a:t> </a:t>
            </a:r>
            <a:r>
              <a:rPr lang="en-US" altLang="zh-CN" sz="2800" i="1" dirty="0">
                <a:ea typeface="SimSun" panose="02010600030101010101" pitchFamily="2" charset="-122"/>
              </a:rPr>
              <a:t>Eps</a:t>
            </a:r>
            <a:r>
              <a:rPr lang="en-US" altLang="zh-CN" sz="2800" dirty="0">
                <a:ea typeface="SimSun" panose="02010600030101010101" pitchFamily="2" charset="-122"/>
              </a:rPr>
              <a:t>, </a:t>
            </a:r>
            <a:r>
              <a:rPr lang="en-US" altLang="zh-CN" sz="2800" i="1" dirty="0" err="1">
                <a:ea typeface="SimSun" panose="02010600030101010101" pitchFamily="2" charset="-122"/>
              </a:rPr>
              <a:t>MinPts</a:t>
            </a:r>
            <a:r>
              <a:rPr lang="en-US" altLang="zh-CN" sz="2800" dirty="0">
                <a:ea typeface="SimSun" panose="02010600030101010101" pitchFamily="2" charset="-122"/>
              </a:rPr>
              <a:t> if there is a chain of points </a:t>
            </a:r>
            <a:r>
              <a:rPr lang="en-US" altLang="zh-CN" sz="2800" i="1" dirty="0">
                <a:ea typeface="SimSun" panose="02010600030101010101" pitchFamily="2" charset="-122"/>
              </a:rPr>
              <a:t>p</a:t>
            </a:r>
            <a:r>
              <a:rPr lang="en-US" altLang="zh-CN" sz="2800" i="1" baseline="-25000" dirty="0">
                <a:ea typeface="SimSun" panose="02010600030101010101" pitchFamily="2" charset="-122"/>
              </a:rPr>
              <a:t>1</a:t>
            </a:r>
            <a:r>
              <a:rPr lang="en-US" altLang="zh-CN" sz="2800" dirty="0">
                <a:ea typeface="SimSun" panose="02010600030101010101" pitchFamily="2" charset="-122"/>
              </a:rPr>
              <a:t>, </a:t>
            </a:r>
            <a:r>
              <a:rPr lang="en-US" altLang="zh-CN" sz="2800" dirty="0">
                <a:latin typeface="Times New Roman" panose="02020603050405020304" pitchFamily="18" charset="0"/>
                <a:ea typeface="SimSun" panose="02010600030101010101" pitchFamily="2" charset="-122"/>
              </a:rPr>
              <a:t>…</a:t>
            </a:r>
            <a:r>
              <a:rPr lang="en-US" altLang="zh-CN" sz="2800" dirty="0">
                <a:ea typeface="SimSun" panose="02010600030101010101" pitchFamily="2" charset="-122"/>
              </a:rPr>
              <a:t>, </a:t>
            </a:r>
            <a:r>
              <a:rPr lang="en-US" altLang="zh-CN" sz="2800" i="1" dirty="0" err="1">
                <a:ea typeface="SimSun" panose="02010600030101010101" pitchFamily="2" charset="-122"/>
              </a:rPr>
              <a:t>p</a:t>
            </a:r>
            <a:r>
              <a:rPr lang="en-US" altLang="zh-CN" sz="2800" i="1" baseline="-25000" dirty="0" err="1">
                <a:ea typeface="SimSun" panose="02010600030101010101" pitchFamily="2" charset="-122"/>
              </a:rPr>
              <a:t>n</a:t>
            </a:r>
            <a:r>
              <a:rPr lang="en-US" altLang="zh-CN" sz="2800" dirty="0">
                <a:ea typeface="SimSun" panose="02010600030101010101" pitchFamily="2" charset="-122"/>
              </a:rPr>
              <a:t>, </a:t>
            </a:r>
            <a:r>
              <a:rPr lang="en-US" altLang="zh-CN" sz="2800" i="1" dirty="0">
                <a:ea typeface="SimSun" panose="02010600030101010101" pitchFamily="2" charset="-122"/>
              </a:rPr>
              <a:t>p</a:t>
            </a:r>
            <a:r>
              <a:rPr lang="en-US" altLang="zh-CN" sz="2800" i="1" baseline="-25000" dirty="0">
                <a:ea typeface="SimSun" panose="02010600030101010101" pitchFamily="2" charset="-122"/>
              </a:rPr>
              <a:t>1</a:t>
            </a:r>
            <a:r>
              <a:rPr lang="en-US" altLang="zh-CN" sz="2800" dirty="0">
                <a:ea typeface="SimSun" panose="02010600030101010101" pitchFamily="2" charset="-122"/>
              </a:rPr>
              <a:t> = </a:t>
            </a:r>
            <a:r>
              <a:rPr lang="en-US" altLang="zh-CN" sz="2800" i="1" dirty="0">
                <a:ea typeface="SimSun" panose="02010600030101010101" pitchFamily="2" charset="-122"/>
              </a:rPr>
              <a:t>q</a:t>
            </a:r>
            <a:r>
              <a:rPr lang="en-US" altLang="zh-CN" sz="2800" dirty="0">
                <a:ea typeface="SimSun" panose="02010600030101010101" pitchFamily="2" charset="-122"/>
              </a:rPr>
              <a:t>, </a:t>
            </a:r>
            <a:r>
              <a:rPr lang="en-US" altLang="zh-CN" sz="2800" i="1" dirty="0" err="1">
                <a:ea typeface="SimSun" panose="02010600030101010101" pitchFamily="2" charset="-122"/>
              </a:rPr>
              <a:t>p</a:t>
            </a:r>
            <a:r>
              <a:rPr lang="en-US" altLang="zh-CN" sz="2800" i="1" baseline="-25000" dirty="0" err="1">
                <a:ea typeface="SimSun" panose="02010600030101010101" pitchFamily="2" charset="-122"/>
              </a:rPr>
              <a:t>n</a:t>
            </a:r>
            <a:r>
              <a:rPr lang="en-US" altLang="zh-CN" sz="2800" dirty="0">
                <a:ea typeface="SimSun" panose="02010600030101010101" pitchFamily="2" charset="-122"/>
              </a:rPr>
              <a:t> = </a:t>
            </a:r>
            <a:r>
              <a:rPr lang="en-US" altLang="zh-CN" sz="2800" i="1" dirty="0">
                <a:ea typeface="SimSun" panose="02010600030101010101" pitchFamily="2" charset="-122"/>
              </a:rPr>
              <a:t>p</a:t>
            </a:r>
            <a:r>
              <a:rPr lang="en-US" altLang="zh-CN" sz="2800" dirty="0">
                <a:ea typeface="SimSun" panose="02010600030101010101" pitchFamily="2" charset="-122"/>
              </a:rPr>
              <a:t> such that </a:t>
            </a:r>
            <a:r>
              <a:rPr lang="en-US" altLang="zh-CN" sz="2800" i="1" dirty="0">
                <a:ea typeface="SimSun" panose="02010600030101010101" pitchFamily="2" charset="-122"/>
              </a:rPr>
              <a:t>p</a:t>
            </a:r>
            <a:r>
              <a:rPr lang="en-US" altLang="zh-CN" sz="2800" i="1" baseline="-25000" dirty="0">
                <a:ea typeface="SimSun" panose="02010600030101010101" pitchFamily="2" charset="-122"/>
              </a:rPr>
              <a:t>i+1</a:t>
            </a:r>
            <a:r>
              <a:rPr lang="en-US" altLang="zh-CN" sz="2800" dirty="0">
                <a:ea typeface="SimSun" panose="02010600030101010101" pitchFamily="2" charset="-122"/>
              </a:rPr>
              <a:t> is directly density-reachable from </a:t>
            </a:r>
            <a:r>
              <a:rPr lang="en-US" altLang="zh-CN" sz="2800" i="1" dirty="0">
                <a:ea typeface="SimSun" panose="02010600030101010101" pitchFamily="2" charset="-122"/>
              </a:rPr>
              <a:t>p</a:t>
            </a:r>
            <a:r>
              <a:rPr lang="en-US" altLang="zh-CN" sz="2800" i="1" baseline="-25000" dirty="0">
                <a:ea typeface="SimSun" panose="02010600030101010101" pitchFamily="2" charset="-122"/>
              </a:rPr>
              <a:t>i</a:t>
            </a:r>
            <a:endParaRPr lang="zh-TW" altLang="en-US" sz="2800" dirty="0"/>
          </a:p>
        </p:txBody>
      </p:sp>
      <p:grpSp>
        <p:nvGrpSpPr>
          <p:cNvPr id="4" name="群組 3">
            <a:extLst>
              <a:ext uri="{FF2B5EF4-FFF2-40B4-BE49-F238E27FC236}">
                <a16:creationId xmlns:a16="http://schemas.microsoft.com/office/drawing/2014/main" id="{F0BCFAC7-AE40-4111-9611-66BAAE0D8074}"/>
              </a:ext>
            </a:extLst>
          </p:cNvPr>
          <p:cNvGrpSpPr/>
          <p:nvPr/>
        </p:nvGrpSpPr>
        <p:grpSpPr>
          <a:xfrm>
            <a:off x="2693353" y="3429000"/>
            <a:ext cx="3113088" cy="2689860"/>
            <a:chOff x="6370638" y="1752600"/>
            <a:chExt cx="2090737" cy="1790700"/>
          </a:xfrm>
        </p:grpSpPr>
        <p:sp>
          <p:nvSpPr>
            <p:cNvPr id="5" name="Oval 1028">
              <a:extLst>
                <a:ext uri="{FF2B5EF4-FFF2-40B4-BE49-F238E27FC236}">
                  <a16:creationId xmlns:a16="http://schemas.microsoft.com/office/drawing/2014/main" id="{6DF1B465-1BA5-4837-8B49-E5F1CBE931CD}"/>
                </a:ext>
              </a:extLst>
            </p:cNvPr>
            <p:cNvSpPr>
              <a:spLocks noChangeArrowheads="1"/>
            </p:cNvSpPr>
            <p:nvPr/>
          </p:nvSpPr>
          <p:spPr bwMode="auto">
            <a:xfrm>
              <a:off x="7019925" y="2459038"/>
              <a:ext cx="100013"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 name="Oval 1029">
              <a:extLst>
                <a:ext uri="{FF2B5EF4-FFF2-40B4-BE49-F238E27FC236}">
                  <a16:creationId xmlns:a16="http://schemas.microsoft.com/office/drawing/2014/main" id="{63763570-5163-498A-A625-A855295F1F61}"/>
                </a:ext>
              </a:extLst>
            </p:cNvPr>
            <p:cNvSpPr>
              <a:spLocks noChangeArrowheads="1"/>
            </p:cNvSpPr>
            <p:nvPr/>
          </p:nvSpPr>
          <p:spPr bwMode="auto">
            <a:xfrm>
              <a:off x="7356475" y="2570163"/>
              <a:ext cx="98425" cy="10001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7" name="Oval 1030">
              <a:extLst>
                <a:ext uri="{FF2B5EF4-FFF2-40B4-BE49-F238E27FC236}">
                  <a16:creationId xmlns:a16="http://schemas.microsoft.com/office/drawing/2014/main" id="{E627189E-B5D4-478F-90F5-74BB22FC06F6}"/>
                </a:ext>
              </a:extLst>
            </p:cNvPr>
            <p:cNvSpPr>
              <a:spLocks noChangeArrowheads="1"/>
            </p:cNvSpPr>
            <p:nvPr/>
          </p:nvSpPr>
          <p:spPr bwMode="auto">
            <a:xfrm>
              <a:off x="7356475" y="2235200"/>
              <a:ext cx="98425"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8" name="Oval 1031">
              <a:extLst>
                <a:ext uri="{FF2B5EF4-FFF2-40B4-BE49-F238E27FC236}">
                  <a16:creationId xmlns:a16="http://schemas.microsoft.com/office/drawing/2014/main" id="{A3110F58-BBCC-4D47-B463-E25C62CC6AE9}"/>
                </a:ext>
              </a:extLst>
            </p:cNvPr>
            <p:cNvSpPr>
              <a:spLocks noChangeArrowheads="1"/>
            </p:cNvSpPr>
            <p:nvPr/>
          </p:nvSpPr>
          <p:spPr bwMode="auto">
            <a:xfrm>
              <a:off x="6908800" y="2905125"/>
              <a:ext cx="98425" cy="10001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9" name="Oval 1032">
              <a:extLst>
                <a:ext uri="{FF2B5EF4-FFF2-40B4-BE49-F238E27FC236}">
                  <a16:creationId xmlns:a16="http://schemas.microsoft.com/office/drawing/2014/main" id="{89388031-80BC-46CB-B7BB-34143F76A0A9}"/>
                </a:ext>
              </a:extLst>
            </p:cNvPr>
            <p:cNvSpPr>
              <a:spLocks noChangeArrowheads="1"/>
            </p:cNvSpPr>
            <p:nvPr/>
          </p:nvSpPr>
          <p:spPr bwMode="auto">
            <a:xfrm>
              <a:off x="7132638" y="2682875"/>
              <a:ext cx="98425"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0" name="Oval 1033">
              <a:extLst>
                <a:ext uri="{FF2B5EF4-FFF2-40B4-BE49-F238E27FC236}">
                  <a16:creationId xmlns:a16="http://schemas.microsoft.com/office/drawing/2014/main" id="{F8839D33-6555-4A5D-A997-1548BE818239}"/>
                </a:ext>
              </a:extLst>
            </p:cNvPr>
            <p:cNvSpPr>
              <a:spLocks noChangeArrowheads="1"/>
            </p:cNvSpPr>
            <p:nvPr/>
          </p:nvSpPr>
          <p:spPr bwMode="auto">
            <a:xfrm>
              <a:off x="7132638" y="2905125"/>
              <a:ext cx="98425" cy="10001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1" name="Oval 1034">
              <a:extLst>
                <a:ext uri="{FF2B5EF4-FFF2-40B4-BE49-F238E27FC236}">
                  <a16:creationId xmlns:a16="http://schemas.microsoft.com/office/drawing/2014/main" id="{0BAEE857-924E-4D6A-A08F-5CD7126FAB62}"/>
                </a:ext>
              </a:extLst>
            </p:cNvPr>
            <p:cNvSpPr>
              <a:spLocks noChangeArrowheads="1"/>
            </p:cNvSpPr>
            <p:nvPr/>
          </p:nvSpPr>
          <p:spPr bwMode="auto">
            <a:xfrm>
              <a:off x="7467600" y="3017838"/>
              <a:ext cx="98425"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2" name="Oval 1035">
              <a:extLst>
                <a:ext uri="{FF2B5EF4-FFF2-40B4-BE49-F238E27FC236}">
                  <a16:creationId xmlns:a16="http://schemas.microsoft.com/office/drawing/2014/main" id="{274144B6-88D4-4DF0-B8A5-A4437334A6F3}"/>
                </a:ext>
              </a:extLst>
            </p:cNvPr>
            <p:cNvSpPr>
              <a:spLocks noChangeArrowheads="1"/>
            </p:cNvSpPr>
            <p:nvPr/>
          </p:nvSpPr>
          <p:spPr bwMode="auto">
            <a:xfrm>
              <a:off x="7467600" y="2011363"/>
              <a:ext cx="98425" cy="10001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3" name="Oval 1036">
              <a:extLst>
                <a:ext uri="{FF2B5EF4-FFF2-40B4-BE49-F238E27FC236}">
                  <a16:creationId xmlns:a16="http://schemas.microsoft.com/office/drawing/2014/main" id="{A81F511A-FD6D-41CB-95A9-DB9E30A721A8}"/>
                </a:ext>
              </a:extLst>
            </p:cNvPr>
            <p:cNvSpPr>
              <a:spLocks noChangeArrowheads="1"/>
            </p:cNvSpPr>
            <p:nvPr/>
          </p:nvSpPr>
          <p:spPr bwMode="auto">
            <a:xfrm>
              <a:off x="8137525" y="2682875"/>
              <a:ext cx="100013"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4" name="Oval 1037">
              <a:extLst>
                <a:ext uri="{FF2B5EF4-FFF2-40B4-BE49-F238E27FC236}">
                  <a16:creationId xmlns:a16="http://schemas.microsoft.com/office/drawing/2014/main" id="{7F6BFFFD-271B-40F8-A9B6-78AC9E4ED3D0}"/>
                </a:ext>
              </a:extLst>
            </p:cNvPr>
            <p:cNvSpPr>
              <a:spLocks noChangeArrowheads="1"/>
            </p:cNvSpPr>
            <p:nvPr/>
          </p:nvSpPr>
          <p:spPr bwMode="auto">
            <a:xfrm>
              <a:off x="7915275" y="2235200"/>
              <a:ext cx="98425"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5" name="Oval 1038">
              <a:extLst>
                <a:ext uri="{FF2B5EF4-FFF2-40B4-BE49-F238E27FC236}">
                  <a16:creationId xmlns:a16="http://schemas.microsoft.com/office/drawing/2014/main" id="{A498515B-3CE8-4E98-A844-3FC4D19F1C33}"/>
                </a:ext>
              </a:extLst>
            </p:cNvPr>
            <p:cNvSpPr>
              <a:spLocks noChangeArrowheads="1"/>
            </p:cNvSpPr>
            <p:nvPr/>
          </p:nvSpPr>
          <p:spPr bwMode="auto">
            <a:xfrm>
              <a:off x="7356475" y="2794000"/>
              <a:ext cx="98425"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6" name="Oval 1039">
              <a:extLst>
                <a:ext uri="{FF2B5EF4-FFF2-40B4-BE49-F238E27FC236}">
                  <a16:creationId xmlns:a16="http://schemas.microsoft.com/office/drawing/2014/main" id="{9A5BA009-6CFB-4BC6-BBF8-F2B6E903991C}"/>
                </a:ext>
              </a:extLst>
            </p:cNvPr>
            <p:cNvSpPr>
              <a:spLocks noChangeArrowheads="1"/>
            </p:cNvSpPr>
            <p:nvPr/>
          </p:nvSpPr>
          <p:spPr bwMode="auto">
            <a:xfrm>
              <a:off x="7578725" y="2570163"/>
              <a:ext cx="100013" cy="10001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7" name="Oval 1040">
              <a:extLst>
                <a:ext uri="{FF2B5EF4-FFF2-40B4-BE49-F238E27FC236}">
                  <a16:creationId xmlns:a16="http://schemas.microsoft.com/office/drawing/2014/main" id="{31662223-1E99-491E-B817-F8762F4D0F47}"/>
                </a:ext>
              </a:extLst>
            </p:cNvPr>
            <p:cNvSpPr>
              <a:spLocks noChangeArrowheads="1"/>
            </p:cNvSpPr>
            <p:nvPr/>
          </p:nvSpPr>
          <p:spPr bwMode="auto">
            <a:xfrm>
              <a:off x="7802563" y="2905125"/>
              <a:ext cx="100012" cy="10001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8" name="Oval 1041">
              <a:extLst>
                <a:ext uri="{FF2B5EF4-FFF2-40B4-BE49-F238E27FC236}">
                  <a16:creationId xmlns:a16="http://schemas.microsoft.com/office/drawing/2014/main" id="{08F2D73F-650C-42A0-8449-22A8CFEDB471}"/>
                </a:ext>
              </a:extLst>
            </p:cNvPr>
            <p:cNvSpPr>
              <a:spLocks noChangeArrowheads="1"/>
            </p:cNvSpPr>
            <p:nvPr/>
          </p:nvSpPr>
          <p:spPr bwMode="auto">
            <a:xfrm>
              <a:off x="8361363" y="3017838"/>
              <a:ext cx="100012" cy="98425"/>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9" name="Oval 1042">
              <a:extLst>
                <a:ext uri="{FF2B5EF4-FFF2-40B4-BE49-F238E27FC236}">
                  <a16:creationId xmlns:a16="http://schemas.microsoft.com/office/drawing/2014/main" id="{51CD953D-1134-4D4B-AED4-1E7316F5250C}"/>
                </a:ext>
              </a:extLst>
            </p:cNvPr>
            <p:cNvSpPr>
              <a:spLocks noChangeArrowheads="1"/>
            </p:cNvSpPr>
            <p:nvPr/>
          </p:nvSpPr>
          <p:spPr bwMode="auto">
            <a:xfrm>
              <a:off x="7086600" y="24384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0" name="Oval 1043">
              <a:extLst>
                <a:ext uri="{FF2B5EF4-FFF2-40B4-BE49-F238E27FC236}">
                  <a16:creationId xmlns:a16="http://schemas.microsoft.com/office/drawing/2014/main" id="{362553A5-6583-4ABF-9C41-CCCCBEBF78D0}"/>
                </a:ext>
              </a:extLst>
            </p:cNvPr>
            <p:cNvSpPr>
              <a:spLocks noChangeArrowheads="1"/>
            </p:cNvSpPr>
            <p:nvPr/>
          </p:nvSpPr>
          <p:spPr bwMode="auto">
            <a:xfrm>
              <a:off x="6370638" y="23114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1" name="Rectangle 1044">
              <a:extLst>
                <a:ext uri="{FF2B5EF4-FFF2-40B4-BE49-F238E27FC236}">
                  <a16:creationId xmlns:a16="http://schemas.microsoft.com/office/drawing/2014/main" id="{D89E9849-140E-43AE-A376-0B189FB96439}"/>
                </a:ext>
              </a:extLst>
            </p:cNvPr>
            <p:cNvSpPr>
              <a:spLocks noChangeArrowheads="1"/>
            </p:cNvSpPr>
            <p:nvPr/>
          </p:nvSpPr>
          <p:spPr bwMode="auto">
            <a:xfrm>
              <a:off x="7969250" y="20510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b="1" i="1">
                  <a:latin typeface="Times New Roman" panose="02020603050405020304" pitchFamily="18" charset="0"/>
                  <a:ea typeface="SimSun" panose="02010600030101010101" pitchFamily="2" charset="-122"/>
                </a:rPr>
                <a:t>p</a:t>
              </a:r>
            </a:p>
          </p:txBody>
        </p:sp>
        <p:sp>
          <p:nvSpPr>
            <p:cNvPr id="22" name="Rectangle 1045">
              <a:extLst>
                <a:ext uri="{FF2B5EF4-FFF2-40B4-BE49-F238E27FC236}">
                  <a16:creationId xmlns:a16="http://schemas.microsoft.com/office/drawing/2014/main" id="{3BEF6340-D73E-4E20-B155-D27B3292B924}"/>
                </a:ext>
              </a:extLst>
            </p:cNvPr>
            <p:cNvSpPr>
              <a:spLocks noChangeArrowheads="1"/>
            </p:cNvSpPr>
            <p:nvPr/>
          </p:nvSpPr>
          <p:spPr bwMode="auto">
            <a:xfrm>
              <a:off x="6597650" y="27368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b="1" i="1">
                  <a:latin typeface="Times New Roman" panose="02020603050405020304" pitchFamily="18" charset="0"/>
                  <a:ea typeface="SimSun" panose="02010600030101010101" pitchFamily="2" charset="-122"/>
                </a:rPr>
                <a:t>q</a:t>
              </a:r>
            </a:p>
          </p:txBody>
        </p:sp>
        <p:sp>
          <p:nvSpPr>
            <p:cNvPr id="23" name="Oval 1046">
              <a:extLst>
                <a:ext uri="{FF2B5EF4-FFF2-40B4-BE49-F238E27FC236}">
                  <a16:creationId xmlns:a16="http://schemas.microsoft.com/office/drawing/2014/main" id="{A603515C-1DE3-4FE3-8863-D3BF1784D610}"/>
                </a:ext>
              </a:extLst>
            </p:cNvPr>
            <p:cNvSpPr>
              <a:spLocks noChangeArrowheads="1"/>
            </p:cNvSpPr>
            <p:nvPr/>
          </p:nvSpPr>
          <p:spPr bwMode="auto">
            <a:xfrm>
              <a:off x="7315200" y="1752600"/>
              <a:ext cx="1104900" cy="1104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4" name="Rectangle 1047">
              <a:extLst>
                <a:ext uri="{FF2B5EF4-FFF2-40B4-BE49-F238E27FC236}">
                  <a16:creationId xmlns:a16="http://schemas.microsoft.com/office/drawing/2014/main" id="{23EB5978-D111-4303-8645-70FD85183A3B}"/>
                </a:ext>
              </a:extLst>
            </p:cNvPr>
            <p:cNvSpPr>
              <a:spLocks noChangeArrowheads="1"/>
            </p:cNvSpPr>
            <p:nvPr/>
          </p:nvSpPr>
          <p:spPr bwMode="auto">
            <a:xfrm>
              <a:off x="7359650" y="250825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b="1" i="1">
                  <a:latin typeface="Times New Roman" panose="02020603050405020304" pitchFamily="18" charset="0"/>
                  <a:ea typeface="SimSun" panose="02010600030101010101" pitchFamily="2" charset="-122"/>
                </a:rPr>
                <a:t>p</a:t>
              </a:r>
              <a:r>
                <a:rPr lang="en-US" altLang="zh-CN" b="1" i="1" baseline="-25000">
                  <a:latin typeface="Times New Roman" panose="02020603050405020304" pitchFamily="18" charset="0"/>
                  <a:ea typeface="SimSun" panose="02010600030101010101" pitchFamily="2" charset="-122"/>
                </a:rPr>
                <a:t>1</a:t>
              </a:r>
            </a:p>
          </p:txBody>
        </p:sp>
        <p:sp>
          <p:nvSpPr>
            <p:cNvPr id="25" name="Line 1048">
              <a:extLst>
                <a:ext uri="{FF2B5EF4-FFF2-40B4-BE49-F238E27FC236}">
                  <a16:creationId xmlns:a16="http://schemas.microsoft.com/office/drawing/2014/main" id="{5DFCE108-A098-44E8-AE59-7DAC37A376C6}"/>
                </a:ext>
              </a:extLst>
            </p:cNvPr>
            <p:cNvSpPr>
              <a:spLocks noChangeShapeType="1"/>
            </p:cNvSpPr>
            <p:nvPr/>
          </p:nvSpPr>
          <p:spPr bwMode="auto">
            <a:xfrm flipH="1">
              <a:off x="7435850" y="2355850"/>
              <a:ext cx="457200" cy="228600"/>
            </a:xfrm>
            <a:prstGeom prst="line">
              <a:avLst/>
            </a:prstGeom>
            <a:noFill/>
            <a:ln w="25400">
              <a:solidFill>
                <a:schemeClr val="tx1"/>
              </a:solidFill>
              <a:round/>
              <a:headEnd type="stealth" w="lg" len="med"/>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 name="Line 1085">
              <a:extLst>
                <a:ext uri="{FF2B5EF4-FFF2-40B4-BE49-F238E27FC236}">
                  <a16:creationId xmlns:a16="http://schemas.microsoft.com/office/drawing/2014/main" id="{DEBF2D9A-FF45-4C61-8538-88FE631E6B6E}"/>
                </a:ext>
              </a:extLst>
            </p:cNvPr>
            <p:cNvSpPr>
              <a:spLocks noChangeShapeType="1"/>
            </p:cNvSpPr>
            <p:nvPr/>
          </p:nvSpPr>
          <p:spPr bwMode="auto">
            <a:xfrm flipV="1">
              <a:off x="6934200" y="2667000"/>
              <a:ext cx="457200" cy="304800"/>
            </a:xfrm>
            <a:prstGeom prst="line">
              <a:avLst/>
            </a:prstGeom>
            <a:noFill/>
            <a:ln w="254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grpSp>
    </p:spTree>
    <p:extLst>
      <p:ext uri="{BB962C8B-B14F-4D97-AF65-F5344CB8AC3E}">
        <p14:creationId xmlns:p14="http://schemas.microsoft.com/office/powerpoint/2010/main" val="45183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0407DF-58F0-4744-9CD5-0068FCC0BDB4}"/>
              </a:ext>
            </a:extLst>
          </p:cNvPr>
          <p:cNvSpPr>
            <a:spLocks noGrp="1"/>
          </p:cNvSpPr>
          <p:nvPr>
            <p:ph type="title"/>
          </p:nvPr>
        </p:nvSpPr>
        <p:spPr/>
        <p:txBody>
          <a:bodyPr>
            <a:normAutofit/>
          </a:bodyPr>
          <a:lstStyle/>
          <a:p>
            <a:r>
              <a:rPr lang="en-US" altLang="zh-CN" dirty="0">
                <a:ea typeface="SimSun" panose="02010600030101010101" pitchFamily="2" charset="-122"/>
              </a:rPr>
              <a:t>Density-connected</a:t>
            </a:r>
            <a:endParaRPr lang="zh-TW" altLang="en-US" dirty="0"/>
          </a:p>
        </p:txBody>
      </p:sp>
      <p:sp>
        <p:nvSpPr>
          <p:cNvPr id="3" name="內容版面配置區 2">
            <a:extLst>
              <a:ext uri="{FF2B5EF4-FFF2-40B4-BE49-F238E27FC236}">
                <a16:creationId xmlns:a16="http://schemas.microsoft.com/office/drawing/2014/main" id="{987D04AD-8C93-4CB7-8D0D-88A6DF8F4DFE}"/>
              </a:ext>
            </a:extLst>
          </p:cNvPr>
          <p:cNvSpPr>
            <a:spLocks noGrp="1"/>
          </p:cNvSpPr>
          <p:nvPr>
            <p:ph idx="1"/>
          </p:nvPr>
        </p:nvSpPr>
        <p:spPr/>
        <p:txBody>
          <a:bodyPr>
            <a:normAutofit/>
          </a:bodyPr>
          <a:lstStyle/>
          <a:p>
            <a:r>
              <a:rPr lang="en-US" altLang="zh-CN" sz="2800" dirty="0">
                <a:ea typeface="SimSun" panose="02010600030101010101" pitchFamily="2" charset="-122"/>
              </a:rPr>
              <a:t>A point </a:t>
            </a:r>
            <a:r>
              <a:rPr lang="en-US" altLang="zh-CN" sz="2800" i="1" dirty="0">
                <a:ea typeface="SimSun" panose="02010600030101010101" pitchFamily="2" charset="-122"/>
              </a:rPr>
              <a:t>p</a:t>
            </a:r>
            <a:r>
              <a:rPr lang="en-US" altLang="zh-CN" sz="2800" dirty="0">
                <a:ea typeface="SimSun" panose="02010600030101010101" pitchFamily="2" charset="-122"/>
              </a:rPr>
              <a:t> is </a:t>
            </a:r>
            <a:r>
              <a:rPr lang="en-US" altLang="zh-CN" sz="2800" dirty="0">
                <a:solidFill>
                  <a:srgbClr val="0000FF"/>
                </a:solidFill>
                <a:ea typeface="SimSun" panose="02010600030101010101" pitchFamily="2" charset="-122"/>
              </a:rPr>
              <a:t>density-connected</a:t>
            </a:r>
            <a:r>
              <a:rPr lang="en-US" altLang="zh-CN" sz="2800" dirty="0">
                <a:ea typeface="SimSun" panose="02010600030101010101" pitchFamily="2" charset="-122"/>
              </a:rPr>
              <a:t> to a point </a:t>
            </a:r>
            <a:r>
              <a:rPr lang="en-US" altLang="zh-CN" sz="2800" i="1" dirty="0">
                <a:ea typeface="SimSun" panose="02010600030101010101" pitchFamily="2" charset="-122"/>
              </a:rPr>
              <a:t>q</a:t>
            </a:r>
            <a:r>
              <a:rPr lang="en-US" altLang="zh-CN" sz="2800" dirty="0">
                <a:ea typeface="SimSun" panose="02010600030101010101" pitchFamily="2" charset="-122"/>
              </a:rPr>
              <a:t> </a:t>
            </a:r>
            <a:r>
              <a:rPr lang="en-US" altLang="zh-CN" sz="2800" dirty="0" err="1">
                <a:ea typeface="SimSun" panose="02010600030101010101" pitchFamily="2" charset="-122"/>
              </a:rPr>
              <a:t>w.r.t.</a:t>
            </a:r>
            <a:r>
              <a:rPr lang="en-US" altLang="zh-CN" sz="2800" dirty="0">
                <a:ea typeface="SimSun" panose="02010600030101010101" pitchFamily="2" charset="-122"/>
              </a:rPr>
              <a:t> </a:t>
            </a:r>
            <a:r>
              <a:rPr lang="en-US" altLang="zh-CN" sz="2800" i="1" dirty="0">
                <a:ea typeface="SimSun" panose="02010600030101010101" pitchFamily="2" charset="-122"/>
              </a:rPr>
              <a:t>Eps</a:t>
            </a:r>
            <a:r>
              <a:rPr lang="en-US" altLang="zh-CN" sz="2800" dirty="0">
                <a:ea typeface="SimSun" panose="02010600030101010101" pitchFamily="2" charset="-122"/>
              </a:rPr>
              <a:t>, </a:t>
            </a:r>
            <a:r>
              <a:rPr lang="en-US" altLang="zh-CN" sz="2800" i="1" dirty="0" err="1">
                <a:ea typeface="SimSun" panose="02010600030101010101" pitchFamily="2" charset="-122"/>
              </a:rPr>
              <a:t>MinPts</a:t>
            </a:r>
            <a:r>
              <a:rPr lang="en-US" altLang="zh-CN" sz="2800" dirty="0">
                <a:ea typeface="SimSun" panose="02010600030101010101" pitchFamily="2" charset="-122"/>
              </a:rPr>
              <a:t> if there is a point </a:t>
            </a:r>
            <a:r>
              <a:rPr lang="en-US" altLang="zh-CN" sz="2800" i="1" dirty="0">
                <a:ea typeface="SimSun" panose="02010600030101010101" pitchFamily="2" charset="-122"/>
              </a:rPr>
              <a:t>o </a:t>
            </a:r>
            <a:r>
              <a:rPr lang="en-US" altLang="zh-CN" sz="2800" dirty="0">
                <a:ea typeface="SimSun" panose="02010600030101010101" pitchFamily="2" charset="-122"/>
              </a:rPr>
              <a:t>such that both, </a:t>
            </a:r>
            <a:r>
              <a:rPr lang="en-US" altLang="zh-CN" sz="2800" i="1" dirty="0">
                <a:ea typeface="SimSun" panose="02010600030101010101" pitchFamily="2" charset="-122"/>
              </a:rPr>
              <a:t>p</a:t>
            </a:r>
            <a:r>
              <a:rPr lang="en-US" altLang="zh-CN" sz="2800" dirty="0">
                <a:ea typeface="SimSun" panose="02010600030101010101" pitchFamily="2" charset="-122"/>
              </a:rPr>
              <a:t> and </a:t>
            </a:r>
            <a:r>
              <a:rPr lang="en-US" altLang="zh-CN" sz="2800" i="1" dirty="0">
                <a:ea typeface="SimSun" panose="02010600030101010101" pitchFamily="2" charset="-122"/>
              </a:rPr>
              <a:t>q</a:t>
            </a:r>
            <a:r>
              <a:rPr lang="en-US" altLang="zh-CN" sz="2800" dirty="0">
                <a:ea typeface="SimSun" panose="02010600030101010101" pitchFamily="2" charset="-122"/>
              </a:rPr>
              <a:t> are density-reachable from </a:t>
            </a:r>
            <a:r>
              <a:rPr lang="en-US" altLang="zh-CN" sz="2800" i="1" dirty="0">
                <a:ea typeface="SimSun" panose="02010600030101010101" pitchFamily="2" charset="-122"/>
              </a:rPr>
              <a:t>o</a:t>
            </a:r>
            <a:r>
              <a:rPr lang="en-US" altLang="zh-CN" sz="2800" dirty="0">
                <a:ea typeface="SimSun" panose="02010600030101010101" pitchFamily="2" charset="-122"/>
              </a:rPr>
              <a:t> </a:t>
            </a:r>
            <a:r>
              <a:rPr lang="en-US" altLang="zh-CN" sz="2800" dirty="0" err="1">
                <a:ea typeface="SimSun" panose="02010600030101010101" pitchFamily="2" charset="-122"/>
              </a:rPr>
              <a:t>w.r.t.</a:t>
            </a:r>
            <a:r>
              <a:rPr lang="en-US" altLang="zh-CN" sz="2800" dirty="0">
                <a:ea typeface="SimSun" panose="02010600030101010101" pitchFamily="2" charset="-122"/>
              </a:rPr>
              <a:t> </a:t>
            </a:r>
            <a:r>
              <a:rPr lang="en-US" altLang="zh-CN" sz="2800" i="1" dirty="0">
                <a:ea typeface="SimSun" panose="02010600030101010101" pitchFamily="2" charset="-122"/>
              </a:rPr>
              <a:t>Eps</a:t>
            </a:r>
            <a:r>
              <a:rPr lang="en-US" altLang="zh-CN" sz="2800" dirty="0">
                <a:ea typeface="SimSun" panose="02010600030101010101" pitchFamily="2" charset="-122"/>
              </a:rPr>
              <a:t> and </a:t>
            </a:r>
            <a:r>
              <a:rPr lang="en-US" altLang="zh-CN" sz="2800" i="1" dirty="0" err="1">
                <a:ea typeface="SimSun" panose="02010600030101010101" pitchFamily="2" charset="-122"/>
              </a:rPr>
              <a:t>MinPts</a:t>
            </a:r>
            <a:endParaRPr lang="en-US" altLang="zh-CN" sz="2800" dirty="0">
              <a:ea typeface="SimSun" panose="02010600030101010101" pitchFamily="2" charset="-122"/>
            </a:endParaRPr>
          </a:p>
          <a:p>
            <a:endParaRPr lang="zh-TW" altLang="en-US" sz="2800" dirty="0"/>
          </a:p>
        </p:txBody>
      </p:sp>
      <p:grpSp>
        <p:nvGrpSpPr>
          <p:cNvPr id="4" name="Group 1049">
            <a:extLst>
              <a:ext uri="{FF2B5EF4-FFF2-40B4-BE49-F238E27FC236}">
                <a16:creationId xmlns:a16="http://schemas.microsoft.com/office/drawing/2014/main" id="{7941B3C6-B971-4AF4-8EBB-B7E1ABCB06AF}"/>
              </a:ext>
            </a:extLst>
          </p:cNvPr>
          <p:cNvGrpSpPr>
            <a:grpSpLocks/>
          </p:cNvGrpSpPr>
          <p:nvPr/>
        </p:nvGrpSpPr>
        <p:grpSpPr bwMode="auto">
          <a:xfrm>
            <a:off x="2827337" y="3634740"/>
            <a:ext cx="3813493" cy="2331720"/>
            <a:chOff x="3428" y="2740"/>
            <a:chExt cx="1804" cy="1032"/>
          </a:xfrm>
        </p:grpSpPr>
        <p:sp>
          <p:nvSpPr>
            <p:cNvPr id="5" name="Oval 1050">
              <a:extLst>
                <a:ext uri="{FF2B5EF4-FFF2-40B4-BE49-F238E27FC236}">
                  <a16:creationId xmlns:a16="http://schemas.microsoft.com/office/drawing/2014/main" id="{0ACFA342-0428-4F82-A7D3-AC4E328475A9}"/>
                </a:ext>
              </a:extLst>
            </p:cNvPr>
            <p:cNvSpPr>
              <a:spLocks noChangeArrowheads="1"/>
            </p:cNvSpPr>
            <p:nvPr/>
          </p:nvSpPr>
          <p:spPr bwMode="auto">
            <a:xfrm>
              <a:off x="3914" y="3089"/>
              <a:ext cx="63"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 name="Oval 1051">
              <a:extLst>
                <a:ext uri="{FF2B5EF4-FFF2-40B4-BE49-F238E27FC236}">
                  <a16:creationId xmlns:a16="http://schemas.microsoft.com/office/drawing/2014/main" id="{54741BC2-2F10-468C-9994-F285A293588F}"/>
                </a:ext>
              </a:extLst>
            </p:cNvPr>
            <p:cNvSpPr>
              <a:spLocks noChangeArrowheads="1"/>
            </p:cNvSpPr>
            <p:nvPr/>
          </p:nvSpPr>
          <p:spPr bwMode="auto">
            <a:xfrm>
              <a:off x="4126" y="3159"/>
              <a:ext cx="62" cy="6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7" name="Oval 1052">
              <a:extLst>
                <a:ext uri="{FF2B5EF4-FFF2-40B4-BE49-F238E27FC236}">
                  <a16:creationId xmlns:a16="http://schemas.microsoft.com/office/drawing/2014/main" id="{460F312B-DEBE-43B8-8577-00BA5CD241BD}"/>
                </a:ext>
              </a:extLst>
            </p:cNvPr>
            <p:cNvSpPr>
              <a:spLocks noChangeArrowheads="1"/>
            </p:cNvSpPr>
            <p:nvPr/>
          </p:nvSpPr>
          <p:spPr bwMode="auto">
            <a:xfrm>
              <a:off x="4126" y="2948"/>
              <a:ext cx="62"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8" name="Oval 1053">
              <a:extLst>
                <a:ext uri="{FF2B5EF4-FFF2-40B4-BE49-F238E27FC236}">
                  <a16:creationId xmlns:a16="http://schemas.microsoft.com/office/drawing/2014/main" id="{18003573-69BC-4A25-95E6-A48B6AB856CE}"/>
                </a:ext>
              </a:extLst>
            </p:cNvPr>
            <p:cNvSpPr>
              <a:spLocks noChangeArrowheads="1"/>
            </p:cNvSpPr>
            <p:nvPr/>
          </p:nvSpPr>
          <p:spPr bwMode="auto">
            <a:xfrm>
              <a:off x="3844" y="3370"/>
              <a:ext cx="62" cy="6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9" name="Oval 1054">
              <a:extLst>
                <a:ext uri="{FF2B5EF4-FFF2-40B4-BE49-F238E27FC236}">
                  <a16:creationId xmlns:a16="http://schemas.microsoft.com/office/drawing/2014/main" id="{937C03E0-FE22-4F14-BD56-F444638EE0C7}"/>
                </a:ext>
              </a:extLst>
            </p:cNvPr>
            <p:cNvSpPr>
              <a:spLocks noChangeArrowheads="1"/>
            </p:cNvSpPr>
            <p:nvPr/>
          </p:nvSpPr>
          <p:spPr bwMode="auto">
            <a:xfrm>
              <a:off x="3985" y="3230"/>
              <a:ext cx="62"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0" name="Oval 1055">
              <a:extLst>
                <a:ext uri="{FF2B5EF4-FFF2-40B4-BE49-F238E27FC236}">
                  <a16:creationId xmlns:a16="http://schemas.microsoft.com/office/drawing/2014/main" id="{BFCD5DF9-63C4-411A-8C5B-EDE87D59DFBD}"/>
                </a:ext>
              </a:extLst>
            </p:cNvPr>
            <p:cNvSpPr>
              <a:spLocks noChangeArrowheads="1"/>
            </p:cNvSpPr>
            <p:nvPr/>
          </p:nvSpPr>
          <p:spPr bwMode="auto">
            <a:xfrm>
              <a:off x="4129" y="3514"/>
              <a:ext cx="62" cy="6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1" name="Oval 1056">
              <a:extLst>
                <a:ext uri="{FF2B5EF4-FFF2-40B4-BE49-F238E27FC236}">
                  <a16:creationId xmlns:a16="http://schemas.microsoft.com/office/drawing/2014/main" id="{778C7B98-EA24-4537-927B-1F91E677AEC8}"/>
                </a:ext>
              </a:extLst>
            </p:cNvPr>
            <p:cNvSpPr>
              <a:spLocks noChangeArrowheads="1"/>
            </p:cNvSpPr>
            <p:nvPr/>
          </p:nvSpPr>
          <p:spPr bwMode="auto">
            <a:xfrm>
              <a:off x="4196" y="3297"/>
              <a:ext cx="62"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2" name="Oval 1057">
              <a:extLst>
                <a:ext uri="{FF2B5EF4-FFF2-40B4-BE49-F238E27FC236}">
                  <a16:creationId xmlns:a16="http://schemas.microsoft.com/office/drawing/2014/main" id="{27EF5C29-BE59-40BB-BE01-15DF1F892902}"/>
                </a:ext>
              </a:extLst>
            </p:cNvPr>
            <p:cNvSpPr>
              <a:spLocks noChangeArrowheads="1"/>
            </p:cNvSpPr>
            <p:nvPr/>
          </p:nvSpPr>
          <p:spPr bwMode="auto">
            <a:xfrm>
              <a:off x="4196" y="2807"/>
              <a:ext cx="62" cy="6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3" name="Oval 1058">
              <a:extLst>
                <a:ext uri="{FF2B5EF4-FFF2-40B4-BE49-F238E27FC236}">
                  <a16:creationId xmlns:a16="http://schemas.microsoft.com/office/drawing/2014/main" id="{9C00BAF6-8CAB-4BD1-BE41-DC826387BEFC}"/>
                </a:ext>
              </a:extLst>
            </p:cNvPr>
            <p:cNvSpPr>
              <a:spLocks noChangeArrowheads="1"/>
            </p:cNvSpPr>
            <p:nvPr/>
          </p:nvSpPr>
          <p:spPr bwMode="auto">
            <a:xfrm>
              <a:off x="4618" y="3230"/>
              <a:ext cx="63"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4" name="Oval 1059">
              <a:extLst>
                <a:ext uri="{FF2B5EF4-FFF2-40B4-BE49-F238E27FC236}">
                  <a16:creationId xmlns:a16="http://schemas.microsoft.com/office/drawing/2014/main" id="{D622E6CA-C2EA-4A7C-B158-D23A78305F33}"/>
                </a:ext>
              </a:extLst>
            </p:cNvPr>
            <p:cNvSpPr>
              <a:spLocks noChangeArrowheads="1"/>
            </p:cNvSpPr>
            <p:nvPr/>
          </p:nvSpPr>
          <p:spPr bwMode="auto">
            <a:xfrm>
              <a:off x="4478" y="2948"/>
              <a:ext cx="62"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5" name="Oval 1060">
              <a:extLst>
                <a:ext uri="{FF2B5EF4-FFF2-40B4-BE49-F238E27FC236}">
                  <a16:creationId xmlns:a16="http://schemas.microsoft.com/office/drawing/2014/main" id="{D4ABDE70-8762-4ED8-A0C5-304904B7AFBC}"/>
                </a:ext>
              </a:extLst>
            </p:cNvPr>
            <p:cNvSpPr>
              <a:spLocks noChangeArrowheads="1"/>
            </p:cNvSpPr>
            <p:nvPr/>
          </p:nvSpPr>
          <p:spPr bwMode="auto">
            <a:xfrm>
              <a:off x="3694" y="3252"/>
              <a:ext cx="62"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6" name="Oval 1061">
              <a:extLst>
                <a:ext uri="{FF2B5EF4-FFF2-40B4-BE49-F238E27FC236}">
                  <a16:creationId xmlns:a16="http://schemas.microsoft.com/office/drawing/2014/main" id="{0C252D1D-E9F9-4409-BFD7-E5F773792244}"/>
                </a:ext>
              </a:extLst>
            </p:cNvPr>
            <p:cNvSpPr>
              <a:spLocks noChangeArrowheads="1"/>
            </p:cNvSpPr>
            <p:nvPr/>
          </p:nvSpPr>
          <p:spPr bwMode="auto">
            <a:xfrm>
              <a:off x="4266" y="3159"/>
              <a:ext cx="63" cy="6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7" name="Oval 1062">
              <a:extLst>
                <a:ext uri="{FF2B5EF4-FFF2-40B4-BE49-F238E27FC236}">
                  <a16:creationId xmlns:a16="http://schemas.microsoft.com/office/drawing/2014/main" id="{5543911D-9369-4A9A-AC6D-E191533CC845}"/>
                </a:ext>
              </a:extLst>
            </p:cNvPr>
            <p:cNvSpPr>
              <a:spLocks noChangeArrowheads="1"/>
            </p:cNvSpPr>
            <p:nvPr/>
          </p:nvSpPr>
          <p:spPr bwMode="auto">
            <a:xfrm>
              <a:off x="4407" y="3370"/>
              <a:ext cx="63" cy="6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8" name="Oval 1063">
              <a:extLst>
                <a:ext uri="{FF2B5EF4-FFF2-40B4-BE49-F238E27FC236}">
                  <a16:creationId xmlns:a16="http://schemas.microsoft.com/office/drawing/2014/main" id="{5432B904-BB4F-4A4B-A8B6-33B372A9AC24}"/>
                </a:ext>
              </a:extLst>
            </p:cNvPr>
            <p:cNvSpPr>
              <a:spLocks noChangeArrowheads="1"/>
            </p:cNvSpPr>
            <p:nvPr/>
          </p:nvSpPr>
          <p:spPr bwMode="auto">
            <a:xfrm>
              <a:off x="4759" y="3441"/>
              <a:ext cx="63"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9" name="Rectangle 1064">
              <a:extLst>
                <a:ext uri="{FF2B5EF4-FFF2-40B4-BE49-F238E27FC236}">
                  <a16:creationId xmlns:a16="http://schemas.microsoft.com/office/drawing/2014/main" id="{C6E1DBAE-F176-4290-AC38-18DFF06C9552}"/>
                </a:ext>
              </a:extLst>
            </p:cNvPr>
            <p:cNvSpPr>
              <a:spLocks noChangeArrowheads="1"/>
            </p:cNvSpPr>
            <p:nvPr/>
          </p:nvSpPr>
          <p:spPr bwMode="auto">
            <a:xfrm>
              <a:off x="3504" y="283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b="1" i="1">
                  <a:latin typeface="Times New Roman" panose="02020603050405020304" pitchFamily="18" charset="0"/>
                  <a:ea typeface="SimSun" panose="02010600030101010101" pitchFamily="2" charset="-122"/>
                </a:rPr>
                <a:t>p</a:t>
              </a:r>
            </a:p>
          </p:txBody>
        </p:sp>
        <p:sp>
          <p:nvSpPr>
            <p:cNvPr id="20" name="Rectangle 1065">
              <a:extLst>
                <a:ext uri="{FF2B5EF4-FFF2-40B4-BE49-F238E27FC236}">
                  <a16:creationId xmlns:a16="http://schemas.microsoft.com/office/drawing/2014/main" id="{1F8E35B3-AB37-4893-9747-D8BFF9BBA42B}"/>
                </a:ext>
              </a:extLst>
            </p:cNvPr>
            <p:cNvSpPr>
              <a:spLocks noChangeArrowheads="1"/>
            </p:cNvSpPr>
            <p:nvPr/>
          </p:nvSpPr>
          <p:spPr bwMode="auto">
            <a:xfrm>
              <a:off x="4992" y="283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b="1" i="1">
                  <a:latin typeface="Times New Roman" panose="02020603050405020304" pitchFamily="18" charset="0"/>
                  <a:ea typeface="SimSun" panose="02010600030101010101" pitchFamily="2" charset="-122"/>
                </a:rPr>
                <a:t>q</a:t>
              </a:r>
            </a:p>
          </p:txBody>
        </p:sp>
        <p:sp>
          <p:nvSpPr>
            <p:cNvPr id="21" name="Oval 1066">
              <a:extLst>
                <a:ext uri="{FF2B5EF4-FFF2-40B4-BE49-F238E27FC236}">
                  <a16:creationId xmlns:a16="http://schemas.microsoft.com/office/drawing/2014/main" id="{91D3F65A-3FD7-4C64-8304-59FD73C635A6}"/>
                </a:ext>
              </a:extLst>
            </p:cNvPr>
            <p:cNvSpPr>
              <a:spLocks noChangeArrowheads="1"/>
            </p:cNvSpPr>
            <p:nvPr/>
          </p:nvSpPr>
          <p:spPr bwMode="auto">
            <a:xfrm>
              <a:off x="4858" y="3182"/>
              <a:ext cx="63"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2" name="Oval 1067">
              <a:extLst>
                <a:ext uri="{FF2B5EF4-FFF2-40B4-BE49-F238E27FC236}">
                  <a16:creationId xmlns:a16="http://schemas.microsoft.com/office/drawing/2014/main" id="{5B927BB2-6974-44BE-9807-5BB54E49F123}"/>
                </a:ext>
              </a:extLst>
            </p:cNvPr>
            <p:cNvSpPr>
              <a:spLocks noChangeArrowheads="1"/>
            </p:cNvSpPr>
            <p:nvPr/>
          </p:nvSpPr>
          <p:spPr bwMode="auto">
            <a:xfrm>
              <a:off x="4506" y="3207"/>
              <a:ext cx="63" cy="6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 name="Oval 1068">
              <a:extLst>
                <a:ext uri="{FF2B5EF4-FFF2-40B4-BE49-F238E27FC236}">
                  <a16:creationId xmlns:a16="http://schemas.microsoft.com/office/drawing/2014/main" id="{17C975A8-5187-46FF-88AF-5CC2F52433B3}"/>
                </a:ext>
              </a:extLst>
            </p:cNvPr>
            <p:cNvSpPr>
              <a:spLocks noChangeArrowheads="1"/>
            </p:cNvSpPr>
            <p:nvPr/>
          </p:nvSpPr>
          <p:spPr bwMode="auto">
            <a:xfrm>
              <a:off x="4647" y="3322"/>
              <a:ext cx="63" cy="6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4" name="Oval 1069">
              <a:extLst>
                <a:ext uri="{FF2B5EF4-FFF2-40B4-BE49-F238E27FC236}">
                  <a16:creationId xmlns:a16="http://schemas.microsoft.com/office/drawing/2014/main" id="{9D0197F7-0946-4112-A064-0684BD356455}"/>
                </a:ext>
              </a:extLst>
            </p:cNvPr>
            <p:cNvSpPr>
              <a:spLocks noChangeArrowheads="1"/>
            </p:cNvSpPr>
            <p:nvPr/>
          </p:nvSpPr>
          <p:spPr bwMode="auto">
            <a:xfrm>
              <a:off x="4954" y="2942"/>
              <a:ext cx="63"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5" name="Oval 1070">
              <a:extLst>
                <a:ext uri="{FF2B5EF4-FFF2-40B4-BE49-F238E27FC236}">
                  <a16:creationId xmlns:a16="http://schemas.microsoft.com/office/drawing/2014/main" id="{93A6AFBA-9632-4423-ACA8-ACF699C8A4C6}"/>
                </a:ext>
              </a:extLst>
            </p:cNvPr>
            <p:cNvSpPr>
              <a:spLocks noChangeArrowheads="1"/>
            </p:cNvSpPr>
            <p:nvPr/>
          </p:nvSpPr>
          <p:spPr bwMode="auto">
            <a:xfrm>
              <a:off x="4602" y="2871"/>
              <a:ext cx="63" cy="6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6" name="Oval 1071">
              <a:extLst>
                <a:ext uri="{FF2B5EF4-FFF2-40B4-BE49-F238E27FC236}">
                  <a16:creationId xmlns:a16="http://schemas.microsoft.com/office/drawing/2014/main" id="{FB771EE4-8C3E-450D-887B-0C3276CB9B78}"/>
                </a:ext>
              </a:extLst>
            </p:cNvPr>
            <p:cNvSpPr>
              <a:spLocks noChangeArrowheads="1"/>
            </p:cNvSpPr>
            <p:nvPr/>
          </p:nvSpPr>
          <p:spPr bwMode="auto">
            <a:xfrm>
              <a:off x="4791" y="3034"/>
              <a:ext cx="63" cy="6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7" name="Oval 1072">
              <a:extLst>
                <a:ext uri="{FF2B5EF4-FFF2-40B4-BE49-F238E27FC236}">
                  <a16:creationId xmlns:a16="http://schemas.microsoft.com/office/drawing/2014/main" id="{A377EE61-0968-412E-8EA4-D9CEC87A9D70}"/>
                </a:ext>
              </a:extLst>
            </p:cNvPr>
            <p:cNvSpPr>
              <a:spLocks noChangeArrowheads="1"/>
            </p:cNvSpPr>
            <p:nvPr/>
          </p:nvSpPr>
          <p:spPr bwMode="auto">
            <a:xfrm>
              <a:off x="3524" y="298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8" name="Oval 1073">
              <a:extLst>
                <a:ext uri="{FF2B5EF4-FFF2-40B4-BE49-F238E27FC236}">
                  <a16:creationId xmlns:a16="http://schemas.microsoft.com/office/drawing/2014/main" id="{8CF88271-CBC8-4388-8755-8E4C370F304E}"/>
                </a:ext>
              </a:extLst>
            </p:cNvPr>
            <p:cNvSpPr>
              <a:spLocks noChangeArrowheads="1"/>
            </p:cNvSpPr>
            <p:nvPr/>
          </p:nvSpPr>
          <p:spPr bwMode="auto">
            <a:xfrm>
              <a:off x="3860" y="3076"/>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9" name="Oval 1074">
              <a:extLst>
                <a:ext uri="{FF2B5EF4-FFF2-40B4-BE49-F238E27FC236}">
                  <a16:creationId xmlns:a16="http://schemas.microsoft.com/office/drawing/2014/main" id="{E2A53FD8-B5E6-4970-9039-50271B8512BA}"/>
                </a:ext>
              </a:extLst>
            </p:cNvPr>
            <p:cNvSpPr>
              <a:spLocks noChangeArrowheads="1"/>
            </p:cNvSpPr>
            <p:nvPr/>
          </p:nvSpPr>
          <p:spPr bwMode="auto">
            <a:xfrm>
              <a:off x="4244" y="298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0" name="Oval 1075">
              <a:extLst>
                <a:ext uri="{FF2B5EF4-FFF2-40B4-BE49-F238E27FC236}">
                  <a16:creationId xmlns:a16="http://schemas.microsoft.com/office/drawing/2014/main" id="{CD08A85E-3867-4080-97FB-DA052CD66B3E}"/>
                </a:ext>
              </a:extLst>
            </p:cNvPr>
            <p:cNvSpPr>
              <a:spLocks noChangeArrowheads="1"/>
            </p:cNvSpPr>
            <p:nvPr/>
          </p:nvSpPr>
          <p:spPr bwMode="auto">
            <a:xfrm>
              <a:off x="4484" y="274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1" name="Line 1076">
              <a:extLst>
                <a:ext uri="{FF2B5EF4-FFF2-40B4-BE49-F238E27FC236}">
                  <a16:creationId xmlns:a16="http://schemas.microsoft.com/office/drawing/2014/main" id="{2AD5BC40-ABC7-402B-B93E-D9F8BE8DC4E9}"/>
                </a:ext>
              </a:extLst>
            </p:cNvPr>
            <p:cNvSpPr>
              <a:spLocks noChangeShapeType="1"/>
            </p:cNvSpPr>
            <p:nvPr/>
          </p:nvSpPr>
          <p:spPr bwMode="auto">
            <a:xfrm flipV="1">
              <a:off x="3888" y="3312"/>
              <a:ext cx="288" cy="96"/>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 name="Line 1077">
              <a:extLst>
                <a:ext uri="{FF2B5EF4-FFF2-40B4-BE49-F238E27FC236}">
                  <a16:creationId xmlns:a16="http://schemas.microsoft.com/office/drawing/2014/main" id="{413353E7-FCEE-487D-B2A4-1B43D8A45263}"/>
                </a:ext>
              </a:extLst>
            </p:cNvPr>
            <p:cNvSpPr>
              <a:spLocks noChangeShapeType="1"/>
            </p:cNvSpPr>
            <p:nvPr/>
          </p:nvSpPr>
          <p:spPr bwMode="auto">
            <a:xfrm flipH="1">
              <a:off x="4272" y="3264"/>
              <a:ext cx="240" cy="48"/>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 name="Oval 1078">
              <a:extLst>
                <a:ext uri="{FF2B5EF4-FFF2-40B4-BE49-F238E27FC236}">
                  <a16:creationId xmlns:a16="http://schemas.microsoft.com/office/drawing/2014/main" id="{EBF6839E-5388-4E8F-A95A-8BA9F430A79D}"/>
                </a:ext>
              </a:extLst>
            </p:cNvPr>
            <p:cNvSpPr>
              <a:spLocks noChangeArrowheads="1"/>
            </p:cNvSpPr>
            <p:nvPr/>
          </p:nvSpPr>
          <p:spPr bwMode="auto">
            <a:xfrm>
              <a:off x="3818" y="2993"/>
              <a:ext cx="63"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4" name="Oval 1079">
              <a:extLst>
                <a:ext uri="{FF2B5EF4-FFF2-40B4-BE49-F238E27FC236}">
                  <a16:creationId xmlns:a16="http://schemas.microsoft.com/office/drawing/2014/main" id="{9ABDD74D-B799-4EB7-862D-D44D0B445F91}"/>
                </a:ext>
              </a:extLst>
            </p:cNvPr>
            <p:cNvSpPr>
              <a:spLocks noChangeArrowheads="1"/>
            </p:cNvSpPr>
            <p:nvPr/>
          </p:nvSpPr>
          <p:spPr bwMode="auto">
            <a:xfrm>
              <a:off x="3694" y="3044"/>
              <a:ext cx="62" cy="62"/>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5" name="Oval 1080">
              <a:extLst>
                <a:ext uri="{FF2B5EF4-FFF2-40B4-BE49-F238E27FC236}">
                  <a16:creationId xmlns:a16="http://schemas.microsoft.com/office/drawing/2014/main" id="{1089CA59-6229-4EC4-B12F-D04BFA584CD0}"/>
                </a:ext>
              </a:extLst>
            </p:cNvPr>
            <p:cNvSpPr>
              <a:spLocks noChangeArrowheads="1"/>
            </p:cNvSpPr>
            <p:nvPr/>
          </p:nvSpPr>
          <p:spPr bwMode="auto">
            <a:xfrm>
              <a:off x="3860" y="2807"/>
              <a:ext cx="62" cy="63"/>
            </a:xfrm>
            <a:prstGeom prst="ellipse">
              <a:avLst/>
            </a:prstGeom>
            <a:solidFill>
              <a:srgbClr val="CC3300"/>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6" name="Oval 1081">
              <a:extLst>
                <a:ext uri="{FF2B5EF4-FFF2-40B4-BE49-F238E27FC236}">
                  <a16:creationId xmlns:a16="http://schemas.microsoft.com/office/drawing/2014/main" id="{B2B47FBD-39F4-4CB2-8F0A-3A8DEF6B71E5}"/>
                </a:ext>
              </a:extLst>
            </p:cNvPr>
            <p:cNvSpPr>
              <a:spLocks noChangeArrowheads="1"/>
            </p:cNvSpPr>
            <p:nvPr/>
          </p:nvSpPr>
          <p:spPr bwMode="auto">
            <a:xfrm>
              <a:off x="3428" y="2740"/>
              <a:ext cx="696" cy="6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37" name="Line 1082">
              <a:extLst>
                <a:ext uri="{FF2B5EF4-FFF2-40B4-BE49-F238E27FC236}">
                  <a16:creationId xmlns:a16="http://schemas.microsoft.com/office/drawing/2014/main" id="{FB55C125-81B5-4B73-86A1-21336BAD6E8F}"/>
                </a:ext>
              </a:extLst>
            </p:cNvPr>
            <p:cNvSpPr>
              <a:spLocks noChangeShapeType="1"/>
            </p:cNvSpPr>
            <p:nvPr/>
          </p:nvSpPr>
          <p:spPr bwMode="auto">
            <a:xfrm>
              <a:off x="3744" y="3072"/>
              <a:ext cx="96" cy="288"/>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8" name="Line 1083">
              <a:extLst>
                <a:ext uri="{FF2B5EF4-FFF2-40B4-BE49-F238E27FC236}">
                  <a16:creationId xmlns:a16="http://schemas.microsoft.com/office/drawing/2014/main" id="{358380AD-BA42-44D8-8B99-0C44A0C1C0D1}"/>
                </a:ext>
              </a:extLst>
            </p:cNvPr>
            <p:cNvSpPr>
              <a:spLocks noChangeShapeType="1"/>
            </p:cNvSpPr>
            <p:nvPr/>
          </p:nvSpPr>
          <p:spPr bwMode="auto">
            <a:xfrm flipH="1">
              <a:off x="4560" y="3072"/>
              <a:ext cx="240" cy="144"/>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 name="Rectangle 1084">
              <a:extLst>
                <a:ext uri="{FF2B5EF4-FFF2-40B4-BE49-F238E27FC236}">
                  <a16:creationId xmlns:a16="http://schemas.microsoft.com/office/drawing/2014/main" id="{5153450D-393D-4FE5-8B6A-A53721C7A044}"/>
                </a:ext>
              </a:extLst>
            </p:cNvPr>
            <p:cNvSpPr>
              <a:spLocks noChangeArrowheads="1"/>
            </p:cNvSpPr>
            <p:nvPr/>
          </p:nvSpPr>
          <p:spPr bwMode="auto">
            <a:xfrm>
              <a:off x="4176" y="331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b="1" i="1">
                  <a:latin typeface="Times New Roman" panose="02020603050405020304" pitchFamily="18" charset="0"/>
                  <a:ea typeface="SimSun" panose="02010600030101010101" pitchFamily="2" charset="-122"/>
                </a:rPr>
                <a:t>o</a:t>
              </a:r>
            </a:p>
          </p:txBody>
        </p:sp>
      </p:grpSp>
    </p:spTree>
    <p:extLst>
      <p:ext uri="{BB962C8B-B14F-4D97-AF65-F5344CB8AC3E}">
        <p14:creationId xmlns:p14="http://schemas.microsoft.com/office/powerpoint/2010/main" val="1275743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65B9606-41D5-46B9-BD0B-8913007D6B82}"/>
              </a:ext>
            </a:extLst>
          </p:cNvPr>
          <p:cNvSpPr>
            <a:spLocks noGrp="1" noChangeArrowheads="1"/>
          </p:cNvSpPr>
          <p:nvPr>
            <p:ph type="title"/>
          </p:nvPr>
        </p:nvSpPr>
        <p:spPr>
          <a:xfrm>
            <a:off x="359569" y="436418"/>
            <a:ext cx="8534400" cy="990600"/>
          </a:xfrm>
        </p:spPr>
        <p:txBody>
          <a:bodyPr>
            <a:normAutofit fontScale="90000"/>
          </a:bodyPr>
          <a:lstStyle/>
          <a:p>
            <a:pPr eaLnBrk="1" hangingPunct="1"/>
            <a:r>
              <a:rPr lang="en-US" altLang="zh-CN" sz="3200" dirty="0">
                <a:ea typeface="SimSun" panose="02010600030101010101" pitchFamily="2" charset="-122"/>
              </a:rPr>
              <a:t>DBSCAN: Density-Based Spatial Clustering of Applications with Noise</a:t>
            </a:r>
          </a:p>
        </p:txBody>
      </p:sp>
      <p:sp>
        <p:nvSpPr>
          <p:cNvPr id="49155" name="Rectangle 3">
            <a:extLst>
              <a:ext uri="{FF2B5EF4-FFF2-40B4-BE49-F238E27FC236}">
                <a16:creationId xmlns:a16="http://schemas.microsoft.com/office/drawing/2014/main" id="{8FE7E6AF-698D-4E81-BA33-23E962F00B8A}"/>
              </a:ext>
            </a:extLst>
          </p:cNvPr>
          <p:cNvSpPr>
            <a:spLocks noGrp="1" noChangeArrowheads="1"/>
          </p:cNvSpPr>
          <p:nvPr>
            <p:ph type="body" idx="1"/>
          </p:nvPr>
        </p:nvSpPr>
        <p:spPr>
          <a:xfrm>
            <a:off x="228600" y="1524000"/>
            <a:ext cx="8534400" cy="5029200"/>
          </a:xfrm>
        </p:spPr>
        <p:txBody>
          <a:bodyPr/>
          <a:lstStyle/>
          <a:p>
            <a:pPr eaLnBrk="1" hangingPunct="1"/>
            <a:r>
              <a:rPr lang="en-US" altLang="zh-CN" sz="2400" dirty="0">
                <a:ea typeface="SimSun" panose="02010600030101010101" pitchFamily="2" charset="-122"/>
              </a:rPr>
              <a:t>Relies on a </a:t>
            </a:r>
            <a:r>
              <a:rPr lang="en-US" altLang="zh-CN" sz="2400" i="1" dirty="0">
                <a:ea typeface="SimSun" panose="02010600030101010101" pitchFamily="2" charset="-122"/>
              </a:rPr>
              <a:t>density-based</a:t>
            </a:r>
            <a:r>
              <a:rPr lang="en-US" altLang="zh-CN" sz="2400" dirty="0">
                <a:ea typeface="SimSun" panose="02010600030101010101" pitchFamily="2" charset="-122"/>
              </a:rPr>
              <a:t> notion of cluster:  </a:t>
            </a:r>
            <a:r>
              <a:rPr lang="en-US" altLang="zh-CN" sz="2400" dirty="0">
                <a:solidFill>
                  <a:srgbClr val="0000FF"/>
                </a:solidFill>
                <a:ea typeface="SimSun" panose="02010600030101010101" pitchFamily="2" charset="-122"/>
              </a:rPr>
              <a:t>A </a:t>
            </a:r>
            <a:r>
              <a:rPr lang="en-US" altLang="zh-CN" sz="2400" i="1" dirty="0">
                <a:solidFill>
                  <a:srgbClr val="0000FF"/>
                </a:solidFill>
                <a:ea typeface="SimSun" panose="02010600030101010101" pitchFamily="2" charset="-122"/>
              </a:rPr>
              <a:t>cluster</a:t>
            </a:r>
            <a:r>
              <a:rPr lang="en-US" altLang="zh-CN" sz="2400" dirty="0">
                <a:solidFill>
                  <a:srgbClr val="0000FF"/>
                </a:solidFill>
                <a:ea typeface="SimSun" panose="02010600030101010101" pitchFamily="2" charset="-122"/>
              </a:rPr>
              <a:t> is defined as a maximal set of density-connected points</a:t>
            </a:r>
          </a:p>
          <a:p>
            <a:pPr eaLnBrk="1" hangingPunct="1"/>
            <a:r>
              <a:rPr lang="en-US" altLang="zh-CN" sz="2400" dirty="0">
                <a:ea typeface="SimSun" panose="02010600030101010101" pitchFamily="2" charset="-122"/>
              </a:rPr>
              <a:t>Discovers clusters of arbitrary shape in spatial databases with noise</a:t>
            </a:r>
          </a:p>
        </p:txBody>
      </p:sp>
      <p:pic>
        <p:nvPicPr>
          <p:cNvPr id="29698" name="Picture 2" descr="https://media.geeksforgeeks.org/wp-content/uploads/PicsArt_11-17-08.07.10-300x300.jpg">
            <a:extLst>
              <a:ext uri="{FF2B5EF4-FFF2-40B4-BE49-F238E27FC236}">
                <a16:creationId xmlns:a16="http://schemas.microsoft.com/office/drawing/2014/main" id="{45365859-002A-4BBA-A1F6-A47C8B13C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780" y="3061162"/>
            <a:ext cx="3360420" cy="3360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7F558A-8001-44A6-B0D6-BF15EB971A35}"/>
              </a:ext>
            </a:extLst>
          </p:cNvPr>
          <p:cNvSpPr>
            <a:spLocks noGrp="1"/>
          </p:cNvSpPr>
          <p:nvPr>
            <p:ph type="title"/>
          </p:nvPr>
        </p:nvSpPr>
        <p:spPr/>
        <p:txBody>
          <a:bodyPr/>
          <a:lstStyle/>
          <a:p>
            <a:r>
              <a:rPr lang="en-US" altLang="zh-TW" dirty="0"/>
              <a:t>Three types of data points</a:t>
            </a:r>
            <a:endParaRPr lang="zh-TW" altLang="en-US" dirty="0"/>
          </a:p>
        </p:txBody>
      </p:sp>
      <p:sp>
        <p:nvSpPr>
          <p:cNvPr id="3" name="內容版面配置區 2">
            <a:extLst>
              <a:ext uri="{FF2B5EF4-FFF2-40B4-BE49-F238E27FC236}">
                <a16:creationId xmlns:a16="http://schemas.microsoft.com/office/drawing/2014/main" id="{155BBEDC-A128-49F7-A664-BEE647277DA4}"/>
              </a:ext>
            </a:extLst>
          </p:cNvPr>
          <p:cNvSpPr>
            <a:spLocks noGrp="1"/>
          </p:cNvSpPr>
          <p:nvPr>
            <p:ph idx="1"/>
          </p:nvPr>
        </p:nvSpPr>
        <p:spPr>
          <a:xfrm>
            <a:off x="457200" y="1524000"/>
            <a:ext cx="8341042" cy="4876800"/>
          </a:xfrm>
        </p:spPr>
        <p:txBody>
          <a:bodyPr>
            <a:normAutofit/>
          </a:bodyPr>
          <a:lstStyle/>
          <a:p>
            <a:r>
              <a:rPr lang="en-US" altLang="zh-TW" sz="2000" b="1" i="1" dirty="0"/>
              <a:t>Core Point</a:t>
            </a:r>
            <a:r>
              <a:rPr lang="en-US" altLang="zh-TW" sz="2000" i="1" dirty="0"/>
              <a:t>: A point is a core point if it has more than </a:t>
            </a:r>
            <a:r>
              <a:rPr lang="en-US" altLang="zh-TW" sz="2000" i="1" dirty="0" err="1"/>
              <a:t>MinPts</a:t>
            </a:r>
            <a:r>
              <a:rPr lang="en-US" altLang="zh-TW" sz="2000" i="1" dirty="0"/>
              <a:t> points within eps. </a:t>
            </a:r>
            <a:br>
              <a:rPr lang="en-US" altLang="zh-TW" sz="1800" dirty="0"/>
            </a:br>
            <a:r>
              <a:rPr lang="en-US" altLang="zh-TW" sz="2000" b="1" i="1" dirty="0"/>
              <a:t>Border Point</a:t>
            </a:r>
            <a:r>
              <a:rPr lang="en-US" altLang="zh-TW" sz="2000" i="1" dirty="0"/>
              <a:t>: A point which has fewer than </a:t>
            </a:r>
            <a:r>
              <a:rPr lang="en-US" altLang="zh-TW" sz="2000" i="1" dirty="0" err="1"/>
              <a:t>MinPts</a:t>
            </a:r>
            <a:r>
              <a:rPr lang="en-US" altLang="zh-TW" sz="2000" i="1" dirty="0"/>
              <a:t> within eps but it is in the neighborhood of a core point. </a:t>
            </a:r>
            <a:br>
              <a:rPr lang="en-US" altLang="zh-TW" sz="1800" dirty="0"/>
            </a:br>
            <a:r>
              <a:rPr lang="en-US" altLang="zh-TW" sz="2000" b="1" i="1" dirty="0"/>
              <a:t>Noise or outlier</a:t>
            </a:r>
            <a:r>
              <a:rPr lang="en-US" altLang="zh-TW" sz="2000" i="1" dirty="0"/>
              <a:t>: A point which is not a core point or border point.</a:t>
            </a:r>
            <a:endParaRPr lang="zh-TW" altLang="en-US" sz="1800" dirty="0"/>
          </a:p>
        </p:txBody>
      </p:sp>
      <p:pic>
        <p:nvPicPr>
          <p:cNvPr id="28674" name="Picture 2" descr="DBSCAN example">
            <a:extLst>
              <a:ext uri="{FF2B5EF4-FFF2-40B4-BE49-F238E27FC236}">
                <a16:creationId xmlns:a16="http://schemas.microsoft.com/office/drawing/2014/main" id="{64CC478D-AE8C-45D7-98E9-2A35B6F49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4698" y="2959658"/>
            <a:ext cx="4550266" cy="328215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A617577E-8887-4E36-A9DA-259C2F7FF207}"/>
              </a:ext>
            </a:extLst>
          </p:cNvPr>
          <p:cNvGrpSpPr>
            <a:grpSpLocks/>
          </p:cNvGrpSpPr>
          <p:nvPr/>
        </p:nvGrpSpPr>
        <p:grpSpPr bwMode="auto">
          <a:xfrm>
            <a:off x="1203960" y="3540866"/>
            <a:ext cx="6324600" cy="2743200"/>
            <a:chOff x="672" y="1824"/>
            <a:chExt cx="4608" cy="2112"/>
          </a:xfrm>
        </p:grpSpPr>
        <p:sp>
          <p:nvSpPr>
            <p:cNvPr id="6" name="Oval 5">
              <a:extLst>
                <a:ext uri="{FF2B5EF4-FFF2-40B4-BE49-F238E27FC236}">
                  <a16:creationId xmlns:a16="http://schemas.microsoft.com/office/drawing/2014/main" id="{FD451590-757B-4E71-A2A5-E5841D3B7288}"/>
                </a:ext>
              </a:extLst>
            </p:cNvPr>
            <p:cNvSpPr>
              <a:spLocks noChangeArrowheads="1"/>
            </p:cNvSpPr>
            <p:nvPr/>
          </p:nvSpPr>
          <p:spPr bwMode="auto">
            <a:xfrm>
              <a:off x="1872" y="2496"/>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7" name="Oval 6">
              <a:extLst>
                <a:ext uri="{FF2B5EF4-FFF2-40B4-BE49-F238E27FC236}">
                  <a16:creationId xmlns:a16="http://schemas.microsoft.com/office/drawing/2014/main" id="{FC0DBE21-25AF-404A-A23A-FABE5DA13DC5}"/>
                </a:ext>
              </a:extLst>
            </p:cNvPr>
            <p:cNvSpPr>
              <a:spLocks noChangeArrowheads="1"/>
            </p:cNvSpPr>
            <p:nvPr/>
          </p:nvSpPr>
          <p:spPr bwMode="auto">
            <a:xfrm>
              <a:off x="1824" y="2736"/>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8" name="Oval 7">
              <a:extLst>
                <a:ext uri="{FF2B5EF4-FFF2-40B4-BE49-F238E27FC236}">
                  <a16:creationId xmlns:a16="http://schemas.microsoft.com/office/drawing/2014/main" id="{65575F34-74C8-4FFA-B98D-AF2EED2CE014}"/>
                </a:ext>
              </a:extLst>
            </p:cNvPr>
            <p:cNvSpPr>
              <a:spLocks noChangeArrowheads="1"/>
            </p:cNvSpPr>
            <p:nvPr/>
          </p:nvSpPr>
          <p:spPr bwMode="auto">
            <a:xfrm>
              <a:off x="2064" y="2784"/>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9" name="Oval 8">
              <a:extLst>
                <a:ext uri="{FF2B5EF4-FFF2-40B4-BE49-F238E27FC236}">
                  <a16:creationId xmlns:a16="http://schemas.microsoft.com/office/drawing/2014/main" id="{3BBD8B98-B175-46C1-A721-DCBD53E6EE8B}"/>
                </a:ext>
              </a:extLst>
            </p:cNvPr>
            <p:cNvSpPr>
              <a:spLocks noChangeArrowheads="1"/>
            </p:cNvSpPr>
            <p:nvPr/>
          </p:nvSpPr>
          <p:spPr bwMode="auto">
            <a:xfrm>
              <a:off x="2160" y="2496"/>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0" name="Oval 9">
              <a:extLst>
                <a:ext uri="{FF2B5EF4-FFF2-40B4-BE49-F238E27FC236}">
                  <a16:creationId xmlns:a16="http://schemas.microsoft.com/office/drawing/2014/main" id="{47CD8C1A-1A92-4F5B-971E-CA5343A69AFB}"/>
                </a:ext>
              </a:extLst>
            </p:cNvPr>
            <p:cNvSpPr>
              <a:spLocks noChangeArrowheads="1"/>
            </p:cNvSpPr>
            <p:nvPr/>
          </p:nvSpPr>
          <p:spPr bwMode="auto">
            <a:xfrm>
              <a:off x="2256" y="2928"/>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1" name="Oval 10">
              <a:extLst>
                <a:ext uri="{FF2B5EF4-FFF2-40B4-BE49-F238E27FC236}">
                  <a16:creationId xmlns:a16="http://schemas.microsoft.com/office/drawing/2014/main" id="{1FDBCDFD-8249-433A-8EFA-282800C08290}"/>
                </a:ext>
              </a:extLst>
            </p:cNvPr>
            <p:cNvSpPr>
              <a:spLocks noChangeArrowheads="1"/>
            </p:cNvSpPr>
            <p:nvPr/>
          </p:nvSpPr>
          <p:spPr bwMode="auto">
            <a:xfrm>
              <a:off x="1872" y="2976"/>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2" name="Oval 11">
              <a:extLst>
                <a:ext uri="{FF2B5EF4-FFF2-40B4-BE49-F238E27FC236}">
                  <a16:creationId xmlns:a16="http://schemas.microsoft.com/office/drawing/2014/main" id="{B997D865-1862-479B-8F7D-8FC9DACAE9BE}"/>
                </a:ext>
              </a:extLst>
            </p:cNvPr>
            <p:cNvSpPr>
              <a:spLocks noChangeArrowheads="1"/>
            </p:cNvSpPr>
            <p:nvPr/>
          </p:nvSpPr>
          <p:spPr bwMode="auto">
            <a:xfrm>
              <a:off x="2064" y="3120"/>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3" name="Oval 12">
              <a:extLst>
                <a:ext uri="{FF2B5EF4-FFF2-40B4-BE49-F238E27FC236}">
                  <a16:creationId xmlns:a16="http://schemas.microsoft.com/office/drawing/2014/main" id="{09A5E39D-9C6C-46FB-AC1E-4424F6DAA2D6}"/>
                </a:ext>
              </a:extLst>
            </p:cNvPr>
            <p:cNvSpPr>
              <a:spLocks noChangeArrowheads="1"/>
            </p:cNvSpPr>
            <p:nvPr/>
          </p:nvSpPr>
          <p:spPr bwMode="auto">
            <a:xfrm>
              <a:off x="1968" y="3360"/>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4" name="Oval 13">
              <a:extLst>
                <a:ext uri="{FF2B5EF4-FFF2-40B4-BE49-F238E27FC236}">
                  <a16:creationId xmlns:a16="http://schemas.microsoft.com/office/drawing/2014/main" id="{BF044FAC-7C35-4850-B350-6487AECD8376}"/>
                </a:ext>
              </a:extLst>
            </p:cNvPr>
            <p:cNvSpPr>
              <a:spLocks noChangeArrowheads="1"/>
            </p:cNvSpPr>
            <p:nvPr/>
          </p:nvSpPr>
          <p:spPr bwMode="auto">
            <a:xfrm>
              <a:off x="2208" y="3504"/>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5" name="Oval 14">
              <a:extLst>
                <a:ext uri="{FF2B5EF4-FFF2-40B4-BE49-F238E27FC236}">
                  <a16:creationId xmlns:a16="http://schemas.microsoft.com/office/drawing/2014/main" id="{286C887F-F710-4B61-92CE-E678E35E211F}"/>
                </a:ext>
              </a:extLst>
            </p:cNvPr>
            <p:cNvSpPr>
              <a:spLocks noChangeArrowheads="1"/>
            </p:cNvSpPr>
            <p:nvPr/>
          </p:nvSpPr>
          <p:spPr bwMode="auto">
            <a:xfrm>
              <a:off x="2304" y="3696"/>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6" name="Oval 15">
              <a:extLst>
                <a:ext uri="{FF2B5EF4-FFF2-40B4-BE49-F238E27FC236}">
                  <a16:creationId xmlns:a16="http://schemas.microsoft.com/office/drawing/2014/main" id="{A05889B8-3198-4587-8B37-CA5E6BEDA12B}"/>
                </a:ext>
              </a:extLst>
            </p:cNvPr>
            <p:cNvSpPr>
              <a:spLocks noChangeArrowheads="1"/>
            </p:cNvSpPr>
            <p:nvPr/>
          </p:nvSpPr>
          <p:spPr bwMode="auto">
            <a:xfrm>
              <a:off x="2256" y="3264"/>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7" name="Oval 16">
              <a:extLst>
                <a:ext uri="{FF2B5EF4-FFF2-40B4-BE49-F238E27FC236}">
                  <a16:creationId xmlns:a16="http://schemas.microsoft.com/office/drawing/2014/main" id="{97367CEF-284A-418B-9563-20CE5D09299D}"/>
                </a:ext>
              </a:extLst>
            </p:cNvPr>
            <p:cNvSpPr>
              <a:spLocks noChangeArrowheads="1"/>
            </p:cNvSpPr>
            <p:nvPr/>
          </p:nvSpPr>
          <p:spPr bwMode="auto">
            <a:xfrm>
              <a:off x="2880" y="1920"/>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8" name="Oval 17">
              <a:extLst>
                <a:ext uri="{FF2B5EF4-FFF2-40B4-BE49-F238E27FC236}">
                  <a16:creationId xmlns:a16="http://schemas.microsoft.com/office/drawing/2014/main" id="{565672C4-BC83-42D3-B733-A013FD8230B0}"/>
                </a:ext>
              </a:extLst>
            </p:cNvPr>
            <p:cNvSpPr>
              <a:spLocks noChangeArrowheads="1"/>
            </p:cNvSpPr>
            <p:nvPr/>
          </p:nvSpPr>
          <p:spPr bwMode="auto">
            <a:xfrm>
              <a:off x="2976" y="2496"/>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19" name="Oval 18">
              <a:extLst>
                <a:ext uri="{FF2B5EF4-FFF2-40B4-BE49-F238E27FC236}">
                  <a16:creationId xmlns:a16="http://schemas.microsoft.com/office/drawing/2014/main" id="{4B2DEA00-AE97-4EC2-B3C6-ACDE7BE2F427}"/>
                </a:ext>
              </a:extLst>
            </p:cNvPr>
            <p:cNvSpPr>
              <a:spLocks noChangeArrowheads="1"/>
            </p:cNvSpPr>
            <p:nvPr/>
          </p:nvSpPr>
          <p:spPr bwMode="auto">
            <a:xfrm>
              <a:off x="2832" y="2688"/>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0" name="Oval 19">
              <a:extLst>
                <a:ext uri="{FF2B5EF4-FFF2-40B4-BE49-F238E27FC236}">
                  <a16:creationId xmlns:a16="http://schemas.microsoft.com/office/drawing/2014/main" id="{DFD99AB4-915D-4AEB-A83A-7B0133F25985}"/>
                </a:ext>
              </a:extLst>
            </p:cNvPr>
            <p:cNvSpPr>
              <a:spLocks noChangeArrowheads="1"/>
            </p:cNvSpPr>
            <p:nvPr/>
          </p:nvSpPr>
          <p:spPr bwMode="auto">
            <a:xfrm>
              <a:off x="3168" y="2784"/>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1" name="Oval 20">
              <a:extLst>
                <a:ext uri="{FF2B5EF4-FFF2-40B4-BE49-F238E27FC236}">
                  <a16:creationId xmlns:a16="http://schemas.microsoft.com/office/drawing/2014/main" id="{C853F41E-1E53-4899-ADAB-EE6A4BC972E1}"/>
                </a:ext>
              </a:extLst>
            </p:cNvPr>
            <p:cNvSpPr>
              <a:spLocks noChangeArrowheads="1"/>
            </p:cNvSpPr>
            <p:nvPr/>
          </p:nvSpPr>
          <p:spPr bwMode="auto">
            <a:xfrm>
              <a:off x="3264" y="2544"/>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2" name="Oval 21">
              <a:extLst>
                <a:ext uri="{FF2B5EF4-FFF2-40B4-BE49-F238E27FC236}">
                  <a16:creationId xmlns:a16="http://schemas.microsoft.com/office/drawing/2014/main" id="{6EFD69AD-9695-432E-858C-46EE1101835F}"/>
                </a:ext>
              </a:extLst>
            </p:cNvPr>
            <p:cNvSpPr>
              <a:spLocks noChangeArrowheads="1"/>
            </p:cNvSpPr>
            <p:nvPr/>
          </p:nvSpPr>
          <p:spPr bwMode="auto">
            <a:xfrm>
              <a:off x="2976" y="2880"/>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3" name="Rectangle 22">
              <a:extLst>
                <a:ext uri="{FF2B5EF4-FFF2-40B4-BE49-F238E27FC236}">
                  <a16:creationId xmlns:a16="http://schemas.microsoft.com/office/drawing/2014/main" id="{F310BD02-7E96-442E-A887-CEC6CF3FC0BE}"/>
                </a:ext>
              </a:extLst>
            </p:cNvPr>
            <p:cNvSpPr>
              <a:spLocks noChangeArrowheads="1"/>
            </p:cNvSpPr>
            <p:nvPr/>
          </p:nvSpPr>
          <p:spPr bwMode="auto">
            <a:xfrm>
              <a:off x="1392" y="1824"/>
              <a:ext cx="2448" cy="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4" name="Oval 23">
              <a:extLst>
                <a:ext uri="{FF2B5EF4-FFF2-40B4-BE49-F238E27FC236}">
                  <a16:creationId xmlns:a16="http://schemas.microsoft.com/office/drawing/2014/main" id="{786D6286-6F78-4EE1-8989-7EBAAFC3CFA2}"/>
                </a:ext>
              </a:extLst>
            </p:cNvPr>
            <p:cNvSpPr>
              <a:spLocks noChangeArrowheads="1"/>
            </p:cNvSpPr>
            <p:nvPr/>
          </p:nvSpPr>
          <p:spPr bwMode="auto">
            <a:xfrm>
              <a:off x="1584" y="2304"/>
              <a:ext cx="576" cy="62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5" name="Oval 24">
              <a:extLst>
                <a:ext uri="{FF2B5EF4-FFF2-40B4-BE49-F238E27FC236}">
                  <a16:creationId xmlns:a16="http://schemas.microsoft.com/office/drawing/2014/main" id="{92EEF902-E83D-4D90-84FC-3E7447DC77D4}"/>
                </a:ext>
              </a:extLst>
            </p:cNvPr>
            <p:cNvSpPr>
              <a:spLocks noChangeArrowheads="1"/>
            </p:cNvSpPr>
            <p:nvPr/>
          </p:nvSpPr>
          <p:spPr bwMode="auto">
            <a:xfrm>
              <a:off x="1872" y="2880"/>
              <a:ext cx="576" cy="62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6" name="Oval 25">
              <a:extLst>
                <a:ext uri="{FF2B5EF4-FFF2-40B4-BE49-F238E27FC236}">
                  <a16:creationId xmlns:a16="http://schemas.microsoft.com/office/drawing/2014/main" id="{032ACE2D-E602-4EF0-B1D7-96FACD0605F4}"/>
                </a:ext>
              </a:extLst>
            </p:cNvPr>
            <p:cNvSpPr>
              <a:spLocks noChangeArrowheads="1"/>
            </p:cNvSpPr>
            <p:nvPr/>
          </p:nvSpPr>
          <p:spPr bwMode="auto">
            <a:xfrm>
              <a:off x="2688" y="1824"/>
              <a:ext cx="576" cy="62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27" name="AutoShape 26">
              <a:extLst>
                <a:ext uri="{FF2B5EF4-FFF2-40B4-BE49-F238E27FC236}">
                  <a16:creationId xmlns:a16="http://schemas.microsoft.com/office/drawing/2014/main" id="{DCA8EB31-CB30-4C1D-99DF-C9883F549D17}"/>
                </a:ext>
              </a:extLst>
            </p:cNvPr>
            <p:cNvSpPr>
              <a:spLocks/>
            </p:cNvSpPr>
            <p:nvPr/>
          </p:nvSpPr>
          <p:spPr bwMode="auto">
            <a:xfrm>
              <a:off x="1094" y="3124"/>
              <a:ext cx="576" cy="360"/>
            </a:xfrm>
            <a:prstGeom prst="borderCallout1">
              <a:avLst>
                <a:gd name="adj1" fmla="val 18750"/>
                <a:gd name="adj2" fmla="val 108333"/>
                <a:gd name="adj3" fmla="val 18750"/>
                <a:gd name="adj4" fmla="val 168750"/>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Core</a:t>
              </a:r>
            </a:p>
          </p:txBody>
        </p:sp>
        <p:sp>
          <p:nvSpPr>
            <p:cNvPr id="28" name="AutoShape 27">
              <a:extLst>
                <a:ext uri="{FF2B5EF4-FFF2-40B4-BE49-F238E27FC236}">
                  <a16:creationId xmlns:a16="http://schemas.microsoft.com/office/drawing/2014/main" id="{08295C3D-6822-4B69-95FC-54C283E6D960}"/>
                </a:ext>
              </a:extLst>
            </p:cNvPr>
            <p:cNvSpPr>
              <a:spLocks/>
            </p:cNvSpPr>
            <p:nvPr/>
          </p:nvSpPr>
          <p:spPr bwMode="auto">
            <a:xfrm>
              <a:off x="672" y="2523"/>
              <a:ext cx="817" cy="359"/>
            </a:xfrm>
            <a:prstGeom prst="borderCallout1">
              <a:avLst>
                <a:gd name="adj1" fmla="val 14458"/>
                <a:gd name="adj2" fmla="val 105884"/>
                <a:gd name="adj3" fmla="val 14458"/>
                <a:gd name="adj4" fmla="val 148528"/>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Border</a:t>
              </a:r>
            </a:p>
          </p:txBody>
        </p:sp>
        <p:sp>
          <p:nvSpPr>
            <p:cNvPr id="29" name="AutoShape 28">
              <a:extLst>
                <a:ext uri="{FF2B5EF4-FFF2-40B4-BE49-F238E27FC236}">
                  <a16:creationId xmlns:a16="http://schemas.microsoft.com/office/drawing/2014/main" id="{BBB1E03F-710C-4C94-90DB-08C7AC432C00}"/>
                </a:ext>
              </a:extLst>
            </p:cNvPr>
            <p:cNvSpPr>
              <a:spLocks/>
            </p:cNvSpPr>
            <p:nvPr/>
          </p:nvSpPr>
          <p:spPr bwMode="auto">
            <a:xfrm>
              <a:off x="3697" y="1921"/>
              <a:ext cx="824" cy="359"/>
            </a:xfrm>
            <a:prstGeom prst="borderCallout1">
              <a:avLst>
                <a:gd name="adj1" fmla="val 24491"/>
                <a:gd name="adj2" fmla="val -5810"/>
                <a:gd name="adj3" fmla="val 21431"/>
                <a:gd name="adj4" fmla="val -82810"/>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zh-CN">
                  <a:latin typeface="Times New Roman" panose="02020603050405020304" pitchFamily="18" charset="0"/>
                  <a:ea typeface="SimSun" panose="02010600030101010101" pitchFamily="2" charset="-122"/>
                </a:rPr>
                <a:t>Outlier</a:t>
              </a:r>
            </a:p>
          </p:txBody>
        </p:sp>
        <p:sp>
          <p:nvSpPr>
            <p:cNvPr id="30" name="Text Box 29">
              <a:extLst>
                <a:ext uri="{FF2B5EF4-FFF2-40B4-BE49-F238E27FC236}">
                  <a16:creationId xmlns:a16="http://schemas.microsoft.com/office/drawing/2014/main" id="{02344E66-0B72-45DC-AE10-10EB17E512AD}"/>
                </a:ext>
              </a:extLst>
            </p:cNvPr>
            <p:cNvSpPr txBox="1">
              <a:spLocks noChangeArrowheads="1"/>
            </p:cNvSpPr>
            <p:nvPr/>
          </p:nvSpPr>
          <p:spPr bwMode="auto">
            <a:xfrm>
              <a:off x="4081" y="2736"/>
              <a:ext cx="1199" cy="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Eps = 1cm</a:t>
              </a:r>
            </a:p>
            <a:p>
              <a:pPr algn="l">
                <a:spcBef>
                  <a:spcPct val="50000"/>
                </a:spcBef>
              </a:pPr>
              <a:r>
                <a:rPr lang="en-US" altLang="zh-CN">
                  <a:latin typeface="Times New Roman" panose="02020603050405020304" pitchFamily="18" charset="0"/>
                  <a:ea typeface="SimSun" panose="02010600030101010101" pitchFamily="2" charset="-122"/>
                </a:rPr>
                <a:t>MinPts = 5</a:t>
              </a:r>
            </a:p>
          </p:txBody>
        </p:sp>
        <p:sp>
          <p:nvSpPr>
            <p:cNvPr id="31" name="Oval 30">
              <a:extLst>
                <a:ext uri="{FF2B5EF4-FFF2-40B4-BE49-F238E27FC236}">
                  <a16:creationId xmlns:a16="http://schemas.microsoft.com/office/drawing/2014/main" id="{858E4A90-4AF7-468D-B03B-EFE2371F033D}"/>
                </a:ext>
              </a:extLst>
            </p:cNvPr>
            <p:cNvSpPr>
              <a:spLocks noChangeArrowheads="1"/>
            </p:cNvSpPr>
            <p:nvPr/>
          </p:nvSpPr>
          <p:spPr bwMode="auto">
            <a:xfrm>
              <a:off x="2400" y="3456"/>
              <a:ext cx="144" cy="144"/>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spTree>
    <p:extLst>
      <p:ext uri="{BB962C8B-B14F-4D97-AF65-F5344CB8AC3E}">
        <p14:creationId xmlns:p14="http://schemas.microsoft.com/office/powerpoint/2010/main" val="402209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8155F2-D54D-413A-92BA-7AFFC62BC883}"/>
              </a:ext>
            </a:extLst>
          </p:cNvPr>
          <p:cNvSpPr>
            <a:spLocks noGrp="1" noChangeArrowheads="1"/>
          </p:cNvSpPr>
          <p:nvPr>
            <p:ph type="title"/>
          </p:nvPr>
        </p:nvSpPr>
        <p:spPr>
          <a:xfrm>
            <a:off x="457200" y="533400"/>
            <a:ext cx="8229600" cy="809978"/>
          </a:xfrm>
        </p:spPr>
        <p:txBody>
          <a:bodyPr/>
          <a:lstStyle/>
          <a:p>
            <a:r>
              <a:rPr lang="en-US" altLang="zh-TW" dirty="0"/>
              <a:t>Quality: What Is Good Clustering?</a:t>
            </a:r>
          </a:p>
        </p:txBody>
      </p:sp>
      <p:sp>
        <p:nvSpPr>
          <p:cNvPr id="10243" name="Rectangle 3">
            <a:extLst>
              <a:ext uri="{FF2B5EF4-FFF2-40B4-BE49-F238E27FC236}">
                <a16:creationId xmlns:a16="http://schemas.microsoft.com/office/drawing/2014/main" id="{B01C9C63-7E96-41D0-BC3F-953A6829B1FA}"/>
              </a:ext>
            </a:extLst>
          </p:cNvPr>
          <p:cNvSpPr>
            <a:spLocks noGrp="1" noChangeArrowheads="1"/>
          </p:cNvSpPr>
          <p:nvPr>
            <p:ph type="body" idx="1"/>
          </p:nvPr>
        </p:nvSpPr>
        <p:spPr>
          <a:xfrm>
            <a:off x="457200" y="1444978"/>
            <a:ext cx="8229600" cy="5032022"/>
          </a:xfrm>
        </p:spPr>
        <p:txBody>
          <a:bodyPr>
            <a:normAutofit/>
          </a:bodyPr>
          <a:lstStyle/>
          <a:p>
            <a:r>
              <a:rPr lang="en-US" altLang="zh-TW" dirty="0"/>
              <a:t>A good clustering method will produce high quality clusters</a:t>
            </a:r>
          </a:p>
          <a:p>
            <a:pPr lvl="1"/>
            <a:r>
              <a:rPr lang="en-US" altLang="zh-TW" dirty="0">
                <a:solidFill>
                  <a:srgbClr val="FF0000"/>
                </a:solidFill>
              </a:rPr>
              <a:t>high intra-class similarity</a:t>
            </a:r>
            <a:r>
              <a:rPr lang="en-US" altLang="zh-TW" dirty="0"/>
              <a:t>: </a:t>
            </a:r>
            <a:r>
              <a:rPr lang="en-US" altLang="zh-TW" dirty="0">
                <a:solidFill>
                  <a:srgbClr val="FF0000"/>
                </a:solidFill>
              </a:rPr>
              <a:t>cohesive</a:t>
            </a:r>
            <a:r>
              <a:rPr lang="en-US" altLang="zh-TW" dirty="0"/>
              <a:t> within clusters</a:t>
            </a:r>
          </a:p>
          <a:p>
            <a:pPr lvl="1"/>
            <a:r>
              <a:rPr lang="en-US" altLang="zh-TW" dirty="0">
                <a:solidFill>
                  <a:srgbClr val="FF0000"/>
                </a:solidFill>
              </a:rPr>
              <a:t>low inter-class similarity</a:t>
            </a:r>
            <a:r>
              <a:rPr lang="en-US" altLang="zh-TW" dirty="0"/>
              <a:t>: </a:t>
            </a:r>
            <a:r>
              <a:rPr lang="en-US" altLang="zh-TW" dirty="0">
                <a:solidFill>
                  <a:srgbClr val="FF0000"/>
                </a:solidFill>
              </a:rPr>
              <a:t>distinctive</a:t>
            </a:r>
            <a:r>
              <a:rPr lang="en-US" altLang="zh-TW" dirty="0"/>
              <a:t> between clusters</a:t>
            </a:r>
          </a:p>
          <a:p>
            <a:pPr lvl="1"/>
            <a:endParaRPr lang="en-US" altLang="zh-TW" dirty="0"/>
          </a:p>
        </p:txBody>
      </p:sp>
      <p:grpSp>
        <p:nvGrpSpPr>
          <p:cNvPr id="4" name="Group 6">
            <a:extLst>
              <a:ext uri="{FF2B5EF4-FFF2-40B4-BE49-F238E27FC236}">
                <a16:creationId xmlns:a16="http://schemas.microsoft.com/office/drawing/2014/main" id="{2DE88F95-E919-4823-B176-D7EAC609FEE9}"/>
              </a:ext>
            </a:extLst>
          </p:cNvPr>
          <p:cNvGrpSpPr>
            <a:grpSpLocks/>
          </p:cNvGrpSpPr>
          <p:nvPr/>
        </p:nvGrpSpPr>
        <p:grpSpPr bwMode="auto">
          <a:xfrm>
            <a:off x="3073400" y="3951288"/>
            <a:ext cx="3048000" cy="2678112"/>
            <a:chOff x="2160" y="2544"/>
            <a:chExt cx="1920" cy="1687"/>
          </a:xfrm>
        </p:grpSpPr>
        <p:sp>
          <p:nvSpPr>
            <p:cNvPr id="5" name="Line 7">
              <a:extLst>
                <a:ext uri="{FF2B5EF4-FFF2-40B4-BE49-F238E27FC236}">
                  <a16:creationId xmlns:a16="http://schemas.microsoft.com/office/drawing/2014/main" id="{98FE2AF0-E399-4645-989D-62CD04A81DFC}"/>
                </a:ext>
              </a:extLst>
            </p:cNvPr>
            <p:cNvSpPr>
              <a:spLocks noChangeShapeType="1"/>
            </p:cNvSpPr>
            <p:nvPr/>
          </p:nvSpPr>
          <p:spPr bwMode="auto">
            <a:xfrm>
              <a:off x="2736" y="2544"/>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8">
              <a:extLst>
                <a:ext uri="{FF2B5EF4-FFF2-40B4-BE49-F238E27FC236}">
                  <a16:creationId xmlns:a16="http://schemas.microsoft.com/office/drawing/2014/main" id="{6C40947D-B6FE-453C-9C1B-F256C68E0F34}"/>
                </a:ext>
              </a:extLst>
            </p:cNvPr>
            <p:cNvSpPr>
              <a:spLocks noChangeShapeType="1"/>
            </p:cNvSpPr>
            <p:nvPr/>
          </p:nvSpPr>
          <p:spPr bwMode="auto">
            <a:xfrm>
              <a:off x="2736" y="369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Freeform 9">
              <a:extLst>
                <a:ext uri="{FF2B5EF4-FFF2-40B4-BE49-F238E27FC236}">
                  <a16:creationId xmlns:a16="http://schemas.microsoft.com/office/drawing/2014/main" id="{393A10CF-0914-40BE-8CCF-EABACE2DC9DB}"/>
                </a:ext>
              </a:extLst>
            </p:cNvPr>
            <p:cNvSpPr>
              <a:spLocks/>
            </p:cNvSpPr>
            <p:nvPr/>
          </p:nvSpPr>
          <p:spPr bwMode="auto">
            <a:xfrm>
              <a:off x="2226" y="3696"/>
              <a:ext cx="510" cy="535"/>
            </a:xfrm>
            <a:custGeom>
              <a:avLst/>
              <a:gdLst>
                <a:gd name="T0" fmla="*/ 510 w 510"/>
                <a:gd name="T1" fmla="*/ 0 h 535"/>
                <a:gd name="T2" fmla="*/ 0 w 510"/>
                <a:gd name="T3" fmla="*/ 535 h 535"/>
                <a:gd name="T4" fmla="*/ 0 60000 65536"/>
                <a:gd name="T5" fmla="*/ 0 60000 65536"/>
                <a:gd name="T6" fmla="*/ 0 w 510"/>
                <a:gd name="T7" fmla="*/ 0 h 535"/>
                <a:gd name="T8" fmla="*/ 510 w 510"/>
                <a:gd name="T9" fmla="*/ 535 h 535"/>
              </a:gdLst>
              <a:ahLst/>
              <a:cxnLst>
                <a:cxn ang="T4">
                  <a:pos x="T0" y="T1"/>
                </a:cxn>
                <a:cxn ang="T5">
                  <a:pos x="T2" y="T3"/>
                </a:cxn>
              </a:cxnLst>
              <a:rect l="T6" t="T7" r="T8" b="T9"/>
              <a:pathLst>
                <a:path w="510" h="535">
                  <a:moveTo>
                    <a:pt x="510" y="0"/>
                  </a:moveTo>
                  <a:lnTo>
                    <a:pt x="0" y="53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AutoShape 10">
              <a:extLst>
                <a:ext uri="{FF2B5EF4-FFF2-40B4-BE49-F238E27FC236}">
                  <a16:creationId xmlns:a16="http://schemas.microsoft.com/office/drawing/2014/main" id="{E7D534C1-344C-44BD-A508-CF566D69AD70}"/>
                </a:ext>
              </a:extLst>
            </p:cNvPr>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9" name="AutoShape 11">
              <a:extLst>
                <a:ext uri="{FF2B5EF4-FFF2-40B4-BE49-F238E27FC236}">
                  <a16:creationId xmlns:a16="http://schemas.microsoft.com/office/drawing/2014/main" id="{C79B5AE4-CF2C-455A-BC82-F5E9A60DEA09}"/>
                </a:ext>
              </a:extLst>
            </p:cNvPr>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0" name="AutoShape 12">
              <a:extLst>
                <a:ext uri="{FF2B5EF4-FFF2-40B4-BE49-F238E27FC236}">
                  <a16:creationId xmlns:a16="http://schemas.microsoft.com/office/drawing/2014/main" id="{8390656D-285A-4A24-9832-D8C212574A9B}"/>
                </a:ext>
              </a:extLst>
            </p:cNvPr>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1" name="AutoShape 13">
              <a:extLst>
                <a:ext uri="{FF2B5EF4-FFF2-40B4-BE49-F238E27FC236}">
                  <a16:creationId xmlns:a16="http://schemas.microsoft.com/office/drawing/2014/main" id="{15C123C0-2EEF-452B-8D33-5A8E1CF822D8}"/>
                </a:ext>
              </a:extLst>
            </p:cNvPr>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2" name="AutoShape 14">
              <a:extLst>
                <a:ext uri="{FF2B5EF4-FFF2-40B4-BE49-F238E27FC236}">
                  <a16:creationId xmlns:a16="http://schemas.microsoft.com/office/drawing/2014/main" id="{E2EA337C-A9B5-454D-92FD-DA7B3D38D1ED}"/>
                </a:ext>
              </a:extLst>
            </p:cNvPr>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3" name="AutoShape 15">
              <a:extLst>
                <a:ext uri="{FF2B5EF4-FFF2-40B4-BE49-F238E27FC236}">
                  <a16:creationId xmlns:a16="http://schemas.microsoft.com/office/drawing/2014/main" id="{21212DAF-74A3-42E5-88AA-2C5D58D11F7E}"/>
                </a:ext>
              </a:extLst>
            </p:cNvPr>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4" name="AutoShape 16">
              <a:extLst>
                <a:ext uri="{FF2B5EF4-FFF2-40B4-BE49-F238E27FC236}">
                  <a16:creationId xmlns:a16="http://schemas.microsoft.com/office/drawing/2014/main" id="{716B6874-A4A2-419F-9B10-F939AE8581C8}"/>
                </a:ext>
              </a:extLst>
            </p:cNvPr>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5" name="AutoShape 17">
              <a:extLst>
                <a:ext uri="{FF2B5EF4-FFF2-40B4-BE49-F238E27FC236}">
                  <a16:creationId xmlns:a16="http://schemas.microsoft.com/office/drawing/2014/main" id="{B5E9E178-3F12-4A89-8041-9BD8E8986712}"/>
                </a:ext>
              </a:extLst>
            </p:cNvPr>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6" name="AutoShape 18">
              <a:extLst>
                <a:ext uri="{FF2B5EF4-FFF2-40B4-BE49-F238E27FC236}">
                  <a16:creationId xmlns:a16="http://schemas.microsoft.com/office/drawing/2014/main" id="{ED0F905D-86C8-4FD9-B775-C9D7266E9DE5}"/>
                </a:ext>
              </a:extLst>
            </p:cNvPr>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7" name="AutoShape 19">
              <a:extLst>
                <a:ext uri="{FF2B5EF4-FFF2-40B4-BE49-F238E27FC236}">
                  <a16:creationId xmlns:a16="http://schemas.microsoft.com/office/drawing/2014/main" id="{606AED77-7321-47F5-8F60-A6369BA13809}"/>
                </a:ext>
              </a:extLst>
            </p:cNvPr>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8" name="AutoShape 20">
              <a:extLst>
                <a:ext uri="{FF2B5EF4-FFF2-40B4-BE49-F238E27FC236}">
                  <a16:creationId xmlns:a16="http://schemas.microsoft.com/office/drawing/2014/main" id="{8E07D2CF-364A-483D-A422-4B0546C2815A}"/>
                </a:ext>
              </a:extLst>
            </p:cNvPr>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19" name="AutoShape 21">
              <a:extLst>
                <a:ext uri="{FF2B5EF4-FFF2-40B4-BE49-F238E27FC236}">
                  <a16:creationId xmlns:a16="http://schemas.microsoft.com/office/drawing/2014/main" id="{1EB34B57-C986-454C-8DF9-AB3129E9DC99}"/>
                </a:ext>
              </a:extLst>
            </p:cNvPr>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0" name="AutoShape 22">
              <a:extLst>
                <a:ext uri="{FF2B5EF4-FFF2-40B4-BE49-F238E27FC236}">
                  <a16:creationId xmlns:a16="http://schemas.microsoft.com/office/drawing/2014/main" id="{C97CFDA4-F982-42D3-8D97-255DA46A29AE}"/>
                </a:ext>
              </a:extLst>
            </p:cNvPr>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1" name="AutoShape 23">
              <a:extLst>
                <a:ext uri="{FF2B5EF4-FFF2-40B4-BE49-F238E27FC236}">
                  <a16:creationId xmlns:a16="http://schemas.microsoft.com/office/drawing/2014/main" id="{CF7D8BAD-B93D-4E12-9E90-7CBCC459F1CD}"/>
                </a:ext>
              </a:extLst>
            </p:cNvPr>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2" name="AutoShape 24">
              <a:extLst>
                <a:ext uri="{FF2B5EF4-FFF2-40B4-BE49-F238E27FC236}">
                  <a16:creationId xmlns:a16="http://schemas.microsoft.com/office/drawing/2014/main" id="{C98758FA-9D3F-42E3-B8DA-8A750F18BE5E}"/>
                </a:ext>
              </a:extLst>
            </p:cNvPr>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3" name="AutoShape 25">
              <a:extLst>
                <a:ext uri="{FF2B5EF4-FFF2-40B4-BE49-F238E27FC236}">
                  <a16:creationId xmlns:a16="http://schemas.microsoft.com/office/drawing/2014/main" id="{0515033E-B08D-42BB-AD75-2CA583047126}"/>
                </a:ext>
              </a:extLst>
            </p:cNvPr>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4" name="AutoShape 26">
              <a:extLst>
                <a:ext uri="{FF2B5EF4-FFF2-40B4-BE49-F238E27FC236}">
                  <a16:creationId xmlns:a16="http://schemas.microsoft.com/office/drawing/2014/main" id="{9253AEB0-BBDC-49AD-A6DB-0435C8E550EC}"/>
                </a:ext>
              </a:extLst>
            </p:cNvPr>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5" name="AutoShape 27">
              <a:extLst>
                <a:ext uri="{FF2B5EF4-FFF2-40B4-BE49-F238E27FC236}">
                  <a16:creationId xmlns:a16="http://schemas.microsoft.com/office/drawing/2014/main" id="{819B3784-06E5-4D3A-9FCA-C09C34FF2A9C}"/>
                </a:ext>
              </a:extLst>
            </p:cNvPr>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6" name="AutoShape 28">
              <a:extLst>
                <a:ext uri="{FF2B5EF4-FFF2-40B4-BE49-F238E27FC236}">
                  <a16:creationId xmlns:a16="http://schemas.microsoft.com/office/drawing/2014/main" id="{9A815CC2-76B1-4BE6-83DB-5FD2595695B2}"/>
                </a:ext>
              </a:extLst>
            </p:cNvPr>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7" name="AutoShape 29">
              <a:extLst>
                <a:ext uri="{FF2B5EF4-FFF2-40B4-BE49-F238E27FC236}">
                  <a16:creationId xmlns:a16="http://schemas.microsoft.com/office/drawing/2014/main" id="{8005302C-CAB9-4D79-A024-301570E16FFA}"/>
                </a:ext>
              </a:extLst>
            </p:cNvPr>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8" name="AutoShape 30">
              <a:extLst>
                <a:ext uri="{FF2B5EF4-FFF2-40B4-BE49-F238E27FC236}">
                  <a16:creationId xmlns:a16="http://schemas.microsoft.com/office/drawing/2014/main" id="{CC6F6B5D-6488-4CC9-8BCB-659E1F9CF5FF}"/>
                </a:ext>
              </a:extLst>
            </p:cNvPr>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29" name="AutoShape 31">
              <a:extLst>
                <a:ext uri="{FF2B5EF4-FFF2-40B4-BE49-F238E27FC236}">
                  <a16:creationId xmlns:a16="http://schemas.microsoft.com/office/drawing/2014/main" id="{7D30793F-D6AE-45CB-9358-05E06F56ACF5}"/>
                </a:ext>
              </a:extLst>
            </p:cNvPr>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0" name="AutoShape 32">
              <a:extLst>
                <a:ext uri="{FF2B5EF4-FFF2-40B4-BE49-F238E27FC236}">
                  <a16:creationId xmlns:a16="http://schemas.microsoft.com/office/drawing/2014/main" id="{7941F3F8-BAF3-467C-9288-541CC7170191}"/>
                </a:ext>
              </a:extLst>
            </p:cNvPr>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grpSp>
      <p:grpSp>
        <p:nvGrpSpPr>
          <p:cNvPr id="31" name="Group 33">
            <a:extLst>
              <a:ext uri="{FF2B5EF4-FFF2-40B4-BE49-F238E27FC236}">
                <a16:creationId xmlns:a16="http://schemas.microsoft.com/office/drawing/2014/main" id="{BCBD58A8-E1F7-4A06-98C8-DAE6F08E7AA7}"/>
              </a:ext>
            </a:extLst>
          </p:cNvPr>
          <p:cNvGrpSpPr>
            <a:grpSpLocks/>
          </p:cNvGrpSpPr>
          <p:nvPr/>
        </p:nvGrpSpPr>
        <p:grpSpPr bwMode="auto">
          <a:xfrm>
            <a:off x="5054600" y="3048000"/>
            <a:ext cx="3048000" cy="2514600"/>
            <a:chOff x="3312" y="1584"/>
            <a:chExt cx="1920" cy="1584"/>
          </a:xfrm>
        </p:grpSpPr>
        <p:sp>
          <p:nvSpPr>
            <p:cNvPr id="32" name="Line 34">
              <a:extLst>
                <a:ext uri="{FF2B5EF4-FFF2-40B4-BE49-F238E27FC236}">
                  <a16:creationId xmlns:a16="http://schemas.microsoft.com/office/drawing/2014/main" id="{ED02C003-3E06-43DD-AB66-37AC61711141}"/>
                </a:ext>
              </a:extLst>
            </p:cNvPr>
            <p:cNvSpPr>
              <a:spLocks noChangeShapeType="1"/>
            </p:cNvSpPr>
            <p:nvPr/>
          </p:nvSpPr>
          <p:spPr bwMode="auto">
            <a:xfrm flipH="1" flipV="1">
              <a:off x="3312" y="2736"/>
              <a:ext cx="144" cy="432"/>
            </a:xfrm>
            <a:prstGeom prst="line">
              <a:avLst/>
            </a:prstGeom>
            <a:noFill/>
            <a:ln w="25400">
              <a:solidFill>
                <a:srgbClr val="CC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AutoShape 35">
              <a:extLst>
                <a:ext uri="{FF2B5EF4-FFF2-40B4-BE49-F238E27FC236}">
                  <a16:creationId xmlns:a16="http://schemas.microsoft.com/office/drawing/2014/main" id="{B166DA04-D89A-4AEA-8EDE-276D5EC26B95}"/>
                </a:ext>
              </a:extLst>
            </p:cNvPr>
            <p:cNvSpPr>
              <a:spLocks noChangeArrowheads="1"/>
            </p:cNvSpPr>
            <p:nvPr/>
          </p:nvSpPr>
          <p:spPr bwMode="auto">
            <a:xfrm>
              <a:off x="3984" y="1584"/>
              <a:ext cx="1248" cy="672"/>
            </a:xfrm>
            <a:prstGeom prst="wedgeRectCallout">
              <a:avLst>
                <a:gd name="adj1" fmla="val -93509"/>
                <a:gd name="adj2" fmla="val 150894"/>
              </a:avLst>
            </a:prstGeom>
            <a:solidFill>
              <a:srgbClr val="00FFFF"/>
            </a:solidFill>
            <a:ln w="25400">
              <a:solidFill>
                <a:schemeClr val="tx1"/>
              </a:solidFill>
              <a:miter lim="800000"/>
              <a:headEnd/>
              <a:tailEnd/>
            </a:ln>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spcBef>
                  <a:spcPct val="50000"/>
                </a:spcBef>
              </a:pPr>
              <a:r>
                <a:rPr lang="en-US" altLang="en-US" sz="2000" b="0" dirty="0">
                  <a:latin typeface="Tahoma" pitchFamily="34" charset="0"/>
                </a:rPr>
                <a:t>Inter-cluster distances are maximized</a:t>
              </a:r>
            </a:p>
          </p:txBody>
        </p:sp>
      </p:grpSp>
      <p:grpSp>
        <p:nvGrpSpPr>
          <p:cNvPr id="34" name="Group 36">
            <a:extLst>
              <a:ext uri="{FF2B5EF4-FFF2-40B4-BE49-F238E27FC236}">
                <a16:creationId xmlns:a16="http://schemas.microsoft.com/office/drawing/2014/main" id="{9D444E8A-9522-4DAD-BA75-4356530F3AA4}"/>
              </a:ext>
            </a:extLst>
          </p:cNvPr>
          <p:cNvGrpSpPr>
            <a:grpSpLocks/>
          </p:cNvGrpSpPr>
          <p:nvPr/>
        </p:nvGrpSpPr>
        <p:grpSpPr bwMode="auto">
          <a:xfrm>
            <a:off x="2692400" y="4038600"/>
            <a:ext cx="3276600" cy="2286000"/>
            <a:chOff x="1824" y="2208"/>
            <a:chExt cx="2064" cy="1440"/>
          </a:xfrm>
        </p:grpSpPr>
        <p:sp>
          <p:nvSpPr>
            <p:cNvPr id="35" name="Oval 37">
              <a:extLst>
                <a:ext uri="{FF2B5EF4-FFF2-40B4-BE49-F238E27FC236}">
                  <a16:creationId xmlns:a16="http://schemas.microsoft.com/office/drawing/2014/main" id="{2635314B-4472-4CD8-BB01-BB1AE96BC145}"/>
                </a:ext>
              </a:extLst>
            </p:cNvPr>
            <p:cNvSpPr>
              <a:spLocks noChangeArrowheads="1"/>
            </p:cNvSpPr>
            <p:nvPr/>
          </p:nvSpPr>
          <p:spPr bwMode="auto">
            <a:xfrm>
              <a:off x="1824" y="2592"/>
              <a:ext cx="816" cy="72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6" name="Oval 38">
              <a:extLst>
                <a:ext uri="{FF2B5EF4-FFF2-40B4-BE49-F238E27FC236}">
                  <a16:creationId xmlns:a16="http://schemas.microsoft.com/office/drawing/2014/main" id="{725D2970-4842-4CF1-BB15-BBBD19D23288}"/>
                </a:ext>
              </a:extLst>
            </p:cNvPr>
            <p:cNvSpPr>
              <a:spLocks noChangeArrowheads="1"/>
            </p:cNvSpPr>
            <p:nvPr/>
          </p:nvSpPr>
          <p:spPr bwMode="auto">
            <a:xfrm>
              <a:off x="2928" y="2208"/>
              <a:ext cx="720" cy="624"/>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sp>
          <p:nvSpPr>
            <p:cNvPr id="37" name="Oval 39">
              <a:extLst>
                <a:ext uri="{FF2B5EF4-FFF2-40B4-BE49-F238E27FC236}">
                  <a16:creationId xmlns:a16="http://schemas.microsoft.com/office/drawing/2014/main" id="{2FAB1374-04E5-4F31-905F-11726E145541}"/>
                </a:ext>
              </a:extLst>
            </p:cNvPr>
            <p:cNvSpPr>
              <a:spLocks noChangeArrowheads="1"/>
            </p:cNvSpPr>
            <p:nvPr/>
          </p:nvSpPr>
          <p:spPr bwMode="auto">
            <a:xfrm>
              <a:off x="3216" y="3024"/>
              <a:ext cx="672" cy="624"/>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endParaRPr lang="en-US" altLang="en-US"/>
            </a:p>
          </p:txBody>
        </p:sp>
      </p:grpSp>
      <p:grpSp>
        <p:nvGrpSpPr>
          <p:cNvPr id="38" name="Group 40">
            <a:extLst>
              <a:ext uri="{FF2B5EF4-FFF2-40B4-BE49-F238E27FC236}">
                <a16:creationId xmlns:a16="http://schemas.microsoft.com/office/drawing/2014/main" id="{117E5F74-7AD6-469A-BD96-CDE9D8EDBD46}"/>
              </a:ext>
            </a:extLst>
          </p:cNvPr>
          <p:cNvGrpSpPr>
            <a:grpSpLocks/>
          </p:cNvGrpSpPr>
          <p:nvPr/>
        </p:nvGrpSpPr>
        <p:grpSpPr bwMode="auto">
          <a:xfrm>
            <a:off x="1092200" y="3352800"/>
            <a:ext cx="2286000" cy="1676400"/>
            <a:chOff x="816" y="1776"/>
            <a:chExt cx="1440" cy="1056"/>
          </a:xfrm>
        </p:grpSpPr>
        <p:sp>
          <p:nvSpPr>
            <p:cNvPr id="39" name="Line 41">
              <a:extLst>
                <a:ext uri="{FF2B5EF4-FFF2-40B4-BE49-F238E27FC236}">
                  <a16:creationId xmlns:a16="http://schemas.microsoft.com/office/drawing/2014/main" id="{21C537D1-8255-4665-9718-DC6442A6F53A}"/>
                </a:ext>
              </a:extLst>
            </p:cNvPr>
            <p:cNvSpPr>
              <a:spLocks noChangeShapeType="1"/>
            </p:cNvSpPr>
            <p:nvPr/>
          </p:nvSpPr>
          <p:spPr bwMode="auto">
            <a:xfrm flipV="1">
              <a:off x="2064" y="2736"/>
              <a:ext cx="192" cy="96"/>
            </a:xfrm>
            <a:prstGeom prst="line">
              <a:avLst/>
            </a:prstGeom>
            <a:noFill/>
            <a:ln w="25400">
              <a:solidFill>
                <a:srgbClr val="CC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AutoShape 42">
              <a:extLst>
                <a:ext uri="{FF2B5EF4-FFF2-40B4-BE49-F238E27FC236}">
                  <a16:creationId xmlns:a16="http://schemas.microsoft.com/office/drawing/2014/main" id="{965D963D-3598-4433-91DF-6CB16EFB42AA}"/>
                </a:ext>
              </a:extLst>
            </p:cNvPr>
            <p:cNvSpPr>
              <a:spLocks noChangeArrowheads="1"/>
            </p:cNvSpPr>
            <p:nvPr/>
          </p:nvSpPr>
          <p:spPr bwMode="auto">
            <a:xfrm>
              <a:off x="816" y="1776"/>
              <a:ext cx="1248" cy="672"/>
            </a:xfrm>
            <a:prstGeom prst="wedgeRectCallout">
              <a:avLst>
                <a:gd name="adj1" fmla="val 56250"/>
                <a:gd name="adj2" fmla="val 92856"/>
              </a:avLst>
            </a:prstGeom>
            <a:solidFill>
              <a:srgbClr val="00FFFF"/>
            </a:solidFill>
            <a:ln w="25400">
              <a:solidFill>
                <a:schemeClr val="tx1"/>
              </a:solidFill>
              <a:miter lim="800000"/>
              <a:headEnd/>
              <a:tailEnd/>
            </a:ln>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spcBef>
                  <a:spcPct val="50000"/>
                </a:spcBef>
              </a:pPr>
              <a:r>
                <a:rPr lang="en-US" altLang="en-US" sz="2000" b="0" dirty="0">
                  <a:latin typeface="Tahoma" pitchFamily="34" charset="0"/>
                </a:rPr>
                <a:t>Intra-cluster distances are minimized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9A5879E-330F-4490-AC1E-54C1440A6534}"/>
              </a:ext>
            </a:extLst>
          </p:cNvPr>
          <p:cNvSpPr>
            <a:spLocks noGrp="1" noChangeArrowheads="1"/>
          </p:cNvSpPr>
          <p:nvPr>
            <p:ph type="title"/>
          </p:nvPr>
        </p:nvSpPr>
        <p:spPr>
          <a:xfrm>
            <a:off x="681038" y="492125"/>
            <a:ext cx="7437437" cy="574675"/>
          </a:xfrm>
        </p:spPr>
        <p:txBody>
          <a:bodyPr>
            <a:normAutofit fontScale="90000"/>
          </a:bodyPr>
          <a:lstStyle/>
          <a:p>
            <a:pPr eaLnBrk="1" hangingPunct="1"/>
            <a:r>
              <a:rPr lang="en-US" altLang="zh-CN" sz="4000">
                <a:ea typeface="SimSun" panose="02010600030101010101" pitchFamily="2" charset="-122"/>
              </a:rPr>
              <a:t>DBSCAN: The Algorithm</a:t>
            </a:r>
            <a:endParaRPr lang="en-US" altLang="zh-CN">
              <a:ea typeface="SimSun" panose="02010600030101010101" pitchFamily="2" charset="-122"/>
            </a:endParaRPr>
          </a:p>
        </p:txBody>
      </p:sp>
      <p:sp>
        <p:nvSpPr>
          <p:cNvPr id="50179" name="Rectangle 3">
            <a:extLst>
              <a:ext uri="{FF2B5EF4-FFF2-40B4-BE49-F238E27FC236}">
                <a16:creationId xmlns:a16="http://schemas.microsoft.com/office/drawing/2014/main" id="{EC6FC3ED-7538-4674-9A0A-8B711C3D332E}"/>
              </a:ext>
            </a:extLst>
          </p:cNvPr>
          <p:cNvSpPr>
            <a:spLocks noGrp="1" noChangeArrowheads="1"/>
          </p:cNvSpPr>
          <p:nvPr>
            <p:ph type="body" idx="1"/>
          </p:nvPr>
        </p:nvSpPr>
        <p:spPr>
          <a:xfrm>
            <a:off x="304800" y="1371600"/>
            <a:ext cx="8305800" cy="5029200"/>
          </a:xfrm>
        </p:spPr>
        <p:txBody>
          <a:bodyPr/>
          <a:lstStyle/>
          <a:p>
            <a:pPr eaLnBrk="1" hangingPunct="1">
              <a:lnSpc>
                <a:spcPct val="120000"/>
              </a:lnSpc>
              <a:spcBef>
                <a:spcPct val="50000"/>
              </a:spcBef>
            </a:pPr>
            <a:r>
              <a:rPr lang="en-US" altLang="zh-CN" sz="2400" dirty="0">
                <a:ea typeface="SimSun" panose="02010600030101010101" pitchFamily="2" charset="-122"/>
              </a:rPr>
              <a:t>Arbitrary select a point </a:t>
            </a:r>
            <a:r>
              <a:rPr lang="en-US" altLang="zh-CN" sz="2400" i="1" dirty="0">
                <a:ea typeface="SimSun" panose="02010600030101010101" pitchFamily="2" charset="-122"/>
              </a:rPr>
              <a:t>p</a:t>
            </a:r>
            <a:endParaRPr lang="en-US" altLang="zh-CN" sz="2400" dirty="0">
              <a:ea typeface="SimSun" panose="02010600030101010101" pitchFamily="2" charset="-122"/>
            </a:endParaRPr>
          </a:p>
          <a:p>
            <a:pPr eaLnBrk="1" hangingPunct="1">
              <a:lnSpc>
                <a:spcPct val="120000"/>
              </a:lnSpc>
              <a:spcBef>
                <a:spcPct val="50000"/>
              </a:spcBef>
            </a:pPr>
            <a:r>
              <a:rPr lang="en-US" altLang="zh-CN" sz="2400" dirty="0">
                <a:ea typeface="SimSun" panose="02010600030101010101" pitchFamily="2" charset="-122"/>
              </a:rPr>
              <a:t>Retrieve all points density-reachable from </a:t>
            </a:r>
            <a:r>
              <a:rPr lang="en-US" altLang="zh-CN" sz="2400" i="1" dirty="0">
                <a:ea typeface="SimSun" panose="02010600030101010101" pitchFamily="2" charset="-122"/>
              </a:rPr>
              <a:t>p</a:t>
            </a:r>
            <a:r>
              <a:rPr lang="en-US" altLang="zh-CN" sz="2400" dirty="0">
                <a:ea typeface="SimSun" panose="02010600030101010101" pitchFamily="2" charset="-122"/>
              </a:rPr>
              <a:t> </a:t>
            </a:r>
            <a:r>
              <a:rPr lang="en-US" altLang="zh-CN" sz="2400" dirty="0" err="1">
                <a:ea typeface="SimSun" panose="02010600030101010101" pitchFamily="2" charset="-122"/>
              </a:rPr>
              <a:t>w.r.t.</a:t>
            </a:r>
            <a:r>
              <a:rPr lang="en-US" altLang="zh-CN" sz="2400" dirty="0">
                <a:ea typeface="SimSun" panose="02010600030101010101" pitchFamily="2" charset="-122"/>
              </a:rPr>
              <a:t> </a:t>
            </a:r>
            <a:r>
              <a:rPr lang="en-US" altLang="zh-CN" sz="2400" i="1" dirty="0">
                <a:solidFill>
                  <a:srgbClr val="0000FF"/>
                </a:solidFill>
                <a:ea typeface="SimSun" panose="02010600030101010101" pitchFamily="2" charset="-122"/>
              </a:rPr>
              <a:t>Eps</a:t>
            </a:r>
            <a:r>
              <a:rPr lang="en-US" altLang="zh-CN" sz="2400" dirty="0">
                <a:solidFill>
                  <a:srgbClr val="0000FF"/>
                </a:solidFill>
                <a:ea typeface="SimSun" panose="02010600030101010101" pitchFamily="2" charset="-122"/>
              </a:rPr>
              <a:t> and </a:t>
            </a:r>
            <a:r>
              <a:rPr lang="en-US" altLang="zh-CN" sz="2400" i="1" dirty="0" err="1">
                <a:solidFill>
                  <a:srgbClr val="0000FF"/>
                </a:solidFill>
                <a:ea typeface="SimSun" panose="02010600030101010101" pitchFamily="2" charset="-122"/>
              </a:rPr>
              <a:t>MinPts</a:t>
            </a:r>
            <a:endParaRPr lang="en-US" altLang="zh-CN" sz="2400" dirty="0">
              <a:solidFill>
                <a:srgbClr val="0000FF"/>
              </a:solidFill>
              <a:ea typeface="SimSun" panose="02010600030101010101" pitchFamily="2" charset="-122"/>
            </a:endParaRPr>
          </a:p>
          <a:p>
            <a:pPr eaLnBrk="1" hangingPunct="1">
              <a:lnSpc>
                <a:spcPct val="120000"/>
              </a:lnSpc>
              <a:spcBef>
                <a:spcPct val="50000"/>
              </a:spcBef>
            </a:pPr>
            <a:r>
              <a:rPr lang="en-US" altLang="zh-CN" sz="2400" dirty="0">
                <a:ea typeface="SimSun" panose="02010600030101010101" pitchFamily="2" charset="-122"/>
              </a:rPr>
              <a:t>If </a:t>
            </a:r>
            <a:r>
              <a:rPr lang="en-US" altLang="zh-CN" sz="2400" i="1" dirty="0">
                <a:ea typeface="SimSun" panose="02010600030101010101" pitchFamily="2" charset="-122"/>
              </a:rPr>
              <a:t>p</a:t>
            </a:r>
            <a:r>
              <a:rPr lang="en-US" altLang="zh-CN" sz="2400" dirty="0">
                <a:ea typeface="SimSun" panose="02010600030101010101" pitchFamily="2" charset="-122"/>
              </a:rPr>
              <a:t> is a core point, a cluster is formed</a:t>
            </a:r>
          </a:p>
          <a:p>
            <a:pPr eaLnBrk="1" hangingPunct="1">
              <a:lnSpc>
                <a:spcPct val="120000"/>
              </a:lnSpc>
              <a:spcBef>
                <a:spcPct val="50000"/>
              </a:spcBef>
            </a:pPr>
            <a:r>
              <a:rPr lang="en-US" altLang="zh-CN" sz="2400" dirty="0">
                <a:ea typeface="SimSun" panose="02010600030101010101" pitchFamily="2" charset="-122"/>
              </a:rPr>
              <a:t>If </a:t>
            </a:r>
            <a:r>
              <a:rPr lang="en-US" altLang="zh-CN" sz="2400" i="1" dirty="0">
                <a:ea typeface="SimSun" panose="02010600030101010101" pitchFamily="2" charset="-122"/>
              </a:rPr>
              <a:t>p</a:t>
            </a:r>
            <a:r>
              <a:rPr lang="en-US" altLang="zh-CN" sz="2400" dirty="0">
                <a:ea typeface="SimSun" panose="02010600030101010101" pitchFamily="2" charset="-122"/>
              </a:rPr>
              <a:t> is a border point, no points are density-reachable from </a:t>
            </a:r>
            <a:r>
              <a:rPr lang="en-US" altLang="zh-CN" sz="2400" i="1" dirty="0">
                <a:ea typeface="SimSun" panose="02010600030101010101" pitchFamily="2" charset="-122"/>
              </a:rPr>
              <a:t>p</a:t>
            </a:r>
            <a:r>
              <a:rPr lang="en-US" altLang="zh-CN" sz="2400" dirty="0">
                <a:ea typeface="SimSun" panose="02010600030101010101" pitchFamily="2" charset="-122"/>
              </a:rPr>
              <a:t> and DBSCAN visits the next point of the database</a:t>
            </a:r>
          </a:p>
          <a:p>
            <a:pPr eaLnBrk="1" hangingPunct="1">
              <a:lnSpc>
                <a:spcPct val="120000"/>
              </a:lnSpc>
              <a:spcBef>
                <a:spcPct val="50000"/>
              </a:spcBef>
            </a:pPr>
            <a:r>
              <a:rPr lang="en-US" altLang="zh-CN" sz="2400" dirty="0">
                <a:ea typeface="SimSun" panose="02010600030101010101" pitchFamily="2" charset="-122"/>
              </a:rPr>
              <a:t>Continue the process until all of the points have been processed</a:t>
            </a:r>
            <a:endParaRPr lang="en-US" altLang="zh-CN" sz="2000" dirty="0">
              <a:ea typeface="SimSun" panose="02010600030101010101" pitchFamily="2" charset="-122"/>
            </a:endParaRPr>
          </a:p>
        </p:txBody>
      </p:sp>
      <p:sp>
        <p:nvSpPr>
          <p:cNvPr id="2" name="文字方塊 1">
            <a:extLst>
              <a:ext uri="{FF2B5EF4-FFF2-40B4-BE49-F238E27FC236}">
                <a16:creationId xmlns:a16="http://schemas.microsoft.com/office/drawing/2014/main" id="{DAB5494E-11DA-4447-A534-7C48CEBC21CD}"/>
              </a:ext>
            </a:extLst>
          </p:cNvPr>
          <p:cNvSpPr txBox="1"/>
          <p:nvPr/>
        </p:nvSpPr>
        <p:spPr>
          <a:xfrm>
            <a:off x="533400" y="5896379"/>
            <a:ext cx="6378669" cy="646331"/>
          </a:xfrm>
          <a:prstGeom prst="rect">
            <a:avLst/>
          </a:prstGeom>
          <a:noFill/>
        </p:spPr>
        <p:txBody>
          <a:bodyPr wrap="none" rtlCol="0">
            <a:spAutoFit/>
          </a:bodyPr>
          <a:lstStyle/>
          <a:p>
            <a:r>
              <a:rPr lang="en-US" altLang="zh-TW" dirty="0">
                <a:hlinkClick r:id="rId3"/>
              </a:rPr>
              <a:t>https://miro.medium.com/max/745/0*o_BoNtBbwvAiNFLB.gif</a:t>
            </a:r>
            <a:endParaRPr lang="en-US" altLang="zh-TW" dirty="0"/>
          </a:p>
          <a:p>
            <a:endParaRPr lang="zh-TW"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8099859-4727-4A37-9526-D82906501480}"/>
              </a:ext>
            </a:extLst>
          </p:cNvPr>
          <p:cNvSpPr>
            <a:spLocks noGrp="1" noChangeArrowheads="1"/>
          </p:cNvSpPr>
          <p:nvPr>
            <p:ph type="title"/>
          </p:nvPr>
        </p:nvSpPr>
        <p:spPr>
          <a:xfrm>
            <a:off x="681038" y="492125"/>
            <a:ext cx="7437437" cy="387350"/>
          </a:xfrm>
        </p:spPr>
        <p:txBody>
          <a:bodyPr>
            <a:normAutofit fontScale="90000"/>
          </a:bodyPr>
          <a:lstStyle/>
          <a:p>
            <a:pPr eaLnBrk="1" hangingPunct="1"/>
            <a:r>
              <a:rPr lang="en-US" altLang="zh-CN">
                <a:ea typeface="SimSun" panose="02010600030101010101" pitchFamily="2" charset="-122"/>
              </a:rPr>
              <a:t>DBSCAN: Sensitive to Parameters</a:t>
            </a:r>
            <a:endParaRPr lang="en-US" altLang="zh-CN" sz="3200">
              <a:ea typeface="SimSun" panose="02010600030101010101" pitchFamily="2" charset="-122"/>
            </a:endParaRPr>
          </a:p>
        </p:txBody>
      </p:sp>
      <p:pic>
        <p:nvPicPr>
          <p:cNvPr id="51203" name="Picture 3">
            <a:extLst>
              <a:ext uri="{FF2B5EF4-FFF2-40B4-BE49-F238E27FC236}">
                <a16:creationId xmlns:a16="http://schemas.microsoft.com/office/drawing/2014/main" id="{C9089EA8-7441-4B8A-8A62-C456A35A8FF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1371600"/>
            <a:ext cx="8305800" cy="3124200"/>
          </a:xfrm>
        </p:spPr>
      </p:pic>
      <p:pic>
        <p:nvPicPr>
          <p:cNvPr id="51204" name="Picture 4">
            <a:extLst>
              <a:ext uri="{FF2B5EF4-FFF2-40B4-BE49-F238E27FC236}">
                <a16:creationId xmlns:a16="http://schemas.microsoft.com/office/drawing/2014/main" id="{FCD6FAFF-A06D-4AB9-B331-6FDD2DACF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724400"/>
            <a:ext cx="853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a:extLst>
              <a:ext uri="{FF2B5EF4-FFF2-40B4-BE49-F238E27FC236}">
                <a16:creationId xmlns:a16="http://schemas.microsoft.com/office/drawing/2014/main" id="{DEC853DA-F6ED-4C02-B9F8-3CC6C92CF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455988"/>
            <a:ext cx="15240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E06CE1A-2520-4E46-808A-A889183BD0D9}"/>
              </a:ext>
            </a:extLst>
          </p:cNvPr>
          <p:cNvSpPr>
            <a:spLocks noGrp="1" noChangeArrowheads="1"/>
          </p:cNvSpPr>
          <p:nvPr>
            <p:ph type="title"/>
          </p:nvPr>
        </p:nvSpPr>
        <p:spPr>
          <a:xfrm>
            <a:off x="381000" y="381000"/>
            <a:ext cx="8382000" cy="533400"/>
          </a:xfrm>
        </p:spPr>
        <p:txBody>
          <a:bodyPr>
            <a:normAutofit fontScale="90000"/>
          </a:bodyPr>
          <a:lstStyle/>
          <a:p>
            <a:pPr eaLnBrk="1" hangingPunct="1"/>
            <a:r>
              <a:rPr lang="en-US" altLang="zh-CN" sz="3200">
                <a:ea typeface="SimSun" panose="02010600030101010101" pitchFamily="2" charset="-122"/>
              </a:rPr>
              <a:t>OPTICS:  A Cluster-Ordering Method (1999)</a:t>
            </a:r>
            <a:endParaRPr lang="en-US" altLang="zh-CN" sz="4000" b="1">
              <a:ea typeface="SimSun" panose="02010600030101010101" pitchFamily="2" charset="-122"/>
            </a:endParaRPr>
          </a:p>
        </p:txBody>
      </p:sp>
      <p:sp>
        <p:nvSpPr>
          <p:cNvPr id="52227" name="Rectangle 3">
            <a:extLst>
              <a:ext uri="{FF2B5EF4-FFF2-40B4-BE49-F238E27FC236}">
                <a16:creationId xmlns:a16="http://schemas.microsoft.com/office/drawing/2014/main" id="{8C37A822-FE96-42EE-9959-AEBEC1910B99}"/>
              </a:ext>
            </a:extLst>
          </p:cNvPr>
          <p:cNvSpPr>
            <a:spLocks noGrp="1" noChangeArrowheads="1"/>
          </p:cNvSpPr>
          <p:nvPr>
            <p:ph type="body" idx="1"/>
          </p:nvPr>
        </p:nvSpPr>
        <p:spPr>
          <a:xfrm>
            <a:off x="304800" y="1447800"/>
            <a:ext cx="8458200" cy="5105400"/>
          </a:xfrm>
        </p:spPr>
        <p:txBody>
          <a:bodyPr/>
          <a:lstStyle/>
          <a:p>
            <a:pPr eaLnBrk="1" hangingPunct="1"/>
            <a:r>
              <a:rPr lang="en-US" altLang="zh-CN" sz="2400">
                <a:ea typeface="SimSun" panose="02010600030101010101" pitchFamily="2" charset="-122"/>
              </a:rPr>
              <a:t>OPTICS: Ordering Points To Identify the Clustering Structure</a:t>
            </a:r>
          </a:p>
          <a:p>
            <a:pPr lvl="1" eaLnBrk="1" hangingPunct="1"/>
            <a:r>
              <a:rPr lang="en-US" altLang="zh-CN" sz="2400">
                <a:ea typeface="SimSun" panose="02010600030101010101" pitchFamily="2" charset="-122"/>
              </a:rPr>
              <a:t>Ankerst, Breunig, Kriegel, and Sander (SIGMOD</a:t>
            </a:r>
            <a:r>
              <a:rPr lang="en-US" altLang="zh-CN" sz="2400">
                <a:latin typeface="Times New Roman" panose="02020603050405020304" pitchFamily="18" charset="0"/>
                <a:ea typeface="SimSun" panose="02010600030101010101" pitchFamily="2" charset="-122"/>
              </a:rPr>
              <a:t>’</a:t>
            </a:r>
            <a:r>
              <a:rPr lang="en-US" altLang="zh-CN" sz="2400">
                <a:ea typeface="SimSun" panose="02010600030101010101" pitchFamily="2" charset="-122"/>
              </a:rPr>
              <a:t>99)</a:t>
            </a:r>
          </a:p>
          <a:p>
            <a:pPr lvl="1" eaLnBrk="1" hangingPunct="1"/>
            <a:r>
              <a:rPr lang="en-US" altLang="zh-CN" sz="2400">
                <a:ea typeface="SimSun" panose="02010600030101010101" pitchFamily="2" charset="-122"/>
              </a:rPr>
              <a:t>Produces a special order of the database wrt its density-based clustering structure  </a:t>
            </a:r>
          </a:p>
          <a:p>
            <a:pPr lvl="1" eaLnBrk="1" hangingPunct="1"/>
            <a:r>
              <a:rPr lang="en-US" altLang="zh-CN" sz="2400">
                <a:ea typeface="SimSun" panose="02010600030101010101" pitchFamily="2" charset="-122"/>
              </a:rPr>
              <a:t>This cluster-ordering contains info equiv to the density-based clusterings corresponding to a broad range of parameter settings</a:t>
            </a:r>
          </a:p>
          <a:p>
            <a:pPr lvl="1" eaLnBrk="1" hangingPunct="1"/>
            <a:r>
              <a:rPr lang="en-US" altLang="zh-CN" sz="2400">
                <a:ea typeface="SimSun" panose="02010600030101010101" pitchFamily="2" charset="-122"/>
              </a:rPr>
              <a:t>Good for both automatic and interactive cluster analysis, including finding intrinsic clustering structure</a:t>
            </a:r>
          </a:p>
          <a:p>
            <a:pPr lvl="1" eaLnBrk="1" hangingPunct="1"/>
            <a:r>
              <a:rPr lang="en-US" altLang="zh-CN" sz="2400">
                <a:ea typeface="SimSun" panose="02010600030101010101" pitchFamily="2" charset="-122"/>
              </a:rPr>
              <a:t>Can be represented graphically or using visualization techniques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1026">
            <a:extLst>
              <a:ext uri="{FF2B5EF4-FFF2-40B4-BE49-F238E27FC236}">
                <a16:creationId xmlns:a16="http://schemas.microsoft.com/office/drawing/2014/main" id="{E59377CB-0722-49AA-BC8D-C2955D6CC952}"/>
              </a:ext>
            </a:extLst>
          </p:cNvPr>
          <p:cNvSpPr>
            <a:spLocks noGrp="1" noChangeArrowheads="1"/>
          </p:cNvSpPr>
          <p:nvPr>
            <p:ph type="title"/>
          </p:nvPr>
        </p:nvSpPr>
        <p:spPr>
          <a:xfrm>
            <a:off x="304800" y="436563"/>
            <a:ext cx="8458200" cy="442912"/>
          </a:xfrm>
          <a:noFill/>
        </p:spPr>
        <p:txBody>
          <a:bodyPr lIns="92075" tIns="46038" rIns="92075" bIns="46038" anchor="ctr">
            <a:normAutofit fontScale="90000"/>
          </a:bodyPr>
          <a:lstStyle/>
          <a:p>
            <a:pPr eaLnBrk="1" hangingPunct="1"/>
            <a:r>
              <a:rPr lang="en-US" altLang="zh-CN">
                <a:ea typeface="SimSun" panose="02010600030101010101" pitchFamily="2" charset="-122"/>
              </a:rPr>
              <a:t>OPTICS: Some Extension from DBSCAN</a:t>
            </a:r>
            <a:endParaRPr lang="en-US" altLang="zh-CN" sz="3200">
              <a:ea typeface="SimSun" panose="02010600030101010101" pitchFamily="2" charset="-122"/>
            </a:endParaRPr>
          </a:p>
        </p:txBody>
      </p:sp>
      <p:sp>
        <p:nvSpPr>
          <p:cNvPr id="53251" name="Rectangle 1027">
            <a:extLst>
              <a:ext uri="{FF2B5EF4-FFF2-40B4-BE49-F238E27FC236}">
                <a16:creationId xmlns:a16="http://schemas.microsoft.com/office/drawing/2014/main" id="{8C610483-97F7-43B3-9BEC-3D47C40FA006}"/>
              </a:ext>
            </a:extLst>
          </p:cNvPr>
          <p:cNvSpPr>
            <a:spLocks noGrp="1" noChangeArrowheads="1"/>
          </p:cNvSpPr>
          <p:nvPr>
            <p:ph type="body" idx="1"/>
          </p:nvPr>
        </p:nvSpPr>
        <p:spPr>
          <a:xfrm>
            <a:off x="228600" y="1295400"/>
            <a:ext cx="5181600" cy="3962400"/>
          </a:xfrm>
          <a:noFill/>
        </p:spPr>
        <p:txBody>
          <a:bodyPr lIns="92075" tIns="46038" rIns="92075" bIns="46038"/>
          <a:lstStyle/>
          <a:p>
            <a:pPr eaLnBrk="1" hangingPunct="1"/>
            <a:r>
              <a:rPr lang="en-US" altLang="zh-CN" sz="2400">
                <a:ea typeface="SimSun" panose="02010600030101010101" pitchFamily="2" charset="-122"/>
              </a:rPr>
              <a:t>Index-based: </a:t>
            </a:r>
          </a:p>
          <a:p>
            <a:pPr lvl="2" eaLnBrk="1" hangingPunct="1">
              <a:spcBef>
                <a:spcPct val="50000"/>
              </a:spcBef>
            </a:pPr>
            <a:r>
              <a:rPr lang="en-US" altLang="zh-CN">
                <a:ea typeface="SimSun" panose="02010600030101010101" pitchFamily="2" charset="-122"/>
              </a:rPr>
              <a:t>k = number of dimensions </a:t>
            </a:r>
          </a:p>
          <a:p>
            <a:pPr lvl="2" eaLnBrk="1" hangingPunct="1">
              <a:spcBef>
                <a:spcPct val="50000"/>
              </a:spcBef>
            </a:pPr>
            <a:r>
              <a:rPr lang="en-US" altLang="zh-CN">
                <a:ea typeface="SimSun" panose="02010600030101010101" pitchFamily="2" charset="-122"/>
              </a:rPr>
              <a:t>N = 20</a:t>
            </a:r>
          </a:p>
          <a:p>
            <a:pPr lvl="2" eaLnBrk="1" hangingPunct="1">
              <a:spcBef>
                <a:spcPct val="50000"/>
              </a:spcBef>
            </a:pPr>
            <a:r>
              <a:rPr lang="en-US" altLang="zh-CN">
                <a:ea typeface="SimSun" panose="02010600030101010101" pitchFamily="2" charset="-122"/>
              </a:rPr>
              <a:t>p = 75%</a:t>
            </a:r>
          </a:p>
          <a:p>
            <a:pPr lvl="2" eaLnBrk="1" hangingPunct="1">
              <a:spcBef>
                <a:spcPct val="50000"/>
              </a:spcBef>
            </a:pPr>
            <a:r>
              <a:rPr lang="en-US" altLang="zh-CN">
                <a:ea typeface="SimSun" panose="02010600030101010101" pitchFamily="2" charset="-122"/>
              </a:rPr>
              <a:t>M = N(1-p) = 5</a:t>
            </a:r>
          </a:p>
          <a:p>
            <a:pPr lvl="1" eaLnBrk="1" hangingPunct="1"/>
            <a:r>
              <a:rPr lang="en-US" altLang="zh-CN" sz="2400">
                <a:ea typeface="SimSun" panose="02010600030101010101" pitchFamily="2" charset="-122"/>
              </a:rPr>
              <a:t>Complexity:  O(</a:t>
            </a:r>
            <a:r>
              <a:rPr lang="en-US" altLang="zh-CN" sz="2400" i="1">
                <a:ea typeface="SimSun" panose="02010600030101010101" pitchFamily="2" charset="-122"/>
              </a:rPr>
              <a:t>NlogN</a:t>
            </a:r>
            <a:r>
              <a:rPr lang="en-US" altLang="zh-CN" sz="2400">
                <a:ea typeface="SimSun" panose="02010600030101010101" pitchFamily="2" charset="-122"/>
              </a:rPr>
              <a:t>)</a:t>
            </a:r>
          </a:p>
          <a:p>
            <a:pPr eaLnBrk="1" hangingPunct="1"/>
            <a:r>
              <a:rPr lang="en-US" altLang="zh-CN" sz="2400">
                <a:ea typeface="SimSun" panose="02010600030101010101" pitchFamily="2" charset="-122"/>
              </a:rPr>
              <a:t>Core Distance: </a:t>
            </a:r>
          </a:p>
          <a:p>
            <a:pPr lvl="1" eaLnBrk="1" hangingPunct="1"/>
            <a:r>
              <a:rPr lang="en-US" altLang="zh-CN" sz="2400">
                <a:ea typeface="SimSun" panose="02010600030101010101" pitchFamily="2" charset="-122"/>
              </a:rPr>
              <a:t>min eps s.t. point is core</a:t>
            </a:r>
          </a:p>
          <a:p>
            <a:pPr eaLnBrk="1" hangingPunct="1"/>
            <a:r>
              <a:rPr lang="en-US" altLang="zh-CN" sz="2400">
                <a:ea typeface="SimSun" panose="02010600030101010101" pitchFamily="2" charset="-122"/>
              </a:rPr>
              <a:t>Reachability Distance</a:t>
            </a:r>
          </a:p>
        </p:txBody>
      </p:sp>
      <p:sp>
        <p:nvSpPr>
          <p:cNvPr id="53252" name="Oval 1028">
            <a:extLst>
              <a:ext uri="{FF2B5EF4-FFF2-40B4-BE49-F238E27FC236}">
                <a16:creationId xmlns:a16="http://schemas.microsoft.com/office/drawing/2014/main" id="{1DF577B6-336A-42C9-B79D-F471E405C9A8}"/>
              </a:ext>
            </a:extLst>
          </p:cNvPr>
          <p:cNvSpPr>
            <a:spLocks noChangeArrowheads="1"/>
          </p:cNvSpPr>
          <p:nvPr/>
        </p:nvSpPr>
        <p:spPr bwMode="auto">
          <a:xfrm>
            <a:off x="5699125" y="17589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53" name="Oval 1029">
            <a:extLst>
              <a:ext uri="{FF2B5EF4-FFF2-40B4-BE49-F238E27FC236}">
                <a16:creationId xmlns:a16="http://schemas.microsoft.com/office/drawing/2014/main" id="{CB85C8E7-58A7-45BF-8402-FB164F7463DE}"/>
              </a:ext>
            </a:extLst>
          </p:cNvPr>
          <p:cNvSpPr>
            <a:spLocks noChangeArrowheads="1"/>
          </p:cNvSpPr>
          <p:nvPr/>
        </p:nvSpPr>
        <p:spPr bwMode="auto">
          <a:xfrm>
            <a:off x="5775325" y="21399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54" name="Oval 1030">
            <a:extLst>
              <a:ext uri="{FF2B5EF4-FFF2-40B4-BE49-F238E27FC236}">
                <a16:creationId xmlns:a16="http://schemas.microsoft.com/office/drawing/2014/main" id="{36C54D4A-414F-45AB-AD34-1C2E40E1F9A4}"/>
              </a:ext>
            </a:extLst>
          </p:cNvPr>
          <p:cNvSpPr>
            <a:spLocks noChangeArrowheads="1"/>
          </p:cNvSpPr>
          <p:nvPr/>
        </p:nvSpPr>
        <p:spPr bwMode="auto">
          <a:xfrm>
            <a:off x="6080125" y="20637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55" name="Oval 1031">
            <a:extLst>
              <a:ext uri="{FF2B5EF4-FFF2-40B4-BE49-F238E27FC236}">
                <a16:creationId xmlns:a16="http://schemas.microsoft.com/office/drawing/2014/main" id="{B5F7B64D-320A-4F4F-96D9-08F94A8419C2}"/>
              </a:ext>
            </a:extLst>
          </p:cNvPr>
          <p:cNvSpPr>
            <a:spLocks noChangeArrowheads="1"/>
          </p:cNvSpPr>
          <p:nvPr/>
        </p:nvSpPr>
        <p:spPr bwMode="auto">
          <a:xfrm>
            <a:off x="5546725" y="25209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56" name="Oval 1032">
            <a:extLst>
              <a:ext uri="{FF2B5EF4-FFF2-40B4-BE49-F238E27FC236}">
                <a16:creationId xmlns:a16="http://schemas.microsoft.com/office/drawing/2014/main" id="{1A51AD61-9698-44CA-90F3-DDC94D434B81}"/>
              </a:ext>
            </a:extLst>
          </p:cNvPr>
          <p:cNvSpPr>
            <a:spLocks noChangeArrowheads="1"/>
          </p:cNvSpPr>
          <p:nvPr/>
        </p:nvSpPr>
        <p:spPr bwMode="auto">
          <a:xfrm>
            <a:off x="6384925" y="21399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57" name="Oval 1033">
            <a:extLst>
              <a:ext uri="{FF2B5EF4-FFF2-40B4-BE49-F238E27FC236}">
                <a16:creationId xmlns:a16="http://schemas.microsoft.com/office/drawing/2014/main" id="{726B1445-3FBF-4C8E-91E4-C3314CEDC31D}"/>
              </a:ext>
            </a:extLst>
          </p:cNvPr>
          <p:cNvSpPr>
            <a:spLocks noChangeArrowheads="1"/>
          </p:cNvSpPr>
          <p:nvPr/>
        </p:nvSpPr>
        <p:spPr bwMode="auto">
          <a:xfrm>
            <a:off x="6080125" y="17589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58" name="Oval 1034">
            <a:extLst>
              <a:ext uri="{FF2B5EF4-FFF2-40B4-BE49-F238E27FC236}">
                <a16:creationId xmlns:a16="http://schemas.microsoft.com/office/drawing/2014/main" id="{F04AC7CD-6925-4696-B280-5079904DD92D}"/>
              </a:ext>
            </a:extLst>
          </p:cNvPr>
          <p:cNvSpPr>
            <a:spLocks noChangeArrowheads="1"/>
          </p:cNvSpPr>
          <p:nvPr/>
        </p:nvSpPr>
        <p:spPr bwMode="auto">
          <a:xfrm>
            <a:off x="5851525" y="28257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59" name="Oval 1035">
            <a:extLst>
              <a:ext uri="{FF2B5EF4-FFF2-40B4-BE49-F238E27FC236}">
                <a16:creationId xmlns:a16="http://schemas.microsoft.com/office/drawing/2014/main" id="{1DF42AAA-34E4-4363-9184-8D1B5ECD4499}"/>
              </a:ext>
            </a:extLst>
          </p:cNvPr>
          <p:cNvSpPr>
            <a:spLocks noChangeArrowheads="1"/>
          </p:cNvSpPr>
          <p:nvPr/>
        </p:nvSpPr>
        <p:spPr bwMode="auto">
          <a:xfrm>
            <a:off x="6689725" y="19113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60" name="Oval 1036">
            <a:extLst>
              <a:ext uri="{FF2B5EF4-FFF2-40B4-BE49-F238E27FC236}">
                <a16:creationId xmlns:a16="http://schemas.microsoft.com/office/drawing/2014/main" id="{C5670D20-7FD8-4AF7-91B2-C1A1C22963BA}"/>
              </a:ext>
            </a:extLst>
          </p:cNvPr>
          <p:cNvSpPr>
            <a:spLocks noChangeArrowheads="1"/>
          </p:cNvSpPr>
          <p:nvPr/>
        </p:nvSpPr>
        <p:spPr bwMode="auto">
          <a:xfrm>
            <a:off x="6461125" y="16065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61" name="Oval 1037">
            <a:extLst>
              <a:ext uri="{FF2B5EF4-FFF2-40B4-BE49-F238E27FC236}">
                <a16:creationId xmlns:a16="http://schemas.microsoft.com/office/drawing/2014/main" id="{74FE6203-185F-4030-BF2D-DB88E2428E74}"/>
              </a:ext>
            </a:extLst>
          </p:cNvPr>
          <p:cNvSpPr>
            <a:spLocks noChangeArrowheads="1"/>
          </p:cNvSpPr>
          <p:nvPr/>
        </p:nvSpPr>
        <p:spPr bwMode="auto">
          <a:xfrm>
            <a:off x="6689725" y="22923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62" name="Oval 1038">
            <a:extLst>
              <a:ext uri="{FF2B5EF4-FFF2-40B4-BE49-F238E27FC236}">
                <a16:creationId xmlns:a16="http://schemas.microsoft.com/office/drawing/2014/main" id="{A37975B7-EE39-4349-983D-234A43585703}"/>
              </a:ext>
            </a:extLst>
          </p:cNvPr>
          <p:cNvSpPr>
            <a:spLocks noChangeArrowheads="1"/>
          </p:cNvSpPr>
          <p:nvPr/>
        </p:nvSpPr>
        <p:spPr bwMode="auto">
          <a:xfrm>
            <a:off x="6537325" y="25971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63" name="Oval 1039">
            <a:extLst>
              <a:ext uri="{FF2B5EF4-FFF2-40B4-BE49-F238E27FC236}">
                <a16:creationId xmlns:a16="http://schemas.microsoft.com/office/drawing/2014/main" id="{86B185A2-D5BB-438C-BF30-28081553EC0B}"/>
              </a:ext>
            </a:extLst>
          </p:cNvPr>
          <p:cNvSpPr>
            <a:spLocks noChangeArrowheads="1"/>
          </p:cNvSpPr>
          <p:nvPr/>
        </p:nvSpPr>
        <p:spPr bwMode="auto">
          <a:xfrm>
            <a:off x="6080125" y="23685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64" name="Oval 1040">
            <a:extLst>
              <a:ext uri="{FF2B5EF4-FFF2-40B4-BE49-F238E27FC236}">
                <a16:creationId xmlns:a16="http://schemas.microsoft.com/office/drawing/2014/main" id="{3AD36B9C-CBF8-4A84-92E8-9DF1CAA4AF06}"/>
              </a:ext>
            </a:extLst>
          </p:cNvPr>
          <p:cNvSpPr>
            <a:spLocks noChangeArrowheads="1"/>
          </p:cNvSpPr>
          <p:nvPr/>
        </p:nvSpPr>
        <p:spPr bwMode="auto">
          <a:xfrm>
            <a:off x="5318125" y="21399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65" name="Oval 1041">
            <a:extLst>
              <a:ext uri="{FF2B5EF4-FFF2-40B4-BE49-F238E27FC236}">
                <a16:creationId xmlns:a16="http://schemas.microsoft.com/office/drawing/2014/main" id="{B953986D-715E-4BA5-9E28-E2D2DE989563}"/>
              </a:ext>
            </a:extLst>
          </p:cNvPr>
          <p:cNvSpPr>
            <a:spLocks noChangeArrowheads="1"/>
          </p:cNvSpPr>
          <p:nvPr/>
        </p:nvSpPr>
        <p:spPr bwMode="auto">
          <a:xfrm>
            <a:off x="8305800" y="236220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66" name="Oval 1042">
            <a:extLst>
              <a:ext uri="{FF2B5EF4-FFF2-40B4-BE49-F238E27FC236}">
                <a16:creationId xmlns:a16="http://schemas.microsoft.com/office/drawing/2014/main" id="{19ABE44F-3CC4-4B78-ACEB-723172E85F63}"/>
              </a:ext>
            </a:extLst>
          </p:cNvPr>
          <p:cNvSpPr>
            <a:spLocks noChangeArrowheads="1"/>
          </p:cNvSpPr>
          <p:nvPr/>
        </p:nvSpPr>
        <p:spPr bwMode="auto">
          <a:xfrm>
            <a:off x="6308725" y="29019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67" name="Oval 1043">
            <a:extLst>
              <a:ext uri="{FF2B5EF4-FFF2-40B4-BE49-F238E27FC236}">
                <a16:creationId xmlns:a16="http://schemas.microsoft.com/office/drawing/2014/main" id="{DABAA38B-DB74-4AB5-8040-8B422672445F}"/>
              </a:ext>
            </a:extLst>
          </p:cNvPr>
          <p:cNvSpPr>
            <a:spLocks noChangeArrowheads="1"/>
          </p:cNvSpPr>
          <p:nvPr/>
        </p:nvSpPr>
        <p:spPr bwMode="auto">
          <a:xfrm>
            <a:off x="7467600" y="304800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68" name="Oval 1044">
            <a:extLst>
              <a:ext uri="{FF2B5EF4-FFF2-40B4-BE49-F238E27FC236}">
                <a16:creationId xmlns:a16="http://schemas.microsoft.com/office/drawing/2014/main" id="{FFF7C3B0-6A4F-411A-BCE9-BC56AD8F9C70}"/>
              </a:ext>
            </a:extLst>
          </p:cNvPr>
          <p:cNvSpPr>
            <a:spLocks noChangeArrowheads="1"/>
          </p:cNvSpPr>
          <p:nvPr/>
        </p:nvSpPr>
        <p:spPr bwMode="auto">
          <a:xfrm>
            <a:off x="7924800" y="281940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69" name="Oval 1045">
            <a:extLst>
              <a:ext uri="{FF2B5EF4-FFF2-40B4-BE49-F238E27FC236}">
                <a16:creationId xmlns:a16="http://schemas.microsoft.com/office/drawing/2014/main" id="{8A1C41C2-E6B7-4648-9CDE-3F7C16077F17}"/>
              </a:ext>
            </a:extLst>
          </p:cNvPr>
          <p:cNvSpPr>
            <a:spLocks noChangeArrowheads="1"/>
          </p:cNvSpPr>
          <p:nvPr/>
        </p:nvSpPr>
        <p:spPr bwMode="auto">
          <a:xfrm>
            <a:off x="7162800" y="1981200"/>
            <a:ext cx="1727200" cy="1727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70" name="Line 1046">
            <a:extLst>
              <a:ext uri="{FF2B5EF4-FFF2-40B4-BE49-F238E27FC236}">
                <a16:creationId xmlns:a16="http://schemas.microsoft.com/office/drawing/2014/main" id="{C77AABBB-C718-468B-8DE6-8C8E719BF2DE}"/>
              </a:ext>
            </a:extLst>
          </p:cNvPr>
          <p:cNvSpPr>
            <a:spLocks noChangeShapeType="1"/>
          </p:cNvSpPr>
          <p:nvPr/>
        </p:nvSpPr>
        <p:spPr bwMode="auto">
          <a:xfrm>
            <a:off x="8153400" y="2895600"/>
            <a:ext cx="760413" cy="15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3271" name="Rectangle 1047">
            <a:extLst>
              <a:ext uri="{FF2B5EF4-FFF2-40B4-BE49-F238E27FC236}">
                <a16:creationId xmlns:a16="http://schemas.microsoft.com/office/drawing/2014/main" id="{00CD0AF7-FD44-457A-BEE3-942859DE7D8C}"/>
              </a:ext>
            </a:extLst>
          </p:cNvPr>
          <p:cNvSpPr>
            <a:spLocks noChangeArrowheads="1"/>
          </p:cNvSpPr>
          <p:nvPr/>
        </p:nvSpPr>
        <p:spPr bwMode="auto">
          <a:xfrm>
            <a:off x="8382000" y="2743200"/>
            <a:ext cx="43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D</a:t>
            </a:r>
          </a:p>
        </p:txBody>
      </p:sp>
      <p:sp>
        <p:nvSpPr>
          <p:cNvPr id="53272" name="Oval 1048">
            <a:extLst>
              <a:ext uri="{FF2B5EF4-FFF2-40B4-BE49-F238E27FC236}">
                <a16:creationId xmlns:a16="http://schemas.microsoft.com/office/drawing/2014/main" id="{EE207D9A-2863-4A97-92C9-DDB19C418E0D}"/>
              </a:ext>
            </a:extLst>
          </p:cNvPr>
          <p:cNvSpPr>
            <a:spLocks noChangeArrowheads="1"/>
          </p:cNvSpPr>
          <p:nvPr/>
        </p:nvSpPr>
        <p:spPr bwMode="auto">
          <a:xfrm>
            <a:off x="7620000" y="220980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73" name="Oval 1049">
            <a:extLst>
              <a:ext uri="{FF2B5EF4-FFF2-40B4-BE49-F238E27FC236}">
                <a16:creationId xmlns:a16="http://schemas.microsoft.com/office/drawing/2014/main" id="{79F50F89-0D0C-49A2-82FC-272F8C4518E6}"/>
              </a:ext>
            </a:extLst>
          </p:cNvPr>
          <p:cNvSpPr>
            <a:spLocks noChangeArrowheads="1"/>
          </p:cNvSpPr>
          <p:nvPr/>
        </p:nvSpPr>
        <p:spPr bwMode="auto">
          <a:xfrm>
            <a:off x="6918325" y="16065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74" name="Oval 1050">
            <a:extLst>
              <a:ext uri="{FF2B5EF4-FFF2-40B4-BE49-F238E27FC236}">
                <a16:creationId xmlns:a16="http://schemas.microsoft.com/office/drawing/2014/main" id="{3448965B-18DD-4AA1-8C10-DD4D3683B522}"/>
              </a:ext>
            </a:extLst>
          </p:cNvPr>
          <p:cNvSpPr>
            <a:spLocks noChangeArrowheads="1"/>
          </p:cNvSpPr>
          <p:nvPr/>
        </p:nvSpPr>
        <p:spPr bwMode="auto">
          <a:xfrm>
            <a:off x="5241925" y="1682750"/>
            <a:ext cx="238125" cy="238125"/>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75" name="Rectangle 1051">
            <a:extLst>
              <a:ext uri="{FF2B5EF4-FFF2-40B4-BE49-F238E27FC236}">
                <a16:creationId xmlns:a16="http://schemas.microsoft.com/office/drawing/2014/main" id="{B19C9C82-F7B4-494D-ADDC-BCC1D433D9B9}"/>
              </a:ext>
            </a:extLst>
          </p:cNvPr>
          <p:cNvSpPr>
            <a:spLocks noChangeArrowheads="1"/>
          </p:cNvSpPr>
          <p:nvPr/>
        </p:nvSpPr>
        <p:spPr bwMode="auto">
          <a:xfrm>
            <a:off x="3810000" y="5105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p2</a:t>
            </a:r>
          </a:p>
        </p:txBody>
      </p:sp>
      <p:sp>
        <p:nvSpPr>
          <p:cNvPr id="53276" name="Oval 1052">
            <a:extLst>
              <a:ext uri="{FF2B5EF4-FFF2-40B4-BE49-F238E27FC236}">
                <a16:creationId xmlns:a16="http://schemas.microsoft.com/office/drawing/2014/main" id="{98EBB83B-2A29-422F-8849-2083C33FD25C}"/>
              </a:ext>
            </a:extLst>
          </p:cNvPr>
          <p:cNvSpPr>
            <a:spLocks noChangeArrowheads="1"/>
          </p:cNvSpPr>
          <p:nvPr/>
        </p:nvSpPr>
        <p:spPr bwMode="auto">
          <a:xfrm>
            <a:off x="4349750" y="3733800"/>
            <a:ext cx="2197100" cy="2197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77" name="Oval 1053">
            <a:extLst>
              <a:ext uri="{FF2B5EF4-FFF2-40B4-BE49-F238E27FC236}">
                <a16:creationId xmlns:a16="http://schemas.microsoft.com/office/drawing/2014/main" id="{F44076BF-7A9F-4AC6-99D6-4056700EB032}"/>
              </a:ext>
            </a:extLst>
          </p:cNvPr>
          <p:cNvSpPr>
            <a:spLocks noChangeArrowheads="1"/>
          </p:cNvSpPr>
          <p:nvPr/>
        </p:nvSpPr>
        <p:spPr bwMode="auto">
          <a:xfrm>
            <a:off x="5187950" y="4343400"/>
            <a:ext cx="215900" cy="215900"/>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78" name="Oval 1054">
            <a:extLst>
              <a:ext uri="{FF2B5EF4-FFF2-40B4-BE49-F238E27FC236}">
                <a16:creationId xmlns:a16="http://schemas.microsoft.com/office/drawing/2014/main" id="{B46549FC-EFA1-4B5D-A210-FC8EF94702CB}"/>
              </a:ext>
            </a:extLst>
          </p:cNvPr>
          <p:cNvSpPr>
            <a:spLocks noChangeArrowheads="1"/>
          </p:cNvSpPr>
          <p:nvPr/>
        </p:nvSpPr>
        <p:spPr bwMode="auto">
          <a:xfrm>
            <a:off x="4654550" y="4572000"/>
            <a:ext cx="215900" cy="215900"/>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79" name="Oval 1055">
            <a:extLst>
              <a:ext uri="{FF2B5EF4-FFF2-40B4-BE49-F238E27FC236}">
                <a16:creationId xmlns:a16="http://schemas.microsoft.com/office/drawing/2014/main" id="{780989E1-82D8-4C15-8E8B-1DEDE0A06FE3}"/>
              </a:ext>
            </a:extLst>
          </p:cNvPr>
          <p:cNvSpPr>
            <a:spLocks noChangeArrowheads="1"/>
          </p:cNvSpPr>
          <p:nvPr/>
        </p:nvSpPr>
        <p:spPr bwMode="auto">
          <a:xfrm>
            <a:off x="5340350" y="4724400"/>
            <a:ext cx="215900" cy="215900"/>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80" name="Oval 1056">
            <a:extLst>
              <a:ext uri="{FF2B5EF4-FFF2-40B4-BE49-F238E27FC236}">
                <a16:creationId xmlns:a16="http://schemas.microsoft.com/office/drawing/2014/main" id="{67AACFEB-494D-4906-B8DC-1865387A2B97}"/>
              </a:ext>
            </a:extLst>
          </p:cNvPr>
          <p:cNvSpPr>
            <a:spLocks noChangeArrowheads="1"/>
          </p:cNvSpPr>
          <p:nvPr/>
        </p:nvSpPr>
        <p:spPr bwMode="auto">
          <a:xfrm>
            <a:off x="5492750" y="5257800"/>
            <a:ext cx="215900" cy="215900"/>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81" name="Oval 1057">
            <a:extLst>
              <a:ext uri="{FF2B5EF4-FFF2-40B4-BE49-F238E27FC236}">
                <a16:creationId xmlns:a16="http://schemas.microsoft.com/office/drawing/2014/main" id="{6EE71B3E-4CB6-44C0-9793-7D3F288F3CE5}"/>
              </a:ext>
            </a:extLst>
          </p:cNvPr>
          <p:cNvSpPr>
            <a:spLocks noChangeArrowheads="1"/>
          </p:cNvSpPr>
          <p:nvPr/>
        </p:nvSpPr>
        <p:spPr bwMode="auto">
          <a:xfrm>
            <a:off x="6102350" y="4648200"/>
            <a:ext cx="215900" cy="215900"/>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82" name="Oval 1058">
            <a:extLst>
              <a:ext uri="{FF2B5EF4-FFF2-40B4-BE49-F238E27FC236}">
                <a16:creationId xmlns:a16="http://schemas.microsoft.com/office/drawing/2014/main" id="{F18C86AC-7050-4BB8-B36F-E15C96C58FC6}"/>
              </a:ext>
            </a:extLst>
          </p:cNvPr>
          <p:cNvSpPr>
            <a:spLocks noChangeArrowheads="1"/>
          </p:cNvSpPr>
          <p:nvPr/>
        </p:nvSpPr>
        <p:spPr bwMode="auto">
          <a:xfrm>
            <a:off x="5645150" y="3886200"/>
            <a:ext cx="215900" cy="215900"/>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83" name="Oval 1059">
            <a:extLst>
              <a:ext uri="{FF2B5EF4-FFF2-40B4-BE49-F238E27FC236}">
                <a16:creationId xmlns:a16="http://schemas.microsoft.com/office/drawing/2014/main" id="{CB36BB92-24E6-435B-ADEB-F8C8D447E024}"/>
              </a:ext>
            </a:extLst>
          </p:cNvPr>
          <p:cNvSpPr>
            <a:spLocks noChangeArrowheads="1"/>
          </p:cNvSpPr>
          <p:nvPr/>
        </p:nvSpPr>
        <p:spPr bwMode="auto">
          <a:xfrm>
            <a:off x="6635750" y="4197350"/>
            <a:ext cx="2197100" cy="2197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84" name="Oval 1060">
            <a:extLst>
              <a:ext uri="{FF2B5EF4-FFF2-40B4-BE49-F238E27FC236}">
                <a16:creationId xmlns:a16="http://schemas.microsoft.com/office/drawing/2014/main" id="{B15BDA56-5EBA-4F7C-9D29-D2A927C81A88}"/>
              </a:ext>
            </a:extLst>
          </p:cNvPr>
          <p:cNvSpPr>
            <a:spLocks noChangeArrowheads="1"/>
          </p:cNvSpPr>
          <p:nvPr/>
        </p:nvSpPr>
        <p:spPr bwMode="auto">
          <a:xfrm>
            <a:off x="6940550" y="5035550"/>
            <a:ext cx="215900" cy="215900"/>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85" name="Oval 1061">
            <a:extLst>
              <a:ext uri="{FF2B5EF4-FFF2-40B4-BE49-F238E27FC236}">
                <a16:creationId xmlns:a16="http://schemas.microsoft.com/office/drawing/2014/main" id="{FD0C00C2-4FFB-4697-AE5C-F71D1BDD6653}"/>
              </a:ext>
            </a:extLst>
          </p:cNvPr>
          <p:cNvSpPr>
            <a:spLocks noChangeArrowheads="1"/>
          </p:cNvSpPr>
          <p:nvPr/>
        </p:nvSpPr>
        <p:spPr bwMode="auto">
          <a:xfrm>
            <a:off x="7626350" y="5187950"/>
            <a:ext cx="215900" cy="215900"/>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86" name="Oval 1062">
            <a:extLst>
              <a:ext uri="{FF2B5EF4-FFF2-40B4-BE49-F238E27FC236}">
                <a16:creationId xmlns:a16="http://schemas.microsoft.com/office/drawing/2014/main" id="{FA104E96-279C-4690-8573-CC1D2A8D0C9F}"/>
              </a:ext>
            </a:extLst>
          </p:cNvPr>
          <p:cNvSpPr>
            <a:spLocks noChangeArrowheads="1"/>
          </p:cNvSpPr>
          <p:nvPr/>
        </p:nvSpPr>
        <p:spPr bwMode="auto">
          <a:xfrm>
            <a:off x="8388350" y="5111750"/>
            <a:ext cx="215900" cy="215900"/>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87" name="Oval 1063">
            <a:extLst>
              <a:ext uri="{FF2B5EF4-FFF2-40B4-BE49-F238E27FC236}">
                <a16:creationId xmlns:a16="http://schemas.microsoft.com/office/drawing/2014/main" id="{55AD54FE-35B0-41E4-848D-88043CB3C456}"/>
              </a:ext>
            </a:extLst>
          </p:cNvPr>
          <p:cNvSpPr>
            <a:spLocks noChangeArrowheads="1"/>
          </p:cNvSpPr>
          <p:nvPr/>
        </p:nvSpPr>
        <p:spPr bwMode="auto">
          <a:xfrm>
            <a:off x="7931150" y="4349750"/>
            <a:ext cx="215900" cy="215900"/>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3288" name="Rectangle 1064">
            <a:extLst>
              <a:ext uri="{FF2B5EF4-FFF2-40B4-BE49-F238E27FC236}">
                <a16:creationId xmlns:a16="http://schemas.microsoft.com/office/drawing/2014/main" id="{504A86A9-7052-49AA-852C-E9DD5E114E4D}"/>
              </a:ext>
            </a:extLst>
          </p:cNvPr>
          <p:cNvSpPr>
            <a:spLocks noChangeArrowheads="1"/>
          </p:cNvSpPr>
          <p:nvPr/>
        </p:nvSpPr>
        <p:spPr bwMode="auto">
          <a:xfrm>
            <a:off x="5638800" y="5791200"/>
            <a:ext cx="1752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MinPts = 5</a:t>
            </a:r>
          </a:p>
          <a:p>
            <a:pPr algn="l">
              <a:spcBef>
                <a:spcPct val="50000"/>
              </a:spcBef>
            </a:pPr>
            <a:r>
              <a:rPr lang="en-US" altLang="zh-CN">
                <a:latin typeface="Symbol" panose="05050102010706020507" pitchFamily="18" charset="2"/>
                <a:ea typeface="SimSun" panose="02010600030101010101" pitchFamily="2" charset="-122"/>
              </a:rPr>
              <a:t>e</a:t>
            </a:r>
            <a:r>
              <a:rPr lang="en-US" altLang="zh-CN">
                <a:latin typeface="Times New Roman" panose="02020603050405020304" pitchFamily="18" charset="0"/>
                <a:ea typeface="SimSun" panose="02010600030101010101" pitchFamily="2" charset="-122"/>
              </a:rPr>
              <a:t>  = 3 cm</a:t>
            </a:r>
          </a:p>
        </p:txBody>
      </p:sp>
      <p:sp>
        <p:nvSpPr>
          <p:cNvPr id="53289" name="Rectangle 1065">
            <a:extLst>
              <a:ext uri="{FF2B5EF4-FFF2-40B4-BE49-F238E27FC236}">
                <a16:creationId xmlns:a16="http://schemas.microsoft.com/office/drawing/2014/main" id="{88A5A23D-EF76-49E6-B727-319DB13ECE5E}"/>
              </a:ext>
            </a:extLst>
          </p:cNvPr>
          <p:cNvSpPr>
            <a:spLocks noChangeArrowheads="1"/>
          </p:cNvSpPr>
          <p:nvPr/>
        </p:nvSpPr>
        <p:spPr bwMode="auto">
          <a:xfrm>
            <a:off x="533400" y="5700713"/>
            <a:ext cx="43434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Max (core-distance (o), d (o, p))</a:t>
            </a:r>
          </a:p>
          <a:p>
            <a:pPr algn="l">
              <a:spcBef>
                <a:spcPct val="50000"/>
              </a:spcBef>
            </a:pPr>
            <a:r>
              <a:rPr lang="en-US" altLang="zh-CN">
                <a:latin typeface="Times New Roman" panose="02020603050405020304" pitchFamily="18" charset="0"/>
                <a:ea typeface="SimSun" panose="02010600030101010101" pitchFamily="2" charset="-122"/>
              </a:rPr>
              <a:t>r(p1, o) = 2.8cm.  r(p2,o) = 4cm</a:t>
            </a:r>
          </a:p>
        </p:txBody>
      </p:sp>
      <p:sp>
        <p:nvSpPr>
          <p:cNvPr id="53290" name="Rectangle 1066">
            <a:extLst>
              <a:ext uri="{FF2B5EF4-FFF2-40B4-BE49-F238E27FC236}">
                <a16:creationId xmlns:a16="http://schemas.microsoft.com/office/drawing/2014/main" id="{146AED8D-270F-457E-A17A-AC6385E31BED}"/>
              </a:ext>
            </a:extLst>
          </p:cNvPr>
          <p:cNvSpPr>
            <a:spLocks noChangeArrowheads="1"/>
          </p:cNvSpPr>
          <p:nvPr/>
        </p:nvSpPr>
        <p:spPr bwMode="auto">
          <a:xfrm>
            <a:off x="5029200" y="47180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o</a:t>
            </a:r>
          </a:p>
        </p:txBody>
      </p:sp>
      <p:sp>
        <p:nvSpPr>
          <p:cNvPr id="53291" name="Line 1067">
            <a:extLst>
              <a:ext uri="{FF2B5EF4-FFF2-40B4-BE49-F238E27FC236}">
                <a16:creationId xmlns:a16="http://schemas.microsoft.com/office/drawing/2014/main" id="{FD34D9EC-260A-4822-A2BC-AC97B47C11DE}"/>
              </a:ext>
            </a:extLst>
          </p:cNvPr>
          <p:cNvSpPr>
            <a:spLocks noChangeShapeType="1"/>
          </p:cNvSpPr>
          <p:nvPr/>
        </p:nvSpPr>
        <p:spPr bwMode="auto">
          <a:xfrm>
            <a:off x="5335588" y="4567238"/>
            <a:ext cx="74612" cy="1508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3292" name="Rectangle 1068">
            <a:extLst>
              <a:ext uri="{FF2B5EF4-FFF2-40B4-BE49-F238E27FC236}">
                <a16:creationId xmlns:a16="http://schemas.microsoft.com/office/drawing/2014/main" id="{99B7C98F-6C84-4FEA-90A7-8E24894A170B}"/>
              </a:ext>
            </a:extLst>
          </p:cNvPr>
          <p:cNvSpPr>
            <a:spLocks noChangeArrowheads="1"/>
          </p:cNvSpPr>
          <p:nvPr/>
        </p:nvSpPr>
        <p:spPr bwMode="auto">
          <a:xfrm>
            <a:off x="7315200" y="525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o</a:t>
            </a:r>
          </a:p>
        </p:txBody>
      </p:sp>
      <p:sp>
        <p:nvSpPr>
          <p:cNvPr id="53293" name="Rectangle 1069">
            <a:extLst>
              <a:ext uri="{FF2B5EF4-FFF2-40B4-BE49-F238E27FC236}">
                <a16:creationId xmlns:a16="http://schemas.microsoft.com/office/drawing/2014/main" id="{B98E9472-1F3F-4FD1-B24A-2A9F989CB97B}"/>
              </a:ext>
            </a:extLst>
          </p:cNvPr>
          <p:cNvSpPr>
            <a:spLocks noChangeArrowheads="1"/>
          </p:cNvSpPr>
          <p:nvPr/>
        </p:nvSpPr>
        <p:spPr bwMode="auto">
          <a:xfrm>
            <a:off x="5029200" y="396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a:latin typeface="Times New Roman" panose="02020603050405020304" pitchFamily="18" charset="0"/>
                <a:ea typeface="SimSun" panose="02010600030101010101" pitchFamily="2" charset="-122"/>
              </a:rPr>
              <a:t>p1</a:t>
            </a:r>
          </a:p>
        </p:txBody>
      </p:sp>
      <p:sp>
        <p:nvSpPr>
          <p:cNvPr id="53294" name="Line 1070">
            <a:extLst>
              <a:ext uri="{FF2B5EF4-FFF2-40B4-BE49-F238E27FC236}">
                <a16:creationId xmlns:a16="http://schemas.microsoft.com/office/drawing/2014/main" id="{699680C5-98DD-4BCA-ABA1-AD6441E60FC0}"/>
              </a:ext>
            </a:extLst>
          </p:cNvPr>
          <p:cNvSpPr>
            <a:spLocks noChangeShapeType="1"/>
          </p:cNvSpPr>
          <p:nvPr/>
        </p:nvSpPr>
        <p:spPr bwMode="auto">
          <a:xfrm flipH="1">
            <a:off x="4192588" y="4954588"/>
            <a:ext cx="1217612" cy="608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3295" name="Oval 1071">
            <a:extLst>
              <a:ext uri="{FF2B5EF4-FFF2-40B4-BE49-F238E27FC236}">
                <a16:creationId xmlns:a16="http://schemas.microsoft.com/office/drawing/2014/main" id="{2A2FA0F3-D371-404A-9136-D59859F41A5F}"/>
              </a:ext>
            </a:extLst>
          </p:cNvPr>
          <p:cNvSpPr>
            <a:spLocks noChangeArrowheads="1"/>
          </p:cNvSpPr>
          <p:nvPr/>
        </p:nvSpPr>
        <p:spPr bwMode="auto">
          <a:xfrm>
            <a:off x="4038600" y="5499100"/>
            <a:ext cx="215900" cy="215900"/>
          </a:xfrm>
          <a:prstGeom prst="ellipse">
            <a:avLst/>
          </a:prstGeom>
          <a:solidFill>
            <a:schemeClr val="accent1"/>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Line 2">
            <a:extLst>
              <a:ext uri="{FF2B5EF4-FFF2-40B4-BE49-F238E27FC236}">
                <a16:creationId xmlns:a16="http://schemas.microsoft.com/office/drawing/2014/main" id="{3BE92D5E-4065-4933-879E-7E507ED015D7}"/>
              </a:ext>
            </a:extLst>
          </p:cNvPr>
          <p:cNvSpPr>
            <a:spLocks noChangeShapeType="1"/>
          </p:cNvSpPr>
          <p:nvPr/>
        </p:nvSpPr>
        <p:spPr bwMode="auto">
          <a:xfrm>
            <a:off x="2133600" y="2439988"/>
            <a:ext cx="0" cy="3198812"/>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75" name="Line 3">
            <a:extLst>
              <a:ext uri="{FF2B5EF4-FFF2-40B4-BE49-F238E27FC236}">
                <a16:creationId xmlns:a16="http://schemas.microsoft.com/office/drawing/2014/main" id="{CEF8B2B3-0888-48BC-BD03-CF2C59F4D8E3}"/>
              </a:ext>
            </a:extLst>
          </p:cNvPr>
          <p:cNvSpPr>
            <a:spLocks noChangeShapeType="1"/>
          </p:cNvSpPr>
          <p:nvPr/>
        </p:nvSpPr>
        <p:spPr bwMode="auto">
          <a:xfrm>
            <a:off x="2211388" y="5562600"/>
            <a:ext cx="60944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76" name="Freeform 4">
            <a:extLst>
              <a:ext uri="{FF2B5EF4-FFF2-40B4-BE49-F238E27FC236}">
                <a16:creationId xmlns:a16="http://schemas.microsoft.com/office/drawing/2014/main" id="{1AE62BB5-7B1E-49A2-A1C6-68DB6E39C006}"/>
              </a:ext>
            </a:extLst>
          </p:cNvPr>
          <p:cNvSpPr>
            <a:spLocks/>
          </p:cNvSpPr>
          <p:nvPr/>
        </p:nvSpPr>
        <p:spPr bwMode="auto">
          <a:xfrm>
            <a:off x="2057400" y="2408238"/>
            <a:ext cx="6280150" cy="3248025"/>
          </a:xfrm>
          <a:custGeom>
            <a:avLst/>
            <a:gdLst>
              <a:gd name="T0" fmla="*/ 2147483647 w 3956"/>
              <a:gd name="T1" fmla="*/ 2147483647 h 2046"/>
              <a:gd name="T2" fmla="*/ 2147483647 w 3956"/>
              <a:gd name="T3" fmla="*/ 2147483647 h 2046"/>
              <a:gd name="T4" fmla="*/ 2147483647 w 3956"/>
              <a:gd name="T5" fmla="*/ 2147483647 h 2046"/>
              <a:gd name="T6" fmla="*/ 2147483647 w 3956"/>
              <a:gd name="T7" fmla="*/ 2147483647 h 2046"/>
              <a:gd name="T8" fmla="*/ 2147483647 w 3956"/>
              <a:gd name="T9" fmla="*/ 2147483647 h 2046"/>
              <a:gd name="T10" fmla="*/ 2147483647 w 3956"/>
              <a:gd name="T11" fmla="*/ 2147483647 h 2046"/>
              <a:gd name="T12" fmla="*/ 2147483647 w 3956"/>
              <a:gd name="T13" fmla="*/ 2147483647 h 2046"/>
              <a:gd name="T14" fmla="*/ 2147483647 w 3956"/>
              <a:gd name="T15" fmla="*/ 2147483647 h 2046"/>
              <a:gd name="T16" fmla="*/ 2147483647 w 3956"/>
              <a:gd name="T17" fmla="*/ 2147483647 h 2046"/>
              <a:gd name="T18" fmla="*/ 2147483647 w 3956"/>
              <a:gd name="T19" fmla="*/ 2147483647 h 2046"/>
              <a:gd name="T20" fmla="*/ 2147483647 w 3956"/>
              <a:gd name="T21" fmla="*/ 2147483647 h 2046"/>
              <a:gd name="T22" fmla="*/ 2147483647 w 3956"/>
              <a:gd name="T23" fmla="*/ 2147483647 h 2046"/>
              <a:gd name="T24" fmla="*/ 2147483647 w 3956"/>
              <a:gd name="T25" fmla="*/ 2147483647 h 2046"/>
              <a:gd name="T26" fmla="*/ 2147483647 w 3956"/>
              <a:gd name="T27" fmla="*/ 2147483647 h 2046"/>
              <a:gd name="T28" fmla="*/ 2147483647 w 3956"/>
              <a:gd name="T29" fmla="*/ 2147483647 h 2046"/>
              <a:gd name="T30" fmla="*/ 2147483647 w 3956"/>
              <a:gd name="T31" fmla="*/ 2147483647 h 2046"/>
              <a:gd name="T32" fmla="*/ 2147483647 w 3956"/>
              <a:gd name="T33" fmla="*/ 2147483647 h 2046"/>
              <a:gd name="T34" fmla="*/ 2147483647 w 3956"/>
              <a:gd name="T35" fmla="*/ 2147483647 h 2046"/>
              <a:gd name="T36" fmla="*/ 2147483647 w 3956"/>
              <a:gd name="T37" fmla="*/ 2147483647 h 2046"/>
              <a:gd name="T38" fmla="*/ 2147483647 w 3956"/>
              <a:gd name="T39" fmla="*/ 2147483647 h 2046"/>
              <a:gd name="T40" fmla="*/ 2147483647 w 3956"/>
              <a:gd name="T41" fmla="*/ 2147483647 h 2046"/>
              <a:gd name="T42" fmla="*/ 2147483647 w 3956"/>
              <a:gd name="T43" fmla="*/ 2147483647 h 2046"/>
              <a:gd name="T44" fmla="*/ 2147483647 w 3956"/>
              <a:gd name="T45" fmla="*/ 2147483647 h 2046"/>
              <a:gd name="T46" fmla="*/ 2147483647 w 3956"/>
              <a:gd name="T47" fmla="*/ 2147483647 h 2046"/>
              <a:gd name="T48" fmla="*/ 2147483647 w 3956"/>
              <a:gd name="T49" fmla="*/ 2147483647 h 2046"/>
              <a:gd name="T50" fmla="*/ 2147483647 w 3956"/>
              <a:gd name="T51" fmla="*/ 2147483647 h 2046"/>
              <a:gd name="T52" fmla="*/ 2147483647 w 3956"/>
              <a:gd name="T53" fmla="*/ 2147483647 h 2046"/>
              <a:gd name="T54" fmla="*/ 2147483647 w 3956"/>
              <a:gd name="T55" fmla="*/ 2147483647 h 2046"/>
              <a:gd name="T56" fmla="*/ 2147483647 w 3956"/>
              <a:gd name="T57" fmla="*/ 2147483647 h 2046"/>
              <a:gd name="T58" fmla="*/ 2147483647 w 3956"/>
              <a:gd name="T59" fmla="*/ 2147483647 h 2046"/>
              <a:gd name="T60" fmla="*/ 2147483647 w 3956"/>
              <a:gd name="T61" fmla="*/ 2147483647 h 2046"/>
              <a:gd name="T62" fmla="*/ 2147483647 w 3956"/>
              <a:gd name="T63" fmla="*/ 2147483647 h 2046"/>
              <a:gd name="T64" fmla="*/ 2147483647 w 3956"/>
              <a:gd name="T65" fmla="*/ 2147483647 h 2046"/>
              <a:gd name="T66" fmla="*/ 2147483647 w 3956"/>
              <a:gd name="T67" fmla="*/ 2147483647 h 2046"/>
              <a:gd name="T68" fmla="*/ 2147483647 w 3956"/>
              <a:gd name="T69" fmla="*/ 2147483647 h 2046"/>
              <a:gd name="T70" fmla="*/ 2147483647 w 3956"/>
              <a:gd name="T71" fmla="*/ 2147483647 h 2046"/>
              <a:gd name="T72" fmla="*/ 2147483647 w 3956"/>
              <a:gd name="T73" fmla="*/ 2147483647 h 2046"/>
              <a:gd name="T74" fmla="*/ 2147483647 w 3956"/>
              <a:gd name="T75" fmla="*/ 2147483647 h 2046"/>
              <a:gd name="T76" fmla="*/ 2147483647 w 3956"/>
              <a:gd name="T77" fmla="*/ 2147483647 h 2046"/>
              <a:gd name="T78" fmla="*/ 2147483647 w 3956"/>
              <a:gd name="T79" fmla="*/ 2147483647 h 2046"/>
              <a:gd name="T80" fmla="*/ 2147483647 w 3956"/>
              <a:gd name="T81" fmla="*/ 2147483647 h 2046"/>
              <a:gd name="T82" fmla="*/ 2147483647 w 3956"/>
              <a:gd name="T83" fmla="*/ 2147483647 h 2046"/>
              <a:gd name="T84" fmla="*/ 2147483647 w 3956"/>
              <a:gd name="T85" fmla="*/ 2147483647 h 2046"/>
              <a:gd name="T86" fmla="*/ 2147483647 w 3956"/>
              <a:gd name="T87" fmla="*/ 2147483647 h 2046"/>
              <a:gd name="T88" fmla="*/ 2147483647 w 3956"/>
              <a:gd name="T89" fmla="*/ 2147483647 h 2046"/>
              <a:gd name="T90" fmla="*/ 2147483647 w 3956"/>
              <a:gd name="T91" fmla="*/ 2147483647 h 2046"/>
              <a:gd name="T92" fmla="*/ 2147483647 w 3956"/>
              <a:gd name="T93" fmla="*/ 2147483647 h 2046"/>
              <a:gd name="T94" fmla="*/ 2147483647 w 3956"/>
              <a:gd name="T95" fmla="*/ 2147483647 h 2046"/>
              <a:gd name="T96" fmla="*/ 2147483647 w 3956"/>
              <a:gd name="T97" fmla="*/ 2147483647 h 2046"/>
              <a:gd name="T98" fmla="*/ 2147483647 w 3956"/>
              <a:gd name="T99" fmla="*/ 2147483647 h 2046"/>
              <a:gd name="T100" fmla="*/ 2147483647 w 3956"/>
              <a:gd name="T101" fmla="*/ 2147483647 h 2046"/>
              <a:gd name="T102" fmla="*/ 2147483647 w 3956"/>
              <a:gd name="T103" fmla="*/ 2147483647 h 2046"/>
              <a:gd name="T104" fmla="*/ 2147483647 w 3956"/>
              <a:gd name="T105" fmla="*/ 2147483647 h 2046"/>
              <a:gd name="T106" fmla="*/ 2147483647 w 3956"/>
              <a:gd name="T107" fmla="*/ 2147483647 h 2046"/>
              <a:gd name="T108" fmla="*/ 2147483647 w 3956"/>
              <a:gd name="T109" fmla="*/ 2147483647 h 2046"/>
              <a:gd name="T110" fmla="*/ 2147483647 w 3956"/>
              <a:gd name="T111" fmla="*/ 2147483647 h 2046"/>
              <a:gd name="T112" fmla="*/ 2147483647 w 3956"/>
              <a:gd name="T113" fmla="*/ 2147483647 h 2046"/>
              <a:gd name="T114" fmla="*/ 2147483647 w 3956"/>
              <a:gd name="T115" fmla="*/ 2147483647 h 2046"/>
              <a:gd name="T116" fmla="*/ 2147483647 w 3956"/>
              <a:gd name="T117" fmla="*/ 2147483647 h 2046"/>
              <a:gd name="T118" fmla="*/ 2147483647 w 3956"/>
              <a:gd name="T119" fmla="*/ 2147483647 h 2046"/>
              <a:gd name="T120" fmla="*/ 2147483647 w 3956"/>
              <a:gd name="T121" fmla="*/ 2147483647 h 2046"/>
              <a:gd name="T122" fmla="*/ 2147483647 w 3956"/>
              <a:gd name="T123" fmla="*/ 2147483647 h 20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6"/>
              <a:gd name="T187" fmla="*/ 0 h 2046"/>
              <a:gd name="T188" fmla="*/ 3956 w 3956"/>
              <a:gd name="T189" fmla="*/ 2046 h 20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6" h="2046">
                <a:moveTo>
                  <a:pt x="0" y="19"/>
                </a:moveTo>
                <a:lnTo>
                  <a:pt x="39" y="0"/>
                </a:lnTo>
                <a:lnTo>
                  <a:pt x="63" y="0"/>
                </a:lnTo>
                <a:lnTo>
                  <a:pt x="79" y="24"/>
                </a:lnTo>
                <a:lnTo>
                  <a:pt x="87" y="48"/>
                </a:lnTo>
                <a:lnTo>
                  <a:pt x="87" y="71"/>
                </a:lnTo>
                <a:lnTo>
                  <a:pt x="87" y="95"/>
                </a:lnTo>
                <a:lnTo>
                  <a:pt x="87" y="119"/>
                </a:lnTo>
                <a:lnTo>
                  <a:pt x="87" y="142"/>
                </a:lnTo>
                <a:lnTo>
                  <a:pt x="95" y="166"/>
                </a:lnTo>
                <a:lnTo>
                  <a:pt x="95" y="190"/>
                </a:lnTo>
                <a:lnTo>
                  <a:pt x="102" y="213"/>
                </a:lnTo>
                <a:lnTo>
                  <a:pt x="110" y="237"/>
                </a:lnTo>
                <a:lnTo>
                  <a:pt x="118" y="261"/>
                </a:lnTo>
                <a:lnTo>
                  <a:pt x="134" y="284"/>
                </a:lnTo>
                <a:lnTo>
                  <a:pt x="150" y="308"/>
                </a:lnTo>
                <a:lnTo>
                  <a:pt x="166" y="332"/>
                </a:lnTo>
                <a:lnTo>
                  <a:pt x="174" y="355"/>
                </a:lnTo>
                <a:lnTo>
                  <a:pt x="197" y="395"/>
                </a:lnTo>
                <a:lnTo>
                  <a:pt x="213" y="419"/>
                </a:lnTo>
                <a:lnTo>
                  <a:pt x="229" y="450"/>
                </a:lnTo>
                <a:lnTo>
                  <a:pt x="245" y="474"/>
                </a:lnTo>
                <a:lnTo>
                  <a:pt x="252" y="505"/>
                </a:lnTo>
                <a:lnTo>
                  <a:pt x="268" y="529"/>
                </a:lnTo>
                <a:lnTo>
                  <a:pt x="268" y="553"/>
                </a:lnTo>
                <a:lnTo>
                  <a:pt x="276" y="576"/>
                </a:lnTo>
                <a:lnTo>
                  <a:pt x="284" y="600"/>
                </a:lnTo>
                <a:lnTo>
                  <a:pt x="292" y="624"/>
                </a:lnTo>
                <a:lnTo>
                  <a:pt x="300" y="648"/>
                </a:lnTo>
                <a:lnTo>
                  <a:pt x="308" y="679"/>
                </a:lnTo>
                <a:lnTo>
                  <a:pt x="316" y="703"/>
                </a:lnTo>
                <a:lnTo>
                  <a:pt x="324" y="726"/>
                </a:lnTo>
                <a:lnTo>
                  <a:pt x="331" y="758"/>
                </a:lnTo>
                <a:lnTo>
                  <a:pt x="339" y="782"/>
                </a:lnTo>
                <a:lnTo>
                  <a:pt x="347" y="805"/>
                </a:lnTo>
                <a:lnTo>
                  <a:pt x="363" y="829"/>
                </a:lnTo>
                <a:lnTo>
                  <a:pt x="371" y="853"/>
                </a:lnTo>
                <a:lnTo>
                  <a:pt x="379" y="876"/>
                </a:lnTo>
                <a:lnTo>
                  <a:pt x="387" y="900"/>
                </a:lnTo>
                <a:lnTo>
                  <a:pt x="395" y="924"/>
                </a:lnTo>
                <a:lnTo>
                  <a:pt x="402" y="947"/>
                </a:lnTo>
                <a:lnTo>
                  <a:pt x="410" y="971"/>
                </a:lnTo>
                <a:lnTo>
                  <a:pt x="410" y="995"/>
                </a:lnTo>
                <a:lnTo>
                  <a:pt x="418" y="1018"/>
                </a:lnTo>
                <a:lnTo>
                  <a:pt x="418" y="1042"/>
                </a:lnTo>
                <a:lnTo>
                  <a:pt x="418" y="1074"/>
                </a:lnTo>
                <a:lnTo>
                  <a:pt x="418" y="1105"/>
                </a:lnTo>
                <a:lnTo>
                  <a:pt x="418" y="1129"/>
                </a:lnTo>
                <a:lnTo>
                  <a:pt x="418" y="1161"/>
                </a:lnTo>
                <a:lnTo>
                  <a:pt x="418" y="1184"/>
                </a:lnTo>
                <a:lnTo>
                  <a:pt x="418" y="1208"/>
                </a:lnTo>
                <a:lnTo>
                  <a:pt x="418" y="1232"/>
                </a:lnTo>
                <a:lnTo>
                  <a:pt x="426" y="1255"/>
                </a:lnTo>
                <a:lnTo>
                  <a:pt x="426" y="1279"/>
                </a:lnTo>
                <a:lnTo>
                  <a:pt x="434" y="1303"/>
                </a:lnTo>
                <a:lnTo>
                  <a:pt x="442" y="1326"/>
                </a:lnTo>
                <a:lnTo>
                  <a:pt x="458" y="1350"/>
                </a:lnTo>
                <a:lnTo>
                  <a:pt x="489" y="1374"/>
                </a:lnTo>
                <a:lnTo>
                  <a:pt x="521" y="1389"/>
                </a:lnTo>
                <a:lnTo>
                  <a:pt x="545" y="1397"/>
                </a:lnTo>
                <a:lnTo>
                  <a:pt x="568" y="1405"/>
                </a:lnTo>
                <a:lnTo>
                  <a:pt x="592" y="1421"/>
                </a:lnTo>
                <a:lnTo>
                  <a:pt x="623" y="1437"/>
                </a:lnTo>
                <a:lnTo>
                  <a:pt x="663" y="1460"/>
                </a:lnTo>
                <a:lnTo>
                  <a:pt x="687" y="1476"/>
                </a:lnTo>
                <a:lnTo>
                  <a:pt x="718" y="1492"/>
                </a:lnTo>
                <a:lnTo>
                  <a:pt x="734" y="1516"/>
                </a:lnTo>
                <a:lnTo>
                  <a:pt x="773" y="1524"/>
                </a:lnTo>
                <a:lnTo>
                  <a:pt x="797" y="1524"/>
                </a:lnTo>
                <a:lnTo>
                  <a:pt x="837" y="1524"/>
                </a:lnTo>
                <a:lnTo>
                  <a:pt x="884" y="1524"/>
                </a:lnTo>
                <a:lnTo>
                  <a:pt x="923" y="1524"/>
                </a:lnTo>
                <a:lnTo>
                  <a:pt x="963" y="1516"/>
                </a:lnTo>
                <a:lnTo>
                  <a:pt x="987" y="1516"/>
                </a:lnTo>
                <a:lnTo>
                  <a:pt x="1010" y="1508"/>
                </a:lnTo>
                <a:lnTo>
                  <a:pt x="1034" y="1484"/>
                </a:lnTo>
                <a:lnTo>
                  <a:pt x="1058" y="1460"/>
                </a:lnTo>
                <a:lnTo>
                  <a:pt x="1081" y="1437"/>
                </a:lnTo>
                <a:lnTo>
                  <a:pt x="1097" y="1413"/>
                </a:lnTo>
                <a:lnTo>
                  <a:pt x="1113" y="1389"/>
                </a:lnTo>
                <a:lnTo>
                  <a:pt x="1137" y="1366"/>
                </a:lnTo>
                <a:lnTo>
                  <a:pt x="1152" y="1342"/>
                </a:lnTo>
                <a:lnTo>
                  <a:pt x="1176" y="1318"/>
                </a:lnTo>
                <a:lnTo>
                  <a:pt x="1200" y="1295"/>
                </a:lnTo>
                <a:lnTo>
                  <a:pt x="1223" y="1271"/>
                </a:lnTo>
                <a:lnTo>
                  <a:pt x="1239" y="1247"/>
                </a:lnTo>
                <a:lnTo>
                  <a:pt x="1255" y="1224"/>
                </a:lnTo>
                <a:lnTo>
                  <a:pt x="1263" y="1200"/>
                </a:lnTo>
                <a:lnTo>
                  <a:pt x="1271" y="1176"/>
                </a:lnTo>
                <a:lnTo>
                  <a:pt x="1271" y="1153"/>
                </a:lnTo>
                <a:lnTo>
                  <a:pt x="1271" y="1129"/>
                </a:lnTo>
                <a:lnTo>
                  <a:pt x="1271" y="1105"/>
                </a:lnTo>
                <a:lnTo>
                  <a:pt x="1271" y="1082"/>
                </a:lnTo>
                <a:lnTo>
                  <a:pt x="1287" y="1058"/>
                </a:lnTo>
                <a:lnTo>
                  <a:pt x="1310" y="1034"/>
                </a:lnTo>
                <a:lnTo>
                  <a:pt x="1334" y="1018"/>
                </a:lnTo>
                <a:lnTo>
                  <a:pt x="1358" y="1003"/>
                </a:lnTo>
                <a:lnTo>
                  <a:pt x="1381" y="995"/>
                </a:lnTo>
                <a:lnTo>
                  <a:pt x="1405" y="979"/>
                </a:lnTo>
                <a:lnTo>
                  <a:pt x="1437" y="1003"/>
                </a:lnTo>
                <a:lnTo>
                  <a:pt x="1452" y="1026"/>
                </a:lnTo>
                <a:lnTo>
                  <a:pt x="1460" y="1050"/>
                </a:lnTo>
                <a:lnTo>
                  <a:pt x="1468" y="1074"/>
                </a:lnTo>
                <a:lnTo>
                  <a:pt x="1492" y="1082"/>
                </a:lnTo>
                <a:lnTo>
                  <a:pt x="1531" y="1082"/>
                </a:lnTo>
                <a:lnTo>
                  <a:pt x="1555" y="1082"/>
                </a:lnTo>
                <a:lnTo>
                  <a:pt x="1587" y="1074"/>
                </a:lnTo>
                <a:lnTo>
                  <a:pt x="1610" y="1066"/>
                </a:lnTo>
                <a:lnTo>
                  <a:pt x="1634" y="1050"/>
                </a:lnTo>
                <a:lnTo>
                  <a:pt x="1658" y="1034"/>
                </a:lnTo>
                <a:lnTo>
                  <a:pt x="1681" y="1018"/>
                </a:lnTo>
                <a:lnTo>
                  <a:pt x="1705" y="1003"/>
                </a:lnTo>
                <a:lnTo>
                  <a:pt x="1729" y="995"/>
                </a:lnTo>
                <a:lnTo>
                  <a:pt x="1744" y="1018"/>
                </a:lnTo>
                <a:lnTo>
                  <a:pt x="1752" y="1042"/>
                </a:lnTo>
                <a:lnTo>
                  <a:pt x="1760" y="1066"/>
                </a:lnTo>
                <a:lnTo>
                  <a:pt x="1760" y="1089"/>
                </a:lnTo>
                <a:lnTo>
                  <a:pt x="1760" y="1113"/>
                </a:lnTo>
                <a:lnTo>
                  <a:pt x="1760" y="1137"/>
                </a:lnTo>
                <a:lnTo>
                  <a:pt x="1760" y="1161"/>
                </a:lnTo>
                <a:lnTo>
                  <a:pt x="1760" y="1184"/>
                </a:lnTo>
                <a:lnTo>
                  <a:pt x="1760" y="1208"/>
                </a:lnTo>
                <a:lnTo>
                  <a:pt x="1760" y="1232"/>
                </a:lnTo>
                <a:lnTo>
                  <a:pt x="1760" y="1255"/>
                </a:lnTo>
                <a:lnTo>
                  <a:pt x="1760" y="1279"/>
                </a:lnTo>
                <a:lnTo>
                  <a:pt x="1760" y="1303"/>
                </a:lnTo>
                <a:lnTo>
                  <a:pt x="1760" y="1326"/>
                </a:lnTo>
                <a:lnTo>
                  <a:pt x="1760" y="1350"/>
                </a:lnTo>
                <a:lnTo>
                  <a:pt x="1768" y="1374"/>
                </a:lnTo>
                <a:lnTo>
                  <a:pt x="1776" y="1397"/>
                </a:lnTo>
                <a:lnTo>
                  <a:pt x="1784" y="1421"/>
                </a:lnTo>
                <a:lnTo>
                  <a:pt x="1792" y="1445"/>
                </a:lnTo>
                <a:lnTo>
                  <a:pt x="1815" y="1476"/>
                </a:lnTo>
                <a:lnTo>
                  <a:pt x="1855" y="1500"/>
                </a:lnTo>
                <a:lnTo>
                  <a:pt x="1879" y="1524"/>
                </a:lnTo>
                <a:lnTo>
                  <a:pt x="1910" y="1539"/>
                </a:lnTo>
                <a:lnTo>
                  <a:pt x="1934" y="1547"/>
                </a:lnTo>
                <a:lnTo>
                  <a:pt x="1958" y="1555"/>
                </a:lnTo>
                <a:lnTo>
                  <a:pt x="1981" y="1555"/>
                </a:lnTo>
                <a:lnTo>
                  <a:pt x="2005" y="1555"/>
                </a:lnTo>
                <a:lnTo>
                  <a:pt x="2037" y="1555"/>
                </a:lnTo>
                <a:lnTo>
                  <a:pt x="2068" y="1555"/>
                </a:lnTo>
                <a:lnTo>
                  <a:pt x="2092" y="1555"/>
                </a:lnTo>
                <a:lnTo>
                  <a:pt x="2131" y="1555"/>
                </a:lnTo>
                <a:lnTo>
                  <a:pt x="2155" y="1547"/>
                </a:lnTo>
                <a:lnTo>
                  <a:pt x="2179" y="1539"/>
                </a:lnTo>
                <a:lnTo>
                  <a:pt x="2210" y="1531"/>
                </a:lnTo>
                <a:lnTo>
                  <a:pt x="2234" y="1508"/>
                </a:lnTo>
                <a:lnTo>
                  <a:pt x="2258" y="1492"/>
                </a:lnTo>
                <a:lnTo>
                  <a:pt x="2281" y="1468"/>
                </a:lnTo>
                <a:lnTo>
                  <a:pt x="2289" y="1445"/>
                </a:lnTo>
                <a:lnTo>
                  <a:pt x="2313" y="1405"/>
                </a:lnTo>
                <a:lnTo>
                  <a:pt x="2329" y="1374"/>
                </a:lnTo>
                <a:lnTo>
                  <a:pt x="2352" y="1342"/>
                </a:lnTo>
                <a:lnTo>
                  <a:pt x="2360" y="1318"/>
                </a:lnTo>
                <a:lnTo>
                  <a:pt x="2376" y="1287"/>
                </a:lnTo>
                <a:lnTo>
                  <a:pt x="2384" y="1263"/>
                </a:lnTo>
                <a:lnTo>
                  <a:pt x="2400" y="1232"/>
                </a:lnTo>
                <a:lnTo>
                  <a:pt x="2408" y="1208"/>
                </a:lnTo>
                <a:lnTo>
                  <a:pt x="2423" y="1176"/>
                </a:lnTo>
                <a:lnTo>
                  <a:pt x="2439" y="1145"/>
                </a:lnTo>
                <a:lnTo>
                  <a:pt x="2447" y="1121"/>
                </a:lnTo>
                <a:lnTo>
                  <a:pt x="2455" y="1097"/>
                </a:lnTo>
                <a:lnTo>
                  <a:pt x="2471" y="1074"/>
                </a:lnTo>
                <a:lnTo>
                  <a:pt x="2486" y="1050"/>
                </a:lnTo>
                <a:lnTo>
                  <a:pt x="2502" y="1026"/>
                </a:lnTo>
                <a:lnTo>
                  <a:pt x="2518" y="1003"/>
                </a:lnTo>
                <a:lnTo>
                  <a:pt x="2542" y="979"/>
                </a:lnTo>
                <a:lnTo>
                  <a:pt x="2565" y="979"/>
                </a:lnTo>
                <a:lnTo>
                  <a:pt x="2589" y="987"/>
                </a:lnTo>
                <a:lnTo>
                  <a:pt x="2589" y="1011"/>
                </a:lnTo>
                <a:lnTo>
                  <a:pt x="2597" y="1034"/>
                </a:lnTo>
                <a:lnTo>
                  <a:pt x="2597" y="1058"/>
                </a:lnTo>
                <a:lnTo>
                  <a:pt x="2597" y="1082"/>
                </a:lnTo>
                <a:lnTo>
                  <a:pt x="2597" y="1113"/>
                </a:lnTo>
                <a:lnTo>
                  <a:pt x="2605" y="1145"/>
                </a:lnTo>
                <a:lnTo>
                  <a:pt x="2613" y="1176"/>
                </a:lnTo>
                <a:lnTo>
                  <a:pt x="2613" y="1200"/>
                </a:lnTo>
                <a:lnTo>
                  <a:pt x="2621" y="1224"/>
                </a:lnTo>
                <a:lnTo>
                  <a:pt x="2629" y="1255"/>
                </a:lnTo>
                <a:lnTo>
                  <a:pt x="2636" y="1279"/>
                </a:lnTo>
                <a:lnTo>
                  <a:pt x="2644" y="1310"/>
                </a:lnTo>
                <a:lnTo>
                  <a:pt x="2660" y="1342"/>
                </a:lnTo>
                <a:lnTo>
                  <a:pt x="2676" y="1366"/>
                </a:lnTo>
                <a:lnTo>
                  <a:pt x="2700" y="1389"/>
                </a:lnTo>
                <a:lnTo>
                  <a:pt x="2739" y="1429"/>
                </a:lnTo>
                <a:lnTo>
                  <a:pt x="2771" y="1460"/>
                </a:lnTo>
                <a:lnTo>
                  <a:pt x="2794" y="1476"/>
                </a:lnTo>
                <a:lnTo>
                  <a:pt x="2834" y="1508"/>
                </a:lnTo>
                <a:lnTo>
                  <a:pt x="2857" y="1531"/>
                </a:lnTo>
                <a:lnTo>
                  <a:pt x="2881" y="1547"/>
                </a:lnTo>
                <a:lnTo>
                  <a:pt x="2905" y="1547"/>
                </a:lnTo>
                <a:lnTo>
                  <a:pt x="2944" y="1563"/>
                </a:lnTo>
                <a:lnTo>
                  <a:pt x="2968" y="1563"/>
                </a:lnTo>
                <a:lnTo>
                  <a:pt x="2992" y="1571"/>
                </a:lnTo>
                <a:lnTo>
                  <a:pt x="3015" y="1571"/>
                </a:lnTo>
                <a:lnTo>
                  <a:pt x="3039" y="1571"/>
                </a:lnTo>
                <a:lnTo>
                  <a:pt x="3071" y="1571"/>
                </a:lnTo>
                <a:lnTo>
                  <a:pt x="3102" y="1571"/>
                </a:lnTo>
                <a:lnTo>
                  <a:pt x="3134" y="1555"/>
                </a:lnTo>
                <a:lnTo>
                  <a:pt x="3157" y="1539"/>
                </a:lnTo>
                <a:lnTo>
                  <a:pt x="3181" y="1524"/>
                </a:lnTo>
                <a:lnTo>
                  <a:pt x="3205" y="1500"/>
                </a:lnTo>
                <a:lnTo>
                  <a:pt x="3228" y="1484"/>
                </a:lnTo>
                <a:lnTo>
                  <a:pt x="3260" y="1453"/>
                </a:lnTo>
                <a:lnTo>
                  <a:pt x="3284" y="1429"/>
                </a:lnTo>
                <a:lnTo>
                  <a:pt x="3300" y="1405"/>
                </a:lnTo>
                <a:lnTo>
                  <a:pt x="3323" y="1382"/>
                </a:lnTo>
                <a:lnTo>
                  <a:pt x="3363" y="1350"/>
                </a:lnTo>
                <a:lnTo>
                  <a:pt x="3371" y="1326"/>
                </a:lnTo>
                <a:lnTo>
                  <a:pt x="3402" y="1295"/>
                </a:lnTo>
                <a:lnTo>
                  <a:pt x="3418" y="1271"/>
                </a:lnTo>
                <a:lnTo>
                  <a:pt x="3434" y="1239"/>
                </a:lnTo>
                <a:lnTo>
                  <a:pt x="3450" y="1216"/>
                </a:lnTo>
                <a:lnTo>
                  <a:pt x="3473" y="1192"/>
                </a:lnTo>
                <a:lnTo>
                  <a:pt x="3481" y="1168"/>
                </a:lnTo>
                <a:lnTo>
                  <a:pt x="3497" y="1145"/>
                </a:lnTo>
                <a:lnTo>
                  <a:pt x="3505" y="1121"/>
                </a:lnTo>
                <a:lnTo>
                  <a:pt x="3521" y="1082"/>
                </a:lnTo>
                <a:lnTo>
                  <a:pt x="3528" y="1050"/>
                </a:lnTo>
                <a:lnTo>
                  <a:pt x="3544" y="1011"/>
                </a:lnTo>
                <a:lnTo>
                  <a:pt x="3560" y="979"/>
                </a:lnTo>
                <a:lnTo>
                  <a:pt x="3568" y="955"/>
                </a:lnTo>
                <a:lnTo>
                  <a:pt x="3576" y="924"/>
                </a:lnTo>
                <a:lnTo>
                  <a:pt x="3584" y="892"/>
                </a:lnTo>
                <a:lnTo>
                  <a:pt x="3592" y="861"/>
                </a:lnTo>
                <a:lnTo>
                  <a:pt x="3600" y="829"/>
                </a:lnTo>
                <a:lnTo>
                  <a:pt x="3607" y="797"/>
                </a:lnTo>
                <a:lnTo>
                  <a:pt x="3615" y="774"/>
                </a:lnTo>
                <a:lnTo>
                  <a:pt x="3623" y="750"/>
                </a:lnTo>
                <a:lnTo>
                  <a:pt x="3631" y="726"/>
                </a:lnTo>
                <a:lnTo>
                  <a:pt x="3639" y="703"/>
                </a:lnTo>
                <a:lnTo>
                  <a:pt x="3655" y="671"/>
                </a:lnTo>
                <a:lnTo>
                  <a:pt x="3663" y="648"/>
                </a:lnTo>
                <a:lnTo>
                  <a:pt x="3678" y="624"/>
                </a:lnTo>
                <a:lnTo>
                  <a:pt x="3694" y="600"/>
                </a:lnTo>
                <a:lnTo>
                  <a:pt x="3694" y="576"/>
                </a:lnTo>
                <a:lnTo>
                  <a:pt x="3726" y="561"/>
                </a:lnTo>
                <a:lnTo>
                  <a:pt x="3757" y="561"/>
                </a:lnTo>
                <a:lnTo>
                  <a:pt x="3805" y="561"/>
                </a:lnTo>
                <a:lnTo>
                  <a:pt x="3852" y="561"/>
                </a:lnTo>
                <a:lnTo>
                  <a:pt x="3899" y="561"/>
                </a:lnTo>
                <a:lnTo>
                  <a:pt x="3923" y="553"/>
                </a:lnTo>
                <a:lnTo>
                  <a:pt x="3931" y="576"/>
                </a:lnTo>
                <a:lnTo>
                  <a:pt x="3931" y="600"/>
                </a:lnTo>
                <a:lnTo>
                  <a:pt x="3931" y="624"/>
                </a:lnTo>
                <a:lnTo>
                  <a:pt x="3931" y="648"/>
                </a:lnTo>
                <a:lnTo>
                  <a:pt x="3931" y="671"/>
                </a:lnTo>
                <a:lnTo>
                  <a:pt x="3939" y="695"/>
                </a:lnTo>
                <a:lnTo>
                  <a:pt x="3939" y="726"/>
                </a:lnTo>
                <a:lnTo>
                  <a:pt x="3939" y="750"/>
                </a:lnTo>
                <a:lnTo>
                  <a:pt x="3947" y="782"/>
                </a:lnTo>
                <a:lnTo>
                  <a:pt x="3947" y="813"/>
                </a:lnTo>
                <a:lnTo>
                  <a:pt x="3947" y="837"/>
                </a:lnTo>
                <a:lnTo>
                  <a:pt x="3947" y="861"/>
                </a:lnTo>
                <a:lnTo>
                  <a:pt x="3947" y="892"/>
                </a:lnTo>
                <a:lnTo>
                  <a:pt x="3947" y="924"/>
                </a:lnTo>
                <a:lnTo>
                  <a:pt x="3947" y="947"/>
                </a:lnTo>
                <a:lnTo>
                  <a:pt x="3947" y="987"/>
                </a:lnTo>
                <a:lnTo>
                  <a:pt x="3947" y="1011"/>
                </a:lnTo>
                <a:lnTo>
                  <a:pt x="3947" y="1050"/>
                </a:lnTo>
                <a:lnTo>
                  <a:pt x="3947" y="1089"/>
                </a:lnTo>
                <a:lnTo>
                  <a:pt x="3947" y="1113"/>
                </a:lnTo>
                <a:lnTo>
                  <a:pt x="3947" y="1137"/>
                </a:lnTo>
                <a:lnTo>
                  <a:pt x="3947" y="1176"/>
                </a:lnTo>
                <a:lnTo>
                  <a:pt x="3947" y="1200"/>
                </a:lnTo>
                <a:lnTo>
                  <a:pt x="3947" y="1224"/>
                </a:lnTo>
                <a:lnTo>
                  <a:pt x="3947" y="1247"/>
                </a:lnTo>
                <a:lnTo>
                  <a:pt x="3947" y="1279"/>
                </a:lnTo>
                <a:lnTo>
                  <a:pt x="3947" y="1310"/>
                </a:lnTo>
                <a:lnTo>
                  <a:pt x="3947" y="1334"/>
                </a:lnTo>
                <a:lnTo>
                  <a:pt x="3947" y="1374"/>
                </a:lnTo>
                <a:lnTo>
                  <a:pt x="3947" y="1397"/>
                </a:lnTo>
                <a:lnTo>
                  <a:pt x="3947" y="1421"/>
                </a:lnTo>
                <a:lnTo>
                  <a:pt x="3947" y="1445"/>
                </a:lnTo>
                <a:lnTo>
                  <a:pt x="3947" y="1468"/>
                </a:lnTo>
                <a:lnTo>
                  <a:pt x="3947" y="1500"/>
                </a:lnTo>
                <a:lnTo>
                  <a:pt x="3947" y="1531"/>
                </a:lnTo>
                <a:lnTo>
                  <a:pt x="3947" y="1555"/>
                </a:lnTo>
                <a:lnTo>
                  <a:pt x="3947" y="1579"/>
                </a:lnTo>
                <a:lnTo>
                  <a:pt x="3947" y="1603"/>
                </a:lnTo>
                <a:lnTo>
                  <a:pt x="3947" y="1626"/>
                </a:lnTo>
                <a:lnTo>
                  <a:pt x="3947" y="1658"/>
                </a:lnTo>
                <a:lnTo>
                  <a:pt x="3947" y="1689"/>
                </a:lnTo>
                <a:lnTo>
                  <a:pt x="3947" y="1713"/>
                </a:lnTo>
                <a:lnTo>
                  <a:pt x="3947" y="1745"/>
                </a:lnTo>
                <a:lnTo>
                  <a:pt x="3947" y="1768"/>
                </a:lnTo>
                <a:lnTo>
                  <a:pt x="3947" y="1800"/>
                </a:lnTo>
                <a:lnTo>
                  <a:pt x="3947" y="1824"/>
                </a:lnTo>
                <a:lnTo>
                  <a:pt x="3947" y="1847"/>
                </a:lnTo>
                <a:lnTo>
                  <a:pt x="3947" y="1871"/>
                </a:lnTo>
                <a:lnTo>
                  <a:pt x="3947" y="1895"/>
                </a:lnTo>
                <a:lnTo>
                  <a:pt x="3947" y="1918"/>
                </a:lnTo>
                <a:lnTo>
                  <a:pt x="3947" y="1942"/>
                </a:lnTo>
                <a:lnTo>
                  <a:pt x="3947" y="1966"/>
                </a:lnTo>
                <a:lnTo>
                  <a:pt x="3947" y="1989"/>
                </a:lnTo>
                <a:lnTo>
                  <a:pt x="3947" y="2013"/>
                </a:lnTo>
                <a:lnTo>
                  <a:pt x="3955" y="2037"/>
                </a:lnTo>
                <a:lnTo>
                  <a:pt x="3931" y="2045"/>
                </a:lnTo>
                <a:lnTo>
                  <a:pt x="3907" y="2037"/>
                </a:lnTo>
                <a:lnTo>
                  <a:pt x="3876" y="2021"/>
                </a:lnTo>
                <a:lnTo>
                  <a:pt x="3852" y="2013"/>
                </a:lnTo>
                <a:lnTo>
                  <a:pt x="3828" y="2013"/>
                </a:lnTo>
                <a:lnTo>
                  <a:pt x="3805" y="2013"/>
                </a:lnTo>
                <a:lnTo>
                  <a:pt x="3781" y="2013"/>
                </a:lnTo>
                <a:lnTo>
                  <a:pt x="3750" y="2013"/>
                </a:lnTo>
                <a:lnTo>
                  <a:pt x="3726" y="2013"/>
                </a:lnTo>
                <a:lnTo>
                  <a:pt x="3702" y="2005"/>
                </a:lnTo>
                <a:lnTo>
                  <a:pt x="3678" y="2005"/>
                </a:lnTo>
                <a:lnTo>
                  <a:pt x="3655" y="1997"/>
                </a:lnTo>
                <a:lnTo>
                  <a:pt x="3623" y="1989"/>
                </a:lnTo>
                <a:lnTo>
                  <a:pt x="3600" y="1989"/>
                </a:lnTo>
                <a:lnTo>
                  <a:pt x="3568" y="1989"/>
                </a:lnTo>
                <a:lnTo>
                  <a:pt x="3544" y="1989"/>
                </a:lnTo>
                <a:lnTo>
                  <a:pt x="3521" y="1989"/>
                </a:lnTo>
                <a:lnTo>
                  <a:pt x="3481" y="1989"/>
                </a:lnTo>
                <a:lnTo>
                  <a:pt x="3457" y="1989"/>
                </a:lnTo>
                <a:lnTo>
                  <a:pt x="3434" y="1989"/>
                </a:lnTo>
                <a:lnTo>
                  <a:pt x="3402" y="1989"/>
                </a:lnTo>
                <a:lnTo>
                  <a:pt x="3363" y="1989"/>
                </a:lnTo>
                <a:lnTo>
                  <a:pt x="3331" y="1989"/>
                </a:lnTo>
                <a:lnTo>
                  <a:pt x="3300" y="1981"/>
                </a:lnTo>
                <a:lnTo>
                  <a:pt x="3276" y="1981"/>
                </a:lnTo>
                <a:lnTo>
                  <a:pt x="3252" y="1981"/>
                </a:lnTo>
                <a:lnTo>
                  <a:pt x="3221" y="1981"/>
                </a:lnTo>
                <a:lnTo>
                  <a:pt x="3189" y="1981"/>
                </a:lnTo>
                <a:lnTo>
                  <a:pt x="3165" y="1981"/>
                </a:lnTo>
                <a:lnTo>
                  <a:pt x="3126" y="1981"/>
                </a:lnTo>
                <a:lnTo>
                  <a:pt x="3102" y="1981"/>
                </a:lnTo>
                <a:lnTo>
                  <a:pt x="3079" y="1981"/>
                </a:lnTo>
                <a:lnTo>
                  <a:pt x="3055" y="1981"/>
                </a:lnTo>
                <a:lnTo>
                  <a:pt x="3031" y="1981"/>
                </a:lnTo>
                <a:lnTo>
                  <a:pt x="3007" y="1981"/>
                </a:lnTo>
                <a:lnTo>
                  <a:pt x="2984" y="1981"/>
                </a:lnTo>
                <a:lnTo>
                  <a:pt x="2944" y="1981"/>
                </a:lnTo>
                <a:lnTo>
                  <a:pt x="2913" y="1981"/>
                </a:lnTo>
                <a:lnTo>
                  <a:pt x="2873" y="1981"/>
                </a:lnTo>
                <a:lnTo>
                  <a:pt x="2850" y="1973"/>
                </a:lnTo>
                <a:lnTo>
                  <a:pt x="2818" y="1973"/>
                </a:lnTo>
                <a:lnTo>
                  <a:pt x="2794" y="1973"/>
                </a:lnTo>
                <a:lnTo>
                  <a:pt x="2763" y="1966"/>
                </a:lnTo>
                <a:lnTo>
                  <a:pt x="2739" y="1958"/>
                </a:lnTo>
                <a:lnTo>
                  <a:pt x="2715" y="1950"/>
                </a:lnTo>
                <a:lnTo>
                  <a:pt x="2676" y="1950"/>
                </a:lnTo>
                <a:lnTo>
                  <a:pt x="2636" y="1950"/>
                </a:lnTo>
                <a:lnTo>
                  <a:pt x="2605" y="1950"/>
                </a:lnTo>
                <a:lnTo>
                  <a:pt x="2565" y="1950"/>
                </a:lnTo>
                <a:lnTo>
                  <a:pt x="2534" y="1950"/>
                </a:lnTo>
                <a:lnTo>
                  <a:pt x="2502" y="1950"/>
                </a:lnTo>
                <a:lnTo>
                  <a:pt x="2471" y="1950"/>
                </a:lnTo>
                <a:lnTo>
                  <a:pt x="2447" y="1950"/>
                </a:lnTo>
                <a:lnTo>
                  <a:pt x="2415" y="1950"/>
                </a:lnTo>
                <a:lnTo>
                  <a:pt x="2392" y="1950"/>
                </a:lnTo>
                <a:lnTo>
                  <a:pt x="2368" y="1950"/>
                </a:lnTo>
                <a:lnTo>
                  <a:pt x="2344" y="1950"/>
                </a:lnTo>
                <a:lnTo>
                  <a:pt x="2313" y="1950"/>
                </a:lnTo>
                <a:lnTo>
                  <a:pt x="2281" y="1950"/>
                </a:lnTo>
                <a:lnTo>
                  <a:pt x="2258" y="1950"/>
                </a:lnTo>
                <a:lnTo>
                  <a:pt x="2234" y="1950"/>
                </a:lnTo>
                <a:lnTo>
                  <a:pt x="2210" y="1950"/>
                </a:lnTo>
                <a:lnTo>
                  <a:pt x="2171" y="1950"/>
                </a:lnTo>
                <a:lnTo>
                  <a:pt x="2139" y="1950"/>
                </a:lnTo>
                <a:lnTo>
                  <a:pt x="2108" y="1950"/>
                </a:lnTo>
                <a:lnTo>
                  <a:pt x="2084" y="1950"/>
                </a:lnTo>
                <a:lnTo>
                  <a:pt x="2052" y="1958"/>
                </a:lnTo>
                <a:lnTo>
                  <a:pt x="2029" y="1958"/>
                </a:lnTo>
                <a:lnTo>
                  <a:pt x="1997" y="1966"/>
                </a:lnTo>
                <a:lnTo>
                  <a:pt x="1973" y="1966"/>
                </a:lnTo>
                <a:lnTo>
                  <a:pt x="1950" y="1966"/>
                </a:lnTo>
                <a:lnTo>
                  <a:pt x="1926" y="1966"/>
                </a:lnTo>
                <a:lnTo>
                  <a:pt x="1894" y="1966"/>
                </a:lnTo>
                <a:lnTo>
                  <a:pt x="1863" y="1966"/>
                </a:lnTo>
                <a:lnTo>
                  <a:pt x="1831" y="1966"/>
                </a:lnTo>
                <a:lnTo>
                  <a:pt x="1800" y="1966"/>
                </a:lnTo>
                <a:lnTo>
                  <a:pt x="1768" y="1966"/>
                </a:lnTo>
                <a:lnTo>
                  <a:pt x="1737" y="1966"/>
                </a:lnTo>
                <a:lnTo>
                  <a:pt x="1713" y="1966"/>
                </a:lnTo>
                <a:lnTo>
                  <a:pt x="1689" y="1966"/>
                </a:lnTo>
                <a:lnTo>
                  <a:pt x="1665" y="1966"/>
                </a:lnTo>
                <a:lnTo>
                  <a:pt x="1634" y="1966"/>
                </a:lnTo>
                <a:lnTo>
                  <a:pt x="1602" y="1966"/>
                </a:lnTo>
                <a:lnTo>
                  <a:pt x="1571" y="1966"/>
                </a:lnTo>
                <a:lnTo>
                  <a:pt x="1531" y="1966"/>
                </a:lnTo>
                <a:lnTo>
                  <a:pt x="1508" y="1966"/>
                </a:lnTo>
                <a:lnTo>
                  <a:pt x="1468" y="1958"/>
                </a:lnTo>
                <a:lnTo>
                  <a:pt x="1437" y="1958"/>
                </a:lnTo>
                <a:lnTo>
                  <a:pt x="1413" y="1958"/>
                </a:lnTo>
                <a:lnTo>
                  <a:pt x="1389" y="1958"/>
                </a:lnTo>
                <a:lnTo>
                  <a:pt x="1358" y="1950"/>
                </a:lnTo>
                <a:lnTo>
                  <a:pt x="1334" y="1950"/>
                </a:lnTo>
                <a:lnTo>
                  <a:pt x="1302" y="1950"/>
                </a:lnTo>
                <a:lnTo>
                  <a:pt x="1279" y="1950"/>
                </a:lnTo>
                <a:lnTo>
                  <a:pt x="1255" y="1950"/>
                </a:lnTo>
                <a:lnTo>
                  <a:pt x="1231" y="1950"/>
                </a:lnTo>
                <a:lnTo>
                  <a:pt x="1192" y="1942"/>
                </a:lnTo>
                <a:lnTo>
                  <a:pt x="1152" y="1934"/>
                </a:lnTo>
                <a:lnTo>
                  <a:pt x="1129" y="1926"/>
                </a:lnTo>
                <a:lnTo>
                  <a:pt x="1152" y="1939"/>
                </a:lnTo>
                <a:lnTo>
                  <a:pt x="1105" y="1926"/>
                </a:lnTo>
                <a:lnTo>
                  <a:pt x="1081" y="1918"/>
                </a:lnTo>
                <a:lnTo>
                  <a:pt x="1056" y="1987"/>
                </a:lnTo>
                <a:lnTo>
                  <a:pt x="1026" y="1910"/>
                </a:lnTo>
                <a:lnTo>
                  <a:pt x="1002" y="1902"/>
                </a:lnTo>
                <a:lnTo>
                  <a:pt x="912" y="1939"/>
                </a:lnTo>
                <a:lnTo>
                  <a:pt x="960" y="1939"/>
                </a:lnTo>
                <a:lnTo>
                  <a:pt x="912" y="1939"/>
                </a:lnTo>
                <a:lnTo>
                  <a:pt x="864" y="1939"/>
                </a:lnTo>
                <a:lnTo>
                  <a:pt x="912" y="1939"/>
                </a:lnTo>
                <a:lnTo>
                  <a:pt x="816" y="1987"/>
                </a:lnTo>
                <a:lnTo>
                  <a:pt x="768" y="1939"/>
                </a:lnTo>
                <a:lnTo>
                  <a:pt x="720" y="1939"/>
                </a:lnTo>
                <a:lnTo>
                  <a:pt x="672" y="1939"/>
                </a:lnTo>
                <a:lnTo>
                  <a:pt x="624" y="1939"/>
                </a:lnTo>
                <a:lnTo>
                  <a:pt x="624" y="1987"/>
                </a:lnTo>
                <a:lnTo>
                  <a:pt x="600" y="1918"/>
                </a:lnTo>
                <a:lnTo>
                  <a:pt x="560" y="1926"/>
                </a:lnTo>
                <a:lnTo>
                  <a:pt x="528" y="1939"/>
                </a:lnTo>
                <a:lnTo>
                  <a:pt x="513" y="1926"/>
                </a:lnTo>
                <a:lnTo>
                  <a:pt x="481" y="1934"/>
                </a:lnTo>
                <a:lnTo>
                  <a:pt x="458" y="1934"/>
                </a:lnTo>
                <a:lnTo>
                  <a:pt x="418" y="1942"/>
                </a:lnTo>
                <a:lnTo>
                  <a:pt x="387" y="1942"/>
                </a:lnTo>
                <a:lnTo>
                  <a:pt x="363" y="1950"/>
                </a:lnTo>
                <a:lnTo>
                  <a:pt x="339" y="1958"/>
                </a:lnTo>
                <a:lnTo>
                  <a:pt x="316" y="1958"/>
                </a:lnTo>
                <a:lnTo>
                  <a:pt x="292" y="1958"/>
                </a:lnTo>
                <a:lnTo>
                  <a:pt x="1296" y="1939"/>
                </a:lnTo>
                <a:lnTo>
                  <a:pt x="229" y="1966"/>
                </a:lnTo>
                <a:lnTo>
                  <a:pt x="205" y="1966"/>
                </a:lnTo>
                <a:lnTo>
                  <a:pt x="181" y="1966"/>
                </a:lnTo>
                <a:lnTo>
                  <a:pt x="158" y="1966"/>
                </a:lnTo>
                <a:lnTo>
                  <a:pt x="134" y="1966"/>
                </a:lnTo>
                <a:lnTo>
                  <a:pt x="102" y="1966"/>
                </a:lnTo>
                <a:lnTo>
                  <a:pt x="87" y="1942"/>
                </a:lnTo>
                <a:lnTo>
                  <a:pt x="87" y="1918"/>
                </a:lnTo>
                <a:lnTo>
                  <a:pt x="87" y="1895"/>
                </a:lnTo>
                <a:lnTo>
                  <a:pt x="87" y="1871"/>
                </a:lnTo>
                <a:lnTo>
                  <a:pt x="87" y="1839"/>
                </a:lnTo>
                <a:lnTo>
                  <a:pt x="87" y="1816"/>
                </a:lnTo>
                <a:lnTo>
                  <a:pt x="87" y="1784"/>
                </a:lnTo>
                <a:lnTo>
                  <a:pt x="87" y="1760"/>
                </a:lnTo>
                <a:lnTo>
                  <a:pt x="87" y="1729"/>
                </a:lnTo>
                <a:lnTo>
                  <a:pt x="87" y="1697"/>
                </a:lnTo>
                <a:lnTo>
                  <a:pt x="87" y="1666"/>
                </a:lnTo>
                <a:lnTo>
                  <a:pt x="87" y="1634"/>
                </a:lnTo>
                <a:lnTo>
                  <a:pt x="87" y="1610"/>
                </a:lnTo>
                <a:lnTo>
                  <a:pt x="87" y="1579"/>
                </a:lnTo>
                <a:lnTo>
                  <a:pt x="79" y="1555"/>
                </a:lnTo>
                <a:lnTo>
                  <a:pt x="79" y="1531"/>
                </a:lnTo>
                <a:lnTo>
                  <a:pt x="79" y="1508"/>
                </a:lnTo>
                <a:lnTo>
                  <a:pt x="79" y="1476"/>
                </a:lnTo>
                <a:lnTo>
                  <a:pt x="79" y="1453"/>
                </a:lnTo>
                <a:lnTo>
                  <a:pt x="79" y="1421"/>
                </a:lnTo>
                <a:lnTo>
                  <a:pt x="79" y="1389"/>
                </a:lnTo>
                <a:lnTo>
                  <a:pt x="79" y="1350"/>
                </a:lnTo>
                <a:lnTo>
                  <a:pt x="79" y="1318"/>
                </a:lnTo>
                <a:lnTo>
                  <a:pt x="79" y="1279"/>
                </a:lnTo>
                <a:lnTo>
                  <a:pt x="79" y="1247"/>
                </a:lnTo>
                <a:lnTo>
                  <a:pt x="79" y="1208"/>
                </a:lnTo>
                <a:lnTo>
                  <a:pt x="79" y="1184"/>
                </a:lnTo>
                <a:lnTo>
                  <a:pt x="79" y="1161"/>
                </a:lnTo>
                <a:lnTo>
                  <a:pt x="79" y="1129"/>
                </a:lnTo>
                <a:lnTo>
                  <a:pt x="79" y="1097"/>
                </a:lnTo>
                <a:lnTo>
                  <a:pt x="79" y="1074"/>
                </a:lnTo>
                <a:lnTo>
                  <a:pt x="79" y="1042"/>
                </a:lnTo>
                <a:lnTo>
                  <a:pt x="71" y="1003"/>
                </a:lnTo>
                <a:lnTo>
                  <a:pt x="71" y="979"/>
                </a:lnTo>
                <a:lnTo>
                  <a:pt x="63" y="947"/>
                </a:lnTo>
                <a:lnTo>
                  <a:pt x="63" y="924"/>
                </a:lnTo>
                <a:lnTo>
                  <a:pt x="63" y="892"/>
                </a:lnTo>
                <a:lnTo>
                  <a:pt x="63" y="869"/>
                </a:lnTo>
                <a:lnTo>
                  <a:pt x="63" y="845"/>
                </a:lnTo>
                <a:lnTo>
                  <a:pt x="55" y="821"/>
                </a:lnTo>
                <a:lnTo>
                  <a:pt x="55" y="790"/>
                </a:lnTo>
                <a:lnTo>
                  <a:pt x="55" y="758"/>
                </a:lnTo>
                <a:lnTo>
                  <a:pt x="55" y="734"/>
                </a:lnTo>
                <a:lnTo>
                  <a:pt x="55" y="703"/>
                </a:lnTo>
                <a:lnTo>
                  <a:pt x="55" y="679"/>
                </a:lnTo>
                <a:lnTo>
                  <a:pt x="55" y="655"/>
                </a:lnTo>
                <a:lnTo>
                  <a:pt x="55" y="616"/>
                </a:lnTo>
                <a:lnTo>
                  <a:pt x="55" y="592"/>
                </a:lnTo>
                <a:lnTo>
                  <a:pt x="55" y="553"/>
                </a:lnTo>
                <a:lnTo>
                  <a:pt x="55" y="529"/>
                </a:lnTo>
                <a:lnTo>
                  <a:pt x="55" y="498"/>
                </a:lnTo>
                <a:lnTo>
                  <a:pt x="55" y="466"/>
                </a:lnTo>
                <a:lnTo>
                  <a:pt x="55" y="442"/>
                </a:lnTo>
                <a:lnTo>
                  <a:pt x="55" y="419"/>
                </a:lnTo>
                <a:lnTo>
                  <a:pt x="55" y="387"/>
                </a:lnTo>
                <a:lnTo>
                  <a:pt x="55" y="363"/>
                </a:lnTo>
                <a:lnTo>
                  <a:pt x="55" y="332"/>
                </a:lnTo>
                <a:lnTo>
                  <a:pt x="55" y="300"/>
                </a:lnTo>
                <a:lnTo>
                  <a:pt x="55" y="269"/>
                </a:lnTo>
                <a:lnTo>
                  <a:pt x="55" y="245"/>
                </a:lnTo>
                <a:lnTo>
                  <a:pt x="55" y="221"/>
                </a:lnTo>
                <a:lnTo>
                  <a:pt x="55" y="198"/>
                </a:lnTo>
                <a:lnTo>
                  <a:pt x="55" y="174"/>
                </a:lnTo>
                <a:lnTo>
                  <a:pt x="55" y="150"/>
                </a:lnTo>
                <a:lnTo>
                  <a:pt x="55" y="127"/>
                </a:lnTo>
                <a:lnTo>
                  <a:pt x="47" y="103"/>
                </a:lnTo>
                <a:lnTo>
                  <a:pt x="39" y="79"/>
                </a:lnTo>
                <a:lnTo>
                  <a:pt x="31" y="56"/>
                </a:lnTo>
                <a:lnTo>
                  <a:pt x="0" y="19"/>
                </a:lnTo>
              </a:path>
            </a:pathLst>
          </a:custGeom>
          <a:solidFill>
            <a:schemeClr val="tx2"/>
          </a:solidFill>
          <a:ln w="12700" cap="rnd">
            <a:solidFill>
              <a:schemeClr val="tx1"/>
            </a:solidFill>
            <a:round/>
            <a:headEnd type="none" w="sm" len="sm"/>
            <a:tailEnd type="none" w="sm" len="sm"/>
          </a:ln>
        </p:spPr>
        <p:txBody>
          <a:bodyPr/>
          <a:lstStyle/>
          <a:p>
            <a:endParaRPr lang="zh-TW" altLang="en-US"/>
          </a:p>
        </p:txBody>
      </p:sp>
      <p:sp>
        <p:nvSpPr>
          <p:cNvPr id="54277" name="Line 5">
            <a:extLst>
              <a:ext uri="{FF2B5EF4-FFF2-40B4-BE49-F238E27FC236}">
                <a16:creationId xmlns:a16="http://schemas.microsoft.com/office/drawing/2014/main" id="{E444D1B9-DE4A-4803-AF57-DD79811841A3}"/>
              </a:ext>
            </a:extLst>
          </p:cNvPr>
          <p:cNvSpPr>
            <a:spLocks noChangeShapeType="1"/>
          </p:cNvSpPr>
          <p:nvPr/>
        </p:nvSpPr>
        <p:spPr bwMode="auto">
          <a:xfrm>
            <a:off x="2592388" y="5486400"/>
            <a:ext cx="1522412" cy="0"/>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78" name="Line 6">
            <a:extLst>
              <a:ext uri="{FF2B5EF4-FFF2-40B4-BE49-F238E27FC236}">
                <a16:creationId xmlns:a16="http://schemas.microsoft.com/office/drawing/2014/main" id="{D2A23339-2E0A-419A-B494-2135FF3D610D}"/>
              </a:ext>
            </a:extLst>
          </p:cNvPr>
          <p:cNvSpPr>
            <a:spLocks noChangeShapeType="1"/>
          </p:cNvSpPr>
          <p:nvPr/>
        </p:nvSpPr>
        <p:spPr bwMode="auto">
          <a:xfrm>
            <a:off x="2209800" y="4725988"/>
            <a:ext cx="0" cy="836612"/>
          </a:xfrm>
          <a:prstGeom prst="line">
            <a:avLst/>
          </a:prstGeom>
          <a:noFill/>
          <a:ln w="1270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79" name="Line 7">
            <a:extLst>
              <a:ext uri="{FF2B5EF4-FFF2-40B4-BE49-F238E27FC236}">
                <a16:creationId xmlns:a16="http://schemas.microsoft.com/office/drawing/2014/main" id="{ABFA89B7-7D39-4ACA-8EED-E1AFE188F4DC}"/>
              </a:ext>
            </a:extLst>
          </p:cNvPr>
          <p:cNvSpPr>
            <a:spLocks noChangeShapeType="1"/>
          </p:cNvSpPr>
          <p:nvPr/>
        </p:nvSpPr>
        <p:spPr bwMode="auto">
          <a:xfrm>
            <a:off x="1828800" y="1601788"/>
            <a:ext cx="0" cy="4189412"/>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80" name="Line 8">
            <a:extLst>
              <a:ext uri="{FF2B5EF4-FFF2-40B4-BE49-F238E27FC236}">
                <a16:creationId xmlns:a16="http://schemas.microsoft.com/office/drawing/2014/main" id="{6AAB43B3-064F-42F3-8B16-217EE7107CFA}"/>
              </a:ext>
            </a:extLst>
          </p:cNvPr>
          <p:cNvSpPr>
            <a:spLocks noChangeShapeType="1"/>
          </p:cNvSpPr>
          <p:nvPr/>
        </p:nvSpPr>
        <p:spPr bwMode="auto">
          <a:xfrm>
            <a:off x="1830388" y="5791200"/>
            <a:ext cx="6932612"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81" name="Rectangle 9">
            <a:extLst>
              <a:ext uri="{FF2B5EF4-FFF2-40B4-BE49-F238E27FC236}">
                <a16:creationId xmlns:a16="http://schemas.microsoft.com/office/drawing/2014/main" id="{67BD3496-E2D1-4144-9520-4016701DB677}"/>
              </a:ext>
            </a:extLst>
          </p:cNvPr>
          <p:cNvSpPr>
            <a:spLocks noChangeArrowheads="1"/>
          </p:cNvSpPr>
          <p:nvPr/>
        </p:nvSpPr>
        <p:spPr bwMode="auto">
          <a:xfrm>
            <a:off x="1355725" y="2193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endParaRPr lang="zh-CN" altLang="en-US">
              <a:latin typeface="Arial" panose="020B0604020202020204" pitchFamily="34" charset="0"/>
              <a:ea typeface="SimSun" panose="02010600030101010101" pitchFamily="2" charset="-122"/>
            </a:endParaRPr>
          </a:p>
        </p:txBody>
      </p:sp>
      <p:graphicFrame>
        <p:nvGraphicFramePr>
          <p:cNvPr id="54282" name="Object 0">
            <a:extLst>
              <a:ext uri="{FF2B5EF4-FFF2-40B4-BE49-F238E27FC236}">
                <a16:creationId xmlns:a16="http://schemas.microsoft.com/office/drawing/2014/main" id="{932C0064-AE21-4E7D-A489-09BB1CA00406}"/>
              </a:ext>
            </a:extLst>
          </p:cNvPr>
          <p:cNvGraphicFramePr>
            <a:graphicFrameLocks/>
          </p:cNvGraphicFramePr>
          <p:nvPr/>
        </p:nvGraphicFramePr>
        <p:xfrm>
          <a:off x="2433638" y="3586163"/>
          <a:ext cx="5489575" cy="441325"/>
        </p:xfrm>
        <a:graphic>
          <a:graphicData uri="http://schemas.openxmlformats.org/presentationml/2006/ole">
            <mc:AlternateContent xmlns:mc="http://schemas.openxmlformats.org/markup-compatibility/2006">
              <mc:Choice xmlns:v="urn:schemas-microsoft-com:vml" Requires="v">
                <p:oleObj spid="_x0000_s10308" name="Document" r:id="rId4" imgW="5489575" imgH="441325" progId="Word.Document.8">
                  <p:embed/>
                </p:oleObj>
              </mc:Choice>
              <mc:Fallback>
                <p:oleObj name="Document" r:id="rId4" imgW="5489575" imgH="441325" progId="Word.Document.8">
                  <p:embed/>
                  <p:pic>
                    <p:nvPicPr>
                      <p:cNvPr id="54282" name="Object 0">
                        <a:extLst>
                          <a:ext uri="{FF2B5EF4-FFF2-40B4-BE49-F238E27FC236}">
                            <a16:creationId xmlns:a16="http://schemas.microsoft.com/office/drawing/2014/main" id="{932C0064-AE21-4E7D-A489-09BB1CA0040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638" y="3586163"/>
                        <a:ext cx="5489575"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3" name="Object 1">
            <a:extLst>
              <a:ext uri="{FF2B5EF4-FFF2-40B4-BE49-F238E27FC236}">
                <a16:creationId xmlns:a16="http://schemas.microsoft.com/office/drawing/2014/main" id="{6C173CF3-A211-4127-BDA1-E3F7DAF7983B}"/>
              </a:ext>
            </a:extLst>
          </p:cNvPr>
          <p:cNvGraphicFramePr>
            <a:graphicFrameLocks/>
          </p:cNvGraphicFramePr>
          <p:nvPr/>
        </p:nvGraphicFramePr>
        <p:xfrm>
          <a:off x="1214438" y="2362200"/>
          <a:ext cx="474662" cy="750888"/>
        </p:xfrm>
        <a:graphic>
          <a:graphicData uri="http://schemas.openxmlformats.org/presentationml/2006/ole">
            <mc:AlternateContent xmlns:mc="http://schemas.openxmlformats.org/markup-compatibility/2006">
              <mc:Choice xmlns:v="urn:schemas-microsoft-com:vml" Requires="v">
                <p:oleObj spid="_x0000_s10309" name="Document" r:id="rId6" imgW="474663" imgH="750888" progId="Word.Document.8">
                  <p:embed/>
                </p:oleObj>
              </mc:Choice>
              <mc:Fallback>
                <p:oleObj name="Document" r:id="rId6" imgW="474663" imgH="750888" progId="Word.Document.8">
                  <p:embed/>
                  <p:pic>
                    <p:nvPicPr>
                      <p:cNvPr id="54283" name="Object 1">
                        <a:extLst>
                          <a:ext uri="{FF2B5EF4-FFF2-40B4-BE49-F238E27FC236}">
                            <a16:creationId xmlns:a16="http://schemas.microsoft.com/office/drawing/2014/main" id="{6C173CF3-A211-4127-BDA1-E3F7DAF7983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38" y="2362200"/>
                        <a:ext cx="474662"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4" name="Rectangle 12">
            <a:extLst>
              <a:ext uri="{FF2B5EF4-FFF2-40B4-BE49-F238E27FC236}">
                <a16:creationId xmlns:a16="http://schemas.microsoft.com/office/drawing/2014/main" id="{116D6563-3A91-4D15-B907-B3D0C654AD12}"/>
              </a:ext>
            </a:extLst>
          </p:cNvPr>
          <p:cNvSpPr>
            <a:spLocks noChangeArrowheads="1"/>
          </p:cNvSpPr>
          <p:nvPr/>
        </p:nvSpPr>
        <p:spPr bwMode="auto">
          <a:xfrm>
            <a:off x="533400" y="685800"/>
            <a:ext cx="1828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lnSpc>
                <a:spcPct val="80000"/>
              </a:lnSpc>
              <a:spcBef>
                <a:spcPct val="50000"/>
              </a:spcBef>
            </a:pPr>
            <a:r>
              <a:rPr lang="en-US" altLang="zh-CN" b="1">
                <a:latin typeface="Times New Roman" panose="02020603050405020304" pitchFamily="18" charset="0"/>
                <a:ea typeface="SimSun" panose="02010600030101010101" pitchFamily="2" charset="-122"/>
              </a:rPr>
              <a:t>Reachability-distance</a:t>
            </a:r>
          </a:p>
        </p:txBody>
      </p:sp>
      <p:sp>
        <p:nvSpPr>
          <p:cNvPr id="54285" name="Rectangle 13">
            <a:extLst>
              <a:ext uri="{FF2B5EF4-FFF2-40B4-BE49-F238E27FC236}">
                <a16:creationId xmlns:a16="http://schemas.microsoft.com/office/drawing/2014/main" id="{AC8C2434-A0F6-4739-A3D3-D2DD76E07EE4}"/>
              </a:ext>
            </a:extLst>
          </p:cNvPr>
          <p:cNvSpPr>
            <a:spLocks noChangeArrowheads="1"/>
          </p:cNvSpPr>
          <p:nvPr/>
        </p:nvSpPr>
        <p:spPr bwMode="auto">
          <a:xfrm>
            <a:off x="6781800" y="5943600"/>
            <a:ext cx="23622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lnSpc>
                <a:spcPct val="70000"/>
              </a:lnSpc>
              <a:spcBef>
                <a:spcPct val="50000"/>
              </a:spcBef>
            </a:pPr>
            <a:r>
              <a:rPr lang="en-US" altLang="zh-CN" b="1">
                <a:latin typeface="Times New Roman" panose="02020603050405020304" pitchFamily="18" charset="0"/>
                <a:ea typeface="SimSun" panose="02010600030101010101" pitchFamily="2" charset="-122"/>
              </a:rPr>
              <a:t>Cluster-order</a:t>
            </a:r>
          </a:p>
          <a:p>
            <a:pPr algn="l">
              <a:lnSpc>
                <a:spcPct val="70000"/>
              </a:lnSpc>
              <a:spcBef>
                <a:spcPct val="50000"/>
              </a:spcBef>
            </a:pPr>
            <a:r>
              <a:rPr lang="en-US" altLang="zh-CN" b="1">
                <a:latin typeface="Times New Roman" panose="02020603050405020304" pitchFamily="18" charset="0"/>
                <a:ea typeface="SimSun" panose="02010600030101010101" pitchFamily="2" charset="-122"/>
              </a:rPr>
              <a:t>of the objects</a:t>
            </a:r>
            <a:endParaRPr lang="en-US" altLang="zh-CN">
              <a:latin typeface="Times New Roman" panose="02020603050405020304" pitchFamily="18" charset="0"/>
              <a:ea typeface="SimSun" panose="02010600030101010101" pitchFamily="2" charset="-122"/>
            </a:endParaRPr>
          </a:p>
        </p:txBody>
      </p:sp>
      <p:sp>
        <p:nvSpPr>
          <p:cNvPr id="54286" name="Line 14">
            <a:extLst>
              <a:ext uri="{FF2B5EF4-FFF2-40B4-BE49-F238E27FC236}">
                <a16:creationId xmlns:a16="http://schemas.microsoft.com/office/drawing/2014/main" id="{61F816D2-1884-4D8F-9730-1D362F715B76}"/>
              </a:ext>
            </a:extLst>
          </p:cNvPr>
          <p:cNvSpPr>
            <a:spLocks noChangeShapeType="1"/>
          </p:cNvSpPr>
          <p:nvPr/>
        </p:nvSpPr>
        <p:spPr bwMode="auto">
          <a:xfrm flipH="1">
            <a:off x="3354388" y="2439988"/>
            <a:ext cx="684212" cy="18272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87" name="Line 15">
            <a:extLst>
              <a:ext uri="{FF2B5EF4-FFF2-40B4-BE49-F238E27FC236}">
                <a16:creationId xmlns:a16="http://schemas.microsoft.com/office/drawing/2014/main" id="{E5E15E77-00D5-463B-9284-552B001E5CF5}"/>
              </a:ext>
            </a:extLst>
          </p:cNvPr>
          <p:cNvSpPr>
            <a:spLocks noChangeShapeType="1"/>
          </p:cNvSpPr>
          <p:nvPr/>
        </p:nvSpPr>
        <p:spPr bwMode="auto">
          <a:xfrm>
            <a:off x="5410200" y="2668588"/>
            <a:ext cx="0" cy="16748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88" name="Line 16">
            <a:extLst>
              <a:ext uri="{FF2B5EF4-FFF2-40B4-BE49-F238E27FC236}">
                <a16:creationId xmlns:a16="http://schemas.microsoft.com/office/drawing/2014/main" id="{C51EC3DB-D543-4AD7-9A7F-98B2EEA3736C}"/>
              </a:ext>
            </a:extLst>
          </p:cNvPr>
          <p:cNvSpPr>
            <a:spLocks noChangeShapeType="1"/>
          </p:cNvSpPr>
          <p:nvPr/>
        </p:nvSpPr>
        <p:spPr bwMode="auto">
          <a:xfrm>
            <a:off x="6173788" y="1906588"/>
            <a:ext cx="911225" cy="2359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89" name="Line 17">
            <a:extLst>
              <a:ext uri="{FF2B5EF4-FFF2-40B4-BE49-F238E27FC236}">
                <a16:creationId xmlns:a16="http://schemas.microsoft.com/office/drawing/2014/main" id="{B0111D7A-E2DE-4171-9C33-EAD01BA9C160}"/>
              </a:ext>
            </a:extLst>
          </p:cNvPr>
          <p:cNvSpPr>
            <a:spLocks noChangeShapeType="1"/>
          </p:cNvSpPr>
          <p:nvPr/>
        </p:nvSpPr>
        <p:spPr bwMode="auto">
          <a:xfrm>
            <a:off x="2135188" y="5562600"/>
            <a:ext cx="61706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90" name="Line 18">
            <a:extLst>
              <a:ext uri="{FF2B5EF4-FFF2-40B4-BE49-F238E27FC236}">
                <a16:creationId xmlns:a16="http://schemas.microsoft.com/office/drawing/2014/main" id="{FD9B9414-6D1C-4400-BEAA-7B8CEBCEF1B7}"/>
              </a:ext>
            </a:extLst>
          </p:cNvPr>
          <p:cNvSpPr>
            <a:spLocks noChangeShapeType="1"/>
          </p:cNvSpPr>
          <p:nvPr/>
        </p:nvSpPr>
        <p:spPr bwMode="auto">
          <a:xfrm>
            <a:off x="2058988" y="5638800"/>
            <a:ext cx="6246812"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91" name="Line 19">
            <a:extLst>
              <a:ext uri="{FF2B5EF4-FFF2-40B4-BE49-F238E27FC236}">
                <a16:creationId xmlns:a16="http://schemas.microsoft.com/office/drawing/2014/main" id="{459CABE9-0308-435B-8750-AE919AE0A060}"/>
              </a:ext>
            </a:extLst>
          </p:cNvPr>
          <p:cNvSpPr>
            <a:spLocks noChangeShapeType="1"/>
          </p:cNvSpPr>
          <p:nvPr/>
        </p:nvSpPr>
        <p:spPr bwMode="auto">
          <a:xfrm>
            <a:off x="1754188" y="2819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92" name="Line 20">
            <a:extLst>
              <a:ext uri="{FF2B5EF4-FFF2-40B4-BE49-F238E27FC236}">
                <a16:creationId xmlns:a16="http://schemas.microsoft.com/office/drawing/2014/main" id="{0D316532-A399-461E-994D-79EE36A268DA}"/>
              </a:ext>
            </a:extLst>
          </p:cNvPr>
          <p:cNvSpPr>
            <a:spLocks noChangeShapeType="1"/>
          </p:cNvSpPr>
          <p:nvPr/>
        </p:nvSpPr>
        <p:spPr bwMode="auto">
          <a:xfrm>
            <a:off x="1754188" y="2438400"/>
            <a:ext cx="1508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4293" name="Rectangle 21">
            <a:extLst>
              <a:ext uri="{FF2B5EF4-FFF2-40B4-BE49-F238E27FC236}">
                <a16:creationId xmlns:a16="http://schemas.microsoft.com/office/drawing/2014/main" id="{384B8828-0D0A-48EF-BEE0-8CC420E20E7C}"/>
              </a:ext>
            </a:extLst>
          </p:cNvPr>
          <p:cNvSpPr>
            <a:spLocks noChangeArrowheads="1"/>
          </p:cNvSpPr>
          <p:nvPr/>
        </p:nvSpPr>
        <p:spPr bwMode="auto">
          <a:xfrm>
            <a:off x="228600" y="2133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CN" b="1">
                <a:latin typeface="Times New Roman" panose="02020603050405020304" pitchFamily="18" charset="0"/>
                <a:ea typeface="SimSun" panose="02010600030101010101" pitchFamily="2" charset="-122"/>
              </a:rPr>
              <a:t>undefined</a:t>
            </a:r>
          </a:p>
        </p:txBody>
      </p:sp>
      <p:sp>
        <p:nvSpPr>
          <p:cNvPr id="54294" name="Line 22">
            <a:extLst>
              <a:ext uri="{FF2B5EF4-FFF2-40B4-BE49-F238E27FC236}">
                <a16:creationId xmlns:a16="http://schemas.microsoft.com/office/drawing/2014/main" id="{6FEB9AA2-FFA7-447E-B601-B0208BCC5B13}"/>
              </a:ext>
            </a:extLst>
          </p:cNvPr>
          <p:cNvSpPr>
            <a:spLocks noChangeShapeType="1"/>
          </p:cNvSpPr>
          <p:nvPr/>
        </p:nvSpPr>
        <p:spPr bwMode="auto">
          <a:xfrm>
            <a:off x="1830388" y="4191000"/>
            <a:ext cx="7161212"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aphicFrame>
        <p:nvGraphicFramePr>
          <p:cNvPr id="54295" name="Object 2">
            <a:extLst>
              <a:ext uri="{FF2B5EF4-FFF2-40B4-BE49-F238E27FC236}">
                <a16:creationId xmlns:a16="http://schemas.microsoft.com/office/drawing/2014/main" id="{70E457D4-524A-4879-A521-724ABD55B8D8}"/>
              </a:ext>
            </a:extLst>
          </p:cNvPr>
          <p:cNvGraphicFramePr>
            <a:graphicFrameLocks/>
          </p:cNvGraphicFramePr>
          <p:nvPr/>
        </p:nvGraphicFramePr>
        <p:xfrm>
          <a:off x="1290638" y="3757613"/>
          <a:ext cx="474662" cy="750887"/>
        </p:xfrm>
        <a:graphic>
          <a:graphicData uri="http://schemas.openxmlformats.org/presentationml/2006/ole">
            <mc:AlternateContent xmlns:mc="http://schemas.openxmlformats.org/markup-compatibility/2006">
              <mc:Choice xmlns:v="urn:schemas-microsoft-com:vml" Requires="v">
                <p:oleObj spid="_x0000_s10310" name="Document" r:id="rId8" imgW="474663" imgH="750888" progId="Word.Document.8">
                  <p:embed/>
                </p:oleObj>
              </mc:Choice>
              <mc:Fallback>
                <p:oleObj name="Document" r:id="rId8" imgW="474663" imgH="750888" progId="Word.Document.8">
                  <p:embed/>
                  <p:pic>
                    <p:nvPicPr>
                      <p:cNvPr id="54295" name="Object 2">
                        <a:extLst>
                          <a:ext uri="{FF2B5EF4-FFF2-40B4-BE49-F238E27FC236}">
                            <a16:creationId xmlns:a16="http://schemas.microsoft.com/office/drawing/2014/main" id="{70E457D4-524A-4879-A521-724ABD55B8D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0638" y="3757613"/>
                        <a:ext cx="474662"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96" name="Rectangle 24">
            <a:extLst>
              <a:ext uri="{FF2B5EF4-FFF2-40B4-BE49-F238E27FC236}">
                <a16:creationId xmlns:a16="http://schemas.microsoft.com/office/drawing/2014/main" id="{CA9CB5CE-C5B4-4743-BA74-C364CBBA9489}"/>
              </a:ext>
            </a:extLst>
          </p:cNvPr>
          <p:cNvSpPr>
            <a:spLocks noChangeArrowheads="1"/>
          </p:cNvSpPr>
          <p:nvPr/>
        </p:nvSpPr>
        <p:spPr bwMode="auto">
          <a:xfrm>
            <a:off x="1447800" y="38100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zh-CN" altLang="en-US" sz="3200" b="1">
                <a:latin typeface="Times New Roman" panose="02020603050405020304" pitchFamily="18" charset="0"/>
                <a:ea typeface="SimSun" panose="02010600030101010101" pitchFamily="2" charset="-122"/>
              </a:rPr>
              <a:t>‘</a:t>
            </a:r>
          </a:p>
        </p:txBody>
      </p:sp>
      <p:grpSp>
        <p:nvGrpSpPr>
          <p:cNvPr id="54297" name="Group 25">
            <a:extLst>
              <a:ext uri="{FF2B5EF4-FFF2-40B4-BE49-F238E27FC236}">
                <a16:creationId xmlns:a16="http://schemas.microsoft.com/office/drawing/2014/main" id="{4E838438-65ED-4F9E-84CA-13D7755A4CE2}"/>
              </a:ext>
            </a:extLst>
          </p:cNvPr>
          <p:cNvGrpSpPr>
            <a:grpSpLocks/>
          </p:cNvGrpSpPr>
          <p:nvPr/>
        </p:nvGrpSpPr>
        <p:grpSpPr bwMode="auto">
          <a:xfrm>
            <a:off x="3892550" y="1149350"/>
            <a:ext cx="2349500" cy="1816100"/>
            <a:chOff x="2452" y="724"/>
            <a:chExt cx="1480" cy="1144"/>
          </a:xfrm>
        </p:grpSpPr>
        <p:sp>
          <p:nvSpPr>
            <p:cNvPr id="54299" name="Oval 26">
              <a:extLst>
                <a:ext uri="{FF2B5EF4-FFF2-40B4-BE49-F238E27FC236}">
                  <a16:creationId xmlns:a16="http://schemas.microsoft.com/office/drawing/2014/main" id="{A884434D-09DD-4329-9546-49543A7161A6}"/>
                </a:ext>
              </a:extLst>
            </p:cNvPr>
            <p:cNvSpPr>
              <a:spLocks noChangeArrowheads="1"/>
            </p:cNvSpPr>
            <p:nvPr/>
          </p:nvSpPr>
          <p:spPr bwMode="auto">
            <a:xfrm>
              <a:off x="2644" y="110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00" name="Oval 27">
              <a:extLst>
                <a:ext uri="{FF2B5EF4-FFF2-40B4-BE49-F238E27FC236}">
                  <a16:creationId xmlns:a16="http://schemas.microsoft.com/office/drawing/2014/main" id="{C886B770-3D3B-4D41-99DE-282C0F23E1EA}"/>
                </a:ext>
              </a:extLst>
            </p:cNvPr>
            <p:cNvSpPr>
              <a:spLocks noChangeArrowheads="1"/>
            </p:cNvSpPr>
            <p:nvPr/>
          </p:nvSpPr>
          <p:spPr bwMode="auto">
            <a:xfrm>
              <a:off x="2596" y="1156"/>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01" name="Oval 28">
              <a:extLst>
                <a:ext uri="{FF2B5EF4-FFF2-40B4-BE49-F238E27FC236}">
                  <a16:creationId xmlns:a16="http://schemas.microsoft.com/office/drawing/2014/main" id="{A5B8FD40-70DA-4D00-8DAC-972705AFBAC1}"/>
                </a:ext>
              </a:extLst>
            </p:cNvPr>
            <p:cNvSpPr>
              <a:spLocks noChangeArrowheads="1"/>
            </p:cNvSpPr>
            <p:nvPr/>
          </p:nvSpPr>
          <p:spPr bwMode="auto">
            <a:xfrm>
              <a:off x="2548" y="1156"/>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02" name="Oval 29">
              <a:extLst>
                <a:ext uri="{FF2B5EF4-FFF2-40B4-BE49-F238E27FC236}">
                  <a16:creationId xmlns:a16="http://schemas.microsoft.com/office/drawing/2014/main" id="{DD984CC4-96AF-4CC2-AF9A-0CAD8E97194A}"/>
                </a:ext>
              </a:extLst>
            </p:cNvPr>
            <p:cNvSpPr>
              <a:spLocks noChangeArrowheads="1"/>
            </p:cNvSpPr>
            <p:nvPr/>
          </p:nvSpPr>
          <p:spPr bwMode="auto">
            <a:xfrm>
              <a:off x="2596" y="1204"/>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03" name="Oval 30">
              <a:extLst>
                <a:ext uri="{FF2B5EF4-FFF2-40B4-BE49-F238E27FC236}">
                  <a16:creationId xmlns:a16="http://schemas.microsoft.com/office/drawing/2014/main" id="{A5E40390-4BA2-4E75-A40E-A7E6081E54E4}"/>
                </a:ext>
              </a:extLst>
            </p:cNvPr>
            <p:cNvSpPr>
              <a:spLocks noChangeArrowheads="1"/>
            </p:cNvSpPr>
            <p:nvPr/>
          </p:nvSpPr>
          <p:spPr bwMode="auto">
            <a:xfrm>
              <a:off x="2692" y="1204"/>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04" name="Oval 31">
              <a:extLst>
                <a:ext uri="{FF2B5EF4-FFF2-40B4-BE49-F238E27FC236}">
                  <a16:creationId xmlns:a16="http://schemas.microsoft.com/office/drawing/2014/main" id="{E37480DB-8D6D-4A39-BA22-74691B48B45D}"/>
                </a:ext>
              </a:extLst>
            </p:cNvPr>
            <p:cNvSpPr>
              <a:spLocks noChangeArrowheads="1"/>
            </p:cNvSpPr>
            <p:nvPr/>
          </p:nvSpPr>
          <p:spPr bwMode="auto">
            <a:xfrm>
              <a:off x="2452" y="1252"/>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05" name="Oval 32">
              <a:extLst>
                <a:ext uri="{FF2B5EF4-FFF2-40B4-BE49-F238E27FC236}">
                  <a16:creationId xmlns:a16="http://schemas.microsoft.com/office/drawing/2014/main" id="{5999B199-B1EB-46D3-91DB-D2EB86F7E98A}"/>
                </a:ext>
              </a:extLst>
            </p:cNvPr>
            <p:cNvSpPr>
              <a:spLocks noChangeArrowheads="1"/>
            </p:cNvSpPr>
            <p:nvPr/>
          </p:nvSpPr>
          <p:spPr bwMode="auto">
            <a:xfrm>
              <a:off x="2596" y="134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06" name="Oval 33">
              <a:extLst>
                <a:ext uri="{FF2B5EF4-FFF2-40B4-BE49-F238E27FC236}">
                  <a16:creationId xmlns:a16="http://schemas.microsoft.com/office/drawing/2014/main" id="{86942F26-44CA-4217-A876-C1C27C54B8D9}"/>
                </a:ext>
              </a:extLst>
            </p:cNvPr>
            <p:cNvSpPr>
              <a:spLocks noChangeArrowheads="1"/>
            </p:cNvSpPr>
            <p:nvPr/>
          </p:nvSpPr>
          <p:spPr bwMode="auto">
            <a:xfrm>
              <a:off x="2548" y="130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07" name="Oval 34">
              <a:extLst>
                <a:ext uri="{FF2B5EF4-FFF2-40B4-BE49-F238E27FC236}">
                  <a16:creationId xmlns:a16="http://schemas.microsoft.com/office/drawing/2014/main" id="{0B298E85-7144-4680-B873-F780EBA319BF}"/>
                </a:ext>
              </a:extLst>
            </p:cNvPr>
            <p:cNvSpPr>
              <a:spLocks noChangeArrowheads="1"/>
            </p:cNvSpPr>
            <p:nvPr/>
          </p:nvSpPr>
          <p:spPr bwMode="auto">
            <a:xfrm>
              <a:off x="2740" y="134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08" name="Oval 35">
              <a:extLst>
                <a:ext uri="{FF2B5EF4-FFF2-40B4-BE49-F238E27FC236}">
                  <a16:creationId xmlns:a16="http://schemas.microsoft.com/office/drawing/2014/main" id="{4D5707FC-BB31-4BDD-9C3E-6C838500F828}"/>
                </a:ext>
              </a:extLst>
            </p:cNvPr>
            <p:cNvSpPr>
              <a:spLocks noChangeArrowheads="1"/>
            </p:cNvSpPr>
            <p:nvPr/>
          </p:nvSpPr>
          <p:spPr bwMode="auto">
            <a:xfrm>
              <a:off x="2644" y="130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09" name="Oval 36">
              <a:extLst>
                <a:ext uri="{FF2B5EF4-FFF2-40B4-BE49-F238E27FC236}">
                  <a16:creationId xmlns:a16="http://schemas.microsoft.com/office/drawing/2014/main" id="{F494F29A-C7D9-44DE-BE27-E2226974D08A}"/>
                </a:ext>
              </a:extLst>
            </p:cNvPr>
            <p:cNvSpPr>
              <a:spLocks noChangeArrowheads="1"/>
            </p:cNvSpPr>
            <p:nvPr/>
          </p:nvSpPr>
          <p:spPr bwMode="auto">
            <a:xfrm>
              <a:off x="3364" y="134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10" name="Oval 37">
              <a:extLst>
                <a:ext uri="{FF2B5EF4-FFF2-40B4-BE49-F238E27FC236}">
                  <a16:creationId xmlns:a16="http://schemas.microsoft.com/office/drawing/2014/main" id="{212EA43D-FE7C-4BB2-839A-7F262A881471}"/>
                </a:ext>
              </a:extLst>
            </p:cNvPr>
            <p:cNvSpPr>
              <a:spLocks noChangeArrowheads="1"/>
            </p:cNvSpPr>
            <p:nvPr/>
          </p:nvSpPr>
          <p:spPr bwMode="auto">
            <a:xfrm>
              <a:off x="3316" y="1396"/>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11" name="Oval 38">
              <a:extLst>
                <a:ext uri="{FF2B5EF4-FFF2-40B4-BE49-F238E27FC236}">
                  <a16:creationId xmlns:a16="http://schemas.microsoft.com/office/drawing/2014/main" id="{1A4EA77B-380D-4EE9-AF27-A14BCD13AAA1}"/>
                </a:ext>
              </a:extLst>
            </p:cNvPr>
            <p:cNvSpPr>
              <a:spLocks noChangeArrowheads="1"/>
            </p:cNvSpPr>
            <p:nvPr/>
          </p:nvSpPr>
          <p:spPr bwMode="auto">
            <a:xfrm>
              <a:off x="3268" y="1396"/>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12" name="Oval 39">
              <a:extLst>
                <a:ext uri="{FF2B5EF4-FFF2-40B4-BE49-F238E27FC236}">
                  <a16:creationId xmlns:a16="http://schemas.microsoft.com/office/drawing/2014/main" id="{29986C78-21B2-4E45-B629-A269EE76B3CF}"/>
                </a:ext>
              </a:extLst>
            </p:cNvPr>
            <p:cNvSpPr>
              <a:spLocks noChangeArrowheads="1"/>
            </p:cNvSpPr>
            <p:nvPr/>
          </p:nvSpPr>
          <p:spPr bwMode="auto">
            <a:xfrm>
              <a:off x="3316" y="1444"/>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13" name="Oval 40">
              <a:extLst>
                <a:ext uri="{FF2B5EF4-FFF2-40B4-BE49-F238E27FC236}">
                  <a16:creationId xmlns:a16="http://schemas.microsoft.com/office/drawing/2014/main" id="{A8A42E45-82E0-4673-A173-CCB43B1159C7}"/>
                </a:ext>
              </a:extLst>
            </p:cNvPr>
            <p:cNvSpPr>
              <a:spLocks noChangeArrowheads="1"/>
            </p:cNvSpPr>
            <p:nvPr/>
          </p:nvSpPr>
          <p:spPr bwMode="auto">
            <a:xfrm>
              <a:off x="3412" y="1444"/>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14" name="Oval 41">
              <a:extLst>
                <a:ext uri="{FF2B5EF4-FFF2-40B4-BE49-F238E27FC236}">
                  <a16:creationId xmlns:a16="http://schemas.microsoft.com/office/drawing/2014/main" id="{B840655A-A3F4-4D8F-ABF8-CC0F99249361}"/>
                </a:ext>
              </a:extLst>
            </p:cNvPr>
            <p:cNvSpPr>
              <a:spLocks noChangeArrowheads="1"/>
            </p:cNvSpPr>
            <p:nvPr/>
          </p:nvSpPr>
          <p:spPr bwMode="auto">
            <a:xfrm>
              <a:off x="3460" y="1492"/>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15" name="Oval 42">
              <a:extLst>
                <a:ext uri="{FF2B5EF4-FFF2-40B4-BE49-F238E27FC236}">
                  <a16:creationId xmlns:a16="http://schemas.microsoft.com/office/drawing/2014/main" id="{4E6386F0-4226-4CD0-BE64-AF79B5A575CE}"/>
                </a:ext>
              </a:extLst>
            </p:cNvPr>
            <p:cNvSpPr>
              <a:spLocks noChangeArrowheads="1"/>
            </p:cNvSpPr>
            <p:nvPr/>
          </p:nvSpPr>
          <p:spPr bwMode="auto">
            <a:xfrm>
              <a:off x="3316" y="158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16" name="Oval 43">
              <a:extLst>
                <a:ext uri="{FF2B5EF4-FFF2-40B4-BE49-F238E27FC236}">
                  <a16:creationId xmlns:a16="http://schemas.microsoft.com/office/drawing/2014/main" id="{620A1A61-14BA-43FB-8153-A564A4046CA4}"/>
                </a:ext>
              </a:extLst>
            </p:cNvPr>
            <p:cNvSpPr>
              <a:spLocks noChangeArrowheads="1"/>
            </p:cNvSpPr>
            <p:nvPr/>
          </p:nvSpPr>
          <p:spPr bwMode="auto">
            <a:xfrm>
              <a:off x="3268" y="154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17" name="Oval 44">
              <a:extLst>
                <a:ext uri="{FF2B5EF4-FFF2-40B4-BE49-F238E27FC236}">
                  <a16:creationId xmlns:a16="http://schemas.microsoft.com/office/drawing/2014/main" id="{99A6C914-B7A0-419E-9B01-82C3B3E932B3}"/>
                </a:ext>
              </a:extLst>
            </p:cNvPr>
            <p:cNvSpPr>
              <a:spLocks noChangeArrowheads="1"/>
            </p:cNvSpPr>
            <p:nvPr/>
          </p:nvSpPr>
          <p:spPr bwMode="auto">
            <a:xfrm>
              <a:off x="3460" y="158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18" name="Oval 45">
              <a:extLst>
                <a:ext uri="{FF2B5EF4-FFF2-40B4-BE49-F238E27FC236}">
                  <a16:creationId xmlns:a16="http://schemas.microsoft.com/office/drawing/2014/main" id="{F81242A1-F950-490F-93A3-AA2718DE0B7C}"/>
                </a:ext>
              </a:extLst>
            </p:cNvPr>
            <p:cNvSpPr>
              <a:spLocks noChangeArrowheads="1"/>
            </p:cNvSpPr>
            <p:nvPr/>
          </p:nvSpPr>
          <p:spPr bwMode="auto">
            <a:xfrm>
              <a:off x="3364" y="154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19" name="Oval 46">
              <a:extLst>
                <a:ext uri="{FF2B5EF4-FFF2-40B4-BE49-F238E27FC236}">
                  <a16:creationId xmlns:a16="http://schemas.microsoft.com/office/drawing/2014/main" id="{30702137-15A6-4CD3-BCDF-4B1DFD87F710}"/>
                </a:ext>
              </a:extLst>
            </p:cNvPr>
            <p:cNvSpPr>
              <a:spLocks noChangeArrowheads="1"/>
            </p:cNvSpPr>
            <p:nvPr/>
          </p:nvSpPr>
          <p:spPr bwMode="auto">
            <a:xfrm>
              <a:off x="3700" y="724"/>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20" name="Oval 47">
              <a:extLst>
                <a:ext uri="{FF2B5EF4-FFF2-40B4-BE49-F238E27FC236}">
                  <a16:creationId xmlns:a16="http://schemas.microsoft.com/office/drawing/2014/main" id="{4B76FCF0-E39F-400A-A21A-6ADCB90AF4EE}"/>
                </a:ext>
              </a:extLst>
            </p:cNvPr>
            <p:cNvSpPr>
              <a:spLocks noChangeArrowheads="1"/>
            </p:cNvSpPr>
            <p:nvPr/>
          </p:nvSpPr>
          <p:spPr bwMode="auto">
            <a:xfrm>
              <a:off x="3652" y="772"/>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21" name="Oval 48">
              <a:extLst>
                <a:ext uri="{FF2B5EF4-FFF2-40B4-BE49-F238E27FC236}">
                  <a16:creationId xmlns:a16="http://schemas.microsoft.com/office/drawing/2014/main" id="{B9A2339E-67CF-468E-853A-C27AEF4D6DA4}"/>
                </a:ext>
              </a:extLst>
            </p:cNvPr>
            <p:cNvSpPr>
              <a:spLocks noChangeArrowheads="1"/>
            </p:cNvSpPr>
            <p:nvPr/>
          </p:nvSpPr>
          <p:spPr bwMode="auto">
            <a:xfrm>
              <a:off x="3604" y="772"/>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22" name="Oval 49">
              <a:extLst>
                <a:ext uri="{FF2B5EF4-FFF2-40B4-BE49-F238E27FC236}">
                  <a16:creationId xmlns:a16="http://schemas.microsoft.com/office/drawing/2014/main" id="{B2DAE492-CDB8-4EBA-89C1-BF451DFD5011}"/>
                </a:ext>
              </a:extLst>
            </p:cNvPr>
            <p:cNvSpPr>
              <a:spLocks noChangeArrowheads="1"/>
            </p:cNvSpPr>
            <p:nvPr/>
          </p:nvSpPr>
          <p:spPr bwMode="auto">
            <a:xfrm>
              <a:off x="3652" y="82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23" name="Oval 50">
              <a:extLst>
                <a:ext uri="{FF2B5EF4-FFF2-40B4-BE49-F238E27FC236}">
                  <a16:creationId xmlns:a16="http://schemas.microsoft.com/office/drawing/2014/main" id="{B6ACD469-99F6-447D-A3ED-10FF5437B594}"/>
                </a:ext>
              </a:extLst>
            </p:cNvPr>
            <p:cNvSpPr>
              <a:spLocks noChangeArrowheads="1"/>
            </p:cNvSpPr>
            <p:nvPr/>
          </p:nvSpPr>
          <p:spPr bwMode="auto">
            <a:xfrm>
              <a:off x="3748" y="82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24" name="Oval 51">
              <a:extLst>
                <a:ext uri="{FF2B5EF4-FFF2-40B4-BE49-F238E27FC236}">
                  <a16:creationId xmlns:a16="http://schemas.microsoft.com/office/drawing/2014/main" id="{31AD1292-5263-43BD-BC05-D2BC318C2B7D}"/>
                </a:ext>
              </a:extLst>
            </p:cNvPr>
            <p:cNvSpPr>
              <a:spLocks noChangeArrowheads="1"/>
            </p:cNvSpPr>
            <p:nvPr/>
          </p:nvSpPr>
          <p:spPr bwMode="auto">
            <a:xfrm>
              <a:off x="3556" y="86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25" name="Oval 52">
              <a:extLst>
                <a:ext uri="{FF2B5EF4-FFF2-40B4-BE49-F238E27FC236}">
                  <a16:creationId xmlns:a16="http://schemas.microsoft.com/office/drawing/2014/main" id="{D39DE357-633F-40FE-A6D4-3240EBD44387}"/>
                </a:ext>
              </a:extLst>
            </p:cNvPr>
            <p:cNvSpPr>
              <a:spLocks noChangeArrowheads="1"/>
            </p:cNvSpPr>
            <p:nvPr/>
          </p:nvSpPr>
          <p:spPr bwMode="auto">
            <a:xfrm>
              <a:off x="3652" y="964"/>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26" name="Oval 53">
              <a:extLst>
                <a:ext uri="{FF2B5EF4-FFF2-40B4-BE49-F238E27FC236}">
                  <a16:creationId xmlns:a16="http://schemas.microsoft.com/office/drawing/2014/main" id="{D087B846-A7EE-4213-9B8B-D016408A0B1B}"/>
                </a:ext>
              </a:extLst>
            </p:cNvPr>
            <p:cNvSpPr>
              <a:spLocks noChangeArrowheads="1"/>
            </p:cNvSpPr>
            <p:nvPr/>
          </p:nvSpPr>
          <p:spPr bwMode="auto">
            <a:xfrm>
              <a:off x="3604" y="916"/>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27" name="Oval 54">
              <a:extLst>
                <a:ext uri="{FF2B5EF4-FFF2-40B4-BE49-F238E27FC236}">
                  <a16:creationId xmlns:a16="http://schemas.microsoft.com/office/drawing/2014/main" id="{EA0FCEFA-2990-4385-AFE0-D8A7D3A57185}"/>
                </a:ext>
              </a:extLst>
            </p:cNvPr>
            <p:cNvSpPr>
              <a:spLocks noChangeArrowheads="1"/>
            </p:cNvSpPr>
            <p:nvPr/>
          </p:nvSpPr>
          <p:spPr bwMode="auto">
            <a:xfrm>
              <a:off x="3796" y="964"/>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28" name="Oval 55">
              <a:extLst>
                <a:ext uri="{FF2B5EF4-FFF2-40B4-BE49-F238E27FC236}">
                  <a16:creationId xmlns:a16="http://schemas.microsoft.com/office/drawing/2014/main" id="{5397B186-76F1-4AC9-B411-D8E23A5E8429}"/>
                </a:ext>
              </a:extLst>
            </p:cNvPr>
            <p:cNvSpPr>
              <a:spLocks noChangeArrowheads="1"/>
            </p:cNvSpPr>
            <p:nvPr/>
          </p:nvSpPr>
          <p:spPr bwMode="auto">
            <a:xfrm>
              <a:off x="3700" y="916"/>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29" name="Oval 56">
              <a:extLst>
                <a:ext uri="{FF2B5EF4-FFF2-40B4-BE49-F238E27FC236}">
                  <a16:creationId xmlns:a16="http://schemas.microsoft.com/office/drawing/2014/main" id="{344624E2-F113-4B85-9159-1DC69F468D20}"/>
                </a:ext>
              </a:extLst>
            </p:cNvPr>
            <p:cNvSpPr>
              <a:spLocks noChangeArrowheads="1"/>
            </p:cNvSpPr>
            <p:nvPr/>
          </p:nvSpPr>
          <p:spPr bwMode="auto">
            <a:xfrm>
              <a:off x="2740" y="106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30" name="Oval 57">
              <a:extLst>
                <a:ext uri="{FF2B5EF4-FFF2-40B4-BE49-F238E27FC236}">
                  <a16:creationId xmlns:a16="http://schemas.microsoft.com/office/drawing/2014/main" id="{FB52BBD0-6E3E-4FF8-B226-4CAC1B506830}"/>
                </a:ext>
              </a:extLst>
            </p:cNvPr>
            <p:cNvSpPr>
              <a:spLocks noChangeArrowheads="1"/>
            </p:cNvSpPr>
            <p:nvPr/>
          </p:nvSpPr>
          <p:spPr bwMode="auto">
            <a:xfrm>
              <a:off x="2788" y="1156"/>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31" name="Oval 58">
              <a:extLst>
                <a:ext uri="{FF2B5EF4-FFF2-40B4-BE49-F238E27FC236}">
                  <a16:creationId xmlns:a16="http://schemas.microsoft.com/office/drawing/2014/main" id="{8E48D2C3-288F-410C-8564-450AF7AA0330}"/>
                </a:ext>
              </a:extLst>
            </p:cNvPr>
            <p:cNvSpPr>
              <a:spLocks noChangeArrowheads="1"/>
            </p:cNvSpPr>
            <p:nvPr/>
          </p:nvSpPr>
          <p:spPr bwMode="auto">
            <a:xfrm>
              <a:off x="2836" y="130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32" name="Oval 59">
              <a:extLst>
                <a:ext uri="{FF2B5EF4-FFF2-40B4-BE49-F238E27FC236}">
                  <a16:creationId xmlns:a16="http://schemas.microsoft.com/office/drawing/2014/main" id="{8BD12FA6-ECEC-4BCF-9A14-96CA93315B26}"/>
                </a:ext>
              </a:extLst>
            </p:cNvPr>
            <p:cNvSpPr>
              <a:spLocks noChangeArrowheads="1"/>
            </p:cNvSpPr>
            <p:nvPr/>
          </p:nvSpPr>
          <p:spPr bwMode="auto">
            <a:xfrm>
              <a:off x="2740" y="1252"/>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33" name="Oval 60">
              <a:extLst>
                <a:ext uri="{FF2B5EF4-FFF2-40B4-BE49-F238E27FC236}">
                  <a16:creationId xmlns:a16="http://schemas.microsoft.com/office/drawing/2014/main" id="{9BD61112-27E5-498F-8925-6EB661621BED}"/>
                </a:ext>
              </a:extLst>
            </p:cNvPr>
            <p:cNvSpPr>
              <a:spLocks noChangeArrowheads="1"/>
            </p:cNvSpPr>
            <p:nvPr/>
          </p:nvSpPr>
          <p:spPr bwMode="auto">
            <a:xfrm>
              <a:off x="3556" y="158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34" name="Oval 61">
              <a:extLst>
                <a:ext uri="{FF2B5EF4-FFF2-40B4-BE49-F238E27FC236}">
                  <a16:creationId xmlns:a16="http://schemas.microsoft.com/office/drawing/2014/main" id="{C6E26655-24CD-4195-BF96-66E2D6FA2E18}"/>
                </a:ext>
              </a:extLst>
            </p:cNvPr>
            <p:cNvSpPr>
              <a:spLocks noChangeArrowheads="1"/>
            </p:cNvSpPr>
            <p:nvPr/>
          </p:nvSpPr>
          <p:spPr bwMode="auto">
            <a:xfrm>
              <a:off x="2836" y="1636"/>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35" name="Oval 62">
              <a:extLst>
                <a:ext uri="{FF2B5EF4-FFF2-40B4-BE49-F238E27FC236}">
                  <a16:creationId xmlns:a16="http://schemas.microsoft.com/office/drawing/2014/main" id="{D3E3159D-0B76-4099-B21E-CD4C2A10CDC8}"/>
                </a:ext>
              </a:extLst>
            </p:cNvPr>
            <p:cNvSpPr>
              <a:spLocks noChangeArrowheads="1"/>
            </p:cNvSpPr>
            <p:nvPr/>
          </p:nvSpPr>
          <p:spPr bwMode="auto">
            <a:xfrm>
              <a:off x="3892" y="106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36" name="Oval 63">
              <a:extLst>
                <a:ext uri="{FF2B5EF4-FFF2-40B4-BE49-F238E27FC236}">
                  <a16:creationId xmlns:a16="http://schemas.microsoft.com/office/drawing/2014/main" id="{65760201-AF77-4BCA-BE34-7D35B3FA5D73}"/>
                </a:ext>
              </a:extLst>
            </p:cNvPr>
            <p:cNvSpPr>
              <a:spLocks noChangeArrowheads="1"/>
            </p:cNvSpPr>
            <p:nvPr/>
          </p:nvSpPr>
          <p:spPr bwMode="auto">
            <a:xfrm>
              <a:off x="3700" y="110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37" name="Oval 64">
              <a:extLst>
                <a:ext uri="{FF2B5EF4-FFF2-40B4-BE49-F238E27FC236}">
                  <a16:creationId xmlns:a16="http://schemas.microsoft.com/office/drawing/2014/main" id="{31B66EDD-F21E-4B0F-B3F3-1E8896738484}"/>
                </a:ext>
              </a:extLst>
            </p:cNvPr>
            <p:cNvSpPr>
              <a:spLocks noChangeArrowheads="1"/>
            </p:cNvSpPr>
            <p:nvPr/>
          </p:nvSpPr>
          <p:spPr bwMode="auto">
            <a:xfrm>
              <a:off x="3844" y="134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38" name="Oval 65">
              <a:extLst>
                <a:ext uri="{FF2B5EF4-FFF2-40B4-BE49-F238E27FC236}">
                  <a16:creationId xmlns:a16="http://schemas.microsoft.com/office/drawing/2014/main" id="{C88A09D2-A6B8-4549-A8E6-6DCCD41CABB4}"/>
                </a:ext>
              </a:extLst>
            </p:cNvPr>
            <p:cNvSpPr>
              <a:spLocks noChangeArrowheads="1"/>
            </p:cNvSpPr>
            <p:nvPr/>
          </p:nvSpPr>
          <p:spPr bwMode="auto">
            <a:xfrm>
              <a:off x="3652" y="1492"/>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39" name="Oval 66">
              <a:extLst>
                <a:ext uri="{FF2B5EF4-FFF2-40B4-BE49-F238E27FC236}">
                  <a16:creationId xmlns:a16="http://schemas.microsoft.com/office/drawing/2014/main" id="{285D319B-6C1C-4627-BA8B-D05FA9ED740E}"/>
                </a:ext>
              </a:extLst>
            </p:cNvPr>
            <p:cNvSpPr>
              <a:spLocks noChangeArrowheads="1"/>
            </p:cNvSpPr>
            <p:nvPr/>
          </p:nvSpPr>
          <p:spPr bwMode="auto">
            <a:xfrm>
              <a:off x="3220" y="724"/>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40" name="Oval 67">
              <a:extLst>
                <a:ext uri="{FF2B5EF4-FFF2-40B4-BE49-F238E27FC236}">
                  <a16:creationId xmlns:a16="http://schemas.microsoft.com/office/drawing/2014/main" id="{06F5EF7B-B7B6-4C25-8E10-61439FF95D96}"/>
                </a:ext>
              </a:extLst>
            </p:cNvPr>
            <p:cNvSpPr>
              <a:spLocks noChangeArrowheads="1"/>
            </p:cNvSpPr>
            <p:nvPr/>
          </p:nvSpPr>
          <p:spPr bwMode="auto">
            <a:xfrm>
              <a:off x="3220" y="964"/>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41" name="Oval 68">
              <a:extLst>
                <a:ext uri="{FF2B5EF4-FFF2-40B4-BE49-F238E27FC236}">
                  <a16:creationId xmlns:a16="http://schemas.microsoft.com/office/drawing/2014/main" id="{FAE51926-612D-4398-83D1-2290705379E1}"/>
                </a:ext>
              </a:extLst>
            </p:cNvPr>
            <p:cNvSpPr>
              <a:spLocks noChangeArrowheads="1"/>
            </p:cNvSpPr>
            <p:nvPr/>
          </p:nvSpPr>
          <p:spPr bwMode="auto">
            <a:xfrm>
              <a:off x="3316" y="106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42" name="Oval 69">
              <a:extLst>
                <a:ext uri="{FF2B5EF4-FFF2-40B4-BE49-F238E27FC236}">
                  <a16:creationId xmlns:a16="http://schemas.microsoft.com/office/drawing/2014/main" id="{C42C5D47-6CC1-4816-8C29-FD092157ABA0}"/>
                </a:ext>
              </a:extLst>
            </p:cNvPr>
            <p:cNvSpPr>
              <a:spLocks noChangeArrowheads="1"/>
            </p:cNvSpPr>
            <p:nvPr/>
          </p:nvSpPr>
          <p:spPr bwMode="auto">
            <a:xfrm>
              <a:off x="3124" y="110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43" name="Oval 70">
              <a:extLst>
                <a:ext uri="{FF2B5EF4-FFF2-40B4-BE49-F238E27FC236}">
                  <a16:creationId xmlns:a16="http://schemas.microsoft.com/office/drawing/2014/main" id="{C230387B-3F10-4D62-A1FF-9E87B3AF2944}"/>
                </a:ext>
              </a:extLst>
            </p:cNvPr>
            <p:cNvSpPr>
              <a:spLocks noChangeArrowheads="1"/>
            </p:cNvSpPr>
            <p:nvPr/>
          </p:nvSpPr>
          <p:spPr bwMode="auto">
            <a:xfrm>
              <a:off x="2692" y="1684"/>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44" name="Oval 71">
              <a:extLst>
                <a:ext uri="{FF2B5EF4-FFF2-40B4-BE49-F238E27FC236}">
                  <a16:creationId xmlns:a16="http://schemas.microsoft.com/office/drawing/2014/main" id="{58B9D3F3-9456-421A-B901-EC7A611CD2FE}"/>
                </a:ext>
              </a:extLst>
            </p:cNvPr>
            <p:cNvSpPr>
              <a:spLocks noChangeArrowheads="1"/>
            </p:cNvSpPr>
            <p:nvPr/>
          </p:nvSpPr>
          <p:spPr bwMode="auto">
            <a:xfrm>
              <a:off x="2788" y="182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45" name="Oval 72">
              <a:extLst>
                <a:ext uri="{FF2B5EF4-FFF2-40B4-BE49-F238E27FC236}">
                  <a16:creationId xmlns:a16="http://schemas.microsoft.com/office/drawing/2014/main" id="{A802B364-E111-4350-9025-4AA38E373B73}"/>
                </a:ext>
              </a:extLst>
            </p:cNvPr>
            <p:cNvSpPr>
              <a:spLocks noChangeArrowheads="1"/>
            </p:cNvSpPr>
            <p:nvPr/>
          </p:nvSpPr>
          <p:spPr bwMode="auto">
            <a:xfrm>
              <a:off x="3268" y="158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46" name="Oval 73">
              <a:extLst>
                <a:ext uri="{FF2B5EF4-FFF2-40B4-BE49-F238E27FC236}">
                  <a16:creationId xmlns:a16="http://schemas.microsoft.com/office/drawing/2014/main" id="{51933E75-8F80-4AE0-BC8D-CD56D6F23378}"/>
                </a:ext>
              </a:extLst>
            </p:cNvPr>
            <p:cNvSpPr>
              <a:spLocks noChangeArrowheads="1"/>
            </p:cNvSpPr>
            <p:nvPr/>
          </p:nvSpPr>
          <p:spPr bwMode="auto">
            <a:xfrm>
              <a:off x="3124" y="154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47" name="Oval 74">
              <a:extLst>
                <a:ext uri="{FF2B5EF4-FFF2-40B4-BE49-F238E27FC236}">
                  <a16:creationId xmlns:a16="http://schemas.microsoft.com/office/drawing/2014/main" id="{4F57008A-BD63-40A3-9846-13E9BFDA3486}"/>
                </a:ext>
              </a:extLst>
            </p:cNvPr>
            <p:cNvSpPr>
              <a:spLocks noChangeArrowheads="1"/>
            </p:cNvSpPr>
            <p:nvPr/>
          </p:nvSpPr>
          <p:spPr bwMode="auto">
            <a:xfrm>
              <a:off x="3028" y="1348"/>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48" name="Oval 75">
              <a:extLst>
                <a:ext uri="{FF2B5EF4-FFF2-40B4-BE49-F238E27FC236}">
                  <a16:creationId xmlns:a16="http://schemas.microsoft.com/office/drawing/2014/main" id="{3995670A-301A-477D-AFC4-CE43E28ED3E0}"/>
                </a:ext>
              </a:extLst>
            </p:cNvPr>
            <p:cNvSpPr>
              <a:spLocks noChangeArrowheads="1"/>
            </p:cNvSpPr>
            <p:nvPr/>
          </p:nvSpPr>
          <p:spPr bwMode="auto">
            <a:xfrm>
              <a:off x="3508" y="1156"/>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49" name="Oval 76">
              <a:extLst>
                <a:ext uri="{FF2B5EF4-FFF2-40B4-BE49-F238E27FC236}">
                  <a16:creationId xmlns:a16="http://schemas.microsoft.com/office/drawing/2014/main" id="{F61776B3-164E-4B99-BCC3-82EA559BB2B5}"/>
                </a:ext>
              </a:extLst>
            </p:cNvPr>
            <p:cNvSpPr>
              <a:spLocks noChangeArrowheads="1"/>
            </p:cNvSpPr>
            <p:nvPr/>
          </p:nvSpPr>
          <p:spPr bwMode="auto">
            <a:xfrm>
              <a:off x="2932" y="820"/>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54350" name="Oval 77">
              <a:extLst>
                <a:ext uri="{FF2B5EF4-FFF2-40B4-BE49-F238E27FC236}">
                  <a16:creationId xmlns:a16="http://schemas.microsoft.com/office/drawing/2014/main" id="{5D2C5D44-BA3B-4B1C-B834-DF9F620A17CA}"/>
                </a:ext>
              </a:extLst>
            </p:cNvPr>
            <p:cNvSpPr>
              <a:spLocks noChangeArrowheads="1"/>
            </p:cNvSpPr>
            <p:nvPr/>
          </p:nvSpPr>
          <p:spPr bwMode="auto">
            <a:xfrm>
              <a:off x="3124" y="1444"/>
              <a:ext cx="40" cy="40"/>
            </a:xfrm>
            <a:prstGeom prst="ellipse">
              <a:avLst/>
            </a:prstGeom>
            <a:solidFill>
              <a:schemeClr val="tx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19AB58D0-8EC3-4917-9091-7E6BF53CD7CC}"/>
              </a:ext>
            </a:extLst>
          </p:cNvPr>
          <p:cNvSpPr>
            <a:spLocks noGrp="1" noChangeArrowheads="1"/>
          </p:cNvSpPr>
          <p:nvPr>
            <p:ph type="title"/>
          </p:nvPr>
        </p:nvSpPr>
        <p:spPr>
          <a:xfrm>
            <a:off x="228600" y="228600"/>
            <a:ext cx="8686800" cy="762000"/>
          </a:xfrm>
        </p:spPr>
        <p:txBody>
          <a:bodyPr/>
          <a:lstStyle/>
          <a:p>
            <a:pPr eaLnBrk="1" hangingPunct="1"/>
            <a:r>
              <a:rPr lang="en-US" altLang="zh-TW" sz="2800">
                <a:ea typeface="PMingLiU" panose="02020500000000000000" pitchFamily="18" charset="-120"/>
              </a:rPr>
              <a:t>Density-Based Clustering: OPTICS &amp; Its Applications</a:t>
            </a:r>
          </a:p>
        </p:txBody>
      </p:sp>
      <p:pic>
        <p:nvPicPr>
          <p:cNvPr id="55300" name="Picture 3" descr="DBSCAN">
            <a:extLst>
              <a:ext uri="{FF2B5EF4-FFF2-40B4-BE49-F238E27FC236}">
                <a16:creationId xmlns:a16="http://schemas.microsoft.com/office/drawing/2014/main" id="{AE388E3F-A98A-4155-B785-057942A4A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2672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OPTICS">
            <a:extLst>
              <a:ext uri="{FF2B5EF4-FFF2-40B4-BE49-F238E27FC236}">
                <a16:creationId xmlns:a16="http://schemas.microsoft.com/office/drawing/2014/main" id="{452F3FFB-9AAB-463D-ADEB-60227A0FE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9540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5" descr="OPTICSOF">
            <a:extLst>
              <a:ext uri="{FF2B5EF4-FFF2-40B4-BE49-F238E27FC236}">
                <a16:creationId xmlns:a16="http://schemas.microsoft.com/office/drawing/2014/main" id="{34D0B8B5-FA61-483B-9F7F-BEC1D43840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73538"/>
            <a:ext cx="4343400"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6" descr="Histograms">
            <a:extLst>
              <a:ext uri="{FF2B5EF4-FFF2-40B4-BE49-F238E27FC236}">
                <a16:creationId xmlns:a16="http://schemas.microsoft.com/office/drawing/2014/main" id="{85A8E9E8-9C94-41C2-A12B-3BF90D2356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054475"/>
            <a:ext cx="41910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a:extLst>
              <a:ext uri="{FF2B5EF4-FFF2-40B4-BE49-F238E27FC236}">
                <a16:creationId xmlns:a16="http://schemas.microsoft.com/office/drawing/2014/main" id="{5034CFFC-13EC-452D-866A-C659D9B1797E}"/>
              </a:ext>
            </a:extLst>
          </p:cNvPr>
          <p:cNvSpPr>
            <a:spLocks noGrp="1" noChangeArrowheads="1"/>
          </p:cNvSpPr>
          <p:nvPr>
            <p:ph type="title"/>
          </p:nvPr>
        </p:nvSpPr>
        <p:spPr>
          <a:xfrm>
            <a:off x="412750" y="457200"/>
            <a:ext cx="8318500" cy="914400"/>
          </a:xfrm>
          <a:noFill/>
        </p:spPr>
        <p:txBody>
          <a:bodyPr lIns="92075" tIns="46038" rIns="92075" bIns="46038" anchor="ctr">
            <a:normAutofit fontScale="90000"/>
          </a:bodyPr>
          <a:lstStyle/>
          <a:p>
            <a:pPr eaLnBrk="1" hangingPunct="1"/>
            <a:r>
              <a:rPr lang="en-US" altLang="zh-CN" sz="3600" dirty="0">
                <a:ea typeface="SimSun" panose="02010600030101010101" pitchFamily="2" charset="-122"/>
              </a:rPr>
              <a:t>DENCLUE: Using Statistical Density Functions</a:t>
            </a:r>
            <a:endParaRPr lang="en-US" altLang="zh-CN" sz="2800" dirty="0">
              <a:ea typeface="SimSun" panose="02010600030101010101" pitchFamily="2" charset="-122"/>
            </a:endParaRPr>
          </a:p>
        </p:txBody>
      </p:sp>
      <p:sp>
        <p:nvSpPr>
          <p:cNvPr id="56323" name="Rectangle 1027">
            <a:extLst>
              <a:ext uri="{FF2B5EF4-FFF2-40B4-BE49-F238E27FC236}">
                <a16:creationId xmlns:a16="http://schemas.microsoft.com/office/drawing/2014/main" id="{942F7DC3-E21B-40E9-B6D9-242D520C7E33}"/>
              </a:ext>
            </a:extLst>
          </p:cNvPr>
          <p:cNvSpPr>
            <a:spLocks noGrp="1" noChangeArrowheads="1"/>
          </p:cNvSpPr>
          <p:nvPr>
            <p:ph type="body" sz="half" idx="1"/>
          </p:nvPr>
        </p:nvSpPr>
        <p:spPr>
          <a:xfrm>
            <a:off x="381000" y="1371600"/>
            <a:ext cx="8382000" cy="5105400"/>
          </a:xfrm>
          <a:noFill/>
        </p:spPr>
        <p:txBody>
          <a:bodyPr lIns="92075" tIns="46038" rIns="92075" bIns="46038"/>
          <a:lstStyle/>
          <a:p>
            <a:pPr eaLnBrk="1" hangingPunct="1">
              <a:lnSpc>
                <a:spcPct val="120000"/>
              </a:lnSpc>
            </a:pPr>
            <a:r>
              <a:rPr lang="en-US" altLang="zh-CN" sz="2000">
                <a:ea typeface="SimSun" panose="02010600030101010101" pitchFamily="2" charset="-122"/>
              </a:rPr>
              <a:t>DENsity-based CLUstEring by Hinneburg &amp; Keim  (KDD</a:t>
            </a:r>
            <a:r>
              <a:rPr lang="en-US" altLang="zh-CN" sz="2000">
                <a:latin typeface="Times New Roman" panose="02020603050405020304" pitchFamily="18" charset="0"/>
                <a:ea typeface="SimSun" panose="02010600030101010101" pitchFamily="2" charset="-122"/>
              </a:rPr>
              <a:t>’</a:t>
            </a:r>
            <a:r>
              <a:rPr lang="en-US" altLang="zh-CN" sz="2000">
                <a:ea typeface="SimSun" panose="02010600030101010101" pitchFamily="2" charset="-122"/>
              </a:rPr>
              <a:t>98)</a:t>
            </a:r>
          </a:p>
          <a:p>
            <a:pPr eaLnBrk="1" hangingPunct="1">
              <a:lnSpc>
                <a:spcPct val="120000"/>
              </a:lnSpc>
            </a:pPr>
            <a:r>
              <a:rPr lang="en-US" altLang="zh-CN" sz="2000">
                <a:ea typeface="SimSun" panose="02010600030101010101" pitchFamily="2" charset="-122"/>
              </a:rPr>
              <a:t>Using statistical density functions:</a:t>
            </a:r>
          </a:p>
          <a:p>
            <a:pPr eaLnBrk="1" hangingPunct="1">
              <a:lnSpc>
                <a:spcPct val="120000"/>
              </a:lnSpc>
            </a:pPr>
            <a:endParaRPr lang="en-US" altLang="zh-CN" sz="2000">
              <a:ea typeface="SimSun" panose="02010600030101010101" pitchFamily="2" charset="-122"/>
            </a:endParaRPr>
          </a:p>
          <a:p>
            <a:pPr eaLnBrk="1" hangingPunct="1">
              <a:lnSpc>
                <a:spcPct val="120000"/>
              </a:lnSpc>
            </a:pPr>
            <a:endParaRPr lang="en-US" altLang="zh-CN" sz="2000">
              <a:ea typeface="SimSun" panose="02010600030101010101" pitchFamily="2" charset="-122"/>
            </a:endParaRPr>
          </a:p>
          <a:p>
            <a:pPr eaLnBrk="1" hangingPunct="1">
              <a:lnSpc>
                <a:spcPct val="120000"/>
              </a:lnSpc>
            </a:pPr>
            <a:endParaRPr lang="en-US" altLang="zh-CN" sz="2000">
              <a:ea typeface="SimSun" panose="02010600030101010101" pitchFamily="2" charset="-122"/>
            </a:endParaRPr>
          </a:p>
          <a:p>
            <a:pPr eaLnBrk="1" hangingPunct="1">
              <a:lnSpc>
                <a:spcPct val="120000"/>
              </a:lnSpc>
            </a:pPr>
            <a:r>
              <a:rPr lang="en-US" altLang="zh-CN" sz="2000">
                <a:ea typeface="SimSun" panose="02010600030101010101" pitchFamily="2" charset="-122"/>
              </a:rPr>
              <a:t>Major features</a:t>
            </a:r>
          </a:p>
          <a:p>
            <a:pPr lvl="1" eaLnBrk="1" hangingPunct="1">
              <a:lnSpc>
                <a:spcPct val="120000"/>
              </a:lnSpc>
            </a:pPr>
            <a:r>
              <a:rPr lang="en-US" altLang="zh-CN" sz="2000">
                <a:ea typeface="SimSun" panose="02010600030101010101" pitchFamily="2" charset="-122"/>
              </a:rPr>
              <a:t>Solid mathematical foundation</a:t>
            </a:r>
          </a:p>
          <a:p>
            <a:pPr lvl="1" eaLnBrk="1" hangingPunct="1">
              <a:lnSpc>
                <a:spcPct val="120000"/>
              </a:lnSpc>
            </a:pPr>
            <a:r>
              <a:rPr lang="en-US" altLang="zh-CN" sz="2000">
                <a:ea typeface="SimSun" panose="02010600030101010101" pitchFamily="2" charset="-122"/>
              </a:rPr>
              <a:t>Good for data sets with large amounts of noise</a:t>
            </a:r>
          </a:p>
          <a:p>
            <a:pPr lvl="1" eaLnBrk="1" hangingPunct="1">
              <a:lnSpc>
                <a:spcPct val="120000"/>
              </a:lnSpc>
            </a:pPr>
            <a:r>
              <a:rPr lang="en-US" altLang="zh-CN" sz="2000">
                <a:ea typeface="SimSun" panose="02010600030101010101" pitchFamily="2" charset="-122"/>
              </a:rPr>
              <a:t>Allows a compact mathematical description of arbitrarily shaped clusters in high-dimensional data sets</a:t>
            </a:r>
          </a:p>
          <a:p>
            <a:pPr lvl="1" eaLnBrk="1" hangingPunct="1">
              <a:lnSpc>
                <a:spcPct val="120000"/>
              </a:lnSpc>
            </a:pPr>
            <a:r>
              <a:rPr lang="en-US" altLang="zh-CN" sz="2000">
                <a:ea typeface="SimSun" panose="02010600030101010101" pitchFamily="2" charset="-122"/>
              </a:rPr>
              <a:t>Significant faster than existing algorithm (e.g., DBSCAN)</a:t>
            </a:r>
          </a:p>
          <a:p>
            <a:pPr lvl="1" eaLnBrk="1" hangingPunct="1">
              <a:lnSpc>
                <a:spcPct val="120000"/>
              </a:lnSpc>
            </a:pPr>
            <a:r>
              <a:rPr lang="en-US" altLang="zh-CN" sz="2000">
                <a:ea typeface="SimSun" panose="02010600030101010101" pitchFamily="2" charset="-122"/>
              </a:rPr>
              <a:t>But needs a large number of parameters</a:t>
            </a:r>
          </a:p>
        </p:txBody>
      </p:sp>
      <p:graphicFrame>
        <p:nvGraphicFramePr>
          <p:cNvPr id="56324" name="Object 1028">
            <a:extLst>
              <a:ext uri="{FF2B5EF4-FFF2-40B4-BE49-F238E27FC236}">
                <a16:creationId xmlns:a16="http://schemas.microsoft.com/office/drawing/2014/main" id="{702C0625-98FF-4C7C-B420-288EC8478B79}"/>
              </a:ext>
            </a:extLst>
          </p:cNvPr>
          <p:cNvGraphicFramePr>
            <a:graphicFrameLocks noGrp="1"/>
          </p:cNvGraphicFramePr>
          <p:nvPr>
            <p:ph sz="quarter" idx="2"/>
          </p:nvPr>
        </p:nvGraphicFramePr>
        <p:xfrm>
          <a:off x="1066800" y="2438400"/>
          <a:ext cx="2209800" cy="666750"/>
        </p:xfrm>
        <a:graphic>
          <a:graphicData uri="http://schemas.openxmlformats.org/presentationml/2006/ole">
            <mc:AlternateContent xmlns:mc="http://schemas.openxmlformats.org/markup-compatibility/2006">
              <mc:Choice xmlns:v="urn:schemas-microsoft-com:vml" Requires="v">
                <p:oleObj spid="_x0000_s11332" name="Equation" r:id="rId4" imgW="1524000" imgH="381000" progId="Equation.2">
                  <p:embed/>
                </p:oleObj>
              </mc:Choice>
              <mc:Fallback>
                <p:oleObj name="Equation" r:id="rId4" imgW="1524000" imgH="381000" progId="Equation.2">
                  <p:embed/>
                  <p:pic>
                    <p:nvPicPr>
                      <p:cNvPr id="56324" name="Object 1028">
                        <a:extLst>
                          <a:ext uri="{FF2B5EF4-FFF2-40B4-BE49-F238E27FC236}">
                            <a16:creationId xmlns:a16="http://schemas.microsoft.com/office/drawing/2014/main" id="{702C0625-98FF-4C7C-B420-288EC8478B7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438400"/>
                        <a:ext cx="22098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5" name="Object 1030">
            <a:extLst>
              <a:ext uri="{FF2B5EF4-FFF2-40B4-BE49-F238E27FC236}">
                <a16:creationId xmlns:a16="http://schemas.microsoft.com/office/drawing/2014/main" id="{5C7CEAE8-D6D4-4076-A505-DBF547980960}"/>
              </a:ext>
            </a:extLst>
          </p:cNvPr>
          <p:cNvGraphicFramePr>
            <a:graphicFrameLocks noGrp="1"/>
          </p:cNvGraphicFramePr>
          <p:nvPr>
            <p:ph sz="quarter" idx="3"/>
          </p:nvPr>
        </p:nvGraphicFramePr>
        <p:xfrm>
          <a:off x="4419600" y="2286000"/>
          <a:ext cx="3810000" cy="762000"/>
        </p:xfrm>
        <a:graphic>
          <a:graphicData uri="http://schemas.openxmlformats.org/presentationml/2006/ole">
            <mc:AlternateContent xmlns:mc="http://schemas.openxmlformats.org/markup-compatibility/2006">
              <mc:Choice xmlns:v="urn:schemas-microsoft-com:vml" Requires="v">
                <p:oleObj spid="_x0000_s11333" name="Equation" r:id="rId6" imgW="6307138" imgH="1516063" progId="Equation.3">
                  <p:embed/>
                </p:oleObj>
              </mc:Choice>
              <mc:Fallback>
                <p:oleObj name="Equation" r:id="rId6" imgW="6307138" imgH="1516063" progId="Equation.3">
                  <p:embed/>
                  <p:pic>
                    <p:nvPicPr>
                      <p:cNvPr id="56325" name="Object 1030">
                        <a:extLst>
                          <a:ext uri="{FF2B5EF4-FFF2-40B4-BE49-F238E27FC236}">
                            <a16:creationId xmlns:a16="http://schemas.microsoft.com/office/drawing/2014/main" id="{5C7CEAE8-D6D4-4076-A505-DBF54798096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286000"/>
                        <a:ext cx="381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6" name="Object 1032">
            <a:extLst>
              <a:ext uri="{FF2B5EF4-FFF2-40B4-BE49-F238E27FC236}">
                <a16:creationId xmlns:a16="http://schemas.microsoft.com/office/drawing/2014/main" id="{FF3E5BAA-D13A-4645-A29C-11D755D6C015}"/>
              </a:ext>
            </a:extLst>
          </p:cNvPr>
          <p:cNvGraphicFramePr>
            <a:graphicFrameLocks/>
          </p:cNvGraphicFramePr>
          <p:nvPr/>
        </p:nvGraphicFramePr>
        <p:xfrm>
          <a:off x="4343400" y="3124200"/>
          <a:ext cx="4356100" cy="762000"/>
        </p:xfrm>
        <a:graphic>
          <a:graphicData uri="http://schemas.openxmlformats.org/presentationml/2006/ole">
            <mc:AlternateContent xmlns:mc="http://schemas.openxmlformats.org/markup-compatibility/2006">
              <mc:Choice xmlns:v="urn:schemas-microsoft-com:vml" Requires="v">
                <p:oleObj spid="_x0000_s11334" name="Equation" r:id="rId8" imgW="8547100" imgH="1536700" progId="Equation.3">
                  <p:embed/>
                </p:oleObj>
              </mc:Choice>
              <mc:Fallback>
                <p:oleObj name="Equation" r:id="rId8" imgW="8547100" imgH="1536700" progId="Equation.3">
                  <p:embed/>
                  <p:pic>
                    <p:nvPicPr>
                      <p:cNvPr id="56326" name="Object 1032">
                        <a:extLst>
                          <a:ext uri="{FF2B5EF4-FFF2-40B4-BE49-F238E27FC236}">
                            <a16:creationId xmlns:a16="http://schemas.microsoft.com/office/drawing/2014/main" id="{FF3E5BAA-D13A-4645-A29C-11D755D6C015}"/>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124200"/>
                        <a:ext cx="4356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7" name="AutoShape 1033">
            <a:extLst>
              <a:ext uri="{FF2B5EF4-FFF2-40B4-BE49-F238E27FC236}">
                <a16:creationId xmlns:a16="http://schemas.microsoft.com/office/drawing/2014/main" id="{7A9747CF-89A5-427E-B85A-E346C5F1E032}"/>
              </a:ext>
            </a:extLst>
          </p:cNvPr>
          <p:cNvSpPr>
            <a:spLocks noChangeArrowheads="1"/>
          </p:cNvSpPr>
          <p:nvPr/>
        </p:nvSpPr>
        <p:spPr bwMode="auto">
          <a:xfrm>
            <a:off x="2362200" y="3200400"/>
            <a:ext cx="1447800" cy="609600"/>
          </a:xfrm>
          <a:prstGeom prst="wedgeRoundRectCallout">
            <a:avLst>
              <a:gd name="adj1" fmla="val -72042"/>
              <a:gd name="adj2" fmla="val -59634"/>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zh-TW" sz="1400">
                <a:ea typeface="PMingLiU" panose="02020500000000000000" pitchFamily="18" charset="-120"/>
              </a:rPr>
              <a:t>influence of y on x</a:t>
            </a:r>
          </a:p>
        </p:txBody>
      </p:sp>
      <p:sp>
        <p:nvSpPr>
          <p:cNvPr id="56328" name="AutoShape 1034">
            <a:extLst>
              <a:ext uri="{FF2B5EF4-FFF2-40B4-BE49-F238E27FC236}">
                <a16:creationId xmlns:a16="http://schemas.microsoft.com/office/drawing/2014/main" id="{D343B133-BC4A-4930-8B1C-4F16758A3DD1}"/>
              </a:ext>
            </a:extLst>
          </p:cNvPr>
          <p:cNvSpPr>
            <a:spLocks noChangeArrowheads="1"/>
          </p:cNvSpPr>
          <p:nvPr/>
        </p:nvSpPr>
        <p:spPr bwMode="auto">
          <a:xfrm>
            <a:off x="7543800" y="1676400"/>
            <a:ext cx="1447800" cy="609600"/>
          </a:xfrm>
          <a:prstGeom prst="wedgeRoundRectCallout">
            <a:avLst>
              <a:gd name="adj1" fmla="val -170065"/>
              <a:gd name="adj2" fmla="val 95051"/>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zh-TW" sz="1400">
                <a:ea typeface="PMingLiU" panose="02020500000000000000" pitchFamily="18" charset="-120"/>
              </a:rPr>
              <a:t>total influence on x</a:t>
            </a:r>
          </a:p>
        </p:txBody>
      </p:sp>
      <p:sp>
        <p:nvSpPr>
          <p:cNvPr id="56329" name="AutoShape 1035">
            <a:extLst>
              <a:ext uri="{FF2B5EF4-FFF2-40B4-BE49-F238E27FC236}">
                <a16:creationId xmlns:a16="http://schemas.microsoft.com/office/drawing/2014/main" id="{DC3CCAD1-2505-4646-B2CD-22F5D3BE01D6}"/>
              </a:ext>
            </a:extLst>
          </p:cNvPr>
          <p:cNvSpPr>
            <a:spLocks noChangeArrowheads="1"/>
          </p:cNvSpPr>
          <p:nvPr/>
        </p:nvSpPr>
        <p:spPr bwMode="auto">
          <a:xfrm>
            <a:off x="7391400" y="3886200"/>
            <a:ext cx="1524000" cy="762000"/>
          </a:xfrm>
          <a:prstGeom prst="wedgeRoundRectCallout">
            <a:avLst>
              <a:gd name="adj1" fmla="val -165315"/>
              <a:gd name="adj2" fmla="val -55208"/>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zh-TW" sz="1400">
                <a:ea typeface="PMingLiU" panose="02020500000000000000" pitchFamily="18" charset="-120"/>
              </a:rPr>
              <a:t>gradient of x in the direction of x</a:t>
            </a:r>
            <a:r>
              <a:rPr lang="en-US" altLang="zh-TW" sz="1400" baseline="-25000">
                <a:ea typeface="PMingLiU" panose="02020500000000000000" pitchFamily="18" charset="-120"/>
              </a:rPr>
              <a:t>i</a:t>
            </a:r>
          </a:p>
        </p:txBody>
      </p:sp>
    </p:spTree>
  </p:cSld>
  <p:clrMapOvr>
    <a:masterClrMapping/>
  </p:clrMapOvr>
  <p:transition>
    <p:zoom/>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FCA1B77-109B-407F-B33B-E17A137551D7}"/>
              </a:ext>
            </a:extLst>
          </p:cNvPr>
          <p:cNvSpPr>
            <a:spLocks noGrp="1" noChangeArrowheads="1"/>
          </p:cNvSpPr>
          <p:nvPr>
            <p:ph type="body" idx="1"/>
          </p:nvPr>
        </p:nvSpPr>
        <p:spPr>
          <a:xfrm>
            <a:off x="304800" y="1371600"/>
            <a:ext cx="8534400" cy="5181600"/>
          </a:xfrm>
          <a:noFill/>
        </p:spPr>
        <p:txBody>
          <a:bodyPr lIns="92075" tIns="46038" rIns="92075" bIns="46038"/>
          <a:lstStyle/>
          <a:p>
            <a:pPr eaLnBrk="1" hangingPunct="1">
              <a:spcBef>
                <a:spcPts val="600"/>
              </a:spcBef>
            </a:pPr>
            <a:r>
              <a:rPr lang="en-US" altLang="zh-CN" sz="2000">
                <a:ea typeface="SimSun" panose="02010600030101010101" pitchFamily="2" charset="-122"/>
              </a:rPr>
              <a:t>Uses grid cells but only keeps information about grid cells that do actually contain data points and manages these cells in a tree-based access structure</a:t>
            </a:r>
          </a:p>
          <a:p>
            <a:pPr eaLnBrk="1" hangingPunct="1">
              <a:spcBef>
                <a:spcPts val="600"/>
              </a:spcBef>
            </a:pPr>
            <a:r>
              <a:rPr lang="en-US" altLang="zh-CN" sz="2000">
                <a:ea typeface="SimSun" panose="02010600030101010101" pitchFamily="2" charset="-122"/>
              </a:rPr>
              <a:t>Influence function: describes the impact of a data point within its neighborhood</a:t>
            </a:r>
          </a:p>
          <a:p>
            <a:pPr eaLnBrk="1" hangingPunct="1">
              <a:spcBef>
                <a:spcPts val="600"/>
              </a:spcBef>
            </a:pPr>
            <a:r>
              <a:rPr lang="en-US" altLang="zh-CN" sz="2000">
                <a:ea typeface="SimSun" panose="02010600030101010101" pitchFamily="2" charset="-122"/>
              </a:rPr>
              <a:t>Overall density of the data space can be calculated as the sum of the influence function of all data points</a:t>
            </a:r>
          </a:p>
          <a:p>
            <a:pPr eaLnBrk="1" hangingPunct="1">
              <a:spcBef>
                <a:spcPts val="600"/>
              </a:spcBef>
            </a:pPr>
            <a:r>
              <a:rPr lang="en-US" altLang="zh-CN" sz="2000">
                <a:ea typeface="SimSun" panose="02010600030101010101" pitchFamily="2" charset="-122"/>
              </a:rPr>
              <a:t>Clusters can be determined mathematically by identifying density attractors</a:t>
            </a:r>
          </a:p>
          <a:p>
            <a:pPr eaLnBrk="1" hangingPunct="1">
              <a:spcBef>
                <a:spcPts val="600"/>
              </a:spcBef>
            </a:pPr>
            <a:r>
              <a:rPr lang="en-US" altLang="zh-CN" sz="2000">
                <a:ea typeface="SimSun" panose="02010600030101010101" pitchFamily="2" charset="-122"/>
              </a:rPr>
              <a:t>Density attractors are local maximal of the overall density function</a:t>
            </a:r>
          </a:p>
          <a:p>
            <a:pPr eaLnBrk="1" hangingPunct="1">
              <a:spcBef>
                <a:spcPts val="600"/>
              </a:spcBef>
            </a:pPr>
            <a:r>
              <a:rPr lang="en-US" altLang="zh-CN" sz="2000">
                <a:ea typeface="SimSun" panose="02010600030101010101" pitchFamily="2" charset="-122"/>
              </a:rPr>
              <a:t>Center defined clusters: assign to each density attractor the points density attracted to it</a:t>
            </a:r>
          </a:p>
          <a:p>
            <a:pPr eaLnBrk="1" hangingPunct="1">
              <a:spcBef>
                <a:spcPts val="600"/>
              </a:spcBef>
            </a:pPr>
            <a:r>
              <a:rPr lang="en-US" altLang="zh-CN" sz="2000">
                <a:ea typeface="SimSun" panose="02010600030101010101" pitchFamily="2" charset="-122"/>
              </a:rPr>
              <a:t>Arbitrary shaped cluster: merge density attractors that are connected through paths of high density (&gt; threshold)</a:t>
            </a:r>
          </a:p>
        </p:txBody>
      </p:sp>
      <p:sp>
        <p:nvSpPr>
          <p:cNvPr id="57347" name="Rectangle 3">
            <a:extLst>
              <a:ext uri="{FF2B5EF4-FFF2-40B4-BE49-F238E27FC236}">
                <a16:creationId xmlns:a16="http://schemas.microsoft.com/office/drawing/2014/main" id="{4F37096C-F645-45CA-9A0C-4FEFFA105F87}"/>
              </a:ext>
            </a:extLst>
          </p:cNvPr>
          <p:cNvSpPr>
            <a:spLocks noGrp="1" noChangeArrowheads="1"/>
          </p:cNvSpPr>
          <p:nvPr>
            <p:ph type="title"/>
          </p:nvPr>
        </p:nvSpPr>
        <p:spPr>
          <a:xfrm>
            <a:off x="457200" y="381000"/>
            <a:ext cx="8229600" cy="990600"/>
          </a:xfrm>
        </p:spPr>
        <p:txBody>
          <a:bodyPr/>
          <a:lstStyle/>
          <a:p>
            <a:pPr eaLnBrk="1" hangingPunct="1"/>
            <a:r>
              <a:rPr lang="en-US" altLang="zh-CN" dirty="0">
                <a:ea typeface="SimSun" panose="02010600030101010101" pitchFamily="2" charset="-122"/>
              </a:rPr>
              <a:t>DENCLUE: Technical Essence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D8BF3F7-BE99-465A-A73C-25FC4A9FCFAB}"/>
              </a:ext>
            </a:extLst>
          </p:cNvPr>
          <p:cNvSpPr>
            <a:spLocks noGrp="1" noChangeArrowheads="1"/>
          </p:cNvSpPr>
          <p:nvPr>
            <p:ph type="title"/>
          </p:nvPr>
        </p:nvSpPr>
        <p:spPr>
          <a:noFill/>
        </p:spPr>
        <p:txBody>
          <a:bodyPr lIns="92075" tIns="46038" rIns="92075" bIns="46038" anchor="ctr"/>
          <a:lstStyle/>
          <a:p>
            <a:pPr eaLnBrk="1" hangingPunct="1"/>
            <a:r>
              <a:rPr lang="en-US" altLang="zh-CN" dirty="0">
                <a:ea typeface="SimSun" panose="02010600030101010101" pitchFamily="2" charset="-122"/>
              </a:rPr>
              <a:t>Density Attractor</a:t>
            </a:r>
            <a:endParaRPr lang="en-US" altLang="zh-CN" sz="2800" dirty="0">
              <a:ea typeface="SimSun" panose="02010600030101010101" pitchFamily="2" charset="-122"/>
            </a:endParaRPr>
          </a:p>
        </p:txBody>
      </p:sp>
      <p:pic>
        <p:nvPicPr>
          <p:cNvPr id="58371" name="Picture 3">
            <a:extLst>
              <a:ext uri="{FF2B5EF4-FFF2-40B4-BE49-F238E27FC236}">
                <a16:creationId xmlns:a16="http://schemas.microsoft.com/office/drawing/2014/main" id="{E9F8E14F-AC30-490D-A0ED-EB90A703603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a:extLst>
              <a:ext uri="{FF2B5EF4-FFF2-40B4-BE49-F238E27FC236}">
                <a16:creationId xmlns:a16="http://schemas.microsoft.com/office/drawing/2014/main" id="{A8F18E45-7476-4423-8D59-62D4CA947DD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00200"/>
            <a:ext cx="25082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a:extLst>
              <a:ext uri="{FF2B5EF4-FFF2-40B4-BE49-F238E27FC236}">
                <a16:creationId xmlns:a16="http://schemas.microsoft.com/office/drawing/2014/main" id="{F12556D9-4123-4B44-B98D-68C4B93BB7D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191000"/>
            <a:ext cx="31210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1026">
            <a:extLst>
              <a:ext uri="{FF2B5EF4-FFF2-40B4-BE49-F238E27FC236}">
                <a16:creationId xmlns:a16="http://schemas.microsoft.com/office/drawing/2014/main" id="{2E7241C5-40E1-4059-9168-9D4351ED687D}"/>
              </a:ext>
            </a:extLst>
          </p:cNvPr>
          <p:cNvSpPr>
            <a:spLocks noGrp="1" noChangeArrowheads="1"/>
          </p:cNvSpPr>
          <p:nvPr>
            <p:ph type="title"/>
          </p:nvPr>
        </p:nvSpPr>
        <p:spPr>
          <a:noFill/>
        </p:spPr>
        <p:txBody>
          <a:bodyPr lIns="92075" tIns="46038" rIns="92075" bIns="46038" anchor="ctr"/>
          <a:lstStyle/>
          <a:p>
            <a:pPr eaLnBrk="1" hangingPunct="1"/>
            <a:r>
              <a:rPr lang="en-US" altLang="zh-CN">
                <a:ea typeface="SimSun" panose="02010600030101010101" pitchFamily="2" charset="-122"/>
              </a:rPr>
              <a:t>Center-Defined and Arbitrary</a:t>
            </a:r>
            <a:endParaRPr lang="en-US" altLang="zh-CN" sz="2800">
              <a:ea typeface="SimSun" panose="02010600030101010101" pitchFamily="2" charset="-122"/>
            </a:endParaRPr>
          </a:p>
        </p:txBody>
      </p:sp>
      <p:pic>
        <p:nvPicPr>
          <p:cNvPr id="59395" name="Picture 1027">
            <a:extLst>
              <a:ext uri="{FF2B5EF4-FFF2-40B4-BE49-F238E27FC236}">
                <a16:creationId xmlns:a16="http://schemas.microsoft.com/office/drawing/2014/main" id="{5B52983F-8AB4-4757-9D88-B81DCA25F1C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8991600"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784438-7311-46FA-B148-782BCD7C420F}"/>
              </a:ext>
            </a:extLst>
          </p:cNvPr>
          <p:cNvSpPr>
            <a:spLocks noGrp="1"/>
          </p:cNvSpPr>
          <p:nvPr>
            <p:ph type="title"/>
          </p:nvPr>
        </p:nvSpPr>
        <p:spPr/>
        <p:txBody>
          <a:bodyPr/>
          <a:lstStyle/>
          <a:p>
            <a:r>
              <a:rPr lang="en-US" altLang="zh-TW" dirty="0"/>
              <a:t>Quality: What Is Good Clustering?</a:t>
            </a:r>
            <a:endParaRPr lang="zh-TW" altLang="en-US" dirty="0"/>
          </a:p>
        </p:txBody>
      </p:sp>
      <p:sp>
        <p:nvSpPr>
          <p:cNvPr id="3" name="內容版面配置區 2">
            <a:extLst>
              <a:ext uri="{FF2B5EF4-FFF2-40B4-BE49-F238E27FC236}">
                <a16:creationId xmlns:a16="http://schemas.microsoft.com/office/drawing/2014/main" id="{E089F9E7-AC3E-4F31-A03C-6D418882ABE0}"/>
              </a:ext>
            </a:extLst>
          </p:cNvPr>
          <p:cNvSpPr>
            <a:spLocks noGrp="1"/>
          </p:cNvSpPr>
          <p:nvPr>
            <p:ph idx="1"/>
          </p:nvPr>
        </p:nvSpPr>
        <p:spPr/>
        <p:txBody>
          <a:bodyPr/>
          <a:lstStyle/>
          <a:p>
            <a:r>
              <a:rPr lang="en-US" altLang="zh-TW" sz="2800" dirty="0"/>
              <a:t>The quality of a clustering method depends on</a:t>
            </a:r>
          </a:p>
          <a:p>
            <a:pPr lvl="1"/>
            <a:r>
              <a:rPr lang="en-US" altLang="zh-TW" sz="2400" dirty="0"/>
              <a:t>the similarity measure used by the method </a:t>
            </a:r>
          </a:p>
          <a:p>
            <a:pPr lvl="1"/>
            <a:r>
              <a:rPr lang="en-US" altLang="zh-TW" sz="2400" dirty="0"/>
              <a:t>its implementation, and</a:t>
            </a:r>
          </a:p>
          <a:p>
            <a:pPr lvl="1"/>
            <a:r>
              <a:rPr lang="en-US" altLang="zh-TW" sz="2400" dirty="0"/>
              <a:t>Its ability to discover some or all of the hidden patterns</a:t>
            </a:r>
          </a:p>
          <a:p>
            <a:endParaRPr lang="zh-TW" altLang="en-US" dirty="0"/>
          </a:p>
        </p:txBody>
      </p:sp>
    </p:spTree>
    <p:extLst>
      <p:ext uri="{BB962C8B-B14F-4D97-AF65-F5344CB8AC3E}">
        <p14:creationId xmlns:p14="http://schemas.microsoft.com/office/powerpoint/2010/main" val="40277086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1C3358-7AF4-4372-8962-8D941ACDBF1E}"/>
              </a:ext>
            </a:extLst>
          </p:cNvPr>
          <p:cNvSpPr>
            <a:spLocks noGrp="1"/>
          </p:cNvSpPr>
          <p:nvPr>
            <p:ph type="title"/>
          </p:nvPr>
        </p:nvSpPr>
        <p:spPr/>
        <p:txBody>
          <a:bodyPr>
            <a:normAutofit/>
          </a:bodyPr>
          <a:lstStyle/>
          <a:p>
            <a:r>
              <a:rPr lang="en-US" altLang="zh-TW" sz="6000" cap="none" dirty="0"/>
              <a:t>Grid-Based Methods</a:t>
            </a:r>
            <a:endParaRPr lang="zh-TW" altLang="en-US" sz="6000" cap="none" dirty="0"/>
          </a:p>
        </p:txBody>
      </p:sp>
      <p:sp>
        <p:nvSpPr>
          <p:cNvPr id="3" name="文字版面配置區 2">
            <a:extLst>
              <a:ext uri="{FF2B5EF4-FFF2-40B4-BE49-F238E27FC236}">
                <a16:creationId xmlns:a16="http://schemas.microsoft.com/office/drawing/2014/main" id="{032DDD56-33EE-4C03-8A0A-9D6A18F7EFC6}"/>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77698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9B06E2E-260D-46BB-974D-84C482B99486}"/>
              </a:ext>
            </a:extLst>
          </p:cNvPr>
          <p:cNvSpPr>
            <a:spLocks noGrp="1" noChangeArrowheads="1"/>
          </p:cNvSpPr>
          <p:nvPr>
            <p:ph type="title"/>
          </p:nvPr>
        </p:nvSpPr>
        <p:spPr/>
        <p:txBody>
          <a:bodyPr/>
          <a:lstStyle/>
          <a:p>
            <a:r>
              <a:rPr lang="en-US" altLang="zh-TW"/>
              <a:t>Grid-Based Clustering Method </a:t>
            </a:r>
          </a:p>
        </p:txBody>
      </p:sp>
      <p:sp>
        <p:nvSpPr>
          <p:cNvPr id="61443" name="Rectangle 3">
            <a:extLst>
              <a:ext uri="{FF2B5EF4-FFF2-40B4-BE49-F238E27FC236}">
                <a16:creationId xmlns:a16="http://schemas.microsoft.com/office/drawing/2014/main" id="{325F15E5-4112-4529-A189-19758EC27BD5}"/>
              </a:ext>
            </a:extLst>
          </p:cNvPr>
          <p:cNvSpPr>
            <a:spLocks noGrp="1" noChangeArrowheads="1"/>
          </p:cNvSpPr>
          <p:nvPr>
            <p:ph type="body" idx="1"/>
          </p:nvPr>
        </p:nvSpPr>
        <p:spPr/>
        <p:txBody>
          <a:bodyPr>
            <a:normAutofit/>
          </a:bodyPr>
          <a:lstStyle/>
          <a:p>
            <a:r>
              <a:rPr lang="en-US" altLang="zh-TW" sz="2800" dirty="0"/>
              <a:t>Using multi-resolution grid data structure</a:t>
            </a:r>
          </a:p>
          <a:p>
            <a:r>
              <a:rPr lang="en-US" altLang="zh-TW" sz="2800" dirty="0"/>
              <a:t>Several interesting methods</a:t>
            </a:r>
          </a:p>
          <a:p>
            <a:pPr lvl="1"/>
            <a:r>
              <a:rPr lang="en-US" altLang="zh-TW" sz="2400" dirty="0"/>
              <a:t>STING (a </a:t>
            </a:r>
            <a:r>
              <a:rPr lang="en-US" altLang="zh-TW" sz="2400" dirty="0" err="1"/>
              <a:t>STatistical</a:t>
            </a:r>
            <a:r>
              <a:rPr lang="en-US" altLang="zh-TW" sz="2400" dirty="0"/>
              <a:t> </a:t>
            </a:r>
            <a:r>
              <a:rPr lang="en-US" altLang="zh-TW" sz="2400" dirty="0" err="1"/>
              <a:t>INformation</a:t>
            </a:r>
            <a:r>
              <a:rPr lang="en-US" altLang="zh-TW" sz="2400" dirty="0"/>
              <a:t> Grid approach) by Wang, Yang and </a:t>
            </a:r>
            <a:r>
              <a:rPr lang="en-US" altLang="zh-TW" sz="2400" dirty="0" err="1"/>
              <a:t>Muntz</a:t>
            </a:r>
            <a:r>
              <a:rPr lang="en-US" altLang="zh-TW" sz="2400" dirty="0"/>
              <a:t> (1997)</a:t>
            </a:r>
          </a:p>
          <a:p>
            <a:pPr lvl="1"/>
            <a:r>
              <a:rPr lang="en-US" altLang="zh-TW" sz="2400" dirty="0" err="1"/>
              <a:t>WaveCluster</a:t>
            </a:r>
            <a:r>
              <a:rPr lang="en-US" altLang="zh-TW" sz="2400" dirty="0"/>
              <a:t> by </a:t>
            </a:r>
            <a:r>
              <a:rPr lang="en-US" altLang="zh-TW" sz="2400" dirty="0" err="1"/>
              <a:t>Sheikholeslami</a:t>
            </a:r>
            <a:r>
              <a:rPr lang="en-US" altLang="zh-TW" sz="2400" dirty="0"/>
              <a:t>, Chatterjee, and Zhang (VLDB’98)</a:t>
            </a:r>
          </a:p>
          <a:p>
            <a:pPr lvl="2"/>
            <a:r>
              <a:rPr lang="en-US" altLang="zh-TW" sz="2000" dirty="0"/>
              <a:t>A multi-resolution clustering approach using wavelet method</a:t>
            </a:r>
          </a:p>
          <a:p>
            <a:pPr lvl="1"/>
            <a:r>
              <a:rPr lang="en-US" altLang="zh-CN" sz="2400" dirty="0"/>
              <a:t>CLIQUE: Agrawal, et al. (SIGMOD’98)</a:t>
            </a:r>
          </a:p>
          <a:p>
            <a:pPr lvl="2"/>
            <a:r>
              <a:rPr lang="en-US" altLang="zh-CN" sz="2000" dirty="0"/>
              <a:t>Both grid-based and subspace clustering</a:t>
            </a:r>
            <a:endParaRPr lang="en-US" altLang="zh-TW" sz="2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1026">
            <a:extLst>
              <a:ext uri="{FF2B5EF4-FFF2-40B4-BE49-F238E27FC236}">
                <a16:creationId xmlns:a16="http://schemas.microsoft.com/office/drawing/2014/main" id="{BA804E46-5B41-41BE-A562-65D71549A809}"/>
              </a:ext>
            </a:extLst>
          </p:cNvPr>
          <p:cNvSpPr>
            <a:spLocks noGrp="1" noChangeArrowheads="1"/>
          </p:cNvSpPr>
          <p:nvPr>
            <p:ph type="title"/>
          </p:nvPr>
        </p:nvSpPr>
        <p:spPr/>
        <p:txBody>
          <a:bodyPr>
            <a:normAutofit fontScale="90000"/>
          </a:bodyPr>
          <a:lstStyle/>
          <a:p>
            <a:r>
              <a:rPr lang="en-US" altLang="zh-TW" dirty="0"/>
              <a:t>STING: A Statistical Information Grid Approach</a:t>
            </a:r>
          </a:p>
        </p:txBody>
      </p:sp>
      <p:sp>
        <p:nvSpPr>
          <p:cNvPr id="62467" name="Rectangle 1027">
            <a:extLst>
              <a:ext uri="{FF2B5EF4-FFF2-40B4-BE49-F238E27FC236}">
                <a16:creationId xmlns:a16="http://schemas.microsoft.com/office/drawing/2014/main" id="{D7EF6460-8080-472D-BE0B-0F50FEB19B13}"/>
              </a:ext>
            </a:extLst>
          </p:cNvPr>
          <p:cNvSpPr>
            <a:spLocks noGrp="1" noChangeArrowheads="1"/>
          </p:cNvSpPr>
          <p:nvPr>
            <p:ph type="body" idx="1"/>
          </p:nvPr>
        </p:nvSpPr>
        <p:spPr/>
        <p:txBody>
          <a:bodyPr/>
          <a:lstStyle/>
          <a:p>
            <a:r>
              <a:rPr lang="en-US" altLang="zh-TW" dirty="0"/>
              <a:t>Wang, Yang and </a:t>
            </a:r>
            <a:r>
              <a:rPr lang="en-US" altLang="zh-TW" dirty="0" err="1"/>
              <a:t>Muntz</a:t>
            </a:r>
            <a:r>
              <a:rPr lang="en-US" altLang="zh-TW" dirty="0"/>
              <a:t> (VLDB’97)</a:t>
            </a:r>
          </a:p>
          <a:p>
            <a:r>
              <a:rPr lang="en-US" altLang="zh-TW" dirty="0"/>
              <a:t>The spatial area is divided into rectangular cells</a:t>
            </a:r>
          </a:p>
          <a:p>
            <a:r>
              <a:rPr lang="en-US" altLang="zh-TW" dirty="0"/>
              <a:t>There are several levels of cells corresponding to different levels of resolution</a:t>
            </a:r>
          </a:p>
          <a:p>
            <a:endParaRPr lang="en-US" altLang="zh-TW" dirty="0"/>
          </a:p>
        </p:txBody>
      </p:sp>
      <p:sp>
        <p:nvSpPr>
          <p:cNvPr id="62468" name="Line 1028">
            <a:extLst>
              <a:ext uri="{FF2B5EF4-FFF2-40B4-BE49-F238E27FC236}">
                <a16:creationId xmlns:a16="http://schemas.microsoft.com/office/drawing/2014/main" id="{7F661FB3-1BC9-4C7B-ADE2-E813FFCAE28B}"/>
              </a:ext>
            </a:extLst>
          </p:cNvPr>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aphicFrame>
        <p:nvGraphicFramePr>
          <p:cNvPr id="62470" name="Object 8">
            <a:extLst>
              <a:ext uri="{FF2B5EF4-FFF2-40B4-BE49-F238E27FC236}">
                <a16:creationId xmlns:a16="http://schemas.microsoft.com/office/drawing/2014/main" id="{25DEC4B9-A753-46EB-B74B-241CE3D12AEB}"/>
              </a:ext>
            </a:extLst>
          </p:cNvPr>
          <p:cNvGraphicFramePr>
            <a:graphicFrameLocks noChangeAspect="1"/>
          </p:cNvGraphicFramePr>
          <p:nvPr/>
        </p:nvGraphicFramePr>
        <p:xfrm>
          <a:off x="760413" y="3106738"/>
          <a:ext cx="7623175" cy="3217862"/>
        </p:xfrm>
        <a:graphic>
          <a:graphicData uri="http://schemas.openxmlformats.org/presentationml/2006/ole">
            <mc:AlternateContent xmlns:mc="http://schemas.openxmlformats.org/markup-compatibility/2006">
              <mc:Choice xmlns:v="urn:schemas-microsoft-com:vml" Requires="v">
                <p:oleObj spid="_x0000_s12312" name="SmartDraw" r:id="rId4" imgW="7621524" imgH="3217164" progId="SmartDraw.2">
                  <p:embed/>
                </p:oleObj>
              </mc:Choice>
              <mc:Fallback>
                <p:oleObj name="SmartDraw" r:id="rId4" imgW="7621524" imgH="3217164" progId="SmartDraw.2">
                  <p:embed/>
                  <p:pic>
                    <p:nvPicPr>
                      <p:cNvPr id="62470" name="Object 8">
                        <a:extLst>
                          <a:ext uri="{FF2B5EF4-FFF2-40B4-BE49-F238E27FC236}">
                            <a16:creationId xmlns:a16="http://schemas.microsoft.com/office/drawing/2014/main" id="{25DEC4B9-A753-46EB-B74B-241CE3D12A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413" y="3106738"/>
                        <a:ext cx="7623175" cy="321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1F18DEA-0657-45D4-A3BB-A484A75D3335}"/>
              </a:ext>
            </a:extLst>
          </p:cNvPr>
          <p:cNvSpPr>
            <a:spLocks noGrp="1" noChangeArrowheads="1"/>
          </p:cNvSpPr>
          <p:nvPr>
            <p:ph type="title"/>
          </p:nvPr>
        </p:nvSpPr>
        <p:spPr/>
        <p:txBody>
          <a:bodyPr/>
          <a:lstStyle/>
          <a:p>
            <a:r>
              <a:rPr lang="en-US" altLang="zh-TW"/>
              <a:t>The STING Clustering Method</a:t>
            </a:r>
          </a:p>
        </p:txBody>
      </p:sp>
      <p:sp>
        <p:nvSpPr>
          <p:cNvPr id="63491" name="Rectangle 3">
            <a:extLst>
              <a:ext uri="{FF2B5EF4-FFF2-40B4-BE49-F238E27FC236}">
                <a16:creationId xmlns:a16="http://schemas.microsoft.com/office/drawing/2014/main" id="{182497E7-B301-401E-9CE2-E3C5839E89B8}"/>
              </a:ext>
            </a:extLst>
          </p:cNvPr>
          <p:cNvSpPr>
            <a:spLocks noGrp="1" noChangeArrowheads="1"/>
          </p:cNvSpPr>
          <p:nvPr>
            <p:ph type="body" idx="1"/>
          </p:nvPr>
        </p:nvSpPr>
        <p:spPr/>
        <p:txBody>
          <a:bodyPr>
            <a:normAutofit lnSpcReduction="10000"/>
          </a:bodyPr>
          <a:lstStyle/>
          <a:p>
            <a:r>
              <a:rPr lang="en-US" altLang="zh-TW"/>
              <a:t>Each cell at a high level is partitioned into a number of smaller cells in the next lower level</a:t>
            </a:r>
          </a:p>
          <a:p>
            <a:r>
              <a:rPr lang="en-US" altLang="zh-TW"/>
              <a:t>Statistical info of each cell is calculated and stored beforehand and is used to answer queries</a:t>
            </a:r>
          </a:p>
          <a:p>
            <a:r>
              <a:rPr lang="en-US" altLang="zh-TW"/>
              <a:t>Parameters of higher level cells can be easily calculated from parameters of lower level cell</a:t>
            </a:r>
          </a:p>
          <a:p>
            <a:pPr lvl="1"/>
            <a:r>
              <a:rPr lang="en-US" altLang="zh-TW"/>
              <a:t>count, mean, s, min, max </a:t>
            </a:r>
          </a:p>
          <a:p>
            <a:pPr lvl="1"/>
            <a:r>
              <a:rPr lang="en-US" altLang="zh-TW"/>
              <a:t>type of distribution—normal, uniform, etc.</a:t>
            </a:r>
          </a:p>
          <a:p>
            <a:r>
              <a:rPr lang="en-US" altLang="zh-TW"/>
              <a:t>Use a top-down approach to answer spatial data queries</a:t>
            </a:r>
          </a:p>
          <a:p>
            <a:r>
              <a:rPr lang="en-US" altLang="zh-TW"/>
              <a:t>Start from a pre-selected layer—typically with a small number of cells</a:t>
            </a:r>
          </a:p>
          <a:p>
            <a:r>
              <a:rPr lang="en-US" altLang="zh-TW"/>
              <a:t>For each cell in the current level compute the confidence interval</a:t>
            </a:r>
          </a:p>
        </p:txBody>
      </p:sp>
      <p:sp>
        <p:nvSpPr>
          <p:cNvPr id="63492" name="Line 4">
            <a:extLst>
              <a:ext uri="{FF2B5EF4-FFF2-40B4-BE49-F238E27FC236}">
                <a16:creationId xmlns:a16="http://schemas.microsoft.com/office/drawing/2014/main" id="{22508753-8013-4470-8408-A9BD7360BED8}"/>
              </a:ext>
            </a:extLst>
          </p:cNvPr>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3493" name="Line 5">
            <a:extLst>
              <a:ext uri="{FF2B5EF4-FFF2-40B4-BE49-F238E27FC236}">
                <a16:creationId xmlns:a16="http://schemas.microsoft.com/office/drawing/2014/main" id="{6F8537CB-0CA1-4E0C-ACD0-3A4D871F4BCF}"/>
              </a:ext>
            </a:extLst>
          </p:cNvPr>
          <p:cNvSpPr>
            <a:spLocks noChangeShapeType="1"/>
          </p:cNvSpPr>
          <p:nvPr/>
        </p:nvSpPr>
        <p:spPr bwMode="auto">
          <a:xfrm>
            <a:off x="9124950" y="6248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3494" name="Line 6">
            <a:extLst>
              <a:ext uri="{FF2B5EF4-FFF2-40B4-BE49-F238E27FC236}">
                <a16:creationId xmlns:a16="http://schemas.microsoft.com/office/drawing/2014/main" id="{C2B4F7F0-0C2B-4C0E-B104-B66D6D43EE9D}"/>
              </a:ext>
            </a:extLst>
          </p:cNvPr>
          <p:cNvSpPr>
            <a:spLocks noChangeShapeType="1"/>
          </p:cNvSpPr>
          <p:nvPr/>
        </p:nvSpPr>
        <p:spPr bwMode="auto">
          <a:xfrm>
            <a:off x="9124950" y="5638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DB7ADE1-D2E8-490A-B1F2-08BD56938653}"/>
              </a:ext>
            </a:extLst>
          </p:cNvPr>
          <p:cNvSpPr>
            <a:spLocks noGrp="1" noChangeArrowheads="1"/>
          </p:cNvSpPr>
          <p:nvPr>
            <p:ph type="title"/>
          </p:nvPr>
        </p:nvSpPr>
        <p:spPr/>
        <p:txBody>
          <a:bodyPr/>
          <a:lstStyle/>
          <a:p>
            <a:r>
              <a:rPr lang="en-US" altLang="zh-TW"/>
              <a:t>STING Algorithm and Its Analysis</a:t>
            </a:r>
          </a:p>
        </p:txBody>
      </p:sp>
      <p:sp>
        <p:nvSpPr>
          <p:cNvPr id="64515" name="Rectangle 3">
            <a:extLst>
              <a:ext uri="{FF2B5EF4-FFF2-40B4-BE49-F238E27FC236}">
                <a16:creationId xmlns:a16="http://schemas.microsoft.com/office/drawing/2014/main" id="{2B130E29-12E2-4D4E-9853-91ADA5FE5F96}"/>
              </a:ext>
            </a:extLst>
          </p:cNvPr>
          <p:cNvSpPr>
            <a:spLocks noGrp="1" noChangeArrowheads="1"/>
          </p:cNvSpPr>
          <p:nvPr>
            <p:ph type="body" idx="1"/>
          </p:nvPr>
        </p:nvSpPr>
        <p:spPr/>
        <p:txBody>
          <a:bodyPr/>
          <a:lstStyle/>
          <a:p>
            <a:r>
              <a:rPr lang="en-US" altLang="zh-TW"/>
              <a:t>Remove the irrelevant cells from further consideration</a:t>
            </a:r>
          </a:p>
          <a:p>
            <a:r>
              <a:rPr lang="en-US" altLang="zh-TW"/>
              <a:t>When finish examining the current layer, proceed to the next lower level </a:t>
            </a:r>
          </a:p>
          <a:p>
            <a:r>
              <a:rPr lang="en-US" altLang="zh-TW"/>
              <a:t>Repeat this process until the bottom layer is reached</a:t>
            </a:r>
          </a:p>
          <a:p>
            <a:r>
              <a:rPr lang="en-US" altLang="zh-TW"/>
              <a:t>Advantages:</a:t>
            </a:r>
          </a:p>
          <a:p>
            <a:pPr lvl="1"/>
            <a:r>
              <a:rPr lang="en-US" altLang="zh-TW"/>
              <a:t>Query-independent, easy to parallelize, incremental update</a:t>
            </a:r>
          </a:p>
          <a:p>
            <a:pPr lvl="1"/>
            <a:r>
              <a:rPr lang="en-US" altLang="zh-TW"/>
              <a:t>O(K), where K is the number of grid cells at the lowest level </a:t>
            </a:r>
          </a:p>
          <a:p>
            <a:r>
              <a:rPr lang="en-US" altLang="zh-TW"/>
              <a:t>Disadvantages:</a:t>
            </a:r>
          </a:p>
          <a:p>
            <a:pPr lvl="1"/>
            <a:r>
              <a:rPr lang="en-US" altLang="zh-TW"/>
              <a:t>All the cluster boundaries are either horizontal or vertical, and no diagonal boundary is detected</a:t>
            </a:r>
          </a:p>
        </p:txBody>
      </p:sp>
      <p:sp>
        <p:nvSpPr>
          <p:cNvPr id="64516" name="Line 4">
            <a:extLst>
              <a:ext uri="{FF2B5EF4-FFF2-40B4-BE49-F238E27FC236}">
                <a16:creationId xmlns:a16="http://schemas.microsoft.com/office/drawing/2014/main" id="{3DC8F596-317C-4DEE-B153-3DA173A05CF9}"/>
              </a:ext>
            </a:extLst>
          </p:cNvPr>
          <p:cNvSpPr>
            <a:spLocks noChangeShapeType="1"/>
          </p:cNvSpPr>
          <p:nvPr/>
        </p:nvSpPr>
        <p:spPr bwMode="auto">
          <a:xfrm>
            <a:off x="9124950" y="4724400"/>
            <a:ext cx="0" cy="15240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Slide Number Placeholder 5">
            <a:extLst>
              <a:ext uri="{FF2B5EF4-FFF2-40B4-BE49-F238E27FC236}">
                <a16:creationId xmlns:a16="http://schemas.microsoft.com/office/drawing/2014/main" id="{632EDE99-CF58-4D96-840D-A76EEF412047}"/>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39F37F0E-37D7-4C48-90D9-795DAD5C4DA1}" type="slidenum">
              <a:rPr lang="en-US" altLang="zh-TW" sz="1200">
                <a:ea typeface="PMingLiU" panose="02020500000000000000" pitchFamily="18" charset="-120"/>
              </a:rPr>
              <a:pPr algn="r" eaLnBrk="1" hangingPunct="1"/>
              <a:t>75</a:t>
            </a:fld>
            <a:endParaRPr lang="en-US" altLang="zh-TW" sz="1200">
              <a:ea typeface="PMingLiU" panose="02020500000000000000" pitchFamily="18" charset="-120"/>
            </a:endParaRPr>
          </a:p>
        </p:txBody>
      </p:sp>
      <p:sp>
        <p:nvSpPr>
          <p:cNvPr id="65539" name="Rectangle 2">
            <a:extLst>
              <a:ext uri="{FF2B5EF4-FFF2-40B4-BE49-F238E27FC236}">
                <a16:creationId xmlns:a16="http://schemas.microsoft.com/office/drawing/2014/main" id="{02B96496-0E1C-41F0-8197-8F96207AA988}"/>
              </a:ext>
            </a:extLst>
          </p:cNvPr>
          <p:cNvSpPr>
            <a:spLocks noGrp="1" noChangeArrowheads="1"/>
          </p:cNvSpPr>
          <p:nvPr>
            <p:ph type="title"/>
          </p:nvPr>
        </p:nvSpPr>
        <p:spPr/>
        <p:txBody>
          <a:bodyPr/>
          <a:lstStyle/>
          <a:p>
            <a:r>
              <a:rPr lang="en-US" altLang="zh-TW"/>
              <a:t>CLIQUE (Clustering In QUEst) </a:t>
            </a:r>
          </a:p>
        </p:txBody>
      </p:sp>
      <p:sp>
        <p:nvSpPr>
          <p:cNvPr id="65540" name="Rectangle 3">
            <a:extLst>
              <a:ext uri="{FF2B5EF4-FFF2-40B4-BE49-F238E27FC236}">
                <a16:creationId xmlns:a16="http://schemas.microsoft.com/office/drawing/2014/main" id="{8F85DCB4-0653-42C4-AE8F-1B5E90C8A13F}"/>
              </a:ext>
            </a:extLst>
          </p:cNvPr>
          <p:cNvSpPr>
            <a:spLocks noGrp="1" noChangeArrowheads="1"/>
          </p:cNvSpPr>
          <p:nvPr>
            <p:ph type="body" idx="1"/>
          </p:nvPr>
        </p:nvSpPr>
        <p:spPr/>
        <p:txBody>
          <a:bodyPr/>
          <a:lstStyle/>
          <a:p>
            <a:r>
              <a:rPr lang="en-US" altLang="zh-TW"/>
              <a:t>Agrawal, Gehrke, Gunopulos, Raghavan (SIGMOD’98)</a:t>
            </a:r>
          </a:p>
          <a:p>
            <a:r>
              <a:rPr lang="en-US" altLang="zh-TW"/>
              <a:t>Automatically identifying subspaces of a high dimensional data space that allow better clustering than original space </a:t>
            </a:r>
          </a:p>
          <a:p>
            <a:r>
              <a:rPr lang="en-US" altLang="zh-TW"/>
              <a:t>CLIQUE can be considered as both density-based and grid-based</a:t>
            </a:r>
          </a:p>
          <a:p>
            <a:pPr lvl="1"/>
            <a:r>
              <a:rPr lang="en-US" altLang="zh-TW"/>
              <a:t>It partitions each dimension into the same number of equal length interval</a:t>
            </a:r>
          </a:p>
          <a:p>
            <a:pPr lvl="1"/>
            <a:r>
              <a:rPr lang="en-US" altLang="zh-TW"/>
              <a:t>It partitions an m-dimensional data space into non-overlapping rectangular units</a:t>
            </a:r>
          </a:p>
          <a:p>
            <a:pPr lvl="1"/>
            <a:r>
              <a:rPr lang="en-US" altLang="zh-TW"/>
              <a:t>A unit is dense if the fraction of total data points contained in the unit exceeds the input model parameter</a:t>
            </a:r>
          </a:p>
          <a:p>
            <a:pPr lvl="1"/>
            <a:r>
              <a:rPr lang="en-US" altLang="zh-TW"/>
              <a:t>A cluster is a maximal set of connected dense units within a subspace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Slide Number Placeholder 5">
            <a:extLst>
              <a:ext uri="{FF2B5EF4-FFF2-40B4-BE49-F238E27FC236}">
                <a16:creationId xmlns:a16="http://schemas.microsoft.com/office/drawing/2014/main" id="{4EDFFA36-92CF-4876-85F3-823D8C6B1B26}"/>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49E1EF85-A9D8-485E-8663-ACFA96E3E1EF}" type="slidenum">
              <a:rPr lang="en-US" altLang="zh-TW" sz="1200">
                <a:ea typeface="PMingLiU" panose="02020500000000000000" pitchFamily="18" charset="-120"/>
              </a:rPr>
              <a:pPr algn="r" eaLnBrk="1" hangingPunct="1"/>
              <a:t>76</a:t>
            </a:fld>
            <a:endParaRPr lang="en-US" altLang="zh-TW" sz="1200">
              <a:ea typeface="PMingLiU" panose="02020500000000000000" pitchFamily="18" charset="-120"/>
            </a:endParaRPr>
          </a:p>
        </p:txBody>
      </p:sp>
      <p:sp>
        <p:nvSpPr>
          <p:cNvPr id="66563" name="Rectangle 2">
            <a:extLst>
              <a:ext uri="{FF2B5EF4-FFF2-40B4-BE49-F238E27FC236}">
                <a16:creationId xmlns:a16="http://schemas.microsoft.com/office/drawing/2014/main" id="{F3BCEDEA-BE64-4843-89A1-1E73DD6590BD}"/>
              </a:ext>
            </a:extLst>
          </p:cNvPr>
          <p:cNvSpPr>
            <a:spLocks noGrp="1" noChangeArrowheads="1"/>
          </p:cNvSpPr>
          <p:nvPr>
            <p:ph type="title"/>
          </p:nvPr>
        </p:nvSpPr>
        <p:spPr/>
        <p:txBody>
          <a:bodyPr/>
          <a:lstStyle/>
          <a:p>
            <a:r>
              <a:rPr lang="en-US" altLang="zh-TW"/>
              <a:t>CLIQUE: The Major Steps</a:t>
            </a:r>
          </a:p>
        </p:txBody>
      </p:sp>
      <p:sp>
        <p:nvSpPr>
          <p:cNvPr id="66564" name="Rectangle 3">
            <a:extLst>
              <a:ext uri="{FF2B5EF4-FFF2-40B4-BE49-F238E27FC236}">
                <a16:creationId xmlns:a16="http://schemas.microsoft.com/office/drawing/2014/main" id="{E69A639B-A6BB-408B-B17B-1B8A62040DDA}"/>
              </a:ext>
            </a:extLst>
          </p:cNvPr>
          <p:cNvSpPr>
            <a:spLocks noGrp="1" noChangeArrowheads="1"/>
          </p:cNvSpPr>
          <p:nvPr>
            <p:ph type="body" idx="1"/>
          </p:nvPr>
        </p:nvSpPr>
        <p:spPr/>
        <p:txBody>
          <a:bodyPr/>
          <a:lstStyle/>
          <a:p>
            <a:r>
              <a:rPr lang="en-US" altLang="zh-TW"/>
              <a:t>Partition the data space and find the number of points that lie inside each cell of the partition.</a:t>
            </a:r>
          </a:p>
          <a:p>
            <a:r>
              <a:rPr lang="en-US" altLang="zh-TW"/>
              <a:t>Identify the subspaces that contain clusters using the Apriori principle</a:t>
            </a:r>
          </a:p>
          <a:p>
            <a:r>
              <a:rPr lang="en-US" altLang="zh-TW"/>
              <a:t>Identify clusters</a:t>
            </a:r>
          </a:p>
          <a:p>
            <a:pPr lvl="1"/>
            <a:r>
              <a:rPr lang="en-US" altLang="zh-TW"/>
              <a:t>Determine dense units in all subspaces of interests</a:t>
            </a:r>
          </a:p>
          <a:p>
            <a:pPr lvl="1"/>
            <a:r>
              <a:rPr lang="en-US" altLang="zh-TW"/>
              <a:t>Determine connected dense units in all subspaces of interests.</a:t>
            </a:r>
          </a:p>
          <a:p>
            <a:r>
              <a:rPr lang="en-US" altLang="zh-TW"/>
              <a:t>Generate minimal description for the clusters</a:t>
            </a:r>
          </a:p>
          <a:p>
            <a:pPr lvl="1"/>
            <a:r>
              <a:rPr lang="en-US" altLang="zh-TW"/>
              <a:t>Determine maximal regions that cover a cluster of connected dense units for each cluster</a:t>
            </a:r>
          </a:p>
          <a:p>
            <a:pPr lvl="1"/>
            <a:r>
              <a:rPr lang="en-US" altLang="zh-TW"/>
              <a:t>Determination of minimal cover for each cluster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Slide Number Placeholder 3">
            <a:extLst>
              <a:ext uri="{FF2B5EF4-FFF2-40B4-BE49-F238E27FC236}">
                <a16:creationId xmlns:a16="http://schemas.microsoft.com/office/drawing/2014/main" id="{F32899F6-6238-4FE7-B26E-E9ACF3573FCE}"/>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67FFC1B4-4DC9-4545-81EE-66E1AC2C6787}" type="slidenum">
              <a:rPr lang="en-US" altLang="zh-TW" sz="1200">
                <a:ea typeface="PMingLiU" panose="02020500000000000000" pitchFamily="18" charset="-120"/>
              </a:rPr>
              <a:pPr algn="r" eaLnBrk="1" hangingPunct="1"/>
              <a:t>77</a:t>
            </a:fld>
            <a:endParaRPr lang="en-US" altLang="zh-TW" sz="1200">
              <a:ea typeface="PMingLiU" panose="02020500000000000000" pitchFamily="18" charset="-120"/>
            </a:endParaRPr>
          </a:p>
        </p:txBody>
      </p:sp>
      <p:sp>
        <p:nvSpPr>
          <p:cNvPr id="67587" name="Text Box 2">
            <a:extLst>
              <a:ext uri="{FF2B5EF4-FFF2-40B4-BE49-F238E27FC236}">
                <a16:creationId xmlns:a16="http://schemas.microsoft.com/office/drawing/2014/main" id="{FBFCC409-C3EE-496C-AEA6-FCDD31EAAC92}"/>
              </a:ext>
            </a:extLst>
          </p:cNvPr>
          <p:cNvSpPr txBox="1">
            <a:spLocks noChangeArrowheads="1"/>
          </p:cNvSpPr>
          <p:nvPr/>
        </p:nvSpPr>
        <p:spPr bwMode="auto">
          <a:xfrm rot="-5400000">
            <a:off x="19844" y="369094"/>
            <a:ext cx="1058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Salary (10,000)</a:t>
            </a:r>
            <a:endParaRPr lang="en-US" altLang="zh-TW">
              <a:latin typeface="Times New Roman" panose="02020603050405020304" pitchFamily="18" charset="0"/>
              <a:ea typeface="PMingLiU" panose="02020500000000000000" pitchFamily="18" charset="-120"/>
            </a:endParaRPr>
          </a:p>
        </p:txBody>
      </p:sp>
      <p:sp>
        <p:nvSpPr>
          <p:cNvPr id="67588" name="Rectangle 3" descr="25%">
            <a:extLst>
              <a:ext uri="{FF2B5EF4-FFF2-40B4-BE49-F238E27FC236}">
                <a16:creationId xmlns:a16="http://schemas.microsoft.com/office/drawing/2014/main" id="{84485FBB-BCD1-493A-9666-8C13BBA8F0A3}"/>
              </a:ext>
            </a:extLst>
          </p:cNvPr>
          <p:cNvSpPr>
            <a:spLocks noChangeArrowheads="1"/>
          </p:cNvSpPr>
          <p:nvPr/>
        </p:nvSpPr>
        <p:spPr bwMode="auto">
          <a:xfrm>
            <a:off x="2133600" y="1066800"/>
            <a:ext cx="914400" cy="1204913"/>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589" name="Rectangle 4" descr="25%">
            <a:extLst>
              <a:ext uri="{FF2B5EF4-FFF2-40B4-BE49-F238E27FC236}">
                <a16:creationId xmlns:a16="http://schemas.microsoft.com/office/drawing/2014/main" id="{695889BE-25E7-4B4E-A2F5-0D16BD56DCDA}"/>
              </a:ext>
            </a:extLst>
          </p:cNvPr>
          <p:cNvSpPr>
            <a:spLocks noChangeArrowheads="1"/>
          </p:cNvSpPr>
          <p:nvPr/>
        </p:nvSpPr>
        <p:spPr bwMode="auto">
          <a:xfrm>
            <a:off x="1524000" y="762000"/>
            <a:ext cx="1219200" cy="1219200"/>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590" name="Rectangle 5">
            <a:extLst>
              <a:ext uri="{FF2B5EF4-FFF2-40B4-BE49-F238E27FC236}">
                <a16:creationId xmlns:a16="http://schemas.microsoft.com/office/drawing/2014/main" id="{69F9E796-09A9-4B43-8F98-2005B827AB15}"/>
              </a:ext>
            </a:extLst>
          </p:cNvPr>
          <p:cNvSpPr>
            <a:spLocks noChangeArrowheads="1"/>
          </p:cNvSpPr>
          <p:nvPr/>
        </p:nvSpPr>
        <p:spPr bwMode="auto">
          <a:xfrm>
            <a:off x="1219200" y="381000"/>
            <a:ext cx="24384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591" name="Line 6">
            <a:extLst>
              <a:ext uri="{FF2B5EF4-FFF2-40B4-BE49-F238E27FC236}">
                <a16:creationId xmlns:a16="http://schemas.microsoft.com/office/drawing/2014/main" id="{76FFE71E-6470-43CF-89F5-6ACA0829D60E}"/>
              </a:ext>
            </a:extLst>
          </p:cNvPr>
          <p:cNvSpPr>
            <a:spLocks noChangeShapeType="1"/>
          </p:cNvSpPr>
          <p:nvPr/>
        </p:nvSpPr>
        <p:spPr bwMode="auto">
          <a:xfrm>
            <a:off x="24384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592" name="Line 7">
            <a:extLst>
              <a:ext uri="{FF2B5EF4-FFF2-40B4-BE49-F238E27FC236}">
                <a16:creationId xmlns:a16="http://schemas.microsoft.com/office/drawing/2014/main" id="{203897EF-F71A-488C-BE35-38013051B4F3}"/>
              </a:ext>
            </a:extLst>
          </p:cNvPr>
          <p:cNvSpPr>
            <a:spLocks noChangeShapeType="1"/>
          </p:cNvSpPr>
          <p:nvPr/>
        </p:nvSpPr>
        <p:spPr bwMode="auto">
          <a:xfrm>
            <a:off x="30480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593" name="Line 8">
            <a:extLst>
              <a:ext uri="{FF2B5EF4-FFF2-40B4-BE49-F238E27FC236}">
                <a16:creationId xmlns:a16="http://schemas.microsoft.com/office/drawing/2014/main" id="{C1383996-EF23-4330-A957-5187CFB90513}"/>
              </a:ext>
            </a:extLst>
          </p:cNvPr>
          <p:cNvSpPr>
            <a:spLocks noChangeShapeType="1"/>
          </p:cNvSpPr>
          <p:nvPr/>
        </p:nvSpPr>
        <p:spPr bwMode="auto">
          <a:xfrm>
            <a:off x="18288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594" name="Line 9">
            <a:extLst>
              <a:ext uri="{FF2B5EF4-FFF2-40B4-BE49-F238E27FC236}">
                <a16:creationId xmlns:a16="http://schemas.microsoft.com/office/drawing/2014/main" id="{91A5C4F1-022B-4DE6-AB40-B9391BDF0E0B}"/>
              </a:ext>
            </a:extLst>
          </p:cNvPr>
          <p:cNvSpPr>
            <a:spLocks noChangeShapeType="1"/>
          </p:cNvSpPr>
          <p:nvPr/>
        </p:nvSpPr>
        <p:spPr bwMode="auto">
          <a:xfrm>
            <a:off x="33528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595" name="Line 10">
            <a:extLst>
              <a:ext uri="{FF2B5EF4-FFF2-40B4-BE49-F238E27FC236}">
                <a16:creationId xmlns:a16="http://schemas.microsoft.com/office/drawing/2014/main" id="{5C2E0EB2-4D9A-4B29-B4DB-9AAED4AB5EEF}"/>
              </a:ext>
            </a:extLst>
          </p:cNvPr>
          <p:cNvSpPr>
            <a:spLocks noChangeShapeType="1"/>
          </p:cNvSpPr>
          <p:nvPr/>
        </p:nvSpPr>
        <p:spPr bwMode="auto">
          <a:xfrm>
            <a:off x="27432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596" name="Line 11">
            <a:extLst>
              <a:ext uri="{FF2B5EF4-FFF2-40B4-BE49-F238E27FC236}">
                <a16:creationId xmlns:a16="http://schemas.microsoft.com/office/drawing/2014/main" id="{22F67D2D-9460-47DD-B912-870CF1F778F0}"/>
              </a:ext>
            </a:extLst>
          </p:cNvPr>
          <p:cNvSpPr>
            <a:spLocks noChangeShapeType="1"/>
          </p:cNvSpPr>
          <p:nvPr/>
        </p:nvSpPr>
        <p:spPr bwMode="auto">
          <a:xfrm>
            <a:off x="21336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597" name="Line 12">
            <a:extLst>
              <a:ext uri="{FF2B5EF4-FFF2-40B4-BE49-F238E27FC236}">
                <a16:creationId xmlns:a16="http://schemas.microsoft.com/office/drawing/2014/main" id="{1DEECE31-DC99-4AFC-96F5-E61009699E1D}"/>
              </a:ext>
            </a:extLst>
          </p:cNvPr>
          <p:cNvSpPr>
            <a:spLocks noChangeShapeType="1"/>
          </p:cNvSpPr>
          <p:nvPr/>
        </p:nvSpPr>
        <p:spPr bwMode="auto">
          <a:xfrm>
            <a:off x="1524000" y="3810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598" name="Line 13">
            <a:extLst>
              <a:ext uri="{FF2B5EF4-FFF2-40B4-BE49-F238E27FC236}">
                <a16:creationId xmlns:a16="http://schemas.microsoft.com/office/drawing/2014/main" id="{6AB3650C-52F7-4B75-A8F0-68D935E3D496}"/>
              </a:ext>
            </a:extLst>
          </p:cNvPr>
          <p:cNvSpPr>
            <a:spLocks noChangeShapeType="1"/>
          </p:cNvSpPr>
          <p:nvPr/>
        </p:nvSpPr>
        <p:spPr bwMode="auto">
          <a:xfrm rot="16200000" flipH="1">
            <a:off x="2439988" y="458787"/>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599" name="Line 14">
            <a:extLst>
              <a:ext uri="{FF2B5EF4-FFF2-40B4-BE49-F238E27FC236}">
                <a16:creationId xmlns:a16="http://schemas.microsoft.com/office/drawing/2014/main" id="{2D434793-AAD8-4DE4-A4C9-9A4CFB8C3930}"/>
              </a:ext>
            </a:extLst>
          </p:cNvPr>
          <p:cNvSpPr>
            <a:spLocks noChangeShapeType="1"/>
          </p:cNvSpPr>
          <p:nvPr/>
        </p:nvSpPr>
        <p:spPr bwMode="auto">
          <a:xfrm rot="16200000" flipH="1">
            <a:off x="2436813" y="1068387"/>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600" name="Line 15">
            <a:extLst>
              <a:ext uri="{FF2B5EF4-FFF2-40B4-BE49-F238E27FC236}">
                <a16:creationId xmlns:a16="http://schemas.microsoft.com/office/drawing/2014/main" id="{989A501B-D93A-4E5C-BBE4-E11AED359ED9}"/>
              </a:ext>
            </a:extLst>
          </p:cNvPr>
          <p:cNvSpPr>
            <a:spLocks noChangeShapeType="1"/>
          </p:cNvSpPr>
          <p:nvPr/>
        </p:nvSpPr>
        <p:spPr bwMode="auto">
          <a:xfrm rot="16200000" flipH="1">
            <a:off x="2436813" y="153987"/>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601" name="Line 16">
            <a:extLst>
              <a:ext uri="{FF2B5EF4-FFF2-40B4-BE49-F238E27FC236}">
                <a16:creationId xmlns:a16="http://schemas.microsoft.com/office/drawing/2014/main" id="{DFCC4DE9-6D45-46BB-AEDD-7E5A5C57D0B1}"/>
              </a:ext>
            </a:extLst>
          </p:cNvPr>
          <p:cNvSpPr>
            <a:spLocks noChangeShapeType="1"/>
          </p:cNvSpPr>
          <p:nvPr/>
        </p:nvSpPr>
        <p:spPr bwMode="auto">
          <a:xfrm rot="16200000" flipH="1">
            <a:off x="2436813" y="-455613"/>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602" name="Line 17">
            <a:extLst>
              <a:ext uri="{FF2B5EF4-FFF2-40B4-BE49-F238E27FC236}">
                <a16:creationId xmlns:a16="http://schemas.microsoft.com/office/drawing/2014/main" id="{634ABE4F-385B-4660-995A-6A7723FBBCA3}"/>
              </a:ext>
            </a:extLst>
          </p:cNvPr>
          <p:cNvSpPr>
            <a:spLocks noChangeShapeType="1"/>
          </p:cNvSpPr>
          <p:nvPr/>
        </p:nvSpPr>
        <p:spPr bwMode="auto">
          <a:xfrm rot="16200000" flipH="1">
            <a:off x="2436813" y="-150813"/>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603" name="Line 18">
            <a:extLst>
              <a:ext uri="{FF2B5EF4-FFF2-40B4-BE49-F238E27FC236}">
                <a16:creationId xmlns:a16="http://schemas.microsoft.com/office/drawing/2014/main" id="{B4CF4347-0241-498E-8042-B7B490CF0738}"/>
              </a:ext>
            </a:extLst>
          </p:cNvPr>
          <p:cNvSpPr>
            <a:spLocks noChangeShapeType="1"/>
          </p:cNvSpPr>
          <p:nvPr/>
        </p:nvSpPr>
        <p:spPr bwMode="auto">
          <a:xfrm rot="16200000" flipH="1">
            <a:off x="2436813" y="763587"/>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604" name="Line 19">
            <a:extLst>
              <a:ext uri="{FF2B5EF4-FFF2-40B4-BE49-F238E27FC236}">
                <a16:creationId xmlns:a16="http://schemas.microsoft.com/office/drawing/2014/main" id="{09D30B96-89B9-41EF-851B-19E940186944}"/>
              </a:ext>
            </a:extLst>
          </p:cNvPr>
          <p:cNvSpPr>
            <a:spLocks noChangeShapeType="1"/>
          </p:cNvSpPr>
          <p:nvPr/>
        </p:nvSpPr>
        <p:spPr bwMode="auto">
          <a:xfrm rot="16200000" flipH="1">
            <a:off x="2436813" y="1373187"/>
            <a:ext cx="0" cy="2435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605" name="Text Box 20">
            <a:extLst>
              <a:ext uri="{FF2B5EF4-FFF2-40B4-BE49-F238E27FC236}">
                <a16:creationId xmlns:a16="http://schemas.microsoft.com/office/drawing/2014/main" id="{9F39711F-EAB9-4417-BDE3-38ABBD0F410E}"/>
              </a:ext>
            </a:extLst>
          </p:cNvPr>
          <p:cNvSpPr txBox="1">
            <a:spLocks noChangeArrowheads="1"/>
          </p:cNvSpPr>
          <p:nvPr/>
        </p:nvSpPr>
        <p:spPr bwMode="auto">
          <a:xfrm>
            <a:off x="99060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20</a:t>
            </a:r>
            <a:endParaRPr lang="en-US" altLang="zh-TW">
              <a:latin typeface="Times New Roman" panose="02020603050405020304" pitchFamily="18" charset="0"/>
              <a:ea typeface="PMingLiU" panose="02020500000000000000" pitchFamily="18" charset="-120"/>
            </a:endParaRPr>
          </a:p>
        </p:txBody>
      </p:sp>
      <p:sp>
        <p:nvSpPr>
          <p:cNvPr id="67606" name="Text Box 21">
            <a:extLst>
              <a:ext uri="{FF2B5EF4-FFF2-40B4-BE49-F238E27FC236}">
                <a16:creationId xmlns:a16="http://schemas.microsoft.com/office/drawing/2014/main" id="{2498F72F-2B52-45C8-8C2C-ABBB2718909B}"/>
              </a:ext>
            </a:extLst>
          </p:cNvPr>
          <p:cNvSpPr txBox="1">
            <a:spLocks noChangeArrowheads="1"/>
          </p:cNvSpPr>
          <p:nvPr/>
        </p:nvSpPr>
        <p:spPr bwMode="auto">
          <a:xfrm>
            <a:off x="164465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30</a:t>
            </a:r>
            <a:endParaRPr lang="en-US" altLang="zh-TW">
              <a:latin typeface="Times New Roman" panose="02020603050405020304" pitchFamily="18" charset="0"/>
              <a:ea typeface="PMingLiU" panose="02020500000000000000" pitchFamily="18" charset="-120"/>
            </a:endParaRPr>
          </a:p>
        </p:txBody>
      </p:sp>
      <p:sp>
        <p:nvSpPr>
          <p:cNvPr id="67607" name="Text Box 22">
            <a:extLst>
              <a:ext uri="{FF2B5EF4-FFF2-40B4-BE49-F238E27FC236}">
                <a16:creationId xmlns:a16="http://schemas.microsoft.com/office/drawing/2014/main" id="{510B02F9-204C-4A23-A3BF-96D02A4D8446}"/>
              </a:ext>
            </a:extLst>
          </p:cNvPr>
          <p:cNvSpPr txBox="1">
            <a:spLocks noChangeArrowheads="1"/>
          </p:cNvSpPr>
          <p:nvPr/>
        </p:nvSpPr>
        <p:spPr bwMode="auto">
          <a:xfrm>
            <a:off x="225425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40</a:t>
            </a:r>
            <a:endParaRPr lang="en-US" altLang="zh-TW">
              <a:latin typeface="Times New Roman" panose="02020603050405020304" pitchFamily="18" charset="0"/>
              <a:ea typeface="PMingLiU" panose="02020500000000000000" pitchFamily="18" charset="-120"/>
            </a:endParaRPr>
          </a:p>
        </p:txBody>
      </p:sp>
      <p:sp>
        <p:nvSpPr>
          <p:cNvPr id="67608" name="Text Box 23">
            <a:extLst>
              <a:ext uri="{FF2B5EF4-FFF2-40B4-BE49-F238E27FC236}">
                <a16:creationId xmlns:a16="http://schemas.microsoft.com/office/drawing/2014/main" id="{E98E678C-C2BB-4B1A-AC59-C2F149EABA33}"/>
              </a:ext>
            </a:extLst>
          </p:cNvPr>
          <p:cNvSpPr txBox="1">
            <a:spLocks noChangeArrowheads="1"/>
          </p:cNvSpPr>
          <p:nvPr/>
        </p:nvSpPr>
        <p:spPr bwMode="auto">
          <a:xfrm>
            <a:off x="286385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50</a:t>
            </a:r>
            <a:endParaRPr lang="en-US" altLang="zh-TW">
              <a:latin typeface="Times New Roman" panose="02020603050405020304" pitchFamily="18" charset="0"/>
              <a:ea typeface="PMingLiU" panose="02020500000000000000" pitchFamily="18" charset="-120"/>
            </a:endParaRPr>
          </a:p>
        </p:txBody>
      </p:sp>
      <p:sp>
        <p:nvSpPr>
          <p:cNvPr id="67609" name="Text Box 24">
            <a:extLst>
              <a:ext uri="{FF2B5EF4-FFF2-40B4-BE49-F238E27FC236}">
                <a16:creationId xmlns:a16="http://schemas.microsoft.com/office/drawing/2014/main" id="{FB093003-610D-422C-BE99-5E11D01E6318}"/>
              </a:ext>
            </a:extLst>
          </p:cNvPr>
          <p:cNvSpPr txBox="1">
            <a:spLocks noChangeArrowheads="1"/>
          </p:cNvSpPr>
          <p:nvPr/>
        </p:nvSpPr>
        <p:spPr bwMode="auto">
          <a:xfrm>
            <a:off x="347345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60</a:t>
            </a:r>
            <a:endParaRPr lang="en-US" altLang="zh-TW">
              <a:latin typeface="Times New Roman" panose="02020603050405020304" pitchFamily="18" charset="0"/>
              <a:ea typeface="PMingLiU" panose="02020500000000000000" pitchFamily="18" charset="-120"/>
            </a:endParaRPr>
          </a:p>
        </p:txBody>
      </p:sp>
      <p:sp>
        <p:nvSpPr>
          <p:cNvPr id="67610" name="Text Box 25">
            <a:extLst>
              <a:ext uri="{FF2B5EF4-FFF2-40B4-BE49-F238E27FC236}">
                <a16:creationId xmlns:a16="http://schemas.microsoft.com/office/drawing/2014/main" id="{55CCC735-4066-40BF-A1AA-D9BF7924D45A}"/>
              </a:ext>
            </a:extLst>
          </p:cNvPr>
          <p:cNvSpPr txBox="1">
            <a:spLocks noChangeArrowheads="1"/>
          </p:cNvSpPr>
          <p:nvPr/>
        </p:nvSpPr>
        <p:spPr bwMode="auto">
          <a:xfrm>
            <a:off x="3689350" y="2681288"/>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age</a:t>
            </a:r>
            <a:endParaRPr lang="en-US" altLang="zh-TW">
              <a:latin typeface="Times New Roman" panose="02020603050405020304" pitchFamily="18" charset="0"/>
              <a:ea typeface="PMingLiU" panose="02020500000000000000" pitchFamily="18" charset="-120"/>
            </a:endParaRPr>
          </a:p>
        </p:txBody>
      </p:sp>
      <p:sp>
        <p:nvSpPr>
          <p:cNvPr id="67611" name="Text Box 26">
            <a:extLst>
              <a:ext uri="{FF2B5EF4-FFF2-40B4-BE49-F238E27FC236}">
                <a16:creationId xmlns:a16="http://schemas.microsoft.com/office/drawing/2014/main" id="{83FFF144-A33A-450A-A72D-40238BF0D19B}"/>
              </a:ext>
            </a:extLst>
          </p:cNvPr>
          <p:cNvSpPr txBox="1">
            <a:spLocks noChangeArrowheads="1"/>
          </p:cNvSpPr>
          <p:nvPr/>
        </p:nvSpPr>
        <p:spPr bwMode="auto">
          <a:xfrm rot="-5400000">
            <a:off x="872332" y="1185068"/>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5</a:t>
            </a:r>
            <a:endParaRPr lang="en-US" altLang="zh-TW">
              <a:latin typeface="Times New Roman" panose="02020603050405020304" pitchFamily="18" charset="0"/>
              <a:ea typeface="PMingLiU" panose="02020500000000000000" pitchFamily="18" charset="-120"/>
            </a:endParaRPr>
          </a:p>
        </p:txBody>
      </p:sp>
      <p:sp>
        <p:nvSpPr>
          <p:cNvPr id="67612" name="Text Box 27">
            <a:extLst>
              <a:ext uri="{FF2B5EF4-FFF2-40B4-BE49-F238E27FC236}">
                <a16:creationId xmlns:a16="http://schemas.microsoft.com/office/drawing/2014/main" id="{154E4995-EC16-4DDB-9752-04BCB42CF64C}"/>
              </a:ext>
            </a:extLst>
          </p:cNvPr>
          <p:cNvSpPr txBox="1">
            <a:spLocks noChangeArrowheads="1"/>
          </p:cNvSpPr>
          <p:nvPr/>
        </p:nvSpPr>
        <p:spPr bwMode="auto">
          <a:xfrm rot="-5400000">
            <a:off x="872332" y="1489868"/>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4</a:t>
            </a:r>
            <a:endParaRPr lang="en-US" altLang="zh-TW">
              <a:latin typeface="Times New Roman" panose="02020603050405020304" pitchFamily="18" charset="0"/>
              <a:ea typeface="PMingLiU" panose="02020500000000000000" pitchFamily="18" charset="-120"/>
            </a:endParaRPr>
          </a:p>
        </p:txBody>
      </p:sp>
      <p:sp>
        <p:nvSpPr>
          <p:cNvPr id="67613" name="Text Box 28">
            <a:extLst>
              <a:ext uri="{FF2B5EF4-FFF2-40B4-BE49-F238E27FC236}">
                <a16:creationId xmlns:a16="http://schemas.microsoft.com/office/drawing/2014/main" id="{BDCCD6FE-5124-42B4-BF53-45846F4E8153}"/>
              </a:ext>
            </a:extLst>
          </p:cNvPr>
          <p:cNvSpPr txBox="1">
            <a:spLocks noChangeArrowheads="1"/>
          </p:cNvSpPr>
          <p:nvPr/>
        </p:nvSpPr>
        <p:spPr bwMode="auto">
          <a:xfrm rot="-5400000">
            <a:off x="872332" y="1801018"/>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3</a:t>
            </a:r>
            <a:endParaRPr lang="en-US" altLang="zh-TW">
              <a:latin typeface="Times New Roman" panose="02020603050405020304" pitchFamily="18" charset="0"/>
              <a:ea typeface="PMingLiU" panose="02020500000000000000" pitchFamily="18" charset="-120"/>
            </a:endParaRPr>
          </a:p>
        </p:txBody>
      </p:sp>
      <p:sp>
        <p:nvSpPr>
          <p:cNvPr id="67614" name="Text Box 29">
            <a:extLst>
              <a:ext uri="{FF2B5EF4-FFF2-40B4-BE49-F238E27FC236}">
                <a16:creationId xmlns:a16="http://schemas.microsoft.com/office/drawing/2014/main" id="{A12FE17D-C120-4E66-BF05-29CD668E0C6E}"/>
              </a:ext>
            </a:extLst>
          </p:cNvPr>
          <p:cNvSpPr txBox="1">
            <a:spLocks noChangeArrowheads="1"/>
          </p:cNvSpPr>
          <p:nvPr/>
        </p:nvSpPr>
        <p:spPr bwMode="auto">
          <a:xfrm rot="-5400000">
            <a:off x="872332" y="2404268"/>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1</a:t>
            </a:r>
            <a:endParaRPr lang="en-US" altLang="zh-TW">
              <a:latin typeface="Times New Roman" panose="02020603050405020304" pitchFamily="18" charset="0"/>
              <a:ea typeface="PMingLiU" panose="02020500000000000000" pitchFamily="18" charset="-120"/>
            </a:endParaRPr>
          </a:p>
        </p:txBody>
      </p:sp>
      <p:sp>
        <p:nvSpPr>
          <p:cNvPr id="67615" name="Text Box 30">
            <a:extLst>
              <a:ext uri="{FF2B5EF4-FFF2-40B4-BE49-F238E27FC236}">
                <a16:creationId xmlns:a16="http://schemas.microsoft.com/office/drawing/2014/main" id="{2C8669B9-DE33-4324-9581-325D51E5F8CC}"/>
              </a:ext>
            </a:extLst>
          </p:cNvPr>
          <p:cNvSpPr txBox="1">
            <a:spLocks noChangeArrowheads="1"/>
          </p:cNvSpPr>
          <p:nvPr/>
        </p:nvSpPr>
        <p:spPr bwMode="auto">
          <a:xfrm rot="-5400000">
            <a:off x="872332" y="2105818"/>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2</a:t>
            </a:r>
            <a:endParaRPr lang="en-US" altLang="zh-TW">
              <a:latin typeface="Times New Roman" panose="02020603050405020304" pitchFamily="18" charset="0"/>
              <a:ea typeface="PMingLiU" panose="02020500000000000000" pitchFamily="18" charset="-120"/>
            </a:endParaRPr>
          </a:p>
        </p:txBody>
      </p:sp>
      <p:sp>
        <p:nvSpPr>
          <p:cNvPr id="67616" name="Text Box 31">
            <a:extLst>
              <a:ext uri="{FF2B5EF4-FFF2-40B4-BE49-F238E27FC236}">
                <a16:creationId xmlns:a16="http://schemas.microsoft.com/office/drawing/2014/main" id="{F2A3C540-F231-4EFE-948E-BA2C9AD259F6}"/>
              </a:ext>
            </a:extLst>
          </p:cNvPr>
          <p:cNvSpPr txBox="1">
            <a:spLocks noChangeArrowheads="1"/>
          </p:cNvSpPr>
          <p:nvPr/>
        </p:nvSpPr>
        <p:spPr bwMode="auto">
          <a:xfrm rot="-5400000">
            <a:off x="886619" y="878682"/>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6</a:t>
            </a:r>
            <a:endParaRPr lang="en-US" altLang="zh-TW">
              <a:latin typeface="Times New Roman" panose="02020603050405020304" pitchFamily="18" charset="0"/>
              <a:ea typeface="PMingLiU" panose="02020500000000000000" pitchFamily="18" charset="-120"/>
            </a:endParaRPr>
          </a:p>
        </p:txBody>
      </p:sp>
      <p:sp>
        <p:nvSpPr>
          <p:cNvPr id="67617" name="Text Box 32">
            <a:extLst>
              <a:ext uri="{FF2B5EF4-FFF2-40B4-BE49-F238E27FC236}">
                <a16:creationId xmlns:a16="http://schemas.microsoft.com/office/drawing/2014/main" id="{F18A60A9-B2AD-4741-B12F-EB30039351F7}"/>
              </a:ext>
            </a:extLst>
          </p:cNvPr>
          <p:cNvSpPr txBox="1">
            <a:spLocks noChangeArrowheads="1"/>
          </p:cNvSpPr>
          <p:nvPr/>
        </p:nvSpPr>
        <p:spPr bwMode="auto">
          <a:xfrm rot="-5400000">
            <a:off x="872332" y="573881"/>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7</a:t>
            </a:r>
            <a:endParaRPr lang="en-US" altLang="zh-TW">
              <a:latin typeface="Times New Roman" panose="02020603050405020304" pitchFamily="18" charset="0"/>
              <a:ea typeface="PMingLiU" panose="02020500000000000000" pitchFamily="18" charset="-120"/>
            </a:endParaRPr>
          </a:p>
        </p:txBody>
      </p:sp>
      <p:sp>
        <p:nvSpPr>
          <p:cNvPr id="67618" name="Text Box 33">
            <a:extLst>
              <a:ext uri="{FF2B5EF4-FFF2-40B4-BE49-F238E27FC236}">
                <a16:creationId xmlns:a16="http://schemas.microsoft.com/office/drawing/2014/main" id="{CC60299A-C873-43E7-8620-5C495FDC953E}"/>
              </a:ext>
            </a:extLst>
          </p:cNvPr>
          <p:cNvSpPr txBox="1">
            <a:spLocks noChangeArrowheads="1"/>
          </p:cNvSpPr>
          <p:nvPr/>
        </p:nvSpPr>
        <p:spPr bwMode="auto">
          <a:xfrm rot="-5400000">
            <a:off x="886619" y="2699544"/>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0</a:t>
            </a:r>
            <a:endParaRPr lang="en-US" altLang="zh-TW">
              <a:latin typeface="Times New Roman" panose="02020603050405020304" pitchFamily="18" charset="0"/>
              <a:ea typeface="PMingLiU" panose="02020500000000000000" pitchFamily="18" charset="-120"/>
            </a:endParaRPr>
          </a:p>
        </p:txBody>
      </p:sp>
      <p:grpSp>
        <p:nvGrpSpPr>
          <p:cNvPr id="67619" name="Group 34">
            <a:extLst>
              <a:ext uri="{FF2B5EF4-FFF2-40B4-BE49-F238E27FC236}">
                <a16:creationId xmlns:a16="http://schemas.microsoft.com/office/drawing/2014/main" id="{FE6FCC3E-B1F0-4E58-80BD-26B8661CC193}"/>
              </a:ext>
            </a:extLst>
          </p:cNvPr>
          <p:cNvGrpSpPr>
            <a:grpSpLocks/>
          </p:cNvGrpSpPr>
          <p:nvPr/>
        </p:nvGrpSpPr>
        <p:grpSpPr bwMode="auto">
          <a:xfrm>
            <a:off x="4648200" y="160338"/>
            <a:ext cx="3921125" cy="3101975"/>
            <a:chOff x="2928" y="101"/>
            <a:chExt cx="2470" cy="1954"/>
          </a:xfrm>
        </p:grpSpPr>
        <p:sp>
          <p:nvSpPr>
            <p:cNvPr id="67709" name="Rectangle 35" descr="25%">
              <a:extLst>
                <a:ext uri="{FF2B5EF4-FFF2-40B4-BE49-F238E27FC236}">
                  <a16:creationId xmlns:a16="http://schemas.microsoft.com/office/drawing/2014/main" id="{BDE77749-2987-42F9-9842-FF211100531C}"/>
                </a:ext>
              </a:extLst>
            </p:cNvPr>
            <p:cNvSpPr>
              <a:spLocks noChangeArrowheads="1"/>
            </p:cNvSpPr>
            <p:nvPr/>
          </p:nvSpPr>
          <p:spPr bwMode="auto">
            <a:xfrm>
              <a:off x="3720" y="1248"/>
              <a:ext cx="382" cy="382"/>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710" name="Rectangle 36" descr="25%">
              <a:extLst>
                <a:ext uri="{FF2B5EF4-FFF2-40B4-BE49-F238E27FC236}">
                  <a16:creationId xmlns:a16="http://schemas.microsoft.com/office/drawing/2014/main" id="{7CE6DCD5-55A2-4D7D-B554-BA6A40DCCDD8}"/>
                </a:ext>
              </a:extLst>
            </p:cNvPr>
            <p:cNvSpPr>
              <a:spLocks noChangeArrowheads="1"/>
            </p:cNvSpPr>
            <p:nvPr/>
          </p:nvSpPr>
          <p:spPr bwMode="auto">
            <a:xfrm>
              <a:off x="3910" y="1056"/>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711" name="Rectangle 37" descr="25%">
              <a:extLst>
                <a:ext uri="{FF2B5EF4-FFF2-40B4-BE49-F238E27FC236}">
                  <a16:creationId xmlns:a16="http://schemas.microsoft.com/office/drawing/2014/main" id="{A1EF3E9C-AD14-4F40-A70F-589B93D1E588}"/>
                </a:ext>
              </a:extLst>
            </p:cNvPr>
            <p:cNvSpPr>
              <a:spLocks noChangeArrowheads="1"/>
            </p:cNvSpPr>
            <p:nvPr/>
          </p:nvSpPr>
          <p:spPr bwMode="auto">
            <a:xfrm>
              <a:off x="4102" y="866"/>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712" name="Rectangle 38" descr="25%">
              <a:extLst>
                <a:ext uri="{FF2B5EF4-FFF2-40B4-BE49-F238E27FC236}">
                  <a16:creationId xmlns:a16="http://schemas.microsoft.com/office/drawing/2014/main" id="{CDAEF2F2-4DD4-4158-92AB-0F3ADE2A78D4}"/>
                </a:ext>
              </a:extLst>
            </p:cNvPr>
            <p:cNvSpPr>
              <a:spLocks noChangeArrowheads="1"/>
            </p:cNvSpPr>
            <p:nvPr/>
          </p:nvSpPr>
          <p:spPr bwMode="auto">
            <a:xfrm>
              <a:off x="4294" y="862"/>
              <a:ext cx="384" cy="574"/>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713" name="Rectangle 39">
              <a:extLst>
                <a:ext uri="{FF2B5EF4-FFF2-40B4-BE49-F238E27FC236}">
                  <a16:creationId xmlns:a16="http://schemas.microsoft.com/office/drawing/2014/main" id="{025B1DF0-9299-40E4-9DF3-20F66B0BAFA2}"/>
                </a:ext>
              </a:extLst>
            </p:cNvPr>
            <p:cNvSpPr>
              <a:spLocks noChangeArrowheads="1"/>
            </p:cNvSpPr>
            <p:nvPr/>
          </p:nvSpPr>
          <p:spPr bwMode="auto">
            <a:xfrm>
              <a:off x="3526" y="240"/>
              <a:ext cx="1536" cy="15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714" name="Line 40">
              <a:extLst>
                <a:ext uri="{FF2B5EF4-FFF2-40B4-BE49-F238E27FC236}">
                  <a16:creationId xmlns:a16="http://schemas.microsoft.com/office/drawing/2014/main" id="{B1846A62-43C2-4CC5-8B91-349574323338}"/>
                </a:ext>
              </a:extLst>
            </p:cNvPr>
            <p:cNvSpPr>
              <a:spLocks noChangeShapeType="1"/>
            </p:cNvSpPr>
            <p:nvPr/>
          </p:nvSpPr>
          <p:spPr bwMode="auto">
            <a:xfrm>
              <a:off x="4294"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15" name="Line 41">
              <a:extLst>
                <a:ext uri="{FF2B5EF4-FFF2-40B4-BE49-F238E27FC236}">
                  <a16:creationId xmlns:a16="http://schemas.microsoft.com/office/drawing/2014/main" id="{1C45ADF2-0EE7-4BC9-BA6E-4E13AE35B494}"/>
                </a:ext>
              </a:extLst>
            </p:cNvPr>
            <p:cNvSpPr>
              <a:spLocks noChangeShapeType="1"/>
            </p:cNvSpPr>
            <p:nvPr/>
          </p:nvSpPr>
          <p:spPr bwMode="auto">
            <a:xfrm>
              <a:off x="4678"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16" name="Line 42">
              <a:extLst>
                <a:ext uri="{FF2B5EF4-FFF2-40B4-BE49-F238E27FC236}">
                  <a16:creationId xmlns:a16="http://schemas.microsoft.com/office/drawing/2014/main" id="{D8ABCE54-435B-452F-9CAC-8D12F5323B4D}"/>
                </a:ext>
              </a:extLst>
            </p:cNvPr>
            <p:cNvSpPr>
              <a:spLocks noChangeShapeType="1"/>
            </p:cNvSpPr>
            <p:nvPr/>
          </p:nvSpPr>
          <p:spPr bwMode="auto">
            <a:xfrm>
              <a:off x="3910"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17" name="Line 43">
              <a:extLst>
                <a:ext uri="{FF2B5EF4-FFF2-40B4-BE49-F238E27FC236}">
                  <a16:creationId xmlns:a16="http://schemas.microsoft.com/office/drawing/2014/main" id="{DAFE5BCB-BC75-483C-B9A0-ED46E2EBBE36}"/>
                </a:ext>
              </a:extLst>
            </p:cNvPr>
            <p:cNvSpPr>
              <a:spLocks noChangeShapeType="1"/>
            </p:cNvSpPr>
            <p:nvPr/>
          </p:nvSpPr>
          <p:spPr bwMode="auto">
            <a:xfrm>
              <a:off x="4870"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18" name="Line 44">
              <a:extLst>
                <a:ext uri="{FF2B5EF4-FFF2-40B4-BE49-F238E27FC236}">
                  <a16:creationId xmlns:a16="http://schemas.microsoft.com/office/drawing/2014/main" id="{2AEE7922-BA2E-4242-B095-8943291AD695}"/>
                </a:ext>
              </a:extLst>
            </p:cNvPr>
            <p:cNvSpPr>
              <a:spLocks noChangeShapeType="1"/>
            </p:cNvSpPr>
            <p:nvPr/>
          </p:nvSpPr>
          <p:spPr bwMode="auto">
            <a:xfrm>
              <a:off x="4486"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19" name="Line 45">
              <a:extLst>
                <a:ext uri="{FF2B5EF4-FFF2-40B4-BE49-F238E27FC236}">
                  <a16:creationId xmlns:a16="http://schemas.microsoft.com/office/drawing/2014/main" id="{23A56F26-7886-4D54-84AD-C878843A0D45}"/>
                </a:ext>
              </a:extLst>
            </p:cNvPr>
            <p:cNvSpPr>
              <a:spLocks noChangeShapeType="1"/>
            </p:cNvSpPr>
            <p:nvPr/>
          </p:nvSpPr>
          <p:spPr bwMode="auto">
            <a:xfrm>
              <a:off x="4102"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20" name="Line 46">
              <a:extLst>
                <a:ext uri="{FF2B5EF4-FFF2-40B4-BE49-F238E27FC236}">
                  <a16:creationId xmlns:a16="http://schemas.microsoft.com/office/drawing/2014/main" id="{2CC3580C-CFF0-4583-A53D-8C23FF950923}"/>
                </a:ext>
              </a:extLst>
            </p:cNvPr>
            <p:cNvSpPr>
              <a:spLocks noChangeShapeType="1"/>
            </p:cNvSpPr>
            <p:nvPr/>
          </p:nvSpPr>
          <p:spPr bwMode="auto">
            <a:xfrm>
              <a:off x="3718"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21" name="Line 47">
              <a:extLst>
                <a:ext uri="{FF2B5EF4-FFF2-40B4-BE49-F238E27FC236}">
                  <a16:creationId xmlns:a16="http://schemas.microsoft.com/office/drawing/2014/main" id="{3D4B3F8B-E995-49B1-950C-2CFE93937374}"/>
                </a:ext>
              </a:extLst>
            </p:cNvPr>
            <p:cNvSpPr>
              <a:spLocks noChangeShapeType="1"/>
            </p:cNvSpPr>
            <p:nvPr/>
          </p:nvSpPr>
          <p:spPr bwMode="auto">
            <a:xfrm rot="16200000" flipH="1">
              <a:off x="4295" y="289"/>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22" name="Line 48">
              <a:extLst>
                <a:ext uri="{FF2B5EF4-FFF2-40B4-BE49-F238E27FC236}">
                  <a16:creationId xmlns:a16="http://schemas.microsoft.com/office/drawing/2014/main" id="{079E6B8E-27EE-462D-A6F9-DE535E656A5C}"/>
                </a:ext>
              </a:extLst>
            </p:cNvPr>
            <p:cNvSpPr>
              <a:spLocks noChangeShapeType="1"/>
            </p:cNvSpPr>
            <p:nvPr/>
          </p:nvSpPr>
          <p:spPr bwMode="auto">
            <a:xfrm rot="16200000" flipH="1">
              <a:off x="4293" y="673"/>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23" name="Line 49">
              <a:extLst>
                <a:ext uri="{FF2B5EF4-FFF2-40B4-BE49-F238E27FC236}">
                  <a16:creationId xmlns:a16="http://schemas.microsoft.com/office/drawing/2014/main" id="{6A0C0238-55B1-40F7-9CFA-AF1A6605CED7}"/>
                </a:ext>
              </a:extLst>
            </p:cNvPr>
            <p:cNvSpPr>
              <a:spLocks noChangeShapeType="1"/>
            </p:cNvSpPr>
            <p:nvPr/>
          </p:nvSpPr>
          <p:spPr bwMode="auto">
            <a:xfrm rot="16200000" flipH="1">
              <a:off x="4293" y="97"/>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24" name="Line 50">
              <a:extLst>
                <a:ext uri="{FF2B5EF4-FFF2-40B4-BE49-F238E27FC236}">
                  <a16:creationId xmlns:a16="http://schemas.microsoft.com/office/drawing/2014/main" id="{D25F61AD-9F04-45CE-9A79-1CEE098AD0AE}"/>
                </a:ext>
              </a:extLst>
            </p:cNvPr>
            <p:cNvSpPr>
              <a:spLocks noChangeShapeType="1"/>
            </p:cNvSpPr>
            <p:nvPr/>
          </p:nvSpPr>
          <p:spPr bwMode="auto">
            <a:xfrm rot="16200000" flipH="1">
              <a:off x="4293" y="-287"/>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25" name="Line 51">
              <a:extLst>
                <a:ext uri="{FF2B5EF4-FFF2-40B4-BE49-F238E27FC236}">
                  <a16:creationId xmlns:a16="http://schemas.microsoft.com/office/drawing/2014/main" id="{647FA93D-2FDE-42BE-A4D8-69D04B756F35}"/>
                </a:ext>
              </a:extLst>
            </p:cNvPr>
            <p:cNvSpPr>
              <a:spLocks noChangeShapeType="1"/>
            </p:cNvSpPr>
            <p:nvPr/>
          </p:nvSpPr>
          <p:spPr bwMode="auto">
            <a:xfrm rot="16200000" flipH="1">
              <a:off x="4293" y="-95"/>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26" name="Line 52">
              <a:extLst>
                <a:ext uri="{FF2B5EF4-FFF2-40B4-BE49-F238E27FC236}">
                  <a16:creationId xmlns:a16="http://schemas.microsoft.com/office/drawing/2014/main" id="{A9204A79-EB96-4787-A42E-6CE24E347FB7}"/>
                </a:ext>
              </a:extLst>
            </p:cNvPr>
            <p:cNvSpPr>
              <a:spLocks noChangeShapeType="1"/>
            </p:cNvSpPr>
            <p:nvPr/>
          </p:nvSpPr>
          <p:spPr bwMode="auto">
            <a:xfrm rot="16200000" flipH="1">
              <a:off x="4293" y="481"/>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27" name="Line 53">
              <a:extLst>
                <a:ext uri="{FF2B5EF4-FFF2-40B4-BE49-F238E27FC236}">
                  <a16:creationId xmlns:a16="http://schemas.microsoft.com/office/drawing/2014/main" id="{CC735B93-F725-44A3-9336-960962D103B8}"/>
                </a:ext>
              </a:extLst>
            </p:cNvPr>
            <p:cNvSpPr>
              <a:spLocks noChangeShapeType="1"/>
            </p:cNvSpPr>
            <p:nvPr/>
          </p:nvSpPr>
          <p:spPr bwMode="auto">
            <a:xfrm rot="16200000" flipH="1">
              <a:off x="4293" y="865"/>
              <a:ext cx="0" cy="15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67728" name="Text Box 54">
              <a:extLst>
                <a:ext uri="{FF2B5EF4-FFF2-40B4-BE49-F238E27FC236}">
                  <a16:creationId xmlns:a16="http://schemas.microsoft.com/office/drawing/2014/main" id="{E6689530-D695-41F8-88FC-A8031A935765}"/>
                </a:ext>
              </a:extLst>
            </p:cNvPr>
            <p:cNvSpPr txBox="1">
              <a:spLocks noChangeArrowheads="1"/>
            </p:cNvSpPr>
            <p:nvPr/>
          </p:nvSpPr>
          <p:spPr bwMode="auto">
            <a:xfrm>
              <a:off x="3382" y="1824"/>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20</a:t>
              </a:r>
              <a:endParaRPr lang="en-US" altLang="zh-TW">
                <a:latin typeface="Times New Roman" panose="02020603050405020304" pitchFamily="18" charset="0"/>
                <a:ea typeface="PMingLiU" panose="02020500000000000000" pitchFamily="18" charset="-120"/>
              </a:endParaRPr>
            </a:p>
          </p:txBody>
        </p:sp>
        <p:sp>
          <p:nvSpPr>
            <p:cNvPr id="67729" name="Text Box 55">
              <a:extLst>
                <a:ext uri="{FF2B5EF4-FFF2-40B4-BE49-F238E27FC236}">
                  <a16:creationId xmlns:a16="http://schemas.microsoft.com/office/drawing/2014/main" id="{06544DDF-6645-404B-8ECF-BC393069F017}"/>
                </a:ext>
              </a:extLst>
            </p:cNvPr>
            <p:cNvSpPr txBox="1">
              <a:spLocks noChangeArrowheads="1"/>
            </p:cNvSpPr>
            <p:nvPr/>
          </p:nvSpPr>
          <p:spPr bwMode="auto">
            <a:xfrm>
              <a:off x="3794" y="1824"/>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30</a:t>
              </a:r>
              <a:endParaRPr lang="en-US" altLang="zh-TW">
                <a:latin typeface="Times New Roman" panose="02020603050405020304" pitchFamily="18" charset="0"/>
                <a:ea typeface="PMingLiU" panose="02020500000000000000" pitchFamily="18" charset="-120"/>
              </a:endParaRPr>
            </a:p>
          </p:txBody>
        </p:sp>
        <p:sp>
          <p:nvSpPr>
            <p:cNvPr id="67730" name="Text Box 56">
              <a:extLst>
                <a:ext uri="{FF2B5EF4-FFF2-40B4-BE49-F238E27FC236}">
                  <a16:creationId xmlns:a16="http://schemas.microsoft.com/office/drawing/2014/main" id="{7B645927-696F-4C51-B677-2C4C72DD7335}"/>
                </a:ext>
              </a:extLst>
            </p:cNvPr>
            <p:cNvSpPr txBox="1">
              <a:spLocks noChangeArrowheads="1"/>
            </p:cNvSpPr>
            <p:nvPr/>
          </p:nvSpPr>
          <p:spPr bwMode="auto">
            <a:xfrm>
              <a:off x="4178" y="1824"/>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40</a:t>
              </a:r>
              <a:endParaRPr lang="en-US" altLang="zh-TW">
                <a:latin typeface="Times New Roman" panose="02020603050405020304" pitchFamily="18" charset="0"/>
                <a:ea typeface="PMingLiU" panose="02020500000000000000" pitchFamily="18" charset="-120"/>
              </a:endParaRPr>
            </a:p>
          </p:txBody>
        </p:sp>
        <p:sp>
          <p:nvSpPr>
            <p:cNvPr id="67731" name="Text Box 57">
              <a:extLst>
                <a:ext uri="{FF2B5EF4-FFF2-40B4-BE49-F238E27FC236}">
                  <a16:creationId xmlns:a16="http://schemas.microsoft.com/office/drawing/2014/main" id="{A626FB00-97F2-473E-BB3E-B78BB335567F}"/>
                </a:ext>
              </a:extLst>
            </p:cNvPr>
            <p:cNvSpPr txBox="1">
              <a:spLocks noChangeArrowheads="1"/>
            </p:cNvSpPr>
            <p:nvPr/>
          </p:nvSpPr>
          <p:spPr bwMode="auto">
            <a:xfrm>
              <a:off x="4562" y="1824"/>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50</a:t>
              </a:r>
              <a:endParaRPr lang="en-US" altLang="zh-TW">
                <a:latin typeface="Times New Roman" panose="02020603050405020304" pitchFamily="18" charset="0"/>
                <a:ea typeface="PMingLiU" panose="02020500000000000000" pitchFamily="18" charset="-120"/>
              </a:endParaRPr>
            </a:p>
          </p:txBody>
        </p:sp>
        <p:sp>
          <p:nvSpPr>
            <p:cNvPr id="67732" name="Text Box 58">
              <a:extLst>
                <a:ext uri="{FF2B5EF4-FFF2-40B4-BE49-F238E27FC236}">
                  <a16:creationId xmlns:a16="http://schemas.microsoft.com/office/drawing/2014/main" id="{A5AB6DC4-19C2-401E-BE2B-000BC994DC8D}"/>
                </a:ext>
              </a:extLst>
            </p:cNvPr>
            <p:cNvSpPr txBox="1">
              <a:spLocks noChangeArrowheads="1"/>
            </p:cNvSpPr>
            <p:nvPr/>
          </p:nvSpPr>
          <p:spPr bwMode="auto">
            <a:xfrm>
              <a:off x="4946" y="1824"/>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60</a:t>
              </a:r>
              <a:endParaRPr lang="en-US" altLang="zh-TW">
                <a:latin typeface="Times New Roman" panose="02020603050405020304" pitchFamily="18" charset="0"/>
                <a:ea typeface="PMingLiU" panose="02020500000000000000" pitchFamily="18" charset="-120"/>
              </a:endParaRPr>
            </a:p>
          </p:txBody>
        </p:sp>
        <p:sp>
          <p:nvSpPr>
            <p:cNvPr id="67733" name="Text Box 59">
              <a:extLst>
                <a:ext uri="{FF2B5EF4-FFF2-40B4-BE49-F238E27FC236}">
                  <a16:creationId xmlns:a16="http://schemas.microsoft.com/office/drawing/2014/main" id="{677BEBBE-75C1-4BFC-A3D4-FFC98F29A4EE}"/>
                </a:ext>
              </a:extLst>
            </p:cNvPr>
            <p:cNvSpPr txBox="1">
              <a:spLocks noChangeArrowheads="1"/>
            </p:cNvSpPr>
            <p:nvPr/>
          </p:nvSpPr>
          <p:spPr bwMode="auto">
            <a:xfrm>
              <a:off x="5082" y="1689"/>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age</a:t>
              </a:r>
              <a:endParaRPr lang="en-US" altLang="zh-TW">
                <a:latin typeface="Times New Roman" panose="02020603050405020304" pitchFamily="18" charset="0"/>
                <a:ea typeface="PMingLiU" panose="02020500000000000000" pitchFamily="18" charset="-120"/>
              </a:endParaRPr>
            </a:p>
          </p:txBody>
        </p:sp>
        <p:sp>
          <p:nvSpPr>
            <p:cNvPr id="67734" name="Text Box 60">
              <a:extLst>
                <a:ext uri="{FF2B5EF4-FFF2-40B4-BE49-F238E27FC236}">
                  <a16:creationId xmlns:a16="http://schemas.microsoft.com/office/drawing/2014/main" id="{700C148B-7C65-4585-9CE7-24EE45EFB1B9}"/>
                </a:ext>
              </a:extLst>
            </p:cNvPr>
            <p:cNvSpPr txBox="1">
              <a:spLocks noChangeArrowheads="1"/>
            </p:cNvSpPr>
            <p:nvPr/>
          </p:nvSpPr>
          <p:spPr bwMode="auto">
            <a:xfrm rot="-5400000">
              <a:off x="3308" y="74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5</a:t>
              </a:r>
              <a:endParaRPr lang="en-US" altLang="zh-TW">
                <a:latin typeface="Times New Roman" panose="02020603050405020304" pitchFamily="18" charset="0"/>
                <a:ea typeface="PMingLiU" panose="02020500000000000000" pitchFamily="18" charset="-120"/>
              </a:endParaRPr>
            </a:p>
          </p:txBody>
        </p:sp>
        <p:sp>
          <p:nvSpPr>
            <p:cNvPr id="67735" name="Text Box 61">
              <a:extLst>
                <a:ext uri="{FF2B5EF4-FFF2-40B4-BE49-F238E27FC236}">
                  <a16:creationId xmlns:a16="http://schemas.microsoft.com/office/drawing/2014/main" id="{B8D0C705-D137-4B78-8C78-20D396A00B6B}"/>
                </a:ext>
              </a:extLst>
            </p:cNvPr>
            <p:cNvSpPr txBox="1">
              <a:spLocks noChangeArrowheads="1"/>
            </p:cNvSpPr>
            <p:nvPr/>
          </p:nvSpPr>
          <p:spPr bwMode="auto">
            <a:xfrm rot="-5400000">
              <a:off x="3308" y="938"/>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4</a:t>
              </a:r>
              <a:endParaRPr lang="en-US" altLang="zh-TW">
                <a:latin typeface="Times New Roman" panose="02020603050405020304" pitchFamily="18" charset="0"/>
                <a:ea typeface="PMingLiU" panose="02020500000000000000" pitchFamily="18" charset="-120"/>
              </a:endParaRPr>
            </a:p>
          </p:txBody>
        </p:sp>
        <p:sp>
          <p:nvSpPr>
            <p:cNvPr id="67736" name="Text Box 62">
              <a:extLst>
                <a:ext uri="{FF2B5EF4-FFF2-40B4-BE49-F238E27FC236}">
                  <a16:creationId xmlns:a16="http://schemas.microsoft.com/office/drawing/2014/main" id="{5881D87B-0589-4E54-9441-00DAEC86CA4A}"/>
                </a:ext>
              </a:extLst>
            </p:cNvPr>
            <p:cNvSpPr txBox="1">
              <a:spLocks noChangeArrowheads="1"/>
            </p:cNvSpPr>
            <p:nvPr/>
          </p:nvSpPr>
          <p:spPr bwMode="auto">
            <a:xfrm rot="-5400000">
              <a:off x="3308" y="113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3</a:t>
              </a:r>
              <a:endParaRPr lang="en-US" altLang="zh-TW">
                <a:latin typeface="Times New Roman" panose="02020603050405020304" pitchFamily="18" charset="0"/>
                <a:ea typeface="PMingLiU" panose="02020500000000000000" pitchFamily="18" charset="-120"/>
              </a:endParaRPr>
            </a:p>
          </p:txBody>
        </p:sp>
        <p:sp>
          <p:nvSpPr>
            <p:cNvPr id="67737" name="Text Box 63">
              <a:extLst>
                <a:ext uri="{FF2B5EF4-FFF2-40B4-BE49-F238E27FC236}">
                  <a16:creationId xmlns:a16="http://schemas.microsoft.com/office/drawing/2014/main" id="{ACC16C9A-AB24-481E-B775-4BD60CF064CA}"/>
                </a:ext>
              </a:extLst>
            </p:cNvPr>
            <p:cNvSpPr txBox="1">
              <a:spLocks noChangeArrowheads="1"/>
            </p:cNvSpPr>
            <p:nvPr/>
          </p:nvSpPr>
          <p:spPr bwMode="auto">
            <a:xfrm rot="-5400000">
              <a:off x="3308" y="151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1</a:t>
              </a:r>
              <a:endParaRPr lang="en-US" altLang="zh-TW">
                <a:latin typeface="Times New Roman" panose="02020603050405020304" pitchFamily="18" charset="0"/>
                <a:ea typeface="PMingLiU" panose="02020500000000000000" pitchFamily="18" charset="-120"/>
              </a:endParaRPr>
            </a:p>
          </p:txBody>
        </p:sp>
        <p:sp>
          <p:nvSpPr>
            <p:cNvPr id="67738" name="Text Box 64">
              <a:extLst>
                <a:ext uri="{FF2B5EF4-FFF2-40B4-BE49-F238E27FC236}">
                  <a16:creationId xmlns:a16="http://schemas.microsoft.com/office/drawing/2014/main" id="{D8FC41DF-8FF3-4513-A523-270E725ACD12}"/>
                </a:ext>
              </a:extLst>
            </p:cNvPr>
            <p:cNvSpPr txBox="1">
              <a:spLocks noChangeArrowheads="1"/>
            </p:cNvSpPr>
            <p:nvPr/>
          </p:nvSpPr>
          <p:spPr bwMode="auto">
            <a:xfrm rot="-5400000">
              <a:off x="3308" y="1326"/>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2</a:t>
              </a:r>
              <a:endParaRPr lang="en-US" altLang="zh-TW">
                <a:latin typeface="Times New Roman" panose="02020603050405020304" pitchFamily="18" charset="0"/>
                <a:ea typeface="PMingLiU" panose="02020500000000000000" pitchFamily="18" charset="-120"/>
              </a:endParaRPr>
            </a:p>
          </p:txBody>
        </p:sp>
        <p:sp>
          <p:nvSpPr>
            <p:cNvPr id="67739" name="Text Box 65">
              <a:extLst>
                <a:ext uri="{FF2B5EF4-FFF2-40B4-BE49-F238E27FC236}">
                  <a16:creationId xmlns:a16="http://schemas.microsoft.com/office/drawing/2014/main" id="{64120130-E582-4BDF-A675-359293F9FAB1}"/>
                </a:ext>
              </a:extLst>
            </p:cNvPr>
            <p:cNvSpPr txBox="1">
              <a:spLocks noChangeArrowheads="1"/>
            </p:cNvSpPr>
            <p:nvPr/>
          </p:nvSpPr>
          <p:spPr bwMode="auto">
            <a:xfrm rot="-5400000">
              <a:off x="3318" y="55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6</a:t>
              </a:r>
              <a:endParaRPr lang="en-US" altLang="zh-TW">
                <a:latin typeface="Times New Roman" panose="02020603050405020304" pitchFamily="18" charset="0"/>
                <a:ea typeface="PMingLiU" panose="02020500000000000000" pitchFamily="18" charset="-120"/>
              </a:endParaRPr>
            </a:p>
          </p:txBody>
        </p:sp>
        <p:sp>
          <p:nvSpPr>
            <p:cNvPr id="67740" name="Text Box 66">
              <a:extLst>
                <a:ext uri="{FF2B5EF4-FFF2-40B4-BE49-F238E27FC236}">
                  <a16:creationId xmlns:a16="http://schemas.microsoft.com/office/drawing/2014/main" id="{39A40969-BBDC-47A4-ADDD-3F63C98D206E}"/>
                </a:ext>
              </a:extLst>
            </p:cNvPr>
            <p:cNvSpPr txBox="1">
              <a:spLocks noChangeArrowheads="1"/>
            </p:cNvSpPr>
            <p:nvPr/>
          </p:nvSpPr>
          <p:spPr bwMode="auto">
            <a:xfrm rot="-5400000">
              <a:off x="3309" y="360"/>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7</a:t>
              </a:r>
              <a:endParaRPr lang="en-US" altLang="zh-TW">
                <a:latin typeface="Times New Roman" panose="02020603050405020304" pitchFamily="18" charset="0"/>
                <a:ea typeface="PMingLiU" panose="02020500000000000000" pitchFamily="18" charset="-120"/>
              </a:endParaRPr>
            </a:p>
          </p:txBody>
        </p:sp>
        <p:sp>
          <p:nvSpPr>
            <p:cNvPr id="67741" name="Text Box 67">
              <a:extLst>
                <a:ext uri="{FF2B5EF4-FFF2-40B4-BE49-F238E27FC236}">
                  <a16:creationId xmlns:a16="http://schemas.microsoft.com/office/drawing/2014/main" id="{634CDE05-0429-4187-A39D-F426C34F011D}"/>
                </a:ext>
              </a:extLst>
            </p:cNvPr>
            <p:cNvSpPr txBox="1">
              <a:spLocks noChangeArrowheads="1"/>
            </p:cNvSpPr>
            <p:nvPr/>
          </p:nvSpPr>
          <p:spPr bwMode="auto">
            <a:xfrm rot="-5400000">
              <a:off x="3317" y="1700"/>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0</a:t>
              </a:r>
              <a:endParaRPr lang="en-US" altLang="zh-TW">
                <a:latin typeface="Times New Roman" panose="02020603050405020304" pitchFamily="18" charset="0"/>
                <a:ea typeface="PMingLiU" panose="02020500000000000000" pitchFamily="18" charset="-120"/>
              </a:endParaRPr>
            </a:p>
          </p:txBody>
        </p:sp>
        <p:sp>
          <p:nvSpPr>
            <p:cNvPr id="67742" name="Text Box 68">
              <a:extLst>
                <a:ext uri="{FF2B5EF4-FFF2-40B4-BE49-F238E27FC236}">
                  <a16:creationId xmlns:a16="http://schemas.microsoft.com/office/drawing/2014/main" id="{958FD079-1477-4B8E-97F9-8CFD5A5D6D52}"/>
                </a:ext>
              </a:extLst>
            </p:cNvPr>
            <p:cNvSpPr txBox="1">
              <a:spLocks noChangeArrowheads="1"/>
            </p:cNvSpPr>
            <p:nvPr/>
          </p:nvSpPr>
          <p:spPr bwMode="auto">
            <a:xfrm rot="-5400000">
              <a:off x="2796" y="233"/>
              <a:ext cx="66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Vacation(week)</a:t>
              </a:r>
              <a:endParaRPr lang="en-US" altLang="zh-TW">
                <a:latin typeface="Times New Roman" panose="02020603050405020304" pitchFamily="18" charset="0"/>
                <a:ea typeface="PMingLiU" panose="02020500000000000000" pitchFamily="18" charset="-120"/>
              </a:endParaRPr>
            </a:p>
          </p:txBody>
        </p:sp>
      </p:grpSp>
      <p:grpSp>
        <p:nvGrpSpPr>
          <p:cNvPr id="67620" name="Group 69">
            <a:extLst>
              <a:ext uri="{FF2B5EF4-FFF2-40B4-BE49-F238E27FC236}">
                <a16:creationId xmlns:a16="http://schemas.microsoft.com/office/drawing/2014/main" id="{C797F543-B9D3-4A9F-99A3-C65EEBA60FA6}"/>
              </a:ext>
            </a:extLst>
          </p:cNvPr>
          <p:cNvGrpSpPr>
            <a:grpSpLocks/>
          </p:cNvGrpSpPr>
          <p:nvPr/>
        </p:nvGrpSpPr>
        <p:grpSpPr bwMode="auto">
          <a:xfrm>
            <a:off x="2209800" y="3505200"/>
            <a:ext cx="5149850" cy="3124200"/>
            <a:chOff x="1776" y="2064"/>
            <a:chExt cx="3244" cy="1968"/>
          </a:xfrm>
        </p:grpSpPr>
        <p:grpSp>
          <p:nvGrpSpPr>
            <p:cNvPr id="67687" name="Group 70">
              <a:extLst>
                <a:ext uri="{FF2B5EF4-FFF2-40B4-BE49-F238E27FC236}">
                  <a16:creationId xmlns:a16="http://schemas.microsoft.com/office/drawing/2014/main" id="{4C695A60-D630-41C3-A590-485D75A20CAD}"/>
                </a:ext>
              </a:extLst>
            </p:cNvPr>
            <p:cNvGrpSpPr>
              <a:grpSpLocks/>
            </p:cNvGrpSpPr>
            <p:nvPr/>
          </p:nvGrpSpPr>
          <p:grpSpPr bwMode="auto">
            <a:xfrm>
              <a:off x="2976" y="2256"/>
              <a:ext cx="672" cy="768"/>
              <a:chOff x="2976" y="2256"/>
              <a:chExt cx="958" cy="768"/>
            </a:xfrm>
          </p:grpSpPr>
          <p:sp>
            <p:nvSpPr>
              <p:cNvPr id="67705" name="Rectangle 71" descr="25%">
                <a:extLst>
                  <a:ext uri="{FF2B5EF4-FFF2-40B4-BE49-F238E27FC236}">
                    <a16:creationId xmlns:a16="http://schemas.microsoft.com/office/drawing/2014/main" id="{E96329E3-70CF-4E6F-BEDA-CE3112813B3F}"/>
                  </a:ext>
                </a:extLst>
              </p:cNvPr>
              <p:cNvSpPr>
                <a:spLocks noChangeArrowheads="1"/>
              </p:cNvSpPr>
              <p:nvPr/>
            </p:nvSpPr>
            <p:spPr bwMode="auto">
              <a:xfrm>
                <a:off x="2976" y="2642"/>
                <a:ext cx="382" cy="382"/>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706" name="Rectangle 72" descr="25%">
                <a:extLst>
                  <a:ext uri="{FF2B5EF4-FFF2-40B4-BE49-F238E27FC236}">
                    <a16:creationId xmlns:a16="http://schemas.microsoft.com/office/drawing/2014/main" id="{20F79331-8986-46D9-A36B-870D9E6B2154}"/>
                  </a:ext>
                </a:extLst>
              </p:cNvPr>
              <p:cNvSpPr>
                <a:spLocks noChangeArrowheads="1"/>
              </p:cNvSpPr>
              <p:nvPr/>
            </p:nvSpPr>
            <p:spPr bwMode="auto">
              <a:xfrm>
                <a:off x="3166" y="2450"/>
                <a:ext cx="384" cy="574"/>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707" name="Rectangle 73" descr="25%">
                <a:extLst>
                  <a:ext uri="{FF2B5EF4-FFF2-40B4-BE49-F238E27FC236}">
                    <a16:creationId xmlns:a16="http://schemas.microsoft.com/office/drawing/2014/main" id="{3F161C49-0CE5-499A-9367-D9814D336D36}"/>
                  </a:ext>
                </a:extLst>
              </p:cNvPr>
              <p:cNvSpPr>
                <a:spLocks noChangeArrowheads="1"/>
              </p:cNvSpPr>
              <p:nvPr/>
            </p:nvSpPr>
            <p:spPr bwMode="auto">
              <a:xfrm>
                <a:off x="3358" y="2260"/>
                <a:ext cx="384" cy="574"/>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708" name="Rectangle 74" descr="25%">
                <a:extLst>
                  <a:ext uri="{FF2B5EF4-FFF2-40B4-BE49-F238E27FC236}">
                    <a16:creationId xmlns:a16="http://schemas.microsoft.com/office/drawing/2014/main" id="{3FFA0578-4925-4BCF-ACCE-03872CFC87FD}"/>
                  </a:ext>
                </a:extLst>
              </p:cNvPr>
              <p:cNvSpPr>
                <a:spLocks noChangeArrowheads="1"/>
              </p:cNvSpPr>
              <p:nvPr/>
            </p:nvSpPr>
            <p:spPr bwMode="auto">
              <a:xfrm>
                <a:off x="3550" y="2256"/>
                <a:ext cx="384" cy="574"/>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grpSp>
        <p:sp>
          <p:nvSpPr>
            <p:cNvPr id="67688" name="Rectangle 75">
              <a:extLst>
                <a:ext uri="{FF2B5EF4-FFF2-40B4-BE49-F238E27FC236}">
                  <a16:creationId xmlns:a16="http://schemas.microsoft.com/office/drawing/2014/main" id="{B50C78FD-EA59-4435-A1D6-82774D4577B6}"/>
                </a:ext>
              </a:extLst>
            </p:cNvPr>
            <p:cNvSpPr>
              <a:spLocks noChangeArrowheads="1"/>
            </p:cNvSpPr>
            <p:nvPr/>
          </p:nvSpPr>
          <p:spPr bwMode="auto">
            <a:xfrm>
              <a:off x="1776" y="2928"/>
              <a:ext cx="2016" cy="1104"/>
            </a:xfrm>
            <a:prstGeom prst="rect">
              <a:avLst/>
            </a:prstGeom>
            <a:solidFill>
              <a:schemeClr val="accent1"/>
            </a:solidFill>
            <a:ln w="9525">
              <a:miter lim="800000"/>
              <a:headEnd/>
              <a:tailEnd/>
            </a:ln>
            <a:scene3d>
              <a:camera prst="legacyObliqueTopRight"/>
              <a:lightRig rig="legacyNormal3" dir="b"/>
            </a:scene3d>
            <a:sp3d extrusionH="3630600" prstMaterial="legacyWirefram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89" name="Text Box 76">
              <a:extLst>
                <a:ext uri="{FF2B5EF4-FFF2-40B4-BE49-F238E27FC236}">
                  <a16:creationId xmlns:a16="http://schemas.microsoft.com/office/drawing/2014/main" id="{EBF09DFE-6860-495C-97EB-1F4553B5E498}"/>
                </a:ext>
              </a:extLst>
            </p:cNvPr>
            <p:cNvSpPr txBox="1">
              <a:spLocks noChangeArrowheads="1"/>
            </p:cNvSpPr>
            <p:nvPr/>
          </p:nvSpPr>
          <p:spPr bwMode="auto">
            <a:xfrm>
              <a:off x="4704" y="3168"/>
              <a:ext cx="3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age</a:t>
              </a:r>
              <a:endParaRPr lang="en-US" altLang="zh-TW">
                <a:latin typeface="Times New Roman" panose="02020603050405020304" pitchFamily="18" charset="0"/>
                <a:ea typeface="PMingLiU" panose="02020500000000000000" pitchFamily="18" charset="-120"/>
              </a:endParaRPr>
            </a:p>
          </p:txBody>
        </p:sp>
        <p:sp>
          <p:nvSpPr>
            <p:cNvPr id="67690" name="Text Box 77">
              <a:extLst>
                <a:ext uri="{FF2B5EF4-FFF2-40B4-BE49-F238E27FC236}">
                  <a16:creationId xmlns:a16="http://schemas.microsoft.com/office/drawing/2014/main" id="{38C13508-6869-4938-8101-3D64C753543F}"/>
                </a:ext>
              </a:extLst>
            </p:cNvPr>
            <p:cNvSpPr txBox="1">
              <a:spLocks noChangeArrowheads="1"/>
            </p:cNvSpPr>
            <p:nvPr/>
          </p:nvSpPr>
          <p:spPr bwMode="auto">
            <a:xfrm rot="-5400000">
              <a:off x="2143" y="2282"/>
              <a:ext cx="6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Vacation</a:t>
              </a:r>
              <a:endParaRPr lang="en-US" altLang="zh-TW">
                <a:latin typeface="Times New Roman" panose="02020603050405020304" pitchFamily="18" charset="0"/>
                <a:ea typeface="PMingLiU" panose="02020500000000000000" pitchFamily="18" charset="-120"/>
              </a:endParaRPr>
            </a:p>
          </p:txBody>
        </p:sp>
        <p:sp>
          <p:nvSpPr>
            <p:cNvPr id="67691" name="Text Box 78">
              <a:extLst>
                <a:ext uri="{FF2B5EF4-FFF2-40B4-BE49-F238E27FC236}">
                  <a16:creationId xmlns:a16="http://schemas.microsoft.com/office/drawing/2014/main" id="{160443CC-9C07-4A88-9E32-25AB04382B8F}"/>
                </a:ext>
              </a:extLst>
            </p:cNvPr>
            <p:cNvSpPr txBox="1">
              <a:spLocks noChangeArrowheads="1"/>
            </p:cNvSpPr>
            <p:nvPr/>
          </p:nvSpPr>
          <p:spPr bwMode="auto">
            <a:xfrm rot="-2607393">
              <a:off x="2160" y="3072"/>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Salary</a:t>
              </a:r>
              <a:endParaRPr lang="en-US" altLang="zh-TW">
                <a:latin typeface="Times New Roman" panose="02020603050405020304" pitchFamily="18" charset="0"/>
                <a:ea typeface="PMingLiU" panose="02020500000000000000" pitchFamily="18" charset="-120"/>
              </a:endParaRPr>
            </a:p>
          </p:txBody>
        </p:sp>
        <p:grpSp>
          <p:nvGrpSpPr>
            <p:cNvPr id="67692" name="Group 79">
              <a:extLst>
                <a:ext uri="{FF2B5EF4-FFF2-40B4-BE49-F238E27FC236}">
                  <a16:creationId xmlns:a16="http://schemas.microsoft.com/office/drawing/2014/main" id="{63830EE7-7E29-4109-B1DD-10DC13F5A5EE}"/>
                </a:ext>
              </a:extLst>
            </p:cNvPr>
            <p:cNvGrpSpPr>
              <a:grpSpLocks/>
            </p:cNvGrpSpPr>
            <p:nvPr/>
          </p:nvGrpSpPr>
          <p:grpSpPr bwMode="auto">
            <a:xfrm>
              <a:off x="2736" y="3360"/>
              <a:ext cx="720" cy="624"/>
              <a:chOff x="4512" y="3120"/>
              <a:chExt cx="576" cy="528"/>
            </a:xfrm>
          </p:grpSpPr>
          <p:sp>
            <p:nvSpPr>
              <p:cNvPr id="67695" name="Line 80">
                <a:extLst>
                  <a:ext uri="{FF2B5EF4-FFF2-40B4-BE49-F238E27FC236}">
                    <a16:creationId xmlns:a16="http://schemas.microsoft.com/office/drawing/2014/main" id="{27ECA492-150D-42DA-A55F-D7FE863C5A32}"/>
                  </a:ext>
                </a:extLst>
              </p:cNvPr>
              <p:cNvSpPr>
                <a:spLocks noChangeShapeType="1"/>
              </p:cNvSpPr>
              <p:nvPr/>
            </p:nvSpPr>
            <p:spPr bwMode="auto">
              <a:xfrm flipH="1">
                <a:off x="4512" y="3120"/>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696" name="Line 81">
                <a:extLst>
                  <a:ext uri="{FF2B5EF4-FFF2-40B4-BE49-F238E27FC236}">
                    <a16:creationId xmlns:a16="http://schemas.microsoft.com/office/drawing/2014/main" id="{EBE3F585-8911-4961-80AE-B996D974EA17}"/>
                  </a:ext>
                </a:extLst>
              </p:cNvPr>
              <p:cNvSpPr>
                <a:spLocks noChangeShapeType="1"/>
              </p:cNvSpPr>
              <p:nvPr/>
            </p:nvSpPr>
            <p:spPr bwMode="auto">
              <a:xfrm>
                <a:off x="4512" y="331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697" name="Line 82">
                <a:extLst>
                  <a:ext uri="{FF2B5EF4-FFF2-40B4-BE49-F238E27FC236}">
                    <a16:creationId xmlns:a16="http://schemas.microsoft.com/office/drawing/2014/main" id="{D409311A-1357-4D25-A6D6-D063E93C2DC7}"/>
                  </a:ext>
                </a:extLst>
              </p:cNvPr>
              <p:cNvSpPr>
                <a:spLocks noChangeShapeType="1"/>
              </p:cNvSpPr>
              <p:nvPr/>
            </p:nvSpPr>
            <p:spPr bwMode="auto">
              <a:xfrm flipH="1">
                <a:off x="4512" y="3312"/>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698" name="Line 83">
                <a:extLst>
                  <a:ext uri="{FF2B5EF4-FFF2-40B4-BE49-F238E27FC236}">
                    <a16:creationId xmlns:a16="http://schemas.microsoft.com/office/drawing/2014/main" id="{5D7A8173-6056-48CC-AFDA-EB22AFBE04D6}"/>
                  </a:ext>
                </a:extLst>
              </p:cNvPr>
              <p:cNvSpPr>
                <a:spLocks noChangeShapeType="1"/>
              </p:cNvSpPr>
              <p:nvPr/>
            </p:nvSpPr>
            <p:spPr bwMode="auto">
              <a:xfrm>
                <a:off x="4512"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699" name="Line 84">
                <a:extLst>
                  <a:ext uri="{FF2B5EF4-FFF2-40B4-BE49-F238E27FC236}">
                    <a16:creationId xmlns:a16="http://schemas.microsoft.com/office/drawing/2014/main" id="{5E34D142-29E9-4FD4-AC92-AE48B95D0B0E}"/>
                  </a:ext>
                </a:extLst>
              </p:cNvPr>
              <p:cNvSpPr>
                <a:spLocks noChangeShapeType="1"/>
              </p:cNvSpPr>
              <p:nvPr/>
            </p:nvSpPr>
            <p:spPr bwMode="auto">
              <a:xfrm flipH="1">
                <a:off x="4608" y="3504"/>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700" name="Line 85">
                <a:extLst>
                  <a:ext uri="{FF2B5EF4-FFF2-40B4-BE49-F238E27FC236}">
                    <a16:creationId xmlns:a16="http://schemas.microsoft.com/office/drawing/2014/main" id="{7EB0E803-C132-4ACE-A3F9-3F0BEB3AC30A}"/>
                  </a:ext>
                </a:extLst>
              </p:cNvPr>
              <p:cNvSpPr>
                <a:spLocks noChangeShapeType="1"/>
              </p:cNvSpPr>
              <p:nvPr/>
            </p:nvSpPr>
            <p:spPr bwMode="auto">
              <a:xfrm>
                <a:off x="4608" y="3648"/>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701" name="Line 86">
                <a:extLst>
                  <a:ext uri="{FF2B5EF4-FFF2-40B4-BE49-F238E27FC236}">
                    <a16:creationId xmlns:a16="http://schemas.microsoft.com/office/drawing/2014/main" id="{C2C9A154-61C5-4EB9-A614-8022E5EA511A}"/>
                  </a:ext>
                </a:extLst>
              </p:cNvPr>
              <p:cNvSpPr>
                <a:spLocks noChangeShapeType="1"/>
              </p:cNvSpPr>
              <p:nvPr/>
            </p:nvSpPr>
            <p:spPr bwMode="auto">
              <a:xfrm>
                <a:off x="4656" y="3120"/>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702" name="Line 87">
                <a:extLst>
                  <a:ext uri="{FF2B5EF4-FFF2-40B4-BE49-F238E27FC236}">
                    <a16:creationId xmlns:a16="http://schemas.microsoft.com/office/drawing/2014/main" id="{BBC3A5BB-A6FF-4753-9DB5-258E302F7605}"/>
                  </a:ext>
                </a:extLst>
              </p:cNvPr>
              <p:cNvSpPr>
                <a:spLocks noChangeShapeType="1"/>
              </p:cNvSpPr>
              <p:nvPr/>
            </p:nvSpPr>
            <p:spPr bwMode="auto">
              <a:xfrm flipH="1">
                <a:off x="4944" y="3120"/>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703" name="Line 88">
                <a:extLst>
                  <a:ext uri="{FF2B5EF4-FFF2-40B4-BE49-F238E27FC236}">
                    <a16:creationId xmlns:a16="http://schemas.microsoft.com/office/drawing/2014/main" id="{1E5142D1-AA8D-4893-ABF0-99E994AA8847}"/>
                  </a:ext>
                </a:extLst>
              </p:cNvPr>
              <p:cNvSpPr>
                <a:spLocks noChangeShapeType="1"/>
              </p:cNvSpPr>
              <p:nvPr/>
            </p:nvSpPr>
            <p:spPr bwMode="auto">
              <a:xfrm>
                <a:off x="4944" y="331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704" name="Line 89">
                <a:extLst>
                  <a:ext uri="{FF2B5EF4-FFF2-40B4-BE49-F238E27FC236}">
                    <a16:creationId xmlns:a16="http://schemas.microsoft.com/office/drawing/2014/main" id="{127EB2D9-06EC-4233-8434-F6EBB4F0D8CF}"/>
                  </a:ext>
                </a:extLst>
              </p:cNvPr>
              <p:cNvSpPr>
                <a:spLocks noChangeShapeType="1"/>
              </p:cNvSpPr>
              <p:nvPr/>
            </p:nvSpPr>
            <p:spPr bwMode="auto">
              <a:xfrm flipH="1">
                <a:off x="4848" y="3312"/>
                <a:ext cx="24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67693" name="Text Box 90">
              <a:extLst>
                <a:ext uri="{FF2B5EF4-FFF2-40B4-BE49-F238E27FC236}">
                  <a16:creationId xmlns:a16="http://schemas.microsoft.com/office/drawing/2014/main" id="{9024DF3C-C84C-49BA-AFBC-C5B887A2D2A4}"/>
                </a:ext>
              </a:extLst>
            </p:cNvPr>
            <p:cNvSpPr txBox="1">
              <a:spLocks noChangeArrowheads="1"/>
            </p:cNvSpPr>
            <p:nvPr/>
          </p:nvSpPr>
          <p:spPr bwMode="auto">
            <a:xfrm>
              <a:off x="2880" y="303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30</a:t>
              </a:r>
              <a:endParaRPr lang="en-US" altLang="zh-TW">
                <a:latin typeface="Times New Roman" panose="02020603050405020304" pitchFamily="18" charset="0"/>
                <a:ea typeface="PMingLiU" panose="02020500000000000000" pitchFamily="18" charset="-120"/>
              </a:endParaRPr>
            </a:p>
          </p:txBody>
        </p:sp>
        <p:sp>
          <p:nvSpPr>
            <p:cNvPr id="67694" name="Text Box 91">
              <a:extLst>
                <a:ext uri="{FF2B5EF4-FFF2-40B4-BE49-F238E27FC236}">
                  <a16:creationId xmlns:a16="http://schemas.microsoft.com/office/drawing/2014/main" id="{74E9046E-A263-4344-8400-94C9DDEBA723}"/>
                </a:ext>
              </a:extLst>
            </p:cNvPr>
            <p:cNvSpPr txBox="1">
              <a:spLocks noChangeArrowheads="1"/>
            </p:cNvSpPr>
            <p:nvPr/>
          </p:nvSpPr>
          <p:spPr bwMode="auto">
            <a:xfrm>
              <a:off x="3504" y="303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sz="1800">
                  <a:latin typeface="Times New Roman" panose="02020603050405020304" pitchFamily="18" charset="0"/>
                  <a:ea typeface="PMingLiU" panose="02020500000000000000" pitchFamily="18" charset="-120"/>
                </a:rPr>
                <a:t>50</a:t>
              </a:r>
              <a:endParaRPr lang="en-US" altLang="zh-TW">
                <a:latin typeface="Times New Roman" panose="02020603050405020304" pitchFamily="18" charset="0"/>
                <a:ea typeface="PMingLiU" panose="02020500000000000000" pitchFamily="18" charset="-120"/>
              </a:endParaRPr>
            </a:p>
          </p:txBody>
        </p:sp>
      </p:grpSp>
      <p:sp>
        <p:nvSpPr>
          <p:cNvPr id="67621" name="Oval 92">
            <a:extLst>
              <a:ext uri="{FF2B5EF4-FFF2-40B4-BE49-F238E27FC236}">
                <a16:creationId xmlns:a16="http://schemas.microsoft.com/office/drawing/2014/main" id="{CD2D7D78-7DE8-45E0-B94B-010DB7322892}"/>
              </a:ext>
            </a:extLst>
          </p:cNvPr>
          <p:cNvSpPr>
            <a:spLocks noChangeArrowheads="1"/>
          </p:cNvSpPr>
          <p:nvPr/>
        </p:nvSpPr>
        <p:spPr bwMode="auto">
          <a:xfrm>
            <a:off x="6096000" y="2438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22" name="Oval 93">
            <a:extLst>
              <a:ext uri="{FF2B5EF4-FFF2-40B4-BE49-F238E27FC236}">
                <a16:creationId xmlns:a16="http://schemas.microsoft.com/office/drawing/2014/main" id="{7D1D6CB7-D0E0-473B-9EA9-E9F6F16EF393}"/>
              </a:ext>
            </a:extLst>
          </p:cNvPr>
          <p:cNvSpPr>
            <a:spLocks noChangeArrowheads="1"/>
          </p:cNvSpPr>
          <p:nvPr/>
        </p:nvSpPr>
        <p:spPr bwMode="auto">
          <a:xfrm>
            <a:off x="1600200" y="17526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23" name="Oval 94">
            <a:extLst>
              <a:ext uri="{FF2B5EF4-FFF2-40B4-BE49-F238E27FC236}">
                <a16:creationId xmlns:a16="http://schemas.microsoft.com/office/drawing/2014/main" id="{8DB5B66F-881B-414B-9019-F632EF36FE33}"/>
              </a:ext>
            </a:extLst>
          </p:cNvPr>
          <p:cNvSpPr>
            <a:spLocks noChangeArrowheads="1"/>
          </p:cNvSpPr>
          <p:nvPr/>
        </p:nvSpPr>
        <p:spPr bwMode="auto">
          <a:xfrm>
            <a:off x="1752600" y="1905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24" name="Oval 95">
            <a:extLst>
              <a:ext uri="{FF2B5EF4-FFF2-40B4-BE49-F238E27FC236}">
                <a16:creationId xmlns:a16="http://schemas.microsoft.com/office/drawing/2014/main" id="{48BBBCC1-C1A8-4158-8A9E-C8D2175F6E47}"/>
              </a:ext>
            </a:extLst>
          </p:cNvPr>
          <p:cNvSpPr>
            <a:spLocks noChangeArrowheads="1"/>
          </p:cNvSpPr>
          <p:nvPr/>
        </p:nvSpPr>
        <p:spPr bwMode="auto">
          <a:xfrm>
            <a:off x="1752600" y="1524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25" name="Oval 96">
            <a:extLst>
              <a:ext uri="{FF2B5EF4-FFF2-40B4-BE49-F238E27FC236}">
                <a16:creationId xmlns:a16="http://schemas.microsoft.com/office/drawing/2014/main" id="{6A89088C-CF71-4D75-A411-42D426ED2661}"/>
              </a:ext>
            </a:extLst>
          </p:cNvPr>
          <p:cNvSpPr>
            <a:spLocks noChangeArrowheads="1"/>
          </p:cNvSpPr>
          <p:nvPr/>
        </p:nvSpPr>
        <p:spPr bwMode="auto">
          <a:xfrm>
            <a:off x="1600200" y="1219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26" name="Oval 97">
            <a:extLst>
              <a:ext uri="{FF2B5EF4-FFF2-40B4-BE49-F238E27FC236}">
                <a16:creationId xmlns:a16="http://schemas.microsoft.com/office/drawing/2014/main" id="{F1A52F9A-F24B-4AA3-9CA9-BAABB4C3F35B}"/>
              </a:ext>
            </a:extLst>
          </p:cNvPr>
          <p:cNvSpPr>
            <a:spLocks noChangeArrowheads="1"/>
          </p:cNvSpPr>
          <p:nvPr/>
        </p:nvSpPr>
        <p:spPr bwMode="auto">
          <a:xfrm>
            <a:off x="1752600" y="914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27" name="Oval 98">
            <a:extLst>
              <a:ext uri="{FF2B5EF4-FFF2-40B4-BE49-F238E27FC236}">
                <a16:creationId xmlns:a16="http://schemas.microsoft.com/office/drawing/2014/main" id="{611E2950-D97A-47C3-BA92-692BFF04D3E1}"/>
              </a:ext>
            </a:extLst>
          </p:cNvPr>
          <p:cNvSpPr>
            <a:spLocks noChangeArrowheads="1"/>
          </p:cNvSpPr>
          <p:nvPr/>
        </p:nvSpPr>
        <p:spPr bwMode="auto">
          <a:xfrm>
            <a:off x="1600200" y="838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28" name="Oval 99">
            <a:extLst>
              <a:ext uri="{FF2B5EF4-FFF2-40B4-BE49-F238E27FC236}">
                <a16:creationId xmlns:a16="http://schemas.microsoft.com/office/drawing/2014/main" id="{C279E456-8114-4DE9-89CB-F574970FCD59}"/>
              </a:ext>
            </a:extLst>
          </p:cNvPr>
          <p:cNvSpPr>
            <a:spLocks noChangeArrowheads="1"/>
          </p:cNvSpPr>
          <p:nvPr/>
        </p:nvSpPr>
        <p:spPr bwMode="auto">
          <a:xfrm>
            <a:off x="1676400" y="10668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29" name="Oval 100">
            <a:extLst>
              <a:ext uri="{FF2B5EF4-FFF2-40B4-BE49-F238E27FC236}">
                <a16:creationId xmlns:a16="http://schemas.microsoft.com/office/drawing/2014/main" id="{F03E3FBE-31C2-4D09-A059-9FB8B3078224}"/>
              </a:ext>
            </a:extLst>
          </p:cNvPr>
          <p:cNvSpPr>
            <a:spLocks noChangeArrowheads="1"/>
          </p:cNvSpPr>
          <p:nvPr/>
        </p:nvSpPr>
        <p:spPr bwMode="auto">
          <a:xfrm>
            <a:off x="1828800" y="838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30" name="Oval 101">
            <a:extLst>
              <a:ext uri="{FF2B5EF4-FFF2-40B4-BE49-F238E27FC236}">
                <a16:creationId xmlns:a16="http://schemas.microsoft.com/office/drawing/2014/main" id="{40E2693A-E167-43C9-AE3C-D796ACCC199E}"/>
              </a:ext>
            </a:extLst>
          </p:cNvPr>
          <p:cNvSpPr>
            <a:spLocks noChangeArrowheads="1"/>
          </p:cNvSpPr>
          <p:nvPr/>
        </p:nvSpPr>
        <p:spPr bwMode="auto">
          <a:xfrm>
            <a:off x="1981200" y="17526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31" name="Oval 102">
            <a:extLst>
              <a:ext uri="{FF2B5EF4-FFF2-40B4-BE49-F238E27FC236}">
                <a16:creationId xmlns:a16="http://schemas.microsoft.com/office/drawing/2014/main" id="{D98AFB61-0791-4B05-8093-EEE8B6CDB2E7}"/>
              </a:ext>
            </a:extLst>
          </p:cNvPr>
          <p:cNvSpPr>
            <a:spLocks noChangeArrowheads="1"/>
          </p:cNvSpPr>
          <p:nvPr/>
        </p:nvSpPr>
        <p:spPr bwMode="auto">
          <a:xfrm>
            <a:off x="2133600" y="1905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32" name="Oval 103">
            <a:extLst>
              <a:ext uri="{FF2B5EF4-FFF2-40B4-BE49-F238E27FC236}">
                <a16:creationId xmlns:a16="http://schemas.microsoft.com/office/drawing/2014/main" id="{66D49A87-B536-4B50-A627-134083AD5E4E}"/>
              </a:ext>
            </a:extLst>
          </p:cNvPr>
          <p:cNvSpPr>
            <a:spLocks noChangeArrowheads="1"/>
          </p:cNvSpPr>
          <p:nvPr/>
        </p:nvSpPr>
        <p:spPr bwMode="auto">
          <a:xfrm>
            <a:off x="2133600" y="1524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33" name="Oval 104">
            <a:extLst>
              <a:ext uri="{FF2B5EF4-FFF2-40B4-BE49-F238E27FC236}">
                <a16:creationId xmlns:a16="http://schemas.microsoft.com/office/drawing/2014/main" id="{3D6985F7-DD3A-4678-B31B-BBECF2CFB16A}"/>
              </a:ext>
            </a:extLst>
          </p:cNvPr>
          <p:cNvSpPr>
            <a:spLocks noChangeArrowheads="1"/>
          </p:cNvSpPr>
          <p:nvPr/>
        </p:nvSpPr>
        <p:spPr bwMode="auto">
          <a:xfrm>
            <a:off x="1981200" y="838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34" name="Oval 105">
            <a:extLst>
              <a:ext uri="{FF2B5EF4-FFF2-40B4-BE49-F238E27FC236}">
                <a16:creationId xmlns:a16="http://schemas.microsoft.com/office/drawing/2014/main" id="{8AE9E880-1C82-4ED8-9143-F51060B2FD52}"/>
              </a:ext>
            </a:extLst>
          </p:cNvPr>
          <p:cNvSpPr>
            <a:spLocks noChangeArrowheads="1"/>
          </p:cNvSpPr>
          <p:nvPr/>
        </p:nvSpPr>
        <p:spPr bwMode="auto">
          <a:xfrm>
            <a:off x="2209800" y="838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35" name="Oval 106">
            <a:extLst>
              <a:ext uri="{FF2B5EF4-FFF2-40B4-BE49-F238E27FC236}">
                <a16:creationId xmlns:a16="http://schemas.microsoft.com/office/drawing/2014/main" id="{CE46E24D-6062-46F2-848A-047A74632C4A}"/>
              </a:ext>
            </a:extLst>
          </p:cNvPr>
          <p:cNvSpPr>
            <a:spLocks noChangeArrowheads="1"/>
          </p:cNvSpPr>
          <p:nvPr/>
        </p:nvSpPr>
        <p:spPr bwMode="auto">
          <a:xfrm>
            <a:off x="2362200" y="17526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36" name="Oval 107">
            <a:extLst>
              <a:ext uri="{FF2B5EF4-FFF2-40B4-BE49-F238E27FC236}">
                <a16:creationId xmlns:a16="http://schemas.microsoft.com/office/drawing/2014/main" id="{A1415F82-6ACB-4297-B4A5-D1730E1DA966}"/>
              </a:ext>
            </a:extLst>
          </p:cNvPr>
          <p:cNvSpPr>
            <a:spLocks noChangeArrowheads="1"/>
          </p:cNvSpPr>
          <p:nvPr/>
        </p:nvSpPr>
        <p:spPr bwMode="auto">
          <a:xfrm>
            <a:off x="2514600" y="1905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37" name="Oval 108">
            <a:extLst>
              <a:ext uri="{FF2B5EF4-FFF2-40B4-BE49-F238E27FC236}">
                <a16:creationId xmlns:a16="http://schemas.microsoft.com/office/drawing/2014/main" id="{33D1B265-5F2D-4C38-A997-7A2EEB633BBD}"/>
              </a:ext>
            </a:extLst>
          </p:cNvPr>
          <p:cNvSpPr>
            <a:spLocks noChangeArrowheads="1"/>
          </p:cNvSpPr>
          <p:nvPr/>
        </p:nvSpPr>
        <p:spPr bwMode="auto">
          <a:xfrm>
            <a:off x="2514600" y="1524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38" name="Oval 109">
            <a:extLst>
              <a:ext uri="{FF2B5EF4-FFF2-40B4-BE49-F238E27FC236}">
                <a16:creationId xmlns:a16="http://schemas.microsoft.com/office/drawing/2014/main" id="{449E17AA-3443-4913-89EB-576466A53799}"/>
              </a:ext>
            </a:extLst>
          </p:cNvPr>
          <p:cNvSpPr>
            <a:spLocks noChangeArrowheads="1"/>
          </p:cNvSpPr>
          <p:nvPr/>
        </p:nvSpPr>
        <p:spPr bwMode="auto">
          <a:xfrm>
            <a:off x="2362200" y="838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39" name="Oval 110">
            <a:extLst>
              <a:ext uri="{FF2B5EF4-FFF2-40B4-BE49-F238E27FC236}">
                <a16:creationId xmlns:a16="http://schemas.microsoft.com/office/drawing/2014/main" id="{E9BF34B3-0E05-4325-8377-4DA571B236E7}"/>
              </a:ext>
            </a:extLst>
          </p:cNvPr>
          <p:cNvSpPr>
            <a:spLocks noChangeArrowheads="1"/>
          </p:cNvSpPr>
          <p:nvPr/>
        </p:nvSpPr>
        <p:spPr bwMode="auto">
          <a:xfrm>
            <a:off x="2590800" y="838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40" name="Oval 111">
            <a:extLst>
              <a:ext uri="{FF2B5EF4-FFF2-40B4-BE49-F238E27FC236}">
                <a16:creationId xmlns:a16="http://schemas.microsoft.com/office/drawing/2014/main" id="{F83A228A-D9D8-45BB-A537-61F2BE1A5E15}"/>
              </a:ext>
            </a:extLst>
          </p:cNvPr>
          <p:cNvSpPr>
            <a:spLocks noChangeArrowheads="1"/>
          </p:cNvSpPr>
          <p:nvPr/>
        </p:nvSpPr>
        <p:spPr bwMode="auto">
          <a:xfrm>
            <a:off x="2590800" y="2057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41" name="Oval 112">
            <a:extLst>
              <a:ext uri="{FF2B5EF4-FFF2-40B4-BE49-F238E27FC236}">
                <a16:creationId xmlns:a16="http://schemas.microsoft.com/office/drawing/2014/main" id="{116C6025-3345-41DC-AC15-A97B3B30B16E}"/>
              </a:ext>
            </a:extLst>
          </p:cNvPr>
          <p:cNvSpPr>
            <a:spLocks noChangeArrowheads="1"/>
          </p:cNvSpPr>
          <p:nvPr/>
        </p:nvSpPr>
        <p:spPr bwMode="auto">
          <a:xfrm>
            <a:off x="2743200" y="22098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42" name="Oval 113">
            <a:extLst>
              <a:ext uri="{FF2B5EF4-FFF2-40B4-BE49-F238E27FC236}">
                <a16:creationId xmlns:a16="http://schemas.microsoft.com/office/drawing/2014/main" id="{DF6B01BD-9B02-4E98-89E6-02F36CBF721D}"/>
              </a:ext>
            </a:extLst>
          </p:cNvPr>
          <p:cNvSpPr>
            <a:spLocks noChangeArrowheads="1"/>
          </p:cNvSpPr>
          <p:nvPr/>
        </p:nvSpPr>
        <p:spPr bwMode="auto">
          <a:xfrm>
            <a:off x="2743200" y="18288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43" name="Oval 114">
            <a:extLst>
              <a:ext uri="{FF2B5EF4-FFF2-40B4-BE49-F238E27FC236}">
                <a16:creationId xmlns:a16="http://schemas.microsoft.com/office/drawing/2014/main" id="{59033028-81B7-4F62-B714-07BDCFE4B9BF}"/>
              </a:ext>
            </a:extLst>
          </p:cNvPr>
          <p:cNvSpPr>
            <a:spLocks noChangeArrowheads="1"/>
          </p:cNvSpPr>
          <p:nvPr/>
        </p:nvSpPr>
        <p:spPr bwMode="auto">
          <a:xfrm>
            <a:off x="2590800" y="1143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44" name="Oval 115">
            <a:extLst>
              <a:ext uri="{FF2B5EF4-FFF2-40B4-BE49-F238E27FC236}">
                <a16:creationId xmlns:a16="http://schemas.microsoft.com/office/drawing/2014/main" id="{A2D11A83-1DD3-411B-966F-4E521FDAA508}"/>
              </a:ext>
            </a:extLst>
          </p:cNvPr>
          <p:cNvSpPr>
            <a:spLocks noChangeArrowheads="1"/>
          </p:cNvSpPr>
          <p:nvPr/>
        </p:nvSpPr>
        <p:spPr bwMode="auto">
          <a:xfrm>
            <a:off x="2819400" y="1143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45" name="Oval 116">
            <a:extLst>
              <a:ext uri="{FF2B5EF4-FFF2-40B4-BE49-F238E27FC236}">
                <a16:creationId xmlns:a16="http://schemas.microsoft.com/office/drawing/2014/main" id="{F7AA64D1-C1FF-4CDA-8527-EE9AAAC544F9}"/>
              </a:ext>
            </a:extLst>
          </p:cNvPr>
          <p:cNvSpPr>
            <a:spLocks noChangeArrowheads="1"/>
          </p:cNvSpPr>
          <p:nvPr/>
        </p:nvSpPr>
        <p:spPr bwMode="auto">
          <a:xfrm>
            <a:off x="2133600" y="2057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46" name="Oval 117">
            <a:extLst>
              <a:ext uri="{FF2B5EF4-FFF2-40B4-BE49-F238E27FC236}">
                <a16:creationId xmlns:a16="http://schemas.microsoft.com/office/drawing/2014/main" id="{9985FFAB-8A05-4FAF-9697-4A3571D1DE0D}"/>
              </a:ext>
            </a:extLst>
          </p:cNvPr>
          <p:cNvSpPr>
            <a:spLocks noChangeArrowheads="1"/>
          </p:cNvSpPr>
          <p:nvPr/>
        </p:nvSpPr>
        <p:spPr bwMode="auto">
          <a:xfrm>
            <a:off x="2286000" y="22098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47" name="Oval 118">
            <a:extLst>
              <a:ext uri="{FF2B5EF4-FFF2-40B4-BE49-F238E27FC236}">
                <a16:creationId xmlns:a16="http://schemas.microsoft.com/office/drawing/2014/main" id="{D842EA74-E3E7-45DC-9A36-AC9488F82783}"/>
              </a:ext>
            </a:extLst>
          </p:cNvPr>
          <p:cNvSpPr>
            <a:spLocks noChangeArrowheads="1"/>
          </p:cNvSpPr>
          <p:nvPr/>
        </p:nvSpPr>
        <p:spPr bwMode="auto">
          <a:xfrm>
            <a:off x="2286000" y="18288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48" name="Oval 119">
            <a:extLst>
              <a:ext uri="{FF2B5EF4-FFF2-40B4-BE49-F238E27FC236}">
                <a16:creationId xmlns:a16="http://schemas.microsoft.com/office/drawing/2014/main" id="{F0986223-295D-43C7-AB84-283B3D9F9EE6}"/>
              </a:ext>
            </a:extLst>
          </p:cNvPr>
          <p:cNvSpPr>
            <a:spLocks noChangeArrowheads="1"/>
          </p:cNvSpPr>
          <p:nvPr/>
        </p:nvSpPr>
        <p:spPr bwMode="auto">
          <a:xfrm>
            <a:off x="2133600" y="1143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49" name="Oval 120">
            <a:extLst>
              <a:ext uri="{FF2B5EF4-FFF2-40B4-BE49-F238E27FC236}">
                <a16:creationId xmlns:a16="http://schemas.microsoft.com/office/drawing/2014/main" id="{AAEAE004-C4AF-4EF4-AB4B-1BA8D0D17B4F}"/>
              </a:ext>
            </a:extLst>
          </p:cNvPr>
          <p:cNvSpPr>
            <a:spLocks noChangeArrowheads="1"/>
          </p:cNvSpPr>
          <p:nvPr/>
        </p:nvSpPr>
        <p:spPr bwMode="auto">
          <a:xfrm>
            <a:off x="2362200" y="1143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50" name="Oval 121">
            <a:extLst>
              <a:ext uri="{FF2B5EF4-FFF2-40B4-BE49-F238E27FC236}">
                <a16:creationId xmlns:a16="http://schemas.microsoft.com/office/drawing/2014/main" id="{23D495F3-85F8-403F-BEC8-723F41445121}"/>
              </a:ext>
            </a:extLst>
          </p:cNvPr>
          <p:cNvSpPr>
            <a:spLocks noChangeArrowheads="1"/>
          </p:cNvSpPr>
          <p:nvPr/>
        </p:nvSpPr>
        <p:spPr bwMode="auto">
          <a:xfrm>
            <a:off x="3200400" y="18288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51" name="Oval 122">
            <a:extLst>
              <a:ext uri="{FF2B5EF4-FFF2-40B4-BE49-F238E27FC236}">
                <a16:creationId xmlns:a16="http://schemas.microsoft.com/office/drawing/2014/main" id="{AACDCE73-D4C6-47EF-8CC6-61B384B6B570}"/>
              </a:ext>
            </a:extLst>
          </p:cNvPr>
          <p:cNvSpPr>
            <a:spLocks noChangeArrowheads="1"/>
          </p:cNvSpPr>
          <p:nvPr/>
        </p:nvSpPr>
        <p:spPr bwMode="auto">
          <a:xfrm>
            <a:off x="1371600" y="457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52" name="Text Box 123">
            <a:extLst>
              <a:ext uri="{FF2B5EF4-FFF2-40B4-BE49-F238E27FC236}">
                <a16:creationId xmlns:a16="http://schemas.microsoft.com/office/drawing/2014/main" id="{21E8E312-B0E9-4745-BEC9-7EA06DE1003C}"/>
              </a:ext>
            </a:extLst>
          </p:cNvPr>
          <p:cNvSpPr txBox="1">
            <a:spLocks noChangeArrowheads="1"/>
          </p:cNvSpPr>
          <p:nvPr/>
        </p:nvSpPr>
        <p:spPr bwMode="auto">
          <a:xfrm>
            <a:off x="304800" y="3581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spcBef>
                <a:spcPct val="50000"/>
              </a:spcBef>
            </a:pPr>
            <a:r>
              <a:rPr lang="en-US" altLang="zh-TW">
                <a:latin typeface="Times New Roman" panose="02020603050405020304" pitchFamily="18" charset="0"/>
                <a:ea typeface="PMingLiU" panose="02020500000000000000" pitchFamily="18" charset="-120"/>
                <a:sym typeface="Symbol" panose="05050102010706020507" pitchFamily="18" charset="2"/>
              </a:rPr>
              <a:t></a:t>
            </a:r>
            <a:r>
              <a:rPr lang="en-US" altLang="zh-TW">
                <a:latin typeface="Times New Roman" panose="02020603050405020304" pitchFamily="18" charset="0"/>
                <a:ea typeface="PMingLiU" panose="02020500000000000000" pitchFamily="18" charset="-120"/>
              </a:rPr>
              <a:t> = 3</a:t>
            </a:r>
          </a:p>
        </p:txBody>
      </p:sp>
      <p:sp>
        <p:nvSpPr>
          <p:cNvPr id="67653" name="Oval 124">
            <a:extLst>
              <a:ext uri="{FF2B5EF4-FFF2-40B4-BE49-F238E27FC236}">
                <a16:creationId xmlns:a16="http://schemas.microsoft.com/office/drawing/2014/main" id="{CC80E6EB-2EE6-4C23-865E-C116D7E1678F}"/>
              </a:ext>
            </a:extLst>
          </p:cNvPr>
          <p:cNvSpPr>
            <a:spLocks noChangeArrowheads="1"/>
          </p:cNvSpPr>
          <p:nvPr/>
        </p:nvSpPr>
        <p:spPr bwMode="auto">
          <a:xfrm>
            <a:off x="6324600" y="2362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54" name="Oval 125">
            <a:extLst>
              <a:ext uri="{FF2B5EF4-FFF2-40B4-BE49-F238E27FC236}">
                <a16:creationId xmlns:a16="http://schemas.microsoft.com/office/drawing/2014/main" id="{EE63AFD1-514F-40A6-A49A-4F6522692249}"/>
              </a:ext>
            </a:extLst>
          </p:cNvPr>
          <p:cNvSpPr>
            <a:spLocks noChangeArrowheads="1"/>
          </p:cNvSpPr>
          <p:nvPr/>
        </p:nvSpPr>
        <p:spPr bwMode="auto">
          <a:xfrm>
            <a:off x="6019800" y="21336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55" name="Oval 126">
            <a:extLst>
              <a:ext uri="{FF2B5EF4-FFF2-40B4-BE49-F238E27FC236}">
                <a16:creationId xmlns:a16="http://schemas.microsoft.com/office/drawing/2014/main" id="{46D44E0C-92F6-478D-B124-9B4CA3BA8DE7}"/>
              </a:ext>
            </a:extLst>
          </p:cNvPr>
          <p:cNvSpPr>
            <a:spLocks noChangeArrowheads="1"/>
          </p:cNvSpPr>
          <p:nvPr/>
        </p:nvSpPr>
        <p:spPr bwMode="auto">
          <a:xfrm>
            <a:off x="5943600" y="2362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56" name="Oval 127">
            <a:extLst>
              <a:ext uri="{FF2B5EF4-FFF2-40B4-BE49-F238E27FC236}">
                <a16:creationId xmlns:a16="http://schemas.microsoft.com/office/drawing/2014/main" id="{C4FC278E-C343-4F89-A938-5755B7152F7E}"/>
              </a:ext>
            </a:extLst>
          </p:cNvPr>
          <p:cNvSpPr>
            <a:spLocks noChangeArrowheads="1"/>
          </p:cNvSpPr>
          <p:nvPr/>
        </p:nvSpPr>
        <p:spPr bwMode="auto">
          <a:xfrm>
            <a:off x="6400800" y="22098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57" name="Oval 128">
            <a:extLst>
              <a:ext uri="{FF2B5EF4-FFF2-40B4-BE49-F238E27FC236}">
                <a16:creationId xmlns:a16="http://schemas.microsoft.com/office/drawing/2014/main" id="{247BB51E-5657-4B6C-B9FD-F52A959C8FEC}"/>
              </a:ext>
            </a:extLst>
          </p:cNvPr>
          <p:cNvSpPr>
            <a:spLocks noChangeArrowheads="1"/>
          </p:cNvSpPr>
          <p:nvPr/>
        </p:nvSpPr>
        <p:spPr bwMode="auto">
          <a:xfrm>
            <a:off x="6629400" y="21336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58" name="Oval 129">
            <a:extLst>
              <a:ext uri="{FF2B5EF4-FFF2-40B4-BE49-F238E27FC236}">
                <a16:creationId xmlns:a16="http://schemas.microsoft.com/office/drawing/2014/main" id="{AC1C7003-9577-40FE-BEB1-180BB28F9D83}"/>
              </a:ext>
            </a:extLst>
          </p:cNvPr>
          <p:cNvSpPr>
            <a:spLocks noChangeArrowheads="1"/>
          </p:cNvSpPr>
          <p:nvPr/>
        </p:nvSpPr>
        <p:spPr bwMode="auto">
          <a:xfrm>
            <a:off x="6324600" y="1905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59" name="Oval 130">
            <a:extLst>
              <a:ext uri="{FF2B5EF4-FFF2-40B4-BE49-F238E27FC236}">
                <a16:creationId xmlns:a16="http://schemas.microsoft.com/office/drawing/2014/main" id="{33E08897-ADB5-47D4-AC90-9CC6FDACFD41}"/>
              </a:ext>
            </a:extLst>
          </p:cNvPr>
          <p:cNvSpPr>
            <a:spLocks noChangeArrowheads="1"/>
          </p:cNvSpPr>
          <p:nvPr/>
        </p:nvSpPr>
        <p:spPr bwMode="auto">
          <a:xfrm>
            <a:off x="6248400" y="21336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60" name="Oval 131">
            <a:extLst>
              <a:ext uri="{FF2B5EF4-FFF2-40B4-BE49-F238E27FC236}">
                <a16:creationId xmlns:a16="http://schemas.microsoft.com/office/drawing/2014/main" id="{27EEFD00-7E74-43F3-A43F-F0E4625FF303}"/>
              </a:ext>
            </a:extLst>
          </p:cNvPr>
          <p:cNvSpPr>
            <a:spLocks noChangeArrowheads="1"/>
          </p:cNvSpPr>
          <p:nvPr/>
        </p:nvSpPr>
        <p:spPr bwMode="auto">
          <a:xfrm>
            <a:off x="6781800" y="1981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61" name="Oval 132">
            <a:extLst>
              <a:ext uri="{FF2B5EF4-FFF2-40B4-BE49-F238E27FC236}">
                <a16:creationId xmlns:a16="http://schemas.microsoft.com/office/drawing/2014/main" id="{7A95C500-C4B0-4537-97A2-C1EF7ECF912B}"/>
              </a:ext>
            </a:extLst>
          </p:cNvPr>
          <p:cNvSpPr>
            <a:spLocks noChangeArrowheads="1"/>
          </p:cNvSpPr>
          <p:nvPr/>
        </p:nvSpPr>
        <p:spPr bwMode="auto">
          <a:xfrm>
            <a:off x="7010400" y="1905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62" name="Oval 133">
            <a:extLst>
              <a:ext uri="{FF2B5EF4-FFF2-40B4-BE49-F238E27FC236}">
                <a16:creationId xmlns:a16="http://schemas.microsoft.com/office/drawing/2014/main" id="{6654C32D-30CE-4373-9596-3B4F51BFD4AD}"/>
              </a:ext>
            </a:extLst>
          </p:cNvPr>
          <p:cNvSpPr>
            <a:spLocks noChangeArrowheads="1"/>
          </p:cNvSpPr>
          <p:nvPr/>
        </p:nvSpPr>
        <p:spPr bwMode="auto">
          <a:xfrm>
            <a:off x="6705600" y="1676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63" name="Oval 134">
            <a:extLst>
              <a:ext uri="{FF2B5EF4-FFF2-40B4-BE49-F238E27FC236}">
                <a16:creationId xmlns:a16="http://schemas.microsoft.com/office/drawing/2014/main" id="{CDAA022C-4124-4BE7-B5B7-D84CDA4DA989}"/>
              </a:ext>
            </a:extLst>
          </p:cNvPr>
          <p:cNvSpPr>
            <a:spLocks noChangeArrowheads="1"/>
          </p:cNvSpPr>
          <p:nvPr/>
        </p:nvSpPr>
        <p:spPr bwMode="auto">
          <a:xfrm>
            <a:off x="6629400" y="19050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64" name="Oval 135">
            <a:extLst>
              <a:ext uri="{FF2B5EF4-FFF2-40B4-BE49-F238E27FC236}">
                <a16:creationId xmlns:a16="http://schemas.microsoft.com/office/drawing/2014/main" id="{488000AC-F935-4D18-8A78-79527AC473D3}"/>
              </a:ext>
            </a:extLst>
          </p:cNvPr>
          <p:cNvSpPr>
            <a:spLocks noChangeArrowheads="1"/>
          </p:cNvSpPr>
          <p:nvPr/>
        </p:nvSpPr>
        <p:spPr bwMode="auto">
          <a:xfrm>
            <a:off x="7086600" y="21336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65" name="Oval 136">
            <a:extLst>
              <a:ext uri="{FF2B5EF4-FFF2-40B4-BE49-F238E27FC236}">
                <a16:creationId xmlns:a16="http://schemas.microsoft.com/office/drawing/2014/main" id="{5E7E64E5-AEDC-40C6-BE62-2470EA999F8A}"/>
              </a:ext>
            </a:extLst>
          </p:cNvPr>
          <p:cNvSpPr>
            <a:spLocks noChangeArrowheads="1"/>
          </p:cNvSpPr>
          <p:nvPr/>
        </p:nvSpPr>
        <p:spPr bwMode="auto">
          <a:xfrm>
            <a:off x="7315200" y="2057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66" name="Oval 137">
            <a:extLst>
              <a:ext uri="{FF2B5EF4-FFF2-40B4-BE49-F238E27FC236}">
                <a16:creationId xmlns:a16="http://schemas.microsoft.com/office/drawing/2014/main" id="{503F96E7-781B-49BC-A78C-4F7FB6FCC9BF}"/>
              </a:ext>
            </a:extLst>
          </p:cNvPr>
          <p:cNvSpPr>
            <a:spLocks noChangeArrowheads="1"/>
          </p:cNvSpPr>
          <p:nvPr/>
        </p:nvSpPr>
        <p:spPr bwMode="auto">
          <a:xfrm>
            <a:off x="7010400" y="18288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67" name="Oval 138">
            <a:extLst>
              <a:ext uri="{FF2B5EF4-FFF2-40B4-BE49-F238E27FC236}">
                <a16:creationId xmlns:a16="http://schemas.microsoft.com/office/drawing/2014/main" id="{6E692985-BC23-4067-91C1-02216E36B173}"/>
              </a:ext>
            </a:extLst>
          </p:cNvPr>
          <p:cNvSpPr>
            <a:spLocks noChangeArrowheads="1"/>
          </p:cNvSpPr>
          <p:nvPr/>
        </p:nvSpPr>
        <p:spPr bwMode="auto">
          <a:xfrm>
            <a:off x="6934200" y="2057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68" name="Oval 139">
            <a:extLst>
              <a:ext uri="{FF2B5EF4-FFF2-40B4-BE49-F238E27FC236}">
                <a16:creationId xmlns:a16="http://schemas.microsoft.com/office/drawing/2014/main" id="{43F0D4ED-6888-4277-AFD9-80D6FB9A4C45}"/>
              </a:ext>
            </a:extLst>
          </p:cNvPr>
          <p:cNvSpPr>
            <a:spLocks noChangeArrowheads="1"/>
          </p:cNvSpPr>
          <p:nvPr/>
        </p:nvSpPr>
        <p:spPr bwMode="auto">
          <a:xfrm>
            <a:off x="7239000" y="17526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69" name="Oval 140">
            <a:extLst>
              <a:ext uri="{FF2B5EF4-FFF2-40B4-BE49-F238E27FC236}">
                <a16:creationId xmlns:a16="http://schemas.microsoft.com/office/drawing/2014/main" id="{465970C2-0F16-4E66-8B9A-2195065DB159}"/>
              </a:ext>
            </a:extLst>
          </p:cNvPr>
          <p:cNvSpPr>
            <a:spLocks noChangeArrowheads="1"/>
          </p:cNvSpPr>
          <p:nvPr/>
        </p:nvSpPr>
        <p:spPr bwMode="auto">
          <a:xfrm>
            <a:off x="7315200" y="1600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70" name="Oval 141">
            <a:extLst>
              <a:ext uri="{FF2B5EF4-FFF2-40B4-BE49-F238E27FC236}">
                <a16:creationId xmlns:a16="http://schemas.microsoft.com/office/drawing/2014/main" id="{210194A3-75F1-482E-9805-EFBF7C9F1F82}"/>
              </a:ext>
            </a:extLst>
          </p:cNvPr>
          <p:cNvSpPr>
            <a:spLocks noChangeArrowheads="1"/>
          </p:cNvSpPr>
          <p:nvPr/>
        </p:nvSpPr>
        <p:spPr bwMode="auto">
          <a:xfrm>
            <a:off x="7010400" y="13716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71" name="Oval 142">
            <a:extLst>
              <a:ext uri="{FF2B5EF4-FFF2-40B4-BE49-F238E27FC236}">
                <a16:creationId xmlns:a16="http://schemas.microsoft.com/office/drawing/2014/main" id="{24C450ED-7436-49E7-969A-2FE02C4C1AA5}"/>
              </a:ext>
            </a:extLst>
          </p:cNvPr>
          <p:cNvSpPr>
            <a:spLocks noChangeArrowheads="1"/>
          </p:cNvSpPr>
          <p:nvPr/>
        </p:nvSpPr>
        <p:spPr bwMode="auto">
          <a:xfrm>
            <a:off x="6934200" y="1600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72" name="Oval 143">
            <a:extLst>
              <a:ext uri="{FF2B5EF4-FFF2-40B4-BE49-F238E27FC236}">
                <a16:creationId xmlns:a16="http://schemas.microsoft.com/office/drawing/2014/main" id="{4DD4BA89-0847-4E14-96B2-258EE62932A5}"/>
              </a:ext>
            </a:extLst>
          </p:cNvPr>
          <p:cNvSpPr>
            <a:spLocks noChangeArrowheads="1"/>
          </p:cNvSpPr>
          <p:nvPr/>
        </p:nvSpPr>
        <p:spPr bwMode="auto">
          <a:xfrm>
            <a:off x="6705600" y="1676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73" name="Oval 144">
            <a:extLst>
              <a:ext uri="{FF2B5EF4-FFF2-40B4-BE49-F238E27FC236}">
                <a16:creationId xmlns:a16="http://schemas.microsoft.com/office/drawing/2014/main" id="{ACF3B542-E2FF-429B-A4B0-F3C382BE4B0E}"/>
              </a:ext>
            </a:extLst>
          </p:cNvPr>
          <p:cNvSpPr>
            <a:spLocks noChangeArrowheads="1"/>
          </p:cNvSpPr>
          <p:nvPr/>
        </p:nvSpPr>
        <p:spPr bwMode="auto">
          <a:xfrm>
            <a:off x="6934200" y="1600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74" name="Oval 145">
            <a:extLst>
              <a:ext uri="{FF2B5EF4-FFF2-40B4-BE49-F238E27FC236}">
                <a16:creationId xmlns:a16="http://schemas.microsoft.com/office/drawing/2014/main" id="{B080D0AD-7482-4FDC-B365-D323272C87B2}"/>
              </a:ext>
            </a:extLst>
          </p:cNvPr>
          <p:cNvSpPr>
            <a:spLocks noChangeArrowheads="1"/>
          </p:cNvSpPr>
          <p:nvPr/>
        </p:nvSpPr>
        <p:spPr bwMode="auto">
          <a:xfrm>
            <a:off x="6629400" y="13716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75" name="Oval 146">
            <a:extLst>
              <a:ext uri="{FF2B5EF4-FFF2-40B4-BE49-F238E27FC236}">
                <a16:creationId xmlns:a16="http://schemas.microsoft.com/office/drawing/2014/main" id="{E494DEDD-6633-4280-B06B-B1EADC44BCB0}"/>
              </a:ext>
            </a:extLst>
          </p:cNvPr>
          <p:cNvSpPr>
            <a:spLocks noChangeArrowheads="1"/>
          </p:cNvSpPr>
          <p:nvPr/>
        </p:nvSpPr>
        <p:spPr bwMode="auto">
          <a:xfrm>
            <a:off x="6553200" y="1600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76" name="Oval 147">
            <a:extLst>
              <a:ext uri="{FF2B5EF4-FFF2-40B4-BE49-F238E27FC236}">
                <a16:creationId xmlns:a16="http://schemas.microsoft.com/office/drawing/2014/main" id="{46BAB7FE-9799-4B3A-9728-C76E795E6A1E}"/>
              </a:ext>
            </a:extLst>
          </p:cNvPr>
          <p:cNvSpPr>
            <a:spLocks noChangeArrowheads="1"/>
          </p:cNvSpPr>
          <p:nvPr/>
        </p:nvSpPr>
        <p:spPr bwMode="auto">
          <a:xfrm>
            <a:off x="6705600" y="25146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77" name="Oval 148">
            <a:extLst>
              <a:ext uri="{FF2B5EF4-FFF2-40B4-BE49-F238E27FC236}">
                <a16:creationId xmlns:a16="http://schemas.microsoft.com/office/drawing/2014/main" id="{6ECBD943-3C0A-4415-B81A-A4BB8D1E1298}"/>
              </a:ext>
            </a:extLst>
          </p:cNvPr>
          <p:cNvSpPr>
            <a:spLocks noChangeArrowheads="1"/>
          </p:cNvSpPr>
          <p:nvPr/>
        </p:nvSpPr>
        <p:spPr bwMode="auto">
          <a:xfrm>
            <a:off x="7772400" y="2743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78" name="Oval 149">
            <a:extLst>
              <a:ext uri="{FF2B5EF4-FFF2-40B4-BE49-F238E27FC236}">
                <a16:creationId xmlns:a16="http://schemas.microsoft.com/office/drawing/2014/main" id="{74E5F228-C508-4805-9BCD-7E37B0CB82FA}"/>
              </a:ext>
            </a:extLst>
          </p:cNvPr>
          <p:cNvSpPr>
            <a:spLocks noChangeArrowheads="1"/>
          </p:cNvSpPr>
          <p:nvPr/>
        </p:nvSpPr>
        <p:spPr bwMode="auto">
          <a:xfrm>
            <a:off x="6629400" y="22098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79" name="Oval 150">
            <a:extLst>
              <a:ext uri="{FF2B5EF4-FFF2-40B4-BE49-F238E27FC236}">
                <a16:creationId xmlns:a16="http://schemas.microsoft.com/office/drawing/2014/main" id="{3DD4286F-AF61-4E47-9F5B-3360EFEB2350}"/>
              </a:ext>
            </a:extLst>
          </p:cNvPr>
          <p:cNvSpPr>
            <a:spLocks noChangeArrowheads="1"/>
          </p:cNvSpPr>
          <p:nvPr/>
        </p:nvSpPr>
        <p:spPr bwMode="auto">
          <a:xfrm>
            <a:off x="6553200" y="2438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80" name="Oval 151">
            <a:extLst>
              <a:ext uri="{FF2B5EF4-FFF2-40B4-BE49-F238E27FC236}">
                <a16:creationId xmlns:a16="http://schemas.microsoft.com/office/drawing/2014/main" id="{B24BF045-8D41-4C83-8AC0-4E95390840B8}"/>
              </a:ext>
            </a:extLst>
          </p:cNvPr>
          <p:cNvSpPr>
            <a:spLocks noChangeArrowheads="1"/>
          </p:cNvSpPr>
          <p:nvPr/>
        </p:nvSpPr>
        <p:spPr bwMode="auto">
          <a:xfrm>
            <a:off x="5715000" y="1219200"/>
            <a:ext cx="76200" cy="76200"/>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81" name="Rectangle 152">
            <a:extLst>
              <a:ext uri="{FF2B5EF4-FFF2-40B4-BE49-F238E27FC236}">
                <a16:creationId xmlns:a16="http://schemas.microsoft.com/office/drawing/2014/main" id="{BA07ED2C-F8B9-4766-B4BC-ADCC41670F9B}"/>
              </a:ext>
            </a:extLst>
          </p:cNvPr>
          <p:cNvSpPr>
            <a:spLocks noChangeArrowheads="1"/>
          </p:cNvSpPr>
          <p:nvPr/>
        </p:nvSpPr>
        <p:spPr bwMode="auto">
          <a:xfrm>
            <a:off x="1524000" y="762000"/>
            <a:ext cx="1219200" cy="1219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82" name="Rectangle 153">
            <a:extLst>
              <a:ext uri="{FF2B5EF4-FFF2-40B4-BE49-F238E27FC236}">
                <a16:creationId xmlns:a16="http://schemas.microsoft.com/office/drawing/2014/main" id="{7F526C2E-4FE5-40F8-B490-79ABFFE3BE8E}"/>
              </a:ext>
            </a:extLst>
          </p:cNvPr>
          <p:cNvSpPr>
            <a:spLocks noChangeArrowheads="1"/>
          </p:cNvSpPr>
          <p:nvPr/>
        </p:nvSpPr>
        <p:spPr bwMode="auto">
          <a:xfrm>
            <a:off x="2133600" y="1066800"/>
            <a:ext cx="914400" cy="1219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zh-TW" altLang="zh-TW"/>
          </a:p>
        </p:txBody>
      </p:sp>
      <p:sp>
        <p:nvSpPr>
          <p:cNvPr id="67683" name="Line 154">
            <a:extLst>
              <a:ext uri="{FF2B5EF4-FFF2-40B4-BE49-F238E27FC236}">
                <a16:creationId xmlns:a16="http://schemas.microsoft.com/office/drawing/2014/main" id="{CE2C70CD-B694-4DB2-B3F9-A62FC00AA31D}"/>
              </a:ext>
            </a:extLst>
          </p:cNvPr>
          <p:cNvSpPr>
            <a:spLocks noChangeShapeType="1"/>
          </p:cNvSpPr>
          <p:nvPr/>
        </p:nvSpPr>
        <p:spPr bwMode="auto">
          <a:xfrm>
            <a:off x="1219200" y="34290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684" name="Freeform 155">
            <a:extLst>
              <a:ext uri="{FF2B5EF4-FFF2-40B4-BE49-F238E27FC236}">
                <a16:creationId xmlns:a16="http://schemas.microsoft.com/office/drawing/2014/main" id="{22C335AA-4B28-4A60-8057-D002D1CD5686}"/>
              </a:ext>
            </a:extLst>
          </p:cNvPr>
          <p:cNvSpPr>
            <a:spLocks/>
          </p:cNvSpPr>
          <p:nvPr/>
        </p:nvSpPr>
        <p:spPr bwMode="auto">
          <a:xfrm>
            <a:off x="1528763" y="3327400"/>
            <a:ext cx="1557337" cy="109538"/>
          </a:xfrm>
          <a:custGeom>
            <a:avLst/>
            <a:gdLst>
              <a:gd name="T0" fmla="*/ 0 w 981"/>
              <a:gd name="T1" fmla="*/ 2147483647 h 69"/>
              <a:gd name="T2" fmla="*/ 2147483647 w 981"/>
              <a:gd name="T3" fmla="*/ 2147483647 h 69"/>
              <a:gd name="T4" fmla="*/ 2147483647 w 981"/>
              <a:gd name="T5" fmla="*/ 2147483647 h 69"/>
              <a:gd name="T6" fmla="*/ 2147483647 w 981"/>
              <a:gd name="T7" fmla="*/ 2147483647 h 69"/>
              <a:gd name="T8" fmla="*/ 2147483647 w 981"/>
              <a:gd name="T9" fmla="*/ 2147483647 h 69"/>
              <a:gd name="T10" fmla="*/ 2147483647 w 981"/>
              <a:gd name="T11" fmla="*/ 2147483647 h 69"/>
              <a:gd name="T12" fmla="*/ 2147483647 w 981"/>
              <a:gd name="T13" fmla="*/ 2147483647 h 69"/>
              <a:gd name="T14" fmla="*/ 2147483647 w 981"/>
              <a:gd name="T15" fmla="*/ 2147483647 h 69"/>
              <a:gd name="T16" fmla="*/ 0 w 981"/>
              <a:gd name="T17" fmla="*/ 214748364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1"/>
              <a:gd name="T28" fmla="*/ 0 h 69"/>
              <a:gd name="T29" fmla="*/ 981 w 98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1" h="69">
                <a:moveTo>
                  <a:pt x="0" y="67"/>
                </a:moveTo>
                <a:cubicBezTo>
                  <a:pt x="3" y="66"/>
                  <a:pt x="47" y="57"/>
                  <a:pt x="52" y="52"/>
                </a:cubicBezTo>
                <a:cubicBezTo>
                  <a:pt x="57" y="46"/>
                  <a:pt x="54" y="35"/>
                  <a:pt x="59" y="30"/>
                </a:cubicBezTo>
                <a:cubicBezTo>
                  <a:pt x="72" y="17"/>
                  <a:pt x="94" y="20"/>
                  <a:pt x="111" y="15"/>
                </a:cubicBezTo>
                <a:cubicBezTo>
                  <a:pt x="326" y="34"/>
                  <a:pt x="603" y="11"/>
                  <a:pt x="792" y="8"/>
                </a:cubicBezTo>
                <a:cubicBezTo>
                  <a:pt x="839" y="0"/>
                  <a:pt x="879" y="0"/>
                  <a:pt x="926" y="15"/>
                </a:cubicBezTo>
                <a:cubicBezTo>
                  <a:pt x="957" y="36"/>
                  <a:pt x="981" y="40"/>
                  <a:pt x="941" y="67"/>
                </a:cubicBezTo>
                <a:cubicBezTo>
                  <a:pt x="862" y="48"/>
                  <a:pt x="948" y="66"/>
                  <a:pt x="778" y="67"/>
                </a:cubicBezTo>
                <a:cubicBezTo>
                  <a:pt x="519" y="69"/>
                  <a:pt x="259" y="67"/>
                  <a:pt x="0" y="67"/>
                </a:cubicBezTo>
                <a:close/>
              </a:path>
            </a:pathLst>
          </a:custGeom>
          <a:solidFill>
            <a:schemeClr val="tx2"/>
          </a:solidFill>
          <a:ln w="9525">
            <a:solidFill>
              <a:schemeClr val="tx1"/>
            </a:solidFill>
            <a:round/>
            <a:headEnd/>
            <a:tailEnd/>
          </a:ln>
        </p:spPr>
        <p:txBody>
          <a:bodyPr wrap="none" anchor="ctr"/>
          <a:lstStyle/>
          <a:p>
            <a:endParaRPr lang="zh-TW" altLang="en-US"/>
          </a:p>
        </p:txBody>
      </p:sp>
      <p:sp>
        <p:nvSpPr>
          <p:cNvPr id="67685" name="Line 156">
            <a:extLst>
              <a:ext uri="{FF2B5EF4-FFF2-40B4-BE49-F238E27FC236}">
                <a16:creationId xmlns:a16="http://schemas.microsoft.com/office/drawing/2014/main" id="{FB6AF386-21D2-48BE-B153-B8817775CBC1}"/>
              </a:ext>
            </a:extLst>
          </p:cNvPr>
          <p:cNvSpPr>
            <a:spLocks noChangeShapeType="1"/>
          </p:cNvSpPr>
          <p:nvPr/>
        </p:nvSpPr>
        <p:spPr bwMode="auto">
          <a:xfrm>
            <a:off x="4267200" y="381000"/>
            <a:ext cx="0" cy="281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686" name="Freeform 157">
            <a:extLst>
              <a:ext uri="{FF2B5EF4-FFF2-40B4-BE49-F238E27FC236}">
                <a16:creationId xmlns:a16="http://schemas.microsoft.com/office/drawing/2014/main" id="{B2A04C33-2F16-49D7-BAB2-896FCF8D21FD}"/>
              </a:ext>
            </a:extLst>
          </p:cNvPr>
          <p:cNvSpPr>
            <a:spLocks/>
          </p:cNvSpPr>
          <p:nvPr/>
        </p:nvSpPr>
        <p:spPr bwMode="auto">
          <a:xfrm>
            <a:off x="4114800" y="752475"/>
            <a:ext cx="198438" cy="1522413"/>
          </a:xfrm>
          <a:custGeom>
            <a:avLst/>
            <a:gdLst>
              <a:gd name="T0" fmla="*/ 2147483647 w 125"/>
              <a:gd name="T1" fmla="*/ 0 h 959"/>
              <a:gd name="T2" fmla="*/ 2147483647 w 125"/>
              <a:gd name="T3" fmla="*/ 2147483647 h 959"/>
              <a:gd name="T4" fmla="*/ 2147483647 w 125"/>
              <a:gd name="T5" fmla="*/ 2147483647 h 959"/>
              <a:gd name="T6" fmla="*/ 2147483647 w 125"/>
              <a:gd name="T7" fmla="*/ 2147483647 h 959"/>
              <a:gd name="T8" fmla="*/ 0 w 125"/>
              <a:gd name="T9" fmla="*/ 2147483647 h 959"/>
              <a:gd name="T10" fmla="*/ 2147483647 w 125"/>
              <a:gd name="T11" fmla="*/ 2147483647 h 959"/>
              <a:gd name="T12" fmla="*/ 2147483647 w 125"/>
              <a:gd name="T13" fmla="*/ 2147483647 h 959"/>
              <a:gd name="T14" fmla="*/ 2147483647 w 125"/>
              <a:gd name="T15" fmla="*/ 2147483647 h 959"/>
              <a:gd name="T16" fmla="*/ 2147483647 w 125"/>
              <a:gd name="T17" fmla="*/ 2147483647 h 959"/>
              <a:gd name="T18" fmla="*/ 2147483647 w 125"/>
              <a:gd name="T19" fmla="*/ 2147483647 h 959"/>
              <a:gd name="T20" fmla="*/ 2147483647 w 125"/>
              <a:gd name="T21" fmla="*/ 0 h 9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959"/>
              <a:gd name="T35" fmla="*/ 125 w 125"/>
              <a:gd name="T36" fmla="*/ 959 h 9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959">
                <a:moveTo>
                  <a:pt x="97" y="0"/>
                </a:moveTo>
                <a:cubicBezTo>
                  <a:pt x="92" y="7"/>
                  <a:pt x="86" y="14"/>
                  <a:pt x="82" y="22"/>
                </a:cubicBezTo>
                <a:cubicBezTo>
                  <a:pt x="76" y="36"/>
                  <a:pt x="67" y="67"/>
                  <a:pt x="67" y="67"/>
                </a:cubicBezTo>
                <a:cubicBezTo>
                  <a:pt x="59" y="183"/>
                  <a:pt x="41" y="283"/>
                  <a:pt x="8" y="393"/>
                </a:cubicBezTo>
                <a:cubicBezTo>
                  <a:pt x="5" y="452"/>
                  <a:pt x="0" y="512"/>
                  <a:pt x="0" y="571"/>
                </a:cubicBezTo>
                <a:cubicBezTo>
                  <a:pt x="0" y="667"/>
                  <a:pt x="14" y="765"/>
                  <a:pt x="37" y="859"/>
                </a:cubicBezTo>
                <a:cubicBezTo>
                  <a:pt x="45" y="893"/>
                  <a:pt x="54" y="937"/>
                  <a:pt x="82" y="956"/>
                </a:cubicBezTo>
                <a:cubicBezTo>
                  <a:pt x="114" y="906"/>
                  <a:pt x="89" y="959"/>
                  <a:pt x="89" y="911"/>
                </a:cubicBezTo>
                <a:cubicBezTo>
                  <a:pt x="89" y="898"/>
                  <a:pt x="94" y="886"/>
                  <a:pt x="97" y="874"/>
                </a:cubicBezTo>
                <a:cubicBezTo>
                  <a:pt x="100" y="647"/>
                  <a:pt x="125" y="384"/>
                  <a:pt x="89" y="148"/>
                </a:cubicBezTo>
                <a:cubicBezTo>
                  <a:pt x="98" y="30"/>
                  <a:pt x="97" y="79"/>
                  <a:pt x="97" y="0"/>
                </a:cubicBezTo>
                <a:close/>
              </a:path>
            </a:pathLst>
          </a:custGeom>
          <a:solidFill>
            <a:schemeClr val="tx2"/>
          </a:solidFill>
          <a:ln w="9525">
            <a:solidFill>
              <a:schemeClr val="tx1"/>
            </a:solidFill>
            <a:round/>
            <a:headEnd/>
            <a:tailEnd/>
          </a:ln>
        </p:spPr>
        <p:txBody>
          <a:bodyPr wrap="none" anchor="ctr"/>
          <a:lstStyle/>
          <a:p>
            <a:endParaRPr lang="zh-TW"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Slide Number Placeholder 5">
            <a:extLst>
              <a:ext uri="{FF2B5EF4-FFF2-40B4-BE49-F238E27FC236}">
                <a16:creationId xmlns:a16="http://schemas.microsoft.com/office/drawing/2014/main" id="{185AB4B1-B2DE-40FE-A0A1-43D687030DB3}"/>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22D64B6E-3D81-4EB9-B389-771937A5C2F4}" type="slidenum">
              <a:rPr lang="en-US" altLang="zh-TW" sz="1200">
                <a:ea typeface="PMingLiU" panose="02020500000000000000" pitchFamily="18" charset="-120"/>
              </a:rPr>
              <a:pPr algn="r" eaLnBrk="1" hangingPunct="1"/>
              <a:t>78</a:t>
            </a:fld>
            <a:endParaRPr lang="en-US" altLang="zh-TW" sz="1200">
              <a:ea typeface="PMingLiU" panose="02020500000000000000" pitchFamily="18" charset="-120"/>
            </a:endParaRPr>
          </a:p>
        </p:txBody>
      </p:sp>
      <p:sp>
        <p:nvSpPr>
          <p:cNvPr id="68611" name="Rectangle 2">
            <a:extLst>
              <a:ext uri="{FF2B5EF4-FFF2-40B4-BE49-F238E27FC236}">
                <a16:creationId xmlns:a16="http://schemas.microsoft.com/office/drawing/2014/main" id="{94163586-CDD8-432D-89F6-E029518401AF}"/>
              </a:ext>
            </a:extLst>
          </p:cNvPr>
          <p:cNvSpPr>
            <a:spLocks noGrp="1" noChangeArrowheads="1"/>
          </p:cNvSpPr>
          <p:nvPr>
            <p:ph type="title"/>
          </p:nvPr>
        </p:nvSpPr>
        <p:spPr/>
        <p:txBody>
          <a:bodyPr/>
          <a:lstStyle/>
          <a:p>
            <a:r>
              <a:rPr lang="en-US" altLang="zh-TW"/>
              <a:t>Strength and Weakness of CLIQUE</a:t>
            </a:r>
          </a:p>
        </p:txBody>
      </p:sp>
      <p:sp>
        <p:nvSpPr>
          <p:cNvPr id="68612" name="Rectangle 3">
            <a:extLst>
              <a:ext uri="{FF2B5EF4-FFF2-40B4-BE49-F238E27FC236}">
                <a16:creationId xmlns:a16="http://schemas.microsoft.com/office/drawing/2014/main" id="{0C35A81C-4764-4F3A-95BE-B4A0714388D5}"/>
              </a:ext>
            </a:extLst>
          </p:cNvPr>
          <p:cNvSpPr>
            <a:spLocks noGrp="1" noChangeArrowheads="1"/>
          </p:cNvSpPr>
          <p:nvPr>
            <p:ph type="body" idx="1"/>
          </p:nvPr>
        </p:nvSpPr>
        <p:spPr/>
        <p:txBody>
          <a:bodyPr>
            <a:normAutofit lnSpcReduction="10000"/>
          </a:bodyPr>
          <a:lstStyle/>
          <a:p>
            <a:r>
              <a:rPr lang="en-US" altLang="zh-TW" sz="2800" dirty="0"/>
              <a:t>Strength </a:t>
            </a:r>
          </a:p>
          <a:p>
            <a:pPr lvl="1"/>
            <a:r>
              <a:rPr lang="en-US" altLang="zh-TW" sz="2400" dirty="0"/>
              <a:t>automatically finds subspaces of the highest dimensionality such that high density clusters exist in those subspaces</a:t>
            </a:r>
          </a:p>
          <a:p>
            <a:pPr lvl="1"/>
            <a:r>
              <a:rPr lang="en-US" altLang="zh-TW" sz="2400" dirty="0"/>
              <a:t>insensitive to the order of records in input and does not presume some canonical data distribution</a:t>
            </a:r>
          </a:p>
          <a:p>
            <a:pPr lvl="1"/>
            <a:r>
              <a:rPr lang="en-US" altLang="zh-TW" sz="2400" dirty="0"/>
              <a:t>scales linearly with the size of input and has good scalability as the number of dimensions in the data increases</a:t>
            </a:r>
          </a:p>
          <a:p>
            <a:r>
              <a:rPr lang="en-US" altLang="zh-TW" sz="2800" dirty="0"/>
              <a:t>Weakness</a:t>
            </a:r>
          </a:p>
          <a:p>
            <a:pPr lvl="1"/>
            <a:r>
              <a:rPr lang="en-US" altLang="zh-TW" sz="2400" dirty="0"/>
              <a:t>The accuracy of the clustering result may be degraded at the expense of simplicity of the method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07D816-0A5E-4DB1-8CAD-1D638AAB3A53}"/>
              </a:ext>
            </a:extLst>
          </p:cNvPr>
          <p:cNvSpPr>
            <a:spLocks noGrp="1"/>
          </p:cNvSpPr>
          <p:nvPr>
            <p:ph type="title"/>
          </p:nvPr>
        </p:nvSpPr>
        <p:spPr/>
        <p:txBody>
          <a:bodyPr>
            <a:normAutofit/>
          </a:bodyPr>
          <a:lstStyle/>
          <a:p>
            <a:r>
              <a:rPr lang="en-US" altLang="zh-TW" sz="5400" cap="none" dirty="0"/>
              <a:t>Evaluation of Clustering</a:t>
            </a:r>
            <a:endParaRPr lang="zh-TW" altLang="en-US" sz="5400" cap="none" dirty="0"/>
          </a:p>
        </p:txBody>
      </p:sp>
      <p:sp>
        <p:nvSpPr>
          <p:cNvPr id="3" name="文字版面配置區 2">
            <a:extLst>
              <a:ext uri="{FF2B5EF4-FFF2-40B4-BE49-F238E27FC236}">
                <a16:creationId xmlns:a16="http://schemas.microsoft.com/office/drawing/2014/main" id="{7400BB9A-34B1-48F6-9E4F-6D5C5171527C}"/>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888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07F20E8-51EA-44CA-9246-43035ED94DF0}"/>
              </a:ext>
            </a:extLst>
          </p:cNvPr>
          <p:cNvSpPr>
            <a:spLocks noGrp="1" noChangeArrowheads="1"/>
          </p:cNvSpPr>
          <p:nvPr>
            <p:ph type="title"/>
          </p:nvPr>
        </p:nvSpPr>
        <p:spPr/>
        <p:txBody>
          <a:bodyPr>
            <a:normAutofit fontScale="90000"/>
          </a:bodyPr>
          <a:lstStyle/>
          <a:p>
            <a:r>
              <a:rPr lang="en-US" altLang="zh-TW" dirty="0"/>
              <a:t>Measure the Distance among Clusters</a:t>
            </a:r>
          </a:p>
        </p:txBody>
      </p:sp>
      <p:sp>
        <p:nvSpPr>
          <p:cNvPr id="11267" name="Rectangle 3">
            <a:extLst>
              <a:ext uri="{FF2B5EF4-FFF2-40B4-BE49-F238E27FC236}">
                <a16:creationId xmlns:a16="http://schemas.microsoft.com/office/drawing/2014/main" id="{E43A19C3-A8ED-4C08-8EE2-CC97C129E918}"/>
              </a:ext>
            </a:extLst>
          </p:cNvPr>
          <p:cNvSpPr>
            <a:spLocks noGrp="1" noChangeArrowheads="1"/>
          </p:cNvSpPr>
          <p:nvPr>
            <p:ph type="body" idx="1"/>
          </p:nvPr>
        </p:nvSpPr>
        <p:spPr/>
        <p:txBody>
          <a:bodyPr/>
          <a:lstStyle/>
          <a:p>
            <a:r>
              <a:rPr lang="en-US" altLang="zh-TW" dirty="0"/>
              <a:t>Dissimilarity/Similarity metric</a:t>
            </a:r>
          </a:p>
          <a:p>
            <a:pPr lvl="1"/>
            <a:r>
              <a:rPr lang="en-US" altLang="zh-TW" dirty="0">
                <a:solidFill>
                  <a:srgbClr val="0000FF"/>
                </a:solidFill>
              </a:rPr>
              <a:t>Similarity</a:t>
            </a:r>
            <a:r>
              <a:rPr lang="en-US" altLang="zh-TW" dirty="0"/>
              <a:t> is expressed in terms of </a:t>
            </a:r>
            <a:r>
              <a:rPr lang="en-US" altLang="zh-TW" dirty="0">
                <a:solidFill>
                  <a:srgbClr val="0000FF"/>
                </a:solidFill>
              </a:rPr>
              <a:t>a distance function</a:t>
            </a:r>
            <a:r>
              <a:rPr lang="en-US" altLang="zh-TW" dirty="0"/>
              <a:t>, typically metric: </a:t>
            </a:r>
            <a:r>
              <a:rPr lang="en-US" altLang="zh-TW" dirty="0">
                <a:solidFill>
                  <a:srgbClr val="0000FF"/>
                </a:solidFill>
              </a:rPr>
              <a:t>d(</a:t>
            </a:r>
            <a:r>
              <a:rPr lang="en-US" altLang="zh-TW" dirty="0" err="1">
                <a:solidFill>
                  <a:srgbClr val="0000FF"/>
                </a:solidFill>
              </a:rPr>
              <a:t>i</a:t>
            </a:r>
            <a:r>
              <a:rPr lang="en-US" altLang="zh-TW" dirty="0">
                <a:solidFill>
                  <a:srgbClr val="0000FF"/>
                </a:solidFill>
              </a:rPr>
              <a:t>, j)</a:t>
            </a:r>
          </a:p>
          <a:p>
            <a:pPr lvl="1"/>
            <a:r>
              <a:rPr lang="en-US" altLang="zh-TW" dirty="0"/>
              <a:t>The definitions of distance functions are usually rather different for interval-scaled, </a:t>
            </a:r>
            <a:r>
              <a:rPr lang="en-US" altLang="zh-TW" dirty="0" err="1"/>
              <a:t>boolean</a:t>
            </a:r>
            <a:r>
              <a:rPr lang="en-US" altLang="zh-TW" dirty="0"/>
              <a:t>, categorical, ordinal ratio, and vector variables</a:t>
            </a:r>
          </a:p>
          <a:p>
            <a:pPr lvl="1"/>
            <a:r>
              <a:rPr lang="en-US" altLang="zh-TW" dirty="0"/>
              <a:t>Weights should be associated with different variables based on applications and data semantics</a:t>
            </a:r>
            <a:endParaRPr lang="en-US" altLang="zh-TW" dirty="0">
              <a:sym typeface="Symbol" panose="05050102010706020507" pitchFamily="18" charset="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D7BD998-CF0F-4D6E-B460-88DDEC54881F}"/>
              </a:ext>
            </a:extLst>
          </p:cNvPr>
          <p:cNvSpPr>
            <a:spLocks noGrp="1" noChangeArrowheads="1"/>
          </p:cNvSpPr>
          <p:nvPr>
            <p:ph type="title" idx="4294967295"/>
          </p:nvPr>
        </p:nvSpPr>
        <p:spPr>
          <a:xfrm>
            <a:off x="457200" y="228600"/>
            <a:ext cx="8229600" cy="990600"/>
          </a:xfrm>
        </p:spPr>
        <p:txBody>
          <a:bodyPr/>
          <a:lstStyle/>
          <a:p>
            <a:r>
              <a:rPr lang="en-US" altLang="zh-TW" sz="3200" dirty="0">
                <a:ea typeface="PMingLiU" panose="02020500000000000000" pitchFamily="18" charset="-120"/>
              </a:rPr>
              <a:t>Assessing Clustering Tendency</a:t>
            </a:r>
          </a:p>
        </p:txBody>
      </p:sp>
      <p:sp>
        <p:nvSpPr>
          <p:cNvPr id="70659" name="Rectangle 3">
            <a:extLst>
              <a:ext uri="{FF2B5EF4-FFF2-40B4-BE49-F238E27FC236}">
                <a16:creationId xmlns:a16="http://schemas.microsoft.com/office/drawing/2014/main" id="{7BBD22D7-3E9A-49E1-933C-A76220AD1396}"/>
              </a:ext>
            </a:extLst>
          </p:cNvPr>
          <p:cNvSpPr>
            <a:spLocks noGrp="1" noChangeArrowheads="1"/>
          </p:cNvSpPr>
          <p:nvPr>
            <p:ph type="body" idx="4294967295"/>
          </p:nvPr>
        </p:nvSpPr>
        <p:spPr>
          <a:xfrm>
            <a:off x="457199" y="1166813"/>
            <a:ext cx="8327571" cy="5103358"/>
          </a:xfrm>
        </p:spPr>
        <p:txBody>
          <a:bodyPr>
            <a:normAutofit/>
          </a:bodyPr>
          <a:lstStyle/>
          <a:p>
            <a:r>
              <a:rPr lang="en-US" altLang="zh-TW" sz="2000" dirty="0">
                <a:ea typeface="PMingLiU" panose="02020500000000000000" pitchFamily="18" charset="-120"/>
              </a:rPr>
              <a:t>Assess if non-random structure exists in the data by measuring the probability that the data is generated by a uniform data distribution</a:t>
            </a:r>
          </a:p>
          <a:p>
            <a:r>
              <a:rPr lang="en-US" altLang="zh-TW" sz="2000" dirty="0">
                <a:ea typeface="PMingLiU" panose="02020500000000000000" pitchFamily="18" charset="-120"/>
              </a:rPr>
              <a:t>Test spatial randomness by statistic test: Hopkins Static</a:t>
            </a:r>
          </a:p>
          <a:p>
            <a:pPr lvl="1"/>
            <a:r>
              <a:rPr lang="en-US" altLang="zh-TW" sz="2000" dirty="0">
                <a:ea typeface="PMingLiU" panose="02020500000000000000" pitchFamily="18" charset="-120"/>
              </a:rPr>
              <a:t>Given a dataset D regarded as a sample of a random variable o, determine how far away o is from being uniformly distributed in the data space</a:t>
            </a:r>
          </a:p>
          <a:p>
            <a:pPr lvl="1"/>
            <a:r>
              <a:rPr lang="en-US" altLang="zh-TW" sz="2000" dirty="0">
                <a:ea typeface="PMingLiU" panose="02020500000000000000" pitchFamily="18" charset="-120"/>
              </a:rPr>
              <a:t>Sample </a:t>
            </a:r>
            <a:r>
              <a:rPr lang="en-US" altLang="zh-TW" sz="2000" i="1" dirty="0">
                <a:ea typeface="PMingLiU" panose="02020500000000000000" pitchFamily="18" charset="-120"/>
              </a:rPr>
              <a:t>n</a:t>
            </a:r>
            <a:r>
              <a:rPr lang="en-US" altLang="zh-TW" sz="2000" dirty="0">
                <a:ea typeface="PMingLiU" panose="02020500000000000000" pitchFamily="18" charset="-120"/>
              </a:rPr>
              <a:t> points, </a:t>
            </a:r>
            <a:r>
              <a:rPr lang="en-US" altLang="zh-TW" sz="2000" i="1" dirty="0">
                <a:ea typeface="PMingLiU" panose="02020500000000000000" pitchFamily="18" charset="-120"/>
              </a:rPr>
              <a:t>p</a:t>
            </a:r>
            <a:r>
              <a:rPr lang="en-US" altLang="zh-TW" sz="2000" i="1" baseline="-25000" dirty="0">
                <a:ea typeface="PMingLiU" panose="02020500000000000000" pitchFamily="18" charset="-120"/>
              </a:rPr>
              <a:t>1</a:t>
            </a:r>
            <a:r>
              <a:rPr lang="en-US" altLang="zh-TW" sz="2000" i="1" dirty="0">
                <a:ea typeface="PMingLiU" panose="02020500000000000000" pitchFamily="18" charset="-120"/>
              </a:rPr>
              <a:t>, …, </a:t>
            </a:r>
            <a:r>
              <a:rPr lang="en-US" altLang="zh-TW" sz="2000" i="1" dirty="0" err="1">
                <a:ea typeface="PMingLiU" panose="02020500000000000000" pitchFamily="18" charset="-120"/>
              </a:rPr>
              <a:t>p</a:t>
            </a:r>
            <a:r>
              <a:rPr lang="en-US" altLang="zh-TW" sz="2000" i="1" baseline="-25000" dirty="0" err="1">
                <a:ea typeface="PMingLiU" panose="02020500000000000000" pitchFamily="18" charset="-120"/>
              </a:rPr>
              <a:t>n</a:t>
            </a:r>
            <a:r>
              <a:rPr lang="en-US" altLang="zh-TW" sz="2000" dirty="0">
                <a:ea typeface="PMingLiU" panose="02020500000000000000" pitchFamily="18" charset="-120"/>
              </a:rPr>
              <a:t>, uniformly from D.  For each p</a:t>
            </a:r>
            <a:r>
              <a:rPr lang="en-US" altLang="zh-TW" sz="2000" baseline="-25000" dirty="0">
                <a:ea typeface="PMingLiU" panose="02020500000000000000" pitchFamily="18" charset="-120"/>
              </a:rPr>
              <a:t>i</a:t>
            </a:r>
            <a:r>
              <a:rPr lang="en-US" altLang="zh-TW" sz="2000" dirty="0">
                <a:ea typeface="PMingLiU" panose="02020500000000000000" pitchFamily="18" charset="-120"/>
              </a:rPr>
              <a:t>, find its nearest neighbor in D:  </a:t>
            </a:r>
            <a:r>
              <a:rPr lang="en-US" altLang="zh-TW" sz="2000" i="1" dirty="0">
                <a:ea typeface="PMingLiU" panose="02020500000000000000" pitchFamily="18" charset="-120"/>
              </a:rPr>
              <a:t>x</a:t>
            </a:r>
            <a:r>
              <a:rPr lang="en-US" altLang="zh-TW" sz="2000" i="1" baseline="-25000" dirty="0">
                <a:ea typeface="PMingLiU" panose="02020500000000000000" pitchFamily="18" charset="-120"/>
              </a:rPr>
              <a:t>i</a:t>
            </a:r>
            <a:r>
              <a:rPr lang="en-US" altLang="zh-TW" sz="2000" dirty="0">
                <a:ea typeface="PMingLiU" panose="02020500000000000000" pitchFamily="18" charset="-120"/>
              </a:rPr>
              <a:t> = </a:t>
            </a:r>
            <a:r>
              <a:rPr lang="en-US" altLang="zh-TW" sz="2000" i="1" dirty="0">
                <a:ea typeface="PMingLiU" panose="02020500000000000000" pitchFamily="18" charset="-120"/>
              </a:rPr>
              <a:t>min{</a:t>
            </a:r>
            <a:r>
              <a:rPr lang="en-US" altLang="zh-TW" sz="2000" i="1" dirty="0" err="1">
                <a:ea typeface="PMingLiU" panose="02020500000000000000" pitchFamily="18" charset="-120"/>
              </a:rPr>
              <a:t>dist</a:t>
            </a:r>
            <a:r>
              <a:rPr lang="en-US" altLang="zh-TW" sz="2000" i="1" dirty="0">
                <a:ea typeface="PMingLiU" panose="02020500000000000000" pitchFamily="18" charset="-120"/>
              </a:rPr>
              <a:t> (p</a:t>
            </a:r>
            <a:r>
              <a:rPr lang="en-US" altLang="zh-TW" sz="2000" i="1" baseline="-25000" dirty="0">
                <a:ea typeface="PMingLiU" panose="02020500000000000000" pitchFamily="18" charset="-120"/>
              </a:rPr>
              <a:t>i</a:t>
            </a:r>
            <a:r>
              <a:rPr lang="en-US" altLang="zh-TW" sz="2000" i="1" dirty="0">
                <a:ea typeface="PMingLiU" panose="02020500000000000000" pitchFamily="18" charset="-120"/>
              </a:rPr>
              <a:t>, v)}</a:t>
            </a:r>
            <a:r>
              <a:rPr lang="en-US" altLang="zh-TW" sz="2000" dirty="0">
                <a:ea typeface="PMingLiU" panose="02020500000000000000" pitchFamily="18" charset="-120"/>
              </a:rPr>
              <a:t> where </a:t>
            </a:r>
            <a:r>
              <a:rPr lang="en-US" altLang="zh-TW" sz="2000" i="1" dirty="0">
                <a:ea typeface="PMingLiU" panose="02020500000000000000" pitchFamily="18" charset="-120"/>
              </a:rPr>
              <a:t>v</a:t>
            </a:r>
            <a:r>
              <a:rPr lang="en-US" altLang="zh-TW" sz="2000" dirty="0">
                <a:ea typeface="PMingLiU" panose="02020500000000000000" pitchFamily="18" charset="-120"/>
              </a:rPr>
              <a:t> in D</a:t>
            </a:r>
          </a:p>
          <a:p>
            <a:pPr lvl="1"/>
            <a:r>
              <a:rPr lang="en-US" altLang="zh-TW" sz="2000" dirty="0">
                <a:ea typeface="PMingLiU" panose="02020500000000000000" pitchFamily="18" charset="-120"/>
              </a:rPr>
              <a:t>Sample </a:t>
            </a:r>
            <a:r>
              <a:rPr lang="en-US" altLang="zh-TW" sz="2000" i="1" dirty="0">
                <a:ea typeface="PMingLiU" panose="02020500000000000000" pitchFamily="18" charset="-120"/>
              </a:rPr>
              <a:t>n</a:t>
            </a:r>
            <a:r>
              <a:rPr lang="en-US" altLang="zh-TW" sz="2000" dirty="0">
                <a:ea typeface="PMingLiU" panose="02020500000000000000" pitchFamily="18" charset="-120"/>
              </a:rPr>
              <a:t> points, </a:t>
            </a:r>
            <a:r>
              <a:rPr lang="en-US" altLang="zh-TW" sz="2000" i="1" dirty="0">
                <a:ea typeface="PMingLiU" panose="02020500000000000000" pitchFamily="18" charset="-120"/>
              </a:rPr>
              <a:t>q</a:t>
            </a:r>
            <a:r>
              <a:rPr lang="en-US" altLang="zh-TW" sz="2000" i="1" baseline="-25000" dirty="0">
                <a:ea typeface="PMingLiU" panose="02020500000000000000" pitchFamily="18" charset="-120"/>
              </a:rPr>
              <a:t>1</a:t>
            </a:r>
            <a:r>
              <a:rPr lang="en-US" altLang="zh-TW" sz="2000" i="1" dirty="0">
                <a:ea typeface="PMingLiU" panose="02020500000000000000" pitchFamily="18" charset="-120"/>
              </a:rPr>
              <a:t>, …, </a:t>
            </a:r>
            <a:r>
              <a:rPr lang="en-US" altLang="zh-TW" sz="2000" i="1" dirty="0" err="1">
                <a:ea typeface="PMingLiU" panose="02020500000000000000" pitchFamily="18" charset="-120"/>
              </a:rPr>
              <a:t>q</a:t>
            </a:r>
            <a:r>
              <a:rPr lang="en-US" altLang="zh-TW" sz="2000" i="1" baseline="-25000" dirty="0" err="1">
                <a:ea typeface="PMingLiU" panose="02020500000000000000" pitchFamily="18" charset="-120"/>
              </a:rPr>
              <a:t>n</a:t>
            </a:r>
            <a:r>
              <a:rPr lang="en-US" altLang="zh-TW" sz="2000" dirty="0">
                <a:ea typeface="PMingLiU" panose="02020500000000000000" pitchFamily="18" charset="-120"/>
              </a:rPr>
              <a:t>, uniformly from D.  For each </a:t>
            </a:r>
            <a:r>
              <a:rPr lang="en-US" altLang="zh-TW" sz="2000" i="1" dirty="0">
                <a:ea typeface="PMingLiU" panose="02020500000000000000" pitchFamily="18" charset="-120"/>
              </a:rPr>
              <a:t>q</a:t>
            </a:r>
            <a:r>
              <a:rPr lang="en-US" altLang="zh-TW" sz="2000" i="1" baseline="-25000" dirty="0">
                <a:ea typeface="PMingLiU" panose="02020500000000000000" pitchFamily="18" charset="-120"/>
              </a:rPr>
              <a:t>i</a:t>
            </a:r>
            <a:r>
              <a:rPr lang="en-US" altLang="zh-TW" sz="2000" dirty="0">
                <a:ea typeface="PMingLiU" panose="02020500000000000000" pitchFamily="18" charset="-120"/>
              </a:rPr>
              <a:t>, find its nearest neighbor in D </a:t>
            </a:r>
            <a:r>
              <a:rPr lang="en-US" altLang="zh-TW" sz="2000" dirty="0">
                <a:latin typeface="Times New Roman" panose="02020603050405020304" pitchFamily="18" charset="0"/>
                <a:ea typeface="PMingLiU" panose="02020500000000000000" pitchFamily="18" charset="-120"/>
                <a:cs typeface="Times New Roman" panose="02020603050405020304" pitchFamily="18" charset="0"/>
              </a:rPr>
              <a:t>– </a:t>
            </a:r>
            <a:r>
              <a:rPr lang="en-US" altLang="zh-TW" sz="2000" dirty="0">
                <a:ea typeface="PMingLiU" panose="02020500000000000000" pitchFamily="18" charset="-120"/>
              </a:rPr>
              <a:t>{</a:t>
            </a:r>
            <a:r>
              <a:rPr lang="en-US" altLang="zh-TW" sz="2000" i="1" dirty="0">
                <a:ea typeface="PMingLiU" panose="02020500000000000000" pitchFamily="18" charset="-120"/>
              </a:rPr>
              <a:t>q</a:t>
            </a:r>
            <a:r>
              <a:rPr lang="en-US" altLang="zh-TW" sz="2000" i="1" baseline="-25000" dirty="0">
                <a:ea typeface="PMingLiU" panose="02020500000000000000" pitchFamily="18" charset="-120"/>
              </a:rPr>
              <a:t>i</a:t>
            </a:r>
            <a:r>
              <a:rPr lang="en-US" altLang="zh-TW" sz="2000" dirty="0">
                <a:ea typeface="PMingLiU" panose="02020500000000000000" pitchFamily="18" charset="-120"/>
              </a:rPr>
              <a:t>}:  </a:t>
            </a:r>
            <a:r>
              <a:rPr lang="en-US" altLang="zh-TW" sz="2000" i="1" dirty="0" err="1">
                <a:ea typeface="PMingLiU" panose="02020500000000000000" pitchFamily="18" charset="-120"/>
              </a:rPr>
              <a:t>y</a:t>
            </a:r>
            <a:r>
              <a:rPr lang="en-US" altLang="zh-TW" sz="2000" i="1" baseline="-25000" dirty="0" err="1">
                <a:ea typeface="PMingLiU" panose="02020500000000000000" pitchFamily="18" charset="-120"/>
              </a:rPr>
              <a:t>i</a:t>
            </a:r>
            <a:r>
              <a:rPr lang="en-US" altLang="zh-TW" sz="2000" dirty="0">
                <a:ea typeface="PMingLiU" panose="02020500000000000000" pitchFamily="18" charset="-120"/>
              </a:rPr>
              <a:t> = </a:t>
            </a:r>
            <a:r>
              <a:rPr lang="en-US" altLang="zh-TW" sz="2000" i="1" dirty="0">
                <a:ea typeface="PMingLiU" panose="02020500000000000000" pitchFamily="18" charset="-120"/>
              </a:rPr>
              <a:t>min{</a:t>
            </a:r>
            <a:r>
              <a:rPr lang="en-US" altLang="zh-TW" sz="2000" i="1" dirty="0" err="1">
                <a:ea typeface="PMingLiU" panose="02020500000000000000" pitchFamily="18" charset="-120"/>
              </a:rPr>
              <a:t>dist</a:t>
            </a:r>
            <a:r>
              <a:rPr lang="en-US" altLang="zh-TW" sz="2000" i="1" dirty="0">
                <a:ea typeface="PMingLiU" panose="02020500000000000000" pitchFamily="18" charset="-120"/>
              </a:rPr>
              <a:t> (q</a:t>
            </a:r>
            <a:r>
              <a:rPr lang="en-US" altLang="zh-TW" sz="2000" i="1" baseline="-25000" dirty="0">
                <a:ea typeface="PMingLiU" panose="02020500000000000000" pitchFamily="18" charset="-120"/>
              </a:rPr>
              <a:t>i</a:t>
            </a:r>
            <a:r>
              <a:rPr lang="en-US" altLang="zh-TW" sz="2000" i="1" dirty="0">
                <a:ea typeface="PMingLiU" panose="02020500000000000000" pitchFamily="18" charset="-120"/>
              </a:rPr>
              <a:t>, v)}</a:t>
            </a:r>
            <a:r>
              <a:rPr lang="en-US" altLang="zh-TW" sz="2000" dirty="0">
                <a:ea typeface="PMingLiU" panose="02020500000000000000" pitchFamily="18" charset="-120"/>
              </a:rPr>
              <a:t> where </a:t>
            </a:r>
            <a:r>
              <a:rPr lang="en-US" altLang="zh-TW" sz="2000" i="1" dirty="0">
                <a:ea typeface="PMingLiU" panose="02020500000000000000" pitchFamily="18" charset="-120"/>
              </a:rPr>
              <a:t>v</a:t>
            </a:r>
            <a:r>
              <a:rPr lang="en-US" altLang="zh-TW" sz="2000" dirty="0">
                <a:ea typeface="PMingLiU" panose="02020500000000000000" pitchFamily="18" charset="-120"/>
              </a:rPr>
              <a:t> in D and v </a:t>
            </a:r>
            <a:r>
              <a:rPr lang="en-US" altLang="zh-TW" sz="2000" dirty="0">
                <a:ea typeface="PMingLiU" panose="02020500000000000000" pitchFamily="18" charset="-120"/>
                <a:cs typeface="Arial" panose="020B0604020202020204" pitchFamily="34" charset="0"/>
              </a:rPr>
              <a:t>≠ </a:t>
            </a:r>
            <a:r>
              <a:rPr lang="en-US" altLang="zh-TW" sz="2000" i="1" dirty="0">
                <a:ea typeface="PMingLiU" panose="02020500000000000000" pitchFamily="18" charset="-120"/>
              </a:rPr>
              <a:t>q</a:t>
            </a:r>
            <a:r>
              <a:rPr lang="en-US" altLang="zh-TW" sz="2000" i="1" baseline="-25000" dirty="0">
                <a:ea typeface="PMingLiU" panose="02020500000000000000" pitchFamily="18" charset="-120"/>
              </a:rPr>
              <a:t>i</a:t>
            </a:r>
          </a:p>
          <a:p>
            <a:pPr lvl="1"/>
            <a:r>
              <a:rPr lang="en-US" altLang="zh-TW" sz="2000" dirty="0">
                <a:ea typeface="PMingLiU" panose="02020500000000000000" pitchFamily="18" charset="-120"/>
              </a:rPr>
              <a:t>Calculate the Hopkins Statistic:</a:t>
            </a:r>
            <a:endParaRPr lang="en-US" altLang="zh-TW" sz="2000" i="1" dirty="0">
              <a:ea typeface="PMingLiU" panose="02020500000000000000" pitchFamily="18" charset="-120"/>
            </a:endParaRPr>
          </a:p>
          <a:p>
            <a:pPr lvl="1"/>
            <a:endParaRPr lang="en-US" altLang="zh-TW" sz="2000" dirty="0">
              <a:ea typeface="PMingLiU" panose="02020500000000000000" pitchFamily="18" charset="-120"/>
              <a:cs typeface="Arial" panose="020B0604020202020204" pitchFamily="34" charset="0"/>
            </a:endParaRPr>
          </a:p>
          <a:p>
            <a:pPr lvl="1"/>
            <a:r>
              <a:rPr lang="en-US" altLang="zh-TW" sz="2000" dirty="0">
                <a:ea typeface="PMingLiU" panose="02020500000000000000" pitchFamily="18" charset="-120"/>
              </a:rPr>
              <a:t>If D is uniformly distributed, </a:t>
            </a:r>
            <a:r>
              <a:rPr lang="en-US" altLang="zh-TW" sz="2000" dirty="0">
                <a:ea typeface="PMingLiU" panose="02020500000000000000" pitchFamily="18" charset="-120"/>
                <a:cs typeface="Arial" panose="020B0604020202020204" pitchFamily="34" charset="0"/>
              </a:rPr>
              <a:t>∑ x</a:t>
            </a:r>
            <a:r>
              <a:rPr lang="en-US" altLang="zh-TW" sz="2000" baseline="-25000" dirty="0">
                <a:ea typeface="PMingLiU" panose="02020500000000000000" pitchFamily="18" charset="-120"/>
                <a:cs typeface="Arial" panose="020B0604020202020204" pitchFamily="34" charset="0"/>
              </a:rPr>
              <a:t>i</a:t>
            </a:r>
            <a:r>
              <a:rPr lang="en-US" altLang="zh-TW" sz="2000" dirty="0">
                <a:ea typeface="PMingLiU" panose="02020500000000000000" pitchFamily="18" charset="-120"/>
                <a:cs typeface="Arial" panose="020B0604020202020204" pitchFamily="34" charset="0"/>
              </a:rPr>
              <a:t> and ∑ </a:t>
            </a:r>
            <a:r>
              <a:rPr lang="en-US" altLang="zh-TW" sz="2000" dirty="0" err="1">
                <a:ea typeface="PMingLiU" panose="02020500000000000000" pitchFamily="18" charset="-120"/>
                <a:cs typeface="Arial" panose="020B0604020202020204" pitchFamily="34" charset="0"/>
              </a:rPr>
              <a:t>y</a:t>
            </a:r>
            <a:r>
              <a:rPr lang="en-US" altLang="zh-TW" sz="2000" baseline="-25000" dirty="0" err="1">
                <a:ea typeface="PMingLiU" panose="02020500000000000000" pitchFamily="18" charset="-120"/>
                <a:cs typeface="Arial" panose="020B0604020202020204" pitchFamily="34" charset="0"/>
              </a:rPr>
              <a:t>i</a:t>
            </a:r>
            <a:r>
              <a:rPr lang="en-US" altLang="zh-TW" sz="2000" dirty="0">
                <a:ea typeface="PMingLiU" panose="02020500000000000000" pitchFamily="18" charset="-120"/>
                <a:cs typeface="Arial" panose="020B0604020202020204" pitchFamily="34" charset="0"/>
              </a:rPr>
              <a:t> will be close to each other and H is close to 0.5.  If D is highly skewed, H is close to 0</a:t>
            </a:r>
          </a:p>
          <a:p>
            <a:endParaRPr lang="en-US" altLang="zh-TW" sz="2000" dirty="0">
              <a:ea typeface="PMingLiU" panose="02020500000000000000" pitchFamily="18" charset="-120"/>
            </a:endParaRPr>
          </a:p>
        </p:txBody>
      </p:sp>
      <p:pic>
        <p:nvPicPr>
          <p:cNvPr id="70660" name="Picture 4">
            <a:extLst>
              <a:ext uri="{FF2B5EF4-FFF2-40B4-BE49-F238E27FC236}">
                <a16:creationId xmlns:a16="http://schemas.microsoft.com/office/drawing/2014/main" id="{0B7A8244-DF0A-4501-AC47-D215FE8C1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828" y="4724400"/>
            <a:ext cx="30480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1" name="Slide Number Placeholder 5">
            <a:extLst>
              <a:ext uri="{FF2B5EF4-FFF2-40B4-BE49-F238E27FC236}">
                <a16:creationId xmlns:a16="http://schemas.microsoft.com/office/drawing/2014/main" id="{EA425B38-4B76-4333-BB6D-B830F6CDCE80}"/>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1361A659-D1B8-4CDB-9ED9-758ABF3EF0DD}" type="slidenum">
              <a:rPr lang="en-US" altLang="zh-TW" sz="1200" b="1">
                <a:ea typeface="PMingLiU" panose="02020500000000000000" pitchFamily="18" charset="-120"/>
              </a:rPr>
              <a:pPr algn="r" eaLnBrk="1" hangingPunct="1"/>
              <a:t>80</a:t>
            </a:fld>
            <a:endParaRPr lang="en-US" altLang="zh-TW" sz="1200" b="1">
              <a:ea typeface="PMingLiU" panose="02020500000000000000" pitchFamily="18" charset="-12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1431072-6ED0-47AB-9019-2068EF4DE906}"/>
              </a:ext>
            </a:extLst>
          </p:cNvPr>
          <p:cNvSpPr>
            <a:spLocks noGrp="1" noChangeArrowheads="1"/>
          </p:cNvSpPr>
          <p:nvPr>
            <p:ph type="title" idx="4294967295"/>
          </p:nvPr>
        </p:nvSpPr>
        <p:spPr>
          <a:xfrm>
            <a:off x="364836" y="228600"/>
            <a:ext cx="8229600" cy="990600"/>
          </a:xfrm>
        </p:spPr>
        <p:txBody>
          <a:bodyPr/>
          <a:lstStyle/>
          <a:p>
            <a:r>
              <a:rPr lang="en-US" altLang="zh-TW" sz="3200" dirty="0">
                <a:ea typeface="PMingLiU" panose="02020500000000000000" pitchFamily="18" charset="-120"/>
              </a:rPr>
              <a:t>Determine the Number of Clusters</a:t>
            </a:r>
          </a:p>
        </p:txBody>
      </p:sp>
      <p:sp>
        <p:nvSpPr>
          <p:cNvPr id="71683" name="Rectangle 3">
            <a:extLst>
              <a:ext uri="{FF2B5EF4-FFF2-40B4-BE49-F238E27FC236}">
                <a16:creationId xmlns:a16="http://schemas.microsoft.com/office/drawing/2014/main" id="{13D0A4ED-08AE-42CA-9714-F6A7A71CCAB9}"/>
              </a:ext>
            </a:extLst>
          </p:cNvPr>
          <p:cNvSpPr>
            <a:spLocks noGrp="1" noChangeArrowheads="1"/>
          </p:cNvSpPr>
          <p:nvPr>
            <p:ph type="body" idx="4294967295"/>
          </p:nvPr>
        </p:nvSpPr>
        <p:spPr>
          <a:xfrm>
            <a:off x="228600" y="1219200"/>
            <a:ext cx="8686800" cy="5486400"/>
          </a:xfrm>
        </p:spPr>
        <p:txBody>
          <a:bodyPr/>
          <a:lstStyle/>
          <a:p>
            <a:r>
              <a:rPr lang="en-US" altLang="zh-TW" sz="2000" dirty="0">
                <a:ea typeface="PMingLiU" panose="02020500000000000000" pitchFamily="18" charset="-120"/>
              </a:rPr>
              <a:t>Empirical method</a:t>
            </a:r>
          </a:p>
          <a:p>
            <a:pPr lvl="1"/>
            <a:r>
              <a:rPr lang="en-US" altLang="zh-TW" sz="2000" dirty="0">
                <a:ea typeface="PMingLiU" panose="02020500000000000000" pitchFamily="18" charset="-120"/>
              </a:rPr>
              <a:t># of clusters </a:t>
            </a:r>
            <a:r>
              <a:rPr lang="en-US" altLang="zh-TW" sz="2000" dirty="0">
                <a:ea typeface="PMingLiU" panose="02020500000000000000" pitchFamily="18" charset="-120"/>
                <a:cs typeface="Arial" panose="020B0604020202020204" pitchFamily="34" charset="0"/>
              </a:rPr>
              <a:t>≈√n/2 for a dataset of n points</a:t>
            </a:r>
          </a:p>
          <a:p>
            <a:r>
              <a:rPr lang="en-US" altLang="zh-TW" sz="2000" dirty="0">
                <a:ea typeface="PMingLiU" panose="02020500000000000000" pitchFamily="18" charset="-120"/>
                <a:cs typeface="Arial" panose="020B0604020202020204" pitchFamily="34" charset="0"/>
              </a:rPr>
              <a:t>Elbow method</a:t>
            </a:r>
          </a:p>
          <a:p>
            <a:pPr lvl="1"/>
            <a:r>
              <a:rPr lang="en-US" altLang="zh-TW" sz="2000" dirty="0">
                <a:ea typeface="PMingLiU" panose="02020500000000000000" pitchFamily="18" charset="-120"/>
                <a:cs typeface="Arial" panose="020B0604020202020204" pitchFamily="34" charset="0"/>
              </a:rPr>
              <a:t>Use the turning point in the curve of sum of within cluster variance w.r.t  the # of clusters</a:t>
            </a:r>
          </a:p>
          <a:p>
            <a:r>
              <a:rPr lang="en-US" altLang="zh-TW" sz="2000" dirty="0">
                <a:solidFill>
                  <a:srgbClr val="0000FF"/>
                </a:solidFill>
                <a:ea typeface="PMingLiU" panose="02020500000000000000" pitchFamily="18" charset="-120"/>
                <a:cs typeface="Arial" panose="020B0604020202020204" pitchFamily="34" charset="0"/>
              </a:rPr>
              <a:t>Cross validation method</a:t>
            </a:r>
          </a:p>
          <a:p>
            <a:pPr lvl="1"/>
            <a:r>
              <a:rPr lang="en-US" altLang="zh-TW" sz="2000" dirty="0">
                <a:ea typeface="PMingLiU" panose="02020500000000000000" pitchFamily="18" charset="-120"/>
                <a:cs typeface="Arial" panose="020B0604020202020204" pitchFamily="34" charset="0"/>
              </a:rPr>
              <a:t>Divide a given data set into </a:t>
            </a:r>
            <a:r>
              <a:rPr lang="en-US" altLang="zh-TW" sz="2000" i="1" dirty="0">
                <a:ea typeface="PMingLiU" panose="02020500000000000000" pitchFamily="18" charset="-120"/>
                <a:cs typeface="Arial" panose="020B0604020202020204" pitchFamily="34" charset="0"/>
              </a:rPr>
              <a:t>m</a:t>
            </a:r>
            <a:r>
              <a:rPr lang="en-US" altLang="zh-TW" sz="2000" dirty="0">
                <a:ea typeface="PMingLiU" panose="02020500000000000000" pitchFamily="18" charset="-120"/>
                <a:cs typeface="Arial" panose="020B0604020202020204" pitchFamily="34" charset="0"/>
              </a:rPr>
              <a:t> parts</a:t>
            </a:r>
          </a:p>
          <a:p>
            <a:pPr lvl="1"/>
            <a:r>
              <a:rPr lang="en-US" altLang="zh-TW" sz="2000" dirty="0">
                <a:ea typeface="PMingLiU" panose="02020500000000000000" pitchFamily="18" charset="-120"/>
                <a:cs typeface="Arial" panose="020B0604020202020204" pitchFamily="34" charset="0"/>
              </a:rPr>
              <a:t>Use </a:t>
            </a:r>
            <a:r>
              <a:rPr lang="en-US" altLang="zh-TW" sz="2000" i="1" dirty="0">
                <a:ea typeface="PMingLiU" panose="02020500000000000000" pitchFamily="18" charset="-120"/>
                <a:cs typeface="Arial" panose="020B0604020202020204" pitchFamily="34" charset="0"/>
              </a:rPr>
              <a:t>m</a:t>
            </a:r>
            <a:r>
              <a:rPr lang="en-US" altLang="zh-TW" sz="2000" dirty="0">
                <a:ea typeface="PMingLiU" panose="02020500000000000000" pitchFamily="18" charset="-120"/>
                <a:cs typeface="Arial" panose="020B0604020202020204" pitchFamily="34" charset="0"/>
              </a:rPr>
              <a:t> </a:t>
            </a:r>
            <a:r>
              <a:rPr lang="en-US" altLang="zh-TW" sz="2000" dirty="0">
                <a:ea typeface="PMingLiU" panose="02020500000000000000" pitchFamily="18" charset="-120"/>
                <a:cs typeface="Times New Roman" panose="02020603050405020304" pitchFamily="18" charset="0"/>
              </a:rPr>
              <a:t>–</a:t>
            </a:r>
            <a:r>
              <a:rPr lang="en-US" altLang="zh-TW" sz="2000" dirty="0">
                <a:ea typeface="PMingLiU" panose="02020500000000000000" pitchFamily="18" charset="-120"/>
                <a:cs typeface="Arial" panose="020B0604020202020204" pitchFamily="34" charset="0"/>
              </a:rPr>
              <a:t> 1 parts to obtain a clustering model</a:t>
            </a:r>
          </a:p>
          <a:p>
            <a:pPr lvl="1"/>
            <a:r>
              <a:rPr lang="en-US" altLang="zh-TW" sz="2000" dirty="0">
                <a:ea typeface="PMingLiU" panose="02020500000000000000" pitchFamily="18" charset="-120"/>
                <a:cs typeface="Arial" panose="020B0604020202020204" pitchFamily="34" charset="0"/>
              </a:rPr>
              <a:t>Use the remaining part to test the quality of the clustering</a:t>
            </a:r>
          </a:p>
          <a:p>
            <a:pPr lvl="2"/>
            <a:r>
              <a:rPr lang="en-US" altLang="zh-TW" sz="2000" dirty="0">
                <a:ea typeface="PMingLiU" panose="02020500000000000000" pitchFamily="18" charset="-120"/>
                <a:cs typeface="Arial" panose="020B0604020202020204" pitchFamily="34" charset="0"/>
              </a:rPr>
              <a:t>E.g., For each point in the test set, find the closest centroid, and use the sum of squared distance between all points in the test set and the closest centroids to measure how well the model fits the test set</a:t>
            </a:r>
          </a:p>
          <a:p>
            <a:pPr lvl="1"/>
            <a:r>
              <a:rPr lang="en-US" altLang="zh-TW" sz="2000" dirty="0">
                <a:solidFill>
                  <a:srgbClr val="0000FF"/>
                </a:solidFill>
                <a:ea typeface="PMingLiU" panose="02020500000000000000" pitchFamily="18" charset="-120"/>
                <a:cs typeface="Arial" panose="020B0604020202020204" pitchFamily="34" charset="0"/>
              </a:rPr>
              <a:t>For any k &gt; 0, repeat it </a:t>
            </a:r>
            <a:r>
              <a:rPr lang="en-US" altLang="zh-TW" sz="2000" i="1" dirty="0">
                <a:solidFill>
                  <a:srgbClr val="0000FF"/>
                </a:solidFill>
                <a:ea typeface="PMingLiU" panose="02020500000000000000" pitchFamily="18" charset="-120"/>
                <a:cs typeface="Arial" panose="020B0604020202020204" pitchFamily="34" charset="0"/>
              </a:rPr>
              <a:t>m</a:t>
            </a:r>
            <a:r>
              <a:rPr lang="en-US" altLang="zh-TW" sz="2000" dirty="0">
                <a:solidFill>
                  <a:srgbClr val="0000FF"/>
                </a:solidFill>
                <a:ea typeface="PMingLiU" panose="02020500000000000000" pitchFamily="18" charset="-120"/>
                <a:cs typeface="Arial" panose="020B0604020202020204" pitchFamily="34" charset="0"/>
              </a:rPr>
              <a:t> times, compare the overall quality measure </a:t>
            </a:r>
            <a:r>
              <a:rPr lang="en-US" altLang="zh-TW" sz="2000" dirty="0" err="1">
                <a:solidFill>
                  <a:srgbClr val="0000FF"/>
                </a:solidFill>
                <a:ea typeface="PMingLiU" panose="02020500000000000000" pitchFamily="18" charset="-120"/>
                <a:cs typeface="Arial" panose="020B0604020202020204" pitchFamily="34" charset="0"/>
              </a:rPr>
              <a:t>w.r.t.</a:t>
            </a:r>
            <a:r>
              <a:rPr lang="en-US" altLang="zh-TW" sz="2000" dirty="0">
                <a:solidFill>
                  <a:srgbClr val="0000FF"/>
                </a:solidFill>
                <a:ea typeface="PMingLiU" panose="02020500000000000000" pitchFamily="18" charset="-120"/>
                <a:cs typeface="Arial" panose="020B0604020202020204" pitchFamily="34" charset="0"/>
              </a:rPr>
              <a:t> different </a:t>
            </a:r>
            <a:r>
              <a:rPr lang="en-US" altLang="zh-TW" sz="2000" i="1" dirty="0">
                <a:solidFill>
                  <a:srgbClr val="0000FF"/>
                </a:solidFill>
                <a:ea typeface="PMingLiU" panose="02020500000000000000" pitchFamily="18" charset="-120"/>
                <a:cs typeface="Arial" panose="020B0604020202020204" pitchFamily="34" charset="0"/>
              </a:rPr>
              <a:t>k’s</a:t>
            </a:r>
            <a:r>
              <a:rPr lang="en-US" altLang="zh-TW" sz="2000" dirty="0">
                <a:solidFill>
                  <a:srgbClr val="0000FF"/>
                </a:solidFill>
                <a:ea typeface="PMingLiU" panose="02020500000000000000" pitchFamily="18" charset="-120"/>
                <a:cs typeface="Arial" panose="020B0604020202020204" pitchFamily="34" charset="0"/>
              </a:rPr>
              <a:t>, and find # of clusters that fits the data the best</a:t>
            </a:r>
          </a:p>
        </p:txBody>
      </p:sp>
      <p:sp>
        <p:nvSpPr>
          <p:cNvPr id="71684" name="Slide Number Placeholder 5">
            <a:extLst>
              <a:ext uri="{FF2B5EF4-FFF2-40B4-BE49-F238E27FC236}">
                <a16:creationId xmlns:a16="http://schemas.microsoft.com/office/drawing/2014/main" id="{6161F411-AA4A-4A9A-A4C6-7CB3B7081145}"/>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AA02A9B3-3E39-4928-8C84-5200ABB10E39}" type="slidenum">
              <a:rPr lang="en-US" altLang="zh-TW" sz="1200" b="1">
                <a:ea typeface="PMingLiU" panose="02020500000000000000" pitchFamily="18" charset="-120"/>
              </a:rPr>
              <a:pPr algn="r" eaLnBrk="1" hangingPunct="1"/>
              <a:t>81</a:t>
            </a:fld>
            <a:endParaRPr lang="en-US" altLang="zh-TW" sz="1200" b="1">
              <a:ea typeface="PMingLiU" panose="02020500000000000000" pitchFamily="18" charset="-12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81181FB-7E22-4AC8-8076-0EBBB53D371E}"/>
              </a:ext>
            </a:extLst>
          </p:cNvPr>
          <p:cNvSpPr>
            <a:spLocks noGrp="1" noChangeArrowheads="1"/>
          </p:cNvSpPr>
          <p:nvPr>
            <p:ph type="title" idx="4294967295"/>
          </p:nvPr>
        </p:nvSpPr>
        <p:spPr>
          <a:xfrm>
            <a:off x="381000" y="381000"/>
            <a:ext cx="8229600" cy="990600"/>
          </a:xfrm>
        </p:spPr>
        <p:txBody>
          <a:bodyPr/>
          <a:lstStyle/>
          <a:p>
            <a:r>
              <a:rPr lang="en-US" altLang="zh-TW" sz="3200" dirty="0">
                <a:ea typeface="PMingLiU" panose="02020500000000000000" pitchFamily="18" charset="-120"/>
              </a:rPr>
              <a:t>Measuring Clustering Quality</a:t>
            </a:r>
          </a:p>
        </p:txBody>
      </p:sp>
      <p:sp>
        <p:nvSpPr>
          <p:cNvPr id="72707" name="Rectangle 3">
            <a:extLst>
              <a:ext uri="{FF2B5EF4-FFF2-40B4-BE49-F238E27FC236}">
                <a16:creationId xmlns:a16="http://schemas.microsoft.com/office/drawing/2014/main" id="{4C3BE67A-7E95-4FE4-8E8C-88CF16DD2A04}"/>
              </a:ext>
            </a:extLst>
          </p:cNvPr>
          <p:cNvSpPr>
            <a:spLocks noGrp="1" noChangeArrowheads="1"/>
          </p:cNvSpPr>
          <p:nvPr>
            <p:ph type="body" idx="4294967295"/>
          </p:nvPr>
        </p:nvSpPr>
        <p:spPr>
          <a:xfrm>
            <a:off x="381000" y="1371600"/>
            <a:ext cx="8534400" cy="5105400"/>
          </a:xfrm>
        </p:spPr>
        <p:txBody>
          <a:bodyPr/>
          <a:lstStyle/>
          <a:p>
            <a:pPr>
              <a:lnSpc>
                <a:spcPct val="120000"/>
              </a:lnSpc>
            </a:pPr>
            <a:r>
              <a:rPr lang="en-US" altLang="zh-TW" sz="2400" dirty="0">
                <a:ea typeface="PMingLiU" panose="02020500000000000000" pitchFamily="18" charset="-120"/>
              </a:rPr>
              <a:t>Two methods: </a:t>
            </a:r>
            <a:r>
              <a:rPr lang="en-US" altLang="zh-TW" sz="2400" dirty="0">
                <a:solidFill>
                  <a:srgbClr val="0000FF"/>
                </a:solidFill>
                <a:ea typeface="PMingLiU" panose="02020500000000000000" pitchFamily="18" charset="-120"/>
              </a:rPr>
              <a:t>extrinsic vs. intrinsic  </a:t>
            </a:r>
          </a:p>
          <a:p>
            <a:pPr>
              <a:lnSpc>
                <a:spcPct val="120000"/>
              </a:lnSpc>
            </a:pPr>
            <a:r>
              <a:rPr lang="en-US" altLang="zh-TW" sz="2400" dirty="0">
                <a:solidFill>
                  <a:srgbClr val="0000FF"/>
                </a:solidFill>
                <a:ea typeface="PMingLiU" panose="02020500000000000000" pitchFamily="18" charset="-120"/>
              </a:rPr>
              <a:t>Extrinsic: supervised</a:t>
            </a:r>
            <a:r>
              <a:rPr lang="en-US" altLang="zh-TW" sz="2400" dirty="0">
                <a:ea typeface="PMingLiU" panose="02020500000000000000" pitchFamily="18" charset="-120"/>
              </a:rPr>
              <a:t>, i.e., the ground truth is available</a:t>
            </a:r>
          </a:p>
          <a:p>
            <a:pPr lvl="1">
              <a:lnSpc>
                <a:spcPct val="120000"/>
              </a:lnSpc>
            </a:pPr>
            <a:r>
              <a:rPr lang="en-US" altLang="zh-TW" sz="2400" dirty="0">
                <a:ea typeface="PMingLiU" panose="02020500000000000000" pitchFamily="18" charset="-120"/>
              </a:rPr>
              <a:t>Compare a clustering against the ground truth using certain clustering quality measure</a:t>
            </a:r>
          </a:p>
          <a:p>
            <a:pPr lvl="1">
              <a:lnSpc>
                <a:spcPct val="120000"/>
              </a:lnSpc>
            </a:pPr>
            <a:r>
              <a:rPr lang="en-US" altLang="zh-TW" sz="2400" dirty="0">
                <a:ea typeface="PMingLiU" panose="02020500000000000000" pitchFamily="18" charset="-120"/>
              </a:rPr>
              <a:t>Ex. </a:t>
            </a:r>
            <a:r>
              <a:rPr lang="en-US" altLang="zh-TW" sz="2400" dirty="0" err="1">
                <a:ea typeface="PMingLiU" panose="02020500000000000000" pitchFamily="18" charset="-120"/>
              </a:rPr>
              <a:t>BCubed</a:t>
            </a:r>
            <a:r>
              <a:rPr lang="en-US" altLang="zh-TW" sz="2400" dirty="0">
                <a:ea typeface="PMingLiU" panose="02020500000000000000" pitchFamily="18" charset="-120"/>
              </a:rPr>
              <a:t> precision and recall metrics</a:t>
            </a:r>
          </a:p>
          <a:p>
            <a:pPr>
              <a:lnSpc>
                <a:spcPct val="120000"/>
              </a:lnSpc>
            </a:pPr>
            <a:r>
              <a:rPr lang="en-US" altLang="zh-TW" sz="2400" dirty="0">
                <a:solidFill>
                  <a:srgbClr val="0000FF"/>
                </a:solidFill>
                <a:ea typeface="PMingLiU" panose="02020500000000000000" pitchFamily="18" charset="-120"/>
              </a:rPr>
              <a:t>Intrinsic: unsupervised</a:t>
            </a:r>
            <a:r>
              <a:rPr lang="en-US" altLang="zh-TW" sz="2400" dirty="0">
                <a:ea typeface="PMingLiU" panose="02020500000000000000" pitchFamily="18" charset="-120"/>
              </a:rPr>
              <a:t>, i.e., </a:t>
            </a:r>
            <a:r>
              <a:rPr lang="en-US" altLang="zh-TW" sz="2400" dirty="0">
                <a:solidFill>
                  <a:srgbClr val="0000FF"/>
                </a:solidFill>
                <a:ea typeface="PMingLiU" panose="02020500000000000000" pitchFamily="18" charset="-120"/>
              </a:rPr>
              <a:t>the ground truth is unavailable</a:t>
            </a:r>
          </a:p>
          <a:p>
            <a:pPr lvl="1">
              <a:lnSpc>
                <a:spcPct val="120000"/>
              </a:lnSpc>
            </a:pPr>
            <a:r>
              <a:rPr lang="en-US" altLang="zh-TW" sz="2400" dirty="0">
                <a:ea typeface="PMingLiU" panose="02020500000000000000" pitchFamily="18" charset="-120"/>
              </a:rPr>
              <a:t>Evaluate the goodness of a clustering by considering how well the clusters are separated, and how compact the clusters are</a:t>
            </a:r>
          </a:p>
          <a:p>
            <a:pPr lvl="1">
              <a:lnSpc>
                <a:spcPct val="120000"/>
              </a:lnSpc>
            </a:pPr>
            <a:r>
              <a:rPr lang="en-US" altLang="zh-TW" sz="2400" dirty="0">
                <a:ea typeface="PMingLiU" panose="02020500000000000000" pitchFamily="18" charset="-120"/>
              </a:rPr>
              <a:t>Ex. </a:t>
            </a:r>
            <a:r>
              <a:rPr lang="en-US" altLang="zh-TW" sz="2400" dirty="0">
                <a:solidFill>
                  <a:srgbClr val="0000FF"/>
                </a:solidFill>
                <a:ea typeface="PMingLiU" panose="02020500000000000000" pitchFamily="18" charset="-120"/>
              </a:rPr>
              <a:t>Silhouette coefficient</a:t>
            </a:r>
          </a:p>
        </p:txBody>
      </p:sp>
      <p:sp>
        <p:nvSpPr>
          <p:cNvPr id="72708" name="Slide Number Placeholder 5">
            <a:extLst>
              <a:ext uri="{FF2B5EF4-FFF2-40B4-BE49-F238E27FC236}">
                <a16:creationId xmlns:a16="http://schemas.microsoft.com/office/drawing/2014/main" id="{82D1F5F3-8E01-416F-A78D-6B18EB2431A8}"/>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05209F33-3772-4AC7-84BC-846F5B1F6113}" type="slidenum">
              <a:rPr lang="en-US" altLang="zh-TW" sz="1200" b="1">
                <a:ea typeface="PMingLiU" panose="02020500000000000000" pitchFamily="18" charset="-120"/>
              </a:rPr>
              <a:pPr algn="r" eaLnBrk="1" hangingPunct="1"/>
              <a:t>82</a:t>
            </a:fld>
            <a:endParaRPr lang="en-US" altLang="zh-TW" sz="1200" b="1">
              <a:ea typeface="PMingLiU" panose="02020500000000000000" pitchFamily="18" charset="-12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AE0B8F9-BE76-4FCE-B76E-F7E99583D358}"/>
              </a:ext>
            </a:extLst>
          </p:cNvPr>
          <p:cNvSpPr>
            <a:spLocks noGrp="1" noChangeArrowheads="1"/>
          </p:cNvSpPr>
          <p:nvPr>
            <p:ph type="title" idx="4294967295"/>
          </p:nvPr>
        </p:nvSpPr>
        <p:spPr>
          <a:xfrm>
            <a:off x="554182" y="510309"/>
            <a:ext cx="9144000" cy="609600"/>
          </a:xfrm>
        </p:spPr>
        <p:txBody>
          <a:bodyPr/>
          <a:lstStyle/>
          <a:p>
            <a:r>
              <a:rPr lang="en-US" altLang="zh-TW" sz="3200" dirty="0">
                <a:ea typeface="PMingLiU" panose="02020500000000000000" pitchFamily="18" charset="-120"/>
              </a:rPr>
              <a:t>Measuring Clustering Quality: Extrinsic Methods </a:t>
            </a:r>
          </a:p>
        </p:txBody>
      </p:sp>
      <p:sp>
        <p:nvSpPr>
          <p:cNvPr id="73731" name="Rectangle 3">
            <a:extLst>
              <a:ext uri="{FF2B5EF4-FFF2-40B4-BE49-F238E27FC236}">
                <a16:creationId xmlns:a16="http://schemas.microsoft.com/office/drawing/2014/main" id="{85DD8721-69A5-4FAF-B27E-BB594D93E9C3}"/>
              </a:ext>
            </a:extLst>
          </p:cNvPr>
          <p:cNvSpPr>
            <a:spLocks noGrp="1" noChangeArrowheads="1"/>
          </p:cNvSpPr>
          <p:nvPr>
            <p:ph type="body" idx="4294967295"/>
          </p:nvPr>
        </p:nvSpPr>
        <p:spPr>
          <a:xfrm>
            <a:off x="457200" y="1360054"/>
            <a:ext cx="8229600" cy="4876800"/>
          </a:xfrm>
        </p:spPr>
        <p:txBody>
          <a:bodyPr>
            <a:normAutofit lnSpcReduction="10000"/>
          </a:bodyPr>
          <a:lstStyle/>
          <a:p>
            <a:r>
              <a:rPr lang="en-US" altLang="zh-TW" sz="2400" dirty="0">
                <a:ea typeface="PMingLiU" panose="02020500000000000000" pitchFamily="18" charset="-120"/>
              </a:rPr>
              <a:t>Clustering quality measure: </a:t>
            </a:r>
            <a:r>
              <a:rPr lang="en-US" altLang="zh-TW" sz="2400" i="1" dirty="0">
                <a:ea typeface="PMingLiU" panose="02020500000000000000" pitchFamily="18" charset="-120"/>
              </a:rPr>
              <a:t>Q(C, C</a:t>
            </a:r>
            <a:r>
              <a:rPr lang="en-US" altLang="zh-TW" sz="2400" i="1" baseline="-25000" dirty="0">
                <a:ea typeface="PMingLiU" panose="02020500000000000000" pitchFamily="18" charset="-120"/>
              </a:rPr>
              <a:t>g</a:t>
            </a:r>
            <a:r>
              <a:rPr lang="en-US" altLang="zh-TW" sz="2400" i="1" dirty="0">
                <a:ea typeface="PMingLiU" panose="02020500000000000000" pitchFamily="18" charset="-120"/>
              </a:rPr>
              <a:t>),</a:t>
            </a:r>
            <a:r>
              <a:rPr lang="en-US" altLang="zh-TW" sz="2400" dirty="0">
                <a:ea typeface="PMingLiU" panose="02020500000000000000" pitchFamily="18" charset="-120"/>
              </a:rPr>
              <a:t> for a clustering </a:t>
            </a:r>
            <a:r>
              <a:rPr lang="en-US" altLang="zh-TW" sz="2400" i="1" dirty="0">
                <a:ea typeface="PMingLiU" panose="02020500000000000000" pitchFamily="18" charset="-120"/>
              </a:rPr>
              <a:t>C</a:t>
            </a:r>
            <a:r>
              <a:rPr lang="en-US" altLang="zh-TW" sz="2400" dirty="0">
                <a:ea typeface="PMingLiU" panose="02020500000000000000" pitchFamily="18" charset="-120"/>
              </a:rPr>
              <a:t> given the ground truth </a:t>
            </a:r>
            <a:r>
              <a:rPr lang="en-US" altLang="zh-TW" sz="2400" i="1" dirty="0">
                <a:ea typeface="PMingLiU" panose="02020500000000000000" pitchFamily="18" charset="-120"/>
              </a:rPr>
              <a:t>C</a:t>
            </a:r>
            <a:r>
              <a:rPr lang="en-US" altLang="zh-TW" sz="2400" i="1" baseline="-25000" dirty="0">
                <a:ea typeface="PMingLiU" panose="02020500000000000000" pitchFamily="18" charset="-120"/>
              </a:rPr>
              <a:t>g</a:t>
            </a:r>
            <a:r>
              <a:rPr lang="en-US" altLang="zh-TW" sz="2400" dirty="0">
                <a:ea typeface="PMingLiU" panose="02020500000000000000" pitchFamily="18" charset="-120"/>
              </a:rPr>
              <a:t>. </a:t>
            </a:r>
          </a:p>
          <a:p>
            <a:r>
              <a:rPr lang="en-US" altLang="zh-TW" sz="2400" i="1" dirty="0">
                <a:ea typeface="PMingLiU" panose="02020500000000000000" pitchFamily="18" charset="-120"/>
              </a:rPr>
              <a:t>Q</a:t>
            </a:r>
            <a:r>
              <a:rPr lang="en-US" altLang="zh-TW" sz="2400" dirty="0">
                <a:ea typeface="PMingLiU" panose="02020500000000000000" pitchFamily="18" charset="-120"/>
              </a:rPr>
              <a:t> is good if it satisfies the following </a:t>
            </a:r>
            <a:r>
              <a:rPr lang="en-US" altLang="zh-TW" sz="2400" b="1" dirty="0">
                <a:ea typeface="PMingLiU" panose="02020500000000000000" pitchFamily="18" charset="-120"/>
              </a:rPr>
              <a:t>4</a:t>
            </a:r>
            <a:r>
              <a:rPr lang="en-US" altLang="zh-TW" sz="2400" dirty="0">
                <a:ea typeface="PMingLiU" panose="02020500000000000000" pitchFamily="18" charset="-120"/>
              </a:rPr>
              <a:t> essential criteria</a:t>
            </a:r>
          </a:p>
          <a:p>
            <a:pPr lvl="1"/>
            <a:r>
              <a:rPr lang="en-US" altLang="zh-TW" sz="2400" dirty="0">
                <a:ea typeface="PMingLiU" panose="02020500000000000000" pitchFamily="18" charset="-120"/>
              </a:rPr>
              <a:t>Cluster homogeneity: the purer, the better</a:t>
            </a:r>
          </a:p>
          <a:p>
            <a:pPr lvl="1"/>
            <a:r>
              <a:rPr lang="en-US" altLang="zh-TW" sz="2400" dirty="0">
                <a:ea typeface="PMingLiU" panose="02020500000000000000" pitchFamily="18" charset="-120"/>
              </a:rPr>
              <a:t>Cluster completeness: should assign objects belong to the same category in the ground truth to the same cluster</a:t>
            </a:r>
          </a:p>
          <a:p>
            <a:pPr lvl="1"/>
            <a:r>
              <a:rPr lang="en-US" altLang="zh-TW" sz="2400" dirty="0">
                <a:ea typeface="PMingLiU" panose="02020500000000000000" pitchFamily="18" charset="-120"/>
              </a:rPr>
              <a:t>Rag bag: putting a heterogeneous object into a pure cluster should be penalized more than putting it into a </a:t>
            </a:r>
            <a:r>
              <a:rPr lang="en-US" altLang="zh-TW" sz="2400" i="1" dirty="0">
                <a:ea typeface="PMingLiU" panose="02020500000000000000" pitchFamily="18" charset="-120"/>
              </a:rPr>
              <a:t>rag bag</a:t>
            </a:r>
            <a:r>
              <a:rPr lang="en-US" altLang="zh-TW" sz="2400" dirty="0">
                <a:ea typeface="PMingLiU" panose="02020500000000000000" pitchFamily="18" charset="-120"/>
              </a:rPr>
              <a:t> (i.e., “miscellaneous” or “other” category)</a:t>
            </a:r>
          </a:p>
          <a:p>
            <a:pPr lvl="1"/>
            <a:r>
              <a:rPr lang="en-US" altLang="zh-TW" sz="2400" dirty="0">
                <a:ea typeface="PMingLiU" panose="02020500000000000000" pitchFamily="18" charset="-120"/>
              </a:rPr>
              <a:t>Small cluster preservation: splitting a small category into pieces is more harmful than splitting a large category into pieces</a:t>
            </a:r>
          </a:p>
        </p:txBody>
      </p:sp>
      <p:sp>
        <p:nvSpPr>
          <p:cNvPr id="73732" name="Slide Number Placeholder 5">
            <a:extLst>
              <a:ext uri="{FF2B5EF4-FFF2-40B4-BE49-F238E27FC236}">
                <a16:creationId xmlns:a16="http://schemas.microsoft.com/office/drawing/2014/main" id="{E0282A25-EB46-474C-B44A-94941744570E}"/>
              </a:ext>
            </a:extLst>
          </p:cNvPr>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C43F8A84-00E1-4BA3-A95C-F336025F405A}" type="slidenum">
              <a:rPr lang="en-US" altLang="zh-TW" sz="1200" b="1">
                <a:ea typeface="PMingLiU" panose="02020500000000000000" pitchFamily="18" charset="-120"/>
              </a:rPr>
              <a:pPr algn="r" eaLnBrk="1" hangingPunct="1"/>
              <a:t>83</a:t>
            </a:fld>
            <a:endParaRPr lang="en-US" altLang="zh-TW" sz="1200" b="1">
              <a:ea typeface="PMingLiU" panose="02020500000000000000" pitchFamily="18" charset="-12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7FDA28B-EDA5-4468-AFF0-52D3647C438E}"/>
              </a:ext>
            </a:extLst>
          </p:cNvPr>
          <p:cNvSpPr>
            <a:spLocks noGrp="1" noChangeArrowheads="1"/>
          </p:cNvSpPr>
          <p:nvPr>
            <p:ph type="title"/>
          </p:nvPr>
        </p:nvSpPr>
        <p:spPr/>
        <p:txBody>
          <a:bodyPr/>
          <a:lstStyle/>
          <a:p>
            <a:r>
              <a:rPr lang="en-US" altLang="zh-TW"/>
              <a:t>Summary</a:t>
            </a:r>
            <a:endParaRPr lang="en-US" altLang="zh-TW" dirty="0"/>
          </a:p>
        </p:txBody>
      </p:sp>
      <p:sp>
        <p:nvSpPr>
          <p:cNvPr id="75779" name="Rectangle 3">
            <a:extLst>
              <a:ext uri="{FF2B5EF4-FFF2-40B4-BE49-F238E27FC236}">
                <a16:creationId xmlns:a16="http://schemas.microsoft.com/office/drawing/2014/main" id="{8280D531-4DDD-4786-82E4-8CD7AC6761D3}"/>
              </a:ext>
            </a:extLst>
          </p:cNvPr>
          <p:cNvSpPr>
            <a:spLocks noGrp="1" noChangeArrowheads="1"/>
          </p:cNvSpPr>
          <p:nvPr>
            <p:ph type="body" idx="1"/>
          </p:nvPr>
        </p:nvSpPr>
        <p:spPr/>
        <p:txBody>
          <a:bodyPr>
            <a:normAutofit fontScale="92500" lnSpcReduction="20000"/>
          </a:bodyPr>
          <a:lstStyle/>
          <a:p>
            <a:r>
              <a:rPr lang="en-US" altLang="zh-TW" dirty="0"/>
              <a:t>Cluster analysis groups objects based on their similarity  and has wide applications</a:t>
            </a:r>
          </a:p>
          <a:p>
            <a:r>
              <a:rPr lang="en-US" altLang="zh-TW" dirty="0"/>
              <a:t>Measure of similarity can be computed for various types of data</a:t>
            </a:r>
          </a:p>
          <a:p>
            <a:r>
              <a:rPr lang="en-US" altLang="zh-TW" dirty="0"/>
              <a:t>Clustering algorithms can be categorized into partitioning methods, hierarchical methods, density-based methods, grid-based methods, and model-based methods</a:t>
            </a:r>
          </a:p>
          <a:p>
            <a:r>
              <a:rPr lang="en-US" altLang="zh-TW" dirty="0">
                <a:solidFill>
                  <a:srgbClr val="0000FF"/>
                </a:solidFill>
              </a:rPr>
              <a:t>K-means and K-medoids algorithms are popular partitioning-based clustering algorithms</a:t>
            </a:r>
          </a:p>
          <a:p>
            <a:r>
              <a:rPr lang="en-US" altLang="zh-TW" dirty="0">
                <a:solidFill>
                  <a:srgbClr val="0000FF"/>
                </a:solidFill>
              </a:rPr>
              <a:t>Birch</a:t>
            </a:r>
            <a:r>
              <a:rPr lang="en-US" altLang="zh-TW" dirty="0"/>
              <a:t> and Chameleon are interesting hierarchical clustering algorithms, and there are also probabilistic hierarchical clustering algorithms</a:t>
            </a:r>
          </a:p>
          <a:p>
            <a:r>
              <a:rPr lang="en-US" altLang="zh-TW" dirty="0">
                <a:solidFill>
                  <a:srgbClr val="0000FF"/>
                </a:solidFill>
              </a:rPr>
              <a:t>DBSCAN</a:t>
            </a:r>
            <a:r>
              <a:rPr lang="en-US" altLang="zh-TW" dirty="0"/>
              <a:t>, OPTICS, and DENCLU are interesting density-based algorithms</a:t>
            </a:r>
          </a:p>
          <a:p>
            <a:r>
              <a:rPr lang="en-US" altLang="zh-TW" dirty="0"/>
              <a:t>STING and CLIQUE are grid-based methods, where CLIQUE is also a subspace clustering algorithm</a:t>
            </a:r>
          </a:p>
          <a:p>
            <a:r>
              <a:rPr lang="en-US" altLang="zh-TW" dirty="0">
                <a:solidFill>
                  <a:srgbClr val="0000FF"/>
                </a:solidFill>
              </a:rPr>
              <a:t>Quality of clustering results can be evaluated in various ways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A803784C-4D5B-4CB2-841E-69DA72EB0DD9}"/>
              </a:ext>
            </a:extLst>
          </p:cNvPr>
          <p:cNvSpPr>
            <a:spLocks noGrp="1"/>
          </p:cNvSpPr>
          <p:nvPr>
            <p:ph type="title"/>
          </p:nvPr>
        </p:nvSpPr>
        <p:spPr>
          <a:xfrm>
            <a:off x="457201" y="349722"/>
            <a:ext cx="8229600" cy="990600"/>
          </a:xfrm>
        </p:spPr>
        <p:txBody>
          <a:bodyPr>
            <a:normAutofit fontScale="90000"/>
          </a:bodyPr>
          <a:lstStyle/>
          <a:p>
            <a:r>
              <a:rPr lang="en-US" altLang="zh-TW" dirty="0">
                <a:ea typeface="PMingLiU" panose="02020500000000000000" pitchFamily="18" charset="-120"/>
              </a:rPr>
              <a:t>Measure the Distance among Clusters</a:t>
            </a:r>
            <a:endParaRPr lang="zh-TW" altLang="en-US" dirty="0"/>
          </a:p>
        </p:txBody>
      </p:sp>
      <p:sp>
        <p:nvSpPr>
          <p:cNvPr id="3" name="內容版面配置區 2">
            <a:extLst>
              <a:ext uri="{FF2B5EF4-FFF2-40B4-BE49-F238E27FC236}">
                <a16:creationId xmlns:a16="http://schemas.microsoft.com/office/drawing/2014/main" id="{FC98B479-F3D2-44DB-8DCB-C19180570D97}"/>
              </a:ext>
            </a:extLst>
          </p:cNvPr>
          <p:cNvSpPr>
            <a:spLocks noGrp="1"/>
          </p:cNvSpPr>
          <p:nvPr>
            <p:ph sz="half" idx="1"/>
          </p:nvPr>
        </p:nvSpPr>
        <p:spPr>
          <a:xfrm>
            <a:off x="381001" y="1491860"/>
            <a:ext cx="4038600" cy="4651248"/>
          </a:xfrm>
        </p:spPr>
        <p:txBody>
          <a:bodyPr/>
          <a:lstStyle/>
          <a:p>
            <a:r>
              <a:rPr lang="en-US" altLang="zh-TW" dirty="0"/>
              <a:t>Minimum distance</a:t>
            </a:r>
          </a:p>
          <a:p>
            <a:endParaRPr lang="en-US" altLang="zh-TW" dirty="0"/>
          </a:p>
          <a:p>
            <a:endParaRPr lang="en-US" altLang="zh-TW" dirty="0"/>
          </a:p>
          <a:p>
            <a:endParaRPr lang="en-US" altLang="zh-TW" dirty="0"/>
          </a:p>
          <a:p>
            <a:endParaRPr lang="en-US" altLang="zh-TW" dirty="0"/>
          </a:p>
          <a:p>
            <a:r>
              <a:rPr lang="en-US" altLang="zh-TW" dirty="0"/>
              <a:t>Maximum distance</a:t>
            </a:r>
          </a:p>
          <a:p>
            <a:endParaRPr lang="zh-TW" altLang="en-US" dirty="0"/>
          </a:p>
        </p:txBody>
      </p:sp>
      <p:sp>
        <p:nvSpPr>
          <p:cNvPr id="7" name="內容版面配置區 6">
            <a:extLst>
              <a:ext uri="{FF2B5EF4-FFF2-40B4-BE49-F238E27FC236}">
                <a16:creationId xmlns:a16="http://schemas.microsoft.com/office/drawing/2014/main" id="{37DC20D7-BBE7-4914-8705-F54CC6827648}"/>
              </a:ext>
            </a:extLst>
          </p:cNvPr>
          <p:cNvSpPr>
            <a:spLocks noGrp="1"/>
          </p:cNvSpPr>
          <p:nvPr>
            <p:ph sz="half" idx="2"/>
          </p:nvPr>
        </p:nvSpPr>
        <p:spPr>
          <a:xfrm>
            <a:off x="4572000" y="1552245"/>
            <a:ext cx="4038600" cy="4718304"/>
          </a:xfrm>
        </p:spPr>
        <p:txBody>
          <a:bodyPr/>
          <a:lstStyle/>
          <a:p>
            <a:r>
              <a:rPr lang="en-US" altLang="zh-TW" dirty="0"/>
              <a:t>Average distance</a:t>
            </a:r>
          </a:p>
          <a:p>
            <a:endParaRPr lang="en-US" altLang="zh-TW" dirty="0"/>
          </a:p>
          <a:p>
            <a:endParaRPr lang="en-US" altLang="zh-TW" dirty="0"/>
          </a:p>
          <a:p>
            <a:endParaRPr lang="en-US" altLang="zh-TW" dirty="0"/>
          </a:p>
          <a:p>
            <a:endParaRPr lang="en-US" altLang="zh-TW" dirty="0"/>
          </a:p>
          <a:p>
            <a:r>
              <a:rPr lang="en-US" altLang="zh-TW" dirty="0"/>
              <a:t>Centroid distance</a:t>
            </a:r>
            <a:endParaRPr lang="zh-TW" altLang="en-US" dirty="0"/>
          </a:p>
        </p:txBody>
      </p:sp>
      <p:pic>
        <p:nvPicPr>
          <p:cNvPr id="4" name="圖片 3">
            <a:extLst>
              <a:ext uri="{FF2B5EF4-FFF2-40B4-BE49-F238E27FC236}">
                <a16:creationId xmlns:a16="http://schemas.microsoft.com/office/drawing/2014/main" id="{FEA7E963-AD2D-44C8-A219-7E9D5D95D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33" y="2788140"/>
            <a:ext cx="1511636" cy="1161721"/>
          </a:xfrm>
          <a:prstGeom prst="rect">
            <a:avLst/>
          </a:prstGeom>
          <a:noFill/>
        </p:spPr>
      </p:pic>
      <p:pic>
        <p:nvPicPr>
          <p:cNvPr id="5" name="圖片 4">
            <a:extLst>
              <a:ext uri="{FF2B5EF4-FFF2-40B4-BE49-F238E27FC236}">
                <a16:creationId xmlns:a16="http://schemas.microsoft.com/office/drawing/2014/main" id="{B6E94562-F87D-43AD-8D27-A1BF2DD3D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31" y="2096580"/>
            <a:ext cx="3256478" cy="578930"/>
          </a:xfrm>
          <a:prstGeom prst="rect">
            <a:avLst/>
          </a:prstGeom>
          <a:noFill/>
        </p:spPr>
      </p:pic>
      <p:pic>
        <p:nvPicPr>
          <p:cNvPr id="8" name="圖片 7">
            <a:extLst>
              <a:ext uri="{FF2B5EF4-FFF2-40B4-BE49-F238E27FC236}">
                <a16:creationId xmlns:a16="http://schemas.microsoft.com/office/drawing/2014/main" id="{1CA9C7C4-C475-4D23-837B-A24072609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697" y="5386282"/>
            <a:ext cx="1440160" cy="1106789"/>
          </a:xfrm>
          <a:prstGeom prst="rect">
            <a:avLst/>
          </a:prstGeom>
          <a:noFill/>
          <a:extLst/>
        </p:spPr>
      </p:pic>
      <p:pic>
        <p:nvPicPr>
          <p:cNvPr id="9" name="圖片 8">
            <a:extLst>
              <a:ext uri="{FF2B5EF4-FFF2-40B4-BE49-F238E27FC236}">
                <a16:creationId xmlns:a16="http://schemas.microsoft.com/office/drawing/2014/main" id="{2168B251-D79A-47F2-AC30-FA91DD7F8E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7118" y="1965163"/>
            <a:ext cx="4034415" cy="904578"/>
          </a:xfrm>
          <a:prstGeom prst="rect">
            <a:avLst/>
          </a:prstGeom>
          <a:noFill/>
        </p:spPr>
      </p:pic>
      <p:pic>
        <p:nvPicPr>
          <p:cNvPr id="10" name="圖片 9">
            <a:extLst>
              <a:ext uri="{FF2B5EF4-FFF2-40B4-BE49-F238E27FC236}">
                <a16:creationId xmlns:a16="http://schemas.microsoft.com/office/drawing/2014/main" id="{C90A1497-3EE4-4C94-84BE-438F3A316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122" y="2869741"/>
            <a:ext cx="1405457" cy="1080120"/>
          </a:xfrm>
          <a:prstGeom prst="rect">
            <a:avLst/>
          </a:prstGeom>
          <a:noFill/>
          <a:extLst/>
        </p:spPr>
      </p:pic>
      <p:pic>
        <p:nvPicPr>
          <p:cNvPr id="11" name="圖片 10">
            <a:extLst>
              <a:ext uri="{FF2B5EF4-FFF2-40B4-BE49-F238E27FC236}">
                <a16:creationId xmlns:a16="http://schemas.microsoft.com/office/drawing/2014/main" id="{496D3BDB-0EC5-47EB-A6C8-FD2F621B06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401" y="4634757"/>
            <a:ext cx="3310752" cy="633204"/>
          </a:xfrm>
          <a:prstGeom prst="rect">
            <a:avLst/>
          </a:prstGeom>
          <a:noFill/>
        </p:spPr>
      </p:pic>
      <p:pic>
        <p:nvPicPr>
          <p:cNvPr id="12" name="圖片 11">
            <a:extLst>
              <a:ext uri="{FF2B5EF4-FFF2-40B4-BE49-F238E27FC236}">
                <a16:creationId xmlns:a16="http://schemas.microsoft.com/office/drawing/2014/main" id="{CE68100A-1452-4DA7-A9D5-761AF4F304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1535" y="5346149"/>
            <a:ext cx="1512168" cy="1162129"/>
          </a:xfrm>
          <a:prstGeom prst="rect">
            <a:avLst/>
          </a:prstGeom>
          <a:noFill/>
          <a:extLst/>
        </p:spPr>
      </p:pic>
      <p:pic>
        <p:nvPicPr>
          <p:cNvPr id="13" name="圖片 12">
            <a:extLst>
              <a:ext uri="{FF2B5EF4-FFF2-40B4-BE49-F238E27FC236}">
                <a16:creationId xmlns:a16="http://schemas.microsoft.com/office/drawing/2014/main" id="{834DE1A4-3A86-4B33-9AEE-14BF4BA392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2531" y="4698078"/>
            <a:ext cx="2912738" cy="506563"/>
          </a:xfrm>
          <a:prstGeom prst="rect">
            <a:avLst/>
          </a:prstGeom>
          <a:noFill/>
        </p:spPr>
      </p:pic>
    </p:spTree>
    <p:extLst>
      <p:ext uri="{BB962C8B-B14F-4D97-AF65-F5344CB8AC3E}">
        <p14:creationId xmlns:p14="http://schemas.microsoft.com/office/powerpoint/2010/main" val="3016746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佈景主題1" id="{300F97EB-5D8B-4D43-90D2-E1C06EB67D3F}" vid="{8FA7D2BC-B3E3-4AC1-80DE-D73818C065EB}"/>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1088</TotalTime>
  <Words>6246</Words>
  <Application>Microsoft Office PowerPoint</Application>
  <PresentationFormat>如螢幕大小 (4:3)</PresentationFormat>
  <Paragraphs>1062</Paragraphs>
  <Slides>84</Slides>
  <Notes>56</Notes>
  <HiddenSlides>17</HiddenSlides>
  <MMClips>0</MMClips>
  <ScaleCrop>false</ScaleCrop>
  <HeadingPairs>
    <vt:vector size="8" baseType="variant">
      <vt:variant>
        <vt:lpstr>使用字型</vt:lpstr>
      </vt:variant>
      <vt:variant>
        <vt:i4>18</vt:i4>
      </vt:variant>
      <vt:variant>
        <vt:lpstr>佈景主題</vt:lpstr>
      </vt:variant>
      <vt:variant>
        <vt:i4>1</vt:i4>
      </vt:variant>
      <vt:variant>
        <vt:lpstr>內嵌 OLE 伺服程式</vt:lpstr>
      </vt:variant>
      <vt:variant>
        <vt:i4>4</vt:i4>
      </vt:variant>
      <vt:variant>
        <vt:lpstr>投影片標題</vt:lpstr>
      </vt:variant>
      <vt:variant>
        <vt:i4>84</vt:i4>
      </vt:variant>
    </vt:vector>
  </HeadingPairs>
  <TitlesOfParts>
    <vt:vector size="107" baseType="lpstr">
      <vt:lpstr>charter</vt:lpstr>
      <vt:lpstr>標楷體</vt:lpstr>
      <vt:lpstr>돋움</vt:lpstr>
      <vt:lpstr>方正舒体</vt:lpstr>
      <vt:lpstr>Gulim</vt:lpstr>
      <vt:lpstr>微軟正黑體</vt:lpstr>
      <vt:lpstr>新細明體</vt:lpstr>
      <vt:lpstr>新細明體</vt:lpstr>
      <vt:lpstr>SimSun</vt:lpstr>
      <vt:lpstr>Small Fonts</vt:lpstr>
      <vt:lpstr>Arial</vt:lpstr>
      <vt:lpstr>Berlin Sans FB Demi</vt:lpstr>
      <vt:lpstr>Calibri</vt:lpstr>
      <vt:lpstr>Cambria Math</vt:lpstr>
      <vt:lpstr>Symbol</vt:lpstr>
      <vt:lpstr>Tahoma</vt:lpstr>
      <vt:lpstr>Times New Roman</vt:lpstr>
      <vt:lpstr>Wingdings</vt:lpstr>
      <vt:lpstr>佈景主題1</vt:lpstr>
      <vt:lpstr>Equation</vt:lpstr>
      <vt:lpstr>SmartDraw</vt:lpstr>
      <vt:lpstr>Worksheet</vt:lpstr>
      <vt:lpstr>Document</vt:lpstr>
      <vt:lpstr>Chapter 10 Cluster Analysis: Basic Concepts and Methods</vt:lpstr>
      <vt:lpstr>Outline</vt:lpstr>
      <vt:lpstr>What is Cluster Analysis?</vt:lpstr>
      <vt:lpstr>Clustering for Data Understanding and Applications</vt:lpstr>
      <vt:lpstr>Clustering as a Preprocessing Tool (Utility)</vt:lpstr>
      <vt:lpstr>Quality: What Is Good Clustering?</vt:lpstr>
      <vt:lpstr>Quality: What Is Good Clustering?</vt:lpstr>
      <vt:lpstr>Measure the Distance among Clusters</vt:lpstr>
      <vt:lpstr>Measure the Distance among Clusters</vt:lpstr>
      <vt:lpstr>Measure the Quality of Clustering</vt:lpstr>
      <vt:lpstr>Considerations for Cluster Analysis</vt:lpstr>
      <vt:lpstr>Requirements and Challenges</vt:lpstr>
      <vt:lpstr>Major Clustering Approaches (1/3)</vt:lpstr>
      <vt:lpstr>Major Clustering Approaches (2/3)</vt:lpstr>
      <vt:lpstr>Major Clustering Approaches (3/3)</vt:lpstr>
      <vt:lpstr>Partitioning Methods</vt:lpstr>
      <vt:lpstr>Partitioning Algorithms: Basic Concept</vt:lpstr>
      <vt:lpstr>The K-Means Clustering Method </vt:lpstr>
      <vt:lpstr>An Example of K-Means Clustering</vt:lpstr>
      <vt:lpstr>Comments on the K-Means Method</vt:lpstr>
      <vt:lpstr>Variations of the K-Means Method</vt:lpstr>
      <vt:lpstr>What Is the Problem of the K-Means Method?</vt:lpstr>
      <vt:lpstr>PAM: A Typical K-Medoids Algorithm</vt:lpstr>
      <vt:lpstr>The K-Medoid Clustering Method</vt:lpstr>
      <vt:lpstr>Hierarchical Methods</vt:lpstr>
      <vt:lpstr>Hierarchical Clustering</vt:lpstr>
      <vt:lpstr>AGNES (Agglomerative Nesting)</vt:lpstr>
      <vt:lpstr>Dendrogram: Shows How Clusters are Merged </vt:lpstr>
      <vt:lpstr>DIANA (Divisive Analysis)</vt:lpstr>
      <vt:lpstr>Distance between Clusters</vt:lpstr>
      <vt:lpstr>Examples of Hierarchical Clustering</vt:lpstr>
      <vt:lpstr>Single Linkage Method</vt:lpstr>
      <vt:lpstr>Complete Linkage Method</vt:lpstr>
      <vt:lpstr>Centroid Linkage Method</vt:lpstr>
      <vt:lpstr>Centroid, Radius and Diameter of a Cluster  (for numerical data sets)</vt:lpstr>
      <vt:lpstr>Extensions to Hierarchical Clustering</vt:lpstr>
      <vt:lpstr>BIRCH (Balanced Iterative Reducing and Clustering Using Hierarchies)</vt:lpstr>
      <vt:lpstr>Clustering Feature Vector in BIRCH</vt:lpstr>
      <vt:lpstr>Clustering Feature Vector in BIRCH</vt:lpstr>
      <vt:lpstr>Useful statistics of a cluster </vt:lpstr>
      <vt:lpstr>Additive Property of CFs</vt:lpstr>
      <vt:lpstr>CF-Tree in BIRCH</vt:lpstr>
      <vt:lpstr>The CF Tree Structure</vt:lpstr>
      <vt:lpstr>The Birch Algorithm</vt:lpstr>
      <vt:lpstr>Example of CF tree (1/7)</vt:lpstr>
      <vt:lpstr>Example of CF tree (2/7)</vt:lpstr>
      <vt:lpstr>Example of CF tree (3/7)</vt:lpstr>
      <vt:lpstr>Example of CF tree (4/7)</vt:lpstr>
      <vt:lpstr>Example of CF tree (5/7)</vt:lpstr>
      <vt:lpstr>Example of CF tree (6/7)</vt:lpstr>
      <vt:lpstr>Example of CF tree (7/7)</vt:lpstr>
      <vt:lpstr>Density-Based Methods</vt:lpstr>
      <vt:lpstr>Density-Based Clustering Methods</vt:lpstr>
      <vt:lpstr>Density-Based Clustering: Basic Concepts</vt:lpstr>
      <vt:lpstr>Directly Density-Reachable</vt:lpstr>
      <vt:lpstr>Density-Reachable</vt:lpstr>
      <vt:lpstr>Density-connected</vt:lpstr>
      <vt:lpstr>DBSCAN: Density-Based Spatial Clustering of Applications with Noise</vt:lpstr>
      <vt:lpstr>Three types of data points</vt:lpstr>
      <vt:lpstr>DBSCAN: The Algorithm</vt:lpstr>
      <vt:lpstr>DBSCAN: Sensitive to Parameters</vt:lpstr>
      <vt:lpstr>OPTICS:  A Cluster-Ordering Method (1999)</vt:lpstr>
      <vt:lpstr>OPTICS: Some Extension from DBSCAN</vt:lpstr>
      <vt:lpstr>PowerPoint 簡報</vt:lpstr>
      <vt:lpstr>Density-Based Clustering: OPTICS &amp; Its Applications</vt:lpstr>
      <vt:lpstr>DENCLUE: Using Statistical Density Functions</vt:lpstr>
      <vt:lpstr>DENCLUE: Technical Essence</vt:lpstr>
      <vt:lpstr>Density Attractor</vt:lpstr>
      <vt:lpstr>Center-Defined and Arbitrary</vt:lpstr>
      <vt:lpstr>Grid-Based Methods</vt:lpstr>
      <vt:lpstr>Grid-Based Clustering Method </vt:lpstr>
      <vt:lpstr>STING: A Statistical Information Grid Approach</vt:lpstr>
      <vt:lpstr>The STING Clustering Method</vt:lpstr>
      <vt:lpstr>STING Algorithm and Its Analysis</vt:lpstr>
      <vt:lpstr>CLIQUE (Clustering In QUEst) </vt:lpstr>
      <vt:lpstr>CLIQUE: The Major Steps</vt:lpstr>
      <vt:lpstr>PowerPoint 簡報</vt:lpstr>
      <vt:lpstr>Strength and Weakness of CLIQUE</vt:lpstr>
      <vt:lpstr>Evaluation of Clustering</vt:lpstr>
      <vt:lpstr>Assessing Clustering Tendency</vt:lpstr>
      <vt:lpstr>Determine the Number of Clusters</vt:lpstr>
      <vt:lpstr>Measuring Clustering Quality</vt:lpstr>
      <vt:lpstr>Measuring Clustering Quality: Extrinsic Methods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Cluster Analysis: Basic Concepts and Methods</dc:title>
  <dc:creator>christine</dc:creator>
  <cp:lastModifiedBy>christine</cp:lastModifiedBy>
  <cp:revision>57</cp:revision>
  <dcterms:created xsi:type="dcterms:W3CDTF">2022-08-25T07:22:30Z</dcterms:created>
  <dcterms:modified xsi:type="dcterms:W3CDTF">2022-12-12T17:36:07Z</dcterms:modified>
</cp:coreProperties>
</file>