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2"/>
  </p:notesMasterIdLst>
  <p:sldIdLst>
    <p:sldId id="256" r:id="rId2"/>
    <p:sldId id="1404" r:id="rId3"/>
    <p:sldId id="912" r:id="rId4"/>
    <p:sldId id="907" r:id="rId5"/>
    <p:sldId id="537" r:id="rId6"/>
    <p:sldId id="600" r:id="rId7"/>
    <p:sldId id="518" r:id="rId8"/>
    <p:sldId id="538" r:id="rId9"/>
    <p:sldId id="908" r:id="rId10"/>
    <p:sldId id="909" r:id="rId11"/>
    <p:sldId id="910" r:id="rId12"/>
    <p:sldId id="582" r:id="rId13"/>
    <p:sldId id="583" r:id="rId14"/>
    <p:sldId id="584" r:id="rId15"/>
    <p:sldId id="585" r:id="rId16"/>
    <p:sldId id="586" r:id="rId17"/>
    <p:sldId id="587" r:id="rId18"/>
    <p:sldId id="588" r:id="rId19"/>
    <p:sldId id="635" r:id="rId20"/>
    <p:sldId id="1477" r:id="rId21"/>
    <p:sldId id="918" r:id="rId22"/>
    <p:sldId id="1048" r:id="rId23"/>
    <p:sldId id="523" r:id="rId24"/>
    <p:sldId id="593" r:id="rId25"/>
    <p:sldId id="524" r:id="rId26"/>
    <p:sldId id="544" r:id="rId27"/>
    <p:sldId id="594" r:id="rId28"/>
    <p:sldId id="525" r:id="rId29"/>
    <p:sldId id="597" r:id="rId30"/>
    <p:sldId id="599" r:id="rId31"/>
    <p:sldId id="557" r:id="rId32"/>
    <p:sldId id="606" r:id="rId33"/>
    <p:sldId id="603" r:id="rId34"/>
    <p:sldId id="1522" r:id="rId35"/>
    <p:sldId id="1520" r:id="rId36"/>
    <p:sldId id="1125" r:id="rId37"/>
    <p:sldId id="1014" r:id="rId38"/>
    <p:sldId id="1460" r:id="rId39"/>
    <p:sldId id="1049" r:id="rId40"/>
    <p:sldId id="1223" r:id="rId41"/>
    <p:sldId id="1040" r:id="rId42"/>
    <p:sldId id="1457" r:id="rId43"/>
    <p:sldId id="1458" r:id="rId44"/>
    <p:sldId id="932" r:id="rId45"/>
    <p:sldId id="1346" r:id="rId46"/>
    <p:sldId id="1521" r:id="rId47"/>
    <p:sldId id="1461" r:id="rId48"/>
    <p:sldId id="568" r:id="rId49"/>
    <p:sldId id="598" r:id="rId50"/>
    <p:sldId id="1523" r:id="rId51"/>
    <p:sldId id="1524" r:id="rId52"/>
    <p:sldId id="601" r:id="rId53"/>
    <p:sldId id="602" r:id="rId54"/>
    <p:sldId id="1525" r:id="rId55"/>
    <p:sldId id="1526" r:id="rId56"/>
    <p:sldId id="1527" r:id="rId57"/>
    <p:sldId id="1463" r:id="rId58"/>
    <p:sldId id="1465" r:id="rId59"/>
    <p:sldId id="1018" r:id="rId60"/>
    <p:sldId id="939" r:id="rId61"/>
    <p:sldId id="1220" r:id="rId62"/>
    <p:sldId id="1222" r:id="rId63"/>
    <p:sldId id="1451" r:id="rId64"/>
    <p:sldId id="1466" r:id="rId65"/>
    <p:sldId id="1467" r:id="rId66"/>
    <p:sldId id="1468" r:id="rId67"/>
    <p:sldId id="1469" r:id="rId68"/>
    <p:sldId id="1470" r:id="rId69"/>
    <p:sldId id="1471" r:id="rId70"/>
    <p:sldId id="1472" r:id="rId71"/>
    <p:sldId id="1473" r:id="rId72"/>
    <p:sldId id="1474" r:id="rId73"/>
    <p:sldId id="1475" r:id="rId74"/>
    <p:sldId id="1478" r:id="rId75"/>
    <p:sldId id="1017" r:id="rId76"/>
    <p:sldId id="1480" r:id="rId77"/>
    <p:sldId id="1481" r:id="rId78"/>
    <p:sldId id="1482" r:id="rId79"/>
    <p:sldId id="1483" r:id="rId80"/>
    <p:sldId id="1484" r:id="rId81"/>
    <p:sldId id="1485" r:id="rId82"/>
    <p:sldId id="1486" r:id="rId83"/>
    <p:sldId id="1487" r:id="rId84"/>
    <p:sldId id="1489" r:id="rId85"/>
    <p:sldId id="1490" r:id="rId86"/>
    <p:sldId id="1491" r:id="rId87"/>
    <p:sldId id="1492" r:id="rId88"/>
    <p:sldId id="1493" r:id="rId89"/>
    <p:sldId id="1499" r:id="rId90"/>
    <p:sldId id="1494" r:id="rId91"/>
    <p:sldId id="1495" r:id="rId92"/>
    <p:sldId id="1496" r:id="rId93"/>
    <p:sldId id="1530" r:id="rId94"/>
    <p:sldId id="1497" r:id="rId95"/>
    <p:sldId id="1529" r:id="rId96"/>
    <p:sldId id="1531" r:id="rId97"/>
    <p:sldId id="1518" r:id="rId98"/>
    <p:sldId id="1498" r:id="rId99"/>
    <p:sldId id="1488" r:id="rId100"/>
    <p:sldId id="1500" r:id="rId101"/>
    <p:sldId id="1501" r:id="rId102"/>
    <p:sldId id="1502" r:id="rId103"/>
    <p:sldId id="1503" r:id="rId104"/>
    <p:sldId id="1504" r:id="rId105"/>
    <p:sldId id="1505" r:id="rId106"/>
    <p:sldId id="1519" r:id="rId107"/>
    <p:sldId id="1507" r:id="rId108"/>
    <p:sldId id="1508" r:id="rId109"/>
    <p:sldId id="1509" r:id="rId110"/>
    <p:sldId id="1528" r:id="rId111"/>
    <p:sldId id="1510" r:id="rId112"/>
    <p:sldId id="1511" r:id="rId113"/>
    <p:sldId id="1512" r:id="rId114"/>
    <p:sldId id="1513" r:id="rId115"/>
    <p:sldId id="1514" r:id="rId116"/>
    <p:sldId id="1515" r:id="rId117"/>
    <p:sldId id="1516" r:id="rId118"/>
    <p:sldId id="1517" r:id="rId119"/>
    <p:sldId id="1429" r:id="rId120"/>
    <p:sldId id="1414" r:id="rId1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883" autoAdjust="0"/>
  </p:normalViewPr>
  <p:slideViewPr>
    <p:cSldViewPr snapToGrid="0">
      <p:cViewPr varScale="1">
        <p:scale>
          <a:sx n="95" d="100"/>
          <a:sy n="95" d="100"/>
        </p:scale>
        <p:origin x="1652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A3D42-FFC7-43F6-AC15-8A1435212066}" type="datetimeFigureOut">
              <a:rPr lang="zh-TW" altLang="en-US" smtClean="0"/>
              <a:t>2022/12/5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8B955-6A7C-40ED-B7A5-DAFF4E8A5FB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798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4AC38363-0E18-4FC4-8DE7-0BF90425AD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6FA43FBD-34ED-4759-AD2A-11F7138EE221}" type="slidenum">
              <a:rPr lang="en-US" altLang="zh-TW" sz="1200">
                <a:latin typeface="Times New Roman" panose="02020603050405020304" pitchFamily="18" charset="0"/>
              </a:rPr>
              <a:pPr algn="r"/>
              <a:t>2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E027E213-3EC6-45F5-8AEE-A4E3D70A14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4AD7793-235F-422E-92D8-4CB3585D5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03AFEDB0-3F09-4C36-9679-8CB1A4DF0E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1AA47E-BCA5-4435-AE3F-D80DB3A1E66E}" type="slidenum">
              <a:rPr lang="en-US" altLang="zh-TW">
                <a:latin typeface="Times New Roman" panose="02020603050405020304" pitchFamily="18" charset="0"/>
              </a:rPr>
              <a:pPr/>
              <a:t>36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312F79E2-1CA7-44F4-A4E9-B64155C2D7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077D0874-E152-4143-B711-631596D7A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I : the expected information needed to classify a given sample</a:t>
            </a:r>
          </a:p>
          <a:p>
            <a:r>
              <a:rPr lang="en-US" altLang="zh-TW"/>
              <a:t>E (entropy) : expected information based on the partitioning into subsets by A</a:t>
            </a:r>
          </a:p>
          <a:p>
            <a:r>
              <a:rPr lang="en-US" altLang="zh-TW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CCF9CF89-D269-4E5E-A1E9-FF4B43F88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AF09377-BBBA-4139-B1D4-1F6301CDF61D}" type="slidenum">
              <a:rPr lang="en-US" altLang="zh-TW">
                <a:latin typeface="Times New Roman" panose="02020603050405020304" pitchFamily="18" charset="0"/>
              </a:rPr>
              <a:pPr/>
              <a:t>37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1264F5B8-A3A1-4819-9426-0D84AAF359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B2CC2ACA-2653-4F0A-9DE0-CD2C4371C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8E92C770-1F28-4782-ACAF-B99F33793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4DEAB8-870E-4330-85D5-D36C2A79FE97}" type="slidenum">
              <a:rPr lang="en-US" altLang="zh-TW">
                <a:latin typeface="Times New Roman" panose="02020603050405020304" pitchFamily="18" charset="0"/>
              </a:rPr>
              <a:pPr/>
              <a:t>39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71988419-FF9E-44D4-9329-8E0955EA33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AE1FECC5-82A0-428C-99FF-1537073C6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B1331A17-6511-446D-B817-274170305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AB5933F-008B-4E1F-B227-FF9596DA28E7}" type="slidenum">
              <a:rPr lang="en-US" altLang="zh-TW">
                <a:latin typeface="Times New Roman" panose="02020603050405020304" pitchFamily="18" charset="0"/>
              </a:rPr>
              <a:pPr/>
              <a:t>40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10862068-26F7-480C-89E7-B50FF0991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BB42592D-3105-49E3-B4C4-18BBC1763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239348B9-4210-4B8D-B08D-D9D53959F2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A5F59B9-49DD-4DDE-BCA3-CEF23C2AEBA1}" type="slidenum">
              <a:rPr lang="en-US" altLang="zh-TW">
                <a:latin typeface="Times New Roman" panose="02020603050405020304" pitchFamily="18" charset="0"/>
              </a:rPr>
              <a:pPr/>
              <a:t>41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D27B7682-8959-4D54-99FB-4585DAD3AA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06A1F57-9E1A-4A3A-BCA7-75DFDBB53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513043AD-132C-4A9A-A5F2-4D6C2294A8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27BF97-845C-407E-A89A-26DC1AAFD92F}" type="slidenum">
              <a:rPr lang="en-US" altLang="zh-TW">
                <a:latin typeface="Times New Roman" panose="02020603050405020304" pitchFamily="18" charset="0"/>
              </a:rPr>
              <a:pPr/>
              <a:t>42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A52BD15B-5C4A-44A5-9375-63A87157B5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C5E7AB46-AB5A-4147-81A0-A2A9E5ECA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7DA37A30-858B-4CE1-ADB6-50A7394D8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74667A9-5ECE-4AE9-94EE-23807B8E0994}" type="slidenum">
              <a:rPr lang="en-US" altLang="zh-TW">
                <a:latin typeface="Times New Roman" panose="02020603050405020304" pitchFamily="18" charset="0"/>
              </a:rPr>
              <a:pPr/>
              <a:t>44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868868DB-F873-4590-AB9A-8619DBCFC5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EDC266A-653A-4303-B855-1ECEB66D58B5}" type="slidenum">
              <a:rPr lang="en-US" altLang="zh-TW">
                <a:latin typeface="Times New Roman" panose="02020603050405020304" pitchFamily="18" charset="0"/>
              </a:rPr>
              <a:pPr/>
              <a:t>45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2E2C3C-2CB8-48BC-B97E-0933C61370D9}" type="slidenum">
              <a:rPr lang="en-US" altLang="zh-TW" smtClean="0"/>
              <a:pPr>
                <a:spcBef>
                  <a:spcPct val="0"/>
                </a:spcBef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373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EC69AD2D-12E4-4143-A237-5DB9C54A5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B33A043-33CA-469C-B7C6-E74233C6F069}" type="slidenum">
              <a:rPr lang="en-US" altLang="zh-TW">
                <a:latin typeface="Times New Roman" panose="02020603050405020304" pitchFamily="18" charset="0"/>
              </a:rPr>
              <a:pPr/>
              <a:t>59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197FD997-D2F7-424F-BFD1-251B32C63C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D17FD805-61A0-4D89-B6AE-E7F710F57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B21E0E2E-3AB5-4DAA-82B1-5E3F062F5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D0CB47-C1F2-40E6-90DF-49AECB3D3A50}" type="slidenum">
              <a:rPr lang="en-US" altLang="zh-TW">
                <a:latin typeface="Times New Roman" panose="02020603050405020304" pitchFamily="18" charset="0"/>
              </a:rPr>
              <a:pPr/>
              <a:t>3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F5792FBC-D82D-4F37-A498-EFCD098037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602163" cy="3451225"/>
          </a:xfrm>
          <a:ln w="12700" cap="flat">
            <a:solidFill>
              <a:schemeClr val="tx1"/>
            </a:solidFill>
          </a:ln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BB145B40-D023-46C8-9C23-A4EEB2B93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48" tIns="43673" rIns="87348" bIns="43673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BC62C246-0E23-42AA-8D92-C9C146C88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9466377-C280-4499-9D35-9FD19B39D0F1}" type="slidenum">
              <a:rPr lang="en-US" altLang="zh-TW">
                <a:latin typeface="Times New Roman" panose="02020603050405020304" pitchFamily="18" charset="0"/>
              </a:rPr>
              <a:pPr/>
              <a:t>60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6E103B3D-1879-40B2-B7D2-28E0E75572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602163" cy="3451225"/>
          </a:xfrm>
          <a:ln w="12700" cap="flat">
            <a:solidFill>
              <a:schemeClr val="tx1"/>
            </a:solidFill>
          </a:ln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926C60C3-9E15-40E2-920A-EEF0CDA76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48" tIns="43673" rIns="87348" bIns="43673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21C99899-8431-4F16-9858-AD279EE934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ADAA90E-D351-4EB4-AB5A-54230C69E5E8}" type="slidenum">
              <a:rPr lang="en-US" altLang="zh-TW">
                <a:latin typeface="Times New Roman" panose="02020603050405020304" pitchFamily="18" charset="0"/>
              </a:rPr>
              <a:pPr/>
              <a:t>61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C8D1C0BC-509C-40DE-8676-541210276E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4D0BC55F-7E70-40C1-966A-2D1B955DB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EB2394A5-20B4-4B79-A0A6-523C5F733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E57310E-D53D-4C4C-BDB8-9E67C3943323}" type="slidenum">
              <a:rPr lang="en-US" altLang="zh-TW">
                <a:latin typeface="Times New Roman" panose="02020603050405020304" pitchFamily="18" charset="0"/>
              </a:rPr>
              <a:pPr/>
              <a:t>62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4C879044-D2C5-4CA1-A0B6-46476741C6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1B85732A-2939-4359-8381-5615C7FBF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9990E030-5355-4F39-AAFB-FCB778DB17A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AD919E84-923D-4A8C-9866-93780CC2EC3E}" type="slidenum">
              <a:rPr lang="en-US" altLang="zh-TW" sz="1200">
                <a:latin typeface="Times New Roman" panose="02020603050405020304" pitchFamily="18" charset="0"/>
              </a:rPr>
              <a:pPr algn="r"/>
              <a:t>63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950AF8E8-DBCA-4B44-BE3E-E4EE3A3AE9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2423E892-7D17-43D8-975B-B3F3689E2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E8D530-3353-4216-BBB1-92DB186DB5DA}" type="slidenum">
              <a:rPr lang="en-US" altLang="zh-TW" smtClean="0"/>
              <a:pPr>
                <a:spcBef>
                  <a:spcPct val="0"/>
                </a:spcBef>
              </a:pPr>
              <a:t>65</a:t>
            </a:fld>
            <a:endParaRPr lang="en-US" altLang="zh-TW"/>
          </a:p>
        </p:txBody>
      </p:sp>
      <p:sp>
        <p:nvSpPr>
          <p:cNvPr id="2" name="備忘稿版面配置區 1">
            <a:extLst>
              <a:ext uri="{FF2B5EF4-FFF2-40B4-BE49-F238E27FC236}">
                <a16:creationId xmlns:a16="http://schemas.microsoft.com/office/drawing/2014/main" id="{66CE990E-DAE4-4ACE-B880-A1861C450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Reference: </a:t>
            </a:r>
          </a:p>
          <a:p>
            <a:r>
              <a:rPr lang="en-US" altLang="zh-TW" dirty="0"/>
              <a:t>https://www.machinelearningplus.com/predictive-modeling/how-naive-bayes-algorithm-works-with-example-and-full-code/</a:t>
            </a:r>
          </a:p>
          <a:p>
            <a:r>
              <a:rPr lang="en-US" altLang="zh-TW" dirty="0"/>
              <a:t>https://www.saedsayad.com/naive_bayesian.htm</a:t>
            </a:r>
          </a:p>
          <a:p>
            <a:r>
              <a:rPr lang="en-US" altLang="zh-TW" dirty="0"/>
              <a:t>https://www.javatpoint.com/machine-learning-naive-bayes-classifier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08132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88FF6AC-0EF6-4D49-9220-319C0443FB95}" type="slidenum">
              <a:rPr lang="en-US" altLang="zh-TW" smtClean="0"/>
              <a:pPr>
                <a:spcBef>
                  <a:spcPct val="0"/>
                </a:spcBef>
              </a:pPr>
              <a:t>66</a:t>
            </a:fld>
            <a:endParaRPr lang="en-US" altLang="zh-TW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65118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A4B3C9-BCD0-41C8-8394-FA6034F60444}" type="slidenum">
              <a:rPr lang="en-US" altLang="zh-TW" smtClean="0"/>
              <a:pPr>
                <a:spcBef>
                  <a:spcPct val="0"/>
                </a:spcBef>
              </a:pPr>
              <a:t>67</a:t>
            </a:fld>
            <a:endParaRPr lang="en-US" altLang="zh-TW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169585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075E27-BBBC-40DA-A2C0-BDE9474D4A45}" type="slidenum">
              <a:rPr lang="en-US" altLang="zh-TW" smtClean="0"/>
              <a:pPr>
                <a:spcBef>
                  <a:spcPct val="0"/>
                </a:spcBef>
              </a:pPr>
              <a:t>68</a:t>
            </a:fld>
            <a:endParaRPr lang="en-US" altLang="zh-TW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94995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D9F52-0BDB-4513-A3D1-9C9A1931FF4E}" type="slidenum">
              <a:rPr lang="en-US" altLang="zh-TW" smtClean="0"/>
              <a:pPr>
                <a:spcBef>
                  <a:spcPct val="0"/>
                </a:spcBef>
              </a:pPr>
              <a:t>69</a:t>
            </a:fld>
            <a:endParaRPr lang="en-US" altLang="zh-TW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2494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C3848C-AD81-4BB1-AB4D-37610138D7F5}" type="slidenum">
              <a:rPr lang="en-US" altLang="zh-TW" smtClean="0"/>
              <a:pPr>
                <a:spcBef>
                  <a:spcPct val="0"/>
                </a:spcBef>
              </a:pPr>
              <a:t>70</a:t>
            </a:fld>
            <a:endParaRPr lang="en-US" altLang="zh-TW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75224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7F949DE-6C00-4AB9-AAD8-F34E2FD0E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1A3750-DF49-45BB-8685-0BFC82478959}" type="slidenum">
              <a:rPr lang="en-US" altLang="zh-TW">
                <a:latin typeface="Times New Roman" panose="02020603050405020304" pitchFamily="18" charset="0"/>
              </a:rPr>
              <a:pPr/>
              <a:t>4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72495821-D85C-4B58-85BD-532827F759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602163" cy="3451225"/>
          </a:xfrm>
          <a:ln w="12700" cap="flat">
            <a:solidFill>
              <a:schemeClr val="tx1"/>
            </a:solidFill>
          </a:ln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D74FB8E8-0637-4C22-ABC5-31E892610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48" tIns="43673" rIns="87348" bIns="43673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9C7A82-A226-479E-9CB4-0B4B61517C95}" type="slidenum">
              <a:rPr lang="en-US" altLang="zh-TW" smtClean="0"/>
              <a:pPr>
                <a:spcBef>
                  <a:spcPct val="0"/>
                </a:spcBef>
              </a:pPr>
              <a:t>71</a:t>
            </a:fld>
            <a:endParaRPr lang="en-US" altLang="zh-TW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883417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3C590C-7DB8-4079-99EC-58AE8C198A85}" type="slidenum">
              <a:rPr lang="en-US" altLang="zh-TW" smtClean="0"/>
              <a:pPr>
                <a:spcBef>
                  <a:spcPct val="0"/>
                </a:spcBef>
              </a:pPr>
              <a:t>72</a:t>
            </a:fld>
            <a:endParaRPr lang="en-US" altLang="zh-TW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18537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1DD1A9-3C95-44C9-8C11-1315472E3574}" type="slidenum">
              <a:rPr lang="en-US" altLang="zh-TW" smtClean="0"/>
              <a:pPr>
                <a:spcBef>
                  <a:spcPct val="0"/>
                </a:spcBef>
              </a:pPr>
              <a:t>73</a:t>
            </a:fld>
            <a:endParaRPr lang="en-US" altLang="zh-TW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12261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30537F9E-800E-4003-B69B-F43BC890A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67A58A3-6ECE-4080-8895-897B9F6ECB74}" type="slidenum">
              <a:rPr lang="en-US" altLang="zh-TW">
                <a:latin typeface="Times New Roman" panose="02020603050405020304" pitchFamily="18" charset="0"/>
              </a:rPr>
              <a:pPr/>
              <a:t>75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17360AA-5622-48F9-BCD4-4B099E97C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9AD85DCC-5FAE-46A1-B806-D245318DE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Prevalence: </a:t>
            </a:r>
            <a:r>
              <a:rPr lang="zh-TW" altLang="en-US"/>
              <a:t>普及、盛行</a:t>
            </a:r>
            <a:endParaRPr lang="en-US" altLang="zh-TW"/>
          </a:p>
          <a:p>
            <a:endParaRPr lang="zh-TW" altLang="en-US"/>
          </a:p>
        </p:txBody>
      </p:sp>
      <p:sp>
        <p:nvSpPr>
          <p:cNvPr id="952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07ABB62-6231-49B5-A1D0-E73DD42578D6}" type="slidenum">
              <a:rPr lang="en-US" altLang="zh-TW" smtClean="0">
                <a:latin typeface="Times New Roman" panose="02020603050405020304" pitchFamily="18" charset="0"/>
              </a:rPr>
              <a:pPr/>
              <a:t>76</a:t>
            </a:fld>
            <a:endParaRPr lang="en-US" altLang="zh-TW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41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D02124-561F-4014-BFC5-6B11600E6349}" type="slidenum">
              <a:rPr lang="en-US" altLang="zh-TW" smtClean="0"/>
              <a:pPr>
                <a:spcBef>
                  <a:spcPct val="0"/>
                </a:spcBef>
              </a:pPr>
              <a:t>77</a:t>
            </a:fld>
            <a:endParaRPr lang="en-US" altLang="zh-TW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17400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54E7FC9-6F3D-4843-BFF4-2DEB1176228B}" type="slidenum">
              <a:rPr lang="en-US" altLang="zh-TW" smtClean="0"/>
              <a:pPr>
                <a:spcBef>
                  <a:spcPct val="0"/>
                </a:spcBef>
              </a:pPr>
              <a:t>79</a:t>
            </a:fld>
            <a:endParaRPr lang="en-US" altLang="zh-TW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Reference: http://123android.blogspot.com/2011/11/111103-data-mining.html</a:t>
            </a:r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42184499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63681D-8B4A-4CAE-B9F5-FCAB878EC3EF}" type="slidenum">
              <a:rPr lang="en-US" altLang="zh-TW" smtClean="0"/>
              <a:pPr>
                <a:spcBef>
                  <a:spcPct val="0"/>
                </a:spcBef>
              </a:pPr>
              <a:t>80</a:t>
            </a:fld>
            <a:endParaRPr lang="en-US" altLang="zh-TW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584364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17D86E-4604-4A7D-BB80-7C1577D70632}" type="slidenum">
              <a:rPr lang="en-US" altLang="zh-TW" smtClean="0"/>
              <a:pPr>
                <a:spcBef>
                  <a:spcPct val="0"/>
                </a:spcBef>
              </a:pPr>
              <a:t>81</a:t>
            </a:fld>
            <a:endParaRPr lang="en-US" altLang="zh-TW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01202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06CAEE-FB00-4796-9B92-B3800AD5C6BF}" type="slidenum">
              <a:rPr lang="en-US" altLang="zh-TW" smtClean="0"/>
              <a:pPr>
                <a:spcBef>
                  <a:spcPct val="0"/>
                </a:spcBef>
              </a:pPr>
              <a:t>82</a:t>
            </a:fld>
            <a:endParaRPr lang="en-US" altLang="zh-TW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4265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FCDDEAF5-9425-4DDC-A2D2-5810C9FFB7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8500"/>
            <a:ext cx="4643438" cy="3484563"/>
          </a:xfrm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FD0D418-3071-46CA-B154-602AA1AB3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112" y="4414561"/>
            <a:ext cx="5142177" cy="4183995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595" tIns="45798" rIns="91595" bIns="45798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0331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745341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2396426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65832070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25245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4AEF48-6FE6-4D09-9487-F46A6C467D2E}" type="slidenum">
              <a:rPr lang="en-US" altLang="zh-TW" smtClean="0"/>
              <a:pPr>
                <a:spcBef>
                  <a:spcPct val="0"/>
                </a:spcBef>
              </a:pPr>
              <a:t>92</a:t>
            </a:fld>
            <a:endParaRPr lang="en-US" altLang="zh-TW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602163" cy="3451225"/>
          </a:xfrm>
          <a:ln w="12700" cap="flat">
            <a:solidFill>
              <a:schemeClr val="tx1"/>
            </a:solidFill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48" tIns="43673" rIns="87348" bIns="4367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484724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6E59B0-A955-439E-A69C-D0CE245570EE}" type="slidenum">
              <a:rPr lang="en-US" altLang="zh-TW" smtClean="0"/>
              <a:pPr>
                <a:spcBef>
                  <a:spcPct val="0"/>
                </a:spcBef>
              </a:pPr>
              <a:t>98</a:t>
            </a:fld>
            <a:endParaRPr lang="en-US" altLang="zh-TW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602163" cy="3451225"/>
          </a:xfrm>
          <a:ln w="12700" cap="flat">
            <a:solidFill>
              <a:schemeClr val="tx1"/>
            </a:solidFill>
          </a:ln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48" tIns="43673" rIns="87348" bIns="4367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867848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Confidence limits: </a:t>
            </a:r>
            <a:r>
              <a:rPr lang="zh-TW" altLang="en-US" dirty="0"/>
              <a:t>信賴界限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6069909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329869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50723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1865A781-4C35-4B2D-BCB2-7B94EBFCBE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FAF7334-C574-47B9-95E2-19F84F83360E}" type="slidenum">
              <a:rPr lang="en-US" altLang="zh-TW">
                <a:latin typeface="Times New Roman" panose="02020603050405020304" pitchFamily="18" charset="0"/>
              </a:rPr>
              <a:pPr/>
              <a:t>9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07F30CA4-EC38-4FDC-A9A7-EE13EC4C2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932EE8A-F93D-4E55-AEAE-3727E4E58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451889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408311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608872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5FEFB5-0B2C-465A-BEA2-9793A4977767}" type="slidenum">
              <a:rPr lang="en-US" altLang="zh-TW" smtClean="0"/>
              <a:pPr>
                <a:defRPr/>
              </a:pPr>
              <a:t>107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322076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7BDC017E-AFF6-490D-8651-784A5DFF5EB5}" type="slidenum">
              <a:rPr lang="en-US" altLang="zh-TW"/>
              <a:pPr algn="r">
                <a:spcBef>
                  <a:spcPct val="0"/>
                </a:spcBef>
              </a:pPr>
              <a:t>109</a:t>
            </a:fld>
            <a:endParaRPr lang="en-US" altLang="zh-TW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602163" cy="3451225"/>
          </a:xfrm>
          <a:ln w="12700" cap="flat">
            <a:solidFill>
              <a:schemeClr val="tx1"/>
            </a:solidFill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48" tIns="43673" rIns="87348" bIns="4367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697600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110935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4098513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88488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6382508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44929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A6F9EFE4-AFE6-4E1A-8FCB-2A452FD2D0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522B862-E1B1-4BAB-802C-0CB35FC852CA}" type="slidenum">
              <a:rPr lang="en-US" altLang="zh-TW">
                <a:latin typeface="Times New Roman" panose="02020603050405020304" pitchFamily="18" charset="0"/>
              </a:rPr>
              <a:pPr/>
              <a:t>10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014F8D7C-04FF-4C9F-BBC2-3566E24789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6C18145-BFE0-4684-AACF-9914B538D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336251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98488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112723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830645D3-0842-4DAE-8493-0BC2CA73E79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C7E24F79-9561-421F-AD28-ADC236FD4909}" type="slidenum">
              <a:rPr lang="en-US" altLang="zh-TW" sz="1200">
                <a:latin typeface="Times New Roman" panose="02020603050405020304" pitchFamily="18" charset="0"/>
              </a:rPr>
              <a:pPr algn="r"/>
              <a:t>119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7489A752-A8AB-45DA-8D5C-3BF697D368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602163" cy="3451225"/>
          </a:xfrm>
          <a:ln w="12700" cap="flat">
            <a:solidFill>
              <a:schemeClr val="tx1"/>
            </a:solidFill>
          </a:ln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ED442F72-8BC8-4982-98B1-BBDF9AF48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48" tIns="43673" rIns="87348" bIns="43673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D166F06E-A4F8-43E9-946A-D4E3F9BCA3A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CF3C78F4-5C56-4B99-AEC6-3BF1EBAD8A25}" type="slidenum">
              <a:rPr lang="en-US" altLang="zh-TW" sz="1200">
                <a:latin typeface="Times New Roman" panose="02020603050405020304" pitchFamily="18" charset="0"/>
              </a:rPr>
              <a:pPr algn="r"/>
              <a:t>120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3BAFD797-6A45-4C1A-AE87-1F5A0CD605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698500"/>
            <a:ext cx="4602163" cy="3451225"/>
          </a:xfrm>
          <a:ln w="12700" cap="flat">
            <a:solidFill>
              <a:schemeClr val="tx1"/>
            </a:solidFill>
          </a:ln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C8360B6D-6379-4E31-BDED-27F1D9172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387850"/>
            <a:ext cx="5140325" cy="4157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48" tIns="43673" rIns="87348" bIns="43673"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46C09662-D3A4-4225-AEE8-EE91D2EC5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BE60DDA-06E2-4178-A215-0F8049D12DAA}" type="slidenum">
              <a:rPr lang="en-US" altLang="zh-TW">
                <a:latin typeface="Times New Roman" panose="02020603050405020304" pitchFamily="18" charset="0"/>
              </a:rPr>
              <a:pPr/>
              <a:t>11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B8D5EBF4-9749-4376-8126-DEB76C4BB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F058A605-C734-4AE1-87C1-6D784C27B2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5C3CFC6-1CB4-4912-A370-E4A951724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01BF120-877E-46B3-9F84-E502B3ED5834}" type="slidenum">
              <a:rPr lang="en-US" altLang="zh-TW">
                <a:latin typeface="Times New Roman" panose="02020603050405020304" pitchFamily="18" charset="0"/>
              </a:rPr>
              <a:pPr/>
              <a:t>21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DF55360F-B349-4F91-8A77-370771E29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6EEDB50B-A5F3-4C68-A971-EFD3B1C87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315C2451-2A0C-4842-BBD2-A230A89D1A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CD9CB9F-D9A2-4052-9ABB-67D42C0BE2A5}" type="slidenum">
              <a:rPr lang="en-US" altLang="zh-TW">
                <a:latin typeface="Times New Roman" panose="02020603050405020304" pitchFamily="18" charset="0"/>
              </a:rPr>
              <a:pPr/>
              <a:t>22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BD98DF7F-827F-4F06-A0A2-961BF95D4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1558CF46-FC92-4122-B39B-42A49DD3C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4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68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361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40005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61">
            <a:extLst>
              <a:ext uri="{FF2B5EF4-FFF2-40B4-BE49-F238E27FC236}">
                <a16:creationId xmlns:a16="http://schemas.microsoft.com/office/drawing/2014/main" id="{B756A1EF-1018-41F5-AA0F-45A1975492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FCCBD-E183-47AE-A650-EC4E602DAFE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245422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529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1529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42B180E1-F909-4BDF-9AA3-0C82789EA6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DD605-BABA-4C09-B37F-5F399EAC24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2386202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3716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40005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000500"/>
            <a:ext cx="41529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61">
            <a:extLst>
              <a:ext uri="{FF2B5EF4-FFF2-40B4-BE49-F238E27FC236}">
                <a16:creationId xmlns:a16="http://schemas.microsoft.com/office/drawing/2014/main" id="{73A96A36-3F24-4374-87BF-CBDDD21FF9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CFC28-39B5-425E-9CC3-D13B5D58AE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1369300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02638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458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000500"/>
            <a:ext cx="8458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>
            <a:extLst>
              <a:ext uri="{FF2B5EF4-FFF2-40B4-BE49-F238E27FC236}">
                <a16:creationId xmlns:a16="http://schemas.microsoft.com/office/drawing/2014/main" id="{0B53D344-CC81-4FA0-9420-9A59D8BFDA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E60FA-0D78-4781-8D4F-65F3E050037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2103336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DAC3C-E6EB-4C75-9D16-CE1BFB8B6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2/1/2021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5AD7E-CBEF-49AB-A4DD-E4595D3E2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39139-E158-4F9E-8870-36DCC0094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AD124-652D-4699-9BEB-BF0A63105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9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8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905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4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5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218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466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96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087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2/1/2021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Introduction to Data Mining, 2nd Edition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E34E935-01E8-4512-8FAE-3DB229F9EC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77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lai@cyc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5" Type="http://schemas.openxmlformats.org/officeDocument/2006/relationships/image" Target="../media/image88.png"/><Relationship Id="rId4" Type="http://schemas.openxmlformats.org/officeDocument/2006/relationships/image" Target="../media/image87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1.jpe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0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9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97.wmf"/><Relationship Id="rId4" Type="http://schemas.openxmlformats.org/officeDocument/2006/relationships/oleObject" Target="../embeddings/oleObject49.bin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10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0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5.png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38.emf"/><Relationship Id="rId10" Type="http://schemas.openxmlformats.org/officeDocument/2006/relationships/image" Target="../media/image39.emf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8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1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4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59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35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67.wmf"/><Relationship Id="rId4" Type="http://schemas.openxmlformats.org/officeDocument/2006/relationships/oleObject" Target="../embeddings/oleObject3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39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7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4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4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6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47.bin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cience.stackexchange.com/questions/61467/clarification-on-train-test-and-val-and-how-to-use-implement-it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scikit-learn.org/stable/modules/cross_validation.html" TargetMode="External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11CAD5-9C7E-4330-B3F5-C6A1E0512A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3200" b="1" dirty="0"/>
              <a:t>Chapter 08</a:t>
            </a:r>
            <a:br>
              <a:rPr lang="en-US" altLang="zh-TW" sz="3200" b="1" dirty="0"/>
            </a:br>
            <a:r>
              <a:rPr lang="en-US" altLang="zh-TW" sz="3200" b="1" dirty="0"/>
              <a:t>Classification: Basic concepts</a:t>
            </a:r>
            <a:endParaRPr lang="zh-TW" altLang="en-US" sz="32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3488915-F4E4-42F7-A9F9-8A029763E6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en-US" altLang="zh-TW" dirty="0"/>
          </a:p>
          <a:p>
            <a:r>
              <a:rPr lang="en-US" altLang="zh-TW" dirty="0"/>
              <a:t>Dr. Chin-Hui Lai</a:t>
            </a:r>
          </a:p>
          <a:p>
            <a:r>
              <a:rPr lang="en-US" altLang="zh-TW" dirty="0"/>
              <a:t>Department of Information Management, CYCU</a:t>
            </a:r>
          </a:p>
          <a:p>
            <a:r>
              <a:rPr lang="en-US" altLang="zh-TW" dirty="0"/>
              <a:t>E-mail: </a:t>
            </a:r>
            <a:r>
              <a:rPr lang="en-US" altLang="zh-TW" dirty="0">
                <a:hlinkClick r:id="rId2"/>
              </a:rPr>
              <a:t>chlai@cycu.edu.tw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30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1953A894-341B-4061-BC18-131116A9F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6191"/>
            <a:ext cx="8229600" cy="990600"/>
          </a:xfrm>
        </p:spPr>
        <p:txBody>
          <a:bodyPr/>
          <a:lstStyle/>
          <a:p>
            <a:r>
              <a:rPr lang="en-US" altLang="zh-TW"/>
              <a:t>Step 1: Model Construction</a:t>
            </a:r>
            <a:endParaRPr lang="en-US" altLang="zh-TW" dirty="0"/>
          </a:p>
        </p:txBody>
      </p:sp>
      <p:grpSp>
        <p:nvGrpSpPr>
          <p:cNvPr id="9220" name="Group 3">
            <a:extLst>
              <a:ext uri="{FF2B5EF4-FFF2-40B4-BE49-F238E27FC236}">
                <a16:creationId xmlns:a16="http://schemas.microsoft.com/office/drawing/2014/main" id="{65EF5AA5-B012-46AF-BD9F-0FA9A88562E4}"/>
              </a:ext>
            </a:extLst>
          </p:cNvPr>
          <p:cNvGrpSpPr>
            <a:grpSpLocks/>
          </p:cNvGrpSpPr>
          <p:nvPr/>
        </p:nvGrpSpPr>
        <p:grpSpPr bwMode="auto">
          <a:xfrm>
            <a:off x="2036763" y="1774825"/>
            <a:ext cx="1698625" cy="1506538"/>
            <a:chOff x="1283" y="1118"/>
            <a:chExt cx="1070" cy="949"/>
          </a:xfrm>
        </p:grpSpPr>
        <p:pic>
          <p:nvPicPr>
            <p:cNvPr id="9233" name="Picture 4">
              <a:extLst>
                <a:ext uri="{FF2B5EF4-FFF2-40B4-BE49-F238E27FC236}">
                  <a16:creationId xmlns:a16="http://schemas.microsoft.com/office/drawing/2014/main" id="{7E2079EA-CC8E-47F4-BEF2-24B9A9E4C36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" y="1118"/>
              <a:ext cx="107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Rectangle 5">
              <a:extLst>
                <a:ext uri="{FF2B5EF4-FFF2-40B4-BE49-F238E27FC236}">
                  <a16:creationId xmlns:a16="http://schemas.microsoft.com/office/drawing/2014/main" id="{6B3679C3-C4EC-4CFA-A4CD-5F6D51D3C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427"/>
              <a:ext cx="93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Training</a:t>
              </a:r>
            </a:p>
            <a:p>
              <a:pPr algn="ctr"/>
              <a:r>
                <a:rPr lang="en-US" altLang="zh-TW" sz="2400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Data</a:t>
              </a:r>
            </a:p>
          </p:txBody>
        </p:sp>
      </p:grpSp>
      <p:graphicFrame>
        <p:nvGraphicFramePr>
          <p:cNvPr id="9221" name="Object 0">
            <a:extLst>
              <a:ext uri="{FF2B5EF4-FFF2-40B4-BE49-F238E27FC236}">
                <a16:creationId xmlns:a16="http://schemas.microsoft.com/office/drawing/2014/main" id="{C9A9594B-2BFC-44A0-9F27-F416D18E5AAD}"/>
              </a:ext>
            </a:extLst>
          </p:cNvPr>
          <p:cNvGraphicFramePr>
            <a:graphicFrameLocks/>
          </p:cNvGraphicFramePr>
          <p:nvPr/>
        </p:nvGraphicFramePr>
        <p:xfrm>
          <a:off x="288925" y="3825875"/>
          <a:ext cx="5437188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Worksheet" r:id="rId5" imgW="5437188" imgH="2495550" progId="Excel.Sheet.8">
                  <p:embed/>
                </p:oleObj>
              </mc:Choice>
              <mc:Fallback>
                <p:oleObj name="Worksheet" r:id="rId5" imgW="5437188" imgH="2495550" progId="Excel.Sheet.8">
                  <p:embed/>
                  <p:pic>
                    <p:nvPicPr>
                      <p:cNvPr id="9221" name="Object 0">
                        <a:extLst>
                          <a:ext uri="{FF2B5EF4-FFF2-40B4-BE49-F238E27FC236}">
                            <a16:creationId xmlns:a16="http://schemas.microsoft.com/office/drawing/2014/main" id="{C9A9594B-2BFC-44A0-9F27-F416D18E5AA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3825875"/>
                        <a:ext cx="5437188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Line 7">
            <a:extLst>
              <a:ext uri="{FF2B5EF4-FFF2-40B4-BE49-F238E27FC236}">
                <a16:creationId xmlns:a16="http://schemas.microsoft.com/office/drawing/2014/main" id="{97F834FD-77A5-4F0C-95E7-0D38C50F71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6388" y="3111500"/>
            <a:ext cx="1644650" cy="700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3" name="Line 8">
            <a:extLst>
              <a:ext uri="{FF2B5EF4-FFF2-40B4-BE49-F238E27FC236}">
                <a16:creationId xmlns:a16="http://schemas.microsoft.com/office/drawing/2014/main" id="{142122C3-6C9C-4A41-8330-2D3E047C0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6975" y="3111500"/>
            <a:ext cx="2025650" cy="700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4" name="Rectangle 9">
            <a:extLst>
              <a:ext uri="{FF2B5EF4-FFF2-40B4-BE49-F238E27FC236}">
                <a16:creationId xmlns:a16="http://schemas.microsoft.com/office/drawing/2014/main" id="{560FFBA5-CFC6-4FD6-BBE2-8C98563B2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763" y="1622425"/>
            <a:ext cx="1870075" cy="8350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Classification</a:t>
            </a:r>
          </a:p>
          <a:p>
            <a:pPr algn="ctr"/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Algorithms</a:t>
            </a:r>
          </a:p>
        </p:txBody>
      </p:sp>
      <p:sp>
        <p:nvSpPr>
          <p:cNvPr id="9225" name="AutoShape 10">
            <a:extLst>
              <a:ext uri="{FF2B5EF4-FFF2-40B4-BE49-F238E27FC236}">
                <a16:creationId xmlns:a16="http://schemas.microsoft.com/office/drawing/2014/main" id="{3EAB2B83-FF0D-4211-9A98-A452150D33F2}"/>
              </a:ext>
            </a:extLst>
          </p:cNvPr>
          <p:cNvSpPr>
            <a:spLocks noChangeArrowheads="1"/>
          </p:cNvSpPr>
          <p:nvPr/>
        </p:nvSpPr>
        <p:spPr bwMode="auto">
          <a:xfrm rot="-1140000">
            <a:off x="4235450" y="2074863"/>
            <a:ext cx="1657350" cy="484187"/>
          </a:xfrm>
          <a:prstGeom prst="rightArrow">
            <a:avLst>
              <a:gd name="adj1" fmla="val 50000"/>
              <a:gd name="adj2" fmla="val 85606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9226" name="Rectangle 11">
            <a:extLst>
              <a:ext uri="{FF2B5EF4-FFF2-40B4-BE49-F238E27FC236}">
                <a16:creationId xmlns:a16="http://schemas.microsoft.com/office/drawing/2014/main" id="{DA962DB1-76E1-43C5-9D08-961AAFA9C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3" y="5311775"/>
            <a:ext cx="3008312" cy="12001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IF rank = ‘professor’</a:t>
            </a:r>
          </a:p>
          <a:p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OR years &gt; 6</a:t>
            </a:r>
          </a:p>
          <a:p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THEN tenured = ‘yes’ </a:t>
            </a:r>
          </a:p>
        </p:txBody>
      </p:sp>
      <p:grpSp>
        <p:nvGrpSpPr>
          <p:cNvPr id="9227" name="Group 12">
            <a:extLst>
              <a:ext uri="{FF2B5EF4-FFF2-40B4-BE49-F238E27FC236}">
                <a16:creationId xmlns:a16="http://schemas.microsoft.com/office/drawing/2014/main" id="{14C863C9-0E12-4AB9-8399-EC010837C759}"/>
              </a:ext>
            </a:extLst>
          </p:cNvPr>
          <p:cNvGrpSpPr>
            <a:grpSpLocks/>
          </p:cNvGrpSpPr>
          <p:nvPr/>
        </p:nvGrpSpPr>
        <p:grpSpPr bwMode="auto">
          <a:xfrm>
            <a:off x="6478588" y="3216275"/>
            <a:ext cx="1889125" cy="1506538"/>
            <a:chOff x="4081" y="2026"/>
            <a:chExt cx="1190" cy="949"/>
          </a:xfrm>
        </p:grpSpPr>
        <p:pic>
          <p:nvPicPr>
            <p:cNvPr id="9231" name="Picture 13">
              <a:extLst>
                <a:ext uri="{FF2B5EF4-FFF2-40B4-BE49-F238E27FC236}">
                  <a16:creationId xmlns:a16="http://schemas.microsoft.com/office/drawing/2014/main" id="{F3636CF7-365F-49CC-8289-9FBDA4D8DE8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" y="2026"/>
              <a:ext cx="119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Rectangle 14">
              <a:extLst>
                <a:ext uri="{FF2B5EF4-FFF2-40B4-BE49-F238E27FC236}">
                  <a16:creationId xmlns:a16="http://schemas.microsoft.com/office/drawing/2014/main" id="{9C7CA486-AF7D-4FFE-81C2-FA9933153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5" y="2306"/>
              <a:ext cx="851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Classifier</a:t>
              </a:r>
            </a:p>
            <a:p>
              <a:pPr algn="ctr"/>
              <a:r>
                <a:rPr lang="en-US" altLang="zh-TW" sz="2400" dirty="0">
                  <a:latin typeface="Times New Roman" panose="02020603050405020304" pitchFamily="18" charset="0"/>
                  <a:ea typeface="新細明體" panose="02020500000000000000" pitchFamily="18" charset="-120"/>
                </a:rPr>
                <a:t>(Model)</a:t>
              </a:r>
            </a:p>
          </p:txBody>
        </p:sp>
      </p:grpSp>
      <p:sp>
        <p:nvSpPr>
          <p:cNvPr id="9228" name="Line 15">
            <a:extLst>
              <a:ext uri="{FF2B5EF4-FFF2-40B4-BE49-F238E27FC236}">
                <a16:creationId xmlns:a16="http://schemas.microsoft.com/office/drawing/2014/main" id="{65B0FDC0-A058-4A31-81F6-C8206A8557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6775" y="4621213"/>
            <a:ext cx="531813" cy="714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29" name="Line 16">
            <a:extLst>
              <a:ext uri="{FF2B5EF4-FFF2-40B4-BE49-F238E27FC236}">
                <a16:creationId xmlns:a16="http://schemas.microsoft.com/office/drawing/2014/main" id="{247162BD-55F7-49F5-8BCC-C6F44A99F25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9300" y="4543425"/>
            <a:ext cx="577850" cy="790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0" name="AutoShape 17">
            <a:extLst>
              <a:ext uri="{FF2B5EF4-FFF2-40B4-BE49-F238E27FC236}">
                <a16:creationId xmlns:a16="http://schemas.microsoft.com/office/drawing/2014/main" id="{83131443-61EC-45A9-ABA2-8B22E1732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576513"/>
            <a:ext cx="546100" cy="592137"/>
          </a:xfrm>
          <a:prstGeom prst="downArrow">
            <a:avLst>
              <a:gd name="adj1" fmla="val 50000"/>
              <a:gd name="adj2" fmla="val 27118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Estimating Confidence Intervals:</a:t>
            </a:r>
            <a:br>
              <a:rPr lang="en-US" altLang="zh-TW" dirty="0"/>
            </a:br>
            <a:r>
              <a:rPr lang="en-US" altLang="zh-TW" dirty="0"/>
              <a:t>Classifier Models M1 vs. M2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9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TW" dirty="0">
                    <a:solidFill>
                      <a:srgbClr val="0000FF"/>
                    </a:solidFill>
                  </a:rPr>
                  <a:t>Suppose we have 2 classifiers, M1 and M2, which one is better?</a:t>
                </a:r>
              </a:p>
              <a:p>
                <a:endParaRPr lang="en-US" altLang="zh-TW" dirty="0">
                  <a:solidFill>
                    <a:srgbClr val="0000FF"/>
                  </a:solidFill>
                </a:endParaRPr>
              </a:p>
              <a:p>
                <a:r>
                  <a:rPr lang="en-US" altLang="zh-TW" dirty="0"/>
                  <a:t>Use 10-fold cross-validation to obtain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𝑒𝑟𝑟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)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𝑒𝑟𝑟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) </a:t>
                </a:r>
              </a:p>
              <a:p>
                <a:r>
                  <a:rPr lang="en-US" altLang="zh-TW" dirty="0"/>
                  <a:t>These mean error rates are just estimates of error on the true population of future data cases</a:t>
                </a:r>
              </a:p>
              <a:p>
                <a:r>
                  <a:rPr lang="en-US" altLang="zh-TW" dirty="0"/>
                  <a:t>What if the difference between the 2 error rates is just attributed to chance?</a:t>
                </a:r>
              </a:p>
              <a:p>
                <a:pPr lvl="1"/>
                <a:r>
                  <a:rPr lang="en-US" altLang="zh-TW" dirty="0"/>
                  <a:t>Use </a:t>
                </a:r>
                <a:r>
                  <a:rPr lang="en-US" altLang="zh-TW" b="1" dirty="0"/>
                  <a:t>a test of statistical significance</a:t>
                </a:r>
              </a:p>
              <a:p>
                <a:pPr lvl="1"/>
                <a:r>
                  <a:rPr lang="en-US" altLang="zh-TW" dirty="0"/>
                  <a:t>Obtain </a:t>
                </a:r>
                <a:r>
                  <a:rPr lang="en-US" altLang="zh-TW" b="1" dirty="0"/>
                  <a:t>confidence limits </a:t>
                </a:r>
                <a:r>
                  <a:rPr lang="en-US" altLang="zh-TW" dirty="0"/>
                  <a:t>for our error estimates</a:t>
                </a:r>
              </a:p>
            </p:txBody>
          </p:sp>
        </mc:Choice>
        <mc:Fallback xmlns="">
          <p:sp>
            <p:nvSpPr>
              <p:cNvPr id="126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0416" y="381000"/>
            <a:ext cx="7767961" cy="10668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新細明體" panose="02020500000000000000" pitchFamily="18" charset="-120"/>
              </a:rPr>
              <a:t>Estimating Confidence Intervals: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Null Hypothesis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Perform 10-fold cross-validation</a:t>
            </a:r>
          </a:p>
          <a:p>
            <a:pPr>
              <a:lnSpc>
                <a:spcPct val="13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Assume samples follow a </a:t>
            </a:r>
            <a:r>
              <a:rPr lang="en-US" altLang="zh-TW" sz="2400" b="1" dirty="0">
                <a:ea typeface="新細明體" panose="02020500000000000000" pitchFamily="18" charset="-120"/>
              </a:rPr>
              <a:t>t distribution</a:t>
            </a:r>
            <a:r>
              <a:rPr lang="en-US" altLang="zh-TW" sz="2400" dirty="0">
                <a:ea typeface="新細明體" panose="02020500000000000000" pitchFamily="18" charset="-120"/>
              </a:rPr>
              <a:t> with </a:t>
            </a:r>
            <a:r>
              <a:rPr lang="en-US" altLang="zh-TW" sz="2400" i="1" dirty="0">
                <a:ea typeface="新細明體" panose="02020500000000000000" pitchFamily="18" charset="-120"/>
              </a:rPr>
              <a:t>k–1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TW" sz="2400" b="1" dirty="0">
                <a:ea typeface="新細明體" panose="02020500000000000000" pitchFamily="18" charset="-120"/>
              </a:rPr>
              <a:t>degrees of freedom </a:t>
            </a:r>
            <a:r>
              <a:rPr lang="en-US" altLang="zh-TW" sz="2400" dirty="0">
                <a:ea typeface="新細明體" panose="02020500000000000000" pitchFamily="18" charset="-120"/>
              </a:rPr>
              <a:t>(here, </a:t>
            </a:r>
            <a:r>
              <a:rPr lang="en-US" altLang="zh-TW" sz="2400" i="1" dirty="0">
                <a:ea typeface="新細明體" panose="02020500000000000000" pitchFamily="18" charset="-120"/>
              </a:rPr>
              <a:t>k=10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Use </a:t>
            </a:r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t-test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(or </a:t>
            </a:r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Student’s t-test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)</a:t>
            </a:r>
            <a:endParaRPr lang="en-US" altLang="zh-TW" sz="2400" b="1" dirty="0">
              <a:solidFill>
                <a:srgbClr val="0000FF"/>
              </a:solidFill>
              <a:ea typeface="新細明體" panose="02020500000000000000" pitchFamily="18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Null Hypothesis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: M</a:t>
            </a:r>
            <a:r>
              <a:rPr lang="en-US" altLang="zh-TW" sz="2400" baseline="-25000" dirty="0">
                <a:solidFill>
                  <a:srgbClr val="0000FF"/>
                </a:solidFill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&amp; M</a:t>
            </a:r>
            <a:r>
              <a:rPr lang="en-US" altLang="zh-TW" sz="2400" baseline="-25000" dirty="0">
                <a:solidFill>
                  <a:srgbClr val="0000FF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are the same</a:t>
            </a:r>
          </a:p>
          <a:p>
            <a:pPr>
              <a:lnSpc>
                <a:spcPct val="13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If we can </a:t>
            </a:r>
            <a:r>
              <a:rPr lang="en-US" altLang="zh-TW" sz="2400" b="1" dirty="0">
                <a:ea typeface="新細明體" panose="02020500000000000000" pitchFamily="18" charset="-120"/>
              </a:rPr>
              <a:t>reject</a:t>
            </a:r>
            <a:r>
              <a:rPr lang="en-US" altLang="zh-TW" sz="2400" dirty="0">
                <a:ea typeface="新細明體" panose="02020500000000000000" pitchFamily="18" charset="-120"/>
              </a:rPr>
              <a:t> null hypothesis, then </a:t>
            </a:r>
          </a:p>
          <a:p>
            <a:pPr lvl="1">
              <a:lnSpc>
                <a:spcPct val="13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we conclude that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the difference between M</a:t>
            </a:r>
            <a:r>
              <a:rPr lang="en-US" altLang="zh-TW" sz="2400" baseline="-25000" dirty="0">
                <a:solidFill>
                  <a:srgbClr val="0000FF"/>
                </a:solidFill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&amp; M</a:t>
            </a:r>
            <a:r>
              <a:rPr lang="en-US" altLang="zh-TW" sz="2400" baseline="-25000" dirty="0">
                <a:solidFill>
                  <a:srgbClr val="0000FF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is </a:t>
            </a:r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statistically significant</a:t>
            </a:r>
          </a:p>
          <a:p>
            <a:pPr lvl="1">
              <a:lnSpc>
                <a:spcPct val="13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Chose model with lower error rate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Estimating Confidence Intervals: t-test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81100"/>
                <a:ext cx="8229600" cy="4876800"/>
              </a:xfrm>
            </p:spPr>
            <p:txBody>
              <a:bodyPr/>
              <a:lstStyle/>
              <a:p>
                <a:r>
                  <a:rPr lang="en-US" altLang="zh-TW" dirty="0">
                    <a:ea typeface="新細明體" panose="02020500000000000000" pitchFamily="18" charset="-120"/>
                  </a:rPr>
                  <a:t>If only 1 test set available: </a:t>
                </a:r>
                <a:r>
                  <a:rPr lang="en-US" altLang="zh-TW" b="1" dirty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pairwise comparison</a:t>
                </a:r>
              </a:p>
              <a:p>
                <a:pPr lvl="1"/>
                <a:r>
                  <a:rPr lang="en-US" altLang="zh-TW" sz="2400" dirty="0">
                    <a:ea typeface="新細明體" panose="02020500000000000000" pitchFamily="18" charset="-120"/>
                  </a:rPr>
                  <a:t>For </a:t>
                </a:r>
                <a:r>
                  <a:rPr lang="en-US" altLang="zh-TW" sz="2400" dirty="0" err="1">
                    <a:ea typeface="新細明體" panose="02020500000000000000" pitchFamily="18" charset="-120"/>
                  </a:rPr>
                  <a:t>i</a:t>
                </a:r>
                <a:r>
                  <a:rPr lang="en-US" altLang="zh-TW" sz="2400" baseline="30000" dirty="0" err="1">
                    <a:ea typeface="新細明體" panose="02020500000000000000" pitchFamily="18" charset="-120"/>
                  </a:rPr>
                  <a:t>th</a:t>
                </a:r>
                <a:r>
                  <a:rPr lang="en-US" altLang="zh-TW" sz="2400" dirty="0">
                    <a:ea typeface="新細明體" panose="02020500000000000000" pitchFamily="18" charset="-120"/>
                  </a:rPr>
                  <a:t> round of 10-fold cross-validation, the same cross partitioning is used to obtain </a:t>
                </a:r>
                <a:r>
                  <a:rPr lang="en-US" altLang="zh-TW" sz="2400" i="1" dirty="0">
                    <a:ea typeface="新細明體" panose="02020500000000000000" pitchFamily="18" charset="-120"/>
                  </a:rPr>
                  <a:t>err(M</a:t>
                </a:r>
                <a:r>
                  <a:rPr lang="en-US" altLang="zh-TW" sz="2400" i="1" baseline="-25000" dirty="0">
                    <a:ea typeface="新細明體" panose="02020500000000000000" pitchFamily="18" charset="-120"/>
                  </a:rPr>
                  <a:t>1</a:t>
                </a:r>
                <a:r>
                  <a:rPr lang="en-US" altLang="zh-TW" sz="2400" i="1" dirty="0">
                    <a:ea typeface="新細明體" panose="02020500000000000000" pitchFamily="18" charset="-120"/>
                  </a:rPr>
                  <a:t>)</a:t>
                </a:r>
                <a:r>
                  <a:rPr lang="en-US" altLang="zh-TW" sz="2400" i="1" baseline="-25000" dirty="0" err="1">
                    <a:ea typeface="新細明體" panose="02020500000000000000" pitchFamily="18" charset="-120"/>
                  </a:rPr>
                  <a:t>i</a:t>
                </a:r>
                <a:r>
                  <a:rPr lang="en-US" altLang="zh-TW" sz="2400" i="1" dirty="0">
                    <a:ea typeface="新細明體" panose="02020500000000000000" pitchFamily="18" charset="-120"/>
                  </a:rPr>
                  <a:t> </a:t>
                </a:r>
                <a:r>
                  <a:rPr lang="en-US" altLang="zh-TW" sz="2400" dirty="0">
                    <a:ea typeface="新細明體" panose="02020500000000000000" pitchFamily="18" charset="-120"/>
                  </a:rPr>
                  <a:t>and </a:t>
                </a:r>
                <a:r>
                  <a:rPr lang="en-US" altLang="zh-TW" sz="2400" i="1" dirty="0">
                    <a:ea typeface="新細明體" panose="02020500000000000000" pitchFamily="18" charset="-120"/>
                  </a:rPr>
                  <a:t>err(M</a:t>
                </a:r>
                <a:r>
                  <a:rPr lang="en-US" altLang="zh-TW" sz="2400" i="1" baseline="-25000" dirty="0">
                    <a:ea typeface="新細明體" panose="02020500000000000000" pitchFamily="18" charset="-120"/>
                  </a:rPr>
                  <a:t>2</a:t>
                </a:r>
                <a:r>
                  <a:rPr lang="en-US" altLang="zh-TW" sz="2400" i="1" dirty="0">
                    <a:ea typeface="新細明體" panose="02020500000000000000" pitchFamily="18" charset="-120"/>
                  </a:rPr>
                  <a:t>)</a:t>
                </a:r>
                <a:r>
                  <a:rPr lang="en-US" altLang="zh-TW" sz="2400" i="1" baseline="-25000" dirty="0" err="1">
                    <a:ea typeface="新細明體" panose="02020500000000000000" pitchFamily="18" charset="-120"/>
                  </a:rPr>
                  <a:t>i</a:t>
                </a:r>
                <a:endParaRPr lang="en-US" altLang="zh-TW" sz="2400" i="1" baseline="-25000" dirty="0">
                  <a:ea typeface="新細明體" panose="02020500000000000000" pitchFamily="18" charset="-120"/>
                </a:endParaRPr>
              </a:p>
              <a:p>
                <a:pPr lvl="1"/>
                <a:r>
                  <a:rPr lang="en-US" altLang="zh-TW" sz="2400" dirty="0">
                    <a:ea typeface="新細明體" panose="02020500000000000000" pitchFamily="18" charset="-120"/>
                  </a:rPr>
                  <a:t>Average over 10 rounds to get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𝑒𝑟𝑟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)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𝑒𝑟𝑟</m:t>
                        </m:r>
                      </m:e>
                    </m:acc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)</a:t>
                </a:r>
                <a:endParaRPr lang="en-US" altLang="zh-TW" sz="2400" dirty="0">
                  <a:solidFill>
                    <a:schemeClr val="hlink"/>
                  </a:solidFill>
                  <a:ea typeface="新細明體" panose="02020500000000000000" pitchFamily="18" charset="-120"/>
                </a:endParaRPr>
              </a:p>
              <a:p>
                <a:pPr lvl="1"/>
                <a:r>
                  <a:rPr lang="en-US" altLang="zh-TW" b="1" dirty="0">
                    <a:ea typeface="新細明體" panose="02020500000000000000" pitchFamily="18" charset="-120"/>
                  </a:rPr>
                  <a:t>t-test</a:t>
                </a:r>
                <a:r>
                  <a:rPr lang="en-US" altLang="zh-TW" dirty="0">
                    <a:ea typeface="新細明體" panose="02020500000000000000" pitchFamily="18" charset="-120"/>
                  </a:rPr>
                  <a:t> computes </a:t>
                </a:r>
                <a:r>
                  <a:rPr lang="en-US" altLang="zh-TW" b="1" dirty="0">
                    <a:ea typeface="新細明體" panose="02020500000000000000" pitchFamily="18" charset="-120"/>
                  </a:rPr>
                  <a:t>t-statistic</a:t>
                </a:r>
                <a:r>
                  <a:rPr lang="en-US" altLang="zh-TW" dirty="0">
                    <a:ea typeface="新細明體" panose="02020500000000000000" pitchFamily="18" charset="-120"/>
                  </a:rPr>
                  <a:t> with </a:t>
                </a:r>
                <a:r>
                  <a:rPr lang="en-US" altLang="zh-TW" i="1" dirty="0">
                    <a:ea typeface="新細明體" panose="02020500000000000000" pitchFamily="18" charset="-120"/>
                  </a:rPr>
                  <a:t>k-1</a:t>
                </a:r>
                <a:r>
                  <a:rPr lang="en-US" altLang="zh-TW" dirty="0">
                    <a:ea typeface="新細明體" panose="02020500000000000000" pitchFamily="18" charset="-120"/>
                  </a:rPr>
                  <a:t> </a:t>
                </a:r>
                <a:r>
                  <a:rPr lang="en-US" altLang="zh-TW" b="1" dirty="0">
                    <a:ea typeface="新細明體" panose="02020500000000000000" pitchFamily="18" charset="-120"/>
                  </a:rPr>
                  <a:t>degrees of freedom:</a:t>
                </a:r>
              </a:p>
              <a:p>
                <a:pPr lvl="1"/>
                <a:endParaRPr lang="en-US" altLang="zh-TW" b="1" dirty="0">
                  <a:ea typeface="新細明體" panose="02020500000000000000" pitchFamily="18" charset="-120"/>
                </a:endParaRPr>
              </a:p>
              <a:p>
                <a:endParaRPr lang="en-US" altLang="zh-TW" dirty="0">
                  <a:ea typeface="新細明體" panose="02020500000000000000" pitchFamily="18" charset="-120"/>
                </a:endParaRPr>
              </a:p>
              <a:p>
                <a:endParaRPr lang="en-US" altLang="zh-TW" dirty="0">
                  <a:ea typeface="新細明體" panose="02020500000000000000" pitchFamily="18" charset="-120"/>
                </a:endParaRPr>
              </a:p>
              <a:p>
                <a:endParaRPr lang="en-US" altLang="zh-TW" dirty="0">
                  <a:ea typeface="新細明體" panose="02020500000000000000" pitchFamily="18" charset="-120"/>
                </a:endParaRPr>
              </a:p>
              <a:p>
                <a:r>
                  <a:rPr lang="en-US" altLang="zh-TW" dirty="0">
                    <a:ea typeface="新細明體" panose="02020500000000000000" pitchFamily="18" charset="-120"/>
                  </a:rPr>
                  <a:t>If two test sets available: use </a:t>
                </a:r>
                <a:r>
                  <a:rPr lang="en-US" altLang="zh-TW" b="1" dirty="0">
                    <a:ea typeface="新細明體" panose="02020500000000000000" pitchFamily="18" charset="-120"/>
                  </a:rPr>
                  <a:t>non-paired t-test</a:t>
                </a:r>
                <a:endParaRPr lang="en-US" altLang="zh-TW" dirty="0">
                  <a:ea typeface="新細明體" panose="02020500000000000000" pitchFamily="18" charset="-120"/>
                </a:endParaRPr>
              </a:p>
            </p:txBody>
          </p:sp>
        </mc:Choice>
        <mc:Fallback xmlns="">
          <p:sp>
            <p:nvSpPr>
              <p:cNvPr id="1310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81100"/>
                <a:ext cx="8229600" cy="4876800"/>
              </a:xfrm>
              <a:blipFill>
                <a:blip r:embed="rId3"/>
                <a:stretch>
                  <a:fillRect l="-667" t="-875" r="-2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1076" name="Picture 5" descr="t-test-non-pai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13" y="5392737"/>
            <a:ext cx="41148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 Box 8"/>
          <p:cNvSpPr txBox="1">
            <a:spLocks noChangeArrowheads="1"/>
          </p:cNvSpPr>
          <p:nvPr/>
        </p:nvSpPr>
        <p:spPr bwMode="auto">
          <a:xfrm>
            <a:off x="6705600" y="3733800"/>
            <a:ext cx="804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where</a:t>
            </a:r>
          </a:p>
        </p:txBody>
      </p:sp>
      <p:sp>
        <p:nvSpPr>
          <p:cNvPr id="131081" name="Text Box 12"/>
          <p:cNvSpPr txBox="1">
            <a:spLocks noChangeArrowheads="1"/>
          </p:cNvSpPr>
          <p:nvPr/>
        </p:nvSpPr>
        <p:spPr bwMode="auto">
          <a:xfrm>
            <a:off x="1828800" y="5638800"/>
            <a:ext cx="804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where</a:t>
            </a:r>
          </a:p>
        </p:txBody>
      </p:sp>
      <p:sp>
        <p:nvSpPr>
          <p:cNvPr id="131082" name="Text Box 13"/>
          <p:cNvSpPr txBox="1">
            <a:spLocks noChangeArrowheads="1"/>
          </p:cNvSpPr>
          <p:nvPr/>
        </p:nvSpPr>
        <p:spPr bwMode="auto">
          <a:xfrm>
            <a:off x="914400" y="6248400"/>
            <a:ext cx="7418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where</a:t>
            </a:r>
            <a:r>
              <a:rPr lang="en-US" altLang="zh-TW" sz="1800" i="1">
                <a:latin typeface="Tahoma" panose="020B0604030504040204" pitchFamily="34" charset="0"/>
                <a:ea typeface="新細明體" panose="02020500000000000000" pitchFamily="18" charset="-120"/>
              </a:rPr>
              <a:t> k</a:t>
            </a:r>
            <a:r>
              <a:rPr lang="en-US" altLang="zh-TW" sz="1800" i="1" baseline="-25000">
                <a:latin typeface="Tahoma" panose="020B060403050404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 &amp;</a:t>
            </a:r>
            <a:r>
              <a:rPr lang="en-US" altLang="zh-TW" sz="1800" i="1">
                <a:latin typeface="Tahoma" panose="020B0604030504040204" pitchFamily="34" charset="0"/>
                <a:ea typeface="新細明體" panose="02020500000000000000" pitchFamily="18" charset="-120"/>
              </a:rPr>
              <a:t> k</a:t>
            </a:r>
            <a:r>
              <a:rPr lang="en-US" altLang="zh-TW" sz="1800" i="1" baseline="-25000">
                <a:latin typeface="Tahoma" panose="020B0604030504040204" pitchFamily="34" charset="0"/>
                <a:ea typeface="新細明體" panose="02020500000000000000" pitchFamily="18" charset="-120"/>
              </a:rPr>
              <a:t>2</a:t>
            </a: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 are # of cross-validation samples used for </a:t>
            </a:r>
            <a:r>
              <a:rPr lang="en-US" altLang="zh-TW" sz="1800" i="1">
                <a:latin typeface="Tahoma" panose="020B0604030504040204" pitchFamily="34" charset="0"/>
                <a:ea typeface="新細明體" panose="02020500000000000000" pitchFamily="18" charset="-120"/>
              </a:rPr>
              <a:t>M</a:t>
            </a:r>
            <a:r>
              <a:rPr lang="en-US" altLang="zh-TW" sz="1800" i="1" baseline="-25000">
                <a:latin typeface="Tahoma" panose="020B060403050404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 &amp; </a:t>
            </a:r>
            <a:r>
              <a:rPr lang="en-US" altLang="zh-TW" sz="1800" i="1">
                <a:latin typeface="Tahoma" panose="020B0604030504040204" pitchFamily="34" charset="0"/>
                <a:ea typeface="新細明體" panose="02020500000000000000" pitchFamily="18" charset="-120"/>
              </a:rPr>
              <a:t>M</a:t>
            </a:r>
            <a:r>
              <a:rPr lang="en-US" altLang="zh-TW" sz="1800" i="1" baseline="-25000">
                <a:latin typeface="Tahoma" panose="020B0604030504040204" pitchFamily="34" charset="0"/>
                <a:ea typeface="新細明體" panose="02020500000000000000" pitchFamily="18" charset="-120"/>
              </a:rPr>
              <a:t>2</a:t>
            </a: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, resp.</a:t>
            </a:r>
          </a:p>
        </p:txBody>
      </p:sp>
      <p:pic>
        <p:nvPicPr>
          <p:cNvPr id="131083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750" y="3387725"/>
            <a:ext cx="2743200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84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4" y="4134436"/>
            <a:ext cx="731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02638" cy="609600"/>
          </a:xfrm>
        </p:spPr>
        <p:txBody>
          <a:bodyPr>
            <a:normAutofit fontScale="90000"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Estimating Confidence Intervals:</a:t>
            </a:r>
            <a:br>
              <a:rPr lang="en-US" altLang="zh-TW" sz="3200" dirty="0">
                <a:ea typeface="新細明體" panose="02020500000000000000" pitchFamily="18" charset="-120"/>
              </a:rPr>
            </a:br>
            <a:r>
              <a:rPr lang="en-US" altLang="zh-TW" sz="3200" dirty="0">
                <a:ea typeface="新細明體" panose="02020500000000000000" pitchFamily="18" charset="-120"/>
              </a:rPr>
              <a:t>Table for t-distribution</a:t>
            </a:r>
          </a:p>
        </p:txBody>
      </p:sp>
      <p:sp>
        <p:nvSpPr>
          <p:cNvPr id="133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0480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endParaRPr lang="en-US" altLang="zh-TW" sz="2400">
              <a:ea typeface="新細明體" panose="02020500000000000000" pitchFamily="18" charset="-120"/>
            </a:endParaRP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Symmetric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0000FF"/>
                </a:solidFill>
                <a:ea typeface="新細明體" panose="02020500000000000000" pitchFamily="18" charset="-120"/>
              </a:rPr>
              <a:t>Significance level</a:t>
            </a:r>
            <a:r>
              <a:rPr lang="en-US" altLang="zh-TW" sz="2400">
                <a:solidFill>
                  <a:srgbClr val="0000FF"/>
                </a:solidFill>
                <a:ea typeface="新細明體" panose="02020500000000000000" pitchFamily="18" charset="-120"/>
              </a:rPr>
              <a:t>, e.g., </a:t>
            </a:r>
            <a:r>
              <a:rPr lang="en-US" altLang="zh-TW" sz="2400" i="1">
                <a:solidFill>
                  <a:srgbClr val="0000FF"/>
                </a:solidFill>
                <a:ea typeface="新細明體" panose="02020500000000000000" pitchFamily="18" charset="-120"/>
              </a:rPr>
              <a:t>sig = 0.05</a:t>
            </a:r>
            <a:r>
              <a:rPr lang="en-US" altLang="zh-TW" sz="2400" i="1">
                <a:ea typeface="新細明體" panose="02020500000000000000" pitchFamily="18" charset="-120"/>
              </a:rPr>
              <a:t> </a:t>
            </a:r>
            <a:r>
              <a:rPr lang="en-US" altLang="zh-TW" sz="2400">
                <a:ea typeface="新細明體" panose="02020500000000000000" pitchFamily="18" charset="-120"/>
              </a:rPr>
              <a:t>or</a:t>
            </a:r>
            <a:r>
              <a:rPr lang="en-US" altLang="zh-TW" sz="2400" i="1">
                <a:ea typeface="新細明體" panose="02020500000000000000" pitchFamily="18" charset="-120"/>
              </a:rPr>
              <a:t> 5% </a:t>
            </a:r>
            <a:r>
              <a:rPr lang="en-US" altLang="zh-TW" sz="2400">
                <a:ea typeface="新細明體" panose="02020500000000000000" pitchFamily="18" charset="-120"/>
              </a:rPr>
              <a:t>means M</a:t>
            </a:r>
            <a:r>
              <a:rPr lang="en-US" altLang="zh-TW" sz="2400" baseline="-25000">
                <a:ea typeface="新細明體" panose="02020500000000000000" pitchFamily="18" charset="-120"/>
              </a:rPr>
              <a:t>1</a:t>
            </a:r>
            <a:r>
              <a:rPr lang="en-US" altLang="zh-TW" sz="2400">
                <a:ea typeface="新細明體" panose="02020500000000000000" pitchFamily="18" charset="-120"/>
              </a:rPr>
              <a:t> &amp; M</a:t>
            </a:r>
            <a:r>
              <a:rPr lang="en-US" altLang="zh-TW" sz="2400" baseline="-25000">
                <a:ea typeface="新細明體" panose="02020500000000000000" pitchFamily="18" charset="-120"/>
              </a:rPr>
              <a:t>2</a:t>
            </a:r>
            <a:r>
              <a:rPr lang="en-US" altLang="zh-TW" sz="2400">
                <a:ea typeface="新細明體" panose="02020500000000000000" pitchFamily="18" charset="-120"/>
              </a:rPr>
              <a:t> are </a:t>
            </a:r>
            <a:r>
              <a:rPr lang="en-US" altLang="zh-TW" sz="2400" i="1">
                <a:ea typeface="新細明體" panose="02020500000000000000" pitchFamily="18" charset="-120"/>
              </a:rPr>
              <a:t>significantly different</a:t>
            </a:r>
            <a:r>
              <a:rPr lang="en-US" altLang="zh-TW" sz="2400">
                <a:ea typeface="新細明體" panose="02020500000000000000" pitchFamily="18" charset="-120"/>
              </a:rPr>
              <a:t> for 95% of population</a:t>
            </a:r>
          </a:p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0000FF"/>
                </a:solidFill>
                <a:ea typeface="新細明體" panose="02020500000000000000" pitchFamily="18" charset="-120"/>
              </a:rPr>
              <a:t>Confidence limit</a:t>
            </a:r>
            <a:r>
              <a:rPr lang="en-US" altLang="zh-TW" sz="2400">
                <a:solidFill>
                  <a:srgbClr val="0000FF"/>
                </a:solidFill>
                <a:ea typeface="新細明體" panose="02020500000000000000" pitchFamily="18" charset="-120"/>
              </a:rPr>
              <a:t>, </a:t>
            </a:r>
            <a:r>
              <a:rPr lang="en-US" altLang="zh-TW" sz="2400" i="1">
                <a:solidFill>
                  <a:srgbClr val="0000FF"/>
                </a:solidFill>
                <a:ea typeface="新細明體" panose="02020500000000000000" pitchFamily="18" charset="-120"/>
              </a:rPr>
              <a:t>z = sig/2</a:t>
            </a:r>
          </a:p>
        </p:txBody>
      </p:sp>
      <p:pic>
        <p:nvPicPr>
          <p:cNvPr id="133124" name="Picture 6" descr="8ttablevalu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1555" y="941033"/>
            <a:ext cx="5181600" cy="5791200"/>
          </a:xfrm>
        </p:spPr>
      </p:pic>
      <p:pic>
        <p:nvPicPr>
          <p:cNvPr id="133125" name="Picture 7" descr="8tcur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429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9138"/>
            <a:ext cx="8123067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ea typeface="新細明體" panose="02020500000000000000" pitchFamily="18" charset="-120"/>
              </a:rPr>
              <a:t>Estimating Confidence Intervals: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Statistical Significance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Are M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 &amp; M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TW" sz="2400" b="1" dirty="0">
                <a:ea typeface="新細明體" panose="02020500000000000000" pitchFamily="18" charset="-120"/>
              </a:rPr>
              <a:t>significantly different</a:t>
            </a:r>
            <a:r>
              <a:rPr lang="en-US" altLang="zh-TW" sz="2400" dirty="0">
                <a:ea typeface="新細明體" panose="02020500000000000000" pitchFamily="18" charset="-120"/>
              </a:rPr>
              <a:t>?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Compute </a:t>
            </a:r>
            <a:r>
              <a:rPr lang="en-US" altLang="zh-TW" sz="2400" i="1" dirty="0">
                <a:ea typeface="新細明體" panose="02020500000000000000" pitchFamily="18" charset="-120"/>
              </a:rPr>
              <a:t>t. </a:t>
            </a:r>
            <a:r>
              <a:rPr lang="en-US" altLang="zh-TW" sz="2400" dirty="0">
                <a:ea typeface="新細明體" panose="02020500000000000000" pitchFamily="18" charset="-120"/>
              </a:rPr>
              <a:t>Select </a:t>
            </a:r>
            <a:r>
              <a:rPr lang="en-US" altLang="zh-TW" sz="2400" i="1" dirty="0">
                <a:ea typeface="新細明體" panose="02020500000000000000" pitchFamily="18" charset="-120"/>
              </a:rPr>
              <a:t>significance level</a:t>
            </a:r>
            <a:r>
              <a:rPr lang="en-US" altLang="zh-TW" sz="2400" dirty="0">
                <a:ea typeface="新細明體" panose="02020500000000000000" pitchFamily="18" charset="-120"/>
              </a:rPr>
              <a:t> (e.g. </a:t>
            </a:r>
            <a:r>
              <a:rPr lang="en-US" altLang="zh-TW" sz="2400" i="1" dirty="0">
                <a:ea typeface="新細明體" panose="02020500000000000000" pitchFamily="18" charset="-120"/>
              </a:rPr>
              <a:t>sig = 5%)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Consult table for t-distribution: Find </a:t>
            </a:r>
            <a:r>
              <a:rPr lang="en-US" altLang="zh-TW" sz="2400" i="1" dirty="0">
                <a:ea typeface="新細明體" panose="02020500000000000000" pitchFamily="18" charset="-120"/>
              </a:rPr>
              <a:t>t value</a:t>
            </a:r>
            <a:r>
              <a:rPr lang="en-US" altLang="zh-TW" sz="2400" dirty="0">
                <a:ea typeface="新細明體" panose="02020500000000000000" pitchFamily="18" charset="-120"/>
              </a:rPr>
              <a:t> corresponding to </a:t>
            </a:r>
            <a:r>
              <a:rPr lang="en-US" altLang="zh-TW" sz="2400" i="1" dirty="0">
                <a:ea typeface="新細明體" panose="02020500000000000000" pitchFamily="18" charset="-120"/>
              </a:rPr>
              <a:t>k-1 degrees of freedom</a:t>
            </a:r>
            <a:r>
              <a:rPr lang="en-US" altLang="zh-TW" sz="2400" dirty="0">
                <a:ea typeface="新細明體" panose="02020500000000000000" pitchFamily="18" charset="-120"/>
              </a:rPr>
              <a:t> (here, 9)</a:t>
            </a:r>
          </a:p>
          <a:p>
            <a:pPr lvl="1"/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t-distribution is symmetric</a:t>
            </a:r>
            <a:r>
              <a:rPr lang="en-US" altLang="zh-TW" sz="2400" dirty="0">
                <a:ea typeface="新細明體" panose="02020500000000000000" pitchFamily="18" charset="-120"/>
              </a:rPr>
              <a:t>: typically upper % points of distribution shown → look up value for </a:t>
            </a:r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confidence limit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z=sig/2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(here, 0.025)</a:t>
            </a:r>
          </a:p>
          <a:p>
            <a:pPr lvl="1"/>
            <a:r>
              <a:rPr lang="en-US" altLang="zh-TW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If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t &gt; z or t &lt; -z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, then t value lies in rejection region:</a:t>
            </a:r>
          </a:p>
          <a:p>
            <a:pPr lvl="2"/>
            <a:r>
              <a:rPr lang="en-US" altLang="zh-TW" b="1" dirty="0">
                <a:ea typeface="新細明體" panose="02020500000000000000" pitchFamily="18" charset="-120"/>
              </a:rPr>
              <a:t>Reject null hypothesis</a:t>
            </a:r>
            <a:r>
              <a:rPr lang="en-US" altLang="zh-TW" dirty="0">
                <a:ea typeface="新細明體" panose="02020500000000000000" pitchFamily="18" charset="-120"/>
              </a:rPr>
              <a:t> that mean error rates of M</a:t>
            </a:r>
            <a:r>
              <a:rPr lang="en-US" altLang="zh-TW" baseline="-25000" dirty="0">
                <a:ea typeface="新細明體" panose="02020500000000000000" pitchFamily="18" charset="-120"/>
              </a:rPr>
              <a:t>1</a:t>
            </a:r>
            <a:r>
              <a:rPr lang="en-US" altLang="zh-TW" dirty="0">
                <a:ea typeface="新細明體" panose="02020500000000000000" pitchFamily="18" charset="-120"/>
              </a:rPr>
              <a:t> &amp; M</a:t>
            </a:r>
            <a:r>
              <a:rPr lang="en-US" altLang="zh-TW" baseline="-25000" dirty="0">
                <a:ea typeface="新細明體" panose="02020500000000000000" pitchFamily="18" charset="-120"/>
              </a:rPr>
              <a:t>2</a:t>
            </a:r>
            <a:r>
              <a:rPr lang="en-US" altLang="zh-TW" dirty="0">
                <a:ea typeface="新細明體" panose="02020500000000000000" pitchFamily="18" charset="-120"/>
              </a:rPr>
              <a:t> are same</a:t>
            </a:r>
          </a:p>
          <a:p>
            <a:pPr lvl="2"/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Conclude: </a:t>
            </a:r>
            <a:r>
              <a:rPr lang="en-US" altLang="zh-TW" u="sng" dirty="0">
                <a:solidFill>
                  <a:srgbClr val="FF0000"/>
                </a:solidFill>
                <a:ea typeface="新細明體" panose="02020500000000000000" pitchFamily="18" charset="-120"/>
              </a:rPr>
              <a:t>statistically significant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 difference between M</a:t>
            </a:r>
            <a:r>
              <a:rPr lang="en-US" altLang="zh-TW" baseline="-25000" dirty="0">
                <a:solidFill>
                  <a:srgbClr val="FF0000"/>
                </a:solidFill>
                <a:ea typeface="新細明體" panose="02020500000000000000" pitchFamily="18" charset="-120"/>
              </a:rPr>
              <a:t>1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 &amp; M</a:t>
            </a:r>
            <a:r>
              <a:rPr lang="en-US" altLang="zh-TW" baseline="-25000" dirty="0">
                <a:solidFill>
                  <a:srgbClr val="FF0000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</a:p>
          <a:p>
            <a:pPr lvl="1"/>
            <a:r>
              <a:rPr lang="en-US" altLang="zh-TW" sz="2400" b="1" dirty="0">
                <a:ea typeface="新細明體" panose="02020500000000000000" pitchFamily="18" charset="-120"/>
              </a:rPr>
              <a:t>Otherwise</a:t>
            </a:r>
            <a:r>
              <a:rPr lang="en-US" altLang="zh-TW" sz="2400" dirty="0">
                <a:ea typeface="新細明體" panose="02020500000000000000" pitchFamily="18" charset="-120"/>
              </a:rPr>
              <a:t>, conclude that any difference is </a:t>
            </a:r>
            <a:r>
              <a:rPr lang="en-US" altLang="zh-TW" sz="2400" b="1" dirty="0">
                <a:ea typeface="新細明體" panose="02020500000000000000" pitchFamily="18" charset="-120"/>
              </a:rPr>
              <a:t>chance</a:t>
            </a:r>
            <a:endParaRPr lang="en-US" altLang="zh-TW" sz="24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5006" y="398016"/>
            <a:ext cx="8293223" cy="89738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>
                <a:ea typeface="新細明體" panose="02020500000000000000" pitchFamily="18" charset="-120"/>
              </a:rPr>
              <a:t>Model Selection: ROC Curves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295400"/>
            <a:ext cx="8480394" cy="5257800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ROC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(Receiver Operating Characteristics) curves</a:t>
            </a:r>
            <a:r>
              <a:rPr lang="en-US" altLang="zh-TW" sz="2400" dirty="0">
                <a:ea typeface="新細明體" panose="02020500000000000000" pitchFamily="18" charset="-120"/>
              </a:rPr>
              <a:t>: for visual comparison of classification models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Originated from signal detection theory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Shows the trade-off between the true positive rate and the false positive rate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zh-TW" sz="2400" dirty="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137221" name="Rectangle 7"/>
          <p:cNvSpPr>
            <a:spLocks noChangeArrowheads="1"/>
          </p:cNvSpPr>
          <p:nvPr/>
        </p:nvSpPr>
        <p:spPr bwMode="auto">
          <a:xfrm>
            <a:off x="973400" y="3272901"/>
            <a:ext cx="335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Vertical axis represents the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true positive rate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Horizontal axis rep. the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false positive rate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The plot also shows a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diagonal line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A model with perfect accuracy will have an area of 1.0</a:t>
            </a:r>
          </a:p>
        </p:txBody>
      </p:sp>
      <p:pic>
        <p:nvPicPr>
          <p:cNvPr id="6" name="Picture 2" descr="File:Roc curve.svg - Wikimedia Commons">
            <a:extLst>
              <a:ext uri="{FF2B5EF4-FFF2-40B4-BE49-F238E27FC236}">
                <a16:creationId xmlns:a16="http://schemas.microsoft.com/office/drawing/2014/main" id="{6A40853A-04C7-4673-931C-BBF68B18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34" y="3062056"/>
            <a:ext cx="3491144" cy="34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1CAEA8-AB14-4769-8EDA-D42C4C7F8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altLang="zh-TW" dirty="0">
                <a:solidFill>
                  <a:srgbClr val="0000FF"/>
                </a:solidFill>
                <a:ea typeface="新細明體" panose="02020500000000000000" pitchFamily="18" charset="-120"/>
              </a:rPr>
              <a:t>The area under the ROC curve is a measure of the accuracy of the model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Rank the test tuples in decreasing order: the one that is most likely to belong to the positive class appears at the top of the list</a:t>
            </a:r>
          </a:p>
          <a:p>
            <a:pPr marL="457200" indent="-457200">
              <a:lnSpc>
                <a:spcPct val="90000"/>
              </a:lnSpc>
            </a:pPr>
            <a:r>
              <a:rPr lang="en-US" altLang="zh-TW" dirty="0">
                <a:solidFill>
                  <a:srgbClr val="0000FF"/>
                </a:solidFill>
                <a:ea typeface="新細明體" panose="02020500000000000000" pitchFamily="18" charset="-120"/>
              </a:rPr>
              <a:t>The closer to the diagonal line (i.e., the closer the area is to 0.5), the less accurate is the model</a:t>
            </a:r>
          </a:p>
          <a:p>
            <a:endParaRPr lang="zh-TW" alt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9A6EB81-B43F-413E-87E2-DF05179E8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>
                <a:ea typeface="新細明體" panose="02020500000000000000" pitchFamily="18" charset="-120"/>
              </a:rPr>
              <a:t>Model Selection: ROC Curves</a:t>
            </a:r>
          </a:p>
        </p:txBody>
      </p:sp>
    </p:spTree>
    <p:extLst>
      <p:ext uri="{BB962C8B-B14F-4D97-AF65-F5344CB8AC3E}">
        <p14:creationId xmlns:p14="http://schemas.microsoft.com/office/powerpoint/2010/main" val="40943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標題 1"/>
          <p:cNvSpPr>
            <a:spLocks noGrp="1"/>
          </p:cNvSpPr>
          <p:nvPr>
            <p:ph type="title"/>
          </p:nvPr>
        </p:nvSpPr>
        <p:spPr>
          <a:xfrm>
            <a:off x="457200" y="386102"/>
            <a:ext cx="8229600" cy="9906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Plotting an ROC curve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140292" name="Picture 2" descr="f08-18-97801238147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6347"/>
            <a:ext cx="47069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2" descr="f08-19-978012381479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2510901"/>
            <a:ext cx="3622675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4" name="Text Box 4"/>
          <p:cNvSpPr txBox="1">
            <a:spLocks noChangeArrowheads="1"/>
          </p:cNvSpPr>
          <p:nvPr/>
        </p:nvSpPr>
        <p:spPr bwMode="auto">
          <a:xfrm>
            <a:off x="288925" y="5465884"/>
            <a:ext cx="4740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1" dirty="0">
                <a:latin typeface="Arial" panose="020B0604020202020204" pitchFamily="34" charset="0"/>
                <a:ea typeface="新細明體" panose="02020500000000000000" pitchFamily="18" charset="-120"/>
              </a:rPr>
              <a:t>Figure 8.18 </a:t>
            </a:r>
            <a:r>
              <a:rPr lang="en-US" altLang="zh-TW" sz="1200" dirty="0">
                <a:latin typeface="Arial" panose="020B0604020202020204" pitchFamily="34" charset="0"/>
                <a:ea typeface="新細明體" panose="02020500000000000000" pitchFamily="18" charset="-120"/>
              </a:rPr>
              <a:t>Tuples sorted by decreasing score, where the score is the value returned by a probabilistic classifier.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04800" y="1864570"/>
            <a:ext cx="284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TPR= TP/(TP+FN) = TP/P</a:t>
            </a:r>
          </a:p>
          <a:p>
            <a:r>
              <a:rPr lang="en-US" altLang="zh-TW" dirty="0"/>
              <a:t>FPR= FP/(FP+TN) = FP/N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Model Selection: ROC Curves</a:t>
            </a:r>
            <a:endParaRPr lang="zh-TW" altLang="en-US">
              <a:ea typeface="新細明體" panose="02020500000000000000" pitchFamily="18" charset="-120"/>
            </a:endParaRPr>
          </a:p>
        </p:txBody>
      </p:sp>
      <p:pic>
        <p:nvPicPr>
          <p:cNvPr id="141317" name="Picture 2" descr="f08-20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19" y="1543844"/>
            <a:ext cx="44751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4"/>
          <p:cNvSpPr txBox="1">
            <a:spLocks noChangeArrowheads="1"/>
          </p:cNvSpPr>
          <p:nvPr/>
        </p:nvSpPr>
        <p:spPr bwMode="auto">
          <a:xfrm>
            <a:off x="900113" y="5662613"/>
            <a:ext cx="7775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1">
                <a:latin typeface="Arial" panose="020B0604020202020204" pitchFamily="34" charset="0"/>
                <a:ea typeface="新細明體" panose="02020500000000000000" pitchFamily="18" charset="-120"/>
              </a:rPr>
              <a:t>Figure 8.20 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ROC curves of two classification models, </a:t>
            </a:r>
            <a:r>
              <a:rPr lang="en-US" altLang="zh-TW" sz="1200" i="1">
                <a:latin typeface="Arial" panose="020B0604020202020204" pitchFamily="34" charset="0"/>
                <a:ea typeface="新細明體" panose="02020500000000000000" pitchFamily="18" charset="-120"/>
              </a:rPr>
              <a:t>M</a:t>
            </a:r>
            <a:r>
              <a:rPr lang="en-US" altLang="zh-TW" sz="1200" baseline="-25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 and </a:t>
            </a:r>
            <a:r>
              <a:rPr lang="en-US" altLang="zh-TW" sz="1200" i="1">
                <a:latin typeface="Arial" panose="020B0604020202020204" pitchFamily="34" charset="0"/>
                <a:ea typeface="新細明體" panose="02020500000000000000" pitchFamily="18" charset="-120"/>
              </a:rPr>
              <a:t>M</a:t>
            </a:r>
            <a:r>
              <a:rPr lang="en-US" altLang="zh-TW" sz="1200" baseline="-25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. The diagonal shows where, for every true positive, we are equally likely to encounter a false positive. </a:t>
            </a:r>
            <a:r>
              <a:rPr lang="en-US" altLang="zh-TW" sz="12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The closer an ROC curve is to the diagonal line, the less accurate the model is. 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Thus, </a:t>
            </a:r>
            <a:r>
              <a:rPr lang="en-US" altLang="zh-TW" sz="1200" i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M</a:t>
            </a:r>
            <a:r>
              <a:rPr lang="en-US" altLang="zh-TW" sz="1200" baseline="-250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  <a:r>
              <a:rPr lang="en-US" altLang="zh-TW" sz="12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is more accurate here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90525"/>
            <a:ext cx="9601200" cy="838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TW" dirty="0">
                <a:solidFill>
                  <a:srgbClr val="170981"/>
                </a:solidFill>
                <a:ea typeface="新細明體" panose="02020500000000000000" pitchFamily="18" charset="-120"/>
              </a:rPr>
              <a:t>Issues Affecting Model Selection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28725"/>
            <a:ext cx="8378825" cy="528002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Accuracy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classifier accuracy: predicting class label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Speed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time to construct the model (training time)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time to use the model (classification/prediction time)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Robustness</a:t>
            </a:r>
            <a:r>
              <a:rPr lang="en-US" altLang="zh-TW" sz="2400">
                <a:ea typeface="新細明體" panose="02020500000000000000" pitchFamily="18" charset="-120"/>
              </a:rPr>
              <a:t>: handling noise and missing values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Scalability</a:t>
            </a:r>
            <a:r>
              <a:rPr lang="en-US" altLang="zh-TW" sz="2400">
                <a:ea typeface="新細明體" panose="02020500000000000000" pitchFamily="18" charset="-120"/>
              </a:rPr>
              <a:t>: efficiency in disk-resident databases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Interpretability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understanding and insight provided by the model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Other measures, e.g., goodness of rules, such as decision tree size or compactness of classification rules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FBEC41C2-0E00-4130-94F9-68B216417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Step2: Using the Model in Prediction </a:t>
            </a:r>
            <a:endParaRPr lang="en-US" altLang="zh-TW" dirty="0"/>
          </a:p>
        </p:txBody>
      </p:sp>
      <p:grpSp>
        <p:nvGrpSpPr>
          <p:cNvPr id="10244" name="Group 3">
            <a:extLst>
              <a:ext uri="{FF2B5EF4-FFF2-40B4-BE49-F238E27FC236}">
                <a16:creationId xmlns:a16="http://schemas.microsoft.com/office/drawing/2014/main" id="{94D2A4E1-6971-4619-8727-F41C5C311260}"/>
              </a:ext>
            </a:extLst>
          </p:cNvPr>
          <p:cNvGrpSpPr>
            <a:grpSpLocks/>
          </p:cNvGrpSpPr>
          <p:nvPr/>
        </p:nvGrpSpPr>
        <p:grpSpPr bwMode="auto">
          <a:xfrm>
            <a:off x="4445000" y="1570038"/>
            <a:ext cx="1889125" cy="1506537"/>
            <a:chOff x="2800" y="989"/>
            <a:chExt cx="1190" cy="949"/>
          </a:xfrm>
        </p:grpSpPr>
        <p:pic>
          <p:nvPicPr>
            <p:cNvPr id="10262" name="Picture 4">
              <a:extLst>
                <a:ext uri="{FF2B5EF4-FFF2-40B4-BE49-F238E27FC236}">
                  <a16:creationId xmlns:a16="http://schemas.microsoft.com/office/drawing/2014/main" id="{3ECFDFE7-087C-4A5D-9BD8-3CD9FA8ADC1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" y="989"/>
              <a:ext cx="119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3" name="Rectangle 5">
              <a:extLst>
                <a:ext uri="{FF2B5EF4-FFF2-40B4-BE49-F238E27FC236}">
                  <a16:creationId xmlns:a16="http://schemas.microsoft.com/office/drawing/2014/main" id="{CF982B09-BFFB-48D1-9D72-0D7C8CE6B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1384"/>
              <a:ext cx="8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Classifier</a:t>
              </a:r>
            </a:p>
          </p:txBody>
        </p:sp>
      </p:grpSp>
      <p:grpSp>
        <p:nvGrpSpPr>
          <p:cNvPr id="10245" name="Group 6">
            <a:extLst>
              <a:ext uri="{FF2B5EF4-FFF2-40B4-BE49-F238E27FC236}">
                <a16:creationId xmlns:a16="http://schemas.microsoft.com/office/drawing/2014/main" id="{C57A3525-69E0-448C-B6F2-CA0BC53924CA}"/>
              </a:ext>
            </a:extLst>
          </p:cNvPr>
          <p:cNvGrpSpPr>
            <a:grpSpLocks/>
          </p:cNvGrpSpPr>
          <p:nvPr/>
        </p:nvGrpSpPr>
        <p:grpSpPr bwMode="auto">
          <a:xfrm>
            <a:off x="2157413" y="2735263"/>
            <a:ext cx="1698625" cy="1506537"/>
            <a:chOff x="1359" y="1723"/>
            <a:chExt cx="1070" cy="949"/>
          </a:xfrm>
        </p:grpSpPr>
        <p:pic>
          <p:nvPicPr>
            <p:cNvPr id="10260" name="Picture 7">
              <a:extLst>
                <a:ext uri="{FF2B5EF4-FFF2-40B4-BE49-F238E27FC236}">
                  <a16:creationId xmlns:a16="http://schemas.microsoft.com/office/drawing/2014/main" id="{A27ABE23-97A4-462F-8E9F-32218E6782C6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1723"/>
              <a:ext cx="1070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1" name="Rectangle 8">
              <a:extLst>
                <a:ext uri="{FF2B5EF4-FFF2-40B4-BE49-F238E27FC236}">
                  <a16:creationId xmlns:a16="http://schemas.microsoft.com/office/drawing/2014/main" id="{781102A0-09A5-4F3B-B0CB-CDFDDAB1F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" y="2032"/>
              <a:ext cx="93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Testing</a:t>
              </a:r>
            </a:p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Data</a:t>
              </a:r>
            </a:p>
          </p:txBody>
        </p:sp>
      </p:grpSp>
      <p:graphicFrame>
        <p:nvGraphicFramePr>
          <p:cNvPr id="10246" name="Object 1024">
            <a:extLst>
              <a:ext uri="{FF2B5EF4-FFF2-40B4-BE49-F238E27FC236}">
                <a16:creationId xmlns:a16="http://schemas.microsoft.com/office/drawing/2014/main" id="{CBE80AD0-48C5-434E-9A93-AA0AD1023394}"/>
              </a:ext>
            </a:extLst>
          </p:cNvPr>
          <p:cNvGraphicFramePr>
            <a:graphicFrameLocks/>
          </p:cNvGraphicFramePr>
          <p:nvPr/>
        </p:nvGraphicFramePr>
        <p:xfrm>
          <a:off x="457200" y="4800600"/>
          <a:ext cx="5438775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Worksheet" r:id="rId6" imgW="5438775" imgH="1765300" progId="Excel.Sheet.8">
                  <p:embed/>
                </p:oleObj>
              </mc:Choice>
              <mc:Fallback>
                <p:oleObj name="Worksheet" r:id="rId6" imgW="5438775" imgH="1765300" progId="Excel.Sheet.8">
                  <p:embed/>
                  <p:pic>
                    <p:nvPicPr>
                      <p:cNvPr id="10246" name="Object 1024">
                        <a:extLst>
                          <a:ext uri="{FF2B5EF4-FFF2-40B4-BE49-F238E27FC236}">
                            <a16:creationId xmlns:a16="http://schemas.microsoft.com/office/drawing/2014/main" id="{CBE80AD0-48C5-434E-9A93-AA0AD102339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00600"/>
                        <a:ext cx="5438775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Line 10">
            <a:extLst>
              <a:ext uri="{FF2B5EF4-FFF2-40B4-BE49-F238E27FC236}">
                <a16:creationId xmlns:a16="http://schemas.microsoft.com/office/drawing/2014/main" id="{948EC878-8D13-40EA-8F9B-5F467B5693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038" y="4071938"/>
            <a:ext cx="1644650" cy="700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8" name="Line 11">
            <a:extLst>
              <a:ext uri="{FF2B5EF4-FFF2-40B4-BE49-F238E27FC236}">
                <a16:creationId xmlns:a16="http://schemas.microsoft.com/office/drawing/2014/main" id="{230AB059-3DB3-4471-B8FC-E42E5F97A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7625" y="4071938"/>
            <a:ext cx="2025650" cy="7000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9" name="AutoShape 12">
            <a:extLst>
              <a:ext uri="{FF2B5EF4-FFF2-40B4-BE49-F238E27FC236}">
                <a16:creationId xmlns:a16="http://schemas.microsoft.com/office/drawing/2014/main" id="{E6540118-BCED-49BE-BAA7-EA2A21151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5000625"/>
            <a:ext cx="546100" cy="592138"/>
          </a:xfrm>
          <a:prstGeom prst="downArrow">
            <a:avLst>
              <a:gd name="adj1" fmla="val 50000"/>
              <a:gd name="adj2" fmla="val 27118"/>
            </a:avLst>
          </a:prstGeom>
          <a:solidFill>
            <a:srgbClr val="2597B8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0" name="Freeform 13">
            <a:extLst>
              <a:ext uri="{FF2B5EF4-FFF2-40B4-BE49-F238E27FC236}">
                <a16:creationId xmlns:a16="http://schemas.microsoft.com/office/drawing/2014/main" id="{A3DBD2EC-10FF-4259-9C0F-BE902EA74750}"/>
              </a:ext>
            </a:extLst>
          </p:cNvPr>
          <p:cNvSpPr>
            <a:spLocks/>
          </p:cNvSpPr>
          <p:nvPr/>
        </p:nvSpPr>
        <p:spPr bwMode="auto">
          <a:xfrm>
            <a:off x="6523038" y="2173288"/>
            <a:ext cx="941387" cy="766762"/>
          </a:xfrm>
          <a:custGeom>
            <a:avLst/>
            <a:gdLst>
              <a:gd name="T0" fmla="*/ 0 w 593"/>
              <a:gd name="T1" fmla="*/ 2147483647 h 483"/>
              <a:gd name="T2" fmla="*/ 2147483647 w 593"/>
              <a:gd name="T3" fmla="*/ 0 h 483"/>
              <a:gd name="T4" fmla="*/ 2147483647 w 593"/>
              <a:gd name="T5" fmla="*/ 2147483647 h 483"/>
              <a:gd name="T6" fmla="*/ 2147483647 w 593"/>
              <a:gd name="T7" fmla="*/ 2147483647 h 483"/>
              <a:gd name="T8" fmla="*/ 2147483647 w 593"/>
              <a:gd name="T9" fmla="*/ 2147483647 h 483"/>
              <a:gd name="T10" fmla="*/ 2147483647 w 593"/>
              <a:gd name="T11" fmla="*/ 2147483647 h 483"/>
              <a:gd name="T12" fmla="*/ 2147483647 w 593"/>
              <a:gd name="T13" fmla="*/ 2147483647 h 483"/>
              <a:gd name="T14" fmla="*/ 2147483647 w 593"/>
              <a:gd name="T15" fmla="*/ 2147483647 h 483"/>
              <a:gd name="T16" fmla="*/ 2147483647 w 593"/>
              <a:gd name="T17" fmla="*/ 2147483647 h 483"/>
              <a:gd name="T18" fmla="*/ 2147483647 w 593"/>
              <a:gd name="T19" fmla="*/ 2147483647 h 483"/>
              <a:gd name="T20" fmla="*/ 0 w 593"/>
              <a:gd name="T21" fmla="*/ 2147483647 h 48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93"/>
              <a:gd name="T34" fmla="*/ 0 h 483"/>
              <a:gd name="T35" fmla="*/ 593 w 593"/>
              <a:gd name="T36" fmla="*/ 483 h 48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93" h="483">
                <a:moveTo>
                  <a:pt x="0" y="34"/>
                </a:moveTo>
                <a:lnTo>
                  <a:pt x="200" y="0"/>
                </a:lnTo>
                <a:lnTo>
                  <a:pt x="159" y="58"/>
                </a:lnTo>
                <a:lnTo>
                  <a:pt x="515" y="306"/>
                </a:lnTo>
                <a:lnTo>
                  <a:pt x="555" y="248"/>
                </a:lnTo>
                <a:lnTo>
                  <a:pt x="592" y="448"/>
                </a:lnTo>
                <a:lnTo>
                  <a:pt x="392" y="482"/>
                </a:lnTo>
                <a:lnTo>
                  <a:pt x="433" y="424"/>
                </a:lnTo>
                <a:lnTo>
                  <a:pt x="77" y="176"/>
                </a:lnTo>
                <a:lnTo>
                  <a:pt x="37" y="234"/>
                </a:lnTo>
                <a:lnTo>
                  <a:pt x="0" y="34"/>
                </a:lnTo>
              </a:path>
            </a:pathLst>
          </a:custGeom>
          <a:solidFill>
            <a:srgbClr val="2597B8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51" name="Group 14">
            <a:extLst>
              <a:ext uri="{FF2B5EF4-FFF2-40B4-BE49-F238E27FC236}">
                <a16:creationId xmlns:a16="http://schemas.microsoft.com/office/drawing/2014/main" id="{869647EE-91DF-4F2F-B61C-028741EEC254}"/>
              </a:ext>
            </a:extLst>
          </p:cNvPr>
          <p:cNvGrpSpPr>
            <a:grpSpLocks/>
          </p:cNvGrpSpPr>
          <p:nvPr/>
        </p:nvGrpSpPr>
        <p:grpSpPr bwMode="auto">
          <a:xfrm>
            <a:off x="6646863" y="3187700"/>
            <a:ext cx="1781175" cy="815975"/>
            <a:chOff x="4187" y="2008"/>
            <a:chExt cx="1122" cy="514"/>
          </a:xfrm>
        </p:grpSpPr>
        <p:pic>
          <p:nvPicPr>
            <p:cNvPr id="10258" name="Picture 15">
              <a:extLst>
                <a:ext uri="{FF2B5EF4-FFF2-40B4-BE49-F238E27FC236}">
                  <a16:creationId xmlns:a16="http://schemas.microsoft.com/office/drawing/2014/main" id="{FEFF48F0-4CFC-498B-910D-A24DC51C424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2008"/>
              <a:ext cx="1122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Rectangle 16">
              <a:extLst>
                <a:ext uri="{FF2B5EF4-FFF2-40B4-BE49-F238E27FC236}">
                  <a16:creationId xmlns:a16="http://schemas.microsoft.com/office/drawing/2014/main" id="{AD178B57-1CBF-48B9-B42C-C8AE9B311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" y="2180"/>
              <a:ext cx="98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Unseen Data</a:t>
              </a:r>
            </a:p>
          </p:txBody>
        </p:sp>
      </p:grpSp>
      <p:sp>
        <p:nvSpPr>
          <p:cNvPr id="10252" name="Rectangle 17">
            <a:extLst>
              <a:ext uri="{FF2B5EF4-FFF2-40B4-BE49-F238E27FC236}">
                <a16:creationId xmlns:a16="http://schemas.microsoft.com/office/drawing/2014/main" id="{D57E4059-C27E-44CA-824C-68D18CCE5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4262438"/>
            <a:ext cx="2454275" cy="4572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(Jeff, Professor, 4)</a:t>
            </a:r>
          </a:p>
        </p:txBody>
      </p:sp>
      <p:sp>
        <p:nvSpPr>
          <p:cNvPr id="10253" name="Line 18">
            <a:extLst>
              <a:ext uri="{FF2B5EF4-FFF2-40B4-BE49-F238E27FC236}">
                <a16:creationId xmlns:a16="http://schemas.microsoft.com/office/drawing/2014/main" id="{58A2C97F-800E-4324-83EC-3D1B53D3F7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7438" y="3903663"/>
            <a:ext cx="471487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54" name="Line 19">
            <a:extLst>
              <a:ext uri="{FF2B5EF4-FFF2-40B4-BE49-F238E27FC236}">
                <a16:creationId xmlns:a16="http://schemas.microsoft.com/office/drawing/2014/main" id="{65A35209-969A-4FFB-8BC5-571C47AAA1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8675" y="3903663"/>
            <a:ext cx="363538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55" name="Freeform 20">
            <a:extLst>
              <a:ext uri="{FF2B5EF4-FFF2-40B4-BE49-F238E27FC236}">
                <a16:creationId xmlns:a16="http://schemas.microsoft.com/office/drawing/2014/main" id="{937BDACF-1403-49E6-BE60-31E69ED94E8D}"/>
              </a:ext>
            </a:extLst>
          </p:cNvPr>
          <p:cNvSpPr>
            <a:spLocks/>
          </p:cNvSpPr>
          <p:nvPr/>
        </p:nvSpPr>
        <p:spPr bwMode="auto">
          <a:xfrm>
            <a:off x="3360738" y="2032000"/>
            <a:ext cx="901700" cy="593725"/>
          </a:xfrm>
          <a:custGeom>
            <a:avLst/>
            <a:gdLst>
              <a:gd name="T0" fmla="*/ 2147483647 w 568"/>
              <a:gd name="T1" fmla="*/ 2147483647 h 374"/>
              <a:gd name="T2" fmla="*/ 2147483647 w 568"/>
              <a:gd name="T3" fmla="*/ 2147483647 h 374"/>
              <a:gd name="T4" fmla="*/ 2147483647 w 568"/>
              <a:gd name="T5" fmla="*/ 2147483647 h 374"/>
              <a:gd name="T6" fmla="*/ 2147483647 w 568"/>
              <a:gd name="T7" fmla="*/ 2147483647 h 374"/>
              <a:gd name="T8" fmla="*/ 2147483647 w 568"/>
              <a:gd name="T9" fmla="*/ 2147483647 h 374"/>
              <a:gd name="T10" fmla="*/ 0 w 568"/>
              <a:gd name="T11" fmla="*/ 2147483647 h 374"/>
              <a:gd name="T12" fmla="*/ 2147483647 w 568"/>
              <a:gd name="T13" fmla="*/ 2147483647 h 374"/>
              <a:gd name="T14" fmla="*/ 2147483647 w 568"/>
              <a:gd name="T15" fmla="*/ 2147483647 h 374"/>
              <a:gd name="T16" fmla="*/ 2147483647 w 568"/>
              <a:gd name="T17" fmla="*/ 2147483647 h 374"/>
              <a:gd name="T18" fmla="*/ 2147483647 w 568"/>
              <a:gd name="T19" fmla="*/ 0 h 374"/>
              <a:gd name="T20" fmla="*/ 2147483647 w 568"/>
              <a:gd name="T21" fmla="*/ 2147483647 h 37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8"/>
              <a:gd name="T34" fmla="*/ 0 h 374"/>
              <a:gd name="T35" fmla="*/ 568 w 568"/>
              <a:gd name="T36" fmla="*/ 374 h 37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8" h="374">
                <a:moveTo>
                  <a:pt x="567" y="59"/>
                </a:moveTo>
                <a:lnTo>
                  <a:pt x="503" y="220"/>
                </a:lnTo>
                <a:lnTo>
                  <a:pt x="478" y="165"/>
                </a:lnTo>
                <a:lnTo>
                  <a:pt x="138" y="318"/>
                </a:lnTo>
                <a:lnTo>
                  <a:pt x="163" y="373"/>
                </a:lnTo>
                <a:lnTo>
                  <a:pt x="0" y="314"/>
                </a:lnTo>
                <a:lnTo>
                  <a:pt x="64" y="153"/>
                </a:lnTo>
                <a:lnTo>
                  <a:pt x="89" y="208"/>
                </a:lnTo>
                <a:lnTo>
                  <a:pt x="429" y="55"/>
                </a:lnTo>
                <a:lnTo>
                  <a:pt x="404" y="0"/>
                </a:lnTo>
                <a:lnTo>
                  <a:pt x="567" y="59"/>
                </a:lnTo>
              </a:path>
            </a:pathLst>
          </a:custGeom>
          <a:solidFill>
            <a:srgbClr val="2597B8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256" name="Picture 21">
            <a:extLst>
              <a:ext uri="{FF2B5EF4-FFF2-40B4-BE49-F238E27FC236}">
                <a16:creationId xmlns:a16="http://schemas.microsoft.com/office/drawing/2014/main" id="{F9E896D3-02BD-4A5B-9BB1-25AB66D29F22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5738813"/>
            <a:ext cx="720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7" name="Rectangle 22">
            <a:extLst>
              <a:ext uri="{FF2B5EF4-FFF2-40B4-BE49-F238E27FC236}">
                <a16:creationId xmlns:a16="http://schemas.microsoft.com/office/drawing/2014/main" id="{6D0C2AAD-E96D-4416-BF0E-BFAE7C21F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4959350"/>
            <a:ext cx="1525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zh-TW" sz="28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Tenured?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DDB452-06D6-4821-937D-366F1514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cap="none" dirty="0">
                <a:ea typeface="新細明體" panose="02020500000000000000" pitchFamily="18" charset="-120"/>
              </a:rPr>
              <a:t>Techniques to Improve Classification Accuracy: Ensemble Methods</a:t>
            </a:r>
            <a:endParaRPr lang="zh-TW" altLang="en-US" cap="none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A42ADE5-80E7-4FEF-96E6-28B4952CE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7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38200"/>
            <a:ext cx="457200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48482"/>
            <a:ext cx="8599503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Ensemble Methods: Increasing the Accuracy</a:t>
            </a:r>
          </a:p>
        </p:txBody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458200" cy="3810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Ensemble methods</a:t>
            </a:r>
          </a:p>
          <a:p>
            <a:pPr lvl="1" eaLnBrk="1" hangingPunct="1"/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Use a combination of models to increase accuracy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Combine a series of </a:t>
            </a:r>
            <a:r>
              <a:rPr lang="en-US" altLang="zh-TW" sz="2400" b="1" i="1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 learned models, M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, M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ea typeface="新細明體" panose="02020500000000000000" pitchFamily="18" charset="-120"/>
              </a:rPr>
              <a:t>, …, M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, with the aim of creating an improved model M*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Popular ensemble methods</a:t>
            </a:r>
          </a:p>
          <a:p>
            <a:pPr lvl="1" eaLnBrk="1" hangingPunct="1"/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Bagging</a:t>
            </a:r>
            <a:r>
              <a:rPr lang="en-US" altLang="zh-TW" sz="2400" dirty="0">
                <a:ea typeface="新細明體" panose="02020500000000000000" pitchFamily="18" charset="-120"/>
              </a:rPr>
              <a:t>: averaging the prediction over a collection of classifiers</a:t>
            </a:r>
          </a:p>
          <a:p>
            <a:pPr lvl="1" eaLnBrk="1" hangingPunct="1"/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Boosting</a:t>
            </a:r>
            <a:r>
              <a:rPr lang="en-US" altLang="zh-TW" sz="2400" dirty="0">
                <a:ea typeface="新細明體" panose="02020500000000000000" pitchFamily="18" charset="-120"/>
              </a:rPr>
              <a:t>: weighted vote with a collection of classifiers</a:t>
            </a:r>
          </a:p>
          <a:p>
            <a:pPr lvl="1" eaLnBrk="1" hangingPunct="1"/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Ensemble</a:t>
            </a:r>
            <a:r>
              <a:rPr lang="en-US" altLang="zh-TW" sz="2400" dirty="0">
                <a:ea typeface="新細明體" panose="02020500000000000000" pitchFamily="18" charset="-120"/>
              </a:rPr>
              <a:t>: combining a set of heterogeneous classifiers</a:t>
            </a:r>
          </a:p>
        </p:txBody>
      </p:sp>
      <p:sp>
        <p:nvSpPr>
          <p:cNvPr id="146437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90CE01E-C529-4F75-9A8D-E41E2AF7274B}" type="slidenum">
              <a:rPr lang="en-US" altLang="zh-TW" sz="1200" b="1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en-US" altLang="zh-TW" sz="1200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5619" y="460899"/>
            <a:ext cx="8534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Bagging: </a:t>
            </a:r>
            <a:r>
              <a:rPr lang="en-US" altLang="zh-TW" dirty="0" err="1">
                <a:ea typeface="新細明體" panose="02020500000000000000" pitchFamily="18" charset="-120"/>
              </a:rPr>
              <a:t>Boostrap</a:t>
            </a:r>
            <a:r>
              <a:rPr lang="en-US" altLang="zh-TW" dirty="0">
                <a:ea typeface="新細明體" panose="02020500000000000000" pitchFamily="18" charset="-120"/>
              </a:rPr>
              <a:t> Aggregation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213104"/>
            <a:ext cx="8458200" cy="5334000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Analogy: Diagnosis based on multiple doctors’ majority vote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Training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Given a set D of </a:t>
            </a:r>
            <a:r>
              <a:rPr lang="en-US" altLang="zh-TW" sz="2000" i="1" dirty="0">
                <a:ea typeface="新細明體" panose="02020500000000000000" pitchFamily="18" charset="-120"/>
              </a:rPr>
              <a:t>d </a:t>
            </a:r>
            <a:r>
              <a:rPr lang="en-US" altLang="zh-TW" sz="2000" dirty="0">
                <a:ea typeface="新細明體" panose="02020500000000000000" pitchFamily="18" charset="-120"/>
              </a:rPr>
              <a:t>tuples, at each iteration </a:t>
            </a:r>
            <a:r>
              <a:rPr lang="en-US" altLang="zh-TW" sz="2000" i="1" dirty="0" err="1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, a training set D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 of </a:t>
            </a:r>
            <a:r>
              <a:rPr lang="en-US" altLang="zh-TW" sz="2000" i="1" dirty="0">
                <a:ea typeface="新細明體" panose="02020500000000000000" pitchFamily="18" charset="-120"/>
              </a:rPr>
              <a:t>d</a:t>
            </a:r>
            <a:r>
              <a:rPr lang="en-US" altLang="zh-TW" sz="2000" dirty="0">
                <a:ea typeface="新細明體" panose="02020500000000000000" pitchFamily="18" charset="-120"/>
              </a:rPr>
              <a:t> tuples is sampled with replacement from D (i.e., bootstrap)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A classifier model M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 is learned for each training set D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Classification: classify an unknown sample</a:t>
            </a:r>
            <a:r>
              <a:rPr lang="en-US" altLang="zh-TW" sz="2000" b="1" dirty="0">
                <a:ea typeface="新細明體" panose="02020500000000000000" pitchFamily="18" charset="-120"/>
              </a:rPr>
              <a:t> X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Each classifier M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 returns its class prediction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The bagged classifier M* counts the votes and assigns the class with the most votes to </a:t>
            </a:r>
            <a:r>
              <a:rPr lang="en-US" altLang="zh-TW" sz="2000" b="1" dirty="0">
                <a:ea typeface="新細明體" panose="02020500000000000000" pitchFamily="18" charset="-120"/>
              </a:rPr>
              <a:t>X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Prediction: can be applied to the prediction of continuous values by taking the average value of each prediction for a given test tuple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Accuracy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Often significantly better than a single classifier derived from D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For noise data: not considerably worse, more robust 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Proved improved accuracy in prediction</a:t>
            </a:r>
          </a:p>
        </p:txBody>
      </p:sp>
      <p:sp>
        <p:nvSpPr>
          <p:cNvPr id="148484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535AFE8-AD89-4E70-9930-8A04AE9AE444}" type="slidenum">
              <a:rPr lang="en-US" altLang="zh-TW" sz="1200" b="1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112</a:t>
            </a:fld>
            <a:endParaRPr lang="en-US" altLang="zh-TW" sz="1200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Boosting</a:t>
            </a:r>
            <a:endParaRPr lang="en-US" altLang="zh-TW" sz="2800">
              <a:ea typeface="新細明體" panose="02020500000000000000" pitchFamily="18" charset="-120"/>
            </a:endParaRPr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fontScale="92500"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Analogy: Consult several doctors, based on a combination of weighted diagnoses—weight assigned based on the previous diagnosis accuracy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How boosting works?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zh-TW" sz="2400" b="1">
                <a:ea typeface="新細明體" panose="02020500000000000000" pitchFamily="18" charset="-120"/>
              </a:rPr>
              <a:t>Weights</a:t>
            </a:r>
            <a:r>
              <a:rPr lang="en-US" altLang="zh-TW" sz="2400">
                <a:ea typeface="新細明體" panose="02020500000000000000" pitchFamily="18" charset="-120"/>
              </a:rPr>
              <a:t> are assigned to each training tuple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 series of k classifiers is iteratively learned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After a classifier M</a:t>
            </a:r>
            <a:r>
              <a:rPr lang="en-US" altLang="zh-TW" sz="2400" baseline="-25000">
                <a:ea typeface="新細明體" panose="02020500000000000000" pitchFamily="18" charset="-120"/>
              </a:rPr>
              <a:t>i</a:t>
            </a:r>
            <a:r>
              <a:rPr lang="en-US" altLang="zh-TW" sz="2400">
                <a:ea typeface="新細明體" panose="02020500000000000000" pitchFamily="18" charset="-120"/>
              </a:rPr>
              <a:t> is learned, the weights are updated to allow the subsequent classifier, M</a:t>
            </a:r>
            <a:r>
              <a:rPr lang="en-US" altLang="zh-TW" sz="2400" baseline="-25000">
                <a:ea typeface="新細明體" panose="02020500000000000000" pitchFamily="18" charset="-120"/>
              </a:rPr>
              <a:t>i+1</a:t>
            </a:r>
            <a:r>
              <a:rPr lang="en-US" altLang="zh-TW" sz="2400">
                <a:ea typeface="新細明體" panose="02020500000000000000" pitchFamily="18" charset="-120"/>
              </a:rPr>
              <a:t>, to </a:t>
            </a:r>
            <a:r>
              <a:rPr lang="en-US" altLang="zh-TW" sz="2400" b="1">
                <a:ea typeface="新細明體" panose="02020500000000000000" pitchFamily="18" charset="-120"/>
              </a:rPr>
              <a:t>pay more attention to the training tuples that were misclassified</a:t>
            </a:r>
            <a:r>
              <a:rPr lang="en-US" altLang="zh-TW" sz="2400">
                <a:ea typeface="新細明體" panose="02020500000000000000" pitchFamily="18" charset="-120"/>
              </a:rPr>
              <a:t> by M</a:t>
            </a:r>
            <a:r>
              <a:rPr lang="en-US" altLang="zh-TW" sz="2400" baseline="-25000">
                <a:ea typeface="新細明體" panose="02020500000000000000" pitchFamily="18" charset="-120"/>
              </a:rPr>
              <a:t>i</a:t>
            </a:r>
            <a:endParaRPr lang="en-US" altLang="zh-TW" sz="2400">
              <a:ea typeface="新細明體" panose="02020500000000000000" pitchFamily="18" charset="-120"/>
            </a:endParaRP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The final </a:t>
            </a:r>
            <a:r>
              <a:rPr lang="en-US" altLang="zh-TW" sz="2400" b="1">
                <a:ea typeface="新細明體" panose="02020500000000000000" pitchFamily="18" charset="-120"/>
              </a:rPr>
              <a:t>M* combines the votes</a:t>
            </a:r>
            <a:r>
              <a:rPr lang="en-US" altLang="zh-TW" sz="2400">
                <a:ea typeface="新細明體" panose="02020500000000000000" pitchFamily="18" charset="-120"/>
              </a:rPr>
              <a:t> of each individual classifier, where the weight of each classifier's vote is a function of its accuracy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Boosting algorithm can be extended for numeric prediction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Comparing with bagging: Boosting tends to have greater accuracy, but it also risks overfitting the model to misclassified data</a:t>
            </a:r>
          </a:p>
        </p:txBody>
      </p:sp>
      <p:sp>
        <p:nvSpPr>
          <p:cNvPr id="150532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7C87869-DFF0-44D9-9219-37EA121D1F41}" type="slidenum">
              <a:rPr lang="en-US" altLang="zh-TW" sz="1200" b="1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113</a:t>
            </a:fld>
            <a:endParaRPr lang="en-US" altLang="zh-TW" sz="1200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79437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Adaboost</a:t>
            </a:r>
            <a:r>
              <a:rPr lang="en-US" altLang="zh-TW" dirty="0">
                <a:ea typeface="新細明體" panose="02020500000000000000" pitchFamily="18" charset="-120"/>
              </a:rPr>
              <a:t> (Freund and </a:t>
            </a:r>
            <a:r>
              <a:rPr lang="en-US" altLang="zh-TW" dirty="0" err="1">
                <a:ea typeface="新細明體" panose="02020500000000000000" pitchFamily="18" charset="-120"/>
              </a:rPr>
              <a:t>Schapire</a:t>
            </a:r>
            <a:r>
              <a:rPr lang="en-US" altLang="zh-TW" dirty="0">
                <a:ea typeface="新細明體" panose="02020500000000000000" pitchFamily="18" charset="-120"/>
              </a:rPr>
              <a:t>, 1997)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382000" cy="5105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Given a set of </a:t>
            </a:r>
            <a:r>
              <a:rPr lang="en-US" altLang="zh-TW" sz="2000" i="1" dirty="0">
                <a:ea typeface="新細明體" panose="02020500000000000000" pitchFamily="18" charset="-120"/>
              </a:rPr>
              <a:t>d</a:t>
            </a:r>
            <a:r>
              <a:rPr lang="en-US" altLang="zh-TW" sz="2000" dirty="0">
                <a:ea typeface="新細明體" panose="02020500000000000000" pitchFamily="18" charset="-120"/>
              </a:rPr>
              <a:t> class-labeled tuples, (</a:t>
            </a:r>
            <a:r>
              <a:rPr lang="en-US" altLang="zh-TW" sz="2000" b="1" dirty="0">
                <a:ea typeface="新細明體" panose="02020500000000000000" pitchFamily="18" charset="-120"/>
              </a:rPr>
              <a:t>X</a:t>
            </a:r>
            <a:r>
              <a:rPr lang="en-US" altLang="zh-TW" sz="2000" b="1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000" dirty="0">
                <a:ea typeface="新細明體" panose="02020500000000000000" pitchFamily="18" charset="-120"/>
              </a:rPr>
              <a:t>, y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000" dirty="0">
                <a:ea typeface="新細明體" panose="02020500000000000000" pitchFamily="18" charset="-120"/>
              </a:rPr>
              <a:t>), …, (</a:t>
            </a:r>
            <a:r>
              <a:rPr lang="en-US" altLang="zh-TW" sz="2000" b="1" dirty="0" err="1">
                <a:ea typeface="新細明體" panose="02020500000000000000" pitchFamily="18" charset="-120"/>
              </a:rPr>
              <a:t>X</a:t>
            </a:r>
            <a:r>
              <a:rPr lang="en-US" altLang="zh-TW" sz="2000" b="1" baseline="-25000" dirty="0" err="1">
                <a:ea typeface="新細明體" panose="02020500000000000000" pitchFamily="18" charset="-120"/>
              </a:rPr>
              <a:t>d</a:t>
            </a:r>
            <a:r>
              <a:rPr lang="en-US" altLang="zh-TW" sz="2000" dirty="0">
                <a:ea typeface="新細明體" panose="02020500000000000000" pitchFamily="18" charset="-120"/>
              </a:rPr>
              <a:t>, y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d</a:t>
            </a:r>
            <a:r>
              <a:rPr lang="en-US" altLang="zh-TW" sz="2000" dirty="0">
                <a:ea typeface="新細明體" panose="02020500000000000000" pitchFamily="18" charset="-12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Initially, all the weights of tuples are set the same (1/d)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Generate k classifiers in k rounds.  At round </a:t>
            </a:r>
            <a:r>
              <a:rPr lang="en-US" altLang="zh-TW" sz="2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,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Tuples from D are sampled (with replacement) to form a training set D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 of the same size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Each tuple’s chance of being selected is based on its weight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 classification model M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 is derived from D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Its error rate is calculated using D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 </a:t>
            </a:r>
            <a:r>
              <a:rPr lang="en-US" altLang="zh-TW" sz="2000" dirty="0">
                <a:ea typeface="新細明體" panose="02020500000000000000" pitchFamily="18" charset="-120"/>
              </a:rPr>
              <a:t>as a test set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If a tuple is misclassified, its weight is increased, </a:t>
            </a:r>
            <a:r>
              <a:rPr lang="en-US" altLang="zh-TW" sz="2000" dirty="0" err="1">
                <a:ea typeface="新細明體" panose="02020500000000000000" pitchFamily="18" charset="-120"/>
              </a:rPr>
              <a:t>o.w</a:t>
            </a:r>
            <a:r>
              <a:rPr lang="en-US" altLang="zh-TW" sz="2000" dirty="0">
                <a:ea typeface="新細明體" panose="02020500000000000000" pitchFamily="18" charset="-120"/>
              </a:rPr>
              <a:t>. it is decreased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Error rate: err(</a:t>
            </a:r>
            <a:r>
              <a:rPr lang="en-US" altLang="zh-TW" sz="2000" b="1" dirty="0" err="1">
                <a:ea typeface="新細明體" panose="02020500000000000000" pitchFamily="18" charset="-120"/>
              </a:rPr>
              <a:t>X</a:t>
            </a:r>
            <a:r>
              <a:rPr lang="en-US" altLang="zh-TW" sz="2000" b="1" baseline="-25000" dirty="0" err="1">
                <a:ea typeface="新細明體" panose="02020500000000000000" pitchFamily="18" charset="-120"/>
              </a:rPr>
              <a:t>j</a:t>
            </a:r>
            <a:r>
              <a:rPr lang="en-US" altLang="zh-TW" sz="2000" dirty="0">
                <a:ea typeface="新細明體" panose="02020500000000000000" pitchFamily="18" charset="-120"/>
              </a:rPr>
              <a:t>) is the misclassification error of tuple </a:t>
            </a:r>
            <a:r>
              <a:rPr lang="en-US" altLang="zh-TW" sz="2000" b="1" dirty="0" err="1">
                <a:ea typeface="新細明體" panose="02020500000000000000" pitchFamily="18" charset="-120"/>
              </a:rPr>
              <a:t>X</a:t>
            </a:r>
            <a:r>
              <a:rPr lang="en-US" altLang="zh-TW" sz="2000" b="1" baseline="-25000" dirty="0" err="1">
                <a:ea typeface="新細明體" panose="02020500000000000000" pitchFamily="18" charset="-120"/>
              </a:rPr>
              <a:t>j</a:t>
            </a:r>
            <a:r>
              <a:rPr lang="en-US" altLang="zh-TW" sz="2000" dirty="0">
                <a:ea typeface="新細明體" panose="02020500000000000000" pitchFamily="18" charset="-120"/>
              </a:rPr>
              <a:t>. Classifier M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 error rate is the sum of the weights of the misclassified tuples: 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marL="457200" indent="-457200" eaLnBrk="1" hangingPunct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The weight of classifier M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’s vote is</a:t>
            </a:r>
          </a:p>
        </p:txBody>
      </p:sp>
      <p:graphicFrame>
        <p:nvGraphicFramePr>
          <p:cNvPr id="15258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53000" y="5715000"/>
          <a:ext cx="1828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2" name="Equation" r:id="rId4" imgW="1091726" imgH="431613" progId="Equation.3">
                  <p:embed/>
                </p:oleObj>
              </mc:Choice>
              <mc:Fallback>
                <p:oleObj name="Equation" r:id="rId4" imgW="1091726" imgH="431613" progId="Equation.3">
                  <p:embed/>
                  <p:pic>
                    <p:nvPicPr>
                      <p:cNvPr id="1525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715000"/>
                        <a:ext cx="1828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2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52166020"/>
              </p:ext>
            </p:extLst>
          </p:nvPr>
        </p:nvGraphicFramePr>
        <p:xfrm>
          <a:off x="2438401" y="5174455"/>
          <a:ext cx="35052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43" name="Equation" r:id="rId6" imgW="1752600" imgH="444500" progId="Equation.3">
                  <p:embed/>
                </p:oleObj>
              </mc:Choice>
              <mc:Fallback>
                <p:oleObj name="Equation" r:id="rId6" imgW="1752600" imgH="444500" progId="Equation.3">
                  <p:embed/>
                  <p:pic>
                    <p:nvPicPr>
                      <p:cNvPr id="152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5174455"/>
                        <a:ext cx="3505200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2900"/>
            <a:ext cx="8229600" cy="9906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Random Forest (</a:t>
            </a:r>
            <a:r>
              <a:rPr lang="en-US" altLang="zh-TW" sz="3200" dirty="0" err="1">
                <a:ea typeface="新細明體" panose="02020500000000000000" pitchFamily="18" charset="-120"/>
              </a:rPr>
              <a:t>Breiman</a:t>
            </a:r>
            <a:r>
              <a:rPr lang="en-US" altLang="zh-TW" sz="3200" dirty="0">
                <a:ea typeface="新細明體" panose="02020500000000000000" pitchFamily="18" charset="-120"/>
              </a:rPr>
              <a:t> 2001)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410200"/>
          </a:xfrm>
        </p:spPr>
        <p:txBody>
          <a:bodyPr>
            <a:normAutofit lnSpcReduction="10000"/>
          </a:bodyPr>
          <a:lstStyle/>
          <a:p>
            <a:r>
              <a:rPr lang="en-US" altLang="zh-TW" sz="2000">
                <a:ea typeface="新細明體" panose="02020500000000000000" pitchFamily="18" charset="-120"/>
              </a:rPr>
              <a:t>Random Forest: 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Each classifier in the ensemble is a </a:t>
            </a:r>
            <a:r>
              <a:rPr lang="en-US" altLang="zh-TW" sz="2000" i="1">
                <a:ea typeface="新細明體" panose="02020500000000000000" pitchFamily="18" charset="-120"/>
              </a:rPr>
              <a:t>decision tree </a:t>
            </a:r>
            <a:r>
              <a:rPr lang="en-US" altLang="zh-TW" sz="2000">
                <a:ea typeface="新細明體" panose="02020500000000000000" pitchFamily="18" charset="-120"/>
              </a:rPr>
              <a:t>classifier and is generated using a random selection of attributes at each node to determine the split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During classification, each tree votes and the most popular class is returned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Two Methods to construct Random Forest: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Forest-RI (</a:t>
            </a:r>
            <a:r>
              <a:rPr lang="en-US" altLang="zh-TW" sz="2000" i="1">
                <a:ea typeface="新細明體" panose="02020500000000000000" pitchFamily="18" charset="-120"/>
              </a:rPr>
              <a:t>random input selection</a:t>
            </a:r>
            <a:r>
              <a:rPr lang="en-US" altLang="zh-TW" sz="2000">
                <a:ea typeface="新細明體" panose="02020500000000000000" pitchFamily="18" charset="-120"/>
              </a:rPr>
              <a:t>):  Randomly select, at each node, F attributes as candidates for the split at the node. The CART methodology is used to grow the trees to maximum size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Forest-RC (</a:t>
            </a:r>
            <a:r>
              <a:rPr lang="en-US" altLang="zh-TW" sz="2000" i="1">
                <a:ea typeface="新細明體" panose="02020500000000000000" pitchFamily="18" charset="-120"/>
              </a:rPr>
              <a:t>random linear combinations</a:t>
            </a:r>
            <a:r>
              <a:rPr lang="en-US" altLang="zh-TW" sz="2000">
                <a:ea typeface="新細明體" panose="02020500000000000000" pitchFamily="18" charset="-120"/>
              </a:rPr>
              <a:t>)</a:t>
            </a:r>
            <a:r>
              <a:rPr lang="en-US" altLang="zh-TW" sz="2000" i="1">
                <a:ea typeface="新細明體" panose="02020500000000000000" pitchFamily="18" charset="-120"/>
              </a:rPr>
              <a:t>: </a:t>
            </a:r>
            <a:r>
              <a:rPr lang="en-US" altLang="zh-TW" sz="2000">
                <a:ea typeface="新細明體" panose="02020500000000000000" pitchFamily="18" charset="-120"/>
              </a:rPr>
              <a:t> Creates new attributes (or features) that are a linear combination of the existing attributes (reduces the correlation between individual classifiers)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Comparable in accuracy to Adaboost, but more robust to errors and outliers </a:t>
            </a:r>
          </a:p>
          <a:p>
            <a:r>
              <a:rPr lang="en-US" altLang="zh-TW" sz="2000">
                <a:ea typeface="新細明體" panose="02020500000000000000" pitchFamily="18" charset="-120"/>
              </a:rPr>
              <a:t>Insensitive to the number of attributes selected for consideration at each split, and faster than bagging or boosting</a:t>
            </a:r>
          </a:p>
        </p:txBody>
      </p:sp>
      <p:sp>
        <p:nvSpPr>
          <p:cNvPr id="154628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98CE12C-A7DD-43B4-BEF9-7E726715B10F}" type="slidenum">
              <a:rPr lang="en-US" altLang="zh-TW" sz="1200" b="1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115</a:t>
            </a:fld>
            <a:endParaRPr lang="en-US" altLang="zh-TW" sz="1200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006" y="526742"/>
            <a:ext cx="8194089" cy="609600"/>
          </a:xfrm>
        </p:spPr>
        <p:txBody>
          <a:bodyPr/>
          <a:lstStyle/>
          <a:p>
            <a:r>
              <a:rPr lang="en-US" altLang="zh-TW" sz="3200" b="0" dirty="0">
                <a:ea typeface="新細明體" panose="02020500000000000000" pitchFamily="18" charset="-120"/>
              </a:rPr>
              <a:t>Classification of Class-Imbalanced Data Sets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5105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Class-imbalance problem: Rare positive example but numerous negative ones, e.g., medical diagnosis, fraud, oil-spill, fault, etc. 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Traditional methods assume a balanced distribution of classes and equal error costs: not suitable for class-imbalanced data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Typical methods for imbalance data in 2-class classification: </a:t>
            </a:r>
          </a:p>
          <a:p>
            <a:pPr lvl="1">
              <a:lnSpc>
                <a:spcPct val="9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Oversampling</a:t>
            </a:r>
            <a:r>
              <a:rPr lang="en-US" altLang="zh-TW" sz="2400" dirty="0">
                <a:ea typeface="新細明體" panose="02020500000000000000" pitchFamily="18" charset="-120"/>
              </a:rPr>
              <a:t>: re-sampling of data from positive class</a:t>
            </a:r>
          </a:p>
          <a:p>
            <a:pPr lvl="1">
              <a:lnSpc>
                <a:spcPct val="9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Under-sampling</a:t>
            </a:r>
            <a:r>
              <a:rPr lang="en-US" altLang="zh-TW" sz="2400" dirty="0">
                <a:ea typeface="新細明體" panose="02020500000000000000" pitchFamily="18" charset="-120"/>
              </a:rPr>
              <a:t>: randomly eliminate  tuples from negative class</a:t>
            </a:r>
          </a:p>
          <a:p>
            <a:pPr lvl="1">
              <a:lnSpc>
                <a:spcPct val="9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Threshold-moving</a:t>
            </a:r>
            <a:r>
              <a:rPr lang="en-US" altLang="zh-TW" sz="2400" dirty="0">
                <a:ea typeface="新細明體" panose="02020500000000000000" pitchFamily="18" charset="-120"/>
              </a:rPr>
              <a:t>: moves the decision threshold, </a:t>
            </a:r>
            <a:r>
              <a:rPr lang="en-US" altLang="zh-TW" sz="2400" b="1" i="1" dirty="0">
                <a:ea typeface="新細明體" panose="02020500000000000000" pitchFamily="18" charset="-120"/>
              </a:rPr>
              <a:t>t</a:t>
            </a:r>
            <a:r>
              <a:rPr lang="en-US" altLang="zh-TW" sz="2400" dirty="0">
                <a:ea typeface="新細明體" panose="02020500000000000000" pitchFamily="18" charset="-120"/>
              </a:rPr>
              <a:t>, so that the rare class tuples are easier to classify, and hence, less chance of costly false negative errors</a:t>
            </a:r>
          </a:p>
          <a:p>
            <a:pPr lvl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Ensemble techniques: Ensemble multiple classifiers introduced above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Still difficult for class imbalance problem on multiclass tasks</a:t>
            </a:r>
          </a:p>
        </p:txBody>
      </p:sp>
      <p:sp>
        <p:nvSpPr>
          <p:cNvPr id="156676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FE3AEAE-DE0C-486B-A372-555528C20714}" type="slidenum">
              <a:rPr lang="en-US" altLang="zh-TW" sz="1200" b="1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116</a:t>
            </a:fld>
            <a:endParaRPr lang="en-US" altLang="zh-TW" sz="1200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Summary (I)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Classification </a:t>
            </a:r>
            <a:r>
              <a:rPr lang="en-US" altLang="zh-TW" dirty="0"/>
              <a:t>is a form of data analysis that extracts models describing important data classes. </a:t>
            </a:r>
          </a:p>
          <a:p>
            <a:r>
              <a:rPr lang="en-US" altLang="zh-TW" dirty="0"/>
              <a:t>Effective and scalable methods have been developed for </a:t>
            </a:r>
            <a:r>
              <a:rPr lang="en-US" altLang="zh-TW" dirty="0">
                <a:solidFill>
                  <a:srgbClr val="0000FF"/>
                </a:solidFill>
              </a:rPr>
              <a:t>decision tree induction, Naive Bayesian classification, rule-based classification, and many other classification methods.</a:t>
            </a:r>
          </a:p>
          <a:p>
            <a:r>
              <a:rPr lang="en-US" altLang="zh-TW" dirty="0"/>
              <a:t>Evaluation metrics include: </a:t>
            </a:r>
            <a:r>
              <a:rPr lang="en-US" altLang="zh-TW" dirty="0">
                <a:solidFill>
                  <a:srgbClr val="0000FF"/>
                </a:solidFill>
              </a:rPr>
              <a:t>accuracy, sensitivity, specificity, precision, recall, F measure, and </a:t>
            </a:r>
            <a:r>
              <a:rPr lang="en-US" altLang="zh-TW" dirty="0" err="1">
                <a:solidFill>
                  <a:srgbClr val="0000FF"/>
                </a:solidFill>
              </a:rPr>
              <a:t>F</a:t>
            </a:r>
            <a:r>
              <a:rPr lang="en-US" altLang="zh-TW" baseline="-25000" dirty="0" err="1">
                <a:solidFill>
                  <a:srgbClr val="0000FF"/>
                </a:solidFill>
              </a:rPr>
              <a:t>ß</a:t>
            </a:r>
            <a:r>
              <a:rPr lang="en-US" altLang="zh-TW" dirty="0">
                <a:solidFill>
                  <a:srgbClr val="0000FF"/>
                </a:solidFill>
              </a:rPr>
              <a:t> measure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Stratified k-fold cross-validation is recommended for accuracy estimation. </a:t>
            </a:r>
            <a:r>
              <a:rPr lang="en-US" altLang="zh-TW" dirty="0">
                <a:solidFill>
                  <a:srgbClr val="0000FF"/>
                </a:solidFill>
              </a:rPr>
              <a:t>Bagging and boosting</a:t>
            </a:r>
            <a:r>
              <a:rPr lang="en-US" altLang="zh-TW" dirty="0"/>
              <a:t> can be used to increase overall accuracy by learning and combining a series of individual models.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Summary (II)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Significance tests and ROC cur</a:t>
            </a:r>
            <a:r>
              <a:rPr lang="en-US" altLang="zh-TW" dirty="0"/>
              <a:t>ves are useful for model selection.</a:t>
            </a:r>
          </a:p>
          <a:p>
            <a:r>
              <a:rPr lang="en-US" altLang="zh-TW" dirty="0"/>
              <a:t>There have been numerous comparisons of the different classification methods; the matter remains a research topic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No single method has been found to be superior over all others for all data sets</a:t>
            </a:r>
          </a:p>
          <a:p>
            <a:r>
              <a:rPr lang="en-US" altLang="zh-TW" dirty="0"/>
              <a:t>Issues such as accuracy, training time, robustness, scalability, and interpretability must be considered and can involve trade-offs, further complicating the quest for an overall superior method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5">
            <a:extLst>
              <a:ext uri="{FF2B5EF4-FFF2-40B4-BE49-F238E27FC236}">
                <a16:creationId xmlns:a16="http://schemas.microsoft.com/office/drawing/2014/main" id="{E582EAA1-1E3E-40E6-B2BA-C15A8DE14595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2888E255-68A5-4AB4-A929-A63BC6AB5C94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119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84B56CA4-5337-48D5-B16B-FB3FB72BAA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533400"/>
            <a:ext cx="9601200" cy="838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TW" sz="3200" dirty="0">
                <a:solidFill>
                  <a:srgbClr val="170981"/>
                </a:solidFill>
                <a:ea typeface="新細明體" panose="02020500000000000000" pitchFamily="18" charset="-120"/>
              </a:rPr>
              <a:t>Issues: Evaluating Classification Methods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D3DCCFF7-53A4-4CFC-B39C-D1F1231537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378825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Accuracy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classifier accuracy: predicting class label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predictor accuracy: guessing value of predicted attributes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Speed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time to construct the model (training time)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time to use the model (classification/prediction time)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Robustness: handling noise and missing values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Scalability: efficiency in disk-resident databases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Interpretability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understanding and insight provided by the model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Other measures, e.g., goodness of rules, such as decision tree size or compactness of classification rules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CC0A5A4-C05B-4EF2-B6EB-881B068D7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0380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Example of a Decision Tree</a:t>
            </a:r>
          </a:p>
        </p:txBody>
      </p:sp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AAF733EE-AC48-417C-A650-8AA95D1D3A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45968"/>
              </p:ext>
            </p:extLst>
          </p:nvPr>
        </p:nvGraphicFramePr>
        <p:xfrm>
          <a:off x="152400" y="1990725"/>
          <a:ext cx="3810000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Document" r:id="rId3" imgW="5854700" imgH="5778500" progId="Word.Document.8">
                  <p:embed/>
                </p:oleObj>
              </mc:Choice>
              <mc:Fallback>
                <p:oleObj name="Document" r:id="rId3" imgW="5854700" imgH="5778500" progId="Word.Document.8">
                  <p:embed/>
                  <p:pic>
                    <p:nvPicPr>
                      <p:cNvPr id="11266" name="Object 4">
                        <a:extLst>
                          <a:ext uri="{FF2B5EF4-FFF2-40B4-BE49-F238E27FC236}">
                            <a16:creationId xmlns:a16="http://schemas.microsoft.com/office/drawing/2014/main" id="{AAF733EE-AC48-417C-A650-8AA95D1D3A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90725"/>
                        <a:ext cx="3810000" cy="377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Text Box 5">
            <a:extLst>
              <a:ext uri="{FF2B5EF4-FFF2-40B4-BE49-F238E27FC236}">
                <a16:creationId xmlns:a16="http://schemas.microsoft.com/office/drawing/2014/main" id="{3621E2A5-F664-437B-AE78-7D73B7C096C2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838200" y="13716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12F31BB3-3622-408D-93AE-1E2B768392EA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1524000" y="13716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6600"/>
                </a:solidFill>
              </a:rPr>
              <a:t>categorical</a:t>
            </a:r>
            <a:endParaRPr lang="en-US" altLang="en-US" sz="1600" dirty="0">
              <a:solidFill>
                <a:schemeClr val="bg2"/>
              </a:solidFill>
            </a:endParaRPr>
          </a:p>
        </p:txBody>
      </p:sp>
      <p:sp>
        <p:nvSpPr>
          <p:cNvPr id="11269" name="Text Box 7">
            <a:extLst>
              <a:ext uri="{FF2B5EF4-FFF2-40B4-BE49-F238E27FC236}">
                <a16:creationId xmlns:a16="http://schemas.microsoft.com/office/drawing/2014/main" id="{CEF1E55E-15F9-4FB1-9AD2-4096F05313E4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2362200" y="1371600"/>
            <a:ext cx="127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continuous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1270" name="Text Box 8">
            <a:extLst>
              <a:ext uri="{FF2B5EF4-FFF2-40B4-BE49-F238E27FC236}">
                <a16:creationId xmlns:a16="http://schemas.microsoft.com/office/drawing/2014/main" id="{00F11CDF-7A5F-4A25-A27F-5E19BE37B18E}"/>
              </a:ext>
            </a:extLst>
          </p:cNvPr>
          <p:cNvSpPr txBox="1">
            <a:spLocks noChangeArrowheads="1"/>
          </p:cNvSpPr>
          <p:nvPr/>
        </p:nvSpPr>
        <p:spPr bwMode="auto">
          <a:xfrm rot="19183191">
            <a:off x="3124200" y="1524000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1271" name="Line 9">
            <a:extLst>
              <a:ext uri="{FF2B5EF4-FFF2-40B4-BE49-F238E27FC236}">
                <a16:creationId xmlns:a16="http://schemas.microsoft.com/office/drawing/2014/main" id="{82EAE677-E585-4156-876E-0290EF4FEB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Line 10">
            <a:extLst>
              <a:ext uri="{FF2B5EF4-FFF2-40B4-BE49-F238E27FC236}">
                <a16:creationId xmlns:a16="http://schemas.microsoft.com/office/drawing/2014/main" id="{77ED1CC4-49CF-4F79-A87A-9B45606084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Line 11">
            <a:extLst>
              <a:ext uri="{FF2B5EF4-FFF2-40B4-BE49-F238E27FC236}">
                <a16:creationId xmlns:a16="http://schemas.microsoft.com/office/drawing/2014/main" id="{52BA86D1-67C3-433A-AACE-C464A5A190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12">
            <a:extLst>
              <a:ext uri="{FF2B5EF4-FFF2-40B4-BE49-F238E27FC236}">
                <a16:creationId xmlns:a16="http://schemas.microsoft.com/office/drawing/2014/main" id="{A7BED808-9C10-478B-9B3B-A9AC1809CA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3">
            <a:extLst>
              <a:ext uri="{FF2B5EF4-FFF2-40B4-BE49-F238E27FC236}">
                <a16:creationId xmlns:a16="http://schemas.microsoft.com/office/drawing/2014/main" id="{80E001A5-6780-480F-ABAA-39BF004359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4">
            <a:extLst>
              <a:ext uri="{FF2B5EF4-FFF2-40B4-BE49-F238E27FC236}">
                <a16:creationId xmlns:a16="http://schemas.microsoft.com/office/drawing/2014/main" id="{8D54B519-3549-4FC6-A7BA-9E2644A641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15">
            <a:extLst>
              <a:ext uri="{FF2B5EF4-FFF2-40B4-BE49-F238E27FC236}">
                <a16:creationId xmlns:a16="http://schemas.microsoft.com/office/drawing/2014/main" id="{069D5BD2-820C-412A-B6B0-62846A9D6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8025" y="2530475"/>
            <a:ext cx="936625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78" name="Text Box 16">
            <a:extLst>
              <a:ext uri="{FF2B5EF4-FFF2-40B4-BE49-F238E27FC236}">
                <a16:creationId xmlns:a16="http://schemas.microsoft.com/office/drawing/2014/main" id="{8C8FDB0A-874F-41DF-874F-3ED923F47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44805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79" name="Text Box 17">
            <a:extLst>
              <a:ext uri="{FF2B5EF4-FFF2-40B4-BE49-F238E27FC236}">
                <a16:creationId xmlns:a16="http://schemas.microsoft.com/office/drawing/2014/main" id="{90756A9E-17D5-4C9B-B6F1-3D7F0D639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8538" y="424021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0" name="AutoShape 18">
            <a:extLst>
              <a:ext uri="{FF2B5EF4-FFF2-40B4-BE49-F238E27FC236}">
                <a16:creationId xmlns:a16="http://schemas.microsoft.com/office/drawing/2014/main" id="{FD2811B5-DCF5-4B53-8300-1207982C1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1" name="Text Box 19">
            <a:extLst>
              <a:ext uri="{FF2B5EF4-FFF2-40B4-BE49-F238E27FC236}">
                <a16:creationId xmlns:a16="http://schemas.microsoft.com/office/drawing/2014/main" id="{666E12E6-A47F-4131-8ACB-CDA366AA4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2" name="AutoShape 20">
            <a:extLst>
              <a:ext uri="{FF2B5EF4-FFF2-40B4-BE49-F238E27FC236}">
                <a16:creationId xmlns:a16="http://schemas.microsoft.com/office/drawing/2014/main" id="{59367DB1-AA95-409A-BAB9-E1B9AC75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3" name="Text Box 21">
            <a:extLst>
              <a:ext uri="{FF2B5EF4-FFF2-40B4-BE49-F238E27FC236}">
                <a16:creationId xmlns:a16="http://schemas.microsoft.com/office/drawing/2014/main" id="{70F9981D-6F2D-4A8A-AC4E-50B624ACB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4" name="AutoShape 22">
            <a:extLst>
              <a:ext uri="{FF2B5EF4-FFF2-40B4-BE49-F238E27FC236}">
                <a16:creationId xmlns:a16="http://schemas.microsoft.com/office/drawing/2014/main" id="{90EC9A02-70FF-437E-A083-E036EBC7A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5" name="Text Box 23">
            <a:extLst>
              <a:ext uri="{FF2B5EF4-FFF2-40B4-BE49-F238E27FC236}">
                <a16:creationId xmlns:a16="http://schemas.microsoft.com/office/drawing/2014/main" id="{8C2D9E2E-C19E-4553-9C99-F6A573014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1286" name="AutoShape 24">
            <a:extLst>
              <a:ext uri="{FF2B5EF4-FFF2-40B4-BE49-F238E27FC236}">
                <a16:creationId xmlns:a16="http://schemas.microsoft.com/office/drawing/2014/main" id="{46D93ED2-48A5-41B8-A320-78D0FAD2B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87" name="Text Box 25">
            <a:extLst>
              <a:ext uri="{FF2B5EF4-FFF2-40B4-BE49-F238E27FC236}">
                <a16:creationId xmlns:a16="http://schemas.microsoft.com/office/drawing/2014/main" id="{FE82CFED-1B96-4755-A8B2-8B44720BD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8" name="Text Box 26">
            <a:extLst>
              <a:ext uri="{FF2B5EF4-FFF2-40B4-BE49-F238E27FC236}">
                <a16:creationId xmlns:a16="http://schemas.microsoft.com/office/drawing/2014/main" id="{6386C606-B31B-495F-8C24-07187CCC5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89" name="Text Box 27">
            <a:extLst>
              <a:ext uri="{FF2B5EF4-FFF2-40B4-BE49-F238E27FC236}">
                <a16:creationId xmlns:a16="http://schemas.microsoft.com/office/drawing/2014/main" id="{77EC554D-F790-49A4-B9EE-AE546643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0" name="Text Box 28">
            <a:extLst>
              <a:ext uri="{FF2B5EF4-FFF2-40B4-BE49-F238E27FC236}">
                <a16:creationId xmlns:a16="http://schemas.microsoft.com/office/drawing/2014/main" id="{E28D3DC4-73ED-4E15-A5DD-6639DB19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1291" name="Text Box 29">
            <a:extLst>
              <a:ext uri="{FF2B5EF4-FFF2-40B4-BE49-F238E27FC236}">
                <a16:creationId xmlns:a16="http://schemas.microsoft.com/office/drawing/2014/main" id="{BDBC937C-75A1-46F9-8781-4F7183441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2" name="Text Box 30">
            <a:extLst>
              <a:ext uri="{FF2B5EF4-FFF2-40B4-BE49-F238E27FC236}">
                <a16:creationId xmlns:a16="http://schemas.microsoft.com/office/drawing/2014/main" id="{E0C44E44-8289-4C7B-9727-148BF58FC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3" name="Text Box 31">
            <a:extLst>
              <a:ext uri="{FF2B5EF4-FFF2-40B4-BE49-F238E27FC236}">
                <a16:creationId xmlns:a16="http://schemas.microsoft.com/office/drawing/2014/main" id="{6F73CB7E-83CF-4740-B92C-00CFC599F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1294" name="Text Box 32">
            <a:extLst>
              <a:ext uri="{FF2B5EF4-FFF2-40B4-BE49-F238E27FC236}">
                <a16:creationId xmlns:a16="http://schemas.microsoft.com/office/drawing/2014/main" id="{F4E39710-1A80-4186-BA53-52E339F3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800" i="1">
                <a:solidFill>
                  <a:srgbClr val="FF0000"/>
                </a:solidFill>
              </a:rPr>
              <a:t>Splitting Attributes</a:t>
            </a:r>
          </a:p>
        </p:txBody>
      </p:sp>
      <p:sp>
        <p:nvSpPr>
          <p:cNvPr id="11295" name="Line 33">
            <a:extLst>
              <a:ext uri="{FF2B5EF4-FFF2-40B4-BE49-F238E27FC236}">
                <a16:creationId xmlns:a16="http://schemas.microsoft.com/office/drawing/2014/main" id="{D43A1C32-B52E-4411-9CA0-91161532E0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AutoShape 34">
            <a:extLst>
              <a:ext uri="{FF2B5EF4-FFF2-40B4-BE49-F238E27FC236}">
                <a16:creationId xmlns:a16="http://schemas.microsoft.com/office/drawing/2014/main" id="{83756341-704C-4551-85C1-F261F77EB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1297" name="Line 35">
            <a:extLst>
              <a:ext uri="{FF2B5EF4-FFF2-40B4-BE49-F238E27FC236}">
                <a16:creationId xmlns:a16="http://schemas.microsoft.com/office/drawing/2014/main" id="{7749B7FD-180C-42E4-B610-574E3B2AA4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Text Box 36">
            <a:extLst>
              <a:ext uri="{FF2B5EF4-FFF2-40B4-BE49-F238E27FC236}">
                <a16:creationId xmlns:a16="http://schemas.microsoft.com/office/drawing/2014/main" id="{FA00C3E4-B00D-4A5E-9FF8-1893408D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67400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Training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1299" name="Text Box 37">
            <a:extLst>
              <a:ext uri="{FF2B5EF4-FFF2-40B4-BE49-F238E27FC236}">
                <a16:creationId xmlns:a16="http://schemas.microsoft.com/office/drawing/2014/main" id="{DF205736-1004-43CF-8B54-AB3C266DD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Model:  Decision Tree</a:t>
            </a:r>
            <a:endParaRPr lang="en-US" altLang="en-US" sz="2000" b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7">
            <a:extLst>
              <a:ext uri="{FF2B5EF4-FFF2-40B4-BE49-F238E27FC236}">
                <a16:creationId xmlns:a16="http://schemas.microsoft.com/office/drawing/2014/main" id="{820D53B2-34EB-4A3B-B7B0-E41496450A69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B4FE7B2B-86F6-4DB8-B738-F373B4FF34A2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120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F3FAEE8-33E4-4FA0-9472-3D14FD9D7A0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Predictor Error Measures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009AF1D-FD23-4FA1-8D40-D6E04DD7BAB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371600"/>
            <a:ext cx="86106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Measure predictor accuracy: measure how far off the predicted value is from the actual known value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Loss function</a:t>
            </a:r>
            <a:r>
              <a:rPr lang="en-US" altLang="zh-TW" sz="2000" dirty="0">
                <a:ea typeface="新細明體" panose="02020500000000000000" pitchFamily="18" charset="-120"/>
              </a:rPr>
              <a:t>: measures the error </a:t>
            </a:r>
            <a:r>
              <a:rPr lang="en-US" altLang="zh-TW" sz="2000" dirty="0" err="1">
                <a:ea typeface="新細明體" panose="02020500000000000000" pitchFamily="18" charset="-120"/>
              </a:rPr>
              <a:t>betw</a:t>
            </a:r>
            <a:r>
              <a:rPr lang="en-US" altLang="zh-TW" sz="2000" dirty="0">
                <a:ea typeface="新細明體" panose="02020500000000000000" pitchFamily="18" charset="-120"/>
              </a:rPr>
              <a:t>. </a:t>
            </a:r>
            <a:r>
              <a:rPr lang="en-US" altLang="zh-TW" sz="2000" dirty="0" err="1">
                <a:ea typeface="新細明體" panose="02020500000000000000" pitchFamily="18" charset="-120"/>
              </a:rPr>
              <a:t>y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 and the predicted value </a:t>
            </a:r>
            <a:r>
              <a:rPr lang="en-US" altLang="zh-TW" sz="2000" dirty="0" err="1">
                <a:ea typeface="新細明體" panose="02020500000000000000" pitchFamily="18" charset="-120"/>
              </a:rPr>
              <a:t>y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’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Absolute error: | </a:t>
            </a:r>
            <a:r>
              <a:rPr lang="en-US" altLang="zh-TW" sz="2000" dirty="0" err="1">
                <a:ea typeface="新細明體" panose="02020500000000000000" pitchFamily="18" charset="-120"/>
              </a:rPr>
              <a:t>y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 – </a:t>
            </a:r>
            <a:r>
              <a:rPr lang="en-US" altLang="zh-TW" sz="2000" dirty="0" err="1">
                <a:ea typeface="新細明體" panose="02020500000000000000" pitchFamily="18" charset="-120"/>
              </a:rPr>
              <a:t>y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’|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Squared error:  (</a:t>
            </a:r>
            <a:r>
              <a:rPr lang="en-US" altLang="zh-TW" sz="2000" dirty="0" err="1">
                <a:ea typeface="新細明體" panose="02020500000000000000" pitchFamily="18" charset="-120"/>
              </a:rPr>
              <a:t>y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 – </a:t>
            </a:r>
            <a:r>
              <a:rPr lang="en-US" altLang="zh-TW" sz="2000" dirty="0" err="1">
                <a:ea typeface="新細明體" panose="02020500000000000000" pitchFamily="18" charset="-120"/>
              </a:rPr>
              <a:t>y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’)</a:t>
            </a:r>
            <a:r>
              <a:rPr lang="en-US" altLang="zh-TW" sz="2000" baseline="30000" dirty="0">
                <a:ea typeface="新細明體" panose="02020500000000000000" pitchFamily="18" charset="-120"/>
              </a:rPr>
              <a:t>2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Test error (generalization error): the average loss over the test set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Mean absolute error:                  Mean squared error:</a:t>
            </a:r>
          </a:p>
          <a:p>
            <a:pPr lvl="1" eaLnBrk="1" hangingPunct="1">
              <a:lnSpc>
                <a:spcPct val="11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Relative absolute error:               Relative squared error: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The mean squared-error exaggerates the presence of outliers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Popularly use (square) root mean-square error, similarly, root relative squared error</a:t>
            </a:r>
          </a:p>
        </p:txBody>
      </p:sp>
      <p:graphicFrame>
        <p:nvGraphicFramePr>
          <p:cNvPr id="82949" name="Object 4">
            <a:extLst>
              <a:ext uri="{FF2B5EF4-FFF2-40B4-BE49-F238E27FC236}">
                <a16:creationId xmlns:a16="http://schemas.microsoft.com/office/drawing/2014/main" id="{9E9E21A9-0C1A-487A-9C32-6B9BF95EF7AF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30194763"/>
              </p:ext>
            </p:extLst>
          </p:nvPr>
        </p:nvGraphicFramePr>
        <p:xfrm>
          <a:off x="3379788" y="3581400"/>
          <a:ext cx="10302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8" name="Equation" r:id="rId4" imgW="749300" imgH="609600" progId="Equation.3">
                  <p:embed/>
                </p:oleObj>
              </mc:Choice>
              <mc:Fallback>
                <p:oleObj name="Equation" r:id="rId4" imgW="749300" imgH="609600" progId="Equation.3">
                  <p:embed/>
                  <p:pic>
                    <p:nvPicPr>
                      <p:cNvPr id="82949" name="Object 4">
                        <a:extLst>
                          <a:ext uri="{FF2B5EF4-FFF2-40B4-BE49-F238E27FC236}">
                            <a16:creationId xmlns:a16="http://schemas.microsoft.com/office/drawing/2014/main" id="{9E9E21A9-0C1A-487A-9C32-6B9BF95EF7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788" y="3581400"/>
                        <a:ext cx="10302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8">
            <a:extLst>
              <a:ext uri="{FF2B5EF4-FFF2-40B4-BE49-F238E27FC236}">
                <a16:creationId xmlns:a16="http://schemas.microsoft.com/office/drawing/2014/main" id="{35BD0088-C1EB-43B6-93C5-053FD1AF5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29002"/>
              </p:ext>
            </p:extLst>
          </p:nvPr>
        </p:nvGraphicFramePr>
        <p:xfrm>
          <a:off x="7021512" y="3581400"/>
          <a:ext cx="11699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9" name="Equation" r:id="rId6" imgW="850531" imgH="609336" progId="Equation.3">
                  <p:embed/>
                </p:oleObj>
              </mc:Choice>
              <mc:Fallback>
                <p:oleObj name="Equation" r:id="rId6" imgW="850531" imgH="609336" progId="Equation.3">
                  <p:embed/>
                  <p:pic>
                    <p:nvPicPr>
                      <p:cNvPr id="82950" name="Object 8">
                        <a:extLst>
                          <a:ext uri="{FF2B5EF4-FFF2-40B4-BE49-F238E27FC236}">
                            <a16:creationId xmlns:a16="http://schemas.microsoft.com/office/drawing/2014/main" id="{35BD0088-C1EB-43B6-93C5-053FD1AF5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512" y="3581400"/>
                        <a:ext cx="11699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10">
            <a:extLst>
              <a:ext uri="{FF2B5EF4-FFF2-40B4-BE49-F238E27FC236}">
                <a16:creationId xmlns:a16="http://schemas.microsoft.com/office/drawing/2014/main" id="{744C4048-5281-404E-99C8-CFEC1738C8BD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939906975"/>
              </p:ext>
            </p:extLst>
          </p:nvPr>
        </p:nvGraphicFramePr>
        <p:xfrm>
          <a:off x="3457576" y="4295774"/>
          <a:ext cx="106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0" name="Equation" r:id="rId8" imgW="749300" imgH="838200" progId="Equation.3">
                  <p:embed/>
                </p:oleObj>
              </mc:Choice>
              <mc:Fallback>
                <p:oleObj name="Equation" r:id="rId8" imgW="749300" imgH="838200" progId="Equation.3">
                  <p:embed/>
                  <p:pic>
                    <p:nvPicPr>
                      <p:cNvPr id="82951" name="Object 10">
                        <a:extLst>
                          <a:ext uri="{FF2B5EF4-FFF2-40B4-BE49-F238E27FC236}">
                            <a16:creationId xmlns:a16="http://schemas.microsoft.com/office/drawing/2014/main" id="{744C4048-5281-404E-99C8-CFEC1738C8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576" y="4295774"/>
                        <a:ext cx="1066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2" name="Object 12">
            <a:extLst>
              <a:ext uri="{FF2B5EF4-FFF2-40B4-BE49-F238E27FC236}">
                <a16:creationId xmlns:a16="http://schemas.microsoft.com/office/drawing/2014/main" id="{2EF34A52-B5F5-44FE-8C4D-C3D91C00D1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658988"/>
              </p:ext>
            </p:extLst>
          </p:nvPr>
        </p:nvGraphicFramePr>
        <p:xfrm>
          <a:off x="7485064" y="4295774"/>
          <a:ext cx="1169988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1" name="Equation" r:id="rId10" imgW="850900" imgH="838200" progId="Equation.3">
                  <p:embed/>
                </p:oleObj>
              </mc:Choice>
              <mc:Fallback>
                <p:oleObj name="Equation" r:id="rId10" imgW="850900" imgH="838200" progId="Equation.3">
                  <p:embed/>
                  <p:pic>
                    <p:nvPicPr>
                      <p:cNvPr id="82952" name="Object 12">
                        <a:extLst>
                          <a:ext uri="{FF2B5EF4-FFF2-40B4-BE49-F238E27FC236}">
                            <a16:creationId xmlns:a16="http://schemas.microsoft.com/office/drawing/2014/main" id="{2EF34A52-B5F5-44FE-8C4D-C3D91C00D1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064" y="4295774"/>
                        <a:ext cx="1169988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93F440C-A7FF-4C29-AF1E-D9941D7E3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475" y="17414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Apply Model to Test Data</a:t>
            </a:r>
          </a:p>
        </p:txBody>
      </p:sp>
      <p:sp>
        <p:nvSpPr>
          <p:cNvPr id="13314" name="Line 4">
            <a:extLst>
              <a:ext uri="{FF2B5EF4-FFF2-40B4-BE49-F238E27FC236}">
                <a16:creationId xmlns:a16="http://schemas.microsoft.com/office/drawing/2014/main" id="{CFC0DAF7-E76C-4164-A894-8C2200D7E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2142" y="4737794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Line 5">
            <a:extLst>
              <a:ext uri="{FF2B5EF4-FFF2-40B4-BE49-F238E27FC236}">
                <a16:creationId xmlns:a16="http://schemas.microsoft.com/office/drawing/2014/main" id="{1B5551FD-831B-4051-B976-C0188C3479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2305" y="4737794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6">
            <a:extLst>
              <a:ext uri="{FF2B5EF4-FFF2-40B4-BE49-F238E27FC236}">
                <a16:creationId xmlns:a16="http://schemas.microsoft.com/office/drawing/2014/main" id="{9A677CE6-2592-42D4-A961-C0B5CD7A50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0330" y="3763069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7">
            <a:extLst>
              <a:ext uri="{FF2B5EF4-FFF2-40B4-BE49-F238E27FC236}">
                <a16:creationId xmlns:a16="http://schemas.microsoft.com/office/drawing/2014/main" id="{48D37305-03FC-4BD1-825A-70DF78884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9067" y="3763069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Line 8">
            <a:extLst>
              <a:ext uri="{FF2B5EF4-FFF2-40B4-BE49-F238E27FC236}">
                <a16:creationId xmlns:a16="http://schemas.microsoft.com/office/drawing/2014/main" id="{50A242D3-4622-4F29-B478-5C1B4AABC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8130" y="2872481"/>
            <a:ext cx="620712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Line 9">
            <a:extLst>
              <a:ext uri="{FF2B5EF4-FFF2-40B4-BE49-F238E27FC236}">
                <a16:creationId xmlns:a16="http://schemas.microsoft.com/office/drawing/2014/main" id="{722DF2CF-AB55-4719-9627-F4173FB509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13180" y="2872481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10">
            <a:extLst>
              <a:ext uri="{FF2B5EF4-FFF2-40B4-BE49-F238E27FC236}">
                <a16:creationId xmlns:a16="http://schemas.microsoft.com/office/drawing/2014/main" id="{E40FFE86-B022-4A6D-A22F-D83931FD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917" y="2548631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1" name="Text Box 11">
            <a:extLst>
              <a:ext uri="{FF2B5EF4-FFF2-40B4-BE49-F238E27FC236}">
                <a16:creationId xmlns:a16="http://schemas.microsoft.com/office/drawing/2014/main" id="{19C6115C-3279-47CD-9F07-F1801EE01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342" y="3440806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2" name="Text Box 12">
            <a:extLst>
              <a:ext uri="{FF2B5EF4-FFF2-40B4-BE49-F238E27FC236}">
                <a16:creationId xmlns:a16="http://schemas.microsoft.com/office/drawing/2014/main" id="{C2A590CE-1DF4-44AA-B236-D5AD95A8C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005" y="4412356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3" name="AutoShape 13">
            <a:extLst>
              <a:ext uri="{FF2B5EF4-FFF2-40B4-BE49-F238E27FC236}">
                <a16:creationId xmlns:a16="http://schemas.microsoft.com/office/drawing/2014/main" id="{F55B3DDD-8639-4610-AA1D-2CB767D5F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5005" y="5380731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24" name="Text Box 14">
            <a:extLst>
              <a:ext uri="{FF2B5EF4-FFF2-40B4-BE49-F238E27FC236}">
                <a16:creationId xmlns:a16="http://schemas.microsoft.com/office/drawing/2014/main" id="{AAC0AFE7-0E5C-4AB6-B383-2C0615314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455" y="5380731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5" name="AutoShape 15">
            <a:extLst>
              <a:ext uri="{FF2B5EF4-FFF2-40B4-BE49-F238E27FC236}">
                <a16:creationId xmlns:a16="http://schemas.microsoft.com/office/drawing/2014/main" id="{1B9D66AF-CABC-4572-A16C-774CE7ABC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292" y="5401369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26" name="Text Box 16">
            <a:extLst>
              <a:ext uri="{FF2B5EF4-FFF2-40B4-BE49-F238E27FC236}">
                <a16:creationId xmlns:a16="http://schemas.microsoft.com/office/drawing/2014/main" id="{BB77729D-AFD5-4809-908B-6A802807C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467" y="5383906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27" name="AutoShape 17">
            <a:extLst>
              <a:ext uri="{FF2B5EF4-FFF2-40B4-BE49-F238E27FC236}">
                <a16:creationId xmlns:a16="http://schemas.microsoft.com/office/drawing/2014/main" id="{F0191F06-4203-4D45-B4BB-6DC436BDD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167" y="3458269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28" name="Text Box 18">
            <a:extLst>
              <a:ext uri="{FF2B5EF4-FFF2-40B4-BE49-F238E27FC236}">
                <a16:creationId xmlns:a16="http://schemas.microsoft.com/office/drawing/2014/main" id="{239E30DB-07DB-4185-84D3-11CFE62A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55" y="3440806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3329" name="AutoShape 19">
            <a:extLst>
              <a:ext uri="{FF2B5EF4-FFF2-40B4-BE49-F238E27FC236}">
                <a16:creationId xmlns:a16="http://schemas.microsoft.com/office/drawing/2014/main" id="{08C2382E-94DD-4EC0-AD4F-D3A899D1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167" y="4445694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3330" name="Text Box 20">
            <a:extLst>
              <a:ext uri="{FF2B5EF4-FFF2-40B4-BE49-F238E27FC236}">
                <a16:creationId xmlns:a16="http://schemas.microsoft.com/office/drawing/2014/main" id="{A3DDA5F8-878E-4097-9812-2723A5863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2117" y="4445694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1" name="Text Box 21">
            <a:extLst>
              <a:ext uri="{FF2B5EF4-FFF2-40B4-BE49-F238E27FC236}">
                <a16:creationId xmlns:a16="http://schemas.microsoft.com/office/drawing/2014/main" id="{B54E08F5-7FC2-4D95-BCA4-3A35A3E6E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792" y="2872481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2" name="Text Box 22">
            <a:extLst>
              <a:ext uri="{FF2B5EF4-FFF2-40B4-BE49-F238E27FC236}">
                <a16:creationId xmlns:a16="http://schemas.microsoft.com/office/drawing/2014/main" id="{9F560FD4-62BF-4CB3-9EEF-FB4E379CE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555" y="2872481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3" name="Text Box 23">
            <a:extLst>
              <a:ext uri="{FF2B5EF4-FFF2-40B4-BE49-F238E27FC236}">
                <a16:creationId xmlns:a16="http://schemas.microsoft.com/office/drawing/2014/main" id="{63C2302F-E2CA-46A9-9309-D0BE62879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6092" y="3810694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3334" name="Text Box 24">
            <a:extLst>
              <a:ext uri="{FF2B5EF4-FFF2-40B4-BE49-F238E27FC236}">
                <a16:creationId xmlns:a16="http://schemas.microsoft.com/office/drawing/2014/main" id="{382E0DD5-9B29-4715-8D61-DFD0959DE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480" y="3845619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5" name="Text Box 25">
            <a:extLst>
              <a:ext uri="{FF2B5EF4-FFF2-40B4-BE49-F238E27FC236}">
                <a16:creationId xmlns:a16="http://schemas.microsoft.com/office/drawing/2014/main" id="{BF0B5846-FFB1-496B-8B3E-C3E94539D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067" y="4817169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3336" name="Text Box 26">
            <a:extLst>
              <a:ext uri="{FF2B5EF4-FFF2-40B4-BE49-F238E27FC236}">
                <a16:creationId xmlns:a16="http://schemas.microsoft.com/office/drawing/2014/main" id="{8A906DD0-E22C-4E65-A9D3-069F2433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342" y="4817169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3337" name="Object 27">
            <a:extLst>
              <a:ext uri="{FF2B5EF4-FFF2-40B4-BE49-F238E27FC236}">
                <a16:creationId xmlns:a16="http://schemas.microsoft.com/office/drawing/2014/main" id="{390683B0-1366-48D5-BB95-E00CDC45E6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028518"/>
              </p:ext>
            </p:extLst>
          </p:nvPr>
        </p:nvGraphicFramePr>
        <p:xfrm>
          <a:off x="4966642" y="2093231"/>
          <a:ext cx="358616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1" name="Document" r:id="rId3" imgW="5092700" imgH="1562100" progId="Word.Document.8">
                  <p:embed/>
                </p:oleObj>
              </mc:Choice>
              <mc:Fallback>
                <p:oleObj name="Document" r:id="rId3" imgW="5092700" imgH="1562100" progId="Word.Document.8">
                  <p:embed/>
                  <p:pic>
                    <p:nvPicPr>
                      <p:cNvPr id="13337" name="Object 27">
                        <a:extLst>
                          <a:ext uri="{FF2B5EF4-FFF2-40B4-BE49-F238E27FC236}">
                            <a16:creationId xmlns:a16="http://schemas.microsoft.com/office/drawing/2014/main" id="{390683B0-1366-48D5-BB95-E00CDC45E6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642" y="2093231"/>
                        <a:ext cx="3586162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Text Box 28">
            <a:extLst>
              <a:ext uri="{FF2B5EF4-FFF2-40B4-BE49-F238E27FC236}">
                <a16:creationId xmlns:a16="http://schemas.microsoft.com/office/drawing/2014/main" id="{22EB3426-7C8C-4EFB-80E3-38766054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479" y="1631268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3339" name="Text Box 29">
            <a:extLst>
              <a:ext uri="{FF2B5EF4-FFF2-40B4-BE49-F238E27FC236}">
                <a16:creationId xmlns:a16="http://schemas.microsoft.com/office/drawing/2014/main" id="{4838A494-6BD8-4485-B9F4-C8CF3D0BF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67" y="1634231"/>
            <a:ext cx="3429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 b="0"/>
              <a:t>Start from the root of tree.</a:t>
            </a:r>
          </a:p>
        </p:txBody>
      </p:sp>
      <p:sp>
        <p:nvSpPr>
          <p:cNvPr id="13340" name="Line 30">
            <a:extLst>
              <a:ext uri="{FF2B5EF4-FFF2-40B4-BE49-F238E27FC236}">
                <a16:creationId xmlns:a16="http://schemas.microsoft.com/office/drawing/2014/main" id="{34A5AE84-2733-4E41-8F86-DB7E5F43BB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6967" y="2015231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13D0D3C-AF5C-48AE-B7ED-1CAA2C1038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5564" y="330201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Apply Model to Test Data</a:t>
            </a:r>
          </a:p>
        </p:txBody>
      </p:sp>
      <p:sp>
        <p:nvSpPr>
          <p:cNvPr id="14338" name="Line 4">
            <a:extLst>
              <a:ext uri="{FF2B5EF4-FFF2-40B4-BE49-F238E27FC236}">
                <a16:creationId xmlns:a16="http://schemas.microsoft.com/office/drawing/2014/main" id="{56A8BE6D-1441-43C0-9CC6-9AE0742DA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791055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Line 5">
            <a:extLst>
              <a:ext uri="{FF2B5EF4-FFF2-40B4-BE49-F238E27FC236}">
                <a16:creationId xmlns:a16="http://schemas.microsoft.com/office/drawing/2014/main" id="{04874380-62CC-4810-8CF6-544ABD241E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791055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Line 6">
            <a:extLst>
              <a:ext uri="{FF2B5EF4-FFF2-40B4-BE49-F238E27FC236}">
                <a16:creationId xmlns:a16="http://schemas.microsoft.com/office/drawing/2014/main" id="{3B10717E-332C-49C2-AA0D-60DAC8A975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816330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7">
            <a:extLst>
              <a:ext uri="{FF2B5EF4-FFF2-40B4-BE49-F238E27FC236}">
                <a16:creationId xmlns:a16="http://schemas.microsoft.com/office/drawing/2014/main" id="{2AFB65CF-282E-4F14-9C97-3156DB88A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816330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Line 8">
            <a:extLst>
              <a:ext uri="{FF2B5EF4-FFF2-40B4-BE49-F238E27FC236}">
                <a16:creationId xmlns:a16="http://schemas.microsoft.com/office/drawing/2014/main" id="{53702AFC-BB69-4137-BD49-F15777DD20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925742"/>
            <a:ext cx="620712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9">
            <a:extLst>
              <a:ext uri="{FF2B5EF4-FFF2-40B4-BE49-F238E27FC236}">
                <a16:creationId xmlns:a16="http://schemas.microsoft.com/office/drawing/2014/main" id="{A0D9D5A1-9D0E-441D-AC91-6FDAD0F662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925742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11">
            <a:extLst>
              <a:ext uri="{FF2B5EF4-FFF2-40B4-BE49-F238E27FC236}">
                <a16:creationId xmlns:a16="http://schemas.microsoft.com/office/drawing/2014/main" id="{CB069314-8DD4-4C46-B617-94C8AF617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494067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5" name="Text Box 12">
            <a:extLst>
              <a:ext uri="{FF2B5EF4-FFF2-40B4-BE49-F238E27FC236}">
                <a16:creationId xmlns:a16="http://schemas.microsoft.com/office/drawing/2014/main" id="{E7BDDCAE-8841-43D0-9FD8-6E6B9319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465617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6" name="AutoShape 13">
            <a:extLst>
              <a:ext uri="{FF2B5EF4-FFF2-40B4-BE49-F238E27FC236}">
                <a16:creationId xmlns:a16="http://schemas.microsoft.com/office/drawing/2014/main" id="{D40F9F0D-16CC-4B4D-AD51-17D354EDC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433992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47" name="Text Box 14">
            <a:extLst>
              <a:ext uri="{FF2B5EF4-FFF2-40B4-BE49-F238E27FC236}">
                <a16:creationId xmlns:a16="http://schemas.microsoft.com/office/drawing/2014/main" id="{59BB683C-502A-4654-94D5-71BD7C4AE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433992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48" name="AutoShape 15">
            <a:extLst>
              <a:ext uri="{FF2B5EF4-FFF2-40B4-BE49-F238E27FC236}">
                <a16:creationId xmlns:a16="http://schemas.microsoft.com/office/drawing/2014/main" id="{824C1A17-8512-476D-BBFD-32F34F052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454630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49" name="Text Box 16">
            <a:extLst>
              <a:ext uri="{FF2B5EF4-FFF2-40B4-BE49-F238E27FC236}">
                <a16:creationId xmlns:a16="http://schemas.microsoft.com/office/drawing/2014/main" id="{4ED975EC-D304-410D-8CAA-95F7E69A5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437167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0" name="AutoShape 17">
            <a:extLst>
              <a:ext uri="{FF2B5EF4-FFF2-40B4-BE49-F238E27FC236}">
                <a16:creationId xmlns:a16="http://schemas.microsoft.com/office/drawing/2014/main" id="{28A27D12-83EF-4C0A-8F0F-886F45B72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511530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51" name="Text Box 18">
            <a:extLst>
              <a:ext uri="{FF2B5EF4-FFF2-40B4-BE49-F238E27FC236}">
                <a16:creationId xmlns:a16="http://schemas.microsoft.com/office/drawing/2014/main" id="{250672FB-002D-4997-8840-C387EBBAC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494067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4352" name="AutoShape 19">
            <a:extLst>
              <a:ext uri="{FF2B5EF4-FFF2-40B4-BE49-F238E27FC236}">
                <a16:creationId xmlns:a16="http://schemas.microsoft.com/office/drawing/2014/main" id="{8C3AE25B-BF8C-4BF2-82DB-F23ED68A1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498955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4353" name="Text Box 20">
            <a:extLst>
              <a:ext uri="{FF2B5EF4-FFF2-40B4-BE49-F238E27FC236}">
                <a16:creationId xmlns:a16="http://schemas.microsoft.com/office/drawing/2014/main" id="{9FCE4A1D-12AC-47DF-9A80-697ABD195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498955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4" name="Text Box 21">
            <a:extLst>
              <a:ext uri="{FF2B5EF4-FFF2-40B4-BE49-F238E27FC236}">
                <a16:creationId xmlns:a16="http://schemas.microsoft.com/office/drawing/2014/main" id="{322ACB3F-3A0E-4FB4-B51A-41F9B060E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925742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5" name="Text Box 22">
            <a:extLst>
              <a:ext uri="{FF2B5EF4-FFF2-40B4-BE49-F238E27FC236}">
                <a16:creationId xmlns:a16="http://schemas.microsoft.com/office/drawing/2014/main" id="{D0A523E8-4FD1-4620-B409-B652B111F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925742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6" name="Text Box 23">
            <a:extLst>
              <a:ext uri="{FF2B5EF4-FFF2-40B4-BE49-F238E27FC236}">
                <a16:creationId xmlns:a16="http://schemas.microsoft.com/office/drawing/2014/main" id="{2DBC14EE-3135-40AF-B595-F738D30AE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863955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4357" name="Text Box 24">
            <a:extLst>
              <a:ext uri="{FF2B5EF4-FFF2-40B4-BE49-F238E27FC236}">
                <a16:creationId xmlns:a16="http://schemas.microsoft.com/office/drawing/2014/main" id="{6470BC24-4CAE-42B1-BD4F-6E6F8C7C8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898880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8" name="Text Box 25">
            <a:extLst>
              <a:ext uri="{FF2B5EF4-FFF2-40B4-BE49-F238E27FC236}">
                <a16:creationId xmlns:a16="http://schemas.microsoft.com/office/drawing/2014/main" id="{E1D84FFF-B81B-433F-88C5-E025386C4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870430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4359" name="Text Box 26">
            <a:extLst>
              <a:ext uri="{FF2B5EF4-FFF2-40B4-BE49-F238E27FC236}">
                <a16:creationId xmlns:a16="http://schemas.microsoft.com/office/drawing/2014/main" id="{4F779082-04A8-41C2-B421-C3734C26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870430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4360" name="Object 27">
            <a:extLst>
              <a:ext uri="{FF2B5EF4-FFF2-40B4-BE49-F238E27FC236}">
                <a16:creationId xmlns:a16="http://schemas.microsoft.com/office/drawing/2014/main" id="{18E844DE-1304-485C-8A4A-F9689CE1E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518489"/>
              </p:ext>
            </p:extLst>
          </p:nvPr>
        </p:nvGraphicFramePr>
        <p:xfrm>
          <a:off x="4987925" y="1844655"/>
          <a:ext cx="3678238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5" name="Document" r:id="rId3" imgW="5232400" imgH="1562100" progId="Word.Document.8">
                  <p:embed/>
                </p:oleObj>
              </mc:Choice>
              <mc:Fallback>
                <p:oleObj name="Document" r:id="rId3" imgW="5232400" imgH="1562100" progId="Word.Document.8">
                  <p:embed/>
                  <p:pic>
                    <p:nvPicPr>
                      <p:cNvPr id="14360" name="Object 27">
                        <a:extLst>
                          <a:ext uri="{FF2B5EF4-FFF2-40B4-BE49-F238E27FC236}">
                            <a16:creationId xmlns:a16="http://schemas.microsoft.com/office/drawing/2014/main" id="{18E844DE-1304-485C-8A4A-F9689CE1E1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7925" y="1844655"/>
                        <a:ext cx="3678238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1" name="Text Box 28">
            <a:extLst>
              <a:ext uri="{FF2B5EF4-FFF2-40B4-BE49-F238E27FC236}">
                <a16:creationId xmlns:a16="http://schemas.microsoft.com/office/drawing/2014/main" id="{A54CE64B-5C71-4CC9-8E87-325980B28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2844" y="1494126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 dirty="0">
                <a:solidFill>
                  <a:schemeClr val="tx2"/>
                </a:solidFill>
              </a:rPr>
              <a:t>Test Data</a:t>
            </a:r>
            <a:endParaRPr lang="en-US" altLang="en-US" sz="2000" b="0" dirty="0">
              <a:solidFill>
                <a:schemeClr val="bg2"/>
              </a:solidFill>
            </a:endParaRPr>
          </a:p>
        </p:txBody>
      </p:sp>
      <p:sp>
        <p:nvSpPr>
          <p:cNvPr id="14362" name="Line 29">
            <a:extLst>
              <a:ext uri="{FF2B5EF4-FFF2-40B4-BE49-F238E27FC236}">
                <a16:creationId xmlns:a16="http://schemas.microsoft.com/office/drawing/2014/main" id="{39762673-54F9-47FA-AEA7-AEBFEEE684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068492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Text Box 30">
            <a:extLst>
              <a:ext uri="{FF2B5EF4-FFF2-40B4-BE49-F238E27FC236}">
                <a16:creationId xmlns:a16="http://schemas.microsoft.com/office/drawing/2014/main" id="{AE047BE0-2BA1-43B3-B053-658EBFC15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601892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8500862-0B0F-4476-B043-EB69CCE76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10369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Apply Model to Test Data</a:t>
            </a:r>
          </a:p>
        </p:txBody>
      </p:sp>
      <p:sp>
        <p:nvSpPr>
          <p:cNvPr id="15362" name="Line 3">
            <a:extLst>
              <a:ext uri="{FF2B5EF4-FFF2-40B4-BE49-F238E27FC236}">
                <a16:creationId xmlns:a16="http://schemas.microsoft.com/office/drawing/2014/main" id="{82A8ADAA-CCDA-4312-9E67-3455102DB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7653" y="4888714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4">
            <a:extLst>
              <a:ext uri="{FF2B5EF4-FFF2-40B4-BE49-F238E27FC236}">
                <a16:creationId xmlns:a16="http://schemas.microsoft.com/office/drawing/2014/main" id="{4EC4C0D6-BDF2-445C-87F4-1C40D009B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7816" y="4888714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>
            <a:extLst>
              <a:ext uri="{FF2B5EF4-FFF2-40B4-BE49-F238E27FC236}">
                <a16:creationId xmlns:a16="http://schemas.microsoft.com/office/drawing/2014/main" id="{A42839C7-9CF1-4A02-8FB5-906617682C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5841" y="3913989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>
            <a:extLst>
              <a:ext uri="{FF2B5EF4-FFF2-40B4-BE49-F238E27FC236}">
                <a16:creationId xmlns:a16="http://schemas.microsoft.com/office/drawing/2014/main" id="{52DA3C68-DE02-434B-B10E-89F8738176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4578" y="3913989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>
            <a:extLst>
              <a:ext uri="{FF2B5EF4-FFF2-40B4-BE49-F238E27FC236}">
                <a16:creationId xmlns:a16="http://schemas.microsoft.com/office/drawing/2014/main" id="{6A5CACC0-3644-4FBC-9F83-1D723E133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3641" y="3023401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>
            <a:extLst>
              <a:ext uri="{FF2B5EF4-FFF2-40B4-BE49-F238E27FC236}">
                <a16:creationId xmlns:a16="http://schemas.microsoft.com/office/drawing/2014/main" id="{8DA73204-53C6-4A30-B336-60FA1AF723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8691" y="3023401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0E64B6E4-17B0-4AD3-91DF-291F8B5B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853" y="3591726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39DACC15-A05A-4C39-AA3A-DEDDF011E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516" y="4563276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0" name="AutoShape 12">
            <a:extLst>
              <a:ext uri="{FF2B5EF4-FFF2-40B4-BE49-F238E27FC236}">
                <a16:creationId xmlns:a16="http://schemas.microsoft.com/office/drawing/2014/main" id="{C7EF50E1-1C39-48C8-95DF-1EF8FA8CE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0516" y="5531651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1" name="Text Box 13">
            <a:extLst>
              <a:ext uri="{FF2B5EF4-FFF2-40B4-BE49-F238E27FC236}">
                <a16:creationId xmlns:a16="http://schemas.microsoft.com/office/drawing/2014/main" id="{CA80B343-AAD0-4560-A866-299F90A7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966" y="5531651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2" name="AutoShape 14">
            <a:extLst>
              <a:ext uri="{FF2B5EF4-FFF2-40B4-BE49-F238E27FC236}">
                <a16:creationId xmlns:a16="http://schemas.microsoft.com/office/drawing/2014/main" id="{C8BBC06F-05D5-4849-976E-C7E6D7802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03" y="5552289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3" name="Text Box 15">
            <a:extLst>
              <a:ext uri="{FF2B5EF4-FFF2-40B4-BE49-F238E27FC236}">
                <a16:creationId xmlns:a16="http://schemas.microsoft.com/office/drawing/2014/main" id="{30CCC176-FBB9-4FA4-98F9-4D645EF8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978" y="5534826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4" name="AutoShape 16">
            <a:extLst>
              <a:ext uri="{FF2B5EF4-FFF2-40B4-BE49-F238E27FC236}">
                <a16:creationId xmlns:a16="http://schemas.microsoft.com/office/drawing/2014/main" id="{DC143013-C6EB-4F90-BB6E-9CDE718FC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78" y="3609189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5" name="Text Box 17">
            <a:extLst>
              <a:ext uri="{FF2B5EF4-FFF2-40B4-BE49-F238E27FC236}">
                <a16:creationId xmlns:a16="http://schemas.microsoft.com/office/drawing/2014/main" id="{5B9032FF-678A-498E-80BD-1480159E6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66" y="3591726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5376" name="AutoShape 18">
            <a:extLst>
              <a:ext uri="{FF2B5EF4-FFF2-40B4-BE49-F238E27FC236}">
                <a16:creationId xmlns:a16="http://schemas.microsoft.com/office/drawing/2014/main" id="{3A744CE6-8BB1-4F67-AE18-36B692D68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678" y="4596614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5377" name="Text Box 19">
            <a:extLst>
              <a:ext uri="{FF2B5EF4-FFF2-40B4-BE49-F238E27FC236}">
                <a16:creationId xmlns:a16="http://schemas.microsoft.com/office/drawing/2014/main" id="{5C64B847-705F-4B1C-9890-A1207D706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628" y="4596614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8" name="Text Box 20">
            <a:extLst>
              <a:ext uri="{FF2B5EF4-FFF2-40B4-BE49-F238E27FC236}">
                <a16:creationId xmlns:a16="http://schemas.microsoft.com/office/drawing/2014/main" id="{691A2651-5243-4D95-A246-DF3792B5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303" y="3023401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79" name="Text Box 21">
            <a:extLst>
              <a:ext uri="{FF2B5EF4-FFF2-40B4-BE49-F238E27FC236}">
                <a16:creationId xmlns:a16="http://schemas.microsoft.com/office/drawing/2014/main" id="{D43D4DD6-3792-4914-9435-6A7ABE61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066" y="3023401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5380" name="Text Box 22">
            <a:extLst>
              <a:ext uri="{FF2B5EF4-FFF2-40B4-BE49-F238E27FC236}">
                <a16:creationId xmlns:a16="http://schemas.microsoft.com/office/drawing/2014/main" id="{18A9BCD1-0990-4A0E-8E08-E636B690B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603" y="3961614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5381" name="Text Box 23">
            <a:extLst>
              <a:ext uri="{FF2B5EF4-FFF2-40B4-BE49-F238E27FC236}">
                <a16:creationId xmlns:a16="http://schemas.microsoft.com/office/drawing/2014/main" id="{FA7D88B2-342B-43B6-B21B-1EDC76898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91" y="3996539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82" name="Text Box 24">
            <a:extLst>
              <a:ext uri="{FF2B5EF4-FFF2-40B4-BE49-F238E27FC236}">
                <a16:creationId xmlns:a16="http://schemas.microsoft.com/office/drawing/2014/main" id="{0B10F677-30F4-408E-82D7-9DA7A4F37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578" y="4968089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5383" name="Text Box 25">
            <a:extLst>
              <a:ext uri="{FF2B5EF4-FFF2-40B4-BE49-F238E27FC236}">
                <a16:creationId xmlns:a16="http://schemas.microsoft.com/office/drawing/2014/main" id="{112A6B55-8DC1-4C86-8E9F-961BA729C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853" y="4968089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5384" name="Object 26">
            <a:extLst>
              <a:ext uri="{FF2B5EF4-FFF2-40B4-BE49-F238E27FC236}">
                <a16:creationId xmlns:a16="http://schemas.microsoft.com/office/drawing/2014/main" id="{6CBCE12D-0A7E-461B-BAD9-7D9815A203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096469"/>
              </p:ext>
            </p:extLst>
          </p:nvPr>
        </p:nvGraphicFramePr>
        <p:xfrm>
          <a:off x="4966641" y="1942314"/>
          <a:ext cx="36528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9" name="Document" r:id="rId3" imgW="5143500" imgH="1600200" progId="Word.Document.8">
                  <p:embed/>
                </p:oleObj>
              </mc:Choice>
              <mc:Fallback>
                <p:oleObj name="Document" r:id="rId3" imgW="5143500" imgH="1600200" progId="Word.Document.8">
                  <p:embed/>
                  <p:pic>
                    <p:nvPicPr>
                      <p:cNvPr id="15384" name="Object 26">
                        <a:extLst>
                          <a:ext uri="{FF2B5EF4-FFF2-40B4-BE49-F238E27FC236}">
                            <a16:creationId xmlns:a16="http://schemas.microsoft.com/office/drawing/2014/main" id="{6CBCE12D-0A7E-461B-BAD9-7D9815A203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641" y="1942314"/>
                        <a:ext cx="365283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5" name="Text Box 27">
            <a:extLst>
              <a:ext uri="{FF2B5EF4-FFF2-40B4-BE49-F238E27FC236}">
                <a16:creationId xmlns:a16="http://schemas.microsoft.com/office/drawing/2014/main" id="{2F709821-A106-4BE4-99B7-AE604DE11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478" y="1480351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5386" name="Line 28">
            <a:extLst>
              <a:ext uri="{FF2B5EF4-FFF2-40B4-BE49-F238E27FC236}">
                <a16:creationId xmlns:a16="http://schemas.microsoft.com/office/drawing/2014/main" id="{A92EC166-4110-4F14-99E2-A753E98215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1678" y="2699551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Text Box 33">
            <a:extLst>
              <a:ext uri="{FF2B5EF4-FFF2-40B4-BE49-F238E27FC236}">
                <a16:creationId xmlns:a16="http://schemas.microsoft.com/office/drawing/2014/main" id="{D80BA117-04E5-4D25-8053-C681B78FA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28" y="2699551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4189845-0FAC-4C8A-9572-31A23A8AE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3213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Apply Model to Test Data</a:t>
            </a:r>
          </a:p>
        </p:txBody>
      </p:sp>
      <p:sp>
        <p:nvSpPr>
          <p:cNvPr id="16386" name="Line 3">
            <a:extLst>
              <a:ext uri="{FF2B5EF4-FFF2-40B4-BE49-F238E27FC236}">
                <a16:creationId xmlns:a16="http://schemas.microsoft.com/office/drawing/2014/main" id="{6654FDA8-72F4-4D9E-B29D-6F727DBFD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5509" y="47999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4">
            <a:extLst>
              <a:ext uri="{FF2B5EF4-FFF2-40B4-BE49-F238E27FC236}">
                <a16:creationId xmlns:a16="http://schemas.microsoft.com/office/drawing/2014/main" id="{44368EF9-2C0E-455C-A6F3-CCF0895561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5672" y="47999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5">
            <a:extLst>
              <a:ext uri="{FF2B5EF4-FFF2-40B4-BE49-F238E27FC236}">
                <a16:creationId xmlns:a16="http://schemas.microsoft.com/office/drawing/2014/main" id="{C631A44B-603B-4521-8C36-20C85C885C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3697" y="38252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6">
            <a:extLst>
              <a:ext uri="{FF2B5EF4-FFF2-40B4-BE49-F238E27FC236}">
                <a16:creationId xmlns:a16="http://schemas.microsoft.com/office/drawing/2014/main" id="{0DAFE3D3-63CA-44B4-AE2B-82F420AA5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2434" y="38252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7">
            <a:extLst>
              <a:ext uri="{FF2B5EF4-FFF2-40B4-BE49-F238E27FC236}">
                <a16:creationId xmlns:a16="http://schemas.microsoft.com/office/drawing/2014/main" id="{3F74804A-7A96-4B96-87E2-09A4D26F66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91497" y="29346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8">
            <a:extLst>
              <a:ext uri="{FF2B5EF4-FFF2-40B4-BE49-F238E27FC236}">
                <a16:creationId xmlns:a16="http://schemas.microsoft.com/office/drawing/2014/main" id="{AC8075D9-C9A2-48B5-BCB4-2D4791F51F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6547" y="29346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Text Box 10">
            <a:extLst>
              <a:ext uri="{FF2B5EF4-FFF2-40B4-BE49-F238E27FC236}">
                <a16:creationId xmlns:a16="http://schemas.microsoft.com/office/drawing/2014/main" id="{FAB0D765-6F13-48B0-B577-41CBA0636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709" y="35029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E0C25DCC-6325-43C2-8087-9B8F569C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2372" y="44745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4" name="AutoShape 12">
            <a:extLst>
              <a:ext uri="{FF2B5EF4-FFF2-40B4-BE49-F238E27FC236}">
                <a16:creationId xmlns:a16="http://schemas.microsoft.com/office/drawing/2014/main" id="{468DE7B0-FDD7-42CC-ADC9-86D382BAC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372" y="54428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395" name="Text Box 13">
            <a:extLst>
              <a:ext uri="{FF2B5EF4-FFF2-40B4-BE49-F238E27FC236}">
                <a16:creationId xmlns:a16="http://schemas.microsoft.com/office/drawing/2014/main" id="{DABC81D7-2103-4EA9-9306-8BDB3DF0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822" y="5442875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6" name="AutoShape 14">
            <a:extLst>
              <a:ext uri="{FF2B5EF4-FFF2-40B4-BE49-F238E27FC236}">
                <a16:creationId xmlns:a16="http://schemas.microsoft.com/office/drawing/2014/main" id="{946D1A10-755F-4542-807A-00A40EE7C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1659" y="54635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397" name="Text Box 15">
            <a:extLst>
              <a:ext uri="{FF2B5EF4-FFF2-40B4-BE49-F238E27FC236}">
                <a16:creationId xmlns:a16="http://schemas.microsoft.com/office/drawing/2014/main" id="{3070DA6E-BD1C-450C-99ED-2E2433E8F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834" y="544605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398" name="AutoShape 16">
            <a:extLst>
              <a:ext uri="{FF2B5EF4-FFF2-40B4-BE49-F238E27FC236}">
                <a16:creationId xmlns:a16="http://schemas.microsoft.com/office/drawing/2014/main" id="{7BA13988-E217-467B-BE7D-6D9BB058E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534" y="35204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399" name="Text Box 17">
            <a:extLst>
              <a:ext uri="{FF2B5EF4-FFF2-40B4-BE49-F238E27FC236}">
                <a16:creationId xmlns:a16="http://schemas.microsoft.com/office/drawing/2014/main" id="{88775961-4A12-4FE2-9D8F-C980F1D5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22" y="3502950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6400" name="AutoShape 18">
            <a:extLst>
              <a:ext uri="{FF2B5EF4-FFF2-40B4-BE49-F238E27FC236}">
                <a16:creationId xmlns:a16="http://schemas.microsoft.com/office/drawing/2014/main" id="{7C14FA3E-B966-49C0-9A59-A3B925832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534" y="45078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6401" name="Text Box 19">
            <a:extLst>
              <a:ext uri="{FF2B5EF4-FFF2-40B4-BE49-F238E27FC236}">
                <a16:creationId xmlns:a16="http://schemas.microsoft.com/office/drawing/2014/main" id="{FE456DF6-A29A-4A91-9FB7-8154021C4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484" y="4507838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2" name="Text Box 20">
            <a:extLst>
              <a:ext uri="{FF2B5EF4-FFF2-40B4-BE49-F238E27FC236}">
                <a16:creationId xmlns:a16="http://schemas.microsoft.com/office/drawing/2014/main" id="{50D0CB85-8DB9-4236-B5F3-B701D9806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159" y="2934625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3" name="Text Box 21">
            <a:extLst>
              <a:ext uri="{FF2B5EF4-FFF2-40B4-BE49-F238E27FC236}">
                <a16:creationId xmlns:a16="http://schemas.microsoft.com/office/drawing/2014/main" id="{58324734-18CC-406B-B866-BD7576D55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922" y="2934625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6404" name="Text Box 22">
            <a:extLst>
              <a:ext uri="{FF2B5EF4-FFF2-40B4-BE49-F238E27FC236}">
                <a16:creationId xmlns:a16="http://schemas.microsoft.com/office/drawing/2014/main" id="{FC071BAD-0D75-4863-8163-D80876FC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9459" y="3872838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405" name="Text Box 23">
            <a:extLst>
              <a:ext uri="{FF2B5EF4-FFF2-40B4-BE49-F238E27FC236}">
                <a16:creationId xmlns:a16="http://schemas.microsoft.com/office/drawing/2014/main" id="{0893316C-21F3-4B37-9942-0700AD30C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847" y="3907763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6" name="Text Box 24">
            <a:extLst>
              <a:ext uri="{FF2B5EF4-FFF2-40B4-BE49-F238E27FC236}">
                <a16:creationId xmlns:a16="http://schemas.microsoft.com/office/drawing/2014/main" id="{0F440198-8C5F-40FD-949F-5DB9B4C78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434" y="4879313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6407" name="Text Box 25">
            <a:extLst>
              <a:ext uri="{FF2B5EF4-FFF2-40B4-BE49-F238E27FC236}">
                <a16:creationId xmlns:a16="http://schemas.microsoft.com/office/drawing/2014/main" id="{D3E175E6-83AF-4B08-B14D-6BE5654C3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709" y="4879313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6408" name="Object 26">
            <a:extLst>
              <a:ext uri="{FF2B5EF4-FFF2-40B4-BE49-F238E27FC236}">
                <a16:creationId xmlns:a16="http://schemas.microsoft.com/office/drawing/2014/main" id="{5AD7F2BF-2DD1-44E8-93CE-3F8CD9A91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382784"/>
              </p:ext>
            </p:extLst>
          </p:nvPr>
        </p:nvGraphicFramePr>
        <p:xfrm>
          <a:off x="4904497" y="1853538"/>
          <a:ext cx="3576637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Document" r:id="rId3" imgW="5054600" imgH="1600200" progId="Word.Document.8">
                  <p:embed/>
                </p:oleObj>
              </mc:Choice>
              <mc:Fallback>
                <p:oleObj name="Document" r:id="rId3" imgW="5054600" imgH="1600200" progId="Word.Document.8">
                  <p:embed/>
                  <p:pic>
                    <p:nvPicPr>
                      <p:cNvPr id="16408" name="Object 26">
                        <a:extLst>
                          <a:ext uri="{FF2B5EF4-FFF2-40B4-BE49-F238E27FC236}">
                            <a16:creationId xmlns:a16="http://schemas.microsoft.com/office/drawing/2014/main" id="{5AD7F2BF-2DD1-44E8-93CE-3F8CD9A91F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497" y="1853538"/>
                        <a:ext cx="3576637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Text Box 27">
            <a:extLst>
              <a:ext uri="{FF2B5EF4-FFF2-40B4-BE49-F238E27FC236}">
                <a16:creationId xmlns:a16="http://schemas.microsoft.com/office/drawing/2014/main" id="{5814FC83-E9AA-4A72-923A-B36CA1125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334" y="1391575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6410" name="Line 28">
            <a:extLst>
              <a:ext uri="{FF2B5EF4-FFF2-40B4-BE49-F238E27FC236}">
                <a16:creationId xmlns:a16="http://schemas.microsoft.com/office/drawing/2014/main" id="{9B60F30B-25F0-4E02-9205-9196E72DB7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6734" y="23059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Text Box 29">
            <a:extLst>
              <a:ext uri="{FF2B5EF4-FFF2-40B4-BE49-F238E27FC236}">
                <a16:creationId xmlns:a16="http://schemas.microsoft.com/office/drawing/2014/main" id="{782D7552-4A10-49EF-AA4E-FBC4DEE9A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3284" y="2610775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F913686-F9A1-43CF-971D-57FD40452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25437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Apply Model to Test Data</a:t>
            </a:r>
          </a:p>
        </p:txBody>
      </p:sp>
      <p:sp>
        <p:nvSpPr>
          <p:cNvPr id="17410" name="Line 3">
            <a:extLst>
              <a:ext uri="{FF2B5EF4-FFF2-40B4-BE49-F238E27FC236}">
                <a16:creationId xmlns:a16="http://schemas.microsoft.com/office/drawing/2014/main" id="{A5C44BA8-84B4-4329-B4FC-AA80BBE1D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79837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Line 4">
            <a:extLst>
              <a:ext uri="{FF2B5EF4-FFF2-40B4-BE49-F238E27FC236}">
                <a16:creationId xmlns:a16="http://schemas.microsoft.com/office/drawing/2014/main" id="{797895E3-BF9E-446D-9E4F-1641D1CBD5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68463" y="4879837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5">
            <a:extLst>
              <a:ext uri="{FF2B5EF4-FFF2-40B4-BE49-F238E27FC236}">
                <a16:creationId xmlns:a16="http://schemas.microsoft.com/office/drawing/2014/main" id="{09581D5C-6807-48B8-AC2F-8E48F06FE3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6488" y="3905112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94B25752-DE6D-4333-B1E8-3A66014C1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5225" y="3905112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7">
            <a:extLst>
              <a:ext uri="{FF2B5EF4-FFF2-40B4-BE49-F238E27FC236}">
                <a16:creationId xmlns:a16="http://schemas.microsoft.com/office/drawing/2014/main" id="{2FC40FF1-CE46-4E85-B66E-8F5BD7489E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4288" y="3014524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8">
            <a:extLst>
              <a:ext uri="{FF2B5EF4-FFF2-40B4-BE49-F238E27FC236}">
                <a16:creationId xmlns:a16="http://schemas.microsoft.com/office/drawing/2014/main" id="{4E0AC857-653F-4E1C-A81F-4C632F7FE3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9338" y="3014524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Text Box 10">
            <a:extLst>
              <a:ext uri="{FF2B5EF4-FFF2-40B4-BE49-F238E27FC236}">
                <a16:creationId xmlns:a16="http://schemas.microsoft.com/office/drawing/2014/main" id="{31A188CD-F3E0-4270-BBA1-15965EB02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3582849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17" name="Text Box 11">
            <a:extLst>
              <a:ext uri="{FF2B5EF4-FFF2-40B4-BE49-F238E27FC236}">
                <a16:creationId xmlns:a16="http://schemas.microsoft.com/office/drawing/2014/main" id="{B088FB2D-4993-482E-92FF-F12075DE8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554399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18" name="AutoShape 12">
            <a:extLst>
              <a:ext uri="{FF2B5EF4-FFF2-40B4-BE49-F238E27FC236}">
                <a16:creationId xmlns:a16="http://schemas.microsoft.com/office/drawing/2014/main" id="{1F9C1CC1-F565-4255-996C-D3743FE57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163" y="5522774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19" name="Text Box 13">
            <a:extLst>
              <a:ext uri="{FF2B5EF4-FFF2-40B4-BE49-F238E27FC236}">
                <a16:creationId xmlns:a16="http://schemas.microsoft.com/office/drawing/2014/main" id="{956999A7-BB5C-470C-92AF-D68F15462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8613" y="5522774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0" name="AutoShape 14">
            <a:extLst>
              <a:ext uri="{FF2B5EF4-FFF2-40B4-BE49-F238E27FC236}">
                <a16:creationId xmlns:a16="http://schemas.microsoft.com/office/drawing/2014/main" id="{1C101A96-F92E-4F68-9D70-DADD2D5D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5543412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21" name="Text Box 15">
            <a:extLst>
              <a:ext uri="{FF2B5EF4-FFF2-40B4-BE49-F238E27FC236}">
                <a16:creationId xmlns:a16="http://schemas.microsoft.com/office/drawing/2014/main" id="{0376D1BD-C3DD-4253-AEEC-8937457B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25" y="5525949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2" name="AutoShape 16">
            <a:extLst>
              <a:ext uri="{FF2B5EF4-FFF2-40B4-BE49-F238E27FC236}">
                <a16:creationId xmlns:a16="http://schemas.microsoft.com/office/drawing/2014/main" id="{B1823FFB-E289-4C8C-901F-55F3978AD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3600312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23" name="Text Box 17">
            <a:extLst>
              <a:ext uri="{FF2B5EF4-FFF2-40B4-BE49-F238E27FC236}">
                <a16:creationId xmlns:a16="http://schemas.microsoft.com/office/drawing/2014/main" id="{953DB719-85F0-4BBA-B5BA-5D45B6EBE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3582849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7424" name="AutoShape 18">
            <a:extLst>
              <a:ext uri="{FF2B5EF4-FFF2-40B4-BE49-F238E27FC236}">
                <a16:creationId xmlns:a16="http://schemas.microsoft.com/office/drawing/2014/main" id="{7837243C-859F-4CB3-9D4A-9F92C6781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4587737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7425" name="Text Box 19">
            <a:extLst>
              <a:ext uri="{FF2B5EF4-FFF2-40B4-BE49-F238E27FC236}">
                <a16:creationId xmlns:a16="http://schemas.microsoft.com/office/drawing/2014/main" id="{ED1B0FE0-BC53-4B69-A5F4-50CC2EDB5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275" y="4587737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6" name="Text Box 20">
            <a:extLst>
              <a:ext uri="{FF2B5EF4-FFF2-40B4-BE49-F238E27FC236}">
                <a16:creationId xmlns:a16="http://schemas.microsoft.com/office/drawing/2014/main" id="{3B41FB1B-D4C9-4F5D-96D0-968FDC03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50" y="3014524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27" name="Text Box 21">
            <a:extLst>
              <a:ext uri="{FF2B5EF4-FFF2-40B4-BE49-F238E27FC236}">
                <a16:creationId xmlns:a16="http://schemas.microsoft.com/office/drawing/2014/main" id="{CA9CAFDA-E71A-4A2B-B9CD-37E59FFD2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3014524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7428" name="Text Box 22">
            <a:extLst>
              <a:ext uri="{FF2B5EF4-FFF2-40B4-BE49-F238E27FC236}">
                <a16:creationId xmlns:a16="http://schemas.microsoft.com/office/drawing/2014/main" id="{071D0BFD-351B-4C5C-84FD-11F209DC2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3952737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Married </a:t>
            </a:r>
          </a:p>
        </p:txBody>
      </p:sp>
      <p:sp>
        <p:nvSpPr>
          <p:cNvPr id="17429" name="Text Box 23">
            <a:extLst>
              <a:ext uri="{FF2B5EF4-FFF2-40B4-BE49-F238E27FC236}">
                <a16:creationId xmlns:a16="http://schemas.microsoft.com/office/drawing/2014/main" id="{770EE8FE-0778-4053-9E39-C40CFA073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638" y="3987662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30" name="Text Box 24">
            <a:extLst>
              <a:ext uri="{FF2B5EF4-FFF2-40B4-BE49-F238E27FC236}">
                <a16:creationId xmlns:a16="http://schemas.microsoft.com/office/drawing/2014/main" id="{D2ABB308-17E1-4414-A45B-197C197E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225" y="4959212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7431" name="Text Box 25">
            <a:extLst>
              <a:ext uri="{FF2B5EF4-FFF2-40B4-BE49-F238E27FC236}">
                <a16:creationId xmlns:a16="http://schemas.microsoft.com/office/drawing/2014/main" id="{1E12C45D-75EC-4B1A-979F-6C12A5CE2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4959212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7432" name="Object 26">
            <a:extLst>
              <a:ext uri="{FF2B5EF4-FFF2-40B4-BE49-F238E27FC236}">
                <a16:creationId xmlns:a16="http://schemas.microsoft.com/office/drawing/2014/main" id="{E020D34F-E07B-40D6-9CDD-CF254E264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52185"/>
              </p:ext>
            </p:extLst>
          </p:nvPr>
        </p:nvGraphicFramePr>
        <p:xfrm>
          <a:off x="4967288" y="1933437"/>
          <a:ext cx="3719512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Document" r:id="rId3" imgW="5270500" imgH="1562100" progId="Word.Document.8">
                  <p:embed/>
                </p:oleObj>
              </mc:Choice>
              <mc:Fallback>
                <p:oleObj name="Document" r:id="rId3" imgW="5270500" imgH="1562100" progId="Word.Document.8">
                  <p:embed/>
                  <p:pic>
                    <p:nvPicPr>
                      <p:cNvPr id="17432" name="Object 26">
                        <a:extLst>
                          <a:ext uri="{FF2B5EF4-FFF2-40B4-BE49-F238E27FC236}">
                            <a16:creationId xmlns:a16="http://schemas.microsoft.com/office/drawing/2014/main" id="{E020D34F-E07B-40D6-9CDD-CF254E2644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1933437"/>
                        <a:ext cx="3719512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3" name="Text Box 27">
            <a:extLst>
              <a:ext uri="{FF2B5EF4-FFF2-40B4-BE49-F238E27FC236}">
                <a16:creationId xmlns:a16="http://schemas.microsoft.com/office/drawing/2014/main" id="{99F29EE8-4751-46EC-8D7E-1F20D6519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5" y="1471474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7434" name="Line 28">
            <a:extLst>
              <a:ext uri="{FF2B5EF4-FFF2-40B4-BE49-F238E27FC236}">
                <a16:creationId xmlns:a16="http://schemas.microsoft.com/office/drawing/2014/main" id="{A44AE565-601F-42D4-8DC6-15A8D7B207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7725" y="2919274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Text Box 29">
            <a:extLst>
              <a:ext uri="{FF2B5EF4-FFF2-40B4-BE49-F238E27FC236}">
                <a16:creationId xmlns:a16="http://schemas.microsoft.com/office/drawing/2014/main" id="{BCB815D9-B2C1-478F-9E33-19EA73F1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6075" y="2690674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05C3759-8E76-4AB9-AC94-72D0D840B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63538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Apply Model to Test Data</a:t>
            </a:r>
          </a:p>
        </p:txBody>
      </p:sp>
      <p:sp>
        <p:nvSpPr>
          <p:cNvPr id="18434" name="Line 3">
            <a:extLst>
              <a:ext uri="{FF2B5EF4-FFF2-40B4-BE49-F238E27FC236}">
                <a16:creationId xmlns:a16="http://schemas.microsoft.com/office/drawing/2014/main" id="{399E9645-00A4-4D7C-B515-111A12ED8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8775" y="4835449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C7E01FEE-3176-4252-B438-78753CA6BE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8938" y="4835449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5">
            <a:extLst>
              <a:ext uri="{FF2B5EF4-FFF2-40B4-BE49-F238E27FC236}">
                <a16:creationId xmlns:a16="http://schemas.microsoft.com/office/drawing/2014/main" id="{71C82E23-8BA5-44A8-B2EB-01CCAC0BA5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6963" y="386072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6">
            <a:extLst>
              <a:ext uri="{FF2B5EF4-FFF2-40B4-BE49-F238E27FC236}">
                <a16:creationId xmlns:a16="http://schemas.microsoft.com/office/drawing/2014/main" id="{D2D8FE7A-F89D-4917-A3C8-EB087058A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5700" y="3860724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Line 7">
            <a:extLst>
              <a:ext uri="{FF2B5EF4-FFF2-40B4-BE49-F238E27FC236}">
                <a16:creationId xmlns:a16="http://schemas.microsoft.com/office/drawing/2014/main" id="{CB301687-71A5-482B-BF68-968E7B8981A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4763" y="297013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8">
            <a:extLst>
              <a:ext uri="{FF2B5EF4-FFF2-40B4-BE49-F238E27FC236}">
                <a16:creationId xmlns:a16="http://schemas.microsoft.com/office/drawing/2014/main" id="{ED00308B-5029-45D5-A6C1-95ADCD1800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9813" y="297013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10">
            <a:extLst>
              <a:ext uri="{FF2B5EF4-FFF2-40B4-BE49-F238E27FC236}">
                <a16:creationId xmlns:a16="http://schemas.microsoft.com/office/drawing/2014/main" id="{04C790B7-6159-47D9-956D-24FBD8D5B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353846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1" name="Text Box 11">
            <a:extLst>
              <a:ext uri="{FF2B5EF4-FFF2-40B4-BE49-F238E27FC236}">
                <a16:creationId xmlns:a16="http://schemas.microsoft.com/office/drawing/2014/main" id="{E1CD48A7-0889-4527-8882-82C342A8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638" y="4510011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2" name="AutoShape 12">
            <a:extLst>
              <a:ext uri="{FF2B5EF4-FFF2-40B4-BE49-F238E27FC236}">
                <a16:creationId xmlns:a16="http://schemas.microsoft.com/office/drawing/2014/main" id="{7B042607-BD97-4D38-AC64-720FAD0A9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1638" y="547838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3" name="Text Box 13">
            <a:extLst>
              <a:ext uri="{FF2B5EF4-FFF2-40B4-BE49-F238E27FC236}">
                <a16:creationId xmlns:a16="http://schemas.microsoft.com/office/drawing/2014/main" id="{042CF95A-82ED-4DCE-BB58-65892E88B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9088" y="5478386"/>
            <a:ext cx="7508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4" name="AutoShape 14">
            <a:extLst>
              <a:ext uri="{FF2B5EF4-FFF2-40B4-BE49-F238E27FC236}">
                <a16:creationId xmlns:a16="http://schemas.microsoft.com/office/drawing/2014/main" id="{51C8C9CC-D1E7-4DC0-B900-B5BD33B2E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49902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5" name="Text Box 15">
            <a:extLst>
              <a:ext uri="{FF2B5EF4-FFF2-40B4-BE49-F238E27FC236}">
                <a16:creationId xmlns:a16="http://schemas.microsoft.com/office/drawing/2014/main" id="{E358D76E-CD35-4981-BBB2-B927D44D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5481561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46" name="AutoShape 16">
            <a:extLst>
              <a:ext uri="{FF2B5EF4-FFF2-40B4-BE49-F238E27FC236}">
                <a16:creationId xmlns:a16="http://schemas.microsoft.com/office/drawing/2014/main" id="{0EBBB9E0-0579-4083-BDC3-0ABEA6A55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55592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7" name="Text Box 17">
            <a:extLst>
              <a:ext uri="{FF2B5EF4-FFF2-40B4-BE49-F238E27FC236}">
                <a16:creationId xmlns:a16="http://schemas.microsoft.com/office/drawing/2014/main" id="{DF7435AE-F972-41DA-8230-09E7AE62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88" y="3538461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sp>
        <p:nvSpPr>
          <p:cNvPr id="18448" name="AutoShape 18">
            <a:extLst>
              <a:ext uri="{FF2B5EF4-FFF2-40B4-BE49-F238E27FC236}">
                <a16:creationId xmlns:a16="http://schemas.microsoft.com/office/drawing/2014/main" id="{54DC5B1A-1D8C-42A1-BEA2-82FB2892A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454334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8449" name="Text Box 19">
            <a:extLst>
              <a:ext uri="{FF2B5EF4-FFF2-40B4-BE49-F238E27FC236}">
                <a16:creationId xmlns:a16="http://schemas.microsoft.com/office/drawing/2014/main" id="{2446B3D7-94C1-4A2D-BEB4-53AA4CCC9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0" y="4543349"/>
            <a:ext cx="490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0" name="Text Box 20">
            <a:extLst>
              <a:ext uri="{FF2B5EF4-FFF2-40B4-BE49-F238E27FC236}">
                <a16:creationId xmlns:a16="http://schemas.microsoft.com/office/drawing/2014/main" id="{C9F0E219-2699-4F54-90F2-790CA879E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" y="2970136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1" name="Text Box 21">
            <a:extLst>
              <a:ext uri="{FF2B5EF4-FFF2-40B4-BE49-F238E27FC236}">
                <a16:creationId xmlns:a16="http://schemas.microsoft.com/office/drawing/2014/main" id="{0AA7AFE8-9E06-4ACA-9B00-45165F13F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8" y="2970136"/>
            <a:ext cx="442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8452" name="Text Box 22">
            <a:extLst>
              <a:ext uri="{FF2B5EF4-FFF2-40B4-BE49-F238E27FC236}">
                <a16:creationId xmlns:a16="http://schemas.microsoft.com/office/drawing/2014/main" id="{D476EC57-B797-4925-B872-F2D238CF4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908349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>
                <a:solidFill>
                  <a:srgbClr val="FF0000"/>
                </a:solidFill>
              </a:rPr>
              <a:t>Married </a:t>
            </a:r>
          </a:p>
        </p:txBody>
      </p:sp>
      <p:sp>
        <p:nvSpPr>
          <p:cNvPr id="18453" name="Text Box 23">
            <a:extLst>
              <a:ext uri="{FF2B5EF4-FFF2-40B4-BE49-F238E27FC236}">
                <a16:creationId xmlns:a16="http://schemas.microsoft.com/office/drawing/2014/main" id="{F80673C3-33A9-402B-99BC-8590762BD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943274"/>
            <a:ext cx="1660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Single, Divorced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4" name="Text Box 24">
            <a:extLst>
              <a:ext uri="{FF2B5EF4-FFF2-40B4-BE49-F238E27FC236}">
                <a16:creationId xmlns:a16="http://schemas.microsoft.com/office/drawing/2014/main" id="{91118D36-64EA-4224-9A3A-FE735EB42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700" y="4914824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8455" name="Text Box 25">
            <a:extLst>
              <a:ext uri="{FF2B5EF4-FFF2-40B4-BE49-F238E27FC236}">
                <a16:creationId xmlns:a16="http://schemas.microsoft.com/office/drawing/2014/main" id="{A93F7C38-7B33-469E-BFF9-7B31347CA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4914824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graphicFrame>
        <p:nvGraphicFramePr>
          <p:cNvPr id="18456" name="Object 26">
            <a:extLst>
              <a:ext uri="{FF2B5EF4-FFF2-40B4-BE49-F238E27FC236}">
                <a16:creationId xmlns:a16="http://schemas.microsoft.com/office/drawing/2014/main" id="{D0CA5208-FBE8-4E4B-A361-169649B9B6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413642"/>
              </p:ext>
            </p:extLst>
          </p:nvPr>
        </p:nvGraphicFramePr>
        <p:xfrm>
          <a:off x="4957763" y="1889049"/>
          <a:ext cx="36576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Document" r:id="rId3" imgW="5168900" imgH="1562100" progId="Word.Document.8">
                  <p:embed/>
                </p:oleObj>
              </mc:Choice>
              <mc:Fallback>
                <p:oleObj name="Document" r:id="rId3" imgW="5168900" imgH="1562100" progId="Word.Document.8">
                  <p:embed/>
                  <p:pic>
                    <p:nvPicPr>
                      <p:cNvPr id="18456" name="Object 26">
                        <a:extLst>
                          <a:ext uri="{FF2B5EF4-FFF2-40B4-BE49-F238E27FC236}">
                            <a16:creationId xmlns:a16="http://schemas.microsoft.com/office/drawing/2014/main" id="{D0CA5208-FBE8-4E4B-A361-169649B9B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1889049"/>
                        <a:ext cx="36576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7" name="Text Box 27">
            <a:extLst>
              <a:ext uri="{FF2B5EF4-FFF2-40B4-BE49-F238E27FC236}">
                <a16:creationId xmlns:a16="http://schemas.microsoft.com/office/drawing/2014/main" id="{76816771-711F-4BC4-918C-2184680F5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427086"/>
            <a:ext cx="160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>
                <a:solidFill>
                  <a:schemeClr val="tx2"/>
                </a:solidFill>
              </a:rPr>
              <a:t>Test Data</a:t>
            </a:r>
            <a:endParaRPr lang="en-US" altLang="en-US" sz="2000" b="0">
              <a:solidFill>
                <a:schemeClr val="bg2"/>
              </a:solidFill>
            </a:endParaRPr>
          </a:p>
        </p:txBody>
      </p:sp>
      <p:sp>
        <p:nvSpPr>
          <p:cNvPr id="18458" name="Line 28">
            <a:extLst>
              <a:ext uri="{FF2B5EF4-FFF2-40B4-BE49-F238E27FC236}">
                <a16:creationId xmlns:a16="http://schemas.microsoft.com/office/drawing/2014/main" id="{F25AA361-4357-47CF-BE8B-B1EEC10BD5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874886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Text Box 29">
            <a:extLst>
              <a:ext uri="{FF2B5EF4-FFF2-40B4-BE49-F238E27FC236}">
                <a16:creationId xmlns:a16="http://schemas.microsoft.com/office/drawing/2014/main" id="{4AEE59DA-1B0D-4F50-8002-E0118DEE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865486"/>
            <a:ext cx="2667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2000" b="0" dirty="0"/>
              <a:t>Assign Defaulted to “No”</a:t>
            </a:r>
          </a:p>
        </p:txBody>
      </p:sp>
      <p:sp>
        <p:nvSpPr>
          <p:cNvPr id="18460" name="Text Box 30">
            <a:extLst>
              <a:ext uri="{FF2B5EF4-FFF2-40B4-BE49-F238E27FC236}">
                <a16:creationId xmlns:a16="http://schemas.microsoft.com/office/drawing/2014/main" id="{E907DFBA-BB46-4A6E-A242-2552E64E3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646286"/>
            <a:ext cx="1027113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6775EFC-9B78-48C6-9E06-1AE881892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5450" y="318294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Another Example of Decision Tree</a:t>
            </a:r>
          </a:p>
        </p:txBody>
      </p:sp>
      <p:sp>
        <p:nvSpPr>
          <p:cNvPr id="12290" name="Text Box 4">
            <a:extLst>
              <a:ext uri="{FF2B5EF4-FFF2-40B4-BE49-F238E27FC236}">
                <a16:creationId xmlns:a16="http://schemas.microsoft.com/office/drawing/2014/main" id="{61460E62-9DF8-4292-83FD-0B49A341C8D6}"/>
              </a:ext>
            </a:extLst>
          </p:cNvPr>
          <p:cNvSpPr txBox="1">
            <a:spLocks noChangeArrowheads="1"/>
          </p:cNvSpPr>
          <p:nvPr/>
        </p:nvSpPr>
        <p:spPr bwMode="auto">
          <a:xfrm rot="19183191">
            <a:off x="1150398" y="1682104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52461AE5-2569-405A-8299-7732622FAC8D}"/>
              </a:ext>
            </a:extLst>
          </p:cNvPr>
          <p:cNvSpPr txBox="1">
            <a:spLocks noChangeArrowheads="1"/>
          </p:cNvSpPr>
          <p:nvPr/>
        </p:nvSpPr>
        <p:spPr bwMode="auto">
          <a:xfrm rot="19183191">
            <a:off x="1836198" y="1682104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4A2C7CB3-81AE-4B48-A56C-353E945F2E86}"/>
              </a:ext>
            </a:extLst>
          </p:cNvPr>
          <p:cNvSpPr txBox="1">
            <a:spLocks noChangeArrowheads="1"/>
          </p:cNvSpPr>
          <p:nvPr/>
        </p:nvSpPr>
        <p:spPr bwMode="auto">
          <a:xfrm rot="19183191">
            <a:off x="2674398" y="1682104"/>
            <a:ext cx="1277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continuous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1352E2CD-3B44-44A2-B75E-69FC2314EA49}"/>
              </a:ext>
            </a:extLst>
          </p:cNvPr>
          <p:cNvSpPr txBox="1">
            <a:spLocks noChangeArrowheads="1"/>
          </p:cNvSpPr>
          <p:nvPr/>
        </p:nvSpPr>
        <p:spPr bwMode="auto">
          <a:xfrm rot="19183191">
            <a:off x="3436398" y="1834504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2294" name="Line 8">
            <a:extLst>
              <a:ext uri="{FF2B5EF4-FFF2-40B4-BE49-F238E27FC236}">
                <a16:creationId xmlns:a16="http://schemas.microsoft.com/office/drawing/2014/main" id="{6698DAD6-3D77-467B-9B25-8C319A0B0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8165561" y="3731567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4BE82DD1-A94F-4E25-92A5-6965E39D2E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35261" y="3731567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B909B3E2-F753-48A3-ABCD-2CA9A2933A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41486" y="2967979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0DEFA638-F2F5-4DA8-89DA-01B1BDEAC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2748" y="2967979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44CFBC32-A04C-440D-AC60-3ACF98117C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3411" y="2240904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3">
            <a:extLst>
              <a:ext uri="{FF2B5EF4-FFF2-40B4-BE49-F238E27FC236}">
                <a16:creationId xmlns:a16="http://schemas.microsoft.com/office/drawing/2014/main" id="{4A84FDFF-8D34-45A9-BBF8-3DF8508B98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0223" y="2240904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FA7BE591-E656-46A7-AB21-D8336C069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748" y="1977379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MarSt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0351834D-3E07-4EBA-B7BC-8AD514D0B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48" y="2704454"/>
            <a:ext cx="935038" cy="593725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Home Owner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ED864B38-EA30-4D31-93FE-C30F87CB4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48" y="3466454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2D1993"/>
                </a:solidFill>
              </a:rPr>
              <a:t>Income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3" name="AutoShape 17">
            <a:extLst>
              <a:ext uri="{FF2B5EF4-FFF2-40B4-BE49-F238E27FC236}">
                <a16:creationId xmlns:a16="http://schemas.microsoft.com/office/drawing/2014/main" id="{D4A93664-3825-4697-91DB-A563E3CFA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248" y="4255442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813C5F42-E294-446D-BAB8-BA73EF3C6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9048" y="4255442"/>
            <a:ext cx="685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5" name="AutoShape 19">
            <a:extLst>
              <a:ext uri="{FF2B5EF4-FFF2-40B4-BE49-F238E27FC236}">
                <a16:creationId xmlns:a16="http://schemas.microsoft.com/office/drawing/2014/main" id="{E001673C-3D0D-4DCB-97C9-F20B1C27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2998" y="4272904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306" name="Text Box 20">
            <a:extLst>
              <a:ext uri="{FF2B5EF4-FFF2-40B4-BE49-F238E27FC236}">
                <a16:creationId xmlns:a16="http://schemas.microsoft.com/office/drawing/2014/main" id="{32FD8B4D-7EAF-43C7-8868-ABB7F8C30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836" y="4258617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07" name="AutoShape 21">
            <a:extLst>
              <a:ext uri="{FF2B5EF4-FFF2-40B4-BE49-F238E27FC236}">
                <a16:creationId xmlns:a16="http://schemas.microsoft.com/office/drawing/2014/main" id="{1BA0B396-4C82-4AB2-8E99-F8625E891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961" y="2718742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12308" name="Text Box 22">
            <a:extLst>
              <a:ext uri="{FF2B5EF4-FFF2-40B4-BE49-F238E27FC236}">
                <a16:creationId xmlns:a16="http://schemas.microsoft.com/office/drawing/2014/main" id="{3F642F6A-0ADF-426D-B50A-0C81EB2C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211" y="2704454"/>
            <a:ext cx="488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>
                <a:solidFill>
                  <a:srgbClr val="800000"/>
                </a:solidFill>
              </a:rPr>
              <a:t>NO</a:t>
            </a:r>
            <a:endParaRPr lang="en-US" altLang="en-US" sz="1600" b="0">
              <a:solidFill>
                <a:srgbClr val="00FFFF"/>
              </a:solidFill>
            </a:endParaRPr>
          </a:p>
        </p:txBody>
      </p:sp>
      <p:grpSp>
        <p:nvGrpSpPr>
          <p:cNvPr id="12309" name="Group 35">
            <a:extLst>
              <a:ext uri="{FF2B5EF4-FFF2-40B4-BE49-F238E27FC236}">
                <a16:creationId xmlns:a16="http://schemas.microsoft.com/office/drawing/2014/main" id="{B22A43E7-0F42-4BB2-8EAE-965DAC3711E8}"/>
              </a:ext>
            </a:extLst>
          </p:cNvPr>
          <p:cNvGrpSpPr>
            <a:grpSpLocks/>
          </p:cNvGrpSpPr>
          <p:nvPr/>
        </p:nvGrpSpPr>
        <p:grpSpPr bwMode="auto">
          <a:xfrm>
            <a:off x="5754148" y="3466454"/>
            <a:ext cx="685800" cy="381000"/>
            <a:chOff x="4927" y="2340"/>
            <a:chExt cx="432" cy="240"/>
          </a:xfrm>
        </p:grpSpPr>
        <p:sp>
          <p:nvSpPr>
            <p:cNvPr id="12321" name="AutoShape 23">
              <a:extLst>
                <a:ext uri="{FF2B5EF4-FFF2-40B4-BE49-F238E27FC236}">
                  <a16:creationId xmlns:a16="http://schemas.microsoft.com/office/drawing/2014/main" id="{0A9EB9A3-7B80-418D-B376-4D6B9124A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2322" name="Text Box 24">
              <a:extLst>
                <a:ext uri="{FF2B5EF4-FFF2-40B4-BE49-F238E27FC236}">
                  <a16:creationId xmlns:a16="http://schemas.microsoft.com/office/drawing/2014/main" id="{62F00DFC-95BD-4E87-A989-CCC523B5B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-84" charset="2"/>
                <a:buNone/>
              </a:pPr>
              <a:r>
                <a:rPr lang="en-US" altLang="en-US" sz="1600">
                  <a:solidFill>
                    <a:srgbClr val="800000"/>
                  </a:solidFill>
                </a:rPr>
                <a:t>NO</a:t>
              </a:r>
              <a:endParaRPr lang="en-US" altLang="en-US" sz="1600" b="0">
                <a:solidFill>
                  <a:schemeClr val="bg2"/>
                </a:solidFill>
              </a:endParaRPr>
            </a:p>
          </p:txBody>
        </p:sp>
      </p:grpSp>
      <p:sp>
        <p:nvSpPr>
          <p:cNvPr id="12310" name="Text Box 25">
            <a:extLst>
              <a:ext uri="{FF2B5EF4-FFF2-40B4-BE49-F238E27FC236}">
                <a16:creationId xmlns:a16="http://schemas.microsoft.com/office/drawing/2014/main" id="{40D1C44F-1F9B-4B0E-8B32-64FB3952B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948" y="3009254"/>
            <a:ext cx="53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Yes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1" name="Text Box 26">
            <a:extLst>
              <a:ext uri="{FF2B5EF4-FFF2-40B4-BE49-F238E27FC236}">
                <a16:creationId xmlns:a16="http://schemas.microsoft.com/office/drawing/2014/main" id="{B8D78E17-DE33-4689-B0BD-63B9D2992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0548" y="2933054"/>
            <a:ext cx="442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No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2" name="Text Box 27">
            <a:extLst>
              <a:ext uri="{FF2B5EF4-FFF2-40B4-BE49-F238E27FC236}">
                <a16:creationId xmlns:a16="http://schemas.microsoft.com/office/drawing/2014/main" id="{1593510F-7176-4511-AFEC-EFC4843FF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348" y="2171054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Married</a:t>
            </a:r>
            <a:r>
              <a:rPr lang="en-US" altLang="en-US" sz="1600" b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313" name="Text Box 28">
            <a:extLst>
              <a:ext uri="{FF2B5EF4-FFF2-40B4-BE49-F238E27FC236}">
                <a16:creationId xmlns:a16="http://schemas.microsoft.com/office/drawing/2014/main" id="{88158606-A214-4401-8606-A6E72D8C9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6548" y="1942454"/>
            <a:ext cx="1398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 dirty="0"/>
              <a:t>Single, Divorced</a:t>
            </a:r>
            <a:endParaRPr lang="en-US" altLang="en-US" sz="1600" b="0" dirty="0">
              <a:solidFill>
                <a:schemeClr val="bg2"/>
              </a:solidFill>
            </a:endParaRPr>
          </a:p>
        </p:txBody>
      </p:sp>
      <p:sp>
        <p:nvSpPr>
          <p:cNvPr id="12314" name="Text Box 29">
            <a:extLst>
              <a:ext uri="{FF2B5EF4-FFF2-40B4-BE49-F238E27FC236}">
                <a16:creationId xmlns:a16="http://schemas.microsoft.com/office/drawing/2014/main" id="{BA678096-4A0D-4AA2-87F4-0E63B436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973" y="3796654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&lt;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5" name="Text Box 30">
            <a:extLst>
              <a:ext uri="{FF2B5EF4-FFF2-40B4-BE49-F238E27FC236}">
                <a16:creationId xmlns:a16="http://schemas.microsoft.com/office/drawing/2014/main" id="{097B3FA1-172C-466A-AD3E-F367AA04C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798" y="3796654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-84" charset="2"/>
              <a:buNone/>
            </a:pPr>
            <a:r>
              <a:rPr lang="en-US" altLang="en-US" sz="1600" b="0"/>
              <a:t>&gt; 80K</a:t>
            </a:r>
            <a:endParaRPr lang="en-US" altLang="en-US" sz="1600" b="0">
              <a:solidFill>
                <a:schemeClr val="bg2"/>
              </a:solidFill>
            </a:endParaRPr>
          </a:p>
        </p:txBody>
      </p:sp>
      <p:sp>
        <p:nvSpPr>
          <p:cNvPr id="12316" name="Text Box 37">
            <a:extLst>
              <a:ext uri="{FF2B5EF4-FFF2-40B4-BE49-F238E27FC236}">
                <a16:creationId xmlns:a16="http://schemas.microsoft.com/office/drawing/2014/main" id="{08AB6E6A-117C-4F9C-9E92-081433888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198" y="5263504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  <p:graphicFrame>
        <p:nvGraphicFramePr>
          <p:cNvPr id="12317" name="Object 38">
            <a:extLst>
              <a:ext uri="{FF2B5EF4-FFF2-40B4-BE49-F238E27FC236}">
                <a16:creationId xmlns:a16="http://schemas.microsoft.com/office/drawing/2014/main" id="{0831DD03-DCFC-45C6-A1DC-D2714BE109E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624150"/>
              </p:ext>
            </p:extLst>
          </p:nvPr>
        </p:nvGraphicFramePr>
        <p:xfrm>
          <a:off x="312198" y="2305992"/>
          <a:ext cx="3886200" cy="383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6" name="Document" r:id="rId3" imgW="5854700" imgH="5778500" progId="Word.Document.8">
                  <p:embed/>
                </p:oleObj>
              </mc:Choice>
              <mc:Fallback>
                <p:oleObj name="Document" r:id="rId3" imgW="5854700" imgH="5778500" progId="Word.Document.8">
                  <p:embed/>
                  <p:pic>
                    <p:nvPicPr>
                      <p:cNvPr id="12317" name="Object 38">
                        <a:extLst>
                          <a:ext uri="{FF2B5EF4-FFF2-40B4-BE49-F238E27FC236}">
                            <a16:creationId xmlns:a16="http://schemas.microsoft.com/office/drawing/2014/main" id="{0831DD03-DCFC-45C6-A1DC-D2714BE109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98" y="2305992"/>
                        <a:ext cx="3886200" cy="383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54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>
            <a:extLst>
              <a:ext uri="{FF2B5EF4-FFF2-40B4-BE49-F238E27FC236}">
                <a16:creationId xmlns:a16="http://schemas.microsoft.com/office/drawing/2014/main" id="{CDFC1F1B-ECE2-4485-A863-F7AC899751A5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24C2E38E-05F2-40E8-AE09-45C04289A918}" type="slidenum">
              <a:rPr lang="en-US" altLang="zh-TW" sz="1400" b="1">
                <a:latin typeface="Calibri" panose="020F0502020204030204" pitchFamily="34" charset="0"/>
                <a:ea typeface="新細明體" panose="02020500000000000000" pitchFamily="18" charset="-120"/>
              </a:rPr>
              <a:pPr algn="r" eaLnBrk="1" hangingPunct="1"/>
              <a:t>2</a:t>
            </a:fld>
            <a:endParaRPr lang="en-US" altLang="zh-TW" sz="1400" b="1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41508D6-3EC1-4869-95F3-B703DD489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Outline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1367EF4-7D4C-42DC-B714-1180BF9DE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Classification: Basic Concepts</a:t>
            </a:r>
          </a:p>
          <a:p>
            <a:r>
              <a:rPr lang="en-US" altLang="zh-TW" dirty="0"/>
              <a:t>Decision Tree Induction</a:t>
            </a:r>
          </a:p>
          <a:p>
            <a:pPr lvl="1"/>
            <a:r>
              <a:rPr lang="en-US" altLang="zh-TW" dirty="0"/>
              <a:t>Attribute Selection in Decision Tree</a:t>
            </a:r>
          </a:p>
          <a:p>
            <a:pPr lvl="1"/>
            <a:r>
              <a:rPr lang="en-US" altLang="zh-TW" dirty="0"/>
              <a:t>Model Overfitting</a:t>
            </a:r>
          </a:p>
          <a:p>
            <a:r>
              <a:rPr lang="en-US" altLang="zh-TW" dirty="0"/>
              <a:t>Bayes Classification Methods</a:t>
            </a:r>
          </a:p>
          <a:p>
            <a:r>
              <a:rPr lang="en-US" altLang="zh-TW" dirty="0"/>
              <a:t>Rule-Based Classification</a:t>
            </a:r>
          </a:p>
          <a:p>
            <a:r>
              <a:rPr lang="en-US" altLang="zh-TW" dirty="0"/>
              <a:t>Model Evaluation and Selection</a:t>
            </a:r>
          </a:p>
          <a:p>
            <a:r>
              <a:rPr lang="en-US" altLang="zh-TW" dirty="0"/>
              <a:t>Techniques to Improve Classification Accuracy: Ensemble Methods</a:t>
            </a:r>
          </a:p>
          <a:p>
            <a:r>
              <a:rPr lang="en-US" altLang="zh-TW" dirty="0"/>
              <a:t>Summary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11F200CB-FB2C-4690-ADF3-778E50FC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Decision Tree Induction</a:t>
            </a:r>
            <a:endParaRPr lang="zh-TW" altLang="en-US" cap="none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B97063FF-FF63-45C8-B07D-3111D6E22F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3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4EC38FF1-0AA2-4308-80ED-37D1EECE8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753" y="352425"/>
            <a:ext cx="8229600" cy="903288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Decision Tree Induction: An Example</a:t>
            </a:r>
          </a:p>
        </p:txBody>
      </p:sp>
      <p:grpSp>
        <p:nvGrpSpPr>
          <p:cNvPr id="12292" name="Group 63">
            <a:extLst>
              <a:ext uri="{FF2B5EF4-FFF2-40B4-BE49-F238E27FC236}">
                <a16:creationId xmlns:a16="http://schemas.microsoft.com/office/drawing/2014/main" id="{6FC85B61-63D6-44A8-A4E7-CEB674E045E0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2819400"/>
            <a:ext cx="6305550" cy="3810000"/>
            <a:chOff x="768" y="1152"/>
            <a:chExt cx="3972" cy="2400"/>
          </a:xfrm>
        </p:grpSpPr>
        <p:sp>
          <p:nvSpPr>
            <p:cNvPr id="12295" name="Rectangle 3">
              <a:extLst>
                <a:ext uri="{FF2B5EF4-FFF2-40B4-BE49-F238E27FC236}">
                  <a16:creationId xmlns:a16="http://schemas.microsoft.com/office/drawing/2014/main" id="{2B69EDCE-FBCF-45C4-AB92-F110E02D9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" y="1152"/>
              <a:ext cx="475" cy="296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age?</a:t>
              </a:r>
            </a:p>
          </p:txBody>
        </p:sp>
        <p:sp>
          <p:nvSpPr>
            <p:cNvPr id="12296" name="Rectangle 4">
              <a:extLst>
                <a:ext uri="{FF2B5EF4-FFF2-40B4-BE49-F238E27FC236}">
                  <a16:creationId xmlns:a16="http://schemas.microsoft.com/office/drawing/2014/main" id="{4D209D89-877C-4C74-A080-0532B33F0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" y="1766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overcast</a:t>
              </a:r>
            </a:p>
          </p:txBody>
        </p:sp>
        <p:sp>
          <p:nvSpPr>
            <p:cNvPr id="12297" name="Rectangle 5">
              <a:extLst>
                <a:ext uri="{FF2B5EF4-FFF2-40B4-BE49-F238E27FC236}">
                  <a16:creationId xmlns:a16="http://schemas.microsoft.com/office/drawing/2014/main" id="{66D85616-C1D9-4281-8A0E-8AB0CD32E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9" y="2342"/>
              <a:ext cx="763" cy="296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student?</a:t>
              </a:r>
            </a:p>
          </p:txBody>
        </p:sp>
        <p:sp>
          <p:nvSpPr>
            <p:cNvPr id="12298" name="Rectangle 6">
              <a:extLst>
                <a:ext uri="{FF2B5EF4-FFF2-40B4-BE49-F238E27FC236}">
                  <a16:creationId xmlns:a16="http://schemas.microsoft.com/office/drawing/2014/main" id="{509A4712-CF1E-4481-B329-183CBFC26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2342"/>
              <a:ext cx="1140" cy="29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credit rating?</a:t>
              </a:r>
            </a:p>
          </p:txBody>
        </p:sp>
        <p:sp>
          <p:nvSpPr>
            <p:cNvPr id="12299" name="Line 11">
              <a:extLst>
                <a:ext uri="{FF2B5EF4-FFF2-40B4-BE49-F238E27FC236}">
                  <a16:creationId xmlns:a16="http://schemas.microsoft.com/office/drawing/2014/main" id="{83E0D9B2-F9F7-4630-ADD9-5B63AF10B6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19" y="1462"/>
              <a:ext cx="625" cy="8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0" name="Line 12">
              <a:extLst>
                <a:ext uri="{FF2B5EF4-FFF2-40B4-BE49-F238E27FC236}">
                  <a16:creationId xmlns:a16="http://schemas.microsoft.com/office/drawing/2014/main" id="{CD273016-8396-402F-A912-B6F37B582F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2" y="1491"/>
              <a:ext cx="1" cy="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1" name="Line 13">
              <a:extLst>
                <a:ext uri="{FF2B5EF4-FFF2-40B4-BE49-F238E27FC236}">
                  <a16:creationId xmlns:a16="http://schemas.microsoft.com/office/drawing/2014/main" id="{A0CB15A4-6E4D-4423-B384-1E3E6928F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440"/>
              <a:ext cx="1051" cy="8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2" name="Rectangle 14">
              <a:extLst>
                <a:ext uri="{FF2B5EF4-FFF2-40B4-BE49-F238E27FC236}">
                  <a16:creationId xmlns:a16="http://schemas.microsoft.com/office/drawing/2014/main" id="{B5B7DD16-BB1D-458E-A5E8-73CE8A487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" y="1730"/>
              <a:ext cx="534" cy="2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 b="1">
                  <a:latin typeface="Times New Roman" panose="02020603050405020304" pitchFamily="18" charset="0"/>
                  <a:ea typeface="新細明體" panose="02020500000000000000" pitchFamily="18" charset="-120"/>
                </a:rPr>
                <a:t>&lt;=30</a:t>
              </a:r>
              <a:endPara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2303" name="Rectangle 15">
              <a:extLst>
                <a:ext uri="{FF2B5EF4-FFF2-40B4-BE49-F238E27FC236}">
                  <a16:creationId xmlns:a16="http://schemas.microsoft.com/office/drawing/2014/main" id="{9C242400-1936-4CBB-B446-F15E741DD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" y="1804"/>
              <a:ext cx="417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 b="1">
                  <a:latin typeface="Times New Roman" panose="02020603050405020304" pitchFamily="18" charset="0"/>
                  <a:ea typeface="新細明體" panose="02020500000000000000" pitchFamily="18" charset="-120"/>
                </a:rPr>
                <a:t>&gt;40</a:t>
              </a:r>
              <a:endPara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2304" name="Line 16">
              <a:extLst>
                <a:ext uri="{FF2B5EF4-FFF2-40B4-BE49-F238E27FC236}">
                  <a16:creationId xmlns:a16="http://schemas.microsoft.com/office/drawing/2014/main" id="{D496C5F1-240A-45C4-922B-A90E85508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" y="2640"/>
              <a:ext cx="528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5" name="Line 17">
              <a:extLst>
                <a:ext uri="{FF2B5EF4-FFF2-40B4-BE49-F238E27FC236}">
                  <a16:creationId xmlns:a16="http://schemas.microsoft.com/office/drawing/2014/main" id="{45AADCA0-BC89-4765-9FD8-141662165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640"/>
              <a:ext cx="480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6" name="Line 18">
              <a:extLst>
                <a:ext uri="{FF2B5EF4-FFF2-40B4-BE49-F238E27FC236}">
                  <a16:creationId xmlns:a16="http://schemas.microsoft.com/office/drawing/2014/main" id="{CE3659D9-7967-45B0-AE4B-A78ADAFE2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0" y="2640"/>
              <a:ext cx="480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7" name="Line 19">
              <a:extLst>
                <a:ext uri="{FF2B5EF4-FFF2-40B4-BE49-F238E27FC236}">
                  <a16:creationId xmlns:a16="http://schemas.microsoft.com/office/drawing/2014/main" id="{0C0D3DA1-EE8A-4ED9-9A38-14F2807AF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640"/>
              <a:ext cx="432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8" name="Line 24">
              <a:extLst>
                <a:ext uri="{FF2B5EF4-FFF2-40B4-BE49-F238E27FC236}">
                  <a16:creationId xmlns:a16="http://schemas.microsoft.com/office/drawing/2014/main" id="{00789E7F-B051-4143-B315-59042E8EB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3" y="2029"/>
              <a:ext cx="0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309" name="Rectangle 25">
              <a:extLst>
                <a:ext uri="{FF2B5EF4-FFF2-40B4-BE49-F238E27FC236}">
                  <a16:creationId xmlns:a16="http://schemas.microsoft.com/office/drawing/2014/main" id="{8FADFE43-08FF-402F-A553-7AFEFE165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308" cy="2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no</a:t>
              </a:r>
            </a:p>
          </p:txBody>
        </p:sp>
        <p:sp>
          <p:nvSpPr>
            <p:cNvPr id="12310" name="Rectangle 27">
              <a:extLst>
                <a:ext uri="{FF2B5EF4-FFF2-40B4-BE49-F238E27FC236}">
                  <a16:creationId xmlns:a16="http://schemas.microsoft.com/office/drawing/2014/main" id="{319D5C30-5CE2-4DBF-BCC8-BF6380643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" y="3264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yes</a:t>
              </a:r>
            </a:p>
          </p:txBody>
        </p:sp>
        <p:sp>
          <p:nvSpPr>
            <p:cNvPr id="12311" name="Rectangle 28">
              <a:extLst>
                <a:ext uri="{FF2B5EF4-FFF2-40B4-BE49-F238E27FC236}">
                  <a16:creationId xmlns:a16="http://schemas.microsoft.com/office/drawing/2014/main" id="{D96A8FD1-A3C0-4CB3-9189-09ACABBFF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216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yes</a:t>
              </a:r>
            </a:p>
          </p:txBody>
        </p:sp>
        <p:sp>
          <p:nvSpPr>
            <p:cNvPr id="12312" name="Rectangle 29">
              <a:extLst>
                <a:ext uri="{FF2B5EF4-FFF2-40B4-BE49-F238E27FC236}">
                  <a16:creationId xmlns:a16="http://schemas.microsoft.com/office/drawing/2014/main" id="{F8636BFD-55C9-4847-8A66-CBA962FBA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" y="2344"/>
              <a:ext cx="372" cy="288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yes</a:t>
              </a:r>
            </a:p>
          </p:txBody>
        </p:sp>
        <p:sp>
          <p:nvSpPr>
            <p:cNvPr id="12313" name="Rectangle 30">
              <a:extLst>
                <a:ext uri="{FF2B5EF4-FFF2-40B4-BE49-F238E27FC236}">
                  <a16:creationId xmlns:a16="http://schemas.microsoft.com/office/drawing/2014/main" id="{A8A4F2A3-ED54-4E7F-A1BC-21DD00023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824"/>
              <a:ext cx="672" cy="1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000" b="1">
                  <a:latin typeface="Times New Roman" panose="02020603050405020304" pitchFamily="18" charset="0"/>
                  <a:ea typeface="新細明體" panose="02020500000000000000" pitchFamily="18" charset="-120"/>
                </a:rPr>
                <a:t>31..40</a:t>
              </a:r>
              <a:endParaRPr lang="en-US" altLang="zh-TW">
                <a:latin typeface="Times New Roman" panose="02020603050405020304" pitchFamily="18" charset="0"/>
                <a:ea typeface="新細明體" panose="02020500000000000000" pitchFamily="18" charset="-120"/>
              </a:endParaRPr>
            </a:p>
          </p:txBody>
        </p:sp>
        <p:sp>
          <p:nvSpPr>
            <p:cNvPr id="12314" name="Rectangle 62">
              <a:extLst>
                <a:ext uri="{FF2B5EF4-FFF2-40B4-BE49-F238E27FC236}">
                  <a16:creationId xmlns:a16="http://schemas.microsoft.com/office/drawing/2014/main" id="{A1BA97F3-12C4-45EC-9C22-6A10A78AA9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3156">
              <a:off x="3168" y="3216"/>
              <a:ext cx="308" cy="28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no</a:t>
              </a:r>
            </a:p>
          </p:txBody>
        </p:sp>
        <p:sp>
          <p:nvSpPr>
            <p:cNvPr id="12315" name="Rectangle 9">
              <a:extLst>
                <a:ext uri="{FF2B5EF4-FFF2-40B4-BE49-F238E27FC236}">
                  <a16:creationId xmlns:a16="http://schemas.microsoft.com/office/drawing/2014/main" id="{92F9F395-226E-4349-B4B4-89764A482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784"/>
              <a:ext cx="38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fair</a:t>
              </a:r>
            </a:p>
          </p:txBody>
        </p:sp>
        <p:sp>
          <p:nvSpPr>
            <p:cNvPr id="12316" name="Rectangle 10">
              <a:extLst>
                <a:ext uri="{FF2B5EF4-FFF2-40B4-BE49-F238E27FC236}">
                  <a16:creationId xmlns:a16="http://schemas.microsoft.com/office/drawing/2014/main" id="{AB32312B-C0FF-40F8-B93B-7F1B2B77D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784"/>
              <a:ext cx="807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excellent</a:t>
              </a:r>
            </a:p>
          </p:txBody>
        </p:sp>
        <p:sp>
          <p:nvSpPr>
            <p:cNvPr id="12317" name="Rectangle 8">
              <a:extLst>
                <a:ext uri="{FF2B5EF4-FFF2-40B4-BE49-F238E27FC236}">
                  <a16:creationId xmlns:a16="http://schemas.microsoft.com/office/drawing/2014/main" id="{562E9D09-B7B6-41F9-BCD0-5BBEF1A68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832"/>
              <a:ext cx="37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yes</a:t>
              </a:r>
            </a:p>
          </p:txBody>
        </p:sp>
        <p:sp>
          <p:nvSpPr>
            <p:cNvPr id="12318" name="Rectangle 7">
              <a:extLst>
                <a:ext uri="{FF2B5EF4-FFF2-40B4-BE49-F238E27FC236}">
                  <a16:creationId xmlns:a16="http://schemas.microsoft.com/office/drawing/2014/main" id="{965B468B-854B-4BC1-91C1-E401D928D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432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en-US" altLang="zh-TW" sz="2400">
                  <a:latin typeface="Times New Roman" panose="02020603050405020304" pitchFamily="18" charset="0"/>
                  <a:ea typeface="新細明體" panose="02020500000000000000" pitchFamily="18" charset="-120"/>
                </a:rPr>
                <a:t>no</a:t>
              </a:r>
            </a:p>
          </p:txBody>
        </p:sp>
      </p:grpSp>
      <p:graphicFrame>
        <p:nvGraphicFramePr>
          <p:cNvPr id="12293" name="Object 1024">
            <a:extLst>
              <a:ext uri="{FF2B5EF4-FFF2-40B4-BE49-F238E27FC236}">
                <a16:creationId xmlns:a16="http://schemas.microsoft.com/office/drawing/2014/main" id="{B4738065-C06F-468C-90AE-69A895693C61}"/>
              </a:ext>
            </a:extLst>
          </p:cNvPr>
          <p:cNvGraphicFramePr>
            <a:graphicFrameLocks/>
          </p:cNvGraphicFramePr>
          <p:nvPr/>
        </p:nvGraphicFramePr>
        <p:xfrm>
          <a:off x="5192713" y="1143000"/>
          <a:ext cx="3951287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Worksheet" r:id="rId4" imgW="5772150" imgH="4457700" progId="Excel.Sheet.8">
                  <p:embed/>
                </p:oleObj>
              </mc:Choice>
              <mc:Fallback>
                <p:oleObj name="Worksheet" r:id="rId4" imgW="5772150" imgH="4457700" progId="Excel.Sheet.8">
                  <p:embed/>
                  <p:pic>
                    <p:nvPicPr>
                      <p:cNvPr id="12293" name="Object 1024">
                        <a:extLst>
                          <a:ext uri="{FF2B5EF4-FFF2-40B4-BE49-F238E27FC236}">
                            <a16:creationId xmlns:a16="http://schemas.microsoft.com/office/drawing/2014/main" id="{B4738065-C06F-468C-90AE-69A895693C6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2713" y="1143000"/>
                        <a:ext cx="3951287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1">
            <a:extLst>
              <a:ext uri="{FF2B5EF4-FFF2-40B4-BE49-F238E27FC236}">
                <a16:creationId xmlns:a16="http://schemas.microsoft.com/office/drawing/2014/main" id="{4582150B-46DB-439E-8FCC-1578A6663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51736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Clr>
                <a:srgbClr val="17098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</a:rPr>
              <a:t>Training data set: </a:t>
            </a:r>
            <a:r>
              <a:rPr lang="en-US" altLang="zh-TW" sz="2400" dirty="0" err="1">
                <a:latin typeface="Calibri" panose="020F0502020204030204" pitchFamily="34" charset="0"/>
                <a:ea typeface="新細明體" panose="02020500000000000000" pitchFamily="18" charset="-120"/>
              </a:rPr>
              <a:t>Buys_computer</a:t>
            </a:r>
            <a:endParaRPr lang="en-US" altLang="zh-TW" sz="2400" dirty="0"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pPr eaLnBrk="1" hangingPunct="1">
              <a:buClr>
                <a:srgbClr val="17098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</a:rPr>
              <a:t>The data set follows an example of Quinlan’s ID3 (Playing Tennis)</a:t>
            </a:r>
          </a:p>
          <a:p>
            <a:pPr eaLnBrk="1" hangingPunct="1">
              <a:buClr>
                <a:srgbClr val="170981"/>
              </a:buClr>
              <a:buSzPct val="75000"/>
              <a:buFont typeface="Wingdings" panose="05000000000000000000" pitchFamily="2" charset="2"/>
              <a:buChar char="q"/>
            </a:pP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</a:rPr>
              <a:t>Resulting tree: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>
            <a:extLst>
              <a:ext uri="{FF2B5EF4-FFF2-40B4-BE49-F238E27FC236}">
                <a16:creationId xmlns:a16="http://schemas.microsoft.com/office/drawing/2014/main" id="{3DEEFE88-2418-4160-8F24-3717E9BD7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71256"/>
            <a:ext cx="8229600" cy="789373"/>
          </a:xfrm>
        </p:spPr>
        <p:txBody>
          <a:bodyPr/>
          <a:lstStyle/>
          <a:p>
            <a:r>
              <a:rPr lang="en-US" altLang="zh-TW" dirty="0"/>
              <a:t>Algorithm for Decision Tree Induction</a:t>
            </a:r>
          </a:p>
        </p:txBody>
      </p:sp>
      <p:sp>
        <p:nvSpPr>
          <p:cNvPr id="13316" name="Rectangle 1027">
            <a:extLst>
              <a:ext uri="{FF2B5EF4-FFF2-40B4-BE49-F238E27FC236}">
                <a16:creationId xmlns:a16="http://schemas.microsoft.com/office/drawing/2014/main" id="{67598273-A8DE-4800-BD30-0E45A744F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29305"/>
            <a:ext cx="8229600" cy="5047695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Basic algorithm (</a:t>
            </a:r>
            <a:r>
              <a:rPr lang="en-US" altLang="zh-TW" sz="2800" dirty="0">
                <a:solidFill>
                  <a:srgbClr val="0000FF"/>
                </a:solidFill>
              </a:rPr>
              <a:t>a greedy algorithm</a:t>
            </a:r>
            <a:r>
              <a:rPr lang="en-US" altLang="zh-TW" sz="2800" dirty="0"/>
              <a:t>)</a:t>
            </a:r>
          </a:p>
          <a:p>
            <a:pPr lvl="1"/>
            <a:r>
              <a:rPr lang="en-US" altLang="zh-TW" sz="2400" dirty="0"/>
              <a:t>Tree is constructed in a top-down recursive divide-and-conquer manner</a:t>
            </a:r>
          </a:p>
          <a:p>
            <a:pPr lvl="1"/>
            <a:r>
              <a:rPr lang="en-US" altLang="zh-TW" sz="2400" dirty="0"/>
              <a:t>At start, all the training examples are at the root</a:t>
            </a:r>
          </a:p>
          <a:p>
            <a:pPr lvl="1"/>
            <a:r>
              <a:rPr lang="en-US" altLang="zh-TW" sz="2400" dirty="0">
                <a:solidFill>
                  <a:srgbClr val="FF0000"/>
                </a:solidFill>
              </a:rPr>
              <a:t>Attributes are categorical </a:t>
            </a:r>
            <a:r>
              <a:rPr lang="en-US" altLang="zh-TW" sz="2400" dirty="0"/>
              <a:t>(if continuous-valued, they are discretized in advance)</a:t>
            </a:r>
          </a:p>
          <a:p>
            <a:pPr lvl="1"/>
            <a:r>
              <a:rPr lang="en-US" altLang="zh-TW" sz="2400" dirty="0"/>
              <a:t>Examples are partitioned recursively based on selected attributes</a:t>
            </a:r>
          </a:p>
          <a:p>
            <a:pPr lvl="1"/>
            <a:r>
              <a:rPr lang="en-US" altLang="zh-TW" sz="2400" dirty="0"/>
              <a:t>Test attributes are selected on the basis of a heuristic or statistical measure (e.g</a:t>
            </a:r>
            <a:r>
              <a:rPr lang="en-US" altLang="zh-TW" sz="2400" dirty="0">
                <a:solidFill>
                  <a:srgbClr val="FF0000"/>
                </a:solidFill>
              </a:rPr>
              <a:t>., information gain</a:t>
            </a:r>
            <a:r>
              <a:rPr lang="en-US" altLang="zh-TW" sz="24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2BAA94B4-C984-462E-ABEB-F5E6DA11A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/>
              <a:t>Design Issues of Decision Tree Induction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B46A9D7B-6625-4393-82BB-AFBD9403B7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00326"/>
            <a:ext cx="8229600" cy="4976674"/>
          </a:xfrm>
        </p:spPr>
        <p:txBody>
          <a:bodyPr>
            <a:normAutofit/>
          </a:bodyPr>
          <a:lstStyle/>
          <a:p>
            <a:r>
              <a:rPr lang="en-US" sz="2800" dirty="0"/>
              <a:t>How should training records be split?</a:t>
            </a:r>
          </a:p>
          <a:p>
            <a:pPr lvl="1"/>
            <a:r>
              <a:rPr lang="en-US" sz="2400" dirty="0"/>
              <a:t>Method for expressing test condition </a:t>
            </a:r>
          </a:p>
          <a:p>
            <a:pPr lvl="2"/>
            <a:r>
              <a:rPr lang="en-US" sz="2000" dirty="0">
                <a:solidFill>
                  <a:srgbClr val="FF0000"/>
                </a:solidFill>
              </a:rPr>
              <a:t> depending on attribute types</a:t>
            </a:r>
          </a:p>
          <a:p>
            <a:pPr lvl="1"/>
            <a:r>
              <a:rPr lang="en-US" sz="2400" dirty="0"/>
              <a:t>Measure for evaluating the goodness of a test condition</a:t>
            </a:r>
          </a:p>
          <a:p>
            <a:pPr lvl="1"/>
            <a:endParaRPr lang="en-US" sz="2400" dirty="0"/>
          </a:p>
          <a:p>
            <a:r>
              <a:rPr lang="en-US" sz="2800" dirty="0"/>
              <a:t>How should the splitting procedure stop?</a:t>
            </a:r>
          </a:p>
          <a:p>
            <a:pPr lvl="1"/>
            <a:r>
              <a:rPr lang="en-US" altLang="zh-TW" sz="2400" dirty="0"/>
              <a:t>All samples for a given node belong to the same class</a:t>
            </a:r>
          </a:p>
          <a:p>
            <a:pPr lvl="1"/>
            <a:r>
              <a:rPr lang="en-US" altLang="zh-TW" sz="2400" dirty="0"/>
              <a:t>There are no remaining attributes for further partitioning – </a:t>
            </a:r>
            <a:r>
              <a:rPr lang="en-US" altLang="zh-TW" sz="2400" dirty="0">
                <a:solidFill>
                  <a:srgbClr val="FF0000"/>
                </a:solidFill>
              </a:rPr>
              <a:t>majority voting </a:t>
            </a:r>
            <a:r>
              <a:rPr lang="en-US" altLang="zh-TW" sz="2400" dirty="0"/>
              <a:t>is employed for classifying the leaf</a:t>
            </a:r>
          </a:p>
          <a:p>
            <a:pPr lvl="1"/>
            <a:r>
              <a:rPr lang="en-US" altLang="zh-TW" sz="2400" dirty="0"/>
              <a:t>There are no samples left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4D136AC-4374-4C25-9F7A-750042289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Methods for Expressing Test Conditions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44DD460-903E-47EE-82F1-F2F26AB64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Depends on attribute types</a:t>
            </a:r>
          </a:p>
          <a:p>
            <a:pPr lvl="1"/>
            <a:r>
              <a:rPr lang="en-US" sz="2400" dirty="0"/>
              <a:t>Binary</a:t>
            </a:r>
          </a:p>
          <a:p>
            <a:pPr lvl="1"/>
            <a:r>
              <a:rPr lang="en-US" sz="2400" dirty="0"/>
              <a:t>Nominal</a:t>
            </a:r>
          </a:p>
          <a:p>
            <a:pPr lvl="1"/>
            <a:r>
              <a:rPr lang="en-US" sz="2400" dirty="0"/>
              <a:t>Ordinal</a:t>
            </a:r>
          </a:p>
          <a:p>
            <a:pPr lvl="1"/>
            <a:r>
              <a:rPr lang="en-US" sz="2400" dirty="0"/>
              <a:t>Continuous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A17A043-A99E-4F99-8E83-AFB0B7151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0681" y="418307"/>
            <a:ext cx="8402638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cs typeface="+mj-cs"/>
              </a:rPr>
              <a:t>Test Condition for Nominal Attributes</a:t>
            </a:r>
            <a:endParaRPr lang="en-US" dirty="0">
              <a:cs typeface="+mj-cs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B36E1F1-2168-4EB9-98F4-99EF59AA64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5303837" cy="518160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ea typeface="+mn-ea"/>
                <a:cs typeface="+mn-cs"/>
              </a:rPr>
              <a:t>Multi-way split: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altLang="en-US" sz="2400" dirty="0"/>
              <a:t>Use as many partitions as distinct values. 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>
              <a:ea typeface="+mn-ea"/>
              <a:cs typeface="+mn-cs"/>
            </a:endParaRP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sz="2400" dirty="0">
              <a:ea typeface="+mn-ea"/>
              <a:cs typeface="+mn-cs"/>
            </a:endParaRPr>
          </a:p>
          <a:p>
            <a:pPr>
              <a:defRPr/>
            </a:pPr>
            <a:r>
              <a:rPr lang="en-US" altLang="en-US" sz="2400" dirty="0">
                <a:solidFill>
                  <a:srgbClr val="0000FF"/>
                </a:solidFill>
                <a:ea typeface="+mn-ea"/>
                <a:cs typeface="+mn-cs"/>
              </a:rPr>
              <a:t>Binary split: 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altLang="en-US" sz="2400" dirty="0"/>
              <a:t>Divides values into two subsets</a:t>
            </a:r>
          </a:p>
        </p:txBody>
      </p:sp>
      <p:graphicFrame>
        <p:nvGraphicFramePr>
          <p:cNvPr id="28675" name="Object 25">
            <a:extLst>
              <a:ext uri="{FF2B5EF4-FFF2-40B4-BE49-F238E27FC236}">
                <a16:creationId xmlns:a16="http://schemas.microsoft.com/office/drawing/2014/main" id="{E91C178A-4BAD-4D02-AE53-1BD3FE2CA83D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219180447"/>
              </p:ext>
            </p:extLst>
          </p:nvPr>
        </p:nvGraphicFramePr>
        <p:xfrm>
          <a:off x="4952260" y="1380477"/>
          <a:ext cx="335280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name="Visio" r:id="rId3" imgW="4013200" imgH="2184400" progId="Visio.Drawing.6">
                  <p:embed/>
                </p:oleObj>
              </mc:Choice>
              <mc:Fallback>
                <p:oleObj name="Visio" r:id="rId3" imgW="4013200" imgH="2184400" progId="Visio.Drawing.6">
                  <p:embed/>
                  <p:pic>
                    <p:nvPicPr>
                      <p:cNvPr id="28675" name="Object 25">
                        <a:extLst>
                          <a:ext uri="{FF2B5EF4-FFF2-40B4-BE49-F238E27FC236}">
                            <a16:creationId xmlns:a16="http://schemas.microsoft.com/office/drawing/2014/main" id="{E91C178A-4BAD-4D02-AE53-1BD3FE2CA8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260" y="1380477"/>
                        <a:ext cx="3352800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27">
            <a:extLst>
              <a:ext uri="{FF2B5EF4-FFF2-40B4-BE49-F238E27FC236}">
                <a16:creationId xmlns:a16="http://schemas.microsoft.com/office/drawing/2014/main" id="{793015B2-9A1A-4F32-AC9D-F23B3709B211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78179730"/>
              </p:ext>
            </p:extLst>
          </p:nvPr>
        </p:nvGraphicFramePr>
        <p:xfrm>
          <a:off x="2123243" y="4380390"/>
          <a:ext cx="34718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3" name="Visio" r:id="rId5" imgW="4813300" imgH="2514600" progId="Visio.Drawing.6">
                  <p:embed/>
                </p:oleObj>
              </mc:Choice>
              <mc:Fallback>
                <p:oleObj name="Visio" r:id="rId5" imgW="4813300" imgH="2514600" progId="Visio.Drawing.6">
                  <p:embed/>
                  <p:pic>
                    <p:nvPicPr>
                      <p:cNvPr id="28676" name="Object 27">
                        <a:extLst>
                          <a:ext uri="{FF2B5EF4-FFF2-40B4-BE49-F238E27FC236}">
                            <a16:creationId xmlns:a16="http://schemas.microsoft.com/office/drawing/2014/main" id="{793015B2-9A1A-4F32-AC9D-F23B3709B2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243" y="4380390"/>
                        <a:ext cx="3471863" cy="180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29">
            <a:extLst>
              <a:ext uri="{FF2B5EF4-FFF2-40B4-BE49-F238E27FC236}">
                <a16:creationId xmlns:a16="http://schemas.microsoft.com/office/drawing/2014/main" id="{AAF70523-35DE-4E64-A8AC-01C518025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643886"/>
              </p:ext>
            </p:extLst>
          </p:nvPr>
        </p:nvGraphicFramePr>
        <p:xfrm>
          <a:off x="5399843" y="4380390"/>
          <a:ext cx="202247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4" name="Visio" r:id="rId7" imgW="2717800" imgH="2425700" progId="Visio.Drawing.6">
                  <p:embed/>
                </p:oleObj>
              </mc:Choice>
              <mc:Fallback>
                <p:oleObj name="Visio" r:id="rId7" imgW="2717800" imgH="2425700" progId="Visio.Drawing.6">
                  <p:embed/>
                  <p:pic>
                    <p:nvPicPr>
                      <p:cNvPr id="28677" name="Object 29">
                        <a:extLst>
                          <a:ext uri="{FF2B5EF4-FFF2-40B4-BE49-F238E27FC236}">
                            <a16:creationId xmlns:a16="http://schemas.microsoft.com/office/drawing/2014/main" id="{AAF70523-35DE-4E64-A8AC-01C5180257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843" y="4380390"/>
                        <a:ext cx="2022475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7">
            <a:extLst>
              <a:ext uri="{FF2B5EF4-FFF2-40B4-BE49-F238E27FC236}">
                <a16:creationId xmlns:a16="http://schemas.microsoft.com/office/drawing/2014/main" id="{6D0852F6-70DB-4D98-9F93-B243381AD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>
                <a:cs typeface="+mj-cs"/>
              </a:rPr>
              <a:t>Test Condition for Ordinal Attributes</a:t>
            </a:r>
          </a:p>
        </p:txBody>
      </p:sp>
      <p:sp>
        <p:nvSpPr>
          <p:cNvPr id="23555" name="Rectangle 30">
            <a:extLst>
              <a:ext uri="{FF2B5EF4-FFF2-40B4-BE49-F238E27FC236}">
                <a16:creationId xmlns:a16="http://schemas.microsoft.com/office/drawing/2014/main" id="{F93DC60A-1BD9-4CBB-91B5-D728E0A222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71600"/>
            <a:ext cx="4152900" cy="51054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cs typeface="+mn-cs"/>
              </a:rPr>
              <a:t>Multi-way split: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 dirty="0"/>
              <a:t>Use as many partitions as distinct values</a:t>
            </a:r>
          </a:p>
          <a:p>
            <a:pPr marL="742950" lvl="1" indent="-285750">
              <a:buFont typeface="Arial" charset="0"/>
              <a:buChar char="–"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cs typeface="+mn-cs"/>
              </a:rPr>
              <a:t>Binary split:  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 dirty="0"/>
              <a:t>Divides values into two subsets</a:t>
            </a:r>
          </a:p>
          <a:p>
            <a:pPr marL="742950" lvl="1" indent="-285750">
              <a:buFont typeface="Arial" charset="0"/>
              <a:buChar char="–"/>
              <a:defRPr/>
            </a:pPr>
            <a:r>
              <a:rPr lang="en-US" sz="2400" dirty="0"/>
              <a:t>Preserve order property among attribute values</a:t>
            </a:r>
          </a:p>
        </p:txBody>
      </p:sp>
      <p:graphicFrame>
        <p:nvGraphicFramePr>
          <p:cNvPr id="29699" name="Object 40">
            <a:extLst>
              <a:ext uri="{FF2B5EF4-FFF2-40B4-BE49-F238E27FC236}">
                <a16:creationId xmlns:a16="http://schemas.microsoft.com/office/drawing/2014/main" id="{DB8ECD47-0CBB-4EF1-A140-CF9FB7AD7A1C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0" y="1143000"/>
          <a:ext cx="2951163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6" name="Visio" r:id="rId3" imgW="3962400" imgH="2120900" progId="Visio.Drawing.6">
                  <p:embed/>
                </p:oleObj>
              </mc:Choice>
              <mc:Fallback>
                <p:oleObj name="Visio" r:id="rId3" imgW="3962400" imgH="2120900" progId="Visio.Drawing.6">
                  <p:embed/>
                  <p:pic>
                    <p:nvPicPr>
                      <p:cNvPr id="29699" name="Object 40">
                        <a:extLst>
                          <a:ext uri="{FF2B5EF4-FFF2-40B4-BE49-F238E27FC236}">
                            <a16:creationId xmlns:a16="http://schemas.microsoft.com/office/drawing/2014/main" id="{DB8ECD47-0CBB-4EF1-A140-CF9FB7AD7A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143000"/>
                        <a:ext cx="2951163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1">
            <a:extLst>
              <a:ext uri="{FF2B5EF4-FFF2-40B4-BE49-F238E27FC236}">
                <a16:creationId xmlns:a16="http://schemas.microsoft.com/office/drawing/2014/main" id="{E888EEA9-D0BA-43CC-BC4E-51DCEF50DE2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29200" y="2819400"/>
          <a:ext cx="335280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7" name="Visio" r:id="rId5" imgW="4457700" imgH="2324100" progId="Visio.Drawing.6">
                  <p:embed/>
                </p:oleObj>
              </mc:Choice>
              <mc:Fallback>
                <p:oleObj name="Visio" r:id="rId5" imgW="4457700" imgH="2324100" progId="Visio.Drawing.6">
                  <p:embed/>
                  <p:pic>
                    <p:nvPicPr>
                      <p:cNvPr id="29700" name="Object 41">
                        <a:extLst>
                          <a:ext uri="{FF2B5EF4-FFF2-40B4-BE49-F238E27FC236}">
                            <a16:creationId xmlns:a16="http://schemas.microsoft.com/office/drawing/2014/main" id="{E888EEA9-D0BA-43CC-BC4E-51DCEF50D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352800" cy="174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43">
            <a:extLst>
              <a:ext uri="{FF2B5EF4-FFF2-40B4-BE49-F238E27FC236}">
                <a16:creationId xmlns:a16="http://schemas.microsoft.com/office/drawing/2014/main" id="{814461B8-0AAC-4226-8614-452596996C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648200"/>
          <a:ext cx="14605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8" name="Visio" r:id="rId7" imgW="1917700" imgH="2324100" progId="Visio.Drawing.6">
                  <p:embed/>
                </p:oleObj>
              </mc:Choice>
              <mc:Fallback>
                <p:oleObj name="Visio" r:id="rId7" imgW="1917700" imgH="2324100" progId="Visio.Drawing.6">
                  <p:embed/>
                  <p:pic>
                    <p:nvPicPr>
                      <p:cNvPr id="29701" name="Object 43">
                        <a:extLst>
                          <a:ext uri="{FF2B5EF4-FFF2-40B4-BE49-F238E27FC236}">
                            <a16:creationId xmlns:a16="http://schemas.microsoft.com/office/drawing/2014/main" id="{814461B8-0AAC-4226-8614-452596996C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48200"/>
                        <a:ext cx="14605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6653" name="AutoShape 45">
            <a:extLst>
              <a:ext uri="{FF2B5EF4-FFF2-40B4-BE49-F238E27FC236}">
                <a16:creationId xmlns:a16="http://schemas.microsoft.com/office/drawing/2014/main" id="{A4E58D19-2F3C-4280-961E-A624D4B454F9}"/>
              </a:ext>
            </a:extLst>
          </p:cNvPr>
          <p:cNvSpPr>
            <a:spLocks/>
          </p:cNvSpPr>
          <p:nvPr/>
        </p:nvSpPr>
        <p:spPr bwMode="auto">
          <a:xfrm>
            <a:off x="7086600" y="5105400"/>
            <a:ext cx="1524000" cy="723900"/>
          </a:xfrm>
          <a:prstGeom prst="borderCallout2">
            <a:avLst>
              <a:gd name="adj1" fmla="val 15792"/>
              <a:gd name="adj2" fmla="val -5000"/>
              <a:gd name="adj3" fmla="val 15792"/>
              <a:gd name="adj4" fmla="val -29898"/>
              <a:gd name="adj5" fmla="val 102412"/>
              <a:gd name="adj6" fmla="val -5562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This grouping violates order property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9C6E965-D7B0-418F-BAA0-1757CFFA7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056" y="27594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/>
              <a:t>Test Condition for Continuous Attributes</a:t>
            </a:r>
          </a:p>
        </p:txBody>
      </p:sp>
      <p:graphicFrame>
        <p:nvGraphicFramePr>
          <p:cNvPr id="30722" name="Object 4">
            <a:extLst>
              <a:ext uri="{FF2B5EF4-FFF2-40B4-BE49-F238E27FC236}">
                <a16:creationId xmlns:a16="http://schemas.microsoft.com/office/drawing/2014/main" id="{205C434A-C905-41D9-9154-228F67FDB7A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077882"/>
              </p:ext>
            </p:extLst>
          </p:nvPr>
        </p:nvGraphicFramePr>
        <p:xfrm>
          <a:off x="665825" y="1985616"/>
          <a:ext cx="8020975" cy="3468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Visio" r:id="rId3" imgW="8547100" imgH="3695700" progId="Visio.Drawing.6">
                  <p:embed/>
                </p:oleObj>
              </mc:Choice>
              <mc:Fallback>
                <p:oleObj name="Visio" r:id="rId3" imgW="8547100" imgH="3695700" progId="Visio.Drawing.6">
                  <p:embed/>
                  <p:pic>
                    <p:nvPicPr>
                      <p:cNvPr id="30722" name="Object 4">
                        <a:extLst>
                          <a:ext uri="{FF2B5EF4-FFF2-40B4-BE49-F238E27FC236}">
                            <a16:creationId xmlns:a16="http://schemas.microsoft.com/office/drawing/2014/main" id="{205C434A-C905-41D9-9154-228F67FDB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825" y="1985616"/>
                        <a:ext cx="8020975" cy="3468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66374BC9-6E69-4676-B2EE-6C984C601C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31746" name="Rectangle 5">
            <a:extLst>
              <a:ext uri="{FF2B5EF4-FFF2-40B4-BE49-F238E27FC236}">
                <a16:creationId xmlns:a16="http://schemas.microsoft.com/office/drawing/2014/main" id="{14C108E9-73E2-44FA-BD06-0B95883697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67035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Different ways of handling</a:t>
            </a:r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Discretization </a:t>
            </a:r>
            <a:r>
              <a:rPr lang="en-US" altLang="en-US" sz="2400" dirty="0"/>
              <a:t>to form an ordinal categorical attribute</a:t>
            </a:r>
          </a:p>
          <a:p>
            <a:pPr lvl="2"/>
            <a:r>
              <a:rPr lang="en-US" altLang="en-US" sz="2000" dirty="0"/>
              <a:t>Ranges can be found by equal interval bucketing, equal frequency bucketing (percentiles), or clustering.</a:t>
            </a:r>
          </a:p>
          <a:p>
            <a:pPr lvl="2"/>
            <a:r>
              <a:rPr lang="en-US" altLang="en-US" sz="2000" dirty="0"/>
              <a:t>Static – discretize once at the beginning</a:t>
            </a:r>
          </a:p>
          <a:p>
            <a:pPr lvl="2"/>
            <a:r>
              <a:rPr lang="en-US" altLang="en-US" sz="2000" dirty="0"/>
              <a:t>Dynamic – repeat at each node</a:t>
            </a:r>
          </a:p>
          <a:p>
            <a:pPr lvl="4"/>
            <a:endParaRPr lang="en-US" altLang="en-US" sz="1600" dirty="0"/>
          </a:p>
          <a:p>
            <a:pPr lvl="1"/>
            <a:r>
              <a:rPr lang="en-US" altLang="en-US" sz="2400" dirty="0">
                <a:solidFill>
                  <a:srgbClr val="FF0000"/>
                </a:solidFill>
              </a:rPr>
              <a:t>Binary Decision</a:t>
            </a:r>
            <a:r>
              <a:rPr lang="en-US" altLang="en-US" sz="2400" dirty="0"/>
              <a:t>: (A &lt; v) or (A </a:t>
            </a:r>
            <a:r>
              <a:rPr lang="en-US" altLang="en-US" sz="2400" dirty="0">
                <a:sym typeface="Symbol" panose="05050102010706020507" pitchFamily="18" charset="2"/>
              </a:rPr>
              <a:t> v)</a:t>
            </a:r>
            <a:endParaRPr lang="en-US" altLang="en-US" sz="2400" dirty="0"/>
          </a:p>
          <a:p>
            <a:pPr lvl="2"/>
            <a:r>
              <a:rPr lang="en-US" altLang="en-US" sz="2000" dirty="0"/>
              <a:t> consider all possible splits and finds the best cut</a:t>
            </a:r>
          </a:p>
          <a:p>
            <a:pPr lvl="2"/>
            <a:r>
              <a:rPr lang="en-US" altLang="en-US" sz="2000" dirty="0"/>
              <a:t> can be more compute intensive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0">
            <a:extLst>
              <a:ext uri="{FF2B5EF4-FFF2-40B4-BE49-F238E27FC236}">
                <a16:creationId xmlns:a16="http://schemas.microsoft.com/office/drawing/2014/main" id="{88D91FEC-A941-47CC-99F5-40D7974149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106" y="1167178"/>
            <a:ext cx="3170238" cy="3105150"/>
          </a:xfrm>
        </p:spPr>
      </p:pic>
      <p:sp>
        <p:nvSpPr>
          <p:cNvPr id="26627" name="Rectangle 6">
            <a:extLst>
              <a:ext uri="{FF2B5EF4-FFF2-40B4-BE49-F238E27FC236}">
                <a16:creationId xmlns:a16="http://schemas.microsoft.com/office/drawing/2014/main" id="{BF26A80B-9FC2-4BDA-87FA-0FC0742FD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698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cs typeface="+mj-cs"/>
              </a:rPr>
              <a:t>How to determine the Best Split</a:t>
            </a:r>
          </a:p>
        </p:txBody>
      </p:sp>
      <p:graphicFrame>
        <p:nvGraphicFramePr>
          <p:cNvPr id="32771" name="Object 5">
            <a:extLst>
              <a:ext uri="{FF2B5EF4-FFF2-40B4-BE49-F238E27FC236}">
                <a16:creationId xmlns:a16="http://schemas.microsoft.com/office/drawing/2014/main" id="{F868737F-DC54-4051-A73E-55DCA0DC0A5E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2157242"/>
              </p:ext>
            </p:extLst>
          </p:nvPr>
        </p:nvGraphicFramePr>
        <p:xfrm>
          <a:off x="619956" y="4272328"/>
          <a:ext cx="7589837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Visio" r:id="rId4" imgW="9652000" imgH="2247900" progId="Visio.Drawing.6">
                  <p:embed/>
                </p:oleObj>
              </mc:Choice>
              <mc:Fallback>
                <p:oleObj name="Visio" r:id="rId4" imgW="9652000" imgH="2247900" progId="Visio.Drawing.6">
                  <p:embed/>
                  <p:pic>
                    <p:nvPicPr>
                      <p:cNvPr id="32771" name="Object 5">
                        <a:extLst>
                          <a:ext uri="{FF2B5EF4-FFF2-40B4-BE49-F238E27FC236}">
                            <a16:creationId xmlns:a16="http://schemas.microsoft.com/office/drawing/2014/main" id="{F868737F-DC54-4051-A73E-55DCA0DC0A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56" y="4272328"/>
                        <a:ext cx="7589837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8">
            <a:extLst>
              <a:ext uri="{FF2B5EF4-FFF2-40B4-BE49-F238E27FC236}">
                <a16:creationId xmlns:a16="http://schemas.microsoft.com/office/drawing/2014/main" id="{2DE94204-FD3A-4289-9699-A34D3099D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874" y="2155523"/>
            <a:ext cx="438289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Before Splitting: 10 records of class 0,</a:t>
            </a:r>
            <a:br>
              <a:rPr lang="en-US" altLang="en-US" sz="1800" dirty="0"/>
            </a:br>
            <a:r>
              <a:rPr lang="en-US" altLang="en-US" sz="1800" dirty="0"/>
              <a:t>		10 records of class 1</a:t>
            </a:r>
          </a:p>
        </p:txBody>
      </p:sp>
      <p:sp>
        <p:nvSpPr>
          <p:cNvPr id="32773" name="Text Box 9">
            <a:extLst>
              <a:ext uri="{FF2B5EF4-FFF2-40B4-BE49-F238E27FC236}">
                <a16:creationId xmlns:a16="http://schemas.microsoft.com/office/drawing/2014/main" id="{7B664C1E-ADF5-4EF1-AD98-DCAB7B32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637" y="6224223"/>
            <a:ext cx="440184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</a:rPr>
              <a:t>Which test condition is the best?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24DCD10-3095-4E9B-9157-2626259477C1}"/>
              </a:ext>
            </a:extLst>
          </p:cNvPr>
          <p:cNvSpPr/>
          <p:nvPr/>
        </p:nvSpPr>
        <p:spPr>
          <a:xfrm>
            <a:off x="3790765" y="1358283"/>
            <a:ext cx="399495" cy="1411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C72DF41-EBF3-4D7F-8F0E-099760E88CA2}"/>
              </a:ext>
            </a:extLst>
          </p:cNvPr>
          <p:cNvSpPr/>
          <p:nvPr/>
        </p:nvSpPr>
        <p:spPr>
          <a:xfrm>
            <a:off x="3790764" y="2796873"/>
            <a:ext cx="399495" cy="14115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F45BAC8C-9F87-485F-B8DC-679AEB466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Supervised vs. Unsupervised Learning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C0FEC29-9855-4A00-8FC5-145C8D844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Supervised learning (classification)</a:t>
            </a:r>
          </a:p>
          <a:p>
            <a:pPr lvl="1"/>
            <a:r>
              <a:rPr lang="en-US" altLang="zh-TW" sz="2400" dirty="0">
                <a:solidFill>
                  <a:srgbClr val="FF0000"/>
                </a:solidFill>
              </a:rPr>
              <a:t>Supervision</a:t>
            </a:r>
            <a:r>
              <a:rPr lang="en-US" altLang="zh-TW" sz="2400" dirty="0"/>
              <a:t>: The training data (observations, measurements, etc.) are accompanied by labels indicating the class of the observations</a:t>
            </a:r>
          </a:p>
          <a:p>
            <a:pPr lvl="1"/>
            <a:r>
              <a:rPr lang="en-US" altLang="zh-TW" sz="2400" dirty="0"/>
              <a:t>New data is classified based on the training set</a:t>
            </a:r>
          </a:p>
          <a:p>
            <a:r>
              <a:rPr lang="en-US" altLang="zh-TW" sz="2800" dirty="0">
                <a:solidFill>
                  <a:srgbClr val="0000FF"/>
                </a:solidFill>
              </a:rPr>
              <a:t>Unsupervised learning (clustering)</a:t>
            </a:r>
          </a:p>
          <a:p>
            <a:pPr lvl="1"/>
            <a:r>
              <a:rPr lang="en-US" altLang="zh-TW" sz="2400" dirty="0">
                <a:solidFill>
                  <a:srgbClr val="FF0000"/>
                </a:solidFill>
              </a:rPr>
              <a:t>The class labels of training data is unknown</a:t>
            </a:r>
          </a:p>
          <a:p>
            <a:pPr lvl="1"/>
            <a:r>
              <a:rPr lang="en-US" altLang="zh-TW" sz="2400" dirty="0"/>
              <a:t>Given a set of measurements, observations, etc. with the aim of establishing the existence of classes or clusters in the data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790C841-580F-48BA-BB39-25D505192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62376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How to determine the Best Split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02D20C9-F2A0-41FD-9792-B5B1AB21F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Greedy approach: </a:t>
            </a:r>
          </a:p>
          <a:p>
            <a:pPr lvl="1"/>
            <a:r>
              <a:rPr lang="en-US" sz="2400" dirty="0"/>
              <a:t>Nodes with </a:t>
            </a:r>
            <a:r>
              <a:rPr lang="en-US" sz="2400" dirty="0">
                <a:solidFill>
                  <a:srgbClr val="FF0000"/>
                </a:solidFill>
              </a:rPr>
              <a:t>purer</a:t>
            </a:r>
            <a:r>
              <a:rPr lang="en-US" sz="2400" dirty="0"/>
              <a:t> class distribution are preferred</a:t>
            </a:r>
          </a:p>
          <a:p>
            <a:pPr lvl="4"/>
            <a:endParaRPr lang="en-US" sz="1600" dirty="0"/>
          </a:p>
          <a:p>
            <a:r>
              <a:rPr lang="en-US" sz="2800" dirty="0"/>
              <a:t>Need a measure of node impurity:</a:t>
            </a:r>
          </a:p>
          <a:p>
            <a:pPr lvl="1"/>
            <a:endParaRPr lang="en-US" sz="2400" dirty="0"/>
          </a:p>
        </p:txBody>
      </p:sp>
      <p:graphicFrame>
        <p:nvGraphicFramePr>
          <p:cNvPr id="33795" name="Object 6">
            <a:extLst>
              <a:ext uri="{FF2B5EF4-FFF2-40B4-BE49-F238E27FC236}">
                <a16:creationId xmlns:a16="http://schemas.microsoft.com/office/drawing/2014/main" id="{2F6BA1FB-28FD-4212-B8EF-1FFA025DB639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57353339"/>
              </p:ext>
            </p:extLst>
          </p:nvPr>
        </p:nvGraphicFramePr>
        <p:xfrm>
          <a:off x="2148396" y="4137025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Visio" r:id="rId3" imgW="660400" imgH="596900" progId="Visio.Drawing.6">
                  <p:embed/>
                </p:oleObj>
              </mc:Choice>
              <mc:Fallback>
                <p:oleObj name="Visio" r:id="rId3" imgW="660400" imgH="596900" progId="Visio.Drawing.6">
                  <p:embed/>
                  <p:pic>
                    <p:nvPicPr>
                      <p:cNvPr id="33795" name="Object 6">
                        <a:extLst>
                          <a:ext uri="{FF2B5EF4-FFF2-40B4-BE49-F238E27FC236}">
                            <a16:creationId xmlns:a16="http://schemas.microsoft.com/office/drawing/2014/main" id="{2F6BA1FB-28FD-4212-B8EF-1FFA025DB6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8396" y="4137025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10">
            <a:extLst>
              <a:ext uri="{FF2B5EF4-FFF2-40B4-BE49-F238E27FC236}">
                <a16:creationId xmlns:a16="http://schemas.microsoft.com/office/drawing/2014/main" id="{E8E82353-70BD-4F4B-A45B-F2A83E7592F0}"/>
              </a:ext>
            </a:extLst>
          </p:cNvPr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058577215"/>
              </p:ext>
            </p:extLst>
          </p:nvPr>
        </p:nvGraphicFramePr>
        <p:xfrm>
          <a:off x="5922993" y="4137024"/>
          <a:ext cx="9128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1" name="Visio" r:id="rId5" imgW="660400" imgH="596900" progId="Visio.Drawing.6">
                  <p:embed/>
                </p:oleObj>
              </mc:Choice>
              <mc:Fallback>
                <p:oleObj name="Visio" r:id="rId5" imgW="660400" imgH="596900" progId="Visio.Drawing.6">
                  <p:embed/>
                  <p:pic>
                    <p:nvPicPr>
                      <p:cNvPr id="33796" name="Object 10">
                        <a:extLst>
                          <a:ext uri="{FF2B5EF4-FFF2-40B4-BE49-F238E27FC236}">
                            <a16:creationId xmlns:a16="http://schemas.microsoft.com/office/drawing/2014/main" id="{E8E82353-70BD-4F4B-A45B-F2A83E759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93" y="4137024"/>
                        <a:ext cx="91281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Text Box 12">
            <a:extLst>
              <a:ext uri="{FF2B5EF4-FFF2-40B4-BE49-F238E27FC236}">
                <a16:creationId xmlns:a16="http://schemas.microsoft.com/office/drawing/2014/main" id="{6AB3A4F5-F9F7-4D62-9A29-CB16CDCA7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0292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High degree of impurity</a:t>
            </a:r>
          </a:p>
        </p:txBody>
      </p:sp>
      <p:sp>
        <p:nvSpPr>
          <p:cNvPr id="33798" name="Text Box 13">
            <a:extLst>
              <a:ext uri="{FF2B5EF4-FFF2-40B4-BE49-F238E27FC236}">
                <a16:creationId xmlns:a16="http://schemas.microsoft.com/office/drawing/2014/main" id="{D74128B7-0AB8-416A-A19B-1F48004E9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024759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Low degree of impurity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BB4EB6D-D451-45BA-9136-20124E60E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0594"/>
            <a:ext cx="8229600" cy="990600"/>
          </a:xfrm>
        </p:spPr>
        <p:txBody>
          <a:bodyPr/>
          <a:lstStyle/>
          <a:p>
            <a:r>
              <a:rPr lang="en-US" dirty="0"/>
              <a:t>Measures of Node Impurity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0C85A6B-940F-44C4-B348-A9948B68E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  <a:p>
            <a:endParaRPr lang="en-US" dirty="0"/>
          </a:p>
          <a:p>
            <a:endParaRPr lang="en-US" dirty="0"/>
          </a:p>
          <a:p>
            <a:endParaRPr lang="en-US" altLang="zh-TW" dirty="0"/>
          </a:p>
          <a:p>
            <a:r>
              <a:rPr lang="en-US" altLang="zh-TW" dirty="0"/>
              <a:t>Gini Index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9D467-96B7-4957-8CBB-957EA842E579}"/>
                  </a:ext>
                </a:extLst>
              </p:cNvPr>
              <p:cNvSpPr txBox="1"/>
              <p:nvPr/>
            </p:nvSpPr>
            <p:spPr>
              <a:xfrm>
                <a:off x="1862302" y="3835350"/>
                <a:ext cx="3781484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𝐺𝑖𝑛𝑖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989D467-96B7-4957-8CBB-957EA842E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02" y="3835350"/>
                <a:ext cx="3781484" cy="10378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438D47-46F9-4B37-925E-AF20A2580B3D}"/>
                  </a:ext>
                </a:extLst>
              </p:cNvPr>
              <p:cNvSpPr txBox="1"/>
              <p:nvPr/>
            </p:nvSpPr>
            <p:spPr>
              <a:xfrm>
                <a:off x="1862302" y="1810001"/>
                <a:ext cx="4259243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𝐸𝑛𝑡𝑟𝑜𝑝𝑦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6438D47-46F9-4B37-925E-AF20A2580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02" y="1810001"/>
                <a:ext cx="4259243" cy="1037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63CADD-D3F9-4F19-86AC-DFFC8646078B}"/>
                  </a:ext>
                </a:extLst>
              </p:cNvPr>
              <p:cNvSpPr txBox="1"/>
              <p:nvPr/>
            </p:nvSpPr>
            <p:spPr>
              <a:xfrm>
                <a:off x="1862302" y="5064808"/>
                <a:ext cx="67135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Where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the frequency of class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at node </a:t>
                </a:r>
                <a:r>
                  <a:rPr lang="en-US" sz="2000" dirty="0"/>
                  <a:t>t</a:t>
                </a:r>
                <a:r>
                  <a:rPr lang="en-US" sz="2000" b="0" dirty="0"/>
                  <a:t>,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0" dirty="0"/>
                  <a:t>is the total number of classes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63CADD-D3F9-4F19-86AC-DFFC86460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302" y="5064808"/>
                <a:ext cx="6713527" cy="707886"/>
              </a:xfrm>
              <a:prstGeom prst="rect">
                <a:avLst/>
              </a:prstGeom>
              <a:blipFill>
                <a:blip r:embed="rId4"/>
                <a:stretch>
                  <a:fillRect l="-907" t="-5172" b="-155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44D1B4C-BCFD-4053-A8A8-B00A36AA0C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Finding the Best Split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3746315-F746-4C9B-B482-446D51640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18082"/>
            <a:ext cx="8229600" cy="49589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Compute impurity measure (P) before splitting</a:t>
            </a:r>
          </a:p>
          <a:p>
            <a:pPr>
              <a:defRPr/>
            </a:pPr>
            <a:r>
              <a:rPr lang="en-US" dirty="0">
                <a:cs typeface="+mn-cs"/>
              </a:rPr>
              <a:t>Compute impurity measure (M) after splitting</a:t>
            </a:r>
          </a:p>
          <a:p>
            <a:pPr lvl="2">
              <a:defRPr/>
            </a:pPr>
            <a:r>
              <a:rPr lang="en-US" dirty="0"/>
              <a:t> Compute impurity measure of each child node</a:t>
            </a:r>
          </a:p>
          <a:p>
            <a:pPr lvl="2">
              <a:defRPr/>
            </a:pP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 is the weighted impurity of child nodes</a:t>
            </a:r>
          </a:p>
          <a:p>
            <a:pPr>
              <a:defRPr/>
            </a:pPr>
            <a:r>
              <a:rPr lang="en-US" dirty="0">
                <a:cs typeface="+mn-cs"/>
              </a:rPr>
              <a:t>Choose the attribute test condition that produces the highest gain </a:t>
            </a: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0000FF"/>
                </a:solidFill>
                <a:cs typeface="+mn-cs"/>
              </a:rPr>
              <a:t>Gain = P – M</a:t>
            </a:r>
          </a:p>
          <a:p>
            <a:pPr marL="0" indent="0" algn="ctr">
              <a:buNone/>
              <a:defRPr/>
            </a:pPr>
            <a:br>
              <a:rPr lang="en-US" b="1" dirty="0">
                <a:cs typeface="+mn-cs"/>
              </a:rPr>
            </a:br>
            <a:r>
              <a:rPr lang="en-US" dirty="0">
                <a:cs typeface="+mn-cs"/>
              </a:rPr>
              <a:t>or equivalently, lowest impurity measure after splitting (M)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9040E99-A410-4EAB-8F1D-C56E481F57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6237" y="232429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Finding the Best Split</a:t>
            </a:r>
          </a:p>
        </p:txBody>
      </p:sp>
      <p:sp>
        <p:nvSpPr>
          <p:cNvPr id="36866" name="Oval 4">
            <a:extLst>
              <a:ext uri="{FF2B5EF4-FFF2-40B4-BE49-F238E27FC236}">
                <a16:creationId xmlns:a16="http://schemas.microsoft.com/office/drawing/2014/main" id="{72DB59C1-3D4C-4DE2-8467-134D5FC0E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7" y="2157273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B?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6867" name="Line 5">
            <a:extLst>
              <a:ext uri="{FF2B5EF4-FFF2-40B4-BE49-F238E27FC236}">
                <a16:creationId xmlns:a16="http://schemas.microsoft.com/office/drawing/2014/main" id="{9B76AFB6-B62E-45FA-BF1B-2A57C299E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1362" y="2614473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6">
            <a:extLst>
              <a:ext uri="{FF2B5EF4-FFF2-40B4-BE49-F238E27FC236}">
                <a16:creationId xmlns:a16="http://schemas.microsoft.com/office/drawing/2014/main" id="{25CDC5C2-2488-42F5-B0B1-0EEC16992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9437" y="2614473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7">
            <a:extLst>
              <a:ext uri="{FF2B5EF4-FFF2-40B4-BE49-F238E27FC236}">
                <a16:creationId xmlns:a16="http://schemas.microsoft.com/office/drawing/2014/main" id="{D594DF99-5476-4721-8488-0145C10C4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2" y="2730361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36870" name="Text Box 8">
            <a:extLst>
              <a:ext uri="{FF2B5EF4-FFF2-40B4-BE49-F238E27FC236}">
                <a16:creationId xmlns:a16="http://schemas.microsoft.com/office/drawing/2014/main" id="{2E2E52A2-A299-4B77-AF36-97ABADFE4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512" y="2730361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36871" name="Rectangle 9">
            <a:extLst>
              <a:ext uri="{FF2B5EF4-FFF2-40B4-BE49-F238E27FC236}">
                <a16:creationId xmlns:a16="http://schemas.microsoft.com/office/drawing/2014/main" id="{A442257A-610D-49F8-9C2B-A5163A1FD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7" y="3339961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N3</a:t>
            </a:r>
          </a:p>
        </p:txBody>
      </p:sp>
      <p:sp>
        <p:nvSpPr>
          <p:cNvPr id="36872" name="Rectangle 10">
            <a:extLst>
              <a:ext uri="{FF2B5EF4-FFF2-40B4-BE49-F238E27FC236}">
                <a16:creationId xmlns:a16="http://schemas.microsoft.com/office/drawing/2014/main" id="{0BE9CB00-005C-4D8A-9098-0434A5126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3012" y="3339961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N4</a:t>
            </a:r>
          </a:p>
        </p:txBody>
      </p:sp>
      <p:sp>
        <p:nvSpPr>
          <p:cNvPr id="36873" name="Oval 11">
            <a:extLst>
              <a:ext uri="{FF2B5EF4-FFF2-40B4-BE49-F238E27FC236}">
                <a16:creationId xmlns:a16="http://schemas.microsoft.com/office/drawing/2014/main" id="{430DF567-FB44-42BA-BDD4-A4E057B02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37" y="2081073"/>
            <a:ext cx="1009650" cy="454025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A?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6874" name="Line 12">
            <a:extLst>
              <a:ext uri="{FF2B5EF4-FFF2-40B4-BE49-F238E27FC236}">
                <a16:creationId xmlns:a16="http://schemas.microsoft.com/office/drawing/2014/main" id="{09CD20DE-FD67-41A3-B19D-7BEA63F291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2162" y="2538273"/>
            <a:ext cx="11080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Line 13">
            <a:extLst>
              <a:ext uri="{FF2B5EF4-FFF2-40B4-BE49-F238E27FC236}">
                <a16:creationId xmlns:a16="http://schemas.microsoft.com/office/drawing/2014/main" id="{5E78F2C8-48DF-4673-8305-990AB566FC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0237" y="2538273"/>
            <a:ext cx="1184275" cy="72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Text Box 14">
            <a:extLst>
              <a:ext uri="{FF2B5EF4-FFF2-40B4-BE49-F238E27FC236}">
                <a16:creationId xmlns:a16="http://schemas.microsoft.com/office/drawing/2014/main" id="{64A775CD-B2F1-4DE7-A46F-121F8E12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2" y="2654161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Yes</a:t>
            </a:r>
          </a:p>
        </p:txBody>
      </p:sp>
      <p:sp>
        <p:nvSpPr>
          <p:cNvPr id="36877" name="Text Box 15">
            <a:extLst>
              <a:ext uri="{FF2B5EF4-FFF2-40B4-BE49-F238E27FC236}">
                <a16:creationId xmlns:a16="http://schemas.microsoft.com/office/drawing/2014/main" id="{D88DBA1E-33DA-4E53-80FE-07E1530D1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8312" y="2654161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</a:t>
            </a:r>
          </a:p>
        </p:txBody>
      </p:sp>
      <p:sp>
        <p:nvSpPr>
          <p:cNvPr id="36878" name="Rectangle 16">
            <a:extLst>
              <a:ext uri="{FF2B5EF4-FFF2-40B4-BE49-F238E27FC236}">
                <a16:creationId xmlns:a16="http://schemas.microsoft.com/office/drawing/2014/main" id="{3FFB2629-BD43-4A6B-8875-CCE4B398D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7" y="3263761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N1</a:t>
            </a:r>
          </a:p>
        </p:txBody>
      </p:sp>
      <p:sp>
        <p:nvSpPr>
          <p:cNvPr id="36879" name="Rectangle 17">
            <a:extLst>
              <a:ext uri="{FF2B5EF4-FFF2-40B4-BE49-F238E27FC236}">
                <a16:creationId xmlns:a16="http://schemas.microsoft.com/office/drawing/2014/main" id="{845E5EA6-6945-40ED-9AB5-C2DC83AA2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2" y="3263761"/>
            <a:ext cx="936625" cy="34131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b="0">
                <a:latin typeface="Times New Roman" panose="02020603050405020304" pitchFamily="18" charset="0"/>
              </a:rPr>
              <a:t>Node N2</a:t>
            </a:r>
          </a:p>
        </p:txBody>
      </p:sp>
      <p:sp>
        <p:nvSpPr>
          <p:cNvPr id="36880" name="Text Box 18">
            <a:extLst>
              <a:ext uri="{FF2B5EF4-FFF2-40B4-BE49-F238E27FC236}">
                <a16:creationId xmlns:a16="http://schemas.microsoft.com/office/drawing/2014/main" id="{646251EA-A7AA-4D8C-ADD7-CF96BD425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7" y="1395273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/>
              <a:t>Before Splitting:</a:t>
            </a:r>
          </a:p>
        </p:txBody>
      </p:sp>
      <p:graphicFrame>
        <p:nvGraphicFramePr>
          <p:cNvPr id="36881" name="Object 20">
            <a:extLst>
              <a:ext uri="{FF2B5EF4-FFF2-40B4-BE49-F238E27FC236}">
                <a16:creationId xmlns:a16="http://schemas.microsoft.com/office/drawing/2014/main" id="{7288883A-481C-4F83-B545-39CEB73425F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587423"/>
              </p:ext>
            </p:extLst>
          </p:nvPr>
        </p:nvGraphicFramePr>
        <p:xfrm>
          <a:off x="0" y="3909873"/>
          <a:ext cx="16652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0" name="Document" r:id="rId3" imgW="3327400" imgH="1397000" progId="Word.Document.8">
                  <p:embed/>
                </p:oleObj>
              </mc:Choice>
              <mc:Fallback>
                <p:oleObj name="Document" r:id="rId3" imgW="3327400" imgH="1397000" progId="Word.Document.8">
                  <p:embed/>
                  <p:pic>
                    <p:nvPicPr>
                      <p:cNvPr id="36881" name="Object 20">
                        <a:extLst>
                          <a:ext uri="{FF2B5EF4-FFF2-40B4-BE49-F238E27FC236}">
                            <a16:creationId xmlns:a16="http://schemas.microsoft.com/office/drawing/2014/main" id="{7288883A-481C-4F83-B545-39CEB73425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09873"/>
                        <a:ext cx="16652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2" name="Object 27">
            <a:extLst>
              <a:ext uri="{FF2B5EF4-FFF2-40B4-BE49-F238E27FC236}">
                <a16:creationId xmlns:a16="http://schemas.microsoft.com/office/drawing/2014/main" id="{E9DA3913-BA37-4CD6-B589-349287EC8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836454"/>
              </p:ext>
            </p:extLst>
          </p:nvPr>
        </p:nvGraphicFramePr>
        <p:xfrm>
          <a:off x="2286000" y="3914636"/>
          <a:ext cx="1636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1" name="Document" r:id="rId5" imgW="3327400" imgH="1397000" progId="Word.Document.8">
                  <p:embed/>
                </p:oleObj>
              </mc:Choice>
              <mc:Fallback>
                <p:oleObj name="Document" r:id="rId5" imgW="3327400" imgH="1397000" progId="Word.Document.8">
                  <p:embed/>
                  <p:pic>
                    <p:nvPicPr>
                      <p:cNvPr id="36882" name="Object 27">
                        <a:extLst>
                          <a:ext uri="{FF2B5EF4-FFF2-40B4-BE49-F238E27FC236}">
                            <a16:creationId xmlns:a16="http://schemas.microsoft.com/office/drawing/2014/main" id="{E9DA3913-BA37-4CD6-B589-349287EC8B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14636"/>
                        <a:ext cx="16367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3" name="Object 28">
            <a:extLst>
              <a:ext uri="{FF2B5EF4-FFF2-40B4-BE49-F238E27FC236}">
                <a16:creationId xmlns:a16="http://schemas.microsoft.com/office/drawing/2014/main" id="{0C0748CF-44F5-4649-BA5A-7B1451BC8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116431"/>
              </p:ext>
            </p:extLst>
          </p:nvPr>
        </p:nvGraphicFramePr>
        <p:xfrm>
          <a:off x="5029200" y="3914636"/>
          <a:ext cx="16367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2" name="Document" r:id="rId7" imgW="3340100" imgH="1397000" progId="Word.Document.8">
                  <p:embed/>
                </p:oleObj>
              </mc:Choice>
              <mc:Fallback>
                <p:oleObj name="Document" r:id="rId7" imgW="3340100" imgH="1397000" progId="Word.Document.8">
                  <p:embed/>
                  <p:pic>
                    <p:nvPicPr>
                      <p:cNvPr id="36883" name="Object 28">
                        <a:extLst>
                          <a:ext uri="{FF2B5EF4-FFF2-40B4-BE49-F238E27FC236}">
                            <a16:creationId xmlns:a16="http://schemas.microsoft.com/office/drawing/2014/main" id="{0C0748CF-44F5-4649-BA5A-7B1451BC8A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14636"/>
                        <a:ext cx="1636712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4" name="Object 29">
            <a:extLst>
              <a:ext uri="{FF2B5EF4-FFF2-40B4-BE49-F238E27FC236}">
                <a16:creationId xmlns:a16="http://schemas.microsoft.com/office/drawing/2014/main" id="{E02CD5EA-C7B8-40BF-A963-6E45B9C47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688715"/>
              </p:ext>
            </p:extLst>
          </p:nvPr>
        </p:nvGraphicFramePr>
        <p:xfrm>
          <a:off x="7315200" y="3914636"/>
          <a:ext cx="15954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3" name="Document" r:id="rId9" imgW="3352800" imgH="1397000" progId="Word.Document.8">
                  <p:embed/>
                </p:oleObj>
              </mc:Choice>
              <mc:Fallback>
                <p:oleObj name="Document" r:id="rId9" imgW="3352800" imgH="1397000" progId="Word.Document.8">
                  <p:embed/>
                  <p:pic>
                    <p:nvPicPr>
                      <p:cNvPr id="36884" name="Object 29">
                        <a:extLst>
                          <a:ext uri="{FF2B5EF4-FFF2-40B4-BE49-F238E27FC236}">
                            <a16:creationId xmlns:a16="http://schemas.microsoft.com/office/drawing/2014/main" id="{E02CD5EA-C7B8-40BF-A963-6E45B9C475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914636"/>
                        <a:ext cx="1595437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5" name="Object 33">
            <a:extLst>
              <a:ext uri="{FF2B5EF4-FFF2-40B4-BE49-F238E27FC236}">
                <a16:creationId xmlns:a16="http://schemas.microsoft.com/office/drawing/2014/main" id="{932BFF67-D515-4314-B21D-02FDC8D20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407643"/>
              </p:ext>
            </p:extLst>
          </p:nvPr>
        </p:nvGraphicFramePr>
        <p:xfrm>
          <a:off x="3881437" y="1395273"/>
          <a:ext cx="159543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4" name="Document" r:id="rId11" imgW="3340100" imgH="1397000" progId="Word.Document.8">
                  <p:embed/>
                </p:oleObj>
              </mc:Choice>
              <mc:Fallback>
                <p:oleObj name="Document" r:id="rId11" imgW="3340100" imgH="1397000" progId="Word.Document.8">
                  <p:embed/>
                  <p:pic>
                    <p:nvPicPr>
                      <p:cNvPr id="36885" name="Object 33">
                        <a:extLst>
                          <a:ext uri="{FF2B5EF4-FFF2-40B4-BE49-F238E27FC236}">
                            <a16:creationId xmlns:a16="http://schemas.microsoft.com/office/drawing/2014/main" id="{932BFF67-D515-4314-B21D-02FDC8D202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7" y="1395273"/>
                        <a:ext cx="159543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4722" name="Group 50">
            <a:extLst>
              <a:ext uri="{FF2B5EF4-FFF2-40B4-BE49-F238E27FC236}">
                <a16:creationId xmlns:a16="http://schemas.microsoft.com/office/drawing/2014/main" id="{30A38AE0-76CA-41B5-A7F2-FBDA3DE52A24}"/>
              </a:ext>
            </a:extLst>
          </p:cNvPr>
          <p:cNvGrpSpPr>
            <a:grpSpLocks/>
          </p:cNvGrpSpPr>
          <p:nvPr/>
        </p:nvGrpSpPr>
        <p:grpSpPr bwMode="auto">
          <a:xfrm>
            <a:off x="5634037" y="1395273"/>
            <a:ext cx="1295400" cy="396875"/>
            <a:chOff x="3600" y="768"/>
            <a:chExt cx="816" cy="250"/>
          </a:xfrm>
        </p:grpSpPr>
        <p:sp>
          <p:nvSpPr>
            <p:cNvPr id="36905" name="Line 34">
              <a:extLst>
                <a:ext uri="{FF2B5EF4-FFF2-40B4-BE49-F238E27FC236}">
                  <a16:creationId xmlns:a16="http://schemas.microsoft.com/office/drawing/2014/main" id="{40FB1057-3C51-473C-8B80-C78E5A3D4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912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Text Box 35">
              <a:extLst>
                <a:ext uri="{FF2B5EF4-FFF2-40B4-BE49-F238E27FC236}">
                  <a16:creationId xmlns:a16="http://schemas.microsoft.com/office/drawing/2014/main" id="{294E0061-FDD9-416D-9F65-9CD665F39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76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P</a:t>
              </a:r>
            </a:p>
          </p:txBody>
        </p:sp>
      </p:grpSp>
      <p:grpSp>
        <p:nvGrpSpPr>
          <p:cNvPr id="924720" name="Group 48">
            <a:extLst>
              <a:ext uri="{FF2B5EF4-FFF2-40B4-BE49-F238E27FC236}">
                <a16:creationId xmlns:a16="http://schemas.microsoft.com/office/drawing/2014/main" id="{F7899548-A45A-456F-83DD-D05797FAEF90}"/>
              </a:ext>
            </a:extLst>
          </p:cNvPr>
          <p:cNvGrpSpPr>
            <a:grpSpLocks/>
          </p:cNvGrpSpPr>
          <p:nvPr/>
        </p:nvGrpSpPr>
        <p:grpSpPr bwMode="auto">
          <a:xfrm>
            <a:off x="528637" y="4671873"/>
            <a:ext cx="8001000" cy="854075"/>
            <a:chOff x="384" y="2832"/>
            <a:chExt cx="5040" cy="538"/>
          </a:xfrm>
        </p:grpSpPr>
        <p:sp>
          <p:nvSpPr>
            <p:cNvPr id="36897" name="Text Box 36">
              <a:extLst>
                <a:ext uri="{FF2B5EF4-FFF2-40B4-BE49-F238E27FC236}">
                  <a16:creationId xmlns:a16="http://schemas.microsoft.com/office/drawing/2014/main" id="{5B9AF59C-109F-4FD2-9C9C-5143438993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312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M11</a:t>
              </a:r>
            </a:p>
          </p:txBody>
        </p:sp>
        <p:sp>
          <p:nvSpPr>
            <p:cNvPr id="36898" name="Text Box 37">
              <a:extLst>
                <a:ext uri="{FF2B5EF4-FFF2-40B4-BE49-F238E27FC236}">
                  <a16:creationId xmlns:a16="http://schemas.microsoft.com/office/drawing/2014/main" id="{9F60B89C-1F80-4C13-BED8-7BAF175FA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M12</a:t>
              </a:r>
            </a:p>
          </p:txBody>
        </p:sp>
        <p:sp>
          <p:nvSpPr>
            <p:cNvPr id="36899" name="Text Box 38">
              <a:extLst>
                <a:ext uri="{FF2B5EF4-FFF2-40B4-BE49-F238E27FC236}">
                  <a16:creationId xmlns:a16="http://schemas.microsoft.com/office/drawing/2014/main" id="{E1C45CAB-1C3A-4D7C-82C2-30CDEA0AF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M21</a:t>
              </a:r>
            </a:p>
          </p:txBody>
        </p:sp>
        <p:sp>
          <p:nvSpPr>
            <p:cNvPr id="36900" name="Text Box 39">
              <a:extLst>
                <a:ext uri="{FF2B5EF4-FFF2-40B4-BE49-F238E27FC236}">
                  <a16:creationId xmlns:a16="http://schemas.microsoft.com/office/drawing/2014/main" id="{D53ED540-5422-4A33-90F3-FA8E83A52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110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M22</a:t>
              </a:r>
            </a:p>
          </p:txBody>
        </p:sp>
        <p:sp>
          <p:nvSpPr>
            <p:cNvPr id="36901" name="Line 40">
              <a:extLst>
                <a:ext uri="{FF2B5EF4-FFF2-40B4-BE49-F238E27FC236}">
                  <a16:creationId xmlns:a16="http://schemas.microsoft.com/office/drawing/2014/main" id="{D79FD2F7-C96E-46A3-93E0-AC31DABF9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Line 41">
              <a:extLst>
                <a:ext uri="{FF2B5EF4-FFF2-40B4-BE49-F238E27FC236}">
                  <a16:creationId xmlns:a16="http://schemas.microsoft.com/office/drawing/2014/main" id="{59A36EC4-C058-49F5-A277-9304388D5C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Line 42">
              <a:extLst>
                <a:ext uri="{FF2B5EF4-FFF2-40B4-BE49-F238E27FC236}">
                  <a16:creationId xmlns:a16="http://schemas.microsoft.com/office/drawing/2014/main" id="{19BA76F6-0861-44D8-B384-D0A9922CB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Line 43">
              <a:extLst>
                <a:ext uri="{FF2B5EF4-FFF2-40B4-BE49-F238E27FC236}">
                  <a16:creationId xmlns:a16="http://schemas.microsoft.com/office/drawing/2014/main" id="{7FCD0CC1-A9D2-4E29-BCEF-9DE42BE9C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832"/>
              <a:ext cx="0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721" name="Group 49">
            <a:extLst>
              <a:ext uri="{FF2B5EF4-FFF2-40B4-BE49-F238E27FC236}">
                <a16:creationId xmlns:a16="http://schemas.microsoft.com/office/drawing/2014/main" id="{B4E8DBFC-BEB3-4973-92FC-57FB8D1C3AE2}"/>
              </a:ext>
            </a:extLst>
          </p:cNvPr>
          <p:cNvGrpSpPr>
            <a:grpSpLocks/>
          </p:cNvGrpSpPr>
          <p:nvPr/>
        </p:nvGrpSpPr>
        <p:grpSpPr bwMode="auto">
          <a:xfrm>
            <a:off x="681037" y="5586273"/>
            <a:ext cx="7620000" cy="777875"/>
            <a:chOff x="480" y="3408"/>
            <a:chExt cx="4800" cy="490"/>
          </a:xfrm>
        </p:grpSpPr>
        <p:sp>
          <p:nvSpPr>
            <p:cNvPr id="36893" name="AutoShape 44">
              <a:extLst>
                <a:ext uri="{FF2B5EF4-FFF2-40B4-BE49-F238E27FC236}">
                  <a16:creationId xmlns:a16="http://schemas.microsoft.com/office/drawing/2014/main" id="{4C70D898-144B-484D-BAAC-212BC32F623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52" y="2736"/>
              <a:ext cx="192" cy="1536"/>
            </a:xfrm>
            <a:prstGeom prst="leftBrace">
              <a:avLst>
                <a:gd name="adj1" fmla="val 66667"/>
                <a:gd name="adj2" fmla="val 50963"/>
              </a:avLst>
            </a:prstGeom>
            <a:noFill/>
            <a:ln w="25400">
              <a:solidFill>
                <a:srgbClr val="1C5A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4" name="AutoShape 45">
              <a:extLst>
                <a:ext uri="{FF2B5EF4-FFF2-40B4-BE49-F238E27FC236}">
                  <a16:creationId xmlns:a16="http://schemas.microsoft.com/office/drawing/2014/main" id="{1377339D-0377-4BD1-A704-738AE423B95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416" y="2736"/>
              <a:ext cx="192" cy="1536"/>
            </a:xfrm>
            <a:prstGeom prst="leftBrace">
              <a:avLst>
                <a:gd name="adj1" fmla="val 66667"/>
                <a:gd name="adj2" fmla="val 50963"/>
              </a:avLst>
            </a:prstGeom>
            <a:noFill/>
            <a:ln w="25400">
              <a:solidFill>
                <a:srgbClr val="1C5A6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6895" name="Text Box 46">
              <a:extLst>
                <a:ext uri="{FF2B5EF4-FFF2-40B4-BE49-F238E27FC236}">
                  <a16:creationId xmlns:a16="http://schemas.microsoft.com/office/drawing/2014/main" id="{B3EFBE4C-E569-4D08-A106-5708F2A7C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363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M1</a:t>
              </a:r>
            </a:p>
          </p:txBody>
        </p:sp>
        <p:sp>
          <p:nvSpPr>
            <p:cNvPr id="36896" name="Text Box 47">
              <a:extLst>
                <a:ext uri="{FF2B5EF4-FFF2-40B4-BE49-F238E27FC236}">
                  <a16:creationId xmlns:a16="http://schemas.microsoft.com/office/drawing/2014/main" id="{803C0B8E-94BA-42A6-BFF6-2C2152062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3648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-84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/>
                <a:t>M2</a:t>
              </a:r>
            </a:p>
          </p:txBody>
        </p:sp>
      </p:grpSp>
      <p:sp>
        <p:nvSpPr>
          <p:cNvPr id="924723" name="Text Box 51">
            <a:extLst>
              <a:ext uri="{FF2B5EF4-FFF2-40B4-BE49-F238E27FC236}">
                <a16:creationId xmlns:a16="http://schemas.microsoft.com/office/drawing/2014/main" id="{AA6B07E9-3D49-4F3E-AD88-10C749723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856" y="6124434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</a:rPr>
              <a:t>Gain = P – M1    vs      P – M2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124EE6-22AE-4297-AEF5-6568BBA5C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Attribute Selection in Decision Tree</a:t>
            </a:r>
            <a:endParaRPr lang="zh-TW" altLang="en-US" cap="none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3EDBFD1-EEF0-4B7E-A02E-3F23ABAF9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28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8C870-6DD9-40AE-945F-C5B33EDA5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Attribute Selection Measure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7655A9-E37B-42CF-B5FF-874CB7A8D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Decision Tree Algorithm: ID3</a:t>
            </a:r>
          </a:p>
          <a:p>
            <a:pPr lvl="1"/>
            <a:r>
              <a:rPr lang="en-US" altLang="zh-TW" dirty="0"/>
              <a:t>Information Gain</a:t>
            </a:r>
          </a:p>
          <a:p>
            <a:r>
              <a:rPr lang="en-US" altLang="zh-TW" dirty="0"/>
              <a:t>Decision Tree Algorithm: C4.5</a:t>
            </a:r>
          </a:p>
          <a:p>
            <a:pPr lvl="1"/>
            <a:r>
              <a:rPr lang="en-US" altLang="zh-TW" dirty="0"/>
              <a:t>Gian Ratio</a:t>
            </a:r>
          </a:p>
          <a:p>
            <a:r>
              <a:rPr lang="en-US" altLang="zh-TW" dirty="0"/>
              <a:t>Decision Tree Algorithm: CART</a:t>
            </a:r>
          </a:p>
          <a:p>
            <a:pPr lvl="1"/>
            <a:r>
              <a:rPr lang="en-US" altLang="zh-TW" dirty="0"/>
              <a:t>Gini Index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38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8CB7762F-991B-4A11-B5FF-203841001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73137"/>
            <a:ext cx="8229600" cy="78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3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Information Gain (ID3)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7D772BD-E989-4F02-8DCD-FDD47F64D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91449"/>
            <a:ext cx="8458200" cy="498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Select the attribute with the highest information gain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</a:rPr>
              <a:t>Let </a:t>
            </a:r>
            <a:r>
              <a:rPr lang="en-US" altLang="zh-TW" sz="2400" i="1" dirty="0">
                <a:latin typeface="Calibri" panose="020F0502020204030204" pitchFamily="34" charset="0"/>
                <a:ea typeface="新細明體" panose="02020500000000000000" pitchFamily="18" charset="-120"/>
              </a:rPr>
              <a:t>p</a:t>
            </a:r>
            <a:r>
              <a:rPr lang="en-US" altLang="zh-TW" sz="2400" i="1" baseline="-25000" dirty="0">
                <a:latin typeface="Calibri" panose="020F0502020204030204" pitchFamily="34" charset="0"/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</a:rPr>
              <a:t> be the probability that an arbitrary tuple in D belongs to class C</a:t>
            </a:r>
            <a:r>
              <a:rPr lang="en-US" altLang="zh-TW" sz="2400" baseline="-25000" dirty="0">
                <a:latin typeface="Calibri" panose="020F0502020204030204" pitchFamily="34" charset="0"/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</a:rPr>
              <a:t>, estimated by |C</a:t>
            </a:r>
            <a:r>
              <a:rPr lang="en-US" altLang="zh-TW" sz="2400" i="1" baseline="-25000" dirty="0">
                <a:latin typeface="Calibri" panose="020F0502020204030204" pitchFamily="34" charset="0"/>
                <a:ea typeface="新細明體" panose="02020500000000000000" pitchFamily="18" charset="-120"/>
              </a:rPr>
              <a:t>i</a:t>
            </a:r>
            <a:r>
              <a:rPr lang="en-US" altLang="zh-TW" sz="2400" baseline="-25000" dirty="0">
                <a:latin typeface="Calibri" panose="020F0502020204030204" pitchFamily="34" charset="0"/>
                <a:ea typeface="新細明體" panose="02020500000000000000" pitchFamily="18" charset="-120"/>
              </a:rPr>
              <a:t>, D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</a:rPr>
              <a:t>|/|D|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Expected information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</a:rPr>
              <a:t>(</a:t>
            </a: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Entropy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</a:rPr>
              <a:t>) needed to classify a tuple in D: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zh-TW" sz="2400" dirty="0"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Information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</a:rPr>
              <a:t> needed (after using A to split D into v partitions) to classify D: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zh-TW" sz="2400" dirty="0">
              <a:latin typeface="Calibri" panose="020F0502020204030204" pitchFamily="34" charset="0"/>
              <a:ea typeface="新細明體" panose="02020500000000000000" pitchFamily="18" charset="-120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sz="2400" dirty="0">
                <a:solidFill>
                  <a:srgbClr val="0000FF"/>
                </a:solidFill>
                <a:latin typeface="Calibri" panose="020F0502020204030204" pitchFamily="34" charset="0"/>
                <a:ea typeface="新細明體" panose="02020500000000000000" pitchFamily="18" charset="-120"/>
              </a:rPr>
              <a:t>Information gained </a:t>
            </a:r>
            <a:r>
              <a:rPr lang="en-US" altLang="zh-TW" sz="2400" dirty="0">
                <a:latin typeface="Calibri" panose="020F0502020204030204" pitchFamily="34" charset="0"/>
                <a:ea typeface="新細明體" panose="02020500000000000000" pitchFamily="18" charset="-120"/>
              </a:rPr>
              <a:t>by branching on attribute A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endParaRPr lang="en-US" altLang="zh-TW" sz="2400" dirty="0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graphicFrame>
        <p:nvGraphicFramePr>
          <p:cNvPr id="15365" name="Object 4">
            <a:extLst>
              <a:ext uri="{FF2B5EF4-FFF2-40B4-BE49-F238E27FC236}">
                <a16:creationId xmlns:a16="http://schemas.microsoft.com/office/drawing/2014/main" id="{85FF0E9D-293B-4C64-BB15-CE5E7867E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315650"/>
              </p:ext>
            </p:extLst>
          </p:nvPr>
        </p:nvGraphicFramePr>
        <p:xfrm>
          <a:off x="2657538" y="3177550"/>
          <a:ext cx="3281624" cy="841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4" imgW="1612900" imgH="431800" progId="Equation.3">
                  <p:embed/>
                </p:oleObj>
              </mc:Choice>
              <mc:Fallback>
                <p:oleObj name="Equation" r:id="rId4" imgW="1612900" imgH="431800" progId="Equation.3">
                  <p:embed/>
                  <p:pic>
                    <p:nvPicPr>
                      <p:cNvPr id="15365" name="Object 4">
                        <a:extLst>
                          <a:ext uri="{FF2B5EF4-FFF2-40B4-BE49-F238E27FC236}">
                            <a16:creationId xmlns:a16="http://schemas.microsoft.com/office/drawing/2014/main" id="{85FF0E9D-293B-4C64-BB15-CE5E7867E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538" y="3177550"/>
                        <a:ext cx="3281624" cy="841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5">
            <a:extLst>
              <a:ext uri="{FF2B5EF4-FFF2-40B4-BE49-F238E27FC236}">
                <a16:creationId xmlns:a16="http://schemas.microsoft.com/office/drawing/2014/main" id="{C60A1290-5196-4BD3-A94F-A7E857B4D8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270832"/>
              </p:ext>
            </p:extLst>
          </p:nvPr>
        </p:nvGraphicFramePr>
        <p:xfrm>
          <a:off x="2622766" y="4359628"/>
          <a:ext cx="4129596" cy="87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6" imgW="1892300" imgH="457200" progId="Equation.3">
                  <p:embed/>
                </p:oleObj>
              </mc:Choice>
              <mc:Fallback>
                <p:oleObj name="Equation" r:id="rId6" imgW="1892300" imgH="457200" progId="Equation.3">
                  <p:embed/>
                  <p:pic>
                    <p:nvPicPr>
                      <p:cNvPr id="15366" name="Object 5">
                        <a:extLst>
                          <a:ext uri="{FF2B5EF4-FFF2-40B4-BE49-F238E27FC236}">
                            <a16:creationId xmlns:a16="http://schemas.microsoft.com/office/drawing/2014/main" id="{C60A1290-5196-4BD3-A94F-A7E857B4D8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766" y="4359628"/>
                        <a:ext cx="4129596" cy="8719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6">
            <a:extLst>
              <a:ext uri="{FF2B5EF4-FFF2-40B4-BE49-F238E27FC236}">
                <a16:creationId xmlns:a16="http://schemas.microsoft.com/office/drawing/2014/main" id="{FF2A06E1-0DDF-4ED9-863D-028D18C95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660213"/>
              </p:ext>
            </p:extLst>
          </p:nvPr>
        </p:nvGraphicFramePr>
        <p:xfrm>
          <a:off x="2118511" y="5810993"/>
          <a:ext cx="4032828" cy="47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8" imgW="1790700" imgH="215900" progId="Equation.3">
                  <p:embed/>
                </p:oleObj>
              </mc:Choice>
              <mc:Fallback>
                <p:oleObj name="Equation" r:id="rId8" imgW="1790700" imgH="215900" progId="Equation.3">
                  <p:embed/>
                  <p:pic>
                    <p:nvPicPr>
                      <p:cNvPr id="15367" name="Object 6">
                        <a:extLst>
                          <a:ext uri="{FF2B5EF4-FFF2-40B4-BE49-F238E27FC236}">
                            <a16:creationId xmlns:a16="http://schemas.microsoft.com/office/drawing/2014/main" id="{FF2A06E1-0DDF-4ED9-863D-028D18C953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511" y="5810993"/>
                        <a:ext cx="4032828" cy="47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ADE3A0B1-C9FA-43EE-97D2-B043283C0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" y="408781"/>
            <a:ext cx="8763000" cy="6600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Information Gain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8EF1F59-7DCF-41D4-95DA-F58C22E91D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54" y="5435366"/>
            <a:ext cx="4152900" cy="160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SzPct val="80000"/>
              <a:buFont typeface="Marlett" pitchFamily="2" charset="2"/>
              <a:buChar char="g"/>
            </a:pPr>
            <a:r>
              <a:rPr lang="en-US" altLang="zh-TW" sz="1800" dirty="0">
                <a:solidFill>
                  <a:srgbClr val="121328"/>
                </a:solidFill>
                <a:ea typeface="新細明體" panose="02020500000000000000" pitchFamily="18" charset="-120"/>
              </a:rPr>
              <a:t>Class P: </a:t>
            </a:r>
            <a:r>
              <a:rPr lang="en-US" altLang="zh-TW" sz="1800" dirty="0" err="1">
                <a:solidFill>
                  <a:srgbClr val="121328"/>
                </a:solidFill>
                <a:ea typeface="新細明體" panose="02020500000000000000" pitchFamily="18" charset="-120"/>
              </a:rPr>
              <a:t>buys_computer</a:t>
            </a:r>
            <a:r>
              <a:rPr lang="en-US" altLang="zh-TW" sz="1800" dirty="0">
                <a:solidFill>
                  <a:srgbClr val="121328"/>
                </a:solidFill>
                <a:ea typeface="新細明體" panose="02020500000000000000" pitchFamily="18" charset="-120"/>
              </a:rPr>
              <a:t> = “yes”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SzPct val="80000"/>
              <a:buFont typeface="Marlett" pitchFamily="2" charset="2"/>
              <a:buChar char="g"/>
            </a:pPr>
            <a:r>
              <a:rPr lang="en-US" altLang="zh-TW" sz="1800" dirty="0">
                <a:solidFill>
                  <a:srgbClr val="121328"/>
                </a:solidFill>
                <a:ea typeface="新細明體" panose="02020500000000000000" pitchFamily="18" charset="-120"/>
              </a:rPr>
              <a:t>Class N: </a:t>
            </a:r>
            <a:r>
              <a:rPr lang="en-US" altLang="zh-TW" sz="1800" dirty="0" err="1">
                <a:solidFill>
                  <a:srgbClr val="121328"/>
                </a:solidFill>
                <a:ea typeface="新細明體" panose="02020500000000000000" pitchFamily="18" charset="-120"/>
              </a:rPr>
              <a:t>buys_computer</a:t>
            </a:r>
            <a:r>
              <a:rPr lang="en-US" altLang="zh-TW" sz="1800" dirty="0">
                <a:solidFill>
                  <a:srgbClr val="121328"/>
                </a:solidFill>
                <a:ea typeface="新細明體" panose="02020500000000000000" pitchFamily="18" charset="-120"/>
              </a:rPr>
              <a:t> = “no”</a:t>
            </a:r>
            <a:endParaRPr lang="en-US" altLang="zh-TW" sz="1800" dirty="0">
              <a:ea typeface="新細明體" panose="02020500000000000000" pitchFamily="18" charset="-120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AE49AE2F-9C66-4F2C-BC49-046DB144688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923037" y="2207604"/>
            <a:ext cx="4220963" cy="22549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solidFill>
                  <a:srgbClr val="121328"/>
                </a:solidFill>
                <a:ea typeface="新細明體" panose="02020500000000000000" pitchFamily="18" charset="-120"/>
              </a:rPr>
              <a:t>            means “age &lt;=30” has 5 out of 14 samples, with 2 </a:t>
            </a:r>
            <a:r>
              <a:rPr lang="en-US" altLang="zh-TW" sz="2000" dirty="0" err="1">
                <a:solidFill>
                  <a:srgbClr val="121328"/>
                </a:solidFill>
                <a:ea typeface="新細明體" panose="02020500000000000000" pitchFamily="18" charset="-120"/>
              </a:rPr>
              <a:t>yes’es</a:t>
            </a:r>
            <a:r>
              <a:rPr lang="en-US" altLang="zh-TW" sz="2000" dirty="0">
                <a:solidFill>
                  <a:srgbClr val="121328"/>
                </a:solidFill>
                <a:ea typeface="新細明體" panose="02020500000000000000" pitchFamily="18" charset="-120"/>
              </a:rPr>
              <a:t>  and 3 no’s.   Hence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anose="05020102010507070707" pitchFamily="18" charset="2"/>
              <a:buNone/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Font typeface="Wingdings 2" panose="05020102010507070707" pitchFamily="18" charset="2"/>
              <a:buNone/>
            </a:pPr>
            <a:endParaRPr lang="en-US" altLang="zh-TW" sz="2000" dirty="0">
              <a:solidFill>
                <a:srgbClr val="121328"/>
              </a:solidFill>
              <a:ea typeface="新細明體" panose="02020500000000000000" pitchFamily="18" charset="-120"/>
            </a:endParaRPr>
          </a:p>
        </p:txBody>
      </p:sp>
      <p:graphicFrame>
        <p:nvGraphicFramePr>
          <p:cNvPr id="16390" name="Object 5">
            <a:extLst>
              <a:ext uri="{FF2B5EF4-FFF2-40B4-BE49-F238E27FC236}">
                <a16:creationId xmlns:a16="http://schemas.microsoft.com/office/drawing/2014/main" id="{CDCBD064-1944-4792-9EF5-6E833B41B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476947"/>
              </p:ext>
            </p:extLst>
          </p:nvPr>
        </p:nvGraphicFramePr>
        <p:xfrm>
          <a:off x="266700" y="3966207"/>
          <a:ext cx="3354388" cy="139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" name="Worksheet" r:id="rId4" imgW="3352800" imgH="1390519" progId="Excel.Sheet.8">
                  <p:embed/>
                </p:oleObj>
              </mc:Choice>
              <mc:Fallback>
                <p:oleObj name="Worksheet" r:id="rId4" imgW="3352800" imgH="1390519" progId="Excel.Sheet.8">
                  <p:embed/>
                  <p:pic>
                    <p:nvPicPr>
                      <p:cNvPr id="16390" name="Object 5">
                        <a:extLst>
                          <a:ext uri="{FF2B5EF4-FFF2-40B4-BE49-F238E27FC236}">
                            <a16:creationId xmlns:a16="http://schemas.microsoft.com/office/drawing/2014/main" id="{CDCBD064-1944-4792-9EF5-6E833B41BF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966207"/>
                        <a:ext cx="3354388" cy="1392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Object 6">
                <a:extLst>
                  <a:ext uri="{FF2B5EF4-FFF2-40B4-BE49-F238E27FC236}">
                    <a16:creationId xmlns:a16="http://schemas.microsoft.com/office/drawing/2014/main" id="{97D6ABAA-604C-40DE-8D02-F1338180770D}"/>
                  </a:ext>
                </a:extLst>
              </p:cNvPr>
              <p:cNvSpPr txBox="1"/>
              <p:nvPr/>
            </p:nvSpPr>
            <p:spPr bwMode="auto">
              <a:xfrm>
                <a:off x="5029200" y="884238"/>
                <a:ext cx="3754438" cy="115896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𝐼𝑛𝑓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𝑎𝑔𝑒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(2,3)+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(4,0)</m:t>
                      </m:r>
                    </m:oMath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   +</m:t>
                      </m:r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(3,2)=0.694</m:t>
                      </m:r>
                    </m:oMath>
                  </m:oMathPara>
                </a14:m>
                <a:endParaRPr lang="zh-TW" altLang="en-US"/>
              </a:p>
            </p:txBody>
          </p:sp>
        </mc:Choice>
        <mc:Fallback xmlns="">
          <p:sp>
            <p:nvSpPr>
              <p:cNvPr id="16391" name="Object 6">
                <a:extLst>
                  <a:ext uri="{FF2B5EF4-FFF2-40B4-BE49-F238E27FC236}">
                    <a16:creationId xmlns:a16="http://schemas.microsoft.com/office/drawing/2014/main" id="{97D6ABAA-604C-40DE-8D02-F13381807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884238"/>
                <a:ext cx="3754438" cy="11589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2" name="Object 7">
                <a:extLst>
                  <a:ext uri="{FF2B5EF4-FFF2-40B4-BE49-F238E27FC236}">
                    <a16:creationId xmlns:a16="http://schemas.microsoft.com/office/drawing/2014/main" id="{C36E9A39-3AA4-448B-A75B-1679763BB034}"/>
                  </a:ext>
                </a:extLst>
              </p:cNvPr>
              <p:cNvSpPr txBox="1"/>
              <p:nvPr/>
            </p:nvSpPr>
            <p:spPr bwMode="auto">
              <a:xfrm>
                <a:off x="5029200" y="4850928"/>
                <a:ext cx="3594100" cy="139223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r>
                  <a:rPr lang="en-US" altLang="zh-TW" sz="2000" dirty="0">
                    <a:solidFill>
                      <a:srgbClr val="000000"/>
                    </a:solidFill>
                    <a:latin typeface="+mj-lt"/>
                  </a:rPr>
                  <a:t>Similarly,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𝑖𝑛𝑐𝑜𝑚𝑒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)=0.029</m:t>
                      </m:r>
                    </m:oMath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𝑠𝑡𝑢𝑑𝑒𝑛𝑡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)=0.151</m:t>
                      </m:r>
                    </m:oMath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𝑐𝑟𝑒𝑑𝑖𝑡</m:t>
                      </m:r>
                      <m:func>
                        <m:func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zh-TW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</m:fName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func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𝑎𝑡𝑖𝑛𝑔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)=0.048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6392" name="Object 7">
                <a:extLst>
                  <a:ext uri="{FF2B5EF4-FFF2-40B4-BE49-F238E27FC236}">
                    <a16:creationId xmlns:a16="http://schemas.microsoft.com/office/drawing/2014/main" id="{C36E9A39-3AA4-448B-A75B-1679763BB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0" y="4850928"/>
                <a:ext cx="3594100" cy="1392238"/>
              </a:xfrm>
              <a:prstGeom prst="rect">
                <a:avLst/>
              </a:prstGeom>
              <a:blipFill>
                <a:blip r:embed="rId7"/>
                <a:stretch>
                  <a:fillRect l="-1695" t="-219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93" name="Object 8">
                <a:extLst>
                  <a:ext uri="{FF2B5EF4-FFF2-40B4-BE49-F238E27FC236}">
                    <a16:creationId xmlns:a16="http://schemas.microsoft.com/office/drawing/2014/main" id="{3C65370F-5378-487A-B6BB-12095C3DD054}"/>
                  </a:ext>
                </a:extLst>
              </p:cNvPr>
              <p:cNvSpPr txBox="1"/>
              <p:nvPr/>
            </p:nvSpPr>
            <p:spPr bwMode="auto">
              <a:xfrm>
                <a:off x="4782904" y="3722734"/>
                <a:ext cx="4247030" cy="65948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ctrlPr>
                            <a:rPr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𝑎𝑔𝑒</m:t>
                          </m:r>
                        </m:e>
                      </m:d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𝐼𝑛𝑓𝑜</m:t>
                      </m:r>
                      <m:d>
                        <m:dPr>
                          <m:ctrlPr>
                            <a:rPr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𝐼𝑛𝑓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𝑎𝑔𝑒</m:t>
                          </m:r>
                        </m:sub>
                      </m:sSub>
                      <m:d>
                        <m:d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0.94−0.694=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0.246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393" name="Object 8">
                <a:extLst>
                  <a:ext uri="{FF2B5EF4-FFF2-40B4-BE49-F238E27FC236}">
                    <a16:creationId xmlns:a16="http://schemas.microsoft.com/office/drawing/2014/main" id="{3C65370F-5378-487A-B6BB-12095C3DD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82904" y="3722734"/>
                <a:ext cx="4247030" cy="6594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394" name="Object 9">
            <a:extLst>
              <a:ext uri="{FF2B5EF4-FFF2-40B4-BE49-F238E27FC236}">
                <a16:creationId xmlns:a16="http://schemas.microsoft.com/office/drawing/2014/main" id="{A60D8612-E56B-45E8-8E2D-9D0CD8011D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888407"/>
              </p:ext>
            </p:extLst>
          </p:nvPr>
        </p:nvGraphicFramePr>
        <p:xfrm>
          <a:off x="266700" y="1084398"/>
          <a:ext cx="4525168" cy="28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3" name="Worksheet" r:id="rId9" imgW="6115431" imgH="4458208" progId="Excel.Sheet.8">
                  <p:embed/>
                </p:oleObj>
              </mc:Choice>
              <mc:Fallback>
                <p:oleObj name="Worksheet" r:id="rId9" imgW="6115431" imgH="4458208" progId="Excel.Sheet.8">
                  <p:embed/>
                  <p:pic>
                    <p:nvPicPr>
                      <p:cNvPr id="16394" name="Object 9">
                        <a:extLst>
                          <a:ext uri="{FF2B5EF4-FFF2-40B4-BE49-F238E27FC236}">
                            <a16:creationId xmlns:a16="http://schemas.microsoft.com/office/drawing/2014/main" id="{A60D8612-E56B-45E8-8E2D-9D0CD8011D8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084398"/>
                        <a:ext cx="4525168" cy="28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395" name="Object 10">
                <a:extLst>
                  <a:ext uri="{FF2B5EF4-FFF2-40B4-BE49-F238E27FC236}">
                    <a16:creationId xmlns:a16="http://schemas.microsoft.com/office/drawing/2014/main" id="{6D2E4082-D86D-4E94-A89A-C028085A87DD}"/>
                  </a:ext>
                </a:extLst>
              </p:cNvPr>
              <p:cNvSpPr txBox="1"/>
              <p:nvPr/>
            </p:nvSpPr>
            <p:spPr bwMode="auto">
              <a:xfrm>
                <a:off x="4791868" y="2115687"/>
                <a:ext cx="1073150" cy="66516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(2,3)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395" name="Object 10">
                <a:extLst>
                  <a:ext uri="{FF2B5EF4-FFF2-40B4-BE49-F238E27FC236}">
                    <a16:creationId xmlns:a16="http://schemas.microsoft.com/office/drawing/2014/main" id="{6D2E4082-D86D-4E94-A89A-C028085A8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1868" y="2115687"/>
                <a:ext cx="1073150" cy="6651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396" name="Object 11">
            <a:extLst>
              <a:ext uri="{FF2B5EF4-FFF2-40B4-BE49-F238E27FC236}">
                <a16:creationId xmlns:a16="http://schemas.microsoft.com/office/drawing/2014/main" id="{A35694C8-4D66-46DE-AE57-1A02BE1AB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49313"/>
              </p:ext>
            </p:extLst>
          </p:nvPr>
        </p:nvGraphicFramePr>
        <p:xfrm>
          <a:off x="266700" y="6016776"/>
          <a:ext cx="4681207" cy="510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" name="Equation" r:id="rId12" imgW="3314700" imgH="393700" progId="Equation.3">
                  <p:embed/>
                </p:oleObj>
              </mc:Choice>
              <mc:Fallback>
                <p:oleObj name="Equation" r:id="rId12" imgW="3314700" imgH="393700" progId="Equation.3">
                  <p:embed/>
                  <p:pic>
                    <p:nvPicPr>
                      <p:cNvPr id="16396" name="Object 11">
                        <a:extLst>
                          <a:ext uri="{FF2B5EF4-FFF2-40B4-BE49-F238E27FC236}">
                            <a16:creationId xmlns:a16="http://schemas.microsoft.com/office/drawing/2014/main" id="{A35694C8-4D66-46DE-AE57-1A02BE1AB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6016776"/>
                        <a:ext cx="4681207" cy="510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5"/>
          <p:cNvSpPr>
            <a:spLocks noGrp="1"/>
          </p:cNvSpPr>
          <p:nvPr>
            <p:ph type="title"/>
          </p:nvPr>
        </p:nvSpPr>
        <p:spPr>
          <a:xfrm>
            <a:off x="377301" y="339548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ea typeface="新細明體" panose="02020500000000000000" pitchFamily="18" charset="-120"/>
              </a:rPr>
              <a:t>Information Gain</a:t>
            </a:r>
            <a:endParaRPr lang="zh-TW" altLang="en-US" sz="3600" dirty="0">
              <a:ea typeface="新細明體" panose="02020500000000000000" pitchFamily="18" charset="-120"/>
            </a:endParaRPr>
          </a:p>
        </p:txBody>
      </p:sp>
      <p:pic>
        <p:nvPicPr>
          <p:cNvPr id="33796" name="Picture 2" descr="f08-05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50020"/>
            <a:ext cx="61912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928688" y="5892800"/>
            <a:ext cx="7775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1">
                <a:latin typeface="Arial" panose="020B0604020202020204" pitchFamily="34" charset="0"/>
                <a:ea typeface="新細明體" panose="02020500000000000000" pitchFamily="18" charset="-120"/>
              </a:rPr>
              <a:t>Figure 8.5 </a:t>
            </a:r>
            <a:r>
              <a:rPr lang="en-US" altLang="zh-TW" sz="12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The attribute </a:t>
            </a:r>
            <a:r>
              <a:rPr lang="en-US" altLang="zh-TW" sz="1200" i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age </a:t>
            </a:r>
            <a:r>
              <a:rPr lang="en-US" altLang="zh-TW" sz="12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has the highest information gain 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and therefore becomes the splitting attribute at the root node of the decision tree. Branches are grown for each outcome of </a:t>
            </a:r>
            <a:r>
              <a:rPr lang="en-US" altLang="zh-TW" sz="1200" i="1">
                <a:latin typeface="Arial" panose="020B0604020202020204" pitchFamily="34" charset="0"/>
                <a:ea typeface="新細明體" panose="02020500000000000000" pitchFamily="18" charset="-120"/>
              </a:rPr>
              <a:t>age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. The tuples are shown partitioned accordingly.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FB34F544-1BC1-4BB8-B4BA-B61E88357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304800"/>
            <a:ext cx="81534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Computing Information-Gain for Continuous-Valued Attributes</a:t>
            </a:r>
            <a:endParaRPr lang="en-US" altLang="zh-TW" sz="3200" i="1" dirty="0">
              <a:solidFill>
                <a:srgbClr val="CC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D45EE3A-4369-452A-9A7D-095392116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273675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zh-TW" sz="2400" dirty="0">
                <a:ea typeface="新細明體" panose="02020500000000000000" pitchFamily="18" charset="-120"/>
              </a:rPr>
              <a:t>Let attribute A be a continuous-valued attribute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zh-TW" sz="2400" dirty="0">
                <a:ea typeface="新細明體" panose="02020500000000000000" pitchFamily="18" charset="-120"/>
              </a:rPr>
              <a:t>Must determine the 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best split point</a:t>
            </a:r>
            <a:r>
              <a:rPr lang="en-US" altLang="zh-TW" sz="2400" dirty="0">
                <a:ea typeface="新細明體" panose="02020500000000000000" pitchFamily="18" charset="-120"/>
              </a:rPr>
              <a:t> for A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zh-TW" sz="2400" dirty="0">
                <a:ea typeface="新細明體" panose="02020500000000000000" pitchFamily="18" charset="-120"/>
              </a:rPr>
              <a:t>Sort the value A in increasing order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zh-TW" sz="2400" dirty="0">
                <a:ea typeface="新細明體" panose="02020500000000000000" pitchFamily="18" charset="-120"/>
              </a:rPr>
              <a:t>Typically, the midpoint between each pair of adjacent values is considered as a possible 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split point</a:t>
            </a:r>
          </a:p>
          <a:p>
            <a:pPr lvl="2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zh-TW" sz="2000" dirty="0">
                <a:ea typeface="新細明體" panose="02020500000000000000" pitchFamily="18" charset="-120"/>
              </a:rPr>
              <a:t>(a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+a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i+1</a:t>
            </a:r>
            <a:r>
              <a:rPr lang="en-US" altLang="zh-TW" sz="2000" dirty="0">
                <a:ea typeface="新細明體" panose="02020500000000000000" pitchFamily="18" charset="-120"/>
              </a:rPr>
              <a:t>)/2 is the midpoint between the values of a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 and a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i+1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</a:pPr>
            <a:r>
              <a:rPr lang="en-US" altLang="zh-TW" sz="2400" dirty="0">
                <a:ea typeface="新細明體" panose="02020500000000000000" pitchFamily="18" charset="-120"/>
              </a:rPr>
              <a:t>The point with the </a:t>
            </a:r>
            <a:r>
              <a:rPr lang="en-US" altLang="zh-TW" sz="2400" i="1" dirty="0">
                <a:ea typeface="新細明體" panose="02020500000000000000" pitchFamily="18" charset="-120"/>
              </a:rPr>
              <a:t>minimum expected information requirement</a:t>
            </a:r>
            <a:r>
              <a:rPr lang="en-US" altLang="zh-TW" sz="2400" dirty="0">
                <a:ea typeface="新細明體" panose="02020500000000000000" pitchFamily="18" charset="-120"/>
              </a:rPr>
              <a:t> for A is selected as the split-point for A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Split:</a:t>
            </a:r>
          </a:p>
          <a:p>
            <a:pPr lvl="1" eaLnBrk="1" hangingPunct="1">
              <a:lnSpc>
                <a:spcPct val="115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D1 is the set of tuples in D satisfying A ≤ split-point, and D2 is the set of tuples in D satisfying A &gt; split-point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>
            <a:extLst>
              <a:ext uri="{FF2B5EF4-FFF2-40B4-BE49-F238E27FC236}">
                <a16:creationId xmlns:a16="http://schemas.microsoft.com/office/drawing/2014/main" id="{2E56E833-C737-4DC6-841C-3382D18D0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Prediction Problems: Classification vs. Numeric Prediction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B0EB0B9-06E2-45F5-B6D1-E55919844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Classification  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predicts categorical class labels (discrete or nominal)</a:t>
            </a:r>
          </a:p>
          <a:p>
            <a:pPr lvl="1"/>
            <a:r>
              <a:rPr lang="en-US" altLang="zh-TW" dirty="0"/>
              <a:t>classifies data (constructs a model) based on the training set and the values (class labels) in a classifying attribute and uses it in classifying new data</a:t>
            </a:r>
          </a:p>
          <a:p>
            <a:r>
              <a:rPr lang="en-US" altLang="zh-TW" dirty="0"/>
              <a:t>Numeric Prediction  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models continuous-valued functions</a:t>
            </a:r>
            <a:r>
              <a:rPr lang="en-US" altLang="zh-TW" dirty="0"/>
              <a:t>, i.e., predicts unknown or missing values </a:t>
            </a:r>
          </a:p>
          <a:p>
            <a:r>
              <a:rPr lang="en-US" altLang="zh-TW" dirty="0"/>
              <a:t>Typical applications</a:t>
            </a:r>
          </a:p>
          <a:p>
            <a:pPr lvl="1"/>
            <a:r>
              <a:rPr lang="en-US" altLang="zh-TW" dirty="0"/>
              <a:t>Credit/loan approval:</a:t>
            </a:r>
          </a:p>
          <a:p>
            <a:pPr lvl="1"/>
            <a:r>
              <a:rPr lang="en-US" altLang="zh-TW" dirty="0"/>
              <a:t>Medical diagnosis: if a tumor is cancerous or benign</a:t>
            </a:r>
          </a:p>
          <a:p>
            <a:pPr lvl="1"/>
            <a:r>
              <a:rPr lang="en-US" altLang="zh-TW" dirty="0"/>
              <a:t>Fraud detection: if a transaction is fraudulent</a:t>
            </a:r>
          </a:p>
          <a:p>
            <a:pPr lvl="1"/>
            <a:r>
              <a:rPr lang="en-US" altLang="zh-TW" dirty="0"/>
              <a:t>Web page categorization: which category it 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050">
            <a:extLst>
              <a:ext uri="{FF2B5EF4-FFF2-40B4-BE49-F238E27FC236}">
                <a16:creationId xmlns:a16="http://schemas.microsoft.com/office/drawing/2014/main" id="{0999AB1A-84F1-4EA6-B586-CC1E44269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337" y="381000"/>
            <a:ext cx="8534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600" dirty="0">
                <a:ea typeface="新細明體" panose="02020500000000000000" pitchFamily="18" charset="-120"/>
              </a:rPr>
              <a:t>Gain Ratio (C4.5)</a:t>
            </a:r>
            <a:endParaRPr lang="en-US" altLang="zh-TW" sz="3600" i="1" dirty="0">
              <a:solidFill>
                <a:srgbClr val="CC0000"/>
              </a:solidFill>
              <a:ea typeface="新細明體" panose="02020500000000000000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2051">
                <a:extLst>
                  <a:ext uri="{FF2B5EF4-FFF2-40B4-BE49-F238E27FC236}">
                    <a16:creationId xmlns:a16="http://schemas.microsoft.com/office/drawing/2014/main" id="{47A9A22A-9E1C-4FC6-87A2-C64FC5B0D98D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36737" y="1232915"/>
                <a:ext cx="8458200" cy="5105400"/>
              </a:xfrm>
            </p:spPr>
            <p:txBody>
              <a:bodyPr>
                <a:normAutofit fontScale="92500" lnSpcReduction="20000"/>
              </a:bodyPr>
              <a:lstStyle/>
              <a:p>
                <a:pPr eaLnBrk="1" hangingPunct="1"/>
                <a:r>
                  <a:rPr lang="en-US" altLang="zh-TW" dirty="0">
                    <a:ea typeface="新細明體" panose="02020500000000000000" pitchFamily="18" charset="-120"/>
                  </a:rPr>
                  <a:t>Information gain measure is biased towards attributes with a large number of values</a:t>
                </a:r>
              </a:p>
              <a:p>
                <a:pPr eaLnBrk="1" hangingPunct="1"/>
                <a:r>
                  <a:rPr lang="en-US" altLang="zh-TW" dirty="0">
                    <a:ea typeface="新細明體" panose="02020500000000000000" pitchFamily="18" charset="-120"/>
                  </a:rPr>
                  <a:t>C4.5 (a successor of ID3) uses </a:t>
                </a:r>
                <a:r>
                  <a:rPr lang="en-US" altLang="zh-TW" dirty="0">
                    <a:solidFill>
                      <a:srgbClr val="FF0000"/>
                    </a:solidFill>
                    <a:ea typeface="新細明體" panose="02020500000000000000" pitchFamily="18" charset="-120"/>
                  </a:rPr>
                  <a:t>gain ratio </a:t>
                </a:r>
                <a:r>
                  <a:rPr lang="en-US" altLang="zh-TW" dirty="0">
                    <a:ea typeface="新細明體" panose="02020500000000000000" pitchFamily="18" charset="-120"/>
                  </a:rPr>
                  <a:t>to overcome the problem (</a:t>
                </a:r>
                <a:r>
                  <a:rPr lang="en-US" altLang="zh-TW" dirty="0">
                    <a:solidFill>
                      <a:srgbClr val="FF0000"/>
                    </a:solidFill>
                    <a:ea typeface="新細明體" panose="02020500000000000000" pitchFamily="18" charset="-120"/>
                  </a:rPr>
                  <a:t>normalization to information gain</a:t>
                </a:r>
                <a:r>
                  <a:rPr lang="en-US" altLang="zh-TW" dirty="0">
                    <a:ea typeface="新細明體" panose="02020500000000000000" pitchFamily="18" charset="-120"/>
                  </a:rPr>
                  <a:t>)</a:t>
                </a:r>
              </a:p>
              <a:p>
                <a:pPr eaLnBrk="1" hangingPunct="1"/>
                <a:endParaRPr lang="en-US" altLang="zh-TW" dirty="0">
                  <a:ea typeface="新細明體" panose="02020500000000000000" pitchFamily="18" charset="-120"/>
                </a:endParaRPr>
              </a:p>
              <a:p>
                <a:pPr eaLnBrk="1" hangingPunct="1"/>
                <a:endParaRPr lang="en-US" altLang="zh-TW" dirty="0">
                  <a:ea typeface="新細明體" panose="02020500000000000000" pitchFamily="18" charset="-120"/>
                </a:endParaRPr>
              </a:p>
              <a:p>
                <a:pPr eaLnBrk="1" hangingPunct="1"/>
                <a:endParaRPr lang="en-US" altLang="zh-TW" dirty="0">
                  <a:ea typeface="新細明體" panose="02020500000000000000" pitchFamily="18" charset="-120"/>
                </a:endParaRPr>
              </a:p>
              <a:p>
                <a:pPr eaLnBrk="1" hangingPunct="1"/>
                <a:endParaRPr lang="en-US" altLang="zh-TW" dirty="0">
                  <a:ea typeface="新細明體" panose="02020500000000000000" pitchFamily="18" charset="-120"/>
                </a:endParaRPr>
              </a:p>
              <a:p>
                <a:pPr eaLnBrk="1" hangingPunct="1"/>
                <a:r>
                  <a:rPr lang="en-US" altLang="zh-TW" dirty="0">
                    <a:ea typeface="新細明體" panose="02020500000000000000" pitchFamily="18" charset="-120"/>
                  </a:rPr>
                  <a:t>Ex.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𝑆𝑝𝑙𝑖𝑡𝐼𝑛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𝑓𝑜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𝑖𝑛𝑐𝑜𝑚𝑒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𝐷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=−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4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14</m:t>
                        </m:r>
                      </m:den>
                    </m:f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6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14</m:t>
                            </m:r>
                          </m:den>
                        </m:f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  <m:t>14</m:t>
                                </m:r>
                              </m:den>
                            </m:f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func>
                              <m:func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num>
                                      <m:den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14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=1.557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altLang="zh-TW" sz="2400" dirty="0">
                  <a:ea typeface="新細明體" panose="02020500000000000000" pitchFamily="18" charset="-120"/>
                </a:endParaRPr>
              </a:p>
              <a:p>
                <a:pPr lvl="1"/>
                <a:r>
                  <a:rPr lang="en-US" altLang="zh-TW" sz="2400" dirty="0">
                    <a:ea typeface="新細明體" panose="02020500000000000000" pitchFamily="18" charset="-120"/>
                  </a:rPr>
                  <a:t>Gain(income) = 0.029</a:t>
                </a:r>
              </a:p>
              <a:p>
                <a:pPr lvl="1" eaLnBrk="1" hangingPunct="1"/>
                <a:r>
                  <a:rPr lang="en-US" altLang="zh-TW" sz="2400" dirty="0" err="1">
                    <a:ea typeface="新細明體" panose="02020500000000000000" pitchFamily="18" charset="-120"/>
                  </a:rPr>
                  <a:t>GainRatio</a:t>
                </a:r>
                <a:r>
                  <a:rPr lang="en-US" altLang="zh-TW" sz="2400" dirty="0">
                    <a:ea typeface="新細明體" panose="02020500000000000000" pitchFamily="18" charset="-120"/>
                  </a:rPr>
                  <a:t>(income) = 0.029/1.557 = 0.019</a:t>
                </a:r>
              </a:p>
              <a:p>
                <a:pPr eaLnBrk="1" hangingPunct="1"/>
                <a:r>
                  <a:rPr lang="en-US" altLang="zh-TW" dirty="0">
                    <a:solidFill>
                      <a:srgbClr val="FF0000"/>
                    </a:solidFill>
                    <a:ea typeface="新細明體" panose="02020500000000000000" pitchFamily="18" charset="-120"/>
                  </a:rPr>
                  <a:t>The attribute with the maximum gain ratio is selected as the splitting attribute</a:t>
                </a:r>
              </a:p>
            </p:txBody>
          </p:sp>
        </mc:Choice>
        <mc:Fallback xmlns="">
          <p:sp>
            <p:nvSpPr>
              <p:cNvPr id="18436" name="Rectangle 2051">
                <a:extLst>
                  <a:ext uri="{FF2B5EF4-FFF2-40B4-BE49-F238E27FC236}">
                    <a16:creationId xmlns:a16="http://schemas.microsoft.com/office/drawing/2014/main" id="{47A9A22A-9E1C-4FC6-87A2-C64FC5B0D9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36737" y="1232915"/>
                <a:ext cx="8458200" cy="5105400"/>
              </a:xfrm>
              <a:blipFill>
                <a:blip r:embed="rId3"/>
                <a:stretch>
                  <a:fillRect l="-505" t="-19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37" name="Object 2048">
                <a:extLst>
                  <a:ext uri="{FF2B5EF4-FFF2-40B4-BE49-F238E27FC236}">
                    <a16:creationId xmlns:a16="http://schemas.microsoft.com/office/drawing/2014/main" id="{BA8E8357-C96E-4989-B035-132145BE7F48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066554" y="2383653"/>
                <a:ext cx="4343400" cy="8318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𝑆𝑝𝑙𝑖𝑡𝐼𝑛𝑓</m:t>
                      </m:r>
                      <m:sSub>
                        <m:sSubPr>
                          <m:ctrlP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zh-TW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TW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)=−</m:t>
                      </m:r>
                      <m:nary>
                        <m:naryPr>
                          <m:chr m:val="∑"/>
                          <m:ctrlP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  <m:e>
                          <m:f>
                            <m:fPr>
                              <m:ctrlPr>
                                <a:rPr lang="zh-TW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zh-TW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zh-TW" alt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zh-TW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zh-TW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zh-TW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zh-TW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nary>
                      <m:r>
                        <a:rPr lang="zh-TW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zh-TW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zh-TW" alt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zh-TW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f>
                        <m:fPr>
                          <m:ctrlP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zh-TW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zh-TW" alt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zh-TW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zh-TW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437" name="Object 2048">
                <a:extLst>
                  <a:ext uri="{FF2B5EF4-FFF2-40B4-BE49-F238E27FC236}">
                    <a16:creationId xmlns:a16="http://schemas.microsoft.com/office/drawing/2014/main" id="{BA8E8357-C96E-4989-B035-132145BE7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066554" y="2383653"/>
                <a:ext cx="4343400" cy="8318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665AB8C7-5DEA-4FC8-A6BB-E890019D9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101" y="3313839"/>
            <a:ext cx="2762636" cy="657317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6">
            <a:extLst>
              <a:ext uri="{FF2B5EF4-FFF2-40B4-BE49-F238E27FC236}">
                <a16:creationId xmlns:a16="http://schemas.microsoft.com/office/drawing/2014/main" id="{91DB8D9F-4330-4320-8381-F8F79B1244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Gini Index (CART)</a:t>
            </a:r>
          </a:p>
        </p:txBody>
      </p:sp>
      <p:sp>
        <p:nvSpPr>
          <p:cNvPr id="19460" name="Rectangle 1027">
            <a:extLst>
              <a:ext uri="{FF2B5EF4-FFF2-40B4-BE49-F238E27FC236}">
                <a16:creationId xmlns:a16="http://schemas.microsoft.com/office/drawing/2014/main" id="{492C8BFF-1E4C-4F5B-AB7F-27EA2F2FA1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85169"/>
            <a:ext cx="8534400" cy="51054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zh-TW" sz="2400" dirty="0">
                <a:ea typeface="新細明體" panose="02020500000000000000" pitchFamily="18" charset="-120"/>
              </a:rPr>
              <a:t>If a data set </a:t>
            </a:r>
            <a:r>
              <a:rPr lang="en-US" altLang="zh-TW" sz="2400" i="1" dirty="0">
                <a:ea typeface="新細明體" panose="02020500000000000000" pitchFamily="18" charset="-120"/>
              </a:rPr>
              <a:t>D </a:t>
            </a:r>
            <a:r>
              <a:rPr lang="en-US" altLang="zh-TW" sz="2400" dirty="0">
                <a:ea typeface="新細明體" panose="02020500000000000000" pitchFamily="18" charset="-120"/>
              </a:rPr>
              <a:t>contains examples from </a:t>
            </a:r>
            <a:r>
              <a:rPr lang="en-US" altLang="zh-TW" sz="2400" i="1" dirty="0">
                <a:ea typeface="新細明體" panose="02020500000000000000" pitchFamily="18" charset="-120"/>
              </a:rPr>
              <a:t>n</a:t>
            </a:r>
            <a:r>
              <a:rPr lang="en-US" altLang="zh-TW" sz="2400" dirty="0">
                <a:ea typeface="新細明體" panose="02020500000000000000" pitchFamily="18" charset="-120"/>
              </a:rPr>
              <a:t> classes, </a:t>
            </a:r>
            <a:r>
              <a:rPr lang="en-US" altLang="zh-TW" sz="2400" i="1" dirty="0" err="1">
                <a:solidFill>
                  <a:srgbClr val="0000FF"/>
                </a:solidFill>
                <a:ea typeface="新細明體" panose="02020500000000000000" pitchFamily="18" charset="-120"/>
              </a:rPr>
              <a:t>gini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index</a:t>
            </a:r>
            <a:r>
              <a:rPr lang="en-US" altLang="zh-TW" sz="2400" dirty="0">
                <a:ea typeface="新細明體" panose="02020500000000000000" pitchFamily="18" charset="-120"/>
              </a:rPr>
              <a:t>, 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Gini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(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D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)</a:t>
            </a:r>
            <a:r>
              <a:rPr lang="en-US" altLang="zh-TW" sz="2400" dirty="0">
                <a:ea typeface="新細明體" panose="02020500000000000000" pitchFamily="18" charset="-120"/>
              </a:rPr>
              <a:t> is defined as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    	where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p</a:t>
            </a:r>
            <a:r>
              <a:rPr lang="en-US" altLang="zh-TW" sz="2400" i="1" baseline="-25000" dirty="0" err="1">
                <a:ea typeface="新細明體" panose="02020500000000000000" pitchFamily="18" charset="-120"/>
              </a:rPr>
              <a:t>j</a:t>
            </a:r>
            <a:r>
              <a:rPr lang="en-US" altLang="zh-TW" sz="2400" dirty="0">
                <a:ea typeface="新細明體" panose="02020500000000000000" pitchFamily="18" charset="-120"/>
              </a:rPr>
              <a:t> is the relative frequency of class </a:t>
            </a:r>
            <a:r>
              <a:rPr lang="en-US" altLang="zh-TW" sz="2400" i="1" dirty="0">
                <a:ea typeface="新細明體" panose="02020500000000000000" pitchFamily="18" charset="-120"/>
              </a:rPr>
              <a:t>j</a:t>
            </a:r>
            <a:r>
              <a:rPr lang="en-US" altLang="zh-TW" sz="2400" dirty="0">
                <a:ea typeface="新細明體" panose="02020500000000000000" pitchFamily="18" charset="-120"/>
              </a:rPr>
              <a:t> in </a:t>
            </a:r>
            <a:r>
              <a:rPr lang="en-US" altLang="zh-TW" sz="2400" i="1" dirty="0">
                <a:ea typeface="新細明體" panose="02020500000000000000" pitchFamily="18" charset="-120"/>
              </a:rPr>
              <a:t>D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zh-TW" sz="2400" dirty="0">
                <a:ea typeface="新細明體" panose="02020500000000000000" pitchFamily="18" charset="-120"/>
              </a:rPr>
              <a:t>If a data set </a:t>
            </a:r>
            <a:r>
              <a:rPr lang="en-US" altLang="zh-TW" sz="2400" i="1" dirty="0">
                <a:ea typeface="新細明體" panose="02020500000000000000" pitchFamily="18" charset="-120"/>
              </a:rPr>
              <a:t>D</a:t>
            </a:r>
            <a:r>
              <a:rPr lang="en-US" altLang="zh-TW" sz="2400" dirty="0">
                <a:ea typeface="新細明體" panose="02020500000000000000" pitchFamily="18" charset="-120"/>
              </a:rPr>
              <a:t>  is split on A into two subsets </a:t>
            </a:r>
            <a:r>
              <a:rPr lang="en-US" altLang="zh-TW" sz="2400" i="1" dirty="0">
                <a:ea typeface="新細明體" panose="02020500000000000000" pitchFamily="18" charset="-120"/>
              </a:rPr>
              <a:t>D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 and </a:t>
            </a:r>
            <a:r>
              <a:rPr lang="en-US" altLang="zh-TW" sz="2400" i="1" dirty="0">
                <a:ea typeface="新細明體" panose="02020500000000000000" pitchFamily="18" charset="-120"/>
              </a:rPr>
              <a:t>D</a:t>
            </a:r>
            <a:r>
              <a:rPr lang="en-US" altLang="zh-TW" sz="2400" i="1" baseline="-25000" dirty="0"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ea typeface="新細明體" panose="02020500000000000000" pitchFamily="18" charset="-120"/>
              </a:rPr>
              <a:t>, the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gini</a:t>
            </a:r>
            <a:r>
              <a:rPr lang="en-US" altLang="zh-TW" sz="2400" dirty="0">
                <a:ea typeface="新細明體" panose="02020500000000000000" pitchFamily="18" charset="-120"/>
              </a:rPr>
              <a:t> index </a:t>
            </a:r>
            <a:r>
              <a:rPr lang="en-US" altLang="zh-TW" sz="2400" i="1" dirty="0" err="1">
                <a:solidFill>
                  <a:srgbClr val="0000FF"/>
                </a:solidFill>
                <a:ea typeface="新細明體" panose="02020500000000000000" pitchFamily="18" charset="-120"/>
              </a:rPr>
              <a:t>gini</a:t>
            </a:r>
            <a:r>
              <a:rPr lang="en-US" altLang="zh-TW" sz="2400" i="1" baseline="-25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A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(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D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)</a:t>
            </a:r>
            <a:r>
              <a:rPr lang="en-US" altLang="zh-TW" sz="2400" dirty="0">
                <a:ea typeface="新細明體" panose="02020500000000000000" pitchFamily="18" charset="-120"/>
              </a:rPr>
              <a:t> is defined as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Reduction in Impurity</a:t>
            </a:r>
            <a:r>
              <a:rPr lang="en-US" altLang="zh-TW" sz="2400" dirty="0">
                <a:ea typeface="新細明體" panose="02020500000000000000" pitchFamily="18" charset="-120"/>
              </a:rPr>
              <a:t>:</a:t>
            </a:r>
          </a:p>
          <a:p>
            <a:pPr eaLnBrk="1" hangingPunct="1">
              <a:spcBef>
                <a:spcPts val="600"/>
              </a:spcBef>
              <a:spcAft>
                <a:spcPts val="200"/>
              </a:spcAft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The attribute provides the smallest </a:t>
            </a:r>
            <a:r>
              <a:rPr lang="en-US" altLang="zh-TW" sz="2400" i="1" dirty="0" err="1">
                <a:solidFill>
                  <a:srgbClr val="FF0000"/>
                </a:solidFill>
                <a:ea typeface="新細明體" panose="02020500000000000000" pitchFamily="18" charset="-120"/>
              </a:rPr>
              <a:t>Gini</a:t>
            </a:r>
            <a:r>
              <a:rPr lang="en-US" altLang="zh-TW" sz="2400" i="1" baseline="-25000" dirty="0" err="1">
                <a:solidFill>
                  <a:srgbClr val="FF0000"/>
                </a:solidFill>
                <a:ea typeface="新細明體" panose="02020500000000000000" pitchFamily="18" charset="-120"/>
              </a:rPr>
              <a:t>split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(</a:t>
            </a:r>
            <a:r>
              <a:rPr lang="en-US" altLang="zh-TW" sz="2400" i="1" dirty="0">
                <a:solidFill>
                  <a:srgbClr val="FF0000"/>
                </a:solidFill>
                <a:ea typeface="新細明體" panose="02020500000000000000" pitchFamily="18" charset="-120"/>
              </a:rPr>
              <a:t>D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) (or the largest reduction in impurity) is chosen to split the node </a:t>
            </a:r>
            <a:r>
              <a:rPr lang="en-US" altLang="zh-TW" sz="2400" dirty="0">
                <a:ea typeface="新細明體" panose="02020500000000000000" pitchFamily="18" charset="-120"/>
              </a:rPr>
              <a:t>(</a:t>
            </a:r>
            <a:r>
              <a:rPr lang="en-US" altLang="zh-TW" sz="2400" i="1" dirty="0">
                <a:ea typeface="新細明體" panose="02020500000000000000" pitchFamily="18" charset="-120"/>
              </a:rPr>
              <a:t>need to enumerate all the possible splitting points for each attribute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</a:p>
        </p:txBody>
      </p:sp>
      <p:graphicFrame>
        <p:nvGraphicFramePr>
          <p:cNvPr id="19463" name="Object 1026">
            <a:extLst>
              <a:ext uri="{FF2B5EF4-FFF2-40B4-BE49-F238E27FC236}">
                <a16:creationId xmlns:a16="http://schemas.microsoft.com/office/drawing/2014/main" id="{EB8CCA76-A05A-408C-AA47-7FCFFEF06047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5822026"/>
              </p:ext>
            </p:extLst>
          </p:nvPr>
        </p:nvGraphicFramePr>
        <p:xfrm>
          <a:off x="3673682" y="4447805"/>
          <a:ext cx="3866210" cy="437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4" imgW="2692400" imgH="304800" progId="Equation.3">
                  <p:embed/>
                </p:oleObj>
              </mc:Choice>
              <mc:Fallback>
                <p:oleObj name="Equation" r:id="rId4" imgW="2692400" imgH="304800" progId="Equation.3">
                  <p:embed/>
                  <p:pic>
                    <p:nvPicPr>
                      <p:cNvPr id="19463" name="Object 1026">
                        <a:extLst>
                          <a:ext uri="{FF2B5EF4-FFF2-40B4-BE49-F238E27FC236}">
                            <a16:creationId xmlns:a16="http://schemas.microsoft.com/office/drawing/2014/main" id="{EB8CCA76-A05A-408C-AA47-7FCFFEF060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682" y="4447805"/>
                        <a:ext cx="3866210" cy="437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403BDDC1-0F89-4A16-9F21-2FB7999EEC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959" y="1637739"/>
            <a:ext cx="1924319" cy="74305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2C7E33B2-79EB-4595-A5A0-9506534659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854" y="3700709"/>
            <a:ext cx="3810532" cy="552527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26">
            <a:extLst>
              <a:ext uri="{FF2B5EF4-FFF2-40B4-BE49-F238E27FC236}">
                <a16:creationId xmlns:a16="http://schemas.microsoft.com/office/drawing/2014/main" id="{5D297B13-581E-414C-8B8F-228E1D6B4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Computation of Gini Index </a:t>
            </a:r>
          </a:p>
        </p:txBody>
      </p:sp>
      <p:sp>
        <p:nvSpPr>
          <p:cNvPr id="20484" name="Rectangle 1027">
            <a:extLst>
              <a:ext uri="{FF2B5EF4-FFF2-40B4-BE49-F238E27FC236}">
                <a16:creationId xmlns:a16="http://schemas.microsoft.com/office/drawing/2014/main" id="{436D28A8-6680-4B8E-B67F-27FC0B70FC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5012" y="1276350"/>
            <a:ext cx="4152900" cy="5105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Data set </a:t>
            </a:r>
            <a:r>
              <a:rPr lang="en-US" altLang="zh-TW" sz="2400" i="1" dirty="0">
                <a:ea typeface="新細明體" panose="02020500000000000000" pitchFamily="18" charset="-120"/>
              </a:rPr>
              <a:t>D</a:t>
            </a:r>
            <a:r>
              <a:rPr lang="en-US" altLang="zh-TW" sz="2400" dirty="0">
                <a:ea typeface="新細明體" panose="02020500000000000000" pitchFamily="18" charset="-120"/>
              </a:rPr>
              <a:t> has 9 tuples in </a:t>
            </a:r>
            <a:r>
              <a:rPr lang="en-US" altLang="zh-TW" sz="24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400" dirty="0">
                <a:ea typeface="新細明體" panose="02020500000000000000" pitchFamily="18" charset="-120"/>
              </a:rPr>
              <a:t> = “yes” and 5 in “no”</a:t>
            </a:r>
          </a:p>
          <a:p>
            <a:pPr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Suppose the attribute </a:t>
            </a:r>
            <a:r>
              <a:rPr lang="en-US" altLang="zh-TW" sz="2400" i="1" dirty="0">
                <a:ea typeface="新細明體" panose="02020500000000000000" pitchFamily="18" charset="-120"/>
              </a:rPr>
              <a:t>income</a:t>
            </a:r>
            <a:r>
              <a:rPr lang="en-US" altLang="zh-TW" sz="2400" dirty="0">
                <a:ea typeface="新細明體" panose="02020500000000000000" pitchFamily="18" charset="-120"/>
              </a:rPr>
              <a:t> partitions D into 10 in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D</a:t>
            </a:r>
            <a:r>
              <a:rPr lang="en-US" altLang="zh-TW" sz="2400" baseline="-25000" dirty="0">
                <a:solidFill>
                  <a:srgbClr val="0000FF"/>
                </a:solidFill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: {low, medium}</a:t>
            </a:r>
            <a:r>
              <a:rPr lang="en-US" altLang="zh-TW" sz="2400" dirty="0">
                <a:ea typeface="新細明體" panose="02020500000000000000" pitchFamily="18" charset="-120"/>
              </a:rPr>
              <a:t> and 4 in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D</a:t>
            </a:r>
            <a:r>
              <a:rPr lang="en-US" altLang="zh-TW" sz="2400" baseline="-25000" dirty="0">
                <a:solidFill>
                  <a:srgbClr val="0000FF"/>
                </a:solidFill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:{high}</a:t>
            </a:r>
          </a:p>
          <a:p>
            <a:pPr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B619F69-C461-418E-A594-45BCE47B0E9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5406500" y="4240198"/>
            <a:ext cx="3657601" cy="2476500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ea typeface="新細明體" panose="02020500000000000000" pitchFamily="18" charset="-120"/>
              </a:rPr>
              <a:t>Gini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{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low,high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}</a:t>
            </a:r>
            <a:r>
              <a:rPr lang="en-US" altLang="zh-TW" sz="2000" dirty="0">
                <a:ea typeface="新細明體" panose="02020500000000000000" pitchFamily="18" charset="-120"/>
              </a:rPr>
              <a:t> is 0.458</a:t>
            </a:r>
          </a:p>
          <a:p>
            <a:r>
              <a:rPr lang="en-US" altLang="zh-TW" sz="2000" dirty="0">
                <a:ea typeface="新細明體" panose="02020500000000000000" pitchFamily="18" charset="-120"/>
              </a:rPr>
              <a:t>Gini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{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medium,high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}</a:t>
            </a:r>
            <a:r>
              <a:rPr lang="en-US" altLang="zh-TW" sz="2000" dirty="0">
                <a:ea typeface="新細明體" panose="02020500000000000000" pitchFamily="18" charset="-120"/>
              </a:rPr>
              <a:t> is 0.450</a:t>
            </a:r>
          </a:p>
          <a:p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Split on the {</a:t>
            </a:r>
            <a:r>
              <a:rPr lang="en-US" altLang="zh-TW" sz="2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low,medium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} (and {high}) since it has the lowest Gini index</a:t>
            </a:r>
          </a:p>
          <a:p>
            <a:endParaRPr lang="zh-TW" altLang="en-US" sz="2000" dirty="0"/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6DB6A61A-A260-489B-A882-CCDCEC043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617556"/>
              </p:ext>
            </p:extLst>
          </p:nvPr>
        </p:nvGraphicFramePr>
        <p:xfrm>
          <a:off x="4572000" y="1162050"/>
          <a:ext cx="441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Worksheet" r:id="rId4" imgW="6115431" imgH="4458208" progId="Excel.Sheet.8">
                  <p:embed/>
                </p:oleObj>
              </mc:Choice>
              <mc:Fallback>
                <p:oleObj name="Worksheet" r:id="rId4" imgW="6115431" imgH="4458208" progId="Excel.Sheet.8">
                  <p:embed/>
                  <p:pic>
                    <p:nvPicPr>
                      <p:cNvPr id="16394" name="Object 9">
                        <a:extLst>
                          <a:ext uri="{FF2B5EF4-FFF2-40B4-BE49-F238E27FC236}">
                            <a16:creationId xmlns:a16="http://schemas.microsoft.com/office/drawing/2014/main" id="{A60D8612-E56B-45E8-8E2D-9D0CD8011D8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162050"/>
                        <a:ext cx="4419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966483A1-96CB-4962-9E84-41E4C0461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77" y="2312771"/>
            <a:ext cx="3501463" cy="58962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6676450-DA36-4AFD-9ABD-58ECB486D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02" y="4038600"/>
            <a:ext cx="4991839" cy="203484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15402C9D-4054-43B9-99DA-6F641C5E5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69272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ea typeface="新細明體" panose="02020500000000000000" pitchFamily="18" charset="-120"/>
              </a:rPr>
              <a:t>Computation of Gini Index </a:t>
            </a:r>
            <a:endParaRPr lang="zh-TW" altLang="en-US" sz="3600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D7EAD2D8-D16B-4D25-9447-D21463EBA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All attributes are assumed continuous-valued</a:t>
            </a:r>
          </a:p>
          <a:p>
            <a:r>
              <a:rPr lang="en-US" altLang="zh-TW" dirty="0">
                <a:ea typeface="新細明體" panose="02020500000000000000" pitchFamily="18" charset="-120"/>
              </a:rPr>
              <a:t>May need other tools, e.g., clustering, to get the possible split values</a:t>
            </a:r>
          </a:p>
          <a:p>
            <a:r>
              <a:rPr lang="en-US" altLang="zh-TW" dirty="0">
                <a:solidFill>
                  <a:srgbClr val="0000FF"/>
                </a:solidFill>
                <a:ea typeface="新細明體" panose="02020500000000000000" pitchFamily="18" charset="-120"/>
              </a:rPr>
              <a:t>Can be modified for categorical attributes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2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518BA552-4CA4-499F-8B14-69AB11191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Comparing Attribute Selection Measures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3910049D-AEA1-4207-AFE7-6865A5B03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The three measures, in general, return good results but</a:t>
            </a:r>
          </a:p>
          <a:p>
            <a:pPr lvl="1"/>
            <a:r>
              <a:rPr lang="en-US" altLang="zh-TW" sz="2400" dirty="0"/>
              <a:t>Information gain: </a:t>
            </a:r>
          </a:p>
          <a:p>
            <a:pPr lvl="2"/>
            <a:r>
              <a:rPr lang="en-US" altLang="zh-TW" sz="2000" dirty="0"/>
              <a:t>biased towards </a:t>
            </a:r>
            <a:r>
              <a:rPr lang="en-US" altLang="zh-TW" sz="2000" dirty="0">
                <a:solidFill>
                  <a:srgbClr val="0000FF"/>
                </a:solidFill>
              </a:rPr>
              <a:t>multivalued attributes</a:t>
            </a:r>
          </a:p>
          <a:p>
            <a:pPr lvl="1"/>
            <a:r>
              <a:rPr lang="en-US" altLang="zh-TW" sz="2400" dirty="0"/>
              <a:t>Gain ratio: </a:t>
            </a:r>
          </a:p>
          <a:p>
            <a:pPr lvl="2"/>
            <a:r>
              <a:rPr lang="en-US" altLang="zh-TW" sz="2000" dirty="0"/>
              <a:t>tends to prefer </a:t>
            </a:r>
            <a:r>
              <a:rPr lang="en-US" altLang="zh-TW" sz="2000" dirty="0">
                <a:solidFill>
                  <a:srgbClr val="0000FF"/>
                </a:solidFill>
              </a:rPr>
              <a:t>unbalanced splits </a:t>
            </a:r>
            <a:r>
              <a:rPr lang="en-US" altLang="zh-TW" sz="2000" dirty="0"/>
              <a:t>in which one partition is much smaller than the others</a:t>
            </a:r>
          </a:p>
          <a:p>
            <a:pPr lvl="1"/>
            <a:r>
              <a:rPr lang="en-US" altLang="zh-TW" sz="2400" dirty="0"/>
              <a:t>Gini index: </a:t>
            </a:r>
          </a:p>
          <a:p>
            <a:pPr lvl="2"/>
            <a:r>
              <a:rPr lang="en-US" altLang="zh-TW" sz="2000" dirty="0"/>
              <a:t>biased to </a:t>
            </a:r>
            <a:r>
              <a:rPr lang="en-US" altLang="zh-TW" sz="2000" dirty="0">
                <a:solidFill>
                  <a:srgbClr val="0000FF"/>
                </a:solidFill>
              </a:rPr>
              <a:t>multivalued attributes</a:t>
            </a:r>
          </a:p>
          <a:p>
            <a:pPr lvl="2"/>
            <a:r>
              <a:rPr lang="en-US" altLang="zh-TW" sz="2000" dirty="0"/>
              <a:t>has difficulty when # of classes is large</a:t>
            </a:r>
          </a:p>
          <a:p>
            <a:pPr lvl="2"/>
            <a:r>
              <a:rPr lang="en-US" altLang="zh-TW" sz="2000" dirty="0"/>
              <a:t>tends to favor tests that result in equal-sized partitions and purity in both partitions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E1AEB972-F655-4AA2-8E82-441B97531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064" y="437965"/>
            <a:ext cx="9144000" cy="6858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Other Attribute Selection Measures</a:t>
            </a:r>
            <a:endParaRPr lang="en-US" altLang="zh-TW" sz="3200" dirty="0">
              <a:ea typeface="新細明體" panose="02020500000000000000" pitchFamily="18" charset="-12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D6D3FD4-2D53-4A6C-855E-2AD5C54EB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458200" cy="52578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TW" sz="2000" u="sng" dirty="0">
                <a:ea typeface="新細明體" panose="02020500000000000000" pitchFamily="18" charset="-120"/>
              </a:rPr>
              <a:t>CHAID</a:t>
            </a:r>
            <a:r>
              <a:rPr lang="en-US" altLang="zh-TW" sz="2000" dirty="0">
                <a:ea typeface="新細明體" panose="02020500000000000000" pitchFamily="18" charset="-120"/>
              </a:rPr>
              <a:t>: a popular decision tree algorithm, measure based on </a:t>
            </a:r>
            <a:r>
              <a:rPr lang="el-GR" altLang="zh-TW" sz="2000" dirty="0"/>
              <a:t>χ</a:t>
            </a:r>
            <a:r>
              <a:rPr lang="en-US" altLang="zh-TW" sz="2000" baseline="30000" dirty="0">
                <a:ea typeface="新細明體" panose="02020500000000000000" pitchFamily="18" charset="-120"/>
              </a:rPr>
              <a:t>2</a:t>
            </a:r>
            <a:r>
              <a:rPr lang="en-US" altLang="zh-TW" sz="2000" dirty="0">
                <a:ea typeface="新細明體" panose="02020500000000000000" pitchFamily="18" charset="-120"/>
              </a:rPr>
              <a:t> test for independence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u="sng" dirty="0">
                <a:ea typeface="新細明體" panose="02020500000000000000" pitchFamily="18" charset="-120"/>
              </a:rPr>
              <a:t>C-SEP</a:t>
            </a:r>
            <a:r>
              <a:rPr lang="en-US" altLang="zh-TW" sz="2000" dirty="0">
                <a:ea typeface="新細明體" panose="02020500000000000000" pitchFamily="18" charset="-120"/>
              </a:rPr>
              <a:t>: performs better than info. gain and </a:t>
            </a:r>
            <a:r>
              <a:rPr lang="en-US" altLang="zh-TW" sz="2000" dirty="0" err="1">
                <a:ea typeface="新細明體" panose="02020500000000000000" pitchFamily="18" charset="-120"/>
              </a:rPr>
              <a:t>gini</a:t>
            </a:r>
            <a:r>
              <a:rPr lang="en-US" altLang="zh-TW" sz="2000" dirty="0">
                <a:ea typeface="新細明體" panose="02020500000000000000" pitchFamily="18" charset="-120"/>
              </a:rPr>
              <a:t> index in certain cases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u="sng" dirty="0">
                <a:ea typeface="新細明體" panose="02020500000000000000" pitchFamily="18" charset="-120"/>
              </a:rPr>
              <a:t>G-statistic</a:t>
            </a:r>
            <a:r>
              <a:rPr lang="en-US" altLang="zh-TW" sz="2000" dirty="0">
                <a:ea typeface="新細明體" panose="02020500000000000000" pitchFamily="18" charset="-120"/>
              </a:rPr>
              <a:t>: has a close approximation to </a:t>
            </a:r>
            <a:r>
              <a:rPr lang="el-GR" altLang="zh-TW" sz="2000" dirty="0"/>
              <a:t>χ</a:t>
            </a:r>
            <a:r>
              <a:rPr lang="en-US" altLang="zh-TW" sz="2000" baseline="30000" dirty="0">
                <a:ea typeface="新細明體" panose="02020500000000000000" pitchFamily="18" charset="-120"/>
              </a:rPr>
              <a:t>2</a:t>
            </a:r>
            <a:r>
              <a:rPr lang="en-US" altLang="zh-TW" sz="2000" dirty="0">
                <a:ea typeface="新細明體" panose="02020500000000000000" pitchFamily="18" charset="-120"/>
              </a:rPr>
              <a:t> distribution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u="sng" dirty="0">
                <a:ea typeface="新細明體" panose="02020500000000000000" pitchFamily="18" charset="-120"/>
              </a:rPr>
              <a:t>MDL (Minimal Description Length) principle</a:t>
            </a:r>
            <a:r>
              <a:rPr lang="en-US" altLang="zh-TW" sz="2000" dirty="0">
                <a:ea typeface="新細明體" panose="02020500000000000000" pitchFamily="18" charset="-120"/>
              </a:rPr>
              <a:t> (i.e., the simplest solution is preferred):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The best tree as the one that requires the fewest # of bits to both (1) encode the tree, and (2) encode the exceptions to the tree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Multivariate splits (partition based on multiple variable combinations)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u="sng" dirty="0">
                <a:ea typeface="新細明體" panose="02020500000000000000" pitchFamily="18" charset="-120"/>
              </a:rPr>
              <a:t>CART</a:t>
            </a:r>
            <a:r>
              <a:rPr lang="en-US" altLang="zh-TW" sz="2000" dirty="0">
                <a:ea typeface="新細明體" panose="02020500000000000000" pitchFamily="18" charset="-120"/>
              </a:rPr>
              <a:t>: finds multivariate splits based on a linear comb. of </a:t>
            </a:r>
            <a:r>
              <a:rPr lang="en-US" altLang="zh-TW" sz="2000" dirty="0" err="1">
                <a:ea typeface="新細明體" panose="02020500000000000000" pitchFamily="18" charset="-120"/>
              </a:rPr>
              <a:t>attrs</a:t>
            </a:r>
            <a:r>
              <a:rPr lang="en-US" altLang="zh-TW" sz="2000" dirty="0">
                <a:ea typeface="新細明體" panose="02020500000000000000" pitchFamily="18" charset="-120"/>
              </a:rPr>
              <a:t>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Which attribute selection measure is the best?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 Most give good results, none is significantly superior than others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5EF89EA-E788-428E-BF2A-F0F685AF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Model Overfitting</a:t>
            </a:r>
            <a:endParaRPr lang="zh-TW" altLang="en-US" cap="none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D827A5D-5CA6-428D-B9F7-9559F1A6D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29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6858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Overfitting in decision trees</a:t>
            </a:r>
            <a:endParaRPr lang="en-US" altLang="zh-TW" sz="3200">
              <a:ea typeface="新細明體" panose="02020500000000000000" pitchFamily="18" charset="-12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54864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Overfitting:  An induced tree may overfit the training data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Too many branches, some may reflect anomalies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due to noise or outliers</a:t>
            </a:r>
          </a:p>
          <a:p>
            <a:pPr lvl="1" eaLnBrk="1" hangingPunct="1"/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Poor accuracy for unseen samples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67388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0" name="矩形 1"/>
          <p:cNvSpPr>
            <a:spLocks noChangeArrowheads="1"/>
          </p:cNvSpPr>
          <p:nvPr/>
        </p:nvSpPr>
        <p:spPr bwMode="auto">
          <a:xfrm>
            <a:off x="3276600" y="3810000"/>
            <a:ext cx="3352800" cy="1128713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79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5600"/>
            <a:ext cx="8229600" cy="990600"/>
          </a:xfrm>
        </p:spPr>
        <p:txBody>
          <a:bodyPr/>
          <a:lstStyle/>
          <a:p>
            <a:r>
              <a:rPr lang="en-US" altLang="en-US" dirty="0"/>
              <a:t>Classification Errors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6200"/>
            <a:ext cx="8229600" cy="4876800"/>
          </a:xfrm>
        </p:spPr>
        <p:txBody>
          <a:bodyPr/>
          <a:lstStyle/>
          <a:p>
            <a:r>
              <a:rPr lang="en-US" altLang="en-US" dirty="0"/>
              <a:t>Training errors: Errors committed on the training set</a:t>
            </a:r>
          </a:p>
          <a:p>
            <a:r>
              <a:rPr lang="en-US" altLang="en-US" dirty="0"/>
              <a:t>Test errors:  Errors committed on the test set</a:t>
            </a:r>
          </a:p>
          <a:p>
            <a:r>
              <a:rPr lang="en-US" altLang="en-US" dirty="0"/>
              <a:t>Generalization errors: Expected error of a model over random selection of records from same distribution</a:t>
            </a:r>
          </a:p>
        </p:txBody>
      </p:sp>
      <p:graphicFrame>
        <p:nvGraphicFramePr>
          <p:cNvPr id="4" name="Object 26">
            <a:extLst>
              <a:ext uri="{FF2B5EF4-FFF2-40B4-BE49-F238E27FC236}">
                <a16:creationId xmlns:a16="http://schemas.microsoft.com/office/drawing/2014/main" id="{EA275511-3D72-4E9A-B133-E7DF2C3BD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61212"/>
              </p:ext>
            </p:extLst>
          </p:nvPr>
        </p:nvGraphicFramePr>
        <p:xfrm>
          <a:off x="2271817" y="3429000"/>
          <a:ext cx="4600365" cy="3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Visio" r:id="rId3" imgW="8432800" imgH="6286500" progId="Visio.Drawing.6">
                  <p:embed/>
                </p:oleObj>
              </mc:Choice>
              <mc:Fallback>
                <p:oleObj name="Visio" r:id="rId3" imgW="8432800" imgH="6286500" progId="Visio.Drawing.6">
                  <p:embed/>
                  <p:pic>
                    <p:nvPicPr>
                      <p:cNvPr id="4" name="Object 26">
                        <a:extLst>
                          <a:ext uri="{FF2B5EF4-FFF2-40B4-BE49-F238E27FC236}">
                            <a16:creationId xmlns:a16="http://schemas.microsoft.com/office/drawing/2014/main" id="{EA275511-3D72-4E9A-B133-E7DF2C3BDE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817" y="3429000"/>
                        <a:ext cx="4600365" cy="330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Data Set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5783802" y="1330911"/>
            <a:ext cx="29718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>Two class problem: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+ : 5400 instances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0070C0"/>
                </a:solidFill>
              </a:rPr>
              <a:t> </a:t>
            </a:r>
            <a:r>
              <a:rPr lang="en-US" altLang="en-US" sz="1400" dirty="0">
                <a:solidFill>
                  <a:srgbClr val="0070C0"/>
                </a:solidFill>
              </a:rPr>
              <a:t>5000 instances generated from a Gaussian centered at (10,10)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0070C0"/>
                </a:solidFill>
              </a:rPr>
              <a:t> 400 noisy instances added</a:t>
            </a:r>
            <a:r>
              <a:rPr lang="en-US" altLang="en-US" sz="1800" dirty="0"/>
              <a:t>	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o : 5400 instances </a:t>
            </a:r>
          </a:p>
          <a:p>
            <a:pPr marL="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solidFill>
                  <a:srgbClr val="FF0000"/>
                </a:solidFill>
              </a:rPr>
              <a:t> Generated from a uniform distribution</a:t>
            </a:r>
          </a:p>
          <a:p>
            <a:pPr>
              <a:spcBef>
                <a:spcPct val="50000"/>
              </a:spcBef>
              <a:defRPr/>
            </a:pPr>
            <a:endParaRPr lang="en-US" altLang="en-US" sz="1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/>
              <a:t>10 % of the data used for training and 90% of the data used for testing</a:t>
            </a:r>
          </a:p>
          <a:p>
            <a:pPr>
              <a:spcBef>
                <a:spcPct val="50000"/>
              </a:spcBef>
              <a:defRPr/>
            </a:pPr>
            <a:br>
              <a:rPr lang="en-US" altLang="en-US" sz="1800" dirty="0"/>
            </a:br>
            <a:endParaRPr lang="en-US" altLang="en-US" sz="1800" dirty="0">
              <a:sym typeface="Symbol" pitchFamily="18" charset="2"/>
            </a:endParaRP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612900"/>
            <a:ext cx="5715000" cy="4140200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016B6D02-8AE9-4F7E-97B0-C9CCD7FC4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Classification: Definition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D5E82030-C269-4E19-A3DA-C9DC83A38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58158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/>
              <a:t>Given a collection of records (training set )</a:t>
            </a:r>
          </a:p>
          <a:p>
            <a:pPr lvl="1"/>
            <a:r>
              <a:rPr lang="en-US" sz="2400" dirty="0"/>
              <a:t>Each record is by characterized by a tuple (</a:t>
            </a:r>
            <a:r>
              <a:rPr lang="en-US" sz="2400" dirty="0" err="1"/>
              <a:t>x,y</a:t>
            </a:r>
            <a:r>
              <a:rPr lang="en-US" sz="2400" dirty="0"/>
              <a:t>), where </a:t>
            </a:r>
            <a:r>
              <a:rPr lang="en-US" sz="2400" i="1" dirty="0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is the attribute set</a:t>
            </a:r>
            <a:r>
              <a:rPr lang="en-US" sz="2400" dirty="0"/>
              <a:t> and </a:t>
            </a:r>
            <a:r>
              <a:rPr lang="en-US" sz="2400" i="1" dirty="0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is the class label</a:t>
            </a:r>
          </a:p>
          <a:p>
            <a:pPr lvl="2"/>
            <a:r>
              <a:rPr lang="en-US" sz="2000" dirty="0"/>
              <a:t> x: attribute, predictor, independent variable, input</a:t>
            </a:r>
          </a:p>
          <a:p>
            <a:pPr lvl="2"/>
            <a:r>
              <a:rPr lang="en-US" sz="2000" dirty="0"/>
              <a:t> y: class, response, dependent variable, output</a:t>
            </a:r>
          </a:p>
          <a:p>
            <a:pPr lvl="4"/>
            <a:endParaRPr lang="en-US" sz="1600" dirty="0"/>
          </a:p>
          <a:p>
            <a:r>
              <a:rPr lang="en-US" sz="2800" dirty="0"/>
              <a:t>Task:</a:t>
            </a:r>
          </a:p>
          <a:p>
            <a:pPr lvl="1"/>
            <a:r>
              <a:rPr lang="en-US" sz="2400" dirty="0"/>
              <a:t>Learn a model that maps each attribute set x into one of the predefined class labels 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73601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Increasing number of nodes in Decision Trees</a:t>
            </a:r>
          </a:p>
        </p:txBody>
      </p:sp>
      <p:pic>
        <p:nvPicPr>
          <p:cNvPr id="819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533399" y="1589103"/>
            <a:ext cx="7906359" cy="46467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79212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Decision Tree with 4 nodes</a:t>
            </a:r>
          </a:p>
        </p:txBody>
      </p:sp>
      <p:pic>
        <p:nvPicPr>
          <p:cNvPr id="921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129466" y="1337300"/>
            <a:ext cx="8748204" cy="5141488"/>
          </a:xfrm>
        </p:spPr>
      </p:pic>
      <p:cxnSp>
        <p:nvCxnSpPr>
          <p:cNvPr id="9221" name="Straight Arrow Connector 2"/>
          <p:cNvCxnSpPr>
            <a:cxnSpLocks noChangeShapeType="1"/>
          </p:cNvCxnSpPr>
          <p:nvPr/>
        </p:nvCxnSpPr>
        <p:spPr bwMode="auto">
          <a:xfrm flipV="1">
            <a:off x="1043866" y="5253238"/>
            <a:ext cx="0" cy="2098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954567" y="3525438"/>
            <a:ext cx="16882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 dirty="0"/>
              <a:t>Decision Tree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5234866" y="5274798"/>
            <a:ext cx="28041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boundaries on Training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609" y="2230297"/>
            <a:ext cx="3666723" cy="2762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923" y="1665261"/>
            <a:ext cx="2361968" cy="1841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15776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Decision Tree with 50 nodes</a:t>
            </a:r>
          </a:p>
        </p:txBody>
      </p:sp>
      <p:pic>
        <p:nvPicPr>
          <p:cNvPr id="10242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76200" y="1219200"/>
            <a:ext cx="8686800" cy="5105400"/>
          </a:xfrm>
        </p:spPr>
      </p:pic>
      <p:cxnSp>
        <p:nvCxnSpPr>
          <p:cNvPr id="10245" name="Straight Arrow Connector 5"/>
          <p:cNvCxnSpPr>
            <a:cxnSpLocks noChangeShapeType="1"/>
          </p:cNvCxnSpPr>
          <p:nvPr/>
        </p:nvCxnSpPr>
        <p:spPr bwMode="auto">
          <a:xfrm flipV="1">
            <a:off x="3124200" y="5334000"/>
            <a:ext cx="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1981200" y="3944938"/>
            <a:ext cx="167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Tree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5181600" y="5108575"/>
            <a:ext cx="27844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/>
              <a:t>Decision boundaries on Training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45" y="2057400"/>
            <a:ext cx="3727510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823" y="1614351"/>
            <a:ext cx="3045649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 noChangeArrowheads="1"/>
          </p:cNvSpPr>
          <p:nvPr>
            <p:ph type="title"/>
          </p:nvPr>
        </p:nvSpPr>
        <p:spPr>
          <a:xfrm>
            <a:off x="643631" y="380947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Which tree is better?</a:t>
            </a:r>
          </a:p>
        </p:txBody>
      </p:sp>
      <p:pic>
        <p:nvPicPr>
          <p:cNvPr id="1126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6245" r="7352" b="3252"/>
          <a:stretch>
            <a:fillRect/>
          </a:stretch>
        </p:blipFill>
        <p:spPr>
          <a:xfrm>
            <a:off x="67323" y="1299099"/>
            <a:ext cx="8686800" cy="5105400"/>
          </a:xfrm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819923" y="4177237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4 nodes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477523" y="4878912"/>
            <a:ext cx="274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Decision Tree with 50 nodes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2277123" y="4542362"/>
            <a:ext cx="2743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Which tree is better ?</a:t>
            </a:r>
          </a:p>
        </p:txBody>
      </p:sp>
      <p:cxnSp>
        <p:nvCxnSpPr>
          <p:cNvPr id="11272" name="Straight Arrow Connector 10"/>
          <p:cNvCxnSpPr>
            <a:cxnSpLocks noChangeShapeType="1"/>
          </p:cNvCxnSpPr>
          <p:nvPr/>
        </p:nvCxnSpPr>
        <p:spPr bwMode="auto">
          <a:xfrm flipV="1">
            <a:off x="1057923" y="4177237"/>
            <a:ext cx="762000" cy="812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94" y="2592912"/>
            <a:ext cx="3106258" cy="2286000"/>
          </a:xfrm>
          <a:prstGeom prst="rect">
            <a:avLst/>
          </a:prstGeom>
        </p:spPr>
      </p:pic>
      <p:cxnSp>
        <p:nvCxnSpPr>
          <p:cNvPr id="11273" name="Straight Arrow Connector 12"/>
          <p:cNvCxnSpPr>
            <a:cxnSpLocks noChangeShapeType="1"/>
          </p:cNvCxnSpPr>
          <p:nvPr/>
        </p:nvCxnSpPr>
        <p:spPr bwMode="auto">
          <a:xfrm flipV="1">
            <a:off x="3267723" y="4607358"/>
            <a:ext cx="1981200" cy="609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445" y="1919903"/>
            <a:ext cx="3034155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288"/>
            <a:ext cx="8229600" cy="990600"/>
          </a:xfrm>
        </p:spPr>
        <p:txBody>
          <a:bodyPr/>
          <a:lstStyle/>
          <a:p>
            <a:r>
              <a:rPr lang="en-US" altLang="en-US"/>
              <a:t>Model Underfitting and Overfitting</a:t>
            </a:r>
            <a:endParaRPr lang="en-US" altLang="en-US" dirty="0"/>
          </a:p>
        </p:txBody>
      </p:sp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457200" y="5348057"/>
            <a:ext cx="86868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 err="1"/>
              <a:t>Underfitting</a:t>
            </a:r>
            <a:r>
              <a:rPr lang="en-US" altLang="en-US" sz="1800" b="0" dirty="0"/>
              <a:t>: when model is too simple, both training and test errors are large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800" dirty="0"/>
              <a:t>Overfitting</a:t>
            </a:r>
            <a:r>
              <a:rPr lang="en-US" altLang="en-US" sz="1800" b="0" dirty="0"/>
              <a:t>: when model is too complex, training error is small but test error is large</a:t>
            </a:r>
            <a:endParaRPr lang="en-US" altLang="en-US" sz="1800" b="0" dirty="0">
              <a:sym typeface="Symbol" charset="2"/>
            </a:endParaRPr>
          </a:p>
        </p:txBody>
      </p:sp>
      <p:pic>
        <p:nvPicPr>
          <p:cNvPr id="1229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4350" y="914400"/>
            <a:ext cx="5048250" cy="3657600"/>
          </a:xfrm>
          <a:noFill/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5048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44958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altLang="en-US" b="0" dirty="0">
                <a:sym typeface="Symbol" charset="2"/>
              </a:rPr>
              <a:t>As the model becomes more and more complex, test errors can start increasing even though training error may be decreasing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066" y="313621"/>
            <a:ext cx="8229600" cy="990600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Model Overfitting – Impact of Training Data Size</a:t>
            </a:r>
          </a:p>
        </p:txBody>
      </p:sp>
      <p:pic>
        <p:nvPicPr>
          <p:cNvPr id="1331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669" y="1289465"/>
            <a:ext cx="4635173" cy="3358736"/>
          </a:xfrm>
        </p:spPr>
      </p:pic>
      <p:pic>
        <p:nvPicPr>
          <p:cNvPr id="13315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33" y="1268101"/>
            <a:ext cx="4832967" cy="340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9" t="9634" r="13583" b="75781"/>
          <a:stretch>
            <a:fillRect/>
          </a:stretch>
        </p:blipFill>
        <p:spPr bwMode="auto">
          <a:xfrm>
            <a:off x="7281863" y="1706716"/>
            <a:ext cx="1181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4684821" y="4602035"/>
            <a:ext cx="449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dirty="0"/>
              <a:t>Using twice the number of data instances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38669" y="507206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charset="2"/>
              <a:buChar char="u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en-US" altLang="en-US" sz="2400" b="0" dirty="0">
                <a:sym typeface="Symbol" charset="2"/>
              </a:rPr>
              <a:t>Increasing the size of training data reduces the difference between training and testing errors at a given size of model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3747A0A9-E15C-4608-8F96-3602DC9BA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839" y="1983419"/>
            <a:ext cx="1863755" cy="1371600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E189F4CC-D0AC-4809-9D7C-065D626580CA}"/>
              </a:ext>
            </a:extLst>
          </p:cNvPr>
          <p:cNvSpPr txBox="1"/>
          <p:nvPr/>
        </p:nvSpPr>
        <p:spPr>
          <a:xfrm>
            <a:off x="1263033" y="3326057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  <p:pic>
        <p:nvPicPr>
          <p:cNvPr id="14" name="Picture 1">
            <a:extLst>
              <a:ext uri="{FF2B5EF4-FFF2-40B4-BE49-F238E27FC236}">
                <a16:creationId xmlns:a16="http://schemas.microsoft.com/office/drawing/2014/main" id="{5E1BE956-F006-4898-908E-B30B09428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4921" y="1956811"/>
            <a:ext cx="1800012" cy="1371600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AA6BBAC4-76C7-46CA-8214-6359C9D65603}"/>
              </a:ext>
            </a:extLst>
          </p:cNvPr>
          <p:cNvSpPr txBox="1"/>
          <p:nvPr/>
        </p:nvSpPr>
        <p:spPr>
          <a:xfrm>
            <a:off x="5371165" y="3328411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Decision Tree with 50 nodes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altLang="en-US" dirty="0"/>
              <a:t>Reasons for Model Overfitting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 enough training data</a:t>
            </a:r>
          </a:p>
          <a:p>
            <a:endParaRPr lang="en-US" altLang="en-US" dirty="0"/>
          </a:p>
          <a:p>
            <a:r>
              <a:rPr lang="en-US" altLang="en-US" dirty="0"/>
              <a:t>High model complexity</a:t>
            </a:r>
          </a:p>
          <a:p>
            <a:endParaRPr lang="en-US" altLang="en-US" sz="500" dirty="0"/>
          </a:p>
          <a:p>
            <a:pPr lvl="1"/>
            <a:r>
              <a:rPr lang="en-US" altLang="zh-TW" sz="2400" dirty="0"/>
              <a:t>Too many un-necessary branches in the tree</a:t>
            </a:r>
          </a:p>
          <a:p>
            <a:endParaRPr lang="en-US" altLang="zh-TW" sz="2800" dirty="0"/>
          </a:p>
          <a:p>
            <a:endParaRPr lang="en-US" altLang="zh-TW" sz="2800" dirty="0"/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Tree pruning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>
          <a:xfrm>
            <a:off x="457200" y="1458157"/>
            <a:ext cx="8229600" cy="4876800"/>
          </a:xfrm>
        </p:spPr>
        <p:txBody>
          <a:bodyPr/>
          <a:lstStyle/>
          <a:p>
            <a:r>
              <a:rPr lang="en-US" altLang="zh-TW" dirty="0">
                <a:solidFill>
                  <a:srgbClr val="0000FF"/>
                </a:solidFill>
              </a:rPr>
              <a:t>Overfitting results in different kind of anomalies that are the results of outliers and noise.</a:t>
            </a:r>
          </a:p>
          <a:p>
            <a:pPr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Two approaches to avoid overfitting </a:t>
            </a:r>
          </a:p>
          <a:p>
            <a:pPr lvl="1" eaLnBrk="1" hangingPunct="1"/>
            <a:r>
              <a:rPr lang="en-US" altLang="zh-TW" sz="2400" u="sng" dirty="0" err="1">
                <a:ea typeface="新細明體" panose="02020500000000000000" pitchFamily="18" charset="-120"/>
              </a:rPr>
              <a:t>Prepruning</a:t>
            </a:r>
            <a:r>
              <a:rPr lang="en-US" altLang="zh-TW" sz="2400" dirty="0">
                <a:ea typeface="新細明體" panose="02020500000000000000" pitchFamily="18" charset="-120"/>
              </a:rPr>
              <a:t>: </a:t>
            </a:r>
            <a:r>
              <a:rPr lang="en-US" altLang="zh-TW" sz="2400" i="1" dirty="0">
                <a:ea typeface="新細明體" panose="02020500000000000000" pitchFamily="18" charset="-120"/>
              </a:rPr>
              <a:t>Halt tree construction early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endParaRPr lang="en-US" altLang="zh-TW" sz="2400" dirty="0">
              <a:ea typeface="新細明體" panose="02020500000000000000" pitchFamily="18" charset="-120"/>
              <a:cs typeface="Tahoma" panose="020B0604030504040204" pitchFamily="34" charset="0"/>
            </a:endParaRPr>
          </a:p>
          <a:p>
            <a:pPr lvl="2"/>
            <a:r>
              <a:rPr lang="en-US" altLang="zh-TW" sz="2200" dirty="0">
                <a:ea typeface="新細明體" panose="02020500000000000000" pitchFamily="18" charset="-120"/>
              </a:rPr>
              <a:t>do not split a node if this would result in the goodness measure falling below a threshold</a:t>
            </a:r>
          </a:p>
          <a:p>
            <a:pPr lvl="2" eaLnBrk="1" hangingPunct="1"/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Difficult to choose an appropriate threshold</a:t>
            </a:r>
          </a:p>
          <a:p>
            <a:pPr lvl="1" eaLnBrk="1" hangingPunct="1"/>
            <a:r>
              <a:rPr lang="en-US" altLang="zh-TW" sz="2400" u="sng" dirty="0" err="1">
                <a:ea typeface="新細明體" panose="02020500000000000000" pitchFamily="18" charset="-120"/>
              </a:rPr>
              <a:t>Postpruning</a:t>
            </a:r>
            <a:r>
              <a:rPr lang="en-US" altLang="zh-TW" sz="2400" dirty="0">
                <a:ea typeface="新細明體" panose="02020500000000000000" pitchFamily="18" charset="-120"/>
              </a:rPr>
              <a:t>: </a:t>
            </a:r>
            <a:r>
              <a:rPr lang="en-US" altLang="zh-TW" sz="2400" i="1" dirty="0">
                <a:ea typeface="新細明體" panose="02020500000000000000" pitchFamily="18" charset="-120"/>
              </a:rPr>
              <a:t>Remove branches</a:t>
            </a:r>
            <a:r>
              <a:rPr lang="en-US" altLang="zh-TW" sz="2400" dirty="0">
                <a:ea typeface="新細明體" panose="02020500000000000000" pitchFamily="18" charset="-120"/>
              </a:rPr>
              <a:t> from a “fully grown” tree</a:t>
            </a:r>
          </a:p>
          <a:p>
            <a:pPr lvl="2"/>
            <a:r>
              <a:rPr lang="en-US" altLang="zh-TW" sz="2200" dirty="0">
                <a:ea typeface="新細明體" panose="02020500000000000000" pitchFamily="18" charset="-120"/>
              </a:rPr>
              <a:t>get a sequence of progressively pruned trees</a:t>
            </a: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Use a set of data different from the training data to decide which is the “best pruned tree”</a:t>
            </a:r>
          </a:p>
          <a:p>
            <a:endParaRPr lang="zh-TW" altLang="en-US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>
          <a:xfrm>
            <a:off x="457200" y="352425"/>
            <a:ext cx="8229600" cy="866775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新細明體" panose="02020500000000000000" pitchFamily="18" charset="-120"/>
              </a:rPr>
              <a:t>An example of tree pruning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52228" name="Picture 2" descr="f08-06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480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矩形 6"/>
          <p:cNvSpPr>
            <a:spLocks noChangeArrowheads="1"/>
          </p:cNvSpPr>
          <p:nvPr/>
        </p:nvSpPr>
        <p:spPr bwMode="auto">
          <a:xfrm>
            <a:off x="6985000" y="2019300"/>
            <a:ext cx="914400" cy="457200"/>
          </a:xfrm>
          <a:prstGeom prst="rect">
            <a:avLst/>
          </a:prstGeom>
          <a:noFill/>
          <a:ln w="28575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2230" name="文字方塊 7"/>
          <p:cNvSpPr txBox="1">
            <a:spLocks noChangeArrowheads="1"/>
          </p:cNvSpPr>
          <p:nvPr/>
        </p:nvSpPr>
        <p:spPr bwMode="auto">
          <a:xfrm>
            <a:off x="533400" y="4343400"/>
            <a:ext cx="41163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>
                <a:latin typeface="Tahoma" panose="020B0604030504040204" pitchFamily="34" charset="0"/>
                <a:ea typeface="新細明體" panose="02020500000000000000" pitchFamily="18" charset="-120"/>
              </a:rPr>
              <a:t>CART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rgbClr val="FF00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Cost complexity pruning algorithm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1800" dirty="0" err="1">
                <a:latin typeface="Tahoma" panose="020B0604030504040204" pitchFamily="34" charset="0"/>
                <a:ea typeface="新細明體" panose="02020500000000000000" pitchFamily="18" charset="-120"/>
              </a:rPr>
              <a:t>Postpruning</a:t>
            </a:r>
            <a:r>
              <a:rPr lang="en-US" altLang="zh-TW" sz="1800" dirty="0">
                <a:latin typeface="Tahoma" panose="020B0604030504040204" pitchFamily="34" charset="0"/>
                <a:ea typeface="新細明體" panose="02020500000000000000" pitchFamily="18" charset="-120"/>
              </a:rPr>
              <a:t> approach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1800" dirty="0">
                <a:latin typeface="Tahoma" panose="020B0604030504040204" pitchFamily="34" charset="0"/>
                <a:ea typeface="新細明體" panose="02020500000000000000" pitchFamily="18" charset="-120"/>
              </a:rPr>
              <a:t>Considers the </a:t>
            </a:r>
            <a:r>
              <a:rPr lang="en-US" altLang="zh-TW" sz="1800" dirty="0">
                <a:solidFill>
                  <a:srgbClr val="FF00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cost complexity </a:t>
            </a:r>
            <a:r>
              <a:rPr lang="en-US" altLang="zh-TW" sz="1800" dirty="0">
                <a:latin typeface="Tahoma" panose="020B0604030504040204" pitchFamily="34" charset="0"/>
                <a:ea typeface="新細明體" panose="02020500000000000000" pitchFamily="18" charset="-120"/>
              </a:rPr>
              <a:t>of a tree to be a function of the number of leaves in the tree and </a:t>
            </a:r>
            <a:r>
              <a:rPr lang="en-US" altLang="zh-TW" sz="1800" dirty="0">
                <a:solidFill>
                  <a:srgbClr val="FF00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the error rate</a:t>
            </a:r>
            <a:r>
              <a:rPr lang="en-US" altLang="zh-TW" sz="1800" dirty="0">
                <a:latin typeface="Tahoma" panose="020B0604030504040204" pitchFamily="34" charset="0"/>
                <a:ea typeface="新細明體" panose="02020500000000000000" pitchFamily="18" charset="-120"/>
              </a:rPr>
              <a:t> of the tree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 dirty="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2231" name="文字方塊 8"/>
          <p:cNvSpPr txBox="1">
            <a:spLocks noChangeArrowheads="1"/>
          </p:cNvSpPr>
          <p:nvPr/>
        </p:nvSpPr>
        <p:spPr bwMode="auto">
          <a:xfrm>
            <a:off x="4953000" y="4343400"/>
            <a:ext cx="4025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Tahoma" panose="020B0604030504040204" pitchFamily="34" charset="0"/>
                <a:ea typeface="新細明體" panose="02020500000000000000" pitchFamily="18" charset="-120"/>
              </a:rPr>
              <a:t>C4.5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Pessimistic pruning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Uses </a:t>
            </a:r>
            <a:r>
              <a:rPr lang="en-US" altLang="zh-TW" sz="1800">
                <a:solidFill>
                  <a:srgbClr val="FF0000"/>
                </a:solidFill>
                <a:latin typeface="Tahoma" panose="020B0604030504040204" pitchFamily="34" charset="0"/>
                <a:ea typeface="新細明體" panose="02020500000000000000" pitchFamily="18" charset="-120"/>
              </a:rPr>
              <a:t>error rate </a:t>
            </a:r>
            <a:r>
              <a:rPr lang="en-US" altLang="zh-TW" sz="1800">
                <a:latin typeface="Tahoma" panose="020B0604030504040204" pitchFamily="34" charset="0"/>
                <a:ea typeface="新細明體" panose="02020500000000000000" pitchFamily="18" charset="-120"/>
              </a:rPr>
              <a:t>for subtree pruning</a:t>
            </a:r>
            <a:endParaRPr lang="zh-TW" altLang="en-US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2EAD85F6-ACD4-4F8C-A434-6C18BF2FC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Enhancements to Basic Decision Tree Induction</a:t>
            </a:r>
          </a:p>
        </p:txBody>
      </p:sp>
      <p:sp>
        <p:nvSpPr>
          <p:cNvPr id="24580" name="AutoShape 3">
            <a:extLst>
              <a:ext uri="{FF2B5EF4-FFF2-40B4-BE49-F238E27FC236}">
                <a16:creationId xmlns:a16="http://schemas.microsoft.com/office/drawing/2014/main" id="{4C238F26-F42C-47AD-8366-A4CBD0902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91449"/>
            <a:ext cx="8229600" cy="4985551"/>
          </a:xfrm>
        </p:spPr>
        <p:txBody>
          <a:bodyPr>
            <a:normAutofit/>
          </a:bodyPr>
          <a:lstStyle/>
          <a:p>
            <a:r>
              <a:rPr lang="en-US" altLang="zh-TW" dirty="0"/>
              <a:t>Allow for </a:t>
            </a:r>
            <a:r>
              <a:rPr lang="en-US" altLang="zh-TW" dirty="0">
                <a:solidFill>
                  <a:srgbClr val="0000FF"/>
                </a:solidFill>
              </a:rPr>
              <a:t>continuous-valued attributes</a:t>
            </a:r>
          </a:p>
          <a:p>
            <a:pPr lvl="1"/>
            <a:r>
              <a:rPr lang="en-US" altLang="zh-TW" dirty="0"/>
              <a:t>Dynamically define new discrete-valued attributes that partition the continuous attribute value into a discrete set of intervals</a:t>
            </a:r>
          </a:p>
          <a:p>
            <a:r>
              <a:rPr lang="en-US" altLang="zh-TW" dirty="0"/>
              <a:t>Handle </a:t>
            </a:r>
            <a:r>
              <a:rPr lang="en-US" altLang="zh-TW" dirty="0">
                <a:solidFill>
                  <a:srgbClr val="0000FF"/>
                </a:solidFill>
              </a:rPr>
              <a:t>missing attribute values</a:t>
            </a:r>
          </a:p>
          <a:p>
            <a:pPr lvl="1"/>
            <a:r>
              <a:rPr lang="en-US" altLang="zh-TW" dirty="0"/>
              <a:t>Assign the most common value of the attribute</a:t>
            </a:r>
          </a:p>
          <a:p>
            <a:pPr lvl="1"/>
            <a:r>
              <a:rPr lang="en-US" altLang="zh-TW" dirty="0"/>
              <a:t>Assign probability to each of the possible values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Attribute construction</a:t>
            </a:r>
          </a:p>
          <a:p>
            <a:pPr lvl="1"/>
            <a:r>
              <a:rPr lang="en-US" altLang="zh-TW" dirty="0"/>
              <a:t>Create new attributes based on existing ones that are sparsely represented</a:t>
            </a:r>
          </a:p>
          <a:p>
            <a:pPr lvl="1"/>
            <a:r>
              <a:rPr lang="en-US" altLang="zh-TW" dirty="0"/>
              <a:t>This reduces fragmentation, repetition, and replication</a:t>
            </a:r>
          </a:p>
        </p:txBody>
      </p:sp>
      <p:sp>
        <p:nvSpPr>
          <p:cNvPr id="24581" name="AutoShape 4">
            <a:extLst>
              <a:ext uri="{FF2B5EF4-FFF2-40B4-BE49-F238E27FC236}">
                <a16:creationId xmlns:a16="http://schemas.microsoft.com/office/drawing/2014/main" id="{3F8703C8-49E4-4D5F-93B4-D02236F7D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352800"/>
            <a:ext cx="76200" cy="76200"/>
          </a:xfrm>
          <a:prstGeom prst="flowChartInternalStorag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4582" name="Line 5">
            <a:extLst>
              <a:ext uri="{FF2B5EF4-FFF2-40B4-BE49-F238E27FC236}">
                <a16:creationId xmlns:a16="http://schemas.microsoft.com/office/drawing/2014/main" id="{7072091C-82FE-4534-B57B-51FEAE282A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581400"/>
            <a:ext cx="70866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  <p:sp>
        <p:nvSpPr>
          <p:cNvPr id="24583" name="Line 6">
            <a:extLst>
              <a:ext uri="{FF2B5EF4-FFF2-40B4-BE49-F238E27FC236}">
                <a16:creationId xmlns:a16="http://schemas.microsoft.com/office/drawing/2014/main" id="{798E7689-B4C1-477C-9B8B-DDBECDC935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505200"/>
            <a:ext cx="71628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DCC57B6-09B2-4859-968C-2D315575F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881" y="543018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Classification Task</a:t>
            </a:r>
          </a:p>
        </p:txBody>
      </p:sp>
      <p:graphicFrame>
        <p:nvGraphicFramePr>
          <p:cNvPr id="919591" name="Group 39">
            <a:extLst>
              <a:ext uri="{FF2B5EF4-FFF2-40B4-BE49-F238E27FC236}">
                <a16:creationId xmlns:a16="http://schemas.microsoft.com/office/drawing/2014/main" id="{6E0B2BA6-834C-4F37-B8FC-CF6FAE691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874101"/>
              </p:ext>
            </p:extLst>
          </p:nvPr>
        </p:nvGraphicFramePr>
        <p:xfrm>
          <a:off x="319881" y="1471474"/>
          <a:ext cx="8504238" cy="4648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51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Task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Attribute set, x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Class label, y</a:t>
                      </a:r>
                      <a:endParaRPr kumimoji="0" lang="en-US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Categorizing email messages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Features extracted from email message header and content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spam or non-spam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Identifying tumor cells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Features extracted </a:t>
                      </a: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from x-rays or MRI 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scans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malignant or benign cells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Cataloging galaxies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Features extracted from telescope images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Elliptical, spiral, or irregular-shaped galaxies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1B88024B-6A6E-4AB3-9126-C45C693A3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638" y="496410"/>
            <a:ext cx="8149702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Classification in Large Databases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E253C70F-9F4B-4FBD-8A7B-C25635EA0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038" y="1371600"/>
            <a:ext cx="8539162" cy="5151438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Classification—a classical problem extensively studied by statisticians and machine learning researchers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Scalability: Classifying data sets with millions of examples and hundreds of attributes with reasonable speed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Why is decision tree induction popular?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relatively faster learning speed (than other classification methods)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convertible to simple and easy to understand classification rules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can use SQL queries for accessing databases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comparable classification accuracy with other methods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err="1">
                <a:solidFill>
                  <a:srgbClr val="FF3300"/>
                </a:solidFill>
                <a:ea typeface="新細明體" panose="02020500000000000000" pitchFamily="18" charset="-120"/>
              </a:rPr>
              <a:t>RainForest</a:t>
            </a:r>
            <a:r>
              <a:rPr lang="en-US" altLang="zh-TW" sz="2400" dirty="0">
                <a:solidFill>
                  <a:srgbClr val="FF33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(VLDB’98 — </a:t>
            </a:r>
            <a:r>
              <a:rPr lang="en-US" altLang="zh-TW" sz="2400" dirty="0" err="1">
                <a:ea typeface="新細明體" panose="02020500000000000000" pitchFamily="18" charset="-120"/>
              </a:rPr>
              <a:t>Gehrke</a:t>
            </a:r>
            <a:r>
              <a:rPr lang="en-US" altLang="zh-TW" sz="2400" dirty="0">
                <a:ea typeface="新細明體" panose="02020500000000000000" pitchFamily="18" charset="-120"/>
              </a:rPr>
              <a:t>, Ramakrishnan &amp; </a:t>
            </a:r>
            <a:r>
              <a:rPr lang="en-US" altLang="zh-TW" sz="2400" dirty="0" err="1">
                <a:ea typeface="新細明體" panose="02020500000000000000" pitchFamily="18" charset="-120"/>
              </a:rPr>
              <a:t>Ganti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Builds an AVC-list (attribute, value, class label)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074">
            <a:extLst>
              <a:ext uri="{FF2B5EF4-FFF2-40B4-BE49-F238E27FC236}">
                <a16:creationId xmlns:a16="http://schemas.microsoft.com/office/drawing/2014/main" id="{984AF0A2-56F2-4D08-A843-E9BD92E75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501" y="481012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Scalability Framework for RainForest</a:t>
            </a:r>
            <a:endParaRPr lang="en-US" altLang="ko-KR" sz="2800" b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26628" name="Rectangle 3075">
            <a:extLst>
              <a:ext uri="{FF2B5EF4-FFF2-40B4-BE49-F238E27FC236}">
                <a16:creationId xmlns:a16="http://schemas.microsoft.com/office/drawing/2014/main" id="{8BE84B3E-BA1E-452A-9A66-7E8A5AFB5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5821" y="1371600"/>
            <a:ext cx="8610600" cy="500538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z="2400" dirty="0">
                <a:latin typeface="Arial" panose="020B0604020202020204" pitchFamily="34" charset="0"/>
                <a:ea typeface="新細明體" panose="02020500000000000000" pitchFamily="18" charset="-120"/>
              </a:rPr>
              <a:t>Separates the scalability aspects from the criteria that determine the quality of the tree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400" dirty="0">
                <a:latin typeface="Arial" panose="020B0604020202020204" pitchFamily="34" charset="0"/>
                <a:ea typeface="新細明體" panose="02020500000000000000" pitchFamily="18" charset="-120"/>
              </a:rPr>
              <a:t>Builds an AVC-list</a:t>
            </a:r>
            <a:r>
              <a:rPr lang="en-US" altLang="ko-KR" sz="2400" b="1" dirty="0">
                <a:latin typeface="Arial" panose="020B0604020202020204" pitchFamily="34" charset="0"/>
                <a:ea typeface="Gulim" panose="020B0600000101010101" pitchFamily="34" charset="-127"/>
              </a:rPr>
              <a:t>: AVC (Attribute, Value, </a:t>
            </a:r>
            <a:r>
              <a:rPr lang="en-US" altLang="ko-KR" sz="2400" b="1" dirty="0" err="1">
                <a:latin typeface="Arial" panose="020B0604020202020204" pitchFamily="34" charset="0"/>
                <a:ea typeface="Gulim" panose="020B0600000101010101" pitchFamily="34" charset="-127"/>
              </a:rPr>
              <a:t>Class_label</a:t>
            </a:r>
            <a:r>
              <a:rPr lang="en-US" altLang="ko-KR" sz="2400" b="1" dirty="0">
                <a:latin typeface="Arial" panose="020B0604020202020204" pitchFamily="34" charset="0"/>
                <a:ea typeface="Gulim" panose="020B0600000101010101" pitchFamily="34" charset="-127"/>
              </a:rPr>
              <a:t>)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b="1" dirty="0">
                <a:latin typeface="Arial" panose="020B0604020202020204" pitchFamily="34" charset="0"/>
                <a:ea typeface="Gulim" panose="020B0600000101010101" pitchFamily="34" charset="-127"/>
              </a:rPr>
              <a:t>AVC-set  </a:t>
            </a: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(of an attribute </a:t>
            </a:r>
            <a:r>
              <a:rPr lang="en-US" altLang="ko-KR" sz="2400" i="1" dirty="0">
                <a:latin typeface="Arial" panose="020B0604020202020204" pitchFamily="34" charset="0"/>
                <a:ea typeface="Gulim" panose="020B0600000101010101" pitchFamily="34" charset="-127"/>
              </a:rPr>
              <a:t>X</a:t>
            </a: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 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Projection of training dataset onto the attribute </a:t>
            </a:r>
            <a:r>
              <a:rPr lang="en-US" altLang="ko-KR" sz="2400" i="1" dirty="0">
                <a:latin typeface="Arial" panose="020B0604020202020204" pitchFamily="34" charset="0"/>
                <a:ea typeface="Gulim" panose="020B0600000101010101" pitchFamily="34" charset="-127"/>
              </a:rPr>
              <a:t>X</a:t>
            </a: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 and class label where counts of individual class label are aggregated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b="1" dirty="0">
                <a:latin typeface="Arial" panose="020B0604020202020204" pitchFamily="34" charset="0"/>
                <a:ea typeface="Gulim" panose="020B0600000101010101" pitchFamily="34" charset="-127"/>
              </a:rPr>
              <a:t>AVC-group  </a:t>
            </a: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(of a node </a:t>
            </a:r>
            <a:r>
              <a:rPr lang="en-US" altLang="ko-KR" sz="2400" i="1" dirty="0">
                <a:latin typeface="Arial" panose="020B0604020202020204" pitchFamily="34" charset="0"/>
                <a:ea typeface="Gulim" panose="020B0600000101010101" pitchFamily="34" charset="-127"/>
              </a:rPr>
              <a:t>n</a:t>
            </a: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 )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Set of AVC-sets of all predictor attributes at the node </a:t>
            </a:r>
            <a:r>
              <a:rPr lang="en-US" altLang="ko-KR" sz="2400" i="1" dirty="0">
                <a:latin typeface="Arial" panose="020B0604020202020204" pitchFamily="34" charset="0"/>
                <a:ea typeface="Gulim" panose="020B0600000101010101" pitchFamily="34" charset="-127"/>
              </a:rPr>
              <a:t>n</a:t>
            </a:r>
            <a:r>
              <a:rPr lang="en-US" altLang="ko-KR" sz="2400" b="1" dirty="0">
                <a:latin typeface="Arial" panose="020B0604020202020204" pitchFamily="34" charset="0"/>
                <a:ea typeface="Gulim" panose="020B0600000101010101" pitchFamily="34" charset="-127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655F9942-D0D1-4FA8-952A-99F75F3E8DD1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Rainforest:  Training Set and Its AVC Sets </a:t>
            </a:r>
          </a:p>
        </p:txBody>
      </p:sp>
      <p:graphicFrame>
        <p:nvGraphicFramePr>
          <p:cNvPr id="1678460" name="Group 124">
            <a:extLst>
              <a:ext uri="{FF2B5EF4-FFF2-40B4-BE49-F238E27FC236}">
                <a16:creationId xmlns:a16="http://schemas.microsoft.com/office/drawing/2014/main" id="{15DE4628-E127-44D0-97A8-B809532760FA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343400" y="4800600"/>
          <a:ext cx="2400300" cy="1485901"/>
        </p:xfrm>
        <a:graphic>
          <a:graphicData uri="http://schemas.openxmlformats.org/drawingml/2006/table">
            <a:tbl>
              <a:tblPr/>
              <a:tblGrid>
                <a:gridCol w="94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student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78471" name="Group 135">
            <a:extLst>
              <a:ext uri="{FF2B5EF4-FFF2-40B4-BE49-F238E27FC236}">
                <a16:creationId xmlns:a16="http://schemas.microsoft.com/office/drawing/2014/main" id="{C2D8EC9E-82AE-4D79-AD44-C2204AED5F94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4495800" y="1981200"/>
          <a:ext cx="1981200" cy="1714501"/>
        </p:xfrm>
        <a:graphic>
          <a:graphicData uri="http://schemas.openxmlformats.org/drawingml/2006/table">
            <a:tbl>
              <a:tblPr/>
              <a:tblGrid>
                <a:gridCol w="6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Age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&lt;=30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31..40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&gt;40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8511" name="Group 175">
            <a:extLst>
              <a:ext uri="{FF2B5EF4-FFF2-40B4-BE49-F238E27FC236}">
                <a16:creationId xmlns:a16="http://schemas.microsoft.com/office/drawing/2014/main" id="{241EF972-94F0-4FC5-9D5C-45FF103CB22D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6743700" y="4876800"/>
          <a:ext cx="2400300" cy="1401764"/>
        </p:xfrm>
        <a:graphic>
          <a:graphicData uri="http://schemas.openxmlformats.org/drawingml/2006/table">
            <a:tbl>
              <a:tblPr/>
              <a:tblGrid>
                <a:gridCol w="99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8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Credit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rating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fair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6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excellent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718" name="Object 3">
            <a:extLst>
              <a:ext uri="{FF2B5EF4-FFF2-40B4-BE49-F238E27FC236}">
                <a16:creationId xmlns:a16="http://schemas.microsoft.com/office/drawing/2014/main" id="{AD148516-4AD9-412B-91C7-9393EE9B6D5E}"/>
              </a:ext>
            </a:extLst>
          </p:cNvPr>
          <p:cNvGraphicFramePr>
            <a:graphicFrameLocks noGrp="1"/>
          </p:cNvGraphicFramePr>
          <p:nvPr>
            <p:ph type="body" idx="4294967295"/>
            <p:extLst>
              <p:ext uri="{D42A27DB-BD31-4B8C-83A1-F6EECF244321}">
                <p14:modId xmlns:p14="http://schemas.microsoft.com/office/powerpoint/2010/main" val="1319326943"/>
              </p:ext>
            </p:extLst>
          </p:nvPr>
        </p:nvGraphicFramePr>
        <p:xfrm>
          <a:off x="88900" y="1905000"/>
          <a:ext cx="4216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Worksheet" r:id="rId4" imgW="4457700" imgH="4457700" progId="Excel.Sheet.8">
                  <p:embed/>
                </p:oleObj>
              </mc:Choice>
              <mc:Fallback>
                <p:oleObj name="Worksheet" r:id="rId4" imgW="4457700" imgH="4457700" progId="Excel.Sheet.8">
                  <p:embed/>
                  <p:pic>
                    <p:nvPicPr>
                      <p:cNvPr id="27718" name="Object 3">
                        <a:extLst>
                          <a:ext uri="{FF2B5EF4-FFF2-40B4-BE49-F238E27FC236}">
                            <a16:creationId xmlns:a16="http://schemas.microsoft.com/office/drawing/2014/main" id="{AD148516-4AD9-412B-91C7-9393EE9B6D5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1905000"/>
                        <a:ext cx="42164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719" name="Rectangle 128">
            <a:extLst>
              <a:ext uri="{FF2B5EF4-FFF2-40B4-BE49-F238E27FC236}">
                <a16:creationId xmlns:a16="http://schemas.microsoft.com/office/drawing/2014/main" id="{1CEAE6C6-1DEA-4B92-BC97-06D5D2B03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524000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AVC-set on </a:t>
            </a:r>
            <a:r>
              <a:rPr lang="en-US" altLang="ko-KR" sz="2000" i="1">
                <a:ea typeface="Gulim" panose="020B0600000101010101" pitchFamily="34" charset="-127"/>
              </a:rPr>
              <a:t>income</a:t>
            </a:r>
            <a:endParaRPr lang="en-US" altLang="zh-TW" sz="2000" i="1">
              <a:ea typeface="新細明體" panose="02020500000000000000" pitchFamily="18" charset="-120"/>
            </a:endParaRPr>
          </a:p>
        </p:txBody>
      </p:sp>
      <p:sp>
        <p:nvSpPr>
          <p:cNvPr id="27720" name="Rectangle 129">
            <a:extLst>
              <a:ext uri="{FF2B5EF4-FFF2-40B4-BE49-F238E27FC236}">
                <a16:creationId xmlns:a16="http://schemas.microsoft.com/office/drawing/2014/main" id="{1A566801-CC4C-4BAF-BD5F-5C9080F86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524000"/>
            <a:ext cx="1927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AVC-set on </a:t>
            </a:r>
            <a:r>
              <a:rPr lang="en-US" altLang="ko-KR" sz="2000" i="1">
                <a:ea typeface="Gulim" panose="020B0600000101010101" pitchFamily="34" charset="-127"/>
              </a:rPr>
              <a:t>Age</a:t>
            </a:r>
            <a:endParaRPr lang="en-US" altLang="zh-TW" sz="2000" i="1">
              <a:ea typeface="新細明體" panose="02020500000000000000" pitchFamily="18" charset="-120"/>
            </a:endParaRPr>
          </a:p>
        </p:txBody>
      </p:sp>
      <p:sp>
        <p:nvSpPr>
          <p:cNvPr id="27721" name="Rectangle 130">
            <a:extLst>
              <a:ext uri="{FF2B5EF4-FFF2-40B4-BE49-F238E27FC236}">
                <a16:creationId xmlns:a16="http://schemas.microsoft.com/office/drawing/2014/main" id="{0D7930E1-882F-4318-BAF8-50DDE7D7B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267200"/>
            <a:ext cx="237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AVC-set on </a:t>
            </a:r>
            <a:r>
              <a:rPr lang="en-US" altLang="ko-KR" sz="2000" i="1">
                <a:ea typeface="Gulim" panose="020B0600000101010101" pitchFamily="34" charset="-127"/>
              </a:rPr>
              <a:t>Student</a:t>
            </a:r>
            <a:endParaRPr lang="en-US" altLang="zh-TW" sz="2000" i="1">
              <a:ea typeface="新細明體" panose="02020500000000000000" pitchFamily="18" charset="-120"/>
            </a:endParaRPr>
          </a:p>
        </p:txBody>
      </p:sp>
      <p:sp>
        <p:nvSpPr>
          <p:cNvPr id="27722" name="Rectangle 132">
            <a:extLst>
              <a:ext uri="{FF2B5EF4-FFF2-40B4-BE49-F238E27FC236}">
                <a16:creationId xmlns:a16="http://schemas.microsoft.com/office/drawing/2014/main" id="{25C776ED-1D1B-4A4C-88E8-EA62AF42A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zh-TW" sz="2400" dirty="0">
                <a:ea typeface="新細明體" panose="02020500000000000000" pitchFamily="18" charset="-120"/>
              </a:rPr>
              <a:t>Training Examples</a:t>
            </a:r>
            <a:endParaRPr lang="en-US" altLang="zh-TW" sz="2400" i="1" dirty="0">
              <a:ea typeface="新細明體" panose="02020500000000000000" pitchFamily="18" charset="-120"/>
            </a:endParaRPr>
          </a:p>
        </p:txBody>
      </p:sp>
      <p:graphicFrame>
        <p:nvGraphicFramePr>
          <p:cNvPr id="1678504" name="Group 168">
            <a:extLst>
              <a:ext uri="{FF2B5EF4-FFF2-40B4-BE49-F238E27FC236}">
                <a16:creationId xmlns:a16="http://schemas.microsoft.com/office/drawing/2014/main" id="{886C67ED-9341-4EBE-856B-6F45B0A9F1C6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6781800" y="1905000"/>
          <a:ext cx="2209800" cy="1828800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income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Buy_Computer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yes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no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high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medium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4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2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low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3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/>
                      </a:pPr>
                      <a:r>
                        <a:rPr kumimoji="0" lang="en-US" altLang="ko-KR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Gulim" pitchFamily="34" charset="-127"/>
                          <a:cs typeface="Arial" charset="0"/>
                        </a:rPr>
                        <a:t>1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Gulim" pitchFamily="34" charset="-127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748" name="Rectangle 167">
            <a:extLst>
              <a:ext uri="{FF2B5EF4-FFF2-40B4-BE49-F238E27FC236}">
                <a16:creationId xmlns:a16="http://schemas.microsoft.com/office/drawing/2014/main" id="{1962D7A9-EB41-41E0-98B9-76DCCC9B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1148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zh-TW" sz="2000">
                <a:ea typeface="新細明體" panose="02020500000000000000" pitchFamily="18" charset="-120"/>
              </a:rPr>
              <a:t>AVC-set on </a:t>
            </a:r>
          </a:p>
          <a:p>
            <a:pPr algn="ctr" eaLnBrk="1" hangingPunct="1"/>
            <a:r>
              <a:rPr lang="en-US" altLang="ko-KR" sz="2000" i="1">
                <a:ea typeface="Gulim" panose="020B0600000101010101" pitchFamily="34" charset="-127"/>
              </a:rPr>
              <a:t>credit_rating</a:t>
            </a:r>
            <a:endParaRPr lang="en-US" altLang="zh-TW" sz="2000" i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zo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492E8CF7-5D35-476C-BF91-C56BEEAFD031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FCCD7F7E-1EE2-4001-BF61-FB46F184F4B4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63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60E56BE-D406-437C-9592-EAC31FA0C8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82354"/>
            <a:ext cx="82296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BOAT (Bootstrapped Optimistic Algorithm for Tree Construction)</a:t>
            </a:r>
            <a:endParaRPr lang="en-US" altLang="ko-KR" sz="3200" b="0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952EBBE-53AA-4B3B-8C9D-7A416567DC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572087"/>
            <a:ext cx="8229600" cy="5005388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z="2400" dirty="0">
                <a:latin typeface="Arial" panose="020B0604020202020204" pitchFamily="34" charset="0"/>
                <a:ea typeface="新細明體" panose="02020500000000000000" pitchFamily="18" charset="-120"/>
              </a:rPr>
              <a:t>Use a statistical technique called </a:t>
            </a:r>
            <a:r>
              <a:rPr lang="en-US" altLang="zh-TW" sz="2400" i="1" dirty="0">
                <a:latin typeface="Arial" panose="020B0604020202020204" pitchFamily="34" charset="0"/>
                <a:ea typeface="新細明體" panose="02020500000000000000" pitchFamily="18" charset="-120"/>
              </a:rPr>
              <a:t>bootstrapping</a:t>
            </a:r>
            <a:r>
              <a:rPr lang="en-US" altLang="zh-TW" sz="2400" dirty="0">
                <a:latin typeface="Arial" panose="020B0604020202020204" pitchFamily="34" charset="0"/>
                <a:ea typeface="新細明體" panose="02020500000000000000" pitchFamily="18" charset="-120"/>
              </a:rPr>
              <a:t> to create several smaller samples (subsets), each fits in memory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Each subset is used to create a tree, resulting in several trees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These trees are examined and used to construct a new tree </a:t>
            </a:r>
            <a:r>
              <a:rPr lang="en-US" altLang="ko-KR" sz="2400" i="1" dirty="0">
                <a:latin typeface="Arial" panose="020B0604020202020204" pitchFamily="34" charset="0"/>
                <a:ea typeface="Gulim" panose="020B0600000101010101" pitchFamily="34" charset="-127"/>
              </a:rPr>
              <a:t>T’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It turns out that</a:t>
            </a:r>
            <a:r>
              <a:rPr lang="en-US" altLang="ko-KR" sz="2400" i="1" dirty="0">
                <a:latin typeface="Arial" panose="020B0604020202020204" pitchFamily="34" charset="0"/>
                <a:ea typeface="Gulim" panose="020B0600000101010101" pitchFamily="34" charset="-127"/>
              </a:rPr>
              <a:t> T’</a:t>
            </a: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 is very close to the tree that would be generated using the whole data set together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ko-KR" sz="2400" dirty="0">
                <a:latin typeface="Arial" panose="020B0604020202020204" pitchFamily="34" charset="0"/>
                <a:ea typeface="Gulim" panose="020B0600000101010101" pitchFamily="34" charset="-127"/>
              </a:rPr>
              <a:t>Adv: requires only two scans of DB, an incremental alg.</a:t>
            </a:r>
          </a:p>
          <a:p>
            <a:pPr eaLnBrk="1" hangingPunct="1">
              <a:lnSpc>
                <a:spcPct val="130000"/>
              </a:lnSpc>
            </a:pPr>
            <a:endParaRPr lang="en-US" altLang="ko-KR" sz="2400" dirty="0">
              <a:latin typeface="Arial" panose="020B0604020202020204" pitchFamily="34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D8365BCD-98A7-46E9-A531-C31280C92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cap="none" dirty="0"/>
              <a:t>Bayes Classification Methods</a:t>
            </a:r>
            <a:endParaRPr lang="zh-TW" altLang="en-US" cap="none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421310A4-20E5-4B17-A831-126D69018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511946" y="381000"/>
            <a:ext cx="7696200" cy="83820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Bayesian Classification: Why?</a:t>
            </a:r>
            <a:endParaRPr lang="en-US" altLang="zh-TW" sz="2400" dirty="0">
              <a:ea typeface="新細明體" panose="02020500000000000000" pitchFamily="18" charset="-120"/>
            </a:endParaRP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946" y="1361243"/>
            <a:ext cx="8330213" cy="5199355"/>
          </a:xfrm>
          <a:noFill/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u="sng" dirty="0">
                <a:ea typeface="新細明體" panose="02020500000000000000" pitchFamily="18" charset="-120"/>
              </a:rPr>
              <a:t>A statistical classifier</a:t>
            </a:r>
            <a:r>
              <a:rPr lang="en-US" altLang="zh-TW" sz="2400" dirty="0">
                <a:ea typeface="新細明體" panose="02020500000000000000" pitchFamily="18" charset="-120"/>
              </a:rPr>
              <a:t>: performs </a:t>
            </a:r>
            <a:r>
              <a:rPr lang="en-US" altLang="zh-TW" sz="2400" i="1" dirty="0">
                <a:ea typeface="新細明體" panose="02020500000000000000" pitchFamily="18" charset="-120"/>
              </a:rPr>
              <a:t>probabilistic prediction, i.e.,</a:t>
            </a:r>
            <a:r>
              <a:rPr lang="en-US" altLang="zh-TW" sz="2400" dirty="0">
                <a:ea typeface="新細明體" panose="02020500000000000000" pitchFamily="18" charset="-120"/>
              </a:rPr>
              <a:t> predicts class membership probabilities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u="sng" dirty="0">
                <a:ea typeface="新細明體" panose="02020500000000000000" pitchFamily="18" charset="-120"/>
              </a:rPr>
              <a:t>Foundation:</a:t>
            </a:r>
            <a:r>
              <a:rPr lang="en-US" altLang="zh-TW" sz="2400" dirty="0">
                <a:ea typeface="新細明體" panose="02020500000000000000" pitchFamily="18" charset="-120"/>
              </a:rPr>
              <a:t> Based on Bayes’ Theorem.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u="sng" dirty="0">
                <a:ea typeface="新細明體" panose="02020500000000000000" pitchFamily="18" charset="-120"/>
              </a:rPr>
              <a:t>Performance:</a:t>
            </a:r>
            <a:r>
              <a:rPr lang="en-US" altLang="zh-TW" sz="2400" dirty="0">
                <a:ea typeface="新細明體" panose="02020500000000000000" pitchFamily="18" charset="-120"/>
              </a:rPr>
              <a:t> A simple Bayesian classifier, </a:t>
            </a:r>
            <a:r>
              <a:rPr lang="en-US" altLang="zh-TW" sz="2400" i="1" dirty="0">
                <a:ea typeface="新細明體" panose="02020500000000000000" pitchFamily="18" charset="-120"/>
              </a:rPr>
              <a:t>naïve Bayesian classifier</a:t>
            </a:r>
            <a:r>
              <a:rPr lang="en-US" altLang="zh-TW" sz="2400" dirty="0">
                <a:ea typeface="新細明體" panose="02020500000000000000" pitchFamily="18" charset="-120"/>
              </a:rPr>
              <a:t>, has comparable performance with decision tree and selected neural network classifiers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u="sng" dirty="0">
                <a:ea typeface="新細明體" panose="02020500000000000000" pitchFamily="18" charset="-120"/>
              </a:rPr>
              <a:t>Incremental</a:t>
            </a:r>
            <a:r>
              <a:rPr lang="en-US" altLang="zh-TW" sz="2400" dirty="0">
                <a:ea typeface="新細明體" panose="02020500000000000000" pitchFamily="18" charset="-120"/>
              </a:rPr>
              <a:t>: Each training example can incrementally increase/decrease the probability that a hypothesis is correct — prior knowledge can be combined with observed data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u="sng" dirty="0">
                <a:ea typeface="新細明體" panose="02020500000000000000" pitchFamily="18" charset="-120"/>
              </a:rPr>
              <a:t>Standard</a:t>
            </a:r>
            <a:r>
              <a:rPr lang="en-US" altLang="zh-TW" sz="2400" dirty="0">
                <a:ea typeface="新細明體" panose="02020500000000000000" pitchFamily="18" charset="-120"/>
              </a:rPr>
              <a:t>: Even when Bayesian methods are computationally intractable, they can provide a standard of optimal decision making against which other methods can be measured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485313" y="338138"/>
            <a:ext cx="7848600" cy="762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Bayes’ Theorem: Basics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410200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Total probability Theorem:</a:t>
            </a: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Bayes’ Theorem:</a:t>
            </a: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Let </a:t>
            </a:r>
            <a:r>
              <a:rPr lang="en-US" altLang="zh-TW" sz="2000" b="1" dirty="0">
                <a:solidFill>
                  <a:srgbClr val="0000FF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 be a data sample (“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evidence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”): class label is unknown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Let H be a </a:t>
            </a:r>
            <a:r>
              <a:rPr lang="en-US" altLang="zh-TW" sz="2000" i="1" dirty="0">
                <a:ea typeface="新細明體" panose="02020500000000000000" pitchFamily="18" charset="-120"/>
              </a:rPr>
              <a:t>hypothesis</a:t>
            </a:r>
            <a:r>
              <a:rPr lang="en-US" altLang="zh-TW" sz="2000" dirty="0">
                <a:ea typeface="新細明體" panose="02020500000000000000" pitchFamily="18" charset="-120"/>
              </a:rPr>
              <a:t> that X belongs to class C </a:t>
            </a:r>
          </a:p>
          <a:p>
            <a:pPr lvl="1" eaLnBrk="1" hangingPunct="1"/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Classification is to determine P(H|</a:t>
            </a:r>
            <a:r>
              <a:rPr lang="en-US" altLang="zh-TW" sz="2000" b="1" dirty="0">
                <a:solidFill>
                  <a:srgbClr val="0000FF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),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(i.e., 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posteriori probability):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the probability that the hypothesis holds given the observed data sample </a:t>
            </a:r>
            <a:r>
              <a:rPr lang="en-US" altLang="zh-TW" sz="2000" b="1" dirty="0">
                <a:ea typeface="新細明體" panose="02020500000000000000" pitchFamily="18" charset="-120"/>
              </a:rPr>
              <a:t>X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P(H) (</a:t>
            </a:r>
            <a:r>
              <a:rPr lang="en-US" altLang="zh-TW" sz="2000" i="1" dirty="0">
                <a:solidFill>
                  <a:srgbClr val="FF0000"/>
                </a:solidFill>
                <a:ea typeface="新細明體" panose="02020500000000000000" pitchFamily="18" charset="-120"/>
              </a:rPr>
              <a:t>prior probability</a:t>
            </a:r>
            <a:r>
              <a:rPr lang="en-US" altLang="zh-TW" sz="2000" dirty="0">
                <a:ea typeface="新細明體" panose="02020500000000000000" pitchFamily="18" charset="-120"/>
              </a:rPr>
              <a:t>): the initial probability</a:t>
            </a: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E.g.,</a:t>
            </a:r>
            <a:r>
              <a:rPr lang="en-US" altLang="zh-TW" sz="2000" b="1" dirty="0">
                <a:ea typeface="新細明體" panose="02020500000000000000" pitchFamily="18" charset="-120"/>
              </a:rPr>
              <a:t> X</a:t>
            </a:r>
            <a:r>
              <a:rPr lang="en-US" altLang="zh-TW" sz="2000" dirty="0">
                <a:ea typeface="新細明體" panose="02020500000000000000" pitchFamily="18" charset="-120"/>
              </a:rPr>
              <a:t> will buy computer, regardless of age, income, …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P(</a:t>
            </a:r>
            <a:r>
              <a:rPr lang="en-US" altLang="zh-TW" sz="2000" b="1" dirty="0">
                <a:ea typeface="新細明體" panose="02020500000000000000" pitchFamily="18" charset="-120"/>
              </a:rPr>
              <a:t>X</a:t>
            </a:r>
            <a:r>
              <a:rPr lang="en-US" altLang="zh-TW" sz="2000" dirty="0">
                <a:ea typeface="新細明體" panose="02020500000000000000" pitchFamily="18" charset="-120"/>
              </a:rPr>
              <a:t>): probability that sample data is observed</a:t>
            </a:r>
          </a:p>
          <a:p>
            <a:pPr lvl="1" eaLnBrk="1" hangingPunct="1"/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P(</a:t>
            </a:r>
            <a:r>
              <a:rPr lang="en-US" altLang="zh-TW" sz="2000" b="1" dirty="0">
                <a:solidFill>
                  <a:srgbClr val="0000FF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|H) (likelihood): </a:t>
            </a:r>
            <a:r>
              <a:rPr lang="en-US" altLang="zh-TW" sz="2000" dirty="0">
                <a:ea typeface="新細明體" panose="02020500000000000000" pitchFamily="18" charset="-120"/>
              </a:rPr>
              <a:t>the probability of observing the sample </a:t>
            </a:r>
            <a:r>
              <a:rPr lang="en-US" altLang="zh-TW" sz="2000" b="1" dirty="0">
                <a:ea typeface="新細明體" panose="02020500000000000000" pitchFamily="18" charset="-120"/>
              </a:rPr>
              <a:t>X</a:t>
            </a:r>
            <a:r>
              <a:rPr lang="en-US" altLang="zh-TW" sz="2000" dirty="0">
                <a:ea typeface="新細明體" panose="02020500000000000000" pitchFamily="18" charset="-120"/>
              </a:rPr>
              <a:t>, given that the hypothesis holds</a:t>
            </a: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E.g.,</a:t>
            </a:r>
            <a:r>
              <a:rPr lang="en-US" altLang="zh-TW" sz="2000" b="1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Given that</a:t>
            </a:r>
            <a:r>
              <a:rPr lang="en-US" altLang="zh-TW" sz="2000" b="1" dirty="0">
                <a:ea typeface="新細明體" panose="02020500000000000000" pitchFamily="18" charset="-120"/>
              </a:rPr>
              <a:t> X</a:t>
            </a:r>
            <a:r>
              <a:rPr lang="en-US" altLang="zh-TW" sz="2000" dirty="0">
                <a:ea typeface="新細明體" panose="02020500000000000000" pitchFamily="18" charset="-120"/>
              </a:rPr>
              <a:t> will buy computer, the prob. that X is 31..40, medium income</a:t>
            </a:r>
          </a:p>
        </p:txBody>
      </p:sp>
      <p:graphicFrame>
        <p:nvGraphicFramePr>
          <p:cNvPr id="737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3115"/>
              </p:ext>
            </p:extLst>
          </p:nvPr>
        </p:nvGraphicFramePr>
        <p:xfrm>
          <a:off x="3666476" y="1172234"/>
          <a:ext cx="2334827" cy="647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2" name="Equation" r:id="rId4" imgW="2476500" imgH="685800" progId="Equation.3">
                  <p:embed/>
                </p:oleObj>
              </mc:Choice>
              <mc:Fallback>
                <p:oleObj name="Equation" r:id="rId4" imgW="2476500" imgH="685800" progId="Equation.3">
                  <p:embed/>
                  <p:pic>
                    <p:nvPicPr>
                      <p:cNvPr id="737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476" y="1172234"/>
                        <a:ext cx="2334827" cy="647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25846"/>
              </p:ext>
            </p:extLst>
          </p:nvPr>
        </p:nvGraphicFramePr>
        <p:xfrm>
          <a:off x="2649245" y="1938338"/>
          <a:ext cx="5793419" cy="58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Equation" r:id="rId6" imgW="4813300" imgH="558800" progId="Equation.3">
                  <p:embed/>
                </p:oleObj>
              </mc:Choice>
              <mc:Fallback>
                <p:oleObj name="Equation" r:id="rId6" imgW="4813300" imgH="558800" progId="Equation.3">
                  <p:embed/>
                  <p:pic>
                    <p:nvPicPr>
                      <p:cNvPr id="7373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245" y="1938338"/>
                        <a:ext cx="5793419" cy="586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62" y="533400"/>
            <a:ext cx="821184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Prediction Based on Bayes’ Theorem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333500"/>
            <a:ext cx="8458200" cy="50976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Given training data</a:t>
            </a:r>
            <a:r>
              <a:rPr lang="en-US" altLang="zh-TW" i="1" dirty="0">
                <a:ea typeface="新細明體" panose="02020500000000000000" pitchFamily="18" charset="-120"/>
              </a:rPr>
              <a:t> </a:t>
            </a:r>
            <a:r>
              <a:rPr lang="en-US" altLang="zh-TW" b="1" dirty="0">
                <a:ea typeface="新細明體" panose="02020500000000000000" pitchFamily="18" charset="-120"/>
              </a:rPr>
              <a:t>X</a:t>
            </a:r>
            <a:r>
              <a:rPr lang="en-US" altLang="zh-TW" i="1" dirty="0">
                <a:ea typeface="新細明體" panose="02020500000000000000" pitchFamily="18" charset="-120"/>
              </a:rPr>
              <a:t>, posteriori probability of a hypothesis </a:t>
            </a:r>
            <a:r>
              <a:rPr lang="en-US" altLang="zh-TW" dirty="0">
                <a:ea typeface="新細明體" panose="02020500000000000000" pitchFamily="18" charset="-120"/>
              </a:rPr>
              <a:t>H</a:t>
            </a:r>
            <a:r>
              <a:rPr lang="en-US" altLang="zh-TW" i="1" dirty="0">
                <a:ea typeface="新細明體" panose="02020500000000000000" pitchFamily="18" charset="-120"/>
              </a:rPr>
              <a:t>, 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P(H|</a:t>
            </a:r>
            <a:r>
              <a:rPr lang="en-US" altLang="zh-TW" b="1" dirty="0">
                <a:solidFill>
                  <a:srgbClr val="FF0000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)</a:t>
            </a:r>
            <a:r>
              <a:rPr lang="en-US" altLang="zh-TW" i="1" dirty="0">
                <a:solidFill>
                  <a:srgbClr val="FF0000"/>
                </a:solidFill>
                <a:ea typeface="新細明體" panose="02020500000000000000" pitchFamily="18" charset="-120"/>
              </a:rPr>
              <a:t>, 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follows the Bayes’ theorem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			</a:t>
            </a:r>
          </a:p>
          <a:p>
            <a:pPr eaLnBrk="1" hangingPunct="1">
              <a:lnSpc>
                <a:spcPct val="12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2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2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Informally, this can be viewed as 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		</a:t>
            </a:r>
            <a:r>
              <a:rPr lang="en-US" altLang="zh-TW" sz="2400" b="1" dirty="0">
                <a:ea typeface="新細明體" panose="02020500000000000000" pitchFamily="18" charset="-120"/>
              </a:rPr>
              <a:t>posteriori = likelihood x prior/evidence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>
                <a:solidFill>
                  <a:srgbClr val="0000FF"/>
                </a:solidFill>
                <a:ea typeface="新細明體" panose="02020500000000000000" pitchFamily="18" charset="-120"/>
              </a:rPr>
              <a:t>Predicts </a:t>
            </a:r>
            <a:r>
              <a:rPr lang="en-US" altLang="zh-TW" b="1" dirty="0">
                <a:solidFill>
                  <a:srgbClr val="0000FF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dirty="0">
                <a:solidFill>
                  <a:srgbClr val="0000FF"/>
                </a:solidFill>
                <a:ea typeface="新細明體" panose="02020500000000000000" pitchFamily="18" charset="-120"/>
              </a:rPr>
              <a:t> belongs to C</a:t>
            </a:r>
            <a:r>
              <a:rPr lang="en-US" altLang="zh-TW" baseline="-25000" dirty="0">
                <a:solidFill>
                  <a:srgbClr val="0000FF"/>
                </a:solidFill>
                <a:ea typeface="新細明體" panose="02020500000000000000" pitchFamily="18" charset="-120"/>
              </a:rPr>
              <a:t>i</a:t>
            </a:r>
            <a:r>
              <a:rPr lang="en-US" altLang="zh-TW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dirty="0" err="1">
                <a:solidFill>
                  <a:srgbClr val="0000FF"/>
                </a:solidFill>
                <a:ea typeface="新細明體" panose="02020500000000000000" pitchFamily="18" charset="-120"/>
              </a:rPr>
              <a:t>iff</a:t>
            </a:r>
            <a:r>
              <a:rPr lang="en-US" altLang="zh-TW" dirty="0">
                <a:solidFill>
                  <a:srgbClr val="0000FF"/>
                </a:solidFill>
                <a:ea typeface="新細明體" panose="02020500000000000000" pitchFamily="18" charset="-120"/>
              </a:rPr>
              <a:t> the probability P(</a:t>
            </a:r>
            <a:r>
              <a:rPr lang="en-US" altLang="zh-TW" dirty="0" err="1">
                <a:solidFill>
                  <a:srgbClr val="0000FF"/>
                </a:solidFill>
                <a:ea typeface="新細明體" panose="02020500000000000000" pitchFamily="18" charset="-120"/>
              </a:rPr>
              <a:t>C</a:t>
            </a:r>
            <a:r>
              <a:rPr lang="en-US" altLang="zh-TW" baseline="-25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i</a:t>
            </a:r>
            <a:r>
              <a:rPr lang="en-US" altLang="zh-TW" dirty="0" err="1">
                <a:solidFill>
                  <a:srgbClr val="0000FF"/>
                </a:solidFill>
                <a:ea typeface="新細明體" panose="02020500000000000000" pitchFamily="18" charset="-120"/>
              </a:rPr>
              <a:t>|</a:t>
            </a:r>
            <a:r>
              <a:rPr lang="en-US" altLang="zh-TW" b="1" dirty="0" err="1">
                <a:solidFill>
                  <a:srgbClr val="0000FF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dirty="0">
                <a:solidFill>
                  <a:srgbClr val="0000FF"/>
                </a:solidFill>
                <a:ea typeface="新細明體" panose="02020500000000000000" pitchFamily="18" charset="-120"/>
              </a:rPr>
              <a:t>) is the highest among all the P(</a:t>
            </a:r>
            <a:r>
              <a:rPr lang="en-US" altLang="zh-TW" dirty="0" err="1">
                <a:solidFill>
                  <a:srgbClr val="0000FF"/>
                </a:solidFill>
                <a:ea typeface="新細明體" panose="02020500000000000000" pitchFamily="18" charset="-120"/>
              </a:rPr>
              <a:t>C</a:t>
            </a:r>
            <a:r>
              <a:rPr lang="en-US" altLang="zh-TW" baseline="-25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k</a:t>
            </a:r>
            <a:r>
              <a:rPr lang="en-US" altLang="zh-TW" dirty="0" err="1">
                <a:solidFill>
                  <a:srgbClr val="0000FF"/>
                </a:solidFill>
                <a:ea typeface="新細明體" panose="02020500000000000000" pitchFamily="18" charset="-120"/>
              </a:rPr>
              <a:t>|X</a:t>
            </a:r>
            <a:r>
              <a:rPr lang="en-US" altLang="zh-TW" dirty="0">
                <a:solidFill>
                  <a:srgbClr val="0000FF"/>
                </a:solidFill>
                <a:ea typeface="新細明體" panose="02020500000000000000" pitchFamily="18" charset="-120"/>
              </a:rPr>
              <a:t>) for all the </a:t>
            </a:r>
            <a:r>
              <a:rPr lang="en-US" altLang="zh-TW" i="1" dirty="0">
                <a:solidFill>
                  <a:srgbClr val="0000FF"/>
                </a:solidFill>
                <a:ea typeface="新細明體" panose="02020500000000000000" pitchFamily="18" charset="-120"/>
              </a:rPr>
              <a:t>k</a:t>
            </a:r>
            <a:r>
              <a:rPr lang="en-US" altLang="zh-TW" dirty="0">
                <a:solidFill>
                  <a:srgbClr val="0000FF"/>
                </a:solidFill>
                <a:ea typeface="新細明體" panose="02020500000000000000" pitchFamily="18" charset="-120"/>
              </a:rPr>
              <a:t> classes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Practical difficulty:  It requires initial knowledge of many probabilities, involving significant computational cost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D41BC8E4-E352-45A2-92A2-24BC02F1E89B}"/>
              </a:ext>
            </a:extLst>
          </p:cNvPr>
          <p:cNvGrpSpPr/>
          <p:nvPr/>
        </p:nvGrpSpPr>
        <p:grpSpPr>
          <a:xfrm>
            <a:off x="638175" y="2258660"/>
            <a:ext cx="7369392" cy="1670236"/>
            <a:chOff x="342900" y="2122904"/>
            <a:chExt cx="7369392" cy="1670236"/>
          </a:xfrm>
        </p:grpSpPr>
        <p:graphicFrame>
          <p:nvGraphicFramePr>
            <p:cNvPr id="7578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28046"/>
                </p:ext>
              </p:extLst>
            </p:nvPr>
          </p:nvGraphicFramePr>
          <p:xfrm>
            <a:off x="748500" y="2439427"/>
            <a:ext cx="6963792" cy="705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7" name="Equation" r:id="rId4" imgW="4813300" imgH="558800" progId="Equation.3">
                    <p:embed/>
                  </p:oleObj>
                </mc:Choice>
                <mc:Fallback>
                  <p:oleObj name="Equation" r:id="rId4" imgW="4813300" imgH="558800" progId="Equation.3">
                    <p:embed/>
                    <p:pic>
                      <p:nvPicPr>
                        <p:cNvPr id="75781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500" y="2439427"/>
                          <a:ext cx="6963792" cy="705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537BD29B-EBCE-4CBE-BDC2-B5DB4BC46236}"/>
                </a:ext>
              </a:extLst>
            </p:cNvPr>
            <p:cNvSpPr txBox="1"/>
            <p:nvPr/>
          </p:nvSpPr>
          <p:spPr>
            <a:xfrm>
              <a:off x="342900" y="3138845"/>
              <a:ext cx="31983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chemeClr val="accent4">
                      <a:lumMod val="50000"/>
                    </a:schemeClr>
                  </a:solidFill>
                </a:rPr>
                <a:t>P(Outcome | Evidence)</a:t>
              </a:r>
            </a:p>
            <a:p>
              <a:r>
                <a:rPr lang="en-US" altLang="zh-TW" dirty="0">
                  <a:solidFill>
                    <a:schemeClr val="accent4">
                      <a:lumMod val="50000"/>
                    </a:schemeClr>
                  </a:solidFill>
                </a:rPr>
                <a:t>(To be predicted for test data)</a:t>
              </a:r>
              <a:endParaRPr lang="zh-TW" altLang="en-US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CABA881-8B93-4740-BE74-24610D9C9A0D}"/>
                </a:ext>
              </a:extLst>
            </p:cNvPr>
            <p:cNvSpPr txBox="1"/>
            <p:nvPr/>
          </p:nvSpPr>
          <p:spPr>
            <a:xfrm>
              <a:off x="4190345" y="3146809"/>
              <a:ext cx="2903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00B050"/>
                  </a:solidFill>
                </a:rPr>
                <a:t>P(Evidence | Outcome)</a:t>
              </a:r>
            </a:p>
            <a:p>
              <a:r>
                <a:rPr lang="en-US" altLang="zh-TW" dirty="0">
                  <a:solidFill>
                    <a:srgbClr val="00B050"/>
                  </a:solidFill>
                </a:rPr>
                <a:t>(Known from training data)</a:t>
              </a:r>
              <a:endParaRPr lang="zh-TW" altLang="en-US" dirty="0">
                <a:solidFill>
                  <a:srgbClr val="00B050"/>
                </a:solidFill>
              </a:endParaRPr>
            </a:p>
          </p:txBody>
        </p:sp>
        <p:cxnSp>
          <p:nvCxnSpPr>
            <p:cNvPr id="4" name="直線單箭頭接點 3">
              <a:extLst>
                <a:ext uri="{FF2B5EF4-FFF2-40B4-BE49-F238E27FC236}">
                  <a16:creationId xmlns:a16="http://schemas.microsoft.com/office/drawing/2014/main" id="{9E3809EA-7DA2-46D7-8413-511F14D53CF9}"/>
                </a:ext>
              </a:extLst>
            </p:cNvPr>
            <p:cNvCxnSpPr/>
            <p:nvPr/>
          </p:nvCxnSpPr>
          <p:spPr>
            <a:xfrm>
              <a:off x="1504950" y="2924175"/>
              <a:ext cx="0" cy="28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直線單箭頭接點 8">
              <a:extLst>
                <a:ext uri="{FF2B5EF4-FFF2-40B4-BE49-F238E27FC236}">
                  <a16:creationId xmlns:a16="http://schemas.microsoft.com/office/drawing/2014/main" id="{49737371-6AB6-40E5-9453-58DE223C6AF5}"/>
                </a:ext>
              </a:extLst>
            </p:cNvPr>
            <p:cNvCxnSpPr/>
            <p:nvPr/>
          </p:nvCxnSpPr>
          <p:spPr>
            <a:xfrm>
              <a:off x="5238750" y="2946784"/>
              <a:ext cx="0" cy="28575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0F9A8EEC-D330-4B57-95FC-86A3D037051A}"/>
                </a:ext>
              </a:extLst>
            </p:cNvPr>
            <p:cNvSpPr txBox="1"/>
            <p:nvPr/>
          </p:nvSpPr>
          <p:spPr>
            <a:xfrm>
              <a:off x="748500" y="2139339"/>
              <a:ext cx="1223412" cy="3693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b="1" i="1" dirty="0">
                  <a:solidFill>
                    <a:schemeClr val="accent4">
                      <a:lumMod val="50000"/>
                    </a:schemeClr>
                  </a:solidFill>
                </a:rPr>
                <a:t>Unknown</a:t>
              </a:r>
              <a:endParaRPr lang="zh-TW" altLang="en-US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29F1503-E7C2-4873-BF29-F4FB5471E71B}"/>
                </a:ext>
              </a:extLst>
            </p:cNvPr>
            <p:cNvSpPr txBox="1"/>
            <p:nvPr/>
          </p:nvSpPr>
          <p:spPr>
            <a:xfrm>
              <a:off x="4687918" y="2122904"/>
              <a:ext cx="954107" cy="3693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TW" b="1" i="1" dirty="0">
                  <a:solidFill>
                    <a:srgbClr val="00B050"/>
                  </a:solidFill>
                </a:rPr>
                <a:t>Known</a:t>
              </a:r>
              <a:endParaRPr lang="zh-TW" altLang="en-US" b="1" i="1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295183" y="423894"/>
            <a:ext cx="9345967" cy="7620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Classification Is to Derive the Maximum Posteriori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8458200" cy="5181600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Let </a:t>
            </a:r>
            <a:r>
              <a:rPr lang="en-US" altLang="zh-TW" sz="2400" i="1" dirty="0">
                <a:ea typeface="新細明體" panose="02020500000000000000" pitchFamily="18" charset="-120"/>
              </a:rPr>
              <a:t>D</a:t>
            </a:r>
            <a:r>
              <a:rPr lang="en-US" altLang="zh-TW" sz="2400" dirty="0">
                <a:ea typeface="新細明體" panose="02020500000000000000" pitchFamily="18" charset="-120"/>
              </a:rPr>
              <a:t> be a training set of tuples and their associated class labels, and each tuple is represented by an n-D attribute vector </a:t>
            </a:r>
            <a:r>
              <a:rPr lang="en-US" altLang="zh-TW" sz="2400" b="1" dirty="0">
                <a:ea typeface="新細明體" panose="02020500000000000000" pitchFamily="18" charset="-120"/>
              </a:rPr>
              <a:t>X</a:t>
            </a:r>
            <a:r>
              <a:rPr lang="en-US" altLang="zh-TW" sz="2400" dirty="0">
                <a:ea typeface="新細明體" panose="02020500000000000000" pitchFamily="18" charset="-120"/>
              </a:rPr>
              <a:t> = (x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, x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ea typeface="新細明體" panose="02020500000000000000" pitchFamily="18" charset="-120"/>
              </a:rPr>
              <a:t>, …, </a:t>
            </a:r>
            <a:r>
              <a:rPr lang="en-US" altLang="zh-TW" sz="2400" dirty="0" err="1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n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Suppose there are </a:t>
            </a:r>
            <a:r>
              <a:rPr lang="en-US" altLang="zh-TW" sz="2400" i="1" dirty="0">
                <a:ea typeface="新細明體" panose="02020500000000000000" pitchFamily="18" charset="-120"/>
              </a:rPr>
              <a:t>m</a:t>
            </a:r>
            <a:r>
              <a:rPr lang="en-US" altLang="zh-TW" sz="2400" dirty="0">
                <a:ea typeface="新細明體" panose="02020500000000000000" pitchFamily="18" charset="-120"/>
              </a:rPr>
              <a:t> classes C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400" dirty="0">
                <a:ea typeface="新細明體" panose="02020500000000000000" pitchFamily="18" charset="-120"/>
              </a:rPr>
              <a:t>, C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2</a:t>
            </a:r>
            <a:r>
              <a:rPr lang="en-US" altLang="zh-TW" sz="2400" dirty="0">
                <a:ea typeface="新細明體" panose="02020500000000000000" pitchFamily="18" charset="-120"/>
              </a:rPr>
              <a:t>, …, C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m</a:t>
            </a:r>
            <a:r>
              <a:rPr lang="en-US" altLang="zh-TW" sz="2400" dirty="0">
                <a:ea typeface="新細明體" panose="02020500000000000000" pitchFamily="18" charset="-12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Classification is to derive the maximum posteriori, i.e., the maximal P(</a:t>
            </a:r>
            <a:r>
              <a:rPr lang="en-US" altLang="zh-TW" sz="2400" dirty="0" err="1">
                <a:solidFill>
                  <a:srgbClr val="FF0000"/>
                </a:solidFill>
                <a:ea typeface="新細明體" panose="02020500000000000000" pitchFamily="18" charset="-120"/>
              </a:rPr>
              <a:t>C</a:t>
            </a:r>
            <a:r>
              <a:rPr lang="en-US" altLang="zh-TW" sz="2400" baseline="-25000" dirty="0" err="1">
                <a:solidFill>
                  <a:srgbClr val="FF0000"/>
                </a:solidFill>
                <a:ea typeface="新細明體" panose="02020500000000000000" pitchFamily="18" charset="-120"/>
              </a:rPr>
              <a:t>i</a:t>
            </a:r>
            <a:r>
              <a:rPr lang="en-US" altLang="zh-TW" sz="2400" dirty="0" err="1">
                <a:solidFill>
                  <a:srgbClr val="FF0000"/>
                </a:solidFill>
                <a:ea typeface="新細明體" panose="02020500000000000000" pitchFamily="18" charset="-120"/>
              </a:rPr>
              <a:t>|</a:t>
            </a:r>
            <a:r>
              <a:rPr lang="en-US" altLang="zh-TW" sz="2400" b="1" dirty="0" err="1">
                <a:solidFill>
                  <a:srgbClr val="FF0000"/>
                </a:solidFill>
                <a:ea typeface="新細明體" panose="02020500000000000000" pitchFamily="18" charset="-120"/>
              </a:rPr>
              <a:t>X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This can be derived from Bayes’ theorem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Since P(X) is constant for all classes, only                                        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needs to be maximized</a:t>
            </a:r>
          </a:p>
        </p:txBody>
      </p:sp>
      <p:graphicFrame>
        <p:nvGraphicFramePr>
          <p:cNvPr id="7782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5671252"/>
              </p:ext>
            </p:extLst>
          </p:nvPr>
        </p:nvGraphicFramePr>
        <p:xfrm>
          <a:off x="2588581" y="4100528"/>
          <a:ext cx="27432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4" imgW="2501900" imgH="647700" progId="Equation.3">
                  <p:embed/>
                </p:oleObj>
              </mc:Choice>
              <mc:Fallback>
                <p:oleObj name="Equation" r:id="rId4" imgW="2501900" imgH="647700" progId="Equation.3">
                  <p:embed/>
                  <p:pic>
                    <p:nvPicPr>
                      <p:cNvPr id="77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581" y="4100528"/>
                        <a:ext cx="27432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30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71860873"/>
              </p:ext>
            </p:extLst>
          </p:nvPr>
        </p:nvGraphicFramePr>
        <p:xfrm>
          <a:off x="2588581" y="5192712"/>
          <a:ext cx="28956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6" imgW="2476500" imgH="381000" progId="Equation.3">
                  <p:embed/>
                </p:oleObj>
              </mc:Choice>
              <mc:Fallback>
                <p:oleObj name="Equation" r:id="rId6" imgW="2476500" imgH="381000" progId="Equation.3">
                  <p:embed/>
                  <p:pic>
                    <p:nvPicPr>
                      <p:cNvPr id="778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8581" y="5192712"/>
                        <a:ext cx="28956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2552"/>
            <a:ext cx="8250238" cy="78972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Naïve Bayes Classifier 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83820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A simplified assumption: attributes are conditionally independent </a:t>
            </a:r>
            <a:r>
              <a:rPr lang="en-US" altLang="zh-TW" sz="2400" dirty="0">
                <a:ea typeface="新細明體" panose="02020500000000000000" pitchFamily="18" charset="-120"/>
              </a:rPr>
              <a:t>(i.e., no dependence relation between attributes):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This greatly reduces the computation cost: Only counts the class distribution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If </a:t>
            </a:r>
            <a:r>
              <a:rPr lang="en-US" altLang="zh-TW" sz="2400" dirty="0" err="1">
                <a:ea typeface="新細明體" panose="02020500000000000000" pitchFamily="18" charset="-120"/>
              </a:rPr>
              <a:t>A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 is categorical, P(</a:t>
            </a:r>
            <a:r>
              <a:rPr lang="en-US" altLang="zh-TW" sz="2400" dirty="0" err="1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k</a:t>
            </a:r>
            <a:r>
              <a:rPr lang="en-US" altLang="zh-TW" sz="2400" dirty="0" err="1">
                <a:ea typeface="新細明體" panose="02020500000000000000" pitchFamily="18" charset="-120"/>
              </a:rPr>
              <a:t>|C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) is the # of tuples in </a:t>
            </a:r>
            <a:r>
              <a:rPr lang="en-US" altLang="zh-TW" sz="2400" dirty="0" err="1">
                <a:ea typeface="新細明體" panose="02020500000000000000" pitchFamily="18" charset="-120"/>
              </a:rPr>
              <a:t>C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 having value </a:t>
            </a:r>
            <a:r>
              <a:rPr lang="en-US" altLang="zh-TW" sz="2400" dirty="0" err="1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 for </a:t>
            </a:r>
            <a:r>
              <a:rPr lang="en-US" altLang="zh-TW" sz="2400" dirty="0" err="1">
                <a:ea typeface="新細明體" panose="02020500000000000000" pitchFamily="18" charset="-120"/>
              </a:rPr>
              <a:t>A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 divided by |</a:t>
            </a:r>
            <a:r>
              <a:rPr lang="en-US" altLang="zh-TW" sz="2400" dirty="0" err="1">
                <a:ea typeface="新細明體" panose="02020500000000000000" pitchFamily="18" charset="-120"/>
              </a:rPr>
              <a:t>C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, D</a:t>
            </a:r>
            <a:r>
              <a:rPr lang="en-US" altLang="zh-TW" sz="2400" dirty="0">
                <a:ea typeface="新細明體" panose="02020500000000000000" pitchFamily="18" charset="-120"/>
              </a:rPr>
              <a:t>| (# of tuples of </a:t>
            </a:r>
            <a:r>
              <a:rPr lang="en-US" altLang="zh-TW" sz="2400" dirty="0" err="1">
                <a:ea typeface="新細明體" panose="02020500000000000000" pitchFamily="18" charset="-120"/>
              </a:rPr>
              <a:t>C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 in 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If </a:t>
            </a:r>
            <a:r>
              <a:rPr lang="en-US" altLang="zh-TW" sz="2400" dirty="0" err="1">
                <a:ea typeface="新細明體" panose="02020500000000000000" pitchFamily="18" charset="-120"/>
              </a:rPr>
              <a:t>A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 is </a:t>
            </a:r>
            <a:r>
              <a:rPr lang="en-US" altLang="zh-TW" sz="24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continous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-valued</a:t>
            </a:r>
            <a:r>
              <a:rPr lang="en-US" altLang="zh-TW" sz="2400" dirty="0">
                <a:ea typeface="新細明體" panose="02020500000000000000" pitchFamily="18" charset="-120"/>
              </a:rPr>
              <a:t>, P(</a:t>
            </a:r>
            <a:r>
              <a:rPr lang="en-US" altLang="zh-TW" sz="2400" dirty="0" err="1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k</a:t>
            </a:r>
            <a:r>
              <a:rPr lang="en-US" altLang="zh-TW" sz="2400" dirty="0" err="1">
                <a:ea typeface="新細明體" panose="02020500000000000000" pitchFamily="18" charset="-120"/>
              </a:rPr>
              <a:t>|C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) is usually computed based on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Gaussian distribution with a mean </a:t>
            </a:r>
            <a:r>
              <a:rPr lang="el-GR" altLang="zh-TW" sz="2400" i="1" dirty="0">
                <a:solidFill>
                  <a:srgbClr val="0000FF"/>
                </a:solidFill>
              </a:rPr>
              <a:t>μ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and standard deviation </a:t>
            </a:r>
            <a:r>
              <a:rPr lang="el-GR" altLang="zh-TW" sz="2400" i="1" dirty="0">
                <a:solidFill>
                  <a:srgbClr val="0000FF"/>
                </a:solidFill>
              </a:rPr>
              <a:t>σ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and P(</a:t>
            </a:r>
            <a:r>
              <a:rPr lang="en-US" altLang="zh-TW" sz="2400" dirty="0" err="1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k</a:t>
            </a:r>
            <a:r>
              <a:rPr lang="en-US" altLang="zh-TW" sz="2400" dirty="0" err="1">
                <a:ea typeface="新細明體" panose="02020500000000000000" pitchFamily="18" charset="-120"/>
              </a:rPr>
              <a:t>|C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) is 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</p:txBody>
      </p:sp>
      <p:graphicFrame>
        <p:nvGraphicFramePr>
          <p:cNvPr id="79877" name="Object 10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31535952"/>
              </p:ext>
            </p:extLst>
          </p:nvPr>
        </p:nvGraphicFramePr>
        <p:xfrm>
          <a:off x="1215501" y="2043853"/>
          <a:ext cx="61722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" name="Equation" r:id="rId4" imgW="4089400" imgH="508000" progId="Equation.3">
                  <p:embed/>
                </p:oleObj>
              </mc:Choice>
              <mc:Fallback>
                <p:oleObj name="Equation" r:id="rId4" imgW="4089400" imgH="508000" progId="Equation.3">
                  <p:embed/>
                  <p:pic>
                    <p:nvPicPr>
                      <p:cNvPr id="79877" name="Object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501" y="2043853"/>
                        <a:ext cx="61722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12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4140162"/>
              </p:ext>
            </p:extLst>
          </p:nvPr>
        </p:nvGraphicFramePr>
        <p:xfrm>
          <a:off x="3653235" y="5867400"/>
          <a:ext cx="327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9" name="Equation" r:id="rId6" imgW="1663700" imgH="482600" progId="Equation.3">
                  <p:embed/>
                </p:oleObj>
              </mc:Choice>
              <mc:Fallback>
                <p:oleObj name="Equation" r:id="rId6" imgW="1663700" imgH="482600" progId="Equation.3">
                  <p:embed/>
                  <p:pic>
                    <p:nvPicPr>
                      <p:cNvPr id="79878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3235" y="5867400"/>
                        <a:ext cx="3276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9" name="Objec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234086"/>
              </p:ext>
            </p:extLst>
          </p:nvPr>
        </p:nvGraphicFramePr>
        <p:xfrm>
          <a:off x="3725069" y="5486400"/>
          <a:ext cx="281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Equation" r:id="rId8" imgW="1625600" imgH="241300" progId="Equation.3">
                  <p:embed/>
                </p:oleObj>
              </mc:Choice>
              <mc:Fallback>
                <p:oleObj name="Equation" r:id="rId8" imgW="1625600" imgH="241300" progId="Equation.3">
                  <p:embed/>
                  <p:pic>
                    <p:nvPicPr>
                      <p:cNvPr id="79879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069" y="5486400"/>
                        <a:ext cx="281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31FE5F76-0189-4571-9D7B-DC99E8170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/>
              <a:t>Classification Techniques</a:t>
            </a:r>
          </a:p>
        </p:txBody>
      </p:sp>
      <p:sp>
        <p:nvSpPr>
          <p:cNvPr id="10242" name="Rectangle 5">
            <a:extLst>
              <a:ext uri="{FF2B5EF4-FFF2-40B4-BE49-F238E27FC236}">
                <a16:creationId xmlns:a16="http://schemas.microsoft.com/office/drawing/2014/main" id="{CD4B3303-47A0-4367-91DB-339D26A43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38183"/>
            <a:ext cx="8229600" cy="4958918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Base Classifiers</a:t>
            </a:r>
          </a:p>
          <a:p>
            <a:pPr lvl="1"/>
            <a:r>
              <a:rPr lang="en-US" altLang="en-US" sz="2400" dirty="0"/>
              <a:t>Decision Tree based Methods</a:t>
            </a:r>
          </a:p>
          <a:p>
            <a:pPr lvl="1"/>
            <a:r>
              <a:rPr lang="en-US" altLang="en-US" sz="2400" dirty="0"/>
              <a:t>Naïve Bayes and Bayesian Belief Networks</a:t>
            </a:r>
          </a:p>
          <a:p>
            <a:pPr lvl="1"/>
            <a:r>
              <a:rPr lang="en-US" altLang="en-US" sz="2400" dirty="0"/>
              <a:t>Rule-based Methods</a:t>
            </a:r>
          </a:p>
          <a:p>
            <a:pPr lvl="1"/>
            <a:r>
              <a:rPr lang="en-US" altLang="en-US" sz="2400" dirty="0"/>
              <a:t>Nearest-neighbor</a:t>
            </a:r>
          </a:p>
          <a:p>
            <a:pPr lvl="1"/>
            <a:r>
              <a:rPr lang="en-US" altLang="en-US" sz="2400" dirty="0"/>
              <a:t>Support Vector Machines</a:t>
            </a:r>
          </a:p>
          <a:p>
            <a:pPr lvl="1"/>
            <a:r>
              <a:rPr lang="en-US" altLang="en-US" sz="2400" dirty="0"/>
              <a:t>Neural Networks, Deep Neural Nets</a:t>
            </a:r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Ensemble Classifiers</a:t>
            </a:r>
          </a:p>
          <a:p>
            <a:pPr lvl="1"/>
            <a:r>
              <a:rPr lang="en-US" altLang="en-US" sz="2400" dirty="0"/>
              <a:t>Boosting, Bagging, Random Forests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310718" y="464598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Naïve Bayes Classifier: Training Dataset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14645" y="1633492"/>
            <a:ext cx="34290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Class: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C1:buys_computer = ‘yes’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C2:buys_computer = ‘no’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Data to be classified: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X = (age &lt;=30,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Income = medium,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Student = yes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dirty="0" err="1">
                <a:ea typeface="新細明體" panose="02020500000000000000" pitchFamily="18" charset="-120"/>
              </a:rPr>
              <a:t>Credit_rating</a:t>
            </a:r>
            <a:r>
              <a:rPr lang="en-US" altLang="zh-TW" sz="2400" dirty="0">
                <a:ea typeface="新細明體" panose="02020500000000000000" pitchFamily="18" charset="-120"/>
              </a:rPr>
              <a:t> = Fair)</a:t>
            </a:r>
          </a:p>
        </p:txBody>
      </p:sp>
      <p:graphicFrame>
        <p:nvGraphicFramePr>
          <p:cNvPr id="81925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303478"/>
              </p:ext>
            </p:extLst>
          </p:nvPr>
        </p:nvGraphicFramePr>
        <p:xfrm>
          <a:off x="4040188" y="1816100"/>
          <a:ext cx="4689475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Worksheet" r:id="rId4" imgW="4891187" imgH="4546214" progId="Excel.Sheet.8">
                  <p:embed/>
                </p:oleObj>
              </mc:Choice>
              <mc:Fallback>
                <p:oleObj name="Worksheet" r:id="rId4" imgW="4891187" imgH="4546214" progId="Excel.Sheet.8">
                  <p:embed/>
                  <p:pic>
                    <p:nvPicPr>
                      <p:cNvPr id="81925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16100"/>
                        <a:ext cx="4689475" cy="435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Naïve Bayes Classifier: An Example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52525"/>
            <a:ext cx="8896350" cy="5715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P(C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):    P(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“yes”)  = 9/14 = 0.643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           P(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“no”) = 5/14= 0.357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Compute P(</a:t>
            </a:r>
            <a:r>
              <a:rPr lang="en-US" altLang="zh-TW" sz="2000" dirty="0" err="1">
                <a:ea typeface="新細明體" panose="02020500000000000000" pitchFamily="18" charset="-120"/>
              </a:rPr>
              <a:t>X|C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dirty="0">
                <a:ea typeface="新細明體" panose="02020500000000000000" pitchFamily="18" charset="-120"/>
              </a:rPr>
              <a:t>) for each class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P(age = “&lt;=30” | 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“yes”)  = 2/9 =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0.222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P(age = “&lt;= 30” | 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“no”) = 3/5 = 0.6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P(income = “medium” | 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“yes”) = 4/9 =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0.444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P(income = “medium” | 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“no”) = 2/5 = 0.4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P(student = “yes” | 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“yes) = 6/9 =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0.667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P(student = “yes” | 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“no”) = 1/5 = 0.2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P(</a:t>
            </a:r>
            <a:r>
              <a:rPr lang="en-US" altLang="zh-TW" sz="2000" dirty="0" err="1">
                <a:ea typeface="新細明體" panose="02020500000000000000" pitchFamily="18" charset="-120"/>
              </a:rPr>
              <a:t>credit_rating</a:t>
            </a:r>
            <a:r>
              <a:rPr lang="en-US" altLang="zh-TW" sz="2000" dirty="0">
                <a:ea typeface="新細明體" panose="02020500000000000000" pitchFamily="18" charset="-120"/>
              </a:rPr>
              <a:t> = “fair” | 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“yes”) = 6/9 =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0.667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P(</a:t>
            </a:r>
            <a:r>
              <a:rPr lang="en-US" altLang="zh-TW" sz="2000" dirty="0" err="1">
                <a:ea typeface="新細明體" panose="02020500000000000000" pitchFamily="18" charset="-120"/>
              </a:rPr>
              <a:t>credit_rating</a:t>
            </a:r>
            <a:r>
              <a:rPr lang="en-US" altLang="zh-TW" sz="2000" dirty="0">
                <a:ea typeface="新細明體" panose="02020500000000000000" pitchFamily="18" charset="-120"/>
              </a:rPr>
              <a:t> = “fair” | 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“no”) = 2/5 = 0.4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 X = (age &lt;= 30 , income = medium, student = yes, </a:t>
            </a:r>
            <a:r>
              <a:rPr lang="en-US" altLang="zh-TW" sz="2000" b="1" dirty="0" err="1">
                <a:ea typeface="新細明體" panose="02020500000000000000" pitchFamily="18" charset="-120"/>
              </a:rPr>
              <a:t>credit_rating</a:t>
            </a:r>
            <a:r>
              <a:rPr lang="en-US" altLang="zh-TW" sz="2000" b="1" dirty="0">
                <a:ea typeface="新細明體" panose="02020500000000000000" pitchFamily="18" charset="-120"/>
              </a:rPr>
              <a:t> = fair)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  <a:r>
              <a:rPr lang="en-US" altLang="zh-TW" sz="2000" b="1" dirty="0">
                <a:ea typeface="新細明體" panose="02020500000000000000" pitchFamily="18" charset="-120"/>
              </a:rPr>
              <a:t>P(</a:t>
            </a:r>
            <a:r>
              <a:rPr lang="en-US" altLang="zh-TW" sz="2000" b="1" dirty="0" err="1">
                <a:ea typeface="新細明體" panose="02020500000000000000" pitchFamily="18" charset="-120"/>
              </a:rPr>
              <a:t>X|C</a:t>
            </a:r>
            <a:r>
              <a:rPr lang="en-US" altLang="zh-TW" sz="2000" b="1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b="1" dirty="0">
                <a:ea typeface="新細明體" panose="02020500000000000000" pitchFamily="18" charset="-120"/>
              </a:rPr>
              <a:t>) :</a:t>
            </a:r>
            <a:r>
              <a:rPr lang="en-US" altLang="zh-TW" sz="2000" dirty="0">
                <a:ea typeface="新細明體" panose="02020500000000000000" pitchFamily="18" charset="-120"/>
              </a:rPr>
              <a:t> P(</a:t>
            </a:r>
            <a:r>
              <a:rPr lang="en-US" altLang="zh-TW" sz="2000" dirty="0" err="1">
                <a:ea typeface="新細明體" panose="02020500000000000000" pitchFamily="18" charset="-120"/>
              </a:rPr>
              <a:t>X|buys_computer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“yes”) =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0.222 x 0.444 x 0.667 x 0.667 </a:t>
            </a:r>
            <a:r>
              <a:rPr lang="en-US" altLang="zh-TW" sz="2000" dirty="0">
                <a:ea typeface="新細明體" panose="02020500000000000000" pitchFamily="18" charset="-120"/>
              </a:rPr>
              <a:t>=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0.044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                P(</a:t>
            </a:r>
            <a:r>
              <a:rPr lang="en-US" altLang="zh-TW" sz="2000" dirty="0" err="1">
                <a:ea typeface="新細明體" panose="02020500000000000000" pitchFamily="18" charset="-120"/>
              </a:rPr>
              <a:t>X|buys_computer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“no”) = 0.6 x 0.4 x 0.2 x 0.4 = 0.019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b="1" dirty="0">
                <a:ea typeface="新細明體" panose="02020500000000000000" pitchFamily="18" charset="-120"/>
              </a:rPr>
              <a:t>P(</a:t>
            </a:r>
            <a:r>
              <a:rPr lang="en-US" altLang="zh-TW" sz="2000" b="1" dirty="0" err="1">
                <a:ea typeface="新細明體" panose="02020500000000000000" pitchFamily="18" charset="-120"/>
              </a:rPr>
              <a:t>X|C</a:t>
            </a:r>
            <a:r>
              <a:rPr lang="en-US" altLang="zh-TW" sz="2000" b="1" baseline="-25000" dirty="0" err="1">
                <a:ea typeface="新細明體" panose="02020500000000000000" pitchFamily="18" charset="-120"/>
              </a:rPr>
              <a:t>i</a:t>
            </a:r>
            <a:r>
              <a:rPr lang="en-US" altLang="zh-TW" sz="2000" b="1" dirty="0">
                <a:ea typeface="新細明體" panose="02020500000000000000" pitchFamily="18" charset="-120"/>
              </a:rPr>
              <a:t>)*P(C</a:t>
            </a:r>
            <a:r>
              <a:rPr lang="en-US" altLang="zh-TW" sz="2000" b="1" baseline="-25000" dirty="0">
                <a:ea typeface="新細明體" panose="02020500000000000000" pitchFamily="18" charset="-120"/>
              </a:rPr>
              <a:t>i</a:t>
            </a:r>
            <a:r>
              <a:rPr lang="en-US" altLang="zh-TW" sz="2000" b="1" dirty="0">
                <a:ea typeface="新細明體" panose="02020500000000000000" pitchFamily="18" charset="-120"/>
              </a:rPr>
              <a:t>) : </a:t>
            </a:r>
            <a:r>
              <a:rPr lang="en-US" altLang="zh-TW" sz="2000" dirty="0">
                <a:ea typeface="新細明體" panose="02020500000000000000" pitchFamily="18" charset="-120"/>
              </a:rPr>
              <a:t>P(</a:t>
            </a:r>
            <a:r>
              <a:rPr lang="en-US" altLang="zh-TW" sz="2000" dirty="0" err="1">
                <a:ea typeface="新細明體" panose="02020500000000000000" pitchFamily="18" charset="-120"/>
              </a:rPr>
              <a:t>X|buys_computer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“yes”) * P(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“yes”) = 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0.028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b="1" dirty="0">
                <a:ea typeface="新細明體" panose="02020500000000000000" pitchFamily="18" charset="-120"/>
              </a:rPr>
              <a:t>		             </a:t>
            </a:r>
            <a:r>
              <a:rPr lang="en-US" altLang="zh-TW" sz="2000" dirty="0">
                <a:ea typeface="新細明體" panose="02020500000000000000" pitchFamily="18" charset="-120"/>
              </a:rPr>
              <a:t>P(</a:t>
            </a:r>
            <a:r>
              <a:rPr lang="en-US" altLang="zh-TW" sz="2000" dirty="0" err="1">
                <a:ea typeface="新細明體" panose="02020500000000000000" pitchFamily="18" charset="-120"/>
              </a:rPr>
              <a:t>X|buys_computer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“no”) * P(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“no”) = 0.007</a:t>
            </a:r>
            <a:endParaRPr lang="en-US" altLang="zh-TW" sz="2000" b="1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b="1" dirty="0">
                <a:ea typeface="新細明體" panose="02020500000000000000" pitchFamily="18" charset="-120"/>
              </a:rPr>
              <a:t>Therefore,  X belongs to class (“</a:t>
            </a:r>
            <a:r>
              <a:rPr lang="en-US" altLang="zh-TW" sz="2000" b="1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b="1" dirty="0">
                <a:ea typeface="新細明體" panose="02020500000000000000" pitchFamily="18" charset="-120"/>
              </a:rPr>
              <a:t> = yes”)	</a:t>
            </a:r>
            <a:r>
              <a:rPr lang="en-US" altLang="zh-TW" sz="1800" b="1" dirty="0">
                <a:ea typeface="新細明體" panose="02020500000000000000" pitchFamily="18" charset="-120"/>
              </a:rPr>
              <a:t>	</a:t>
            </a:r>
          </a:p>
        </p:txBody>
      </p:sp>
      <p:graphicFrame>
        <p:nvGraphicFramePr>
          <p:cNvPr id="83973" name="Object 1"/>
          <p:cNvGraphicFramePr>
            <a:graphicFrameLocks/>
          </p:cNvGraphicFramePr>
          <p:nvPr/>
        </p:nvGraphicFramePr>
        <p:xfrm>
          <a:off x="7062788" y="762000"/>
          <a:ext cx="206216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2" name="Worksheet" r:id="rId4" imgW="4324438" imgH="4457652" progId="Excel.Sheet.8">
                  <p:embed/>
                </p:oleObj>
              </mc:Choice>
              <mc:Fallback>
                <p:oleObj name="Worksheet" r:id="rId4" imgW="4324438" imgH="4457652" progId="Excel.Sheet.8">
                  <p:embed/>
                  <p:pic>
                    <p:nvPicPr>
                      <p:cNvPr id="83973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2788" y="762000"/>
                        <a:ext cx="206216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370681" y="457200"/>
            <a:ext cx="840263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Avoiding the Zero-Probability Problem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0625"/>
            <a:ext cx="8382000" cy="5486400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Naïve Bayesian prediction requires each conditional prob. be </a:t>
            </a:r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non-zero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.  </a:t>
            </a:r>
            <a:r>
              <a:rPr lang="en-US" altLang="zh-TW" sz="2400" dirty="0">
                <a:ea typeface="新細明體" panose="02020500000000000000" pitchFamily="18" charset="-120"/>
              </a:rPr>
              <a:t>Otherwise, the predicted prob. will be zero</a:t>
            </a:r>
          </a:p>
          <a:p>
            <a:pPr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400" b="1" dirty="0">
                <a:ea typeface="新細明體" panose="02020500000000000000" pitchFamily="18" charset="-120"/>
              </a:rPr>
              <a:t>	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Ex. Suppose a dataset with 1000 tuples, income=low (0), income= medium (990), and income = high (10)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Use </a:t>
            </a:r>
            <a:r>
              <a:rPr lang="en-US" altLang="zh-TW" sz="2400" b="1" dirty="0" err="1">
                <a:solidFill>
                  <a:srgbClr val="0000FF"/>
                </a:solidFill>
                <a:ea typeface="新細明體" panose="02020500000000000000" pitchFamily="18" charset="-120"/>
              </a:rPr>
              <a:t>Laplacian</a:t>
            </a:r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 correction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(or </a:t>
            </a:r>
            <a:r>
              <a:rPr lang="en-US" altLang="zh-TW" sz="24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Laplacian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estimator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</a:p>
          <a:p>
            <a:pPr lvl="1" eaLnBrk="1" hangingPunct="1"/>
            <a:r>
              <a:rPr lang="en-US" altLang="zh-TW" sz="2400" i="1" dirty="0">
                <a:ea typeface="新細明體" panose="02020500000000000000" pitchFamily="18" charset="-120"/>
              </a:rPr>
              <a:t>Adding 1 to each case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err="1">
                <a:ea typeface="新細明體" panose="02020500000000000000" pitchFamily="18" charset="-120"/>
              </a:rPr>
              <a:t>Prob</a:t>
            </a:r>
            <a:r>
              <a:rPr lang="en-US" altLang="zh-TW" dirty="0">
                <a:ea typeface="新細明體" panose="02020500000000000000" pitchFamily="18" charset="-120"/>
              </a:rPr>
              <a:t>(income = low) = 1/1003 = 0.0001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err="1">
                <a:ea typeface="新細明體" panose="02020500000000000000" pitchFamily="18" charset="-120"/>
              </a:rPr>
              <a:t>Prob</a:t>
            </a:r>
            <a:r>
              <a:rPr lang="en-US" altLang="zh-TW" dirty="0">
                <a:ea typeface="新細明體" panose="02020500000000000000" pitchFamily="18" charset="-120"/>
              </a:rPr>
              <a:t>(income = medium) = 991/1003 = 0.988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 err="1">
                <a:ea typeface="新細明體" panose="02020500000000000000" pitchFamily="18" charset="-120"/>
              </a:rPr>
              <a:t>Prob</a:t>
            </a:r>
            <a:r>
              <a:rPr lang="en-US" altLang="zh-TW" dirty="0">
                <a:ea typeface="新細明體" panose="02020500000000000000" pitchFamily="18" charset="-120"/>
              </a:rPr>
              <a:t>(income = high) = 11/1003 = 0.011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The “corrected” prob. estimates are close to their “uncorrected” counterparts</a:t>
            </a:r>
          </a:p>
        </p:txBody>
      </p:sp>
      <p:graphicFrame>
        <p:nvGraphicFramePr>
          <p:cNvPr id="86021" name="Object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63745003"/>
              </p:ext>
            </p:extLst>
          </p:nvPr>
        </p:nvGraphicFramePr>
        <p:xfrm>
          <a:off x="2209800" y="2000250"/>
          <a:ext cx="30194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3" name="Equation" r:id="rId4" imgW="1765300" imgH="508000" progId="Equation.3">
                  <p:embed/>
                </p:oleObj>
              </mc:Choice>
              <mc:Fallback>
                <p:oleObj name="Equation" r:id="rId4" imgW="1765300" imgH="508000" progId="Equation.3">
                  <p:embed/>
                  <p:pic>
                    <p:nvPicPr>
                      <p:cNvPr id="86021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00250"/>
                        <a:ext cx="30194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17898" y="535620"/>
            <a:ext cx="8033644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Naïve Bayes Classifier: Comments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Advantages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Easy to implement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Good results obtained in most of the cases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Disadvantages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Assumption: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class conditional independence, therefore loss of accuracy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Practically,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dependencies exist among variables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E.g.,  hospitals: patients: Profile: age, family history, etc. </a:t>
            </a:r>
          </a:p>
          <a:p>
            <a:pPr lvl="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Symptoms: fever, cough etc., Disease: lung cancer, diabetes, etc.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Dependencies among these cannot be modeled by Naïve Bayes Classifier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How to deal with these dependencies?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Bayesian Belief Networks</a:t>
            </a:r>
            <a:r>
              <a:rPr lang="en-US" altLang="zh-TW" sz="2400" dirty="0">
                <a:ea typeface="新細明體" panose="02020500000000000000" pitchFamily="18" charset="-120"/>
              </a:rPr>
              <a:t> (Chapter 9)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B88701-0C55-4DA3-95CF-DEB00AA7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cap="none" dirty="0"/>
              <a:t>Rule-based Classification</a:t>
            </a:r>
            <a:endParaRPr lang="zh-TW" altLang="en-US" cap="none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0508E6-FCE7-4A4F-8DDB-8F3D0D52A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0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B2820604-F928-4E8D-AACD-8839D520F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" y="326796"/>
            <a:ext cx="878363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Using IF-THEN Rules for Classification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E4264AA-9401-4216-9771-82A65BE3D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Represent the knowledge in the form of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IF-THEN</a:t>
            </a:r>
            <a:r>
              <a:rPr lang="en-US" altLang="zh-TW" sz="2000" dirty="0">
                <a:ea typeface="新細明體" panose="02020500000000000000" pitchFamily="18" charset="-120"/>
              </a:rPr>
              <a:t> rules</a:t>
            </a:r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R:  IF </a:t>
            </a:r>
            <a:r>
              <a:rPr lang="en-US" altLang="zh-TW" sz="2000" i="1" dirty="0">
                <a:solidFill>
                  <a:srgbClr val="7030A0"/>
                </a:solidFill>
                <a:ea typeface="新細明體" panose="02020500000000000000" pitchFamily="18" charset="-120"/>
              </a:rPr>
              <a:t>age</a:t>
            </a:r>
            <a:r>
              <a:rPr lang="en-US" altLang="zh-TW" sz="2000" dirty="0">
                <a:solidFill>
                  <a:srgbClr val="7030A0"/>
                </a:solidFill>
                <a:ea typeface="新細明體" panose="02020500000000000000" pitchFamily="18" charset="-120"/>
              </a:rPr>
              <a:t> = youth AND </a:t>
            </a:r>
            <a:r>
              <a:rPr lang="en-US" altLang="zh-TW" sz="2000" i="1" dirty="0">
                <a:solidFill>
                  <a:srgbClr val="7030A0"/>
                </a:solidFill>
                <a:ea typeface="新細明體" panose="02020500000000000000" pitchFamily="18" charset="-120"/>
              </a:rPr>
              <a:t>student</a:t>
            </a:r>
            <a:r>
              <a:rPr lang="en-US" altLang="zh-TW" sz="2000" dirty="0">
                <a:solidFill>
                  <a:srgbClr val="7030A0"/>
                </a:solidFill>
                <a:ea typeface="新細明體" panose="02020500000000000000" pitchFamily="18" charset="-120"/>
              </a:rPr>
              <a:t> = yes  </a:t>
            </a:r>
            <a:r>
              <a:rPr lang="en-US" altLang="zh-TW" sz="2000" dirty="0">
                <a:ea typeface="新細明體" panose="02020500000000000000" pitchFamily="18" charset="-120"/>
              </a:rPr>
              <a:t>THEN </a:t>
            </a:r>
            <a:r>
              <a:rPr lang="en-US" altLang="zh-TW" sz="2000" i="1" dirty="0" err="1">
                <a:solidFill>
                  <a:srgbClr val="00B050"/>
                </a:solidFill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solidFill>
                  <a:srgbClr val="00B050"/>
                </a:solidFill>
                <a:ea typeface="新細明體" panose="02020500000000000000" pitchFamily="18" charset="-120"/>
              </a:rPr>
              <a:t> = yes</a:t>
            </a:r>
          </a:p>
          <a:p>
            <a:pPr lvl="1" eaLnBrk="1" hangingPunct="1"/>
            <a:r>
              <a:rPr lang="en-US" altLang="zh-TW" sz="2000" dirty="0">
                <a:solidFill>
                  <a:srgbClr val="7030A0"/>
                </a:solidFill>
                <a:ea typeface="新細明體" panose="02020500000000000000" pitchFamily="18" charset="-120"/>
              </a:rPr>
              <a:t>Rule antecedent/precondition </a:t>
            </a:r>
            <a:r>
              <a:rPr lang="en-US" altLang="zh-TW" sz="2000" dirty="0">
                <a:ea typeface="新細明體" panose="02020500000000000000" pitchFamily="18" charset="-120"/>
              </a:rPr>
              <a:t>vs. </a:t>
            </a:r>
            <a:r>
              <a:rPr lang="en-US" altLang="zh-TW" sz="2000" dirty="0">
                <a:solidFill>
                  <a:srgbClr val="00B050"/>
                </a:solidFill>
                <a:ea typeface="新細明體" panose="02020500000000000000" pitchFamily="18" charset="-120"/>
              </a:rPr>
              <a:t>rule consequent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Assessment of a rule: 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coverage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 and 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accuracy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r>
              <a:rPr lang="en-US" altLang="zh-TW" sz="2000" dirty="0" err="1">
                <a:ea typeface="新細明體" panose="02020500000000000000" pitchFamily="18" charset="-120"/>
              </a:rPr>
              <a:t>n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covers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= # of tuples covered by R</a:t>
            </a:r>
          </a:p>
          <a:p>
            <a:pPr lvl="1" eaLnBrk="1" hangingPunct="1"/>
            <a:r>
              <a:rPr lang="en-US" altLang="zh-TW" sz="2000" dirty="0" err="1">
                <a:ea typeface="新細明體" panose="02020500000000000000" pitchFamily="18" charset="-120"/>
              </a:rPr>
              <a:t>n</a:t>
            </a:r>
            <a:r>
              <a:rPr lang="en-US" altLang="zh-TW" sz="2000" baseline="-25000" dirty="0" err="1">
                <a:ea typeface="新細明體" panose="02020500000000000000" pitchFamily="18" charset="-120"/>
              </a:rPr>
              <a:t>correct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= # of tuples correctly classified by R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coverage(R) = </a:t>
            </a:r>
            <a:r>
              <a:rPr lang="en-US" altLang="zh-TW" sz="2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n</a:t>
            </a:r>
            <a:r>
              <a:rPr lang="en-US" altLang="zh-TW" sz="2000" baseline="-25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covers</a:t>
            </a:r>
            <a:r>
              <a:rPr lang="en-US" altLang="zh-TW" sz="2000" baseline="-25000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/|D|   </a:t>
            </a:r>
            <a:r>
              <a:rPr lang="en-US" altLang="zh-TW" sz="2000" dirty="0">
                <a:ea typeface="新細明體" panose="02020500000000000000" pitchFamily="18" charset="-120"/>
              </a:rPr>
              <a:t>/* D: training data set */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accuracy(R) = </a:t>
            </a:r>
            <a:r>
              <a:rPr lang="en-US" altLang="zh-TW" sz="2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n</a:t>
            </a:r>
            <a:r>
              <a:rPr lang="en-US" altLang="zh-TW" sz="2000" baseline="-25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correct</a:t>
            </a:r>
            <a:r>
              <a:rPr lang="en-US" altLang="zh-TW" sz="2000" baseline="-25000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/ </a:t>
            </a:r>
            <a:r>
              <a:rPr lang="en-US" altLang="zh-TW" sz="2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n</a:t>
            </a:r>
            <a:r>
              <a:rPr lang="en-US" altLang="zh-TW" sz="2000" baseline="-25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covers</a:t>
            </a:r>
            <a:endParaRPr lang="en-US" altLang="zh-TW" sz="2000" baseline="-25000" dirty="0">
              <a:solidFill>
                <a:srgbClr val="0000FF"/>
              </a:solidFill>
              <a:ea typeface="新細明體" panose="02020500000000000000" pitchFamily="18" charset="-120"/>
            </a:endParaRPr>
          </a:p>
          <a:p>
            <a:pPr>
              <a:defRPr/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lang="en-US" altLang="zh-TW" sz="2000" dirty="0">
                <a:ea typeface="新細明體" panose="02020500000000000000" pitchFamily="18" charset="-120"/>
              </a:rPr>
              <a:t>Example: Consider rule R which covers 2 of 14 tuples. It can correctly classify both tuples.</a:t>
            </a:r>
          </a:p>
          <a:p>
            <a:pPr lvl="1"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Coverage(R)=2/14=14.28%</a:t>
            </a:r>
          </a:p>
          <a:p>
            <a:pPr lvl="1">
              <a:defRPr/>
            </a:pPr>
            <a:r>
              <a:rPr lang="en-US" altLang="zh-TW" dirty="0">
                <a:ea typeface="新細明體" panose="02020500000000000000" pitchFamily="18" charset="-120"/>
              </a:rPr>
              <a:t>Accuracy(R)=2/2=100%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zh-TW" sz="2000" dirty="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>
                <a:ea typeface="新細明體" panose="02020500000000000000" pitchFamily="18" charset="-120"/>
              </a:rPr>
              <a:t>Using IF-THEN Rules for Classification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942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Rule R1: (age = youth) ^ (student = yes) =&gt; (</a:t>
            </a:r>
            <a:r>
              <a:rPr lang="en-US" altLang="zh-TW" sz="200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dirty="0">
                <a:ea typeface="新細明體" panose="02020500000000000000" pitchFamily="18" charset="-120"/>
              </a:rPr>
              <a:t> = yes)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A given tuple X = (age = youth, income=medium, student = yes, </a:t>
            </a:r>
            <a:r>
              <a:rPr lang="en-US" altLang="zh-TW" sz="2000" dirty="0" err="1">
                <a:ea typeface="新細明體" panose="02020500000000000000" pitchFamily="18" charset="-120"/>
              </a:rPr>
              <a:t>credit_rating</a:t>
            </a:r>
            <a:r>
              <a:rPr lang="en-US" altLang="zh-TW" sz="2000" dirty="0">
                <a:ea typeface="新細明體" panose="02020500000000000000" pitchFamily="18" charset="-120"/>
              </a:rPr>
              <a:t> = fair).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Q: Is rule R1 satisfied X?</a:t>
            </a: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If more than one rule are triggered, need </a:t>
            </a:r>
            <a:r>
              <a:rPr lang="en-US" altLang="zh-TW" sz="2000" b="1" dirty="0">
                <a:ea typeface="新細明體" panose="02020500000000000000" pitchFamily="18" charset="-120"/>
              </a:rPr>
              <a:t>conflict resolution</a:t>
            </a:r>
          </a:p>
          <a:p>
            <a:pPr lvl="1" eaLnBrk="1" hangingPunct="1"/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Size ordering</a:t>
            </a:r>
            <a:r>
              <a:rPr lang="en-US" altLang="zh-TW" sz="2000" dirty="0">
                <a:ea typeface="新細明體" panose="02020500000000000000" pitchFamily="18" charset="-120"/>
              </a:rPr>
              <a:t>: assign the highest priority to the triggering rules that has the “toughest” requirement (i.e.,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with the 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most attribute tests</a:t>
            </a:r>
            <a:r>
              <a:rPr lang="en-US" altLang="zh-TW" sz="2000" dirty="0">
                <a:ea typeface="新細明體" panose="02020500000000000000" pitchFamily="18" charset="-120"/>
              </a:rPr>
              <a:t>)</a:t>
            </a:r>
          </a:p>
          <a:p>
            <a:pPr lvl="1" eaLnBrk="1" hangingPunct="1"/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Class-based ordering</a:t>
            </a:r>
            <a:r>
              <a:rPr lang="en-US" altLang="zh-TW" sz="2000" dirty="0">
                <a:ea typeface="新細明體" panose="02020500000000000000" pitchFamily="18" charset="-120"/>
              </a:rPr>
              <a:t>: decreasing order of 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prevalence</a:t>
            </a:r>
            <a:r>
              <a:rPr lang="en-US" altLang="zh-TW" sz="2000" i="1" dirty="0">
                <a:ea typeface="新細明體" panose="02020500000000000000" pitchFamily="18" charset="-120"/>
              </a:rPr>
              <a:t> or 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misclassification cost per class</a:t>
            </a:r>
          </a:p>
          <a:p>
            <a:pPr lvl="1" eaLnBrk="1" hangingPunct="1"/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Rule-based ordering (</a:t>
            </a:r>
            <a:r>
              <a:rPr lang="en-US" altLang="zh-TW" sz="2000" b="1" dirty="0">
                <a:solidFill>
                  <a:srgbClr val="0000FF"/>
                </a:solidFill>
                <a:ea typeface="新細明體" panose="02020500000000000000" pitchFamily="18" charset="-120"/>
              </a:rPr>
              <a:t>decision list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): </a:t>
            </a:r>
            <a:r>
              <a:rPr lang="en-US" altLang="zh-TW" sz="2000" dirty="0">
                <a:ea typeface="新細明體" panose="02020500000000000000" pitchFamily="18" charset="-120"/>
              </a:rPr>
              <a:t>rules are organized into one long priority list, according to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some measure of rule quality </a:t>
            </a:r>
            <a:r>
              <a:rPr lang="en-US" altLang="zh-TW" sz="2000" dirty="0">
                <a:ea typeface="新細明體" panose="02020500000000000000" pitchFamily="18" charset="-120"/>
              </a:rPr>
              <a:t>or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by experts</a:t>
            </a:r>
          </a:p>
          <a:p>
            <a:endParaRPr lang="zh-TW" altLang="en-US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9" name="Group 59"/>
          <p:cNvGrpSpPr>
            <a:grpSpLocks/>
          </p:cNvGrpSpPr>
          <p:nvPr/>
        </p:nvGrpSpPr>
        <p:grpSpPr bwMode="auto">
          <a:xfrm>
            <a:off x="2438400" y="3503613"/>
            <a:ext cx="4800600" cy="2743200"/>
            <a:chOff x="3504" y="144"/>
            <a:chExt cx="2091" cy="1248"/>
          </a:xfrm>
        </p:grpSpPr>
        <p:sp>
          <p:nvSpPr>
            <p:cNvPr id="96263" name="Rectangle 34"/>
            <p:cNvSpPr>
              <a:spLocks noChangeArrowheads="1"/>
            </p:cNvSpPr>
            <p:nvPr/>
          </p:nvSpPr>
          <p:spPr bwMode="auto">
            <a:xfrm>
              <a:off x="4272" y="144"/>
              <a:ext cx="336" cy="20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age?</a:t>
              </a:r>
            </a:p>
          </p:txBody>
        </p:sp>
        <p:grpSp>
          <p:nvGrpSpPr>
            <p:cNvPr id="96264" name="Group 58"/>
            <p:cNvGrpSpPr>
              <a:grpSpLocks/>
            </p:cNvGrpSpPr>
            <p:nvPr/>
          </p:nvGrpSpPr>
          <p:grpSpPr bwMode="auto">
            <a:xfrm>
              <a:off x="3504" y="290"/>
              <a:ext cx="2091" cy="1102"/>
              <a:chOff x="3504" y="144"/>
              <a:chExt cx="2091" cy="1102"/>
            </a:xfrm>
          </p:grpSpPr>
          <p:sp>
            <p:nvSpPr>
              <p:cNvPr id="96265" name="Rectangle 36"/>
              <p:cNvSpPr>
                <a:spLocks noChangeArrowheads="1"/>
              </p:cNvSpPr>
              <p:nvPr/>
            </p:nvSpPr>
            <p:spPr bwMode="auto">
              <a:xfrm>
                <a:off x="3717" y="528"/>
                <a:ext cx="498" cy="200"/>
              </a:xfrm>
              <a:prstGeom prst="rect">
                <a:avLst/>
              </a:prstGeom>
              <a:solidFill>
                <a:srgbClr val="00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student?</a:t>
                </a:r>
              </a:p>
            </p:txBody>
          </p:sp>
          <p:sp>
            <p:nvSpPr>
              <p:cNvPr id="96266" name="Rectangle 37"/>
              <p:cNvSpPr>
                <a:spLocks noChangeArrowheads="1"/>
              </p:cNvSpPr>
              <p:nvPr/>
            </p:nvSpPr>
            <p:spPr bwMode="auto">
              <a:xfrm>
                <a:off x="4824" y="528"/>
                <a:ext cx="718" cy="20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credit rating?</a:t>
                </a:r>
              </a:p>
            </p:txBody>
          </p:sp>
          <p:sp>
            <p:nvSpPr>
              <p:cNvPr id="96267" name="Line 38"/>
              <p:cNvSpPr>
                <a:spLocks noChangeShapeType="1"/>
              </p:cNvSpPr>
              <p:nvPr/>
            </p:nvSpPr>
            <p:spPr bwMode="auto">
              <a:xfrm flipH="1">
                <a:off x="3971" y="144"/>
                <a:ext cx="299" cy="3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68" name="Line 39"/>
              <p:cNvSpPr>
                <a:spLocks noChangeShapeType="1"/>
              </p:cNvSpPr>
              <p:nvPr/>
            </p:nvSpPr>
            <p:spPr bwMode="auto">
              <a:xfrm flipH="1">
                <a:off x="4481" y="214"/>
                <a:ext cx="0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69" name="Line 40"/>
              <p:cNvSpPr>
                <a:spLocks noChangeShapeType="1"/>
              </p:cNvSpPr>
              <p:nvPr/>
            </p:nvSpPr>
            <p:spPr bwMode="auto">
              <a:xfrm>
                <a:off x="4636" y="144"/>
                <a:ext cx="571" cy="3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96270" name="Rectangle 41"/>
              <p:cNvSpPr>
                <a:spLocks noChangeArrowheads="1"/>
              </p:cNvSpPr>
              <p:nvPr/>
            </p:nvSpPr>
            <p:spPr bwMode="auto">
              <a:xfrm>
                <a:off x="3889" y="288"/>
                <a:ext cx="330" cy="18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&lt;=30</a:t>
                </a:r>
                <a:endParaRPr lang="en-US" altLang="zh-TW" sz="1200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96271" name="Rectangle 42"/>
              <p:cNvSpPr>
                <a:spLocks noChangeArrowheads="1"/>
              </p:cNvSpPr>
              <p:nvPr/>
            </p:nvSpPr>
            <p:spPr bwMode="auto">
              <a:xfrm>
                <a:off x="4850" y="268"/>
                <a:ext cx="267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&gt;40</a:t>
                </a:r>
                <a:endParaRPr lang="en-US" altLang="zh-TW" sz="1200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96272" name="Line 43"/>
              <p:cNvSpPr>
                <a:spLocks noChangeShapeType="1"/>
              </p:cNvSpPr>
              <p:nvPr/>
            </p:nvSpPr>
            <p:spPr bwMode="auto">
              <a:xfrm flipH="1">
                <a:off x="3636" y="743"/>
                <a:ext cx="268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73" name="Line 44"/>
              <p:cNvSpPr>
                <a:spLocks noChangeShapeType="1"/>
              </p:cNvSpPr>
              <p:nvPr/>
            </p:nvSpPr>
            <p:spPr bwMode="auto">
              <a:xfrm>
                <a:off x="4026" y="743"/>
                <a:ext cx="244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74" name="Line 45"/>
              <p:cNvSpPr>
                <a:spLocks noChangeShapeType="1"/>
              </p:cNvSpPr>
              <p:nvPr/>
            </p:nvSpPr>
            <p:spPr bwMode="auto">
              <a:xfrm flipH="1">
                <a:off x="4856" y="743"/>
                <a:ext cx="244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75" name="Line 46"/>
              <p:cNvSpPr>
                <a:spLocks noChangeShapeType="1"/>
              </p:cNvSpPr>
              <p:nvPr/>
            </p:nvSpPr>
            <p:spPr bwMode="auto">
              <a:xfrm>
                <a:off x="5246" y="743"/>
                <a:ext cx="220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76" name="Line 47"/>
              <p:cNvSpPr>
                <a:spLocks noChangeShapeType="1"/>
              </p:cNvSpPr>
              <p:nvPr/>
            </p:nvSpPr>
            <p:spPr bwMode="auto">
              <a:xfrm>
                <a:off x="4481" y="438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6277" name="Rectangle 48"/>
              <p:cNvSpPr>
                <a:spLocks noChangeArrowheads="1"/>
              </p:cNvSpPr>
              <p:nvPr/>
            </p:nvSpPr>
            <p:spPr bwMode="auto">
              <a:xfrm>
                <a:off x="3504" y="1054"/>
                <a:ext cx="228" cy="19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no</a:t>
                </a:r>
              </a:p>
            </p:txBody>
          </p:sp>
          <p:sp>
            <p:nvSpPr>
              <p:cNvPr id="96278" name="Rectangle 49"/>
              <p:cNvSpPr>
                <a:spLocks noChangeArrowheads="1"/>
              </p:cNvSpPr>
              <p:nvPr/>
            </p:nvSpPr>
            <p:spPr bwMode="auto">
              <a:xfrm>
                <a:off x="4139" y="1054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yes</a:t>
                </a:r>
              </a:p>
            </p:txBody>
          </p:sp>
          <p:sp>
            <p:nvSpPr>
              <p:cNvPr id="96279" name="Rectangle 50"/>
              <p:cNvSpPr>
                <a:spLocks noChangeArrowheads="1"/>
              </p:cNvSpPr>
              <p:nvPr/>
            </p:nvSpPr>
            <p:spPr bwMode="auto">
              <a:xfrm>
                <a:off x="5329" y="1030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yes</a:t>
                </a:r>
              </a:p>
            </p:txBody>
          </p:sp>
          <p:sp>
            <p:nvSpPr>
              <p:cNvPr id="96280" name="Rectangle 51"/>
              <p:cNvSpPr>
                <a:spLocks noChangeArrowheads="1"/>
              </p:cNvSpPr>
              <p:nvPr/>
            </p:nvSpPr>
            <p:spPr bwMode="auto">
              <a:xfrm>
                <a:off x="4348" y="595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yes</a:t>
                </a:r>
              </a:p>
            </p:txBody>
          </p:sp>
          <p:sp>
            <p:nvSpPr>
              <p:cNvPr id="96281" name="Rectangle 52"/>
              <p:cNvSpPr>
                <a:spLocks noChangeArrowheads="1"/>
              </p:cNvSpPr>
              <p:nvPr/>
            </p:nvSpPr>
            <p:spPr bwMode="auto">
              <a:xfrm>
                <a:off x="4310" y="326"/>
                <a:ext cx="341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31..40</a:t>
                </a:r>
                <a:endParaRPr lang="en-US" altLang="zh-TW" sz="1200" dirty="0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96282" name="Rectangle 53"/>
              <p:cNvSpPr>
                <a:spLocks noChangeArrowheads="1"/>
              </p:cNvSpPr>
              <p:nvPr/>
            </p:nvSpPr>
            <p:spPr bwMode="auto">
              <a:xfrm rot="-143156">
                <a:off x="4723" y="1030"/>
                <a:ext cx="228" cy="19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no</a:t>
                </a:r>
              </a:p>
            </p:txBody>
          </p:sp>
          <p:sp>
            <p:nvSpPr>
              <p:cNvPr id="96283" name="Rectangle 54"/>
              <p:cNvSpPr>
                <a:spLocks noChangeArrowheads="1"/>
              </p:cNvSpPr>
              <p:nvPr/>
            </p:nvSpPr>
            <p:spPr bwMode="auto">
              <a:xfrm>
                <a:off x="5242" y="815"/>
                <a:ext cx="250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fair</a:t>
                </a:r>
              </a:p>
            </p:txBody>
          </p:sp>
          <p:sp>
            <p:nvSpPr>
              <p:cNvPr id="96284" name="Rectangle 55"/>
              <p:cNvSpPr>
                <a:spLocks noChangeArrowheads="1"/>
              </p:cNvSpPr>
              <p:nvPr/>
            </p:nvSpPr>
            <p:spPr bwMode="auto">
              <a:xfrm>
                <a:off x="4682" y="815"/>
                <a:ext cx="465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excellent</a:t>
                </a:r>
              </a:p>
            </p:txBody>
          </p:sp>
          <p:sp>
            <p:nvSpPr>
              <p:cNvPr id="96285" name="Rectangle 56"/>
              <p:cNvSpPr>
                <a:spLocks noChangeArrowheads="1"/>
              </p:cNvSpPr>
              <p:nvPr/>
            </p:nvSpPr>
            <p:spPr bwMode="auto">
              <a:xfrm>
                <a:off x="4070" y="839"/>
                <a:ext cx="244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yes</a:t>
                </a:r>
              </a:p>
            </p:txBody>
          </p:sp>
          <p:sp>
            <p:nvSpPr>
              <p:cNvPr id="96286" name="Rectangle 57"/>
              <p:cNvSpPr>
                <a:spLocks noChangeArrowheads="1"/>
              </p:cNvSpPr>
              <p:nvPr/>
            </p:nvSpPr>
            <p:spPr bwMode="auto">
              <a:xfrm>
                <a:off x="3637" y="839"/>
                <a:ext cx="218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no</a:t>
                </a:r>
              </a:p>
            </p:txBody>
          </p:sp>
        </p:grpSp>
      </p:grp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>
          <a:xfrm>
            <a:off x="437195" y="467458"/>
            <a:ext cx="794332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Rule Extraction from a Decision Tree</a:t>
            </a:r>
          </a:p>
        </p:txBody>
      </p:sp>
      <p:sp>
        <p:nvSpPr>
          <p:cNvPr id="96261" name="Rectangle 60"/>
          <p:cNvSpPr>
            <a:spLocks noChangeArrowheads="1"/>
          </p:cNvSpPr>
          <p:nvPr/>
        </p:nvSpPr>
        <p:spPr bwMode="auto">
          <a:xfrm>
            <a:off x="228600" y="1066800"/>
            <a:ext cx="53609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zh-TW" sz="2400">
              <a:ea typeface="新細明體" panose="02020500000000000000" pitchFamily="18" charset="-120"/>
            </a:endParaRPr>
          </a:p>
        </p:txBody>
      </p:sp>
      <p:sp>
        <p:nvSpPr>
          <p:cNvPr id="96262" name="內容版面配置區 1"/>
          <p:cNvSpPr>
            <a:spLocks noGrp="1"/>
          </p:cNvSpPr>
          <p:nvPr>
            <p:ph idx="1"/>
          </p:nvPr>
        </p:nvSpPr>
        <p:spPr>
          <a:xfrm>
            <a:off x="369888" y="1223963"/>
            <a:ext cx="8458200" cy="4311650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Rules are </a:t>
            </a:r>
            <a:r>
              <a:rPr lang="en-US" altLang="zh-TW" sz="2400" i="1" dirty="0">
                <a:ea typeface="新細明體" panose="02020500000000000000" pitchFamily="18" charset="-120"/>
              </a:rPr>
              <a:t>easier to understand</a:t>
            </a:r>
            <a:r>
              <a:rPr lang="en-US" altLang="zh-TW" sz="2400" dirty="0">
                <a:ea typeface="新細明體" panose="02020500000000000000" pitchFamily="18" charset="-120"/>
              </a:rPr>
              <a:t> than large trees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One rule is created </a:t>
            </a:r>
            <a:r>
              <a:rPr lang="en-US" altLang="zh-TW" sz="2400" i="1" dirty="0">
                <a:ea typeface="新細明體" panose="02020500000000000000" pitchFamily="18" charset="-120"/>
              </a:rPr>
              <a:t>for each path</a:t>
            </a:r>
            <a:r>
              <a:rPr lang="en-US" altLang="zh-TW" sz="2400" dirty="0">
                <a:ea typeface="新細明體" panose="02020500000000000000" pitchFamily="18" charset="-120"/>
              </a:rPr>
              <a:t> from the root to a leaf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Each attribute-value pair along a path forms a conjunction: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the leaf holds the class prediction 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Rules are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mutually exclusive </a:t>
            </a:r>
            <a:r>
              <a:rPr lang="en-US" altLang="zh-TW" sz="2400" dirty="0">
                <a:ea typeface="新細明體" panose="02020500000000000000" pitchFamily="18" charset="-120"/>
              </a:rPr>
              <a:t>and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exhaustive</a:t>
            </a:r>
          </a:p>
          <a:p>
            <a:endParaRPr lang="zh-TW" altLang="en-US" sz="24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標題 1"/>
          <p:cNvSpPr>
            <a:spLocks noGrp="1"/>
          </p:cNvSpPr>
          <p:nvPr>
            <p:ph type="title"/>
          </p:nvPr>
        </p:nvSpPr>
        <p:spPr>
          <a:xfrm>
            <a:off x="457200" y="398970"/>
            <a:ext cx="8229600" cy="867356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Rule Extraction from a Decision Tree</a:t>
            </a:r>
            <a:endParaRPr lang="zh-TW" altLang="en-US" sz="3600" dirty="0"/>
          </a:p>
        </p:txBody>
      </p:sp>
      <p:grpSp>
        <p:nvGrpSpPr>
          <p:cNvPr id="98308" name="Group 59"/>
          <p:cNvGrpSpPr>
            <a:grpSpLocks/>
          </p:cNvGrpSpPr>
          <p:nvPr/>
        </p:nvGrpSpPr>
        <p:grpSpPr bwMode="auto">
          <a:xfrm>
            <a:off x="2286000" y="3698875"/>
            <a:ext cx="4637088" cy="2781300"/>
            <a:chOff x="3504" y="144"/>
            <a:chExt cx="2091" cy="1248"/>
          </a:xfrm>
        </p:grpSpPr>
        <p:sp>
          <p:nvSpPr>
            <p:cNvPr id="98310" name="Rectangle 34"/>
            <p:cNvSpPr>
              <a:spLocks noChangeArrowheads="1"/>
            </p:cNvSpPr>
            <p:nvPr/>
          </p:nvSpPr>
          <p:spPr bwMode="auto">
            <a:xfrm>
              <a:off x="4272" y="144"/>
              <a:ext cx="336" cy="200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400">
                  <a:latin typeface="Times New Roman" panose="02020603050405020304" pitchFamily="18" charset="0"/>
                  <a:ea typeface="新細明體" panose="02020500000000000000" pitchFamily="18" charset="-120"/>
                </a:rPr>
                <a:t>age?</a:t>
              </a:r>
            </a:p>
          </p:txBody>
        </p:sp>
        <p:grpSp>
          <p:nvGrpSpPr>
            <p:cNvPr id="98311" name="Group 58"/>
            <p:cNvGrpSpPr>
              <a:grpSpLocks/>
            </p:cNvGrpSpPr>
            <p:nvPr/>
          </p:nvGrpSpPr>
          <p:grpSpPr bwMode="auto">
            <a:xfrm>
              <a:off x="3504" y="290"/>
              <a:ext cx="2091" cy="1102"/>
              <a:chOff x="3504" y="144"/>
              <a:chExt cx="2091" cy="1102"/>
            </a:xfrm>
          </p:grpSpPr>
          <p:sp>
            <p:nvSpPr>
              <p:cNvPr id="98312" name="Rectangle 36"/>
              <p:cNvSpPr>
                <a:spLocks noChangeArrowheads="1"/>
              </p:cNvSpPr>
              <p:nvPr/>
            </p:nvSpPr>
            <p:spPr bwMode="auto">
              <a:xfrm>
                <a:off x="3717" y="528"/>
                <a:ext cx="498" cy="200"/>
              </a:xfrm>
              <a:prstGeom prst="rect">
                <a:avLst/>
              </a:prstGeom>
              <a:solidFill>
                <a:srgbClr val="00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student?</a:t>
                </a:r>
              </a:p>
            </p:txBody>
          </p:sp>
          <p:sp>
            <p:nvSpPr>
              <p:cNvPr id="98313" name="Rectangle 37"/>
              <p:cNvSpPr>
                <a:spLocks noChangeArrowheads="1"/>
              </p:cNvSpPr>
              <p:nvPr/>
            </p:nvSpPr>
            <p:spPr bwMode="auto">
              <a:xfrm>
                <a:off x="4824" y="528"/>
                <a:ext cx="718" cy="200"/>
              </a:xfrm>
              <a:prstGeom prst="rect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credit rating?</a:t>
                </a:r>
              </a:p>
            </p:txBody>
          </p:sp>
          <p:sp>
            <p:nvSpPr>
              <p:cNvPr id="98314" name="Line 38"/>
              <p:cNvSpPr>
                <a:spLocks noChangeShapeType="1"/>
              </p:cNvSpPr>
              <p:nvPr/>
            </p:nvSpPr>
            <p:spPr bwMode="auto">
              <a:xfrm flipH="1">
                <a:off x="3952" y="144"/>
                <a:ext cx="295" cy="3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5" name="Line 39"/>
              <p:cNvSpPr>
                <a:spLocks noChangeShapeType="1"/>
              </p:cNvSpPr>
              <p:nvPr/>
            </p:nvSpPr>
            <p:spPr bwMode="auto">
              <a:xfrm flipH="1">
                <a:off x="4453" y="205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6" name="Line 40"/>
              <p:cNvSpPr>
                <a:spLocks noChangeShapeType="1"/>
              </p:cNvSpPr>
              <p:nvPr/>
            </p:nvSpPr>
            <p:spPr bwMode="auto">
              <a:xfrm>
                <a:off x="4636" y="144"/>
                <a:ext cx="559" cy="3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 dirty="0"/>
              </a:p>
            </p:txBody>
          </p:sp>
          <p:sp>
            <p:nvSpPr>
              <p:cNvPr id="98317" name="Rectangle 41"/>
              <p:cNvSpPr>
                <a:spLocks noChangeArrowheads="1"/>
              </p:cNvSpPr>
              <p:nvPr/>
            </p:nvSpPr>
            <p:spPr bwMode="auto">
              <a:xfrm>
                <a:off x="3889" y="288"/>
                <a:ext cx="330" cy="181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&lt;=30</a:t>
                </a:r>
                <a:endParaRPr lang="en-US" altLang="zh-TW" sz="1200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98318" name="Rectangle 42"/>
              <p:cNvSpPr>
                <a:spLocks noChangeArrowheads="1"/>
              </p:cNvSpPr>
              <p:nvPr/>
            </p:nvSpPr>
            <p:spPr bwMode="auto">
              <a:xfrm>
                <a:off x="4833" y="273"/>
                <a:ext cx="267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 dirty="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&gt;40</a:t>
                </a:r>
                <a:endParaRPr lang="en-US" altLang="zh-TW" sz="1200" dirty="0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98319" name="Line 43"/>
              <p:cNvSpPr>
                <a:spLocks noChangeShapeType="1"/>
              </p:cNvSpPr>
              <p:nvPr/>
            </p:nvSpPr>
            <p:spPr bwMode="auto">
              <a:xfrm flipH="1">
                <a:off x="3636" y="743"/>
                <a:ext cx="268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0" name="Line 44"/>
              <p:cNvSpPr>
                <a:spLocks noChangeShapeType="1"/>
              </p:cNvSpPr>
              <p:nvPr/>
            </p:nvSpPr>
            <p:spPr bwMode="auto">
              <a:xfrm>
                <a:off x="4026" y="743"/>
                <a:ext cx="244" cy="3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1" name="Line 45"/>
              <p:cNvSpPr>
                <a:spLocks noChangeShapeType="1"/>
              </p:cNvSpPr>
              <p:nvPr/>
            </p:nvSpPr>
            <p:spPr bwMode="auto">
              <a:xfrm flipH="1">
                <a:off x="4856" y="743"/>
                <a:ext cx="244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2" name="Line 46"/>
              <p:cNvSpPr>
                <a:spLocks noChangeShapeType="1"/>
              </p:cNvSpPr>
              <p:nvPr/>
            </p:nvSpPr>
            <p:spPr bwMode="auto">
              <a:xfrm>
                <a:off x="5246" y="743"/>
                <a:ext cx="220" cy="2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3" name="Line 47"/>
              <p:cNvSpPr>
                <a:spLocks noChangeShapeType="1"/>
              </p:cNvSpPr>
              <p:nvPr/>
            </p:nvSpPr>
            <p:spPr bwMode="auto">
              <a:xfrm>
                <a:off x="4453" y="438"/>
                <a:ext cx="0" cy="1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4" name="Rectangle 48"/>
              <p:cNvSpPr>
                <a:spLocks noChangeArrowheads="1"/>
              </p:cNvSpPr>
              <p:nvPr/>
            </p:nvSpPr>
            <p:spPr bwMode="auto">
              <a:xfrm>
                <a:off x="3504" y="1054"/>
                <a:ext cx="228" cy="19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no</a:t>
                </a:r>
              </a:p>
            </p:txBody>
          </p:sp>
          <p:sp>
            <p:nvSpPr>
              <p:cNvPr id="98325" name="Rectangle 49"/>
              <p:cNvSpPr>
                <a:spLocks noChangeArrowheads="1"/>
              </p:cNvSpPr>
              <p:nvPr/>
            </p:nvSpPr>
            <p:spPr bwMode="auto">
              <a:xfrm>
                <a:off x="4139" y="1054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yes</a:t>
                </a:r>
              </a:p>
            </p:txBody>
          </p:sp>
          <p:sp>
            <p:nvSpPr>
              <p:cNvPr id="98326" name="Rectangle 50"/>
              <p:cNvSpPr>
                <a:spLocks noChangeArrowheads="1"/>
              </p:cNvSpPr>
              <p:nvPr/>
            </p:nvSpPr>
            <p:spPr bwMode="auto">
              <a:xfrm>
                <a:off x="5329" y="1030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yes</a:t>
                </a:r>
              </a:p>
            </p:txBody>
          </p:sp>
          <p:sp>
            <p:nvSpPr>
              <p:cNvPr id="98327" name="Rectangle 51"/>
              <p:cNvSpPr>
                <a:spLocks noChangeArrowheads="1"/>
              </p:cNvSpPr>
              <p:nvPr/>
            </p:nvSpPr>
            <p:spPr bwMode="auto">
              <a:xfrm>
                <a:off x="4348" y="595"/>
                <a:ext cx="266" cy="192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yes</a:t>
                </a:r>
              </a:p>
            </p:txBody>
          </p:sp>
          <p:sp>
            <p:nvSpPr>
              <p:cNvPr id="98328" name="Rectangle 52"/>
              <p:cNvSpPr>
                <a:spLocks noChangeArrowheads="1"/>
              </p:cNvSpPr>
              <p:nvPr/>
            </p:nvSpPr>
            <p:spPr bwMode="auto">
              <a:xfrm>
                <a:off x="4295" y="335"/>
                <a:ext cx="341" cy="9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 b="1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31..40</a:t>
                </a:r>
                <a:endParaRPr lang="en-US" altLang="zh-TW" sz="1200"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98329" name="Rectangle 53"/>
              <p:cNvSpPr>
                <a:spLocks noChangeArrowheads="1"/>
              </p:cNvSpPr>
              <p:nvPr/>
            </p:nvSpPr>
            <p:spPr bwMode="auto">
              <a:xfrm rot="-143156">
                <a:off x="4723" y="1030"/>
                <a:ext cx="228" cy="19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4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no</a:t>
                </a:r>
              </a:p>
            </p:txBody>
          </p:sp>
          <p:sp>
            <p:nvSpPr>
              <p:cNvPr id="98330" name="Rectangle 54"/>
              <p:cNvSpPr>
                <a:spLocks noChangeArrowheads="1"/>
              </p:cNvSpPr>
              <p:nvPr/>
            </p:nvSpPr>
            <p:spPr bwMode="auto">
              <a:xfrm>
                <a:off x="5242" y="815"/>
                <a:ext cx="250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fair</a:t>
                </a:r>
              </a:p>
            </p:txBody>
          </p:sp>
          <p:sp>
            <p:nvSpPr>
              <p:cNvPr id="98331" name="Rectangle 55"/>
              <p:cNvSpPr>
                <a:spLocks noChangeArrowheads="1"/>
              </p:cNvSpPr>
              <p:nvPr/>
            </p:nvSpPr>
            <p:spPr bwMode="auto">
              <a:xfrm>
                <a:off x="4682" y="815"/>
                <a:ext cx="465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excellent</a:t>
                </a:r>
              </a:p>
            </p:txBody>
          </p:sp>
          <p:sp>
            <p:nvSpPr>
              <p:cNvPr id="98332" name="Rectangle 56"/>
              <p:cNvSpPr>
                <a:spLocks noChangeArrowheads="1"/>
              </p:cNvSpPr>
              <p:nvPr/>
            </p:nvSpPr>
            <p:spPr bwMode="auto">
              <a:xfrm>
                <a:off x="4070" y="839"/>
                <a:ext cx="244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yes</a:t>
                </a:r>
              </a:p>
            </p:txBody>
          </p:sp>
          <p:sp>
            <p:nvSpPr>
              <p:cNvPr id="98333" name="Rectangle 57"/>
              <p:cNvSpPr>
                <a:spLocks noChangeArrowheads="1"/>
              </p:cNvSpPr>
              <p:nvPr/>
            </p:nvSpPr>
            <p:spPr bwMode="auto">
              <a:xfrm>
                <a:off x="3637" y="839"/>
                <a:ext cx="218" cy="17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1200"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no</a:t>
                </a:r>
              </a:p>
            </p:txBody>
          </p:sp>
        </p:grp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04800" y="1244600"/>
            <a:ext cx="87630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zh-TW" sz="2400" kern="0" dirty="0">
                <a:ea typeface="新細明體" panose="02020500000000000000" pitchFamily="18" charset="-120"/>
              </a:rPr>
              <a:t>Example: Rule extraction from our </a:t>
            </a:r>
            <a:r>
              <a:rPr lang="en-US" altLang="zh-TW" sz="2400" i="1" kern="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400" kern="0" dirty="0">
                <a:ea typeface="新細明體" panose="02020500000000000000" pitchFamily="18" charset="-120"/>
              </a:rPr>
              <a:t> decision-tree</a:t>
            </a:r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  <a:defRPr/>
            </a:pPr>
            <a:r>
              <a:rPr lang="en-US" altLang="zh-TW" sz="2000" kern="0" dirty="0">
                <a:ea typeface="新細明體" panose="02020500000000000000" pitchFamily="18" charset="-120"/>
              </a:rPr>
              <a:t>IF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age</a:t>
            </a:r>
            <a:r>
              <a:rPr lang="en-US" altLang="zh-TW" sz="2000" kern="0" dirty="0">
                <a:ea typeface="新細明體" panose="02020500000000000000" pitchFamily="18" charset="-120"/>
              </a:rPr>
              <a:t> = young AND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student</a:t>
            </a:r>
            <a:r>
              <a:rPr lang="en-US" altLang="zh-TW" sz="2000" kern="0" dirty="0">
                <a:ea typeface="新細明體" panose="02020500000000000000" pitchFamily="18" charset="-120"/>
              </a:rPr>
              <a:t> =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no</a:t>
            </a:r>
            <a:r>
              <a:rPr lang="en-US" altLang="zh-TW" sz="2000" kern="0" dirty="0">
                <a:ea typeface="新細明體" panose="02020500000000000000" pitchFamily="18" charset="-120"/>
              </a:rPr>
              <a:t>                 THEN </a:t>
            </a:r>
            <a:r>
              <a:rPr lang="en-US" altLang="zh-TW" sz="2000" i="1" kern="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kern="0" dirty="0">
                <a:ea typeface="新細明體" panose="02020500000000000000" pitchFamily="18" charset="-120"/>
              </a:rPr>
              <a:t> =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no</a:t>
            </a:r>
            <a:endParaRPr lang="en-US" altLang="zh-TW" sz="2000" kern="0" dirty="0">
              <a:ea typeface="新細明體" panose="02020500000000000000" pitchFamily="18" charset="-12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kern="0" dirty="0">
                <a:ea typeface="新細明體" panose="02020500000000000000" pitchFamily="18" charset="-120"/>
              </a:rPr>
              <a:t>IF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age</a:t>
            </a:r>
            <a:r>
              <a:rPr lang="en-US" altLang="zh-TW" sz="2000" kern="0" dirty="0">
                <a:ea typeface="新細明體" panose="02020500000000000000" pitchFamily="18" charset="-120"/>
              </a:rPr>
              <a:t> = young AND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student</a:t>
            </a:r>
            <a:r>
              <a:rPr lang="en-US" altLang="zh-TW" sz="2000" kern="0" dirty="0">
                <a:ea typeface="新細明體" panose="02020500000000000000" pitchFamily="18" charset="-120"/>
              </a:rPr>
              <a:t> =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yes</a:t>
            </a:r>
            <a:r>
              <a:rPr lang="en-US" altLang="zh-TW" sz="2000" kern="0" dirty="0">
                <a:ea typeface="新細明體" panose="02020500000000000000" pitchFamily="18" charset="-120"/>
              </a:rPr>
              <a:t>                THEN </a:t>
            </a:r>
            <a:r>
              <a:rPr lang="en-US" altLang="zh-TW" sz="2000" i="1" kern="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kern="0" dirty="0">
                <a:ea typeface="新細明體" panose="02020500000000000000" pitchFamily="18" charset="-120"/>
              </a:rPr>
              <a:t> =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yes</a:t>
            </a:r>
            <a:endParaRPr lang="en-US" altLang="zh-TW" sz="2000" kern="0" dirty="0">
              <a:ea typeface="新細明體" panose="02020500000000000000" pitchFamily="18" charset="-12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kern="0" dirty="0">
                <a:ea typeface="新細明體" panose="02020500000000000000" pitchFamily="18" charset="-120"/>
              </a:rPr>
              <a:t>IF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age</a:t>
            </a:r>
            <a:r>
              <a:rPr lang="en-US" altLang="zh-TW" sz="2000" kern="0" dirty="0">
                <a:ea typeface="新細明體" panose="02020500000000000000" pitchFamily="18" charset="-120"/>
              </a:rPr>
              <a:t> = mid-age 			    THEN </a:t>
            </a:r>
            <a:r>
              <a:rPr lang="en-US" altLang="zh-TW" sz="2000" i="1" kern="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kern="0" dirty="0">
                <a:ea typeface="新細明體" panose="02020500000000000000" pitchFamily="18" charset="-120"/>
              </a:rPr>
              <a:t> =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yes</a:t>
            </a:r>
            <a:endParaRPr lang="en-US" altLang="zh-TW" sz="2000" kern="0" dirty="0">
              <a:ea typeface="新細明體" panose="02020500000000000000" pitchFamily="18" charset="-12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kern="0" dirty="0">
                <a:ea typeface="新細明體" panose="02020500000000000000" pitchFamily="18" charset="-120"/>
              </a:rPr>
              <a:t>IF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age</a:t>
            </a:r>
            <a:r>
              <a:rPr lang="en-US" altLang="zh-TW" sz="2000" kern="0" dirty="0">
                <a:ea typeface="新細明體" panose="02020500000000000000" pitchFamily="18" charset="-120"/>
              </a:rPr>
              <a:t> = old AND </a:t>
            </a:r>
            <a:r>
              <a:rPr lang="en-US" altLang="zh-TW" sz="2000" i="1" kern="0" dirty="0" err="1">
                <a:ea typeface="新細明體" panose="02020500000000000000" pitchFamily="18" charset="-120"/>
              </a:rPr>
              <a:t>credit_rating</a:t>
            </a:r>
            <a:r>
              <a:rPr lang="en-US" altLang="zh-TW" sz="2000" kern="0" dirty="0">
                <a:ea typeface="新細明體" panose="02020500000000000000" pitchFamily="18" charset="-120"/>
              </a:rPr>
              <a:t> =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excellent</a:t>
            </a:r>
            <a:r>
              <a:rPr lang="en-US" altLang="zh-TW" sz="2000" kern="0" dirty="0">
                <a:ea typeface="新細明體" panose="02020500000000000000" pitchFamily="18" charset="-120"/>
              </a:rPr>
              <a:t>  THEN </a:t>
            </a:r>
            <a:r>
              <a:rPr lang="en-US" altLang="zh-TW" sz="2000" i="1" kern="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 </a:t>
            </a:r>
            <a:r>
              <a:rPr lang="en-US" altLang="zh-TW" sz="2000" kern="0" dirty="0">
                <a:ea typeface="新細明體" panose="02020500000000000000" pitchFamily="18" charset="-120"/>
              </a:rPr>
              <a:t>=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no</a:t>
            </a:r>
            <a:endParaRPr lang="en-US" altLang="zh-TW" sz="2000" kern="0" dirty="0">
              <a:ea typeface="新細明體" panose="02020500000000000000" pitchFamily="18" charset="-12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2000" kern="0" dirty="0">
                <a:ea typeface="新細明體" panose="02020500000000000000" pitchFamily="18" charset="-120"/>
              </a:rPr>
              <a:t>IF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age</a:t>
            </a:r>
            <a:r>
              <a:rPr lang="en-US" altLang="zh-TW" sz="2000" kern="0" dirty="0">
                <a:ea typeface="新細明體" panose="02020500000000000000" pitchFamily="18" charset="-120"/>
              </a:rPr>
              <a:t> = old AND </a:t>
            </a:r>
            <a:r>
              <a:rPr lang="en-US" altLang="zh-TW" sz="2000" i="1" kern="0" dirty="0" err="1">
                <a:ea typeface="新細明體" panose="02020500000000000000" pitchFamily="18" charset="-120"/>
              </a:rPr>
              <a:t>credit_rating</a:t>
            </a:r>
            <a:r>
              <a:rPr lang="en-US" altLang="zh-TW" sz="2000" kern="0" dirty="0">
                <a:ea typeface="新細明體" panose="02020500000000000000" pitchFamily="18" charset="-120"/>
              </a:rPr>
              <a:t> =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fair</a:t>
            </a:r>
            <a:r>
              <a:rPr lang="en-US" altLang="zh-TW" sz="2000" kern="0" dirty="0">
                <a:ea typeface="新細明體" panose="02020500000000000000" pitchFamily="18" charset="-120"/>
              </a:rPr>
              <a:t>            THEN </a:t>
            </a:r>
            <a:r>
              <a:rPr lang="en-US" altLang="zh-TW" sz="2000" i="1" kern="0" dirty="0" err="1">
                <a:ea typeface="新細明體" panose="02020500000000000000" pitchFamily="18" charset="-120"/>
              </a:rPr>
              <a:t>buys_computer</a:t>
            </a:r>
            <a:r>
              <a:rPr lang="en-US" altLang="zh-TW" sz="2000" kern="0" dirty="0">
                <a:ea typeface="新細明體" panose="02020500000000000000" pitchFamily="18" charset="-120"/>
              </a:rPr>
              <a:t> = </a:t>
            </a:r>
            <a:r>
              <a:rPr lang="en-US" altLang="zh-TW" sz="2000" i="1" kern="0" dirty="0">
                <a:ea typeface="新細明體" panose="02020500000000000000" pitchFamily="18" charset="-120"/>
              </a:rPr>
              <a:t>yes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Rule Induction: Sequential Covering Method 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899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Sequential covering algorithm: Extracts rules directly from training data</a:t>
            </a:r>
          </a:p>
          <a:p>
            <a:r>
              <a:rPr lang="en-US" altLang="zh-TW" dirty="0"/>
              <a:t>Typical sequential covering algorithms: FOIL, AQ, CN2, RIPPER</a:t>
            </a:r>
          </a:p>
          <a:p>
            <a:r>
              <a:rPr lang="en-US" altLang="zh-TW" dirty="0"/>
              <a:t>Rules are learned sequentially</a:t>
            </a:r>
            <a:r>
              <a:rPr lang="en-US" altLang="zh-TW" dirty="0">
                <a:solidFill>
                  <a:srgbClr val="FF0000"/>
                </a:solidFill>
              </a:rPr>
              <a:t>, each for a given class C</a:t>
            </a:r>
            <a:r>
              <a:rPr lang="en-US" altLang="zh-TW" baseline="-25000" dirty="0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 will cover many tuples of C</a:t>
            </a:r>
            <a:r>
              <a:rPr lang="en-US" altLang="zh-TW" baseline="-25000" dirty="0">
                <a:solidFill>
                  <a:srgbClr val="FF0000"/>
                </a:solidFill>
              </a:rPr>
              <a:t>i</a:t>
            </a:r>
            <a:r>
              <a:rPr lang="en-US" altLang="zh-TW" dirty="0">
                <a:solidFill>
                  <a:srgbClr val="FF0000"/>
                </a:solidFill>
              </a:rPr>
              <a:t> but none (or few) of the tuples of other classes</a:t>
            </a:r>
          </a:p>
          <a:p>
            <a:r>
              <a:rPr lang="en-US" altLang="zh-TW" dirty="0"/>
              <a:t>Steps: </a:t>
            </a:r>
          </a:p>
          <a:p>
            <a:pPr lvl="1"/>
            <a:r>
              <a:rPr lang="en-US" altLang="zh-TW" dirty="0"/>
              <a:t>Rules are learned one at a time</a:t>
            </a:r>
          </a:p>
          <a:p>
            <a:pPr lvl="1"/>
            <a:r>
              <a:rPr lang="en-US" altLang="zh-TW" dirty="0"/>
              <a:t>Each time a rule is learned, the tuples covered by the rules are removed</a:t>
            </a:r>
          </a:p>
          <a:p>
            <a:pPr lvl="1"/>
            <a:r>
              <a:rPr lang="en-US" altLang="zh-TW" dirty="0"/>
              <a:t>Repeat the process on the remaining tuples until termination condition, e.g., </a:t>
            </a:r>
            <a:r>
              <a:rPr lang="en-US" altLang="zh-TW" dirty="0">
                <a:solidFill>
                  <a:srgbClr val="0000FF"/>
                </a:solidFill>
              </a:rPr>
              <a:t>when no more training examples or when the quality of a rule returned is below a user-specified threshold</a:t>
            </a:r>
          </a:p>
          <a:p>
            <a:r>
              <a:rPr lang="en-US" altLang="zh-TW" dirty="0"/>
              <a:t>Comp. w. decision-tree induction: learning a set of rules </a:t>
            </a:r>
            <a:r>
              <a:rPr lang="en-US" altLang="zh-TW" i="1" dirty="0"/>
              <a:t>simultaneously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304AC4-68D1-439E-9010-1939C98A2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General Approach for Building Classification Model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5092C80-239F-4814-A134-EA163FFF3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24205-C6DD-4289-9A38-FEB9720E2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05" y="1600200"/>
            <a:ext cx="526079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>
                <a:ea typeface="新細明體" panose="02020500000000000000" pitchFamily="18" charset="-120"/>
              </a:rPr>
              <a:t>Sequential Covering Algorithm	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zh-TW" sz="160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</a:t>
            </a:r>
            <a:r>
              <a:rPr lang="en-US" altLang="zh-TW" sz="2400" b="1">
                <a:solidFill>
                  <a:srgbClr val="000066"/>
                </a:solidFill>
                <a:ea typeface="新細明體" panose="02020500000000000000" pitchFamily="18" charset="-120"/>
              </a:rPr>
              <a:t>while </a:t>
            </a:r>
            <a:r>
              <a:rPr lang="en-US" altLang="zh-TW" sz="2400">
                <a:solidFill>
                  <a:srgbClr val="000066"/>
                </a:solidFill>
                <a:ea typeface="新細明體" panose="02020500000000000000" pitchFamily="18" charset="-120"/>
              </a:rPr>
              <a:t>(enough target tuples left)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000066"/>
                </a:solidFill>
                <a:ea typeface="新細明體" panose="02020500000000000000" pitchFamily="18" charset="-120"/>
              </a:rPr>
              <a:t>	generate a rule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2400">
                <a:solidFill>
                  <a:srgbClr val="000066"/>
                </a:solidFill>
                <a:ea typeface="新細明體" panose="02020500000000000000" pitchFamily="18" charset="-120"/>
              </a:rPr>
              <a:t>	remove positive target tuples satisfying this rule</a:t>
            </a:r>
            <a:endParaRPr lang="en-US" altLang="zh-TW" sz="2400">
              <a:ea typeface="新細明體" panose="02020500000000000000" pitchFamily="18" charset="-120"/>
            </a:endParaRPr>
          </a:p>
        </p:txBody>
      </p:sp>
      <p:sp>
        <p:nvSpPr>
          <p:cNvPr id="101381" name="Oval 4"/>
          <p:cNvSpPr>
            <a:spLocks noChangeArrowheads="1"/>
          </p:cNvSpPr>
          <p:nvPr/>
        </p:nvSpPr>
        <p:spPr bwMode="auto">
          <a:xfrm>
            <a:off x="1676400" y="3276600"/>
            <a:ext cx="5486400" cy="2895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985541" name="Oval 5"/>
          <p:cNvSpPr>
            <a:spLocks noChangeArrowheads="1"/>
          </p:cNvSpPr>
          <p:nvPr/>
        </p:nvSpPr>
        <p:spPr bwMode="auto">
          <a:xfrm>
            <a:off x="4267200" y="4114800"/>
            <a:ext cx="2590800" cy="1828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Examples covered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by Rule 3</a:t>
            </a:r>
          </a:p>
        </p:txBody>
      </p:sp>
      <p:sp>
        <p:nvSpPr>
          <p:cNvPr id="1985542" name="Oval 6"/>
          <p:cNvSpPr>
            <a:spLocks noChangeArrowheads="1"/>
          </p:cNvSpPr>
          <p:nvPr/>
        </p:nvSpPr>
        <p:spPr bwMode="auto">
          <a:xfrm>
            <a:off x="3200400" y="3352800"/>
            <a:ext cx="2667000" cy="1905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Examples covered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by Rule 2</a:t>
            </a:r>
          </a:p>
        </p:txBody>
      </p:sp>
      <p:sp>
        <p:nvSpPr>
          <p:cNvPr id="1985543" name="Oval 7"/>
          <p:cNvSpPr>
            <a:spLocks noChangeArrowheads="1"/>
          </p:cNvSpPr>
          <p:nvPr/>
        </p:nvSpPr>
        <p:spPr bwMode="auto">
          <a:xfrm>
            <a:off x="1676400" y="3886200"/>
            <a:ext cx="1981200" cy="1600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Examples covered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by Rule 1</a:t>
            </a:r>
          </a:p>
        </p:txBody>
      </p:sp>
      <p:sp>
        <p:nvSpPr>
          <p:cNvPr id="101385" name="Text Box 8"/>
          <p:cNvSpPr txBox="1">
            <a:spLocks noChangeArrowheads="1"/>
          </p:cNvSpPr>
          <p:nvPr/>
        </p:nvSpPr>
        <p:spPr bwMode="auto">
          <a:xfrm>
            <a:off x="3352800" y="54864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 b="1">
                <a:solidFill>
                  <a:srgbClr val="000066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Positive examples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98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98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8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5541" grpId="0" animBg="1"/>
      <p:bldP spid="1985542" grpId="0" animBg="1"/>
      <p:bldP spid="198554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3984"/>
            <a:ext cx="8229600" cy="95878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>
                <a:ea typeface="新細明體" panose="02020500000000000000" pitchFamily="18" charset="-120"/>
              </a:rPr>
              <a:t>Rule Generation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205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To generate a rule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 b="1" dirty="0">
                <a:solidFill>
                  <a:srgbClr val="000066"/>
                </a:solidFill>
                <a:ea typeface="新細明體" panose="02020500000000000000" pitchFamily="18" charset="-120"/>
              </a:rPr>
              <a:t>while</a:t>
            </a:r>
            <a:r>
              <a:rPr lang="en-US" altLang="zh-TW" sz="2400" dirty="0">
                <a:solidFill>
                  <a:srgbClr val="000066"/>
                </a:solidFill>
                <a:ea typeface="新細明體" panose="02020500000000000000" pitchFamily="18" charset="-120"/>
              </a:rPr>
              <a:t>(true)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000066"/>
                </a:solidFill>
                <a:ea typeface="新細明體" panose="02020500000000000000" pitchFamily="18" charset="-120"/>
              </a:rPr>
              <a:t>	find the best predicate </a:t>
            </a:r>
            <a:r>
              <a:rPr lang="en-US" altLang="zh-TW" sz="2400" i="1" dirty="0">
                <a:solidFill>
                  <a:srgbClr val="000066"/>
                </a:solidFill>
                <a:ea typeface="新細明體" panose="02020500000000000000" pitchFamily="18" charset="-120"/>
              </a:rPr>
              <a:t>p</a:t>
            </a:r>
            <a:endParaRPr lang="en-US" altLang="zh-TW" sz="2400" dirty="0">
              <a:solidFill>
                <a:srgbClr val="000066"/>
              </a:solidFill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000066"/>
                </a:solidFill>
                <a:ea typeface="新細明體" panose="02020500000000000000" pitchFamily="18" charset="-120"/>
              </a:rPr>
              <a:t>	</a:t>
            </a:r>
            <a:r>
              <a:rPr lang="en-US" altLang="zh-TW" sz="2400" b="1" dirty="0">
                <a:solidFill>
                  <a:srgbClr val="000066"/>
                </a:solidFill>
                <a:ea typeface="新細明體" panose="02020500000000000000" pitchFamily="18" charset="-120"/>
              </a:rPr>
              <a:t>if</a:t>
            </a:r>
            <a:r>
              <a:rPr lang="en-US" altLang="zh-TW" sz="2400" dirty="0">
                <a:solidFill>
                  <a:srgbClr val="000066"/>
                </a:solidFill>
                <a:ea typeface="新細明體" panose="02020500000000000000" pitchFamily="18" charset="-120"/>
              </a:rPr>
              <a:t> foil-gain(</a:t>
            </a:r>
            <a:r>
              <a:rPr lang="en-US" altLang="zh-TW" sz="2400" i="1" dirty="0">
                <a:solidFill>
                  <a:srgbClr val="000066"/>
                </a:solidFill>
                <a:ea typeface="新細明體" panose="02020500000000000000" pitchFamily="18" charset="-120"/>
              </a:rPr>
              <a:t>p</a:t>
            </a:r>
            <a:r>
              <a:rPr lang="en-US" altLang="zh-TW" sz="2400" dirty="0">
                <a:solidFill>
                  <a:srgbClr val="000066"/>
                </a:solidFill>
                <a:ea typeface="新細明體" panose="02020500000000000000" pitchFamily="18" charset="-120"/>
              </a:rPr>
              <a:t>) &gt; threshold </a:t>
            </a:r>
            <a:r>
              <a:rPr lang="en-US" altLang="zh-TW" sz="2400" b="1" dirty="0">
                <a:solidFill>
                  <a:srgbClr val="000066"/>
                </a:solidFill>
                <a:ea typeface="新細明體" panose="02020500000000000000" pitchFamily="18" charset="-120"/>
              </a:rPr>
              <a:t>then</a:t>
            </a:r>
            <a:r>
              <a:rPr lang="en-US" altLang="zh-TW" sz="2400" dirty="0">
                <a:solidFill>
                  <a:srgbClr val="000066"/>
                </a:solidFill>
                <a:ea typeface="新細明體" panose="02020500000000000000" pitchFamily="18" charset="-120"/>
              </a:rPr>
              <a:t> add </a:t>
            </a:r>
            <a:r>
              <a:rPr lang="en-US" altLang="zh-TW" sz="2400" i="1" dirty="0">
                <a:solidFill>
                  <a:srgbClr val="000066"/>
                </a:solidFill>
                <a:ea typeface="新細明體" panose="02020500000000000000" pitchFamily="18" charset="-120"/>
              </a:rPr>
              <a:t>p</a:t>
            </a:r>
            <a:r>
              <a:rPr lang="en-US" altLang="zh-TW" sz="2400" dirty="0">
                <a:solidFill>
                  <a:srgbClr val="000066"/>
                </a:solidFill>
                <a:ea typeface="新細明體" panose="02020500000000000000" pitchFamily="18" charset="-120"/>
              </a:rPr>
              <a:t> to current rule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400" dirty="0">
                <a:solidFill>
                  <a:srgbClr val="000066"/>
                </a:solidFill>
                <a:ea typeface="新細明體" panose="02020500000000000000" pitchFamily="18" charset="-120"/>
              </a:rPr>
              <a:t>	</a:t>
            </a:r>
            <a:r>
              <a:rPr lang="en-US" altLang="zh-TW" sz="2400" b="1" dirty="0">
                <a:solidFill>
                  <a:srgbClr val="000066"/>
                </a:solidFill>
                <a:ea typeface="新細明體" panose="02020500000000000000" pitchFamily="18" charset="-120"/>
              </a:rPr>
              <a:t>else</a:t>
            </a:r>
            <a:r>
              <a:rPr lang="en-US" altLang="zh-TW" sz="2400" dirty="0">
                <a:solidFill>
                  <a:srgbClr val="000066"/>
                </a:solidFill>
                <a:ea typeface="新細明體" panose="02020500000000000000" pitchFamily="18" charset="-120"/>
              </a:rPr>
              <a:t> break</a:t>
            </a:r>
            <a:endParaRPr lang="en-US" altLang="zh-TW" sz="2400" dirty="0">
              <a:ea typeface="新細明體" panose="02020500000000000000" pitchFamily="18" charset="-120"/>
            </a:endParaRPr>
          </a:p>
        </p:txBody>
      </p:sp>
      <p:sp>
        <p:nvSpPr>
          <p:cNvPr id="103429" name="Rectangle 4"/>
          <p:cNvSpPr>
            <a:spLocks noChangeArrowheads="1"/>
          </p:cNvSpPr>
          <p:nvPr/>
        </p:nvSpPr>
        <p:spPr bwMode="auto">
          <a:xfrm>
            <a:off x="1828800" y="3276600"/>
            <a:ext cx="2057400" cy="2971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3430" name="Rectangle 5"/>
          <p:cNvSpPr>
            <a:spLocks noChangeArrowheads="1"/>
          </p:cNvSpPr>
          <p:nvPr/>
        </p:nvSpPr>
        <p:spPr bwMode="auto">
          <a:xfrm>
            <a:off x="3886200" y="3276600"/>
            <a:ext cx="3505200" cy="29718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8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3431" name="Text Box 6"/>
          <p:cNvSpPr txBox="1">
            <a:spLocks noChangeArrowheads="1"/>
          </p:cNvSpPr>
          <p:nvPr/>
        </p:nvSpPr>
        <p:spPr bwMode="auto">
          <a:xfrm>
            <a:off x="2209800" y="55626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Positive examples</a:t>
            </a:r>
          </a:p>
        </p:txBody>
      </p:sp>
      <p:sp>
        <p:nvSpPr>
          <p:cNvPr id="103432" name="Text Box 7"/>
          <p:cNvSpPr txBox="1">
            <a:spLocks noChangeArrowheads="1"/>
          </p:cNvSpPr>
          <p:nvPr/>
        </p:nvSpPr>
        <p:spPr bwMode="auto">
          <a:xfrm>
            <a:off x="5105400" y="556260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TW" sz="1800">
                <a:solidFill>
                  <a:srgbClr val="FFFF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Negative examples</a:t>
            </a:r>
          </a:p>
        </p:txBody>
      </p:sp>
      <p:sp>
        <p:nvSpPr>
          <p:cNvPr id="1987592" name="Oval 8"/>
          <p:cNvSpPr>
            <a:spLocks noChangeArrowheads="1"/>
          </p:cNvSpPr>
          <p:nvPr/>
        </p:nvSpPr>
        <p:spPr bwMode="auto">
          <a:xfrm>
            <a:off x="1905000" y="3352800"/>
            <a:ext cx="3352800" cy="2362200"/>
          </a:xfrm>
          <a:prstGeom prst="ellipse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=1</a:t>
            </a:r>
          </a:p>
        </p:txBody>
      </p:sp>
      <p:sp>
        <p:nvSpPr>
          <p:cNvPr id="1987593" name="Oval 9"/>
          <p:cNvSpPr>
            <a:spLocks noChangeArrowheads="1"/>
          </p:cNvSpPr>
          <p:nvPr/>
        </p:nvSpPr>
        <p:spPr bwMode="auto">
          <a:xfrm>
            <a:off x="2057400" y="3429000"/>
            <a:ext cx="2362200" cy="1905000"/>
          </a:xfrm>
          <a:prstGeom prst="ellipse">
            <a:avLst/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=1&amp;&amp;</a:t>
            </a: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A1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=2</a:t>
            </a:r>
          </a:p>
        </p:txBody>
      </p:sp>
      <p:sp>
        <p:nvSpPr>
          <p:cNvPr id="1987594" name="Oval 10"/>
          <p:cNvSpPr>
            <a:spLocks noChangeArrowheads="1"/>
          </p:cNvSpPr>
          <p:nvPr/>
        </p:nvSpPr>
        <p:spPr bwMode="auto">
          <a:xfrm>
            <a:off x="2057400" y="3657600"/>
            <a:ext cx="1752600" cy="1371600"/>
          </a:xfrm>
          <a:prstGeom prst="ellipse">
            <a:avLst/>
          </a:prstGeom>
          <a:solidFill>
            <a:schemeClr val="accent1">
              <a:alpha val="6509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A3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=1&amp;&amp;</a:t>
            </a: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A1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=2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&amp;&amp;A8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=5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8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8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8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592" grpId="0" animBg="1"/>
      <p:bldP spid="1987593" grpId="0" animBg="1"/>
      <p:bldP spid="198759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How to Learn-One-Rule?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686800" cy="5181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Start with the </a:t>
            </a:r>
            <a:r>
              <a:rPr lang="en-US" altLang="zh-TW" sz="2400" i="1" dirty="0">
                <a:ea typeface="新細明體" panose="02020500000000000000" pitchFamily="18" charset="-120"/>
              </a:rPr>
              <a:t>most general rule</a:t>
            </a:r>
            <a:r>
              <a:rPr lang="en-US" altLang="zh-TW" sz="2400" dirty="0">
                <a:ea typeface="新細明體" panose="02020500000000000000" pitchFamily="18" charset="-120"/>
              </a:rPr>
              <a:t> possible: condition = empty</a:t>
            </a:r>
          </a:p>
          <a:p>
            <a:pPr eaLnBrk="1" hangingPunct="1"/>
            <a:r>
              <a:rPr lang="en-US" altLang="zh-TW" sz="2400" i="1" dirty="0">
                <a:ea typeface="新細明體" panose="02020500000000000000" pitchFamily="18" charset="-120"/>
              </a:rPr>
              <a:t>Adding new attributes</a:t>
            </a:r>
            <a:r>
              <a:rPr lang="en-US" altLang="zh-TW" sz="2400" dirty="0">
                <a:ea typeface="新細明體" panose="02020500000000000000" pitchFamily="18" charset="-120"/>
              </a:rPr>
              <a:t> by adopting a greedy depth-first strategy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Picks the one that most improves the rule quality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Rule-Quality measures: consider both coverage and accuracy</a:t>
            </a:r>
          </a:p>
          <a:p>
            <a:pPr lvl="1" eaLnBrk="1" hangingPunct="1"/>
            <a:r>
              <a:rPr lang="en-US" altLang="zh-TW" sz="2400" dirty="0">
                <a:ea typeface="新細明體" panose="02020500000000000000" pitchFamily="18" charset="-120"/>
              </a:rPr>
              <a:t>Foil-gain (in FOIL &amp; RIPPER): assesses </a:t>
            </a:r>
            <a:r>
              <a:rPr lang="en-US" altLang="zh-TW" sz="2400" dirty="0" err="1">
                <a:ea typeface="新細明體" panose="02020500000000000000" pitchFamily="18" charset="-120"/>
              </a:rPr>
              <a:t>info_gain</a:t>
            </a:r>
            <a:r>
              <a:rPr lang="en-US" altLang="zh-TW" sz="2400" dirty="0">
                <a:ea typeface="新細明體" panose="02020500000000000000" pitchFamily="18" charset="-120"/>
              </a:rPr>
              <a:t> by extending condition</a:t>
            </a: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2000" dirty="0">
                <a:ea typeface="新細明體" panose="02020500000000000000" pitchFamily="18" charset="-120"/>
              </a:rPr>
              <a:t>favors rules that have high accuracy and cover many positive tuples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Rule pruning based on an independent set of test tuples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Pos/neg are # of positive/negative tuples covered by R.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If </a:t>
            </a:r>
            <a:r>
              <a:rPr lang="en-US" altLang="zh-TW" i="1" dirty="0" err="1">
                <a:ea typeface="新細明體" panose="02020500000000000000" pitchFamily="18" charset="-120"/>
              </a:rPr>
              <a:t>FOIL_Prune</a:t>
            </a:r>
            <a:r>
              <a:rPr lang="en-US" altLang="zh-TW" dirty="0">
                <a:ea typeface="新細明體" panose="02020500000000000000" pitchFamily="18" charset="-120"/>
              </a:rPr>
              <a:t> is higher for the pruned version of R, prune R</a:t>
            </a:r>
          </a:p>
        </p:txBody>
      </p:sp>
      <p:graphicFrame>
        <p:nvGraphicFramePr>
          <p:cNvPr id="105477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08894211"/>
              </p:ext>
            </p:extLst>
          </p:nvPr>
        </p:nvGraphicFramePr>
        <p:xfrm>
          <a:off x="2351103" y="3292136"/>
          <a:ext cx="510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0" name="Equation" r:id="rId4" imgW="3365500" imgH="419100" progId="Equation.3">
                  <p:embed/>
                </p:oleObj>
              </mc:Choice>
              <mc:Fallback>
                <p:oleObj name="Equation" r:id="rId4" imgW="3365500" imgH="419100" progId="Equation.3">
                  <p:embed/>
                  <p:pic>
                    <p:nvPicPr>
                      <p:cNvPr id="1054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103" y="3292136"/>
                        <a:ext cx="5105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05280184"/>
              </p:ext>
            </p:extLst>
          </p:nvPr>
        </p:nvGraphicFramePr>
        <p:xfrm>
          <a:off x="2473171" y="4745114"/>
          <a:ext cx="31607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tion" r:id="rId6" imgW="1892300" imgH="419100" progId="Equation.3">
                  <p:embed/>
                </p:oleObj>
              </mc:Choice>
              <mc:Fallback>
                <p:oleObj name="Equation" r:id="rId6" imgW="1892300" imgH="419100" progId="Equation.3">
                  <p:embed/>
                  <p:pic>
                    <p:nvPicPr>
                      <p:cNvPr id="105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171" y="4745114"/>
                        <a:ext cx="31607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1D28949A-824C-4C77-B34E-0073A431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cap="none" dirty="0"/>
              <a:t>Model Evaluation and Selection</a:t>
            </a:r>
            <a:endParaRPr lang="zh-TW" altLang="en-US" cap="none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7720BD2D-EFB0-4B81-96ED-12AF8D3ED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95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Model Evaluation and Selection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Evaluation metrics: How can we measure accuracy?  Other metrics to consider?</a:t>
            </a:r>
          </a:p>
          <a:p>
            <a:pPr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Use </a:t>
            </a:r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validation test set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of class-labeled tuples instead of training set when assessing accuracy</a:t>
            </a:r>
          </a:p>
          <a:p>
            <a:pPr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Methods for estimating a classifier’s accuracy: 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Holdout method, random subsampling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Cross-validation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Bootstrap</a:t>
            </a:r>
          </a:p>
          <a:p>
            <a:pPr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Comparing classifiers: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Confidence intervals</a:t>
            </a:r>
          </a:p>
          <a:p>
            <a:pPr lvl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Cost-benefit analysis and ROC Curves</a:t>
            </a:r>
          </a:p>
        </p:txBody>
      </p:sp>
      <p:sp>
        <p:nvSpPr>
          <p:cNvPr id="109572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F4A67C8D-D8B3-417E-9BBC-5B87541BBF85}" type="slidenum">
              <a:rPr lang="en-US" altLang="zh-TW" sz="1200" b="1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84</a:t>
            </a:fld>
            <a:endParaRPr lang="en-US" altLang="zh-TW" sz="1200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256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Classifier Evaluation Metrics: Confusion Matrix</a:t>
            </a:r>
          </a:p>
        </p:txBody>
      </p:sp>
      <p:graphicFrame>
        <p:nvGraphicFramePr>
          <p:cNvPr id="61519" name="Group 79"/>
          <p:cNvGraphicFramePr>
            <a:graphicFrameLocks noGrp="1"/>
          </p:cNvGraphicFramePr>
          <p:nvPr>
            <p:ph sz="half" idx="1"/>
          </p:nvPr>
        </p:nvGraphicFramePr>
        <p:xfrm>
          <a:off x="1066800" y="3352800"/>
          <a:ext cx="7010400" cy="1935163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Actual class\Predicted class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=  yes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 = no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 = yes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6954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 = no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2588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7366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2634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1646" name="Rectangle 6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5372100"/>
            <a:ext cx="8458200" cy="12573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Given</a:t>
            </a:r>
            <a:r>
              <a:rPr lang="en-US" altLang="zh-TW" sz="2400" i="1">
                <a:ea typeface="新細明體" panose="02020500000000000000" pitchFamily="18" charset="-120"/>
              </a:rPr>
              <a:t> m</a:t>
            </a:r>
            <a:r>
              <a:rPr lang="en-US" altLang="zh-TW" sz="2400">
                <a:ea typeface="新細明體" panose="02020500000000000000" pitchFamily="18" charset="-120"/>
              </a:rPr>
              <a:t> classes, an entry, </a:t>
            </a:r>
            <a:r>
              <a:rPr lang="en-US" altLang="zh-TW" sz="2400" b="1" i="1">
                <a:ea typeface="新細明體" panose="02020500000000000000" pitchFamily="18" charset="-120"/>
              </a:rPr>
              <a:t>CM</a:t>
            </a:r>
            <a:r>
              <a:rPr lang="en-US" altLang="zh-TW" sz="2400" b="1" i="1" baseline="-25000">
                <a:ea typeface="新細明體" panose="02020500000000000000" pitchFamily="18" charset="-120"/>
              </a:rPr>
              <a:t>i,j</a:t>
            </a:r>
            <a:r>
              <a:rPr lang="en-US" altLang="zh-TW" sz="2400" b="1" baseline="-25000">
                <a:ea typeface="新細明體" panose="02020500000000000000" pitchFamily="18" charset="-120"/>
              </a:rPr>
              <a:t> </a:t>
            </a:r>
            <a:r>
              <a:rPr lang="en-US" altLang="zh-TW" sz="2400">
                <a:ea typeface="新細明體" panose="02020500000000000000" pitchFamily="18" charset="-120"/>
              </a:rPr>
              <a:t> in a </a:t>
            </a:r>
            <a:r>
              <a:rPr lang="en-US" altLang="zh-TW" sz="2400" b="1">
                <a:ea typeface="新細明體" panose="02020500000000000000" pitchFamily="18" charset="-120"/>
              </a:rPr>
              <a:t>confusion matrix</a:t>
            </a:r>
            <a:r>
              <a:rPr lang="en-US" altLang="zh-TW" sz="2400">
                <a:ea typeface="新細明體" panose="02020500000000000000" pitchFamily="18" charset="-120"/>
              </a:rPr>
              <a:t> indicates # of tuples in class </a:t>
            </a:r>
            <a:r>
              <a:rPr lang="en-US" altLang="zh-TW" sz="2400" i="1">
                <a:ea typeface="新細明體" panose="02020500000000000000" pitchFamily="18" charset="-120"/>
              </a:rPr>
              <a:t>i</a:t>
            </a:r>
            <a:r>
              <a:rPr lang="en-US" altLang="zh-TW" sz="2400">
                <a:ea typeface="新細明體" panose="02020500000000000000" pitchFamily="18" charset="-120"/>
              </a:rPr>
              <a:t>  that were labeled by the classifier as class </a:t>
            </a:r>
            <a:r>
              <a:rPr lang="en-US" altLang="zh-TW" sz="2400" i="1">
                <a:ea typeface="新細明體" panose="02020500000000000000" pitchFamily="18" charset="-120"/>
              </a:rPr>
              <a:t>j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May have extra rows/columns to provide totals</a:t>
            </a:r>
          </a:p>
        </p:txBody>
      </p:sp>
      <p:sp>
        <p:nvSpPr>
          <p:cNvPr id="111647" name="Text Box 66"/>
          <p:cNvSpPr txBox="1">
            <a:spLocks noChangeArrowheads="1"/>
          </p:cNvSpPr>
          <p:nvPr/>
        </p:nvSpPr>
        <p:spPr bwMode="auto">
          <a:xfrm>
            <a:off x="228600" y="1219200"/>
            <a:ext cx="2608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400" b="1">
                <a:ea typeface="新細明體" panose="02020500000000000000" pitchFamily="18" charset="-120"/>
              </a:rPr>
              <a:t>Confusion Matrix:</a:t>
            </a:r>
          </a:p>
        </p:txBody>
      </p:sp>
      <p:graphicFrame>
        <p:nvGraphicFramePr>
          <p:cNvPr id="61517" name="Group 77"/>
          <p:cNvGraphicFramePr>
            <a:graphicFrameLocks noGrp="1"/>
          </p:cNvGraphicFramePr>
          <p:nvPr/>
        </p:nvGraphicFramePr>
        <p:xfrm>
          <a:off x="533400" y="1676400"/>
          <a:ext cx="7924800" cy="1235076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7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Actual class\Predicted 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¬ 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True Positives 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False Negatives 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¬ C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False Positives 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True Negatives 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666" name="Rectangle 78"/>
          <p:cNvSpPr>
            <a:spLocks noChangeArrowheads="1"/>
          </p:cNvSpPr>
          <p:nvPr/>
        </p:nvSpPr>
        <p:spPr bwMode="auto">
          <a:xfrm>
            <a:off x="304800" y="2971800"/>
            <a:ext cx="3565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>
                <a:latin typeface="Tahoma" panose="020B0604030504040204" pitchFamily="34" charset="0"/>
                <a:ea typeface="新細明體" panose="02020500000000000000" pitchFamily="18" charset="-120"/>
              </a:rPr>
              <a:t>Example of Confusion Matrix:</a:t>
            </a:r>
          </a:p>
        </p:txBody>
      </p:sp>
      <p:sp>
        <p:nvSpPr>
          <p:cNvPr id="111667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3730910-146B-4A4C-B81A-888C03ED2A13}" type="slidenum">
              <a:rPr lang="en-US" altLang="zh-TW" sz="1200" b="1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85</a:t>
            </a:fld>
            <a:endParaRPr lang="en-US" altLang="zh-TW" sz="1200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>
    <p:zoom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標題 7"/>
          <p:cNvSpPr>
            <a:spLocks noGrp="1"/>
          </p:cNvSpPr>
          <p:nvPr>
            <p:ph type="title"/>
          </p:nvPr>
        </p:nvSpPr>
        <p:spPr>
          <a:xfrm>
            <a:off x="457200" y="373062"/>
            <a:ext cx="8229600" cy="9906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Evaluation Measures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113668" name="Picture 2" descr="f08-13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90" y="1581422"/>
            <a:ext cx="6022019" cy="414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Text Box 4"/>
          <p:cNvSpPr txBox="1">
            <a:spLocks noChangeArrowheads="1"/>
          </p:cNvSpPr>
          <p:nvPr/>
        </p:nvSpPr>
        <p:spPr bwMode="auto">
          <a:xfrm>
            <a:off x="936625" y="5838825"/>
            <a:ext cx="7775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1">
                <a:latin typeface="Arial" panose="020B0604020202020204" pitchFamily="34" charset="0"/>
                <a:ea typeface="新細明體" panose="02020500000000000000" pitchFamily="18" charset="-120"/>
              </a:rPr>
              <a:t>Figure 8.13 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Evaluation measures. Note that some measures are known by more than one name. </a:t>
            </a:r>
            <a:r>
              <a:rPr lang="en-US" altLang="zh-TW" sz="1200" i="1">
                <a:latin typeface="Arial" panose="020B0604020202020204" pitchFamily="34" charset="0"/>
                <a:ea typeface="新細明體" panose="02020500000000000000" pitchFamily="18" charset="-120"/>
              </a:rPr>
              <a:t>TP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,</a:t>
            </a:r>
            <a:r>
              <a:rPr lang="en-US" altLang="zh-TW" sz="1200" i="1">
                <a:latin typeface="Arial" panose="020B0604020202020204" pitchFamily="34" charset="0"/>
                <a:ea typeface="新細明體" panose="02020500000000000000" pitchFamily="18" charset="-120"/>
              </a:rPr>
              <a:t>TN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,</a:t>
            </a:r>
            <a:r>
              <a:rPr lang="en-US" altLang="zh-TW" sz="1200" i="1">
                <a:latin typeface="Arial" panose="020B0604020202020204" pitchFamily="34" charset="0"/>
                <a:ea typeface="新細明體" panose="02020500000000000000" pitchFamily="18" charset="-120"/>
              </a:rPr>
              <a:t>FP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,</a:t>
            </a:r>
            <a:r>
              <a:rPr lang="en-US" altLang="zh-TW" sz="1200" i="1">
                <a:latin typeface="Arial" panose="020B0604020202020204" pitchFamily="34" charset="0"/>
                <a:ea typeface="新細明體" panose="02020500000000000000" pitchFamily="18" charset="-120"/>
              </a:rPr>
              <a:t>P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, </a:t>
            </a:r>
            <a:r>
              <a:rPr lang="en-US" altLang="zh-TW" sz="1200" i="1">
                <a:latin typeface="Arial" panose="020B0604020202020204" pitchFamily="34" charset="0"/>
                <a:ea typeface="新細明體" panose="02020500000000000000" pitchFamily="18" charset="-120"/>
              </a:rPr>
              <a:t>N 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refer to the number of true positive, true negative, false positive, positive, and negative samples, respectively (see text).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0242" y="228600"/>
            <a:ext cx="8509239" cy="1143000"/>
          </a:xfrm>
        </p:spPr>
        <p:txBody>
          <a:bodyPr>
            <a:no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Classifier Evaluation Metrics: Accuracy, Error Rate, Sensitivity and Specificity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32" y="3302493"/>
            <a:ext cx="4724400" cy="3505200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ea typeface="新細明體" panose="02020500000000000000" pitchFamily="18" charset="-120"/>
              </a:rPr>
              <a:t>Classifier Accuracy (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recognition rate)</a:t>
            </a:r>
          </a:p>
          <a:p>
            <a:pPr lvl="1"/>
            <a:r>
              <a:rPr lang="en-US" altLang="zh-TW" dirty="0">
                <a:ea typeface="新細明體" panose="02020500000000000000" pitchFamily="18" charset="-120"/>
              </a:rPr>
              <a:t>percentage of test set tuples that are correctly classified</a:t>
            </a:r>
          </a:p>
          <a:p>
            <a:pPr lvl="1"/>
            <a:r>
              <a:rPr lang="en-US" altLang="zh-TW" b="1" dirty="0">
                <a:solidFill>
                  <a:srgbClr val="0000FF"/>
                </a:solidFill>
                <a:ea typeface="新細明體" panose="02020500000000000000" pitchFamily="18" charset="-120"/>
              </a:rPr>
              <a:t>Accuracy</a:t>
            </a:r>
            <a:r>
              <a:rPr lang="en-US" altLang="zh-TW" b="1" dirty="0">
                <a:ea typeface="新細明體" panose="02020500000000000000" pitchFamily="18" charset="-120"/>
              </a:rPr>
              <a:t> = (TP + TN)/All</a:t>
            </a:r>
            <a:endParaRPr lang="en-US" altLang="zh-TW" dirty="0">
              <a:ea typeface="新細明體" panose="02020500000000000000" pitchFamily="18" charset="-120"/>
            </a:endParaRPr>
          </a:p>
          <a:p>
            <a:r>
              <a:rPr lang="en-US" altLang="zh-TW" b="1" dirty="0">
                <a:solidFill>
                  <a:srgbClr val="0000FF"/>
                </a:solidFill>
                <a:ea typeface="新細明體" panose="02020500000000000000" pitchFamily="18" charset="-120"/>
              </a:rPr>
              <a:t>Error rate </a:t>
            </a:r>
            <a:r>
              <a:rPr lang="en-US" altLang="zh-TW" b="1" dirty="0">
                <a:ea typeface="新細明體" panose="02020500000000000000" pitchFamily="18" charset="-120"/>
              </a:rPr>
              <a:t>=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b="1" i="1" dirty="0">
                <a:ea typeface="新細明體" panose="02020500000000000000" pitchFamily="18" charset="-120"/>
              </a:rPr>
              <a:t>1 –</a:t>
            </a:r>
            <a:r>
              <a:rPr lang="en-US" altLang="zh-TW" b="1" dirty="0">
                <a:ea typeface="新細明體" panose="02020500000000000000" pitchFamily="18" charset="-120"/>
              </a:rPr>
              <a:t> </a:t>
            </a:r>
            <a:r>
              <a:rPr lang="en-US" altLang="zh-TW" b="1" i="1" dirty="0">
                <a:ea typeface="新細明體" panose="02020500000000000000" pitchFamily="18" charset="-120"/>
              </a:rPr>
              <a:t>accuracy</a:t>
            </a:r>
          </a:p>
          <a:p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Error rate </a:t>
            </a:r>
            <a:r>
              <a:rPr lang="en-US" altLang="zh-TW" sz="2400" b="1" dirty="0">
                <a:ea typeface="新細明體" panose="02020500000000000000" pitchFamily="18" charset="-120"/>
              </a:rPr>
              <a:t>= (FP + FN)/All</a:t>
            </a:r>
          </a:p>
        </p:txBody>
      </p:sp>
      <p:sp>
        <p:nvSpPr>
          <p:cNvPr id="114692" name="Rectangle 3"/>
          <p:cNvSpPr>
            <a:spLocks noChangeArrowheads="1"/>
          </p:cNvSpPr>
          <p:nvPr/>
        </p:nvSpPr>
        <p:spPr bwMode="auto">
          <a:xfrm>
            <a:off x="4329344" y="1384917"/>
            <a:ext cx="472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2400" b="1" dirty="0">
                <a:ea typeface="新細明體" panose="02020500000000000000" pitchFamily="18" charset="-120"/>
              </a:rPr>
              <a:t>Class Imbalance Problem</a:t>
            </a:r>
            <a:r>
              <a:rPr lang="en-US" altLang="zh-TW" sz="2400" dirty="0">
                <a:ea typeface="新細明體" panose="02020500000000000000" pitchFamily="18" charset="-120"/>
              </a:rPr>
              <a:t>: 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One class may be </a:t>
            </a:r>
            <a:r>
              <a:rPr lang="en-US" altLang="zh-TW" sz="2400" i="1" dirty="0">
                <a:ea typeface="新細明體" panose="02020500000000000000" pitchFamily="18" charset="-120"/>
              </a:rPr>
              <a:t>rare</a:t>
            </a:r>
            <a:r>
              <a:rPr lang="en-US" altLang="zh-TW" sz="2400" dirty="0">
                <a:ea typeface="新細明體" panose="02020500000000000000" pitchFamily="18" charset="-120"/>
              </a:rPr>
              <a:t>, e.g. fraud, or HIV-positive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Significant </a:t>
            </a:r>
            <a:r>
              <a:rPr lang="en-US" altLang="zh-TW" sz="2400" i="1" dirty="0">
                <a:ea typeface="新細明體" panose="02020500000000000000" pitchFamily="18" charset="-120"/>
              </a:rPr>
              <a:t>majority of the negative class</a:t>
            </a:r>
            <a:r>
              <a:rPr lang="en-US" altLang="zh-TW" sz="2400" dirty="0">
                <a:ea typeface="新細明體" panose="02020500000000000000" pitchFamily="18" charset="-120"/>
              </a:rPr>
              <a:t> and minority of the positive class</a:t>
            </a:r>
          </a:p>
          <a:p>
            <a:pPr lvl="1"/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Sensitivity</a:t>
            </a:r>
            <a:r>
              <a:rPr lang="en-US" altLang="zh-TW" sz="2400" dirty="0">
                <a:ea typeface="新細明體" panose="02020500000000000000" pitchFamily="18" charset="-120"/>
              </a:rPr>
              <a:t>: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True Positive recognition rate</a:t>
            </a:r>
          </a:p>
          <a:p>
            <a:pPr lvl="2"/>
            <a:r>
              <a:rPr lang="en-US" altLang="zh-TW" b="1" dirty="0">
                <a:ea typeface="新細明體" panose="02020500000000000000" pitchFamily="18" charset="-120"/>
              </a:rPr>
              <a:t>Sensitivity = TP/P</a:t>
            </a:r>
          </a:p>
          <a:p>
            <a:pPr lvl="1"/>
            <a:r>
              <a:rPr lang="en-US" altLang="zh-TW" sz="2400" b="1" dirty="0">
                <a:solidFill>
                  <a:srgbClr val="0000FF"/>
                </a:solidFill>
                <a:ea typeface="新細明體" panose="02020500000000000000" pitchFamily="18" charset="-120"/>
              </a:rPr>
              <a:t>Specificity</a:t>
            </a:r>
            <a:r>
              <a:rPr lang="en-US" altLang="zh-TW" sz="2400" dirty="0">
                <a:ea typeface="新細明體" panose="02020500000000000000" pitchFamily="18" charset="-120"/>
              </a:rPr>
              <a:t>: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True Negative recognition rate</a:t>
            </a:r>
          </a:p>
          <a:p>
            <a:pPr lvl="2"/>
            <a:r>
              <a:rPr lang="en-US" altLang="zh-TW" b="1" dirty="0">
                <a:ea typeface="新細明體" panose="02020500000000000000" pitchFamily="18" charset="-120"/>
              </a:rPr>
              <a:t>Specificity = TN/N</a:t>
            </a:r>
          </a:p>
        </p:txBody>
      </p:sp>
      <p:graphicFrame>
        <p:nvGraphicFramePr>
          <p:cNvPr id="62595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335110"/>
              </p:ext>
            </p:extLst>
          </p:nvPr>
        </p:nvGraphicFramePr>
        <p:xfrm>
          <a:off x="1359394" y="1616658"/>
          <a:ext cx="1905000" cy="1466852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A\P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C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¬C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C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TP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FN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P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¬C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FP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TN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N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TW" altLang="zh-TW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P’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N’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All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720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BFDCA72-D9B7-42F9-BF68-AC5C30211F1A}" type="slidenum">
              <a:rPr lang="en-US" altLang="zh-TW" sz="1200" b="1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zh-TW" sz="1200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2"/>
          <p:cNvSpPr>
            <a:spLocks noGrp="1" noChangeArrowheads="1"/>
          </p:cNvSpPr>
          <p:nvPr>
            <p:ph type="title"/>
          </p:nvPr>
        </p:nvSpPr>
        <p:spPr>
          <a:xfrm>
            <a:off x="370681" y="303213"/>
            <a:ext cx="8402638" cy="1219200"/>
          </a:xfrm>
        </p:spPr>
        <p:txBody>
          <a:bodyPr>
            <a:norm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Classifier Evaluation Metrics: </a:t>
            </a:r>
            <a:br>
              <a:rPr lang="en-US" altLang="zh-TW" sz="3200" dirty="0">
                <a:ea typeface="新細明體" panose="02020500000000000000" pitchFamily="18" charset="-120"/>
              </a:rPr>
            </a:br>
            <a:r>
              <a:rPr lang="en-US" altLang="zh-TW" sz="3200" dirty="0">
                <a:ea typeface="新細明體" panose="02020500000000000000" pitchFamily="18" charset="-120"/>
              </a:rPr>
              <a:t>Precision and Recall, and F-measures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74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45699" y="1704329"/>
                <a:ext cx="8429625" cy="4419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zh-TW" sz="2400" b="1" dirty="0">
                    <a:ea typeface="新細明體" panose="02020500000000000000" pitchFamily="18" charset="-120"/>
                  </a:rPr>
                  <a:t>Precision</a:t>
                </a:r>
                <a:r>
                  <a:rPr lang="en-US" altLang="zh-TW" sz="2400" dirty="0">
                    <a:ea typeface="新細明體" panose="02020500000000000000" pitchFamily="18" charset="-120"/>
                  </a:rPr>
                  <a:t>: </a:t>
                </a:r>
                <a:r>
                  <a:rPr lang="en-US" altLang="zh-TW" sz="2400" dirty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exactness</a:t>
                </a:r>
                <a:r>
                  <a:rPr lang="en-US" altLang="zh-TW" sz="2400" dirty="0">
                    <a:ea typeface="新細明體" panose="02020500000000000000" pitchFamily="18" charset="-120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dirty="0">
                    <a:ea typeface="新細明體" panose="02020500000000000000" pitchFamily="18" charset="-120"/>
                  </a:rPr>
                  <a:t>what % of tuples that the classifier labeled as positive are actually positive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𝑝𝑟𝑒𝑐𝑖𝑠𝑖𝑜𝑛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𝑇𝑃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𝑇𝑃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𝐹𝑃</m:t>
                        </m:r>
                      </m:den>
                    </m:f>
                  </m:oMath>
                </a14:m>
                <a:endParaRPr lang="en-US" altLang="zh-TW" sz="2400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90000"/>
                  </a:lnSpc>
                </a:pPr>
                <a:endParaRPr lang="en-US" altLang="zh-TW" sz="2400" b="1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TW" sz="2400" b="1" dirty="0">
                    <a:ea typeface="新細明體" panose="02020500000000000000" pitchFamily="18" charset="-120"/>
                  </a:rPr>
                  <a:t>Recall: </a:t>
                </a:r>
                <a:r>
                  <a:rPr lang="en-US" altLang="zh-TW" sz="2400" dirty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completeness</a:t>
                </a:r>
                <a:r>
                  <a:rPr lang="en-US" altLang="zh-TW" sz="2400" dirty="0">
                    <a:ea typeface="新細明體" panose="02020500000000000000" pitchFamily="18" charset="-120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dirty="0">
                    <a:ea typeface="新細明體" panose="02020500000000000000" pitchFamily="18" charset="-120"/>
                  </a:rPr>
                  <a:t>what % of positive tuples did the classifier label as positive?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zh-TW" dirty="0">
                    <a:ea typeface="新細明體" panose="02020500000000000000" pitchFamily="18" charset="-120"/>
                  </a:rPr>
                  <a:t>Perfect score is 1.0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𝑟𝑒𝑐𝑎𝑙𝑙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𝑇𝑃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𝑇𝑃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+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𝐹𝑁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𝑇𝑃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𝑃</m:t>
                        </m:r>
                      </m:den>
                    </m:f>
                  </m:oMath>
                </a14:m>
                <a:endParaRPr lang="en-US" altLang="zh-TW" dirty="0">
                  <a:ea typeface="新細明體" panose="02020500000000000000" pitchFamily="18" charset="-120"/>
                </a:endParaRPr>
              </a:p>
              <a:p>
                <a:pPr lvl="1">
                  <a:lnSpc>
                    <a:spcPct val="90000"/>
                  </a:lnSpc>
                </a:pPr>
                <a:endParaRPr lang="en-US" altLang="zh-TW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zh-TW" sz="2400" dirty="0">
                    <a:ea typeface="新細明體" panose="02020500000000000000" pitchFamily="18" charset="-120"/>
                  </a:rPr>
                  <a:t>Inverse relationship between precision &amp; recall</a:t>
                </a:r>
              </a:p>
            </p:txBody>
          </p:sp>
        </mc:Choice>
        <mc:Fallback>
          <p:sp>
            <p:nvSpPr>
              <p:cNvPr id="1167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45699" y="1704329"/>
                <a:ext cx="8429625" cy="4419600"/>
              </a:xfrm>
              <a:blipFill>
                <a:blip r:embed="rId3"/>
                <a:stretch>
                  <a:fillRect l="-651" t="-1793" b="-24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1050925" y="50101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71D473-F36C-4263-95BD-D25DCB3F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0134"/>
            <a:ext cx="8229600" cy="990600"/>
          </a:xfrm>
        </p:spPr>
        <p:txBody>
          <a:bodyPr>
            <a:no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Classifier Evaluation Metrics: </a:t>
            </a:r>
            <a:br>
              <a:rPr lang="en-US" altLang="zh-TW" sz="3200" dirty="0">
                <a:ea typeface="新細明體" panose="02020500000000000000" pitchFamily="18" charset="-120"/>
              </a:rPr>
            </a:br>
            <a:r>
              <a:rPr lang="en-US" altLang="zh-TW" sz="3200" dirty="0">
                <a:ea typeface="新細明體" panose="02020500000000000000" pitchFamily="18" charset="-120"/>
              </a:rPr>
              <a:t>Precision and Recall, and F-measures</a:t>
            </a:r>
            <a:endParaRPr lang="zh-TW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5B2C5FF-4F34-4D4D-A543-C25106C883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altLang="zh-TW" b="1" i="1" dirty="0">
                    <a:ea typeface="新細明體" panose="02020500000000000000" pitchFamily="18" charset="-120"/>
                  </a:rPr>
                  <a:t>F</a:t>
                </a:r>
                <a:r>
                  <a:rPr lang="en-US" altLang="zh-TW" b="1" dirty="0">
                    <a:ea typeface="新細明體" panose="02020500000000000000" pitchFamily="18" charset="-120"/>
                  </a:rPr>
                  <a:t> measure (</a:t>
                </a:r>
                <a:r>
                  <a:rPr lang="en-US" altLang="zh-TW" b="1" i="1" dirty="0">
                    <a:ea typeface="新細明體" panose="02020500000000000000" pitchFamily="18" charset="-120"/>
                  </a:rPr>
                  <a:t>F</a:t>
                </a:r>
                <a:r>
                  <a:rPr lang="en-US" altLang="zh-TW" b="1" i="1" baseline="-25000" dirty="0">
                    <a:ea typeface="新細明體" panose="02020500000000000000" pitchFamily="18" charset="-120"/>
                  </a:rPr>
                  <a:t>1</a:t>
                </a:r>
                <a:r>
                  <a:rPr lang="en-US" altLang="zh-TW" b="1" dirty="0">
                    <a:ea typeface="新細明體" panose="02020500000000000000" pitchFamily="18" charset="-120"/>
                  </a:rPr>
                  <a:t> </a:t>
                </a:r>
                <a:r>
                  <a:rPr lang="en-US" altLang="zh-TW" dirty="0">
                    <a:ea typeface="新細明體" panose="02020500000000000000" pitchFamily="18" charset="-120"/>
                  </a:rPr>
                  <a:t>or</a:t>
                </a:r>
                <a:r>
                  <a:rPr lang="en-US" altLang="zh-TW" b="1" dirty="0">
                    <a:ea typeface="新細明體" panose="02020500000000000000" pitchFamily="18" charset="-120"/>
                  </a:rPr>
                  <a:t> </a:t>
                </a:r>
                <a:r>
                  <a:rPr lang="en-US" altLang="zh-TW" b="1" i="1" dirty="0">
                    <a:ea typeface="新細明體" panose="02020500000000000000" pitchFamily="18" charset="-120"/>
                  </a:rPr>
                  <a:t>F</a:t>
                </a:r>
                <a:r>
                  <a:rPr lang="en-US" altLang="zh-TW" b="1" dirty="0">
                    <a:ea typeface="新細明體" panose="02020500000000000000" pitchFamily="18" charset="-120"/>
                  </a:rPr>
                  <a:t>-score)</a:t>
                </a:r>
                <a:r>
                  <a:rPr lang="en-US" altLang="zh-TW" dirty="0">
                    <a:ea typeface="新細明體" panose="02020500000000000000" pitchFamily="18" charset="-120"/>
                  </a:rPr>
                  <a:t>: </a:t>
                </a:r>
                <a:r>
                  <a:rPr lang="en-US" altLang="zh-TW" dirty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harmonic mean of precision and recall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𝐹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=</m:t>
                    </m:r>
                    <m:box>
                      <m:box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2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𝑝𝑟𝑒𝑐𝑖𝑠𝑖𝑜𝑛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𝑟𝑒𝑐𝑎𝑙𝑙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𝑝𝑟𝑒𝑐𝑖𝑠𝑖𝑜𝑛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+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𝑟𝑒𝑐𝑎𝑙𝑙</m:t>
                            </m:r>
                          </m:den>
                        </m:f>
                      </m:e>
                    </m:box>
                  </m:oMath>
                </a14:m>
                <a:endParaRPr lang="en-US" altLang="zh-TW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zh-TW" b="1" i="1" dirty="0">
                  <a:ea typeface="新細明體" panose="02020500000000000000" pitchFamily="18" charset="-12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TW" b="1" i="1" dirty="0" err="1">
                    <a:ea typeface="新細明體" panose="02020500000000000000" pitchFamily="18" charset="-120"/>
                  </a:rPr>
                  <a:t>F</a:t>
                </a:r>
                <a:r>
                  <a:rPr lang="en-US" altLang="zh-TW" b="1" i="1" baseline="-25000" dirty="0" err="1">
                    <a:ea typeface="新細明體" panose="02020500000000000000" pitchFamily="18" charset="-120"/>
                    <a:cs typeface="Tahoma" panose="020B0604030504040204" pitchFamily="34" charset="0"/>
                  </a:rPr>
                  <a:t>ß</a:t>
                </a:r>
                <a:r>
                  <a:rPr lang="en-US" altLang="zh-TW" b="1" dirty="0">
                    <a:ea typeface="新細明體" panose="02020500000000000000" pitchFamily="18" charset="-120"/>
                  </a:rPr>
                  <a:t>:  </a:t>
                </a:r>
                <a:r>
                  <a:rPr lang="en-US" altLang="zh-TW" dirty="0">
                    <a:solidFill>
                      <a:srgbClr val="0000FF"/>
                    </a:solidFill>
                    <a:ea typeface="新細明體" panose="02020500000000000000" pitchFamily="18" charset="-120"/>
                  </a:rPr>
                  <a:t>weighted measure of precision and recall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zh-TW" sz="2400" dirty="0">
                    <a:ea typeface="新細明體" panose="02020500000000000000" pitchFamily="18" charset="-120"/>
                  </a:rPr>
                  <a:t>assigns </a:t>
                </a:r>
                <a:r>
                  <a:rPr lang="en-US" altLang="zh-TW" sz="2400" i="1" dirty="0">
                    <a:ea typeface="新細明體" panose="02020500000000000000" pitchFamily="18" charset="-120"/>
                  </a:rPr>
                  <a:t>ß</a:t>
                </a:r>
                <a:r>
                  <a:rPr lang="en-US" altLang="zh-TW" sz="2400" dirty="0">
                    <a:ea typeface="新細明體" panose="02020500000000000000" pitchFamily="18" charset="-120"/>
                  </a:rPr>
                  <a:t> times as much weight to recall as to precision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𝐹</m:t>
                        </m:r>
                      </m:e>
                      <m:sub>
                        <m:r>
                          <a:rPr lang="zh-TW" altLang="en-US" sz="2800" i="1" smtClean="0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  <m:t>𝛽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=</m:t>
                    </m:r>
                    <m:box>
                      <m:box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新細明體" panose="02020500000000000000" pitchFamily="18" charset="-12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</m:ctrlPr>
                          </m:fPr>
                          <m:num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(1+</m:t>
                            </m:r>
                            <m:sSup>
                              <m:sSupPr>
                                <m:ctrlPr>
                                  <a:rPr lang="en-US" altLang="zh-TW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)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𝑝𝑟𝑒𝑐𝑖𝑠𝑖𝑜𝑛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𝑟𝑒𝑐𝑎𝑙𝑙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TW" sz="280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𝑝𝑟𝑒𝑐𝑖𝑠𝑖𝑜𝑛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新細明體" panose="02020500000000000000" pitchFamily="18" charset="-120"/>
                              </a:rPr>
                              <m:t>𝑟𝑒𝑐𝑎𝑙𝑙</m:t>
                            </m:r>
                          </m:den>
                        </m:f>
                      </m:e>
                    </m:box>
                  </m:oMath>
                </a14:m>
                <a:endParaRPr lang="en-US" altLang="zh-TW" dirty="0">
                  <a:ea typeface="新細明體" panose="02020500000000000000" pitchFamily="18" charset="-120"/>
                </a:endParaRPr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5B2C5FF-4F34-4D4D-A543-C25106C883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2375" r="-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1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D286957F-3683-4710-9460-4EDBFB7AC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69272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Classification—A Two-Step Process 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75ED25C-5AEF-40C1-923C-718A451577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02671"/>
            <a:ext cx="8229600" cy="5003307"/>
          </a:xfrm>
        </p:spPr>
        <p:txBody>
          <a:bodyPr>
            <a:normAutofit fontScale="92500"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Model construction</a:t>
            </a:r>
            <a:r>
              <a:rPr lang="en-US" altLang="zh-TW" dirty="0"/>
              <a:t>: describing a set of predetermined classes</a:t>
            </a:r>
          </a:p>
          <a:p>
            <a:pPr lvl="1"/>
            <a:r>
              <a:rPr lang="en-US" altLang="zh-TW" dirty="0"/>
              <a:t>Each tuple/sample is assumed to belong to a predefined class, as determined by </a:t>
            </a:r>
            <a:r>
              <a:rPr lang="en-US" altLang="zh-TW" dirty="0">
                <a:solidFill>
                  <a:srgbClr val="FF0000"/>
                </a:solidFill>
              </a:rPr>
              <a:t>the class label attribute</a:t>
            </a:r>
          </a:p>
          <a:p>
            <a:pPr lvl="1"/>
            <a:r>
              <a:rPr lang="en-US" altLang="zh-TW" dirty="0"/>
              <a:t>The set of tuples used for model construction is </a:t>
            </a:r>
            <a:r>
              <a:rPr lang="en-US" altLang="zh-TW" i="1" dirty="0">
                <a:solidFill>
                  <a:srgbClr val="FF0000"/>
                </a:solidFill>
              </a:rPr>
              <a:t>training set</a:t>
            </a:r>
          </a:p>
          <a:p>
            <a:pPr lvl="1"/>
            <a:r>
              <a:rPr lang="en-US" altLang="zh-TW" dirty="0"/>
              <a:t>The model is represented as </a:t>
            </a:r>
            <a:r>
              <a:rPr lang="en-US" altLang="zh-TW" dirty="0">
                <a:solidFill>
                  <a:srgbClr val="FF0000"/>
                </a:solidFill>
              </a:rPr>
              <a:t>classification rules, decision trees, or mathematical formulae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Model usage</a:t>
            </a:r>
            <a:r>
              <a:rPr lang="en-US" altLang="zh-TW" dirty="0"/>
              <a:t>: for classifying future or unknown objects</a:t>
            </a:r>
          </a:p>
          <a:p>
            <a:pPr lvl="1"/>
            <a:r>
              <a:rPr lang="en-US" altLang="zh-TW" dirty="0"/>
              <a:t>Estimate accuracy of the model</a:t>
            </a:r>
          </a:p>
          <a:p>
            <a:pPr lvl="2"/>
            <a:r>
              <a:rPr lang="en-US" altLang="zh-TW" dirty="0"/>
              <a:t>The known label of test sample is compared with the classified result from the model</a:t>
            </a:r>
            <a:endParaRPr lang="en-US" altLang="zh-TW" dirty="0">
              <a:solidFill>
                <a:srgbClr val="FF0000"/>
              </a:solidFill>
            </a:endParaRPr>
          </a:p>
          <a:p>
            <a:pPr lvl="2"/>
            <a:r>
              <a:rPr lang="en-US" altLang="zh-TW" dirty="0">
                <a:solidFill>
                  <a:srgbClr val="FF0000"/>
                </a:solidFill>
              </a:rPr>
              <a:t>Accuracy rate </a:t>
            </a:r>
            <a:r>
              <a:rPr lang="en-US" altLang="zh-TW" dirty="0"/>
              <a:t>is the percentage of test set samples that are correctly classified by the model</a:t>
            </a:r>
          </a:p>
          <a:p>
            <a:pPr lvl="2"/>
            <a:r>
              <a:rPr lang="en-US" altLang="zh-TW" dirty="0">
                <a:solidFill>
                  <a:srgbClr val="0000FF"/>
                </a:solidFill>
              </a:rPr>
              <a:t>Test set is independent of training set (otherwise overfitting) 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If the accuracy is acceptable, use the model to classify new data</a:t>
            </a:r>
          </a:p>
          <a:p>
            <a:r>
              <a:rPr lang="en-US" altLang="zh-TW" sz="1900" dirty="0"/>
              <a:t>Note: If the test set is used to select models, it is called </a:t>
            </a:r>
            <a:r>
              <a:rPr lang="en-US" altLang="zh-TW" sz="1900" dirty="0">
                <a:solidFill>
                  <a:srgbClr val="FF0000"/>
                </a:solidFill>
              </a:rPr>
              <a:t>validation (test) set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/>
              <a:t>Classifier Evaluation Metrics: Example</a:t>
            </a:r>
          </a:p>
        </p:txBody>
      </p:sp>
      <p:sp>
        <p:nvSpPr>
          <p:cNvPr id="118789" name="Content Placeholder 1"/>
          <p:cNvSpPr>
            <a:spLocks noGrp="1"/>
          </p:cNvSpPr>
          <p:nvPr>
            <p:ph sz="half" idx="1"/>
          </p:nvPr>
        </p:nvSpPr>
        <p:spPr>
          <a:xfrm>
            <a:off x="304800" y="3429000"/>
            <a:ext cx="8458200" cy="419100"/>
          </a:xfrm>
        </p:spPr>
        <p:txBody>
          <a:bodyPr/>
          <a:lstStyle/>
          <a:p>
            <a:pPr lvl="1"/>
            <a:r>
              <a:rPr lang="en-US" altLang="zh-TW" dirty="0"/>
              <a:t>Precision = 90/230 = 39.13%             Recall = 90/300 = 30.00%</a:t>
            </a:r>
          </a:p>
          <a:p>
            <a:endParaRPr lang="en-US" altLang="zh-TW" dirty="0"/>
          </a:p>
        </p:txBody>
      </p:sp>
      <p:sp>
        <p:nvSpPr>
          <p:cNvPr id="118787" name="Rectangle 35"/>
          <p:cNvSpPr>
            <a:spLocks noChangeArrowheads="1"/>
          </p:cNvSpPr>
          <p:nvPr/>
        </p:nvSpPr>
        <p:spPr bwMode="auto">
          <a:xfrm>
            <a:off x="228600" y="45720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zh-TW" altLang="zh-TW" sz="240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18788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7886FE1E-49EC-4DE0-91C2-29248F9E5158}" type="slidenum">
              <a:rPr lang="en-US" altLang="zh-TW" sz="1200" b="1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 altLang="zh-TW" sz="1200" b="1">
              <a:ea typeface="新細明體" panose="02020500000000000000" pitchFamily="18" charset="-120"/>
            </a:endParaRPr>
          </a:p>
        </p:txBody>
      </p:sp>
      <p:graphicFrame>
        <p:nvGraphicFramePr>
          <p:cNvPr id="7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74614"/>
              </p:ext>
            </p:extLst>
          </p:nvPr>
        </p:nvGraphicFramePr>
        <p:xfrm>
          <a:off x="228600" y="1889125"/>
          <a:ext cx="8839200" cy="1466852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Actual Class\Predicted class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cancer = yes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cancer = no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Total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Recognition(%)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cancer = yes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90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210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300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30.00 (</a:t>
                      </a:r>
                      <a:r>
                        <a:rPr kumimoji="0" lang="en-US" altLang="zh-TW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sensitivity)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cancer = no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140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9560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9700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98.56 (</a:t>
                      </a:r>
                      <a:r>
                        <a:rPr kumimoji="0" lang="en-US" altLang="zh-TW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specificity)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Total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230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9770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10000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96.50 (</a:t>
                      </a:r>
                      <a:r>
                        <a:rPr kumimoji="0" lang="en-US" altLang="zh-TW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accuracy</a:t>
                      </a: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charset="-120"/>
                        </a:rPr>
                        <a:t>)</a:t>
                      </a:r>
                      <a:endParaRPr kumimoji="0" lang="en-US" altLang="zh-TW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新細明體" charset="-12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標題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44984"/>
          </a:xfrm>
        </p:spPr>
        <p:txBody>
          <a:bodyPr>
            <a:normAutofit fontScale="90000"/>
          </a:bodyPr>
          <a:lstStyle/>
          <a:p>
            <a:r>
              <a:rPr lang="en-US" altLang="zh-TW"/>
              <a:t>Classifier Evaluation Metrics: An Exercise</a:t>
            </a:r>
            <a:endParaRPr lang="zh-TW" altLang="en-US" dirty="0"/>
          </a:p>
        </p:txBody>
      </p:sp>
      <p:graphicFrame>
        <p:nvGraphicFramePr>
          <p:cNvPr id="7" name="Group 79"/>
          <p:cNvGraphicFramePr>
            <a:graphicFrameLocks/>
          </p:cNvGraphicFramePr>
          <p:nvPr/>
        </p:nvGraphicFramePr>
        <p:xfrm>
          <a:off x="1295400" y="1371600"/>
          <a:ext cx="7010400" cy="1935163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Actual class\Predicted class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=  yes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 = no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 = yes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6954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buy_computer = no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2588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7366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2634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0863" name="文字方塊 7"/>
          <p:cNvSpPr txBox="1">
            <a:spLocks noChangeArrowheads="1"/>
          </p:cNvSpPr>
          <p:nvPr/>
        </p:nvSpPr>
        <p:spPr bwMode="auto">
          <a:xfrm>
            <a:off x="1371600" y="3505200"/>
            <a:ext cx="6096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latin typeface="Tahoma" panose="020B0604030504040204" pitchFamily="34" charset="0"/>
                <a:ea typeface="新細明體" panose="02020500000000000000" pitchFamily="18" charset="-120"/>
              </a:rPr>
              <a:t>Please calculate the following evaluation metrics: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Both"/>
            </a:pPr>
            <a:r>
              <a:rPr lang="en-US" altLang="zh-TW" sz="2000" dirty="0">
                <a:latin typeface="Tahoma" panose="020B0604030504040204" pitchFamily="34" charset="0"/>
                <a:ea typeface="新細明體" panose="02020500000000000000" pitchFamily="18" charset="-120"/>
              </a:rPr>
              <a:t>Precision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Both"/>
            </a:pPr>
            <a:r>
              <a:rPr lang="en-US" altLang="zh-TW" sz="2000" dirty="0">
                <a:latin typeface="Tahoma" panose="020B0604030504040204" pitchFamily="34" charset="0"/>
                <a:ea typeface="新細明體" panose="02020500000000000000" pitchFamily="18" charset="-120"/>
              </a:rPr>
              <a:t>Recall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Both"/>
            </a:pPr>
            <a:r>
              <a:rPr lang="en-US" altLang="zh-TW" sz="2000" dirty="0">
                <a:latin typeface="Tahoma" panose="020B0604030504040204" pitchFamily="34" charset="0"/>
                <a:ea typeface="新細明體" panose="02020500000000000000" pitchFamily="18" charset="-120"/>
              </a:rPr>
              <a:t>Accuracy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Both"/>
            </a:pPr>
            <a:r>
              <a:rPr lang="en-US" altLang="zh-TW" sz="2000" dirty="0">
                <a:latin typeface="Tahoma" panose="020B0604030504040204" pitchFamily="34" charset="0"/>
                <a:ea typeface="新細明體" panose="02020500000000000000" pitchFamily="18" charset="-120"/>
              </a:rPr>
              <a:t>Sensitivity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arenBoth"/>
            </a:pPr>
            <a:r>
              <a:rPr lang="en-US" altLang="zh-TW" sz="2000" dirty="0">
                <a:latin typeface="Tahoma" panose="020B0604030504040204" pitchFamily="34" charset="0"/>
                <a:ea typeface="新細明體" panose="02020500000000000000" pitchFamily="18" charset="-120"/>
              </a:rPr>
              <a:t>Specificity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2000" dirty="0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2480" y="413359"/>
            <a:ext cx="8091488" cy="1066800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altLang="zh-TW" sz="3600" dirty="0">
                <a:ea typeface="新細明體" panose="02020500000000000000" pitchFamily="18" charset="-120"/>
              </a:rPr>
              <a:t>Evaluating Classifier Accuracy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1480159"/>
            <a:ext cx="8763000" cy="527367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Holdout method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Given data is randomly partitioned into two independent sets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Training set (e.g., 2/3) for model construction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Test set (e.g., 1/3) for accuracy estimation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u="sng" dirty="0">
                <a:ea typeface="新細明體" panose="02020500000000000000" pitchFamily="18" charset="-120"/>
              </a:rPr>
              <a:t>Random sampling</a:t>
            </a:r>
            <a:r>
              <a:rPr lang="en-US" altLang="zh-TW" sz="2400" dirty="0">
                <a:ea typeface="新細明體" panose="02020500000000000000" pitchFamily="18" charset="-120"/>
              </a:rPr>
              <a:t>: a variation of holdout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Repeat holdout k times</a:t>
            </a:r>
            <a:r>
              <a:rPr lang="en-US" altLang="zh-TW" sz="2000" dirty="0">
                <a:ea typeface="新細明體" panose="02020500000000000000" pitchFamily="18" charset="-120"/>
              </a:rPr>
              <a:t>, accuracy = avg. of the accuracies obtained</a:t>
            </a:r>
          </a:p>
        </p:txBody>
      </p:sp>
      <p:sp>
        <p:nvSpPr>
          <p:cNvPr id="121860" name="Slide Number Placeholder 7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795A1DA-CF18-49FE-AA3A-4E2AB33A4BFF}" type="slidenum">
              <a:rPr lang="en-US" altLang="zh-TW" sz="1200" b="1">
                <a:ea typeface="新細明體" panose="02020500000000000000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 altLang="zh-TW" sz="1200" b="1">
              <a:ea typeface="新細明體" panose="02020500000000000000" pitchFamily="18" charset="-120"/>
            </a:endParaRPr>
          </a:p>
        </p:txBody>
      </p:sp>
      <p:pic>
        <p:nvPicPr>
          <p:cNvPr id="121861" name="Picture 2" descr="f08-17-97801238147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4000500"/>
            <a:ext cx="57435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2" name="Text Box 4"/>
          <p:cNvSpPr txBox="1">
            <a:spLocks noChangeArrowheads="1"/>
          </p:cNvSpPr>
          <p:nvPr/>
        </p:nvSpPr>
        <p:spPr bwMode="auto">
          <a:xfrm>
            <a:off x="2438400" y="6157913"/>
            <a:ext cx="419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200" b="1">
                <a:latin typeface="Arial" panose="020B0604020202020204" pitchFamily="34" charset="0"/>
                <a:ea typeface="新細明體" panose="02020500000000000000" pitchFamily="18" charset="-120"/>
              </a:rPr>
              <a:t>Figure 8.17 </a:t>
            </a:r>
            <a:r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</a:rPr>
              <a:t>Estimating accuracy with the holdout method.</a:t>
            </a:r>
          </a:p>
        </p:txBody>
      </p:sp>
      <p:grpSp>
        <p:nvGrpSpPr>
          <p:cNvPr id="7" name="Group 36">
            <a:extLst>
              <a:ext uri="{FF2B5EF4-FFF2-40B4-BE49-F238E27FC236}">
                <a16:creationId xmlns:a16="http://schemas.microsoft.com/office/drawing/2014/main" id="{095847CB-16BB-488A-B3A0-AF20D1674277}"/>
              </a:ext>
            </a:extLst>
          </p:cNvPr>
          <p:cNvGrpSpPr/>
          <p:nvPr/>
        </p:nvGrpSpPr>
        <p:grpSpPr>
          <a:xfrm>
            <a:off x="499570" y="4000500"/>
            <a:ext cx="2545470" cy="381000"/>
            <a:chOff x="-2002065" y="1463841"/>
            <a:chExt cx="3475788" cy="521375"/>
          </a:xfrm>
        </p:grpSpPr>
        <p:sp>
          <p:nvSpPr>
            <p:cNvPr id="8" name="Rectangle 37">
              <a:extLst>
                <a:ext uri="{FF2B5EF4-FFF2-40B4-BE49-F238E27FC236}">
                  <a16:creationId xmlns:a16="http://schemas.microsoft.com/office/drawing/2014/main" id="{326C3256-4420-4D00-92EB-1A1A91C5E18E}"/>
                </a:ext>
              </a:extLst>
            </p:cNvPr>
            <p:cNvSpPr/>
            <p:nvPr/>
          </p:nvSpPr>
          <p:spPr>
            <a:xfrm>
              <a:off x="-2002065" y="1463845"/>
              <a:ext cx="2764066" cy="521371"/>
            </a:xfrm>
            <a:prstGeom prst="rect">
              <a:avLst/>
            </a:prstGeom>
            <a:solidFill>
              <a:srgbClr val="FFEA99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Helvetica"/>
                  <a:cs typeface="Helvetica"/>
                </a:rPr>
                <a:t>train</a:t>
              </a:r>
              <a:endParaRPr lang="en-US" sz="1500" dirty="0">
                <a:solidFill>
                  <a:schemeClr val="tx1"/>
                </a:solidFill>
                <a:latin typeface="Helvetica"/>
                <a:cs typeface="Helvetica"/>
              </a:endParaRPr>
            </a:p>
          </p:txBody>
        </p:sp>
        <p:sp>
          <p:nvSpPr>
            <p:cNvPr id="9" name="Rectangle 38">
              <a:extLst>
                <a:ext uri="{FF2B5EF4-FFF2-40B4-BE49-F238E27FC236}">
                  <a16:creationId xmlns:a16="http://schemas.microsoft.com/office/drawing/2014/main" id="{1D7278FF-4B5D-4BB8-8F7E-052E6CB39614}"/>
                </a:ext>
              </a:extLst>
            </p:cNvPr>
            <p:cNvSpPr/>
            <p:nvPr/>
          </p:nvSpPr>
          <p:spPr>
            <a:xfrm>
              <a:off x="778915" y="1463841"/>
              <a:ext cx="694808" cy="521369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500" dirty="0">
                  <a:solidFill>
                    <a:schemeClr val="tx1"/>
                  </a:solidFill>
                  <a:latin typeface="Helvetica"/>
                  <a:cs typeface="Helvetica"/>
                </a:rPr>
                <a:t>test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9E441-AD18-490F-8CFD-D8647DED7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80" y="46908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Holdout Method</a:t>
            </a:r>
            <a:endParaRPr lang="zh-TW" altLang="en-US" sz="3600" dirty="0"/>
          </a:p>
        </p:txBody>
      </p:sp>
      <p:sp>
        <p:nvSpPr>
          <p:cNvPr id="6" name="AutoShape 4" descr="Overview">
            <a:extLst>
              <a:ext uri="{FF2B5EF4-FFF2-40B4-BE49-F238E27FC236}">
                <a16:creationId xmlns:a16="http://schemas.microsoft.com/office/drawing/2014/main" id="{CD854573-0AF8-4D91-ABE6-3B404A63E0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7110" name="Picture 6" descr="Overview">
            <a:extLst>
              <a:ext uri="{FF2B5EF4-FFF2-40B4-BE49-F238E27FC236}">
                <a16:creationId xmlns:a16="http://schemas.microsoft.com/office/drawing/2014/main" id="{19B78605-95A0-4198-B7B7-9617EFB6D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15" y="1562068"/>
            <a:ext cx="7496843" cy="40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6FBE5EE-1BF1-4D26-9733-5E6B3E3E3809}"/>
              </a:ext>
            </a:extLst>
          </p:cNvPr>
          <p:cNvSpPr txBox="1"/>
          <p:nvPr/>
        </p:nvSpPr>
        <p:spPr>
          <a:xfrm>
            <a:off x="785921" y="5777845"/>
            <a:ext cx="76669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hlinkClick r:id="rId3"/>
              </a:rPr>
              <a:t>https://datascience.stackexchange.com/questions/61467/clarification-on-train-test-and-val-and-how-to-use-implement-it</a:t>
            </a:r>
            <a:endParaRPr lang="en-US" altLang="zh-TW" sz="1400" dirty="0"/>
          </a:p>
          <a:p>
            <a:endParaRPr lang="zh-TW" altLang="en-US" sz="1400" dirty="0"/>
          </a:p>
        </p:txBody>
      </p:sp>
      <p:sp>
        <p:nvSpPr>
          <p:cNvPr id="8" name="圖說文字: 折線 7">
            <a:extLst>
              <a:ext uri="{FF2B5EF4-FFF2-40B4-BE49-F238E27FC236}">
                <a16:creationId xmlns:a16="http://schemas.microsoft.com/office/drawing/2014/main" id="{4853DECB-137E-4234-9CA2-35138A3F3782}"/>
              </a:ext>
            </a:extLst>
          </p:cNvPr>
          <p:cNvSpPr/>
          <p:nvPr/>
        </p:nvSpPr>
        <p:spPr>
          <a:xfrm>
            <a:off x="7395832" y="3821452"/>
            <a:ext cx="1584251" cy="61107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4280"/>
              <a:gd name="adj6" fmla="val -889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For tuning parameters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02289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>
          <a:xfrm>
            <a:off x="398463" y="545977"/>
            <a:ext cx="8402637" cy="609600"/>
          </a:xfrm>
        </p:spPr>
        <p:txBody>
          <a:bodyPr>
            <a:no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Evaluating Classifier Accuracy</a:t>
            </a:r>
            <a:endParaRPr lang="zh-TW" altLang="en-US" sz="3200" dirty="0">
              <a:ea typeface="新細明體" panose="02020500000000000000" pitchFamily="18" charset="-120"/>
            </a:endParaRPr>
          </a:p>
        </p:txBody>
      </p:sp>
      <p:sp>
        <p:nvSpPr>
          <p:cNvPr id="123907" name="內容版面配置區 2"/>
          <p:cNvSpPr>
            <a:spLocks noGrp="1"/>
          </p:cNvSpPr>
          <p:nvPr>
            <p:ph idx="1"/>
          </p:nvPr>
        </p:nvSpPr>
        <p:spPr>
          <a:xfrm>
            <a:off x="215309" y="1505689"/>
            <a:ext cx="8832998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TW" b="1" dirty="0">
                <a:ea typeface="新細明體" panose="02020500000000000000" pitchFamily="18" charset="-120"/>
              </a:rPr>
              <a:t>Cross-validation</a:t>
            </a:r>
            <a:r>
              <a:rPr lang="en-US" altLang="zh-TW" dirty="0">
                <a:ea typeface="新細明體" panose="02020500000000000000" pitchFamily="18" charset="-120"/>
              </a:rPr>
              <a:t> (</a:t>
            </a:r>
            <a:r>
              <a:rPr lang="en-US" altLang="zh-TW" i="1" dirty="0">
                <a:solidFill>
                  <a:srgbClr val="FF0000"/>
                </a:solidFill>
                <a:ea typeface="新細明體" panose="02020500000000000000" pitchFamily="18" charset="-120"/>
              </a:rPr>
              <a:t>k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-fold, where k = 10 is most popular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Randomly partition the data into </a:t>
            </a:r>
            <a:r>
              <a:rPr lang="en-US" altLang="zh-TW" sz="2400" i="1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 </a:t>
            </a:r>
            <a:r>
              <a:rPr lang="en-US" altLang="zh-TW" sz="2400" i="1" dirty="0">
                <a:ea typeface="新細明體" panose="02020500000000000000" pitchFamily="18" charset="-120"/>
              </a:rPr>
              <a:t>mutually exclusive</a:t>
            </a:r>
            <a:r>
              <a:rPr lang="en-US" altLang="zh-TW" sz="2400" dirty="0">
                <a:ea typeface="新細明體" panose="02020500000000000000" pitchFamily="18" charset="-120"/>
              </a:rPr>
              <a:t> subsets, each approximately equal size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At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 err="1">
                <a:ea typeface="新細明體" panose="02020500000000000000" pitchFamily="18" charset="-120"/>
              </a:rPr>
              <a:t>-th</a:t>
            </a:r>
            <a:r>
              <a:rPr lang="en-US" altLang="zh-TW" sz="2400" dirty="0">
                <a:ea typeface="新細明體" panose="02020500000000000000" pitchFamily="18" charset="-120"/>
              </a:rPr>
              <a:t> iteration, use D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i </a:t>
            </a:r>
            <a:r>
              <a:rPr lang="en-US" altLang="zh-TW" sz="2400" dirty="0">
                <a:ea typeface="新細明體" panose="02020500000000000000" pitchFamily="18" charset="-120"/>
              </a:rPr>
              <a:t>as test set and others as training set</a:t>
            </a:r>
          </a:p>
          <a:p>
            <a:pPr lvl="1">
              <a:lnSpc>
                <a:spcPct val="80000"/>
              </a:lnSpc>
            </a:pPr>
            <a:r>
              <a:rPr lang="en-US" altLang="zh-TW" sz="2400" dirty="0"/>
              <a:t>Report average accuracy and standard deviation of the accuracy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endParaRPr lang="zh-TW" altLang="en-US" dirty="0">
              <a:ea typeface="新細明體" panose="02020500000000000000" pitchFamily="18" charset="-120"/>
            </a:endParaRPr>
          </a:p>
        </p:txBody>
      </p:sp>
      <p:pic>
        <p:nvPicPr>
          <p:cNvPr id="44" name="Picture 2" descr="Cross-Validation: K Fold vs Monte Carlo | by Rebecca Patro | Towards Data  Science">
            <a:extLst>
              <a:ext uri="{FF2B5EF4-FFF2-40B4-BE49-F238E27FC236}">
                <a16:creationId xmlns:a16="http://schemas.microsoft.com/office/drawing/2014/main" id="{8F1F5818-FA71-4601-80EB-63D474783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70" y="3599990"/>
            <a:ext cx="6844355" cy="306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BFC37BF4-836B-4403-81AD-6C657DD56C55}"/>
              </a:ext>
            </a:extLst>
          </p:cNvPr>
          <p:cNvSpPr txBox="1"/>
          <p:nvPr/>
        </p:nvSpPr>
        <p:spPr>
          <a:xfrm>
            <a:off x="3511402" y="648866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</a:rPr>
              <a:t>5-fold cross-validation</a:t>
            </a:r>
            <a:endParaRPr lang="zh-TW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ED382D-8461-4F30-8775-B71DD4D74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74192"/>
          </a:xfrm>
        </p:spPr>
        <p:txBody>
          <a:bodyPr/>
          <a:lstStyle/>
          <a:p>
            <a:r>
              <a:rPr lang="en-US" altLang="zh-TW" dirty="0"/>
              <a:t>Example of Cross-validation (1/2)  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D0F0EC9-4B09-4799-BA68-A98A3ACFF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81" r="1033"/>
          <a:stretch/>
        </p:blipFill>
        <p:spPr>
          <a:xfrm>
            <a:off x="929835" y="1928037"/>
            <a:ext cx="7284330" cy="352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188846-96B1-45D1-A3F7-E0B38F4FE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of Cross-validation 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7714B5-F684-4D4F-BAFC-D67287EC8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8132" name="Picture 4" descr="../_images/grid_search_cross_validation.png">
            <a:extLst>
              <a:ext uri="{FF2B5EF4-FFF2-40B4-BE49-F238E27FC236}">
                <a16:creationId xmlns:a16="http://schemas.microsoft.com/office/drawing/2014/main" id="{C1F203AD-E442-48D9-B057-8E43F910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36" y="1605516"/>
            <a:ext cx="6852528" cy="47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216EA5E-86DB-4C6D-8ECE-5117D3562CD6}"/>
              </a:ext>
            </a:extLst>
          </p:cNvPr>
          <p:cNvSpPr txBox="1"/>
          <p:nvPr/>
        </p:nvSpPr>
        <p:spPr>
          <a:xfrm>
            <a:off x="1466021" y="6428156"/>
            <a:ext cx="5545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hlinkClick r:id="rId3"/>
              </a:rPr>
              <a:t>https://scikit-learn.org/stable/modules/cross_validation.html</a:t>
            </a:r>
            <a:endParaRPr lang="en-US" altLang="zh-TW" sz="1600" dirty="0"/>
          </a:p>
          <a:p>
            <a:endParaRPr lang="zh-TW" altLang="en-US" sz="1600" dirty="0"/>
          </a:p>
        </p:txBody>
      </p:sp>
      <p:sp>
        <p:nvSpPr>
          <p:cNvPr id="5" name="圖說文字: 折線 4">
            <a:extLst>
              <a:ext uri="{FF2B5EF4-FFF2-40B4-BE49-F238E27FC236}">
                <a16:creationId xmlns:a16="http://schemas.microsoft.com/office/drawing/2014/main" id="{FA613FFD-C2E4-4C3D-BF35-0CEF54E9B174}"/>
              </a:ext>
            </a:extLst>
          </p:cNvPr>
          <p:cNvSpPr/>
          <p:nvPr/>
        </p:nvSpPr>
        <p:spPr>
          <a:xfrm>
            <a:off x="6668697" y="5164092"/>
            <a:ext cx="1336392" cy="331452"/>
          </a:xfrm>
          <a:prstGeom prst="borderCallout2">
            <a:avLst>
              <a:gd name="adj1" fmla="val 40551"/>
              <a:gd name="adj2" fmla="val -5046"/>
              <a:gd name="adj3" fmla="val 38569"/>
              <a:gd name="adj4" fmla="val -20422"/>
              <a:gd name="adj5" fmla="val 126373"/>
              <a:gd name="adj6" fmla="val -607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Validation set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7925995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9B906A-0F98-4717-9090-62A3FC813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altLang="zh-TW" sz="2400" u="sng" dirty="0">
                <a:ea typeface="新細明體" panose="02020500000000000000" pitchFamily="18" charset="-120"/>
              </a:rPr>
              <a:t>Leave-one-out</a:t>
            </a:r>
            <a:r>
              <a:rPr lang="en-US" altLang="zh-TW" sz="2400" dirty="0">
                <a:ea typeface="新細明體" panose="02020500000000000000" pitchFamily="18" charset="-120"/>
              </a:rPr>
              <a:t>: a special case of </a:t>
            </a:r>
            <a:r>
              <a:rPr lang="en-US" altLang="zh-TW" sz="2400" i="1" dirty="0">
                <a:ea typeface="新細明體" panose="02020500000000000000" pitchFamily="18" charset="-120"/>
              </a:rPr>
              <a:t>k-</a:t>
            </a:r>
            <a:r>
              <a:rPr lang="en-US" altLang="zh-TW" sz="2400" dirty="0">
                <a:ea typeface="新細明體" panose="02020500000000000000" pitchFamily="18" charset="-120"/>
              </a:rPr>
              <a:t>fold cross-validation where </a:t>
            </a:r>
            <a:r>
              <a:rPr lang="en-US" altLang="zh-TW" sz="2400" i="1" dirty="0">
                <a:ea typeface="新細明體" panose="02020500000000000000" pitchFamily="18" charset="-120"/>
              </a:rPr>
              <a:t>k</a:t>
            </a:r>
            <a:r>
              <a:rPr lang="en-US" altLang="zh-TW" sz="2400" dirty="0">
                <a:ea typeface="新細明體" panose="02020500000000000000" pitchFamily="18" charset="-120"/>
              </a:rPr>
              <a:t> = # of tuples,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for small sized data</a:t>
            </a:r>
          </a:p>
          <a:p>
            <a:pPr lvl="2">
              <a:lnSpc>
                <a:spcPct val="80000"/>
              </a:lnSpc>
            </a:pPr>
            <a:r>
              <a:rPr lang="en-US" altLang="zh-TW" sz="2200" dirty="0">
                <a:solidFill>
                  <a:srgbClr val="0000FF"/>
                </a:solidFill>
                <a:ea typeface="新細明體" panose="02020500000000000000" pitchFamily="18" charset="-120"/>
              </a:rPr>
              <a:t>Only one sample is “left out” at a time for the test set</a:t>
            </a:r>
          </a:p>
          <a:p>
            <a:pPr lvl="1">
              <a:lnSpc>
                <a:spcPct val="80000"/>
              </a:lnSpc>
            </a:pPr>
            <a:endParaRPr lang="en-US" altLang="zh-TW" sz="24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lvl="1">
              <a:lnSpc>
                <a:spcPct val="80000"/>
              </a:lnSpc>
            </a:pPr>
            <a:r>
              <a:rPr lang="en-US" altLang="zh-TW" sz="2400" b="1" u="sng" dirty="0">
                <a:ea typeface="新細明體" panose="02020500000000000000" pitchFamily="18" charset="-120"/>
              </a:rPr>
              <a:t>*Stratified cross-validation*</a:t>
            </a:r>
            <a:r>
              <a:rPr lang="en-US" altLang="zh-TW" sz="2400" dirty="0">
                <a:ea typeface="新細明體" panose="02020500000000000000" pitchFamily="18" charset="-120"/>
              </a:rPr>
              <a:t>: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folds are stratified </a:t>
            </a:r>
            <a:r>
              <a:rPr lang="en-US" altLang="zh-TW" sz="2400" dirty="0">
                <a:ea typeface="新細明體" panose="02020500000000000000" pitchFamily="18" charset="-120"/>
              </a:rPr>
              <a:t>so that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class dist. in each fold is approx. the same</a:t>
            </a:r>
            <a:r>
              <a:rPr lang="en-US" altLang="zh-TW" sz="2400" dirty="0">
                <a:ea typeface="新細明體" panose="02020500000000000000" pitchFamily="18" charset="-120"/>
              </a:rPr>
              <a:t> as that in the initial data</a:t>
            </a:r>
          </a:p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FDFD446-BA1F-43FA-8CDF-69FB06FB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Evaluating Classifier Accuracy</a:t>
            </a:r>
            <a:endParaRPr lang="zh-TW" altLang="en-US" sz="32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754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6128" y="484981"/>
            <a:ext cx="9144000" cy="6858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Evaluating Classifier Accuracy: Bootstrap</a:t>
            </a:r>
            <a:endParaRPr lang="en-US" altLang="zh-TW" sz="4000" dirty="0">
              <a:ea typeface="新細明體" panose="02020500000000000000" pitchFamily="18" charset="-12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6106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Bootstrap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Works well with small data sets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Samples the given training tuples uniformly 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with replacement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i.e., each time a tuple is selected, it is equally likely to be selected again and re-added to the training set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Several bootstrap methods, and a common one is </a:t>
            </a:r>
            <a:r>
              <a:rPr lang="en-US" altLang="zh-TW" sz="2000" b="1" dirty="0">
                <a:solidFill>
                  <a:srgbClr val="0000FF"/>
                </a:solidFill>
                <a:ea typeface="新細明體" panose="02020500000000000000" pitchFamily="18" charset="-120"/>
              </a:rPr>
              <a:t>.632 </a:t>
            </a:r>
            <a:r>
              <a:rPr lang="en-US" altLang="zh-TW" sz="2000" b="1" dirty="0" err="1">
                <a:solidFill>
                  <a:srgbClr val="0000FF"/>
                </a:solidFill>
                <a:ea typeface="新細明體" panose="02020500000000000000" pitchFamily="18" charset="-120"/>
              </a:rPr>
              <a:t>boostrap</a:t>
            </a:r>
            <a:endParaRPr lang="en-US" altLang="zh-TW" sz="2000" b="1" dirty="0">
              <a:solidFill>
                <a:srgbClr val="0000FF"/>
              </a:solidFill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 data set with </a:t>
            </a:r>
            <a:r>
              <a:rPr lang="en-US" altLang="zh-TW" sz="2000" i="1" dirty="0">
                <a:ea typeface="新細明體" panose="02020500000000000000" pitchFamily="18" charset="-120"/>
              </a:rPr>
              <a:t>d</a:t>
            </a:r>
            <a:r>
              <a:rPr lang="en-US" altLang="zh-TW" sz="2000" dirty="0">
                <a:ea typeface="新細明體" panose="02020500000000000000" pitchFamily="18" charset="-120"/>
              </a:rPr>
              <a:t> tuples is sampled </a:t>
            </a:r>
            <a:r>
              <a:rPr lang="en-US" altLang="zh-TW" sz="2000" i="1" dirty="0">
                <a:ea typeface="新細明體" panose="02020500000000000000" pitchFamily="18" charset="-120"/>
              </a:rPr>
              <a:t>d</a:t>
            </a:r>
            <a:r>
              <a:rPr lang="en-US" altLang="zh-TW" sz="2000" dirty="0">
                <a:ea typeface="新細明體" panose="02020500000000000000" pitchFamily="18" charset="-120"/>
              </a:rPr>
              <a:t> times, with replacement, resulting in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a training set of 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d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 samples</a:t>
            </a:r>
            <a:r>
              <a:rPr lang="en-US" altLang="zh-TW" sz="2000" dirty="0">
                <a:ea typeface="新細明體" panose="02020500000000000000" pitchFamily="18" charset="-120"/>
              </a:rPr>
              <a:t>.  The data tuples that did not make it into the training set end up forming the test set.  About 63.2% of the original data end up in the bootstrap, and the remaining 36.8% form the test set (since (1 – 1/d)</a:t>
            </a:r>
            <a:r>
              <a:rPr lang="en-US" altLang="zh-TW" sz="2000" baseline="30000" dirty="0">
                <a:ea typeface="新細明體" panose="02020500000000000000" pitchFamily="18" charset="-120"/>
              </a:rPr>
              <a:t>d</a:t>
            </a:r>
            <a:r>
              <a:rPr lang="en-US" altLang="zh-TW" sz="2000" dirty="0">
                <a:ea typeface="新細明體" panose="02020500000000000000" pitchFamily="18" charset="-120"/>
              </a:rPr>
              <a:t> ≈ e</a:t>
            </a:r>
            <a:r>
              <a:rPr lang="en-US" altLang="zh-TW" sz="2000" baseline="30000" dirty="0">
                <a:ea typeface="新細明體" panose="02020500000000000000" pitchFamily="18" charset="-120"/>
              </a:rPr>
              <a:t>-1</a:t>
            </a:r>
            <a:r>
              <a:rPr lang="en-US" altLang="zh-TW" sz="2000" dirty="0">
                <a:ea typeface="新細明體" panose="02020500000000000000" pitchFamily="18" charset="-120"/>
              </a:rPr>
              <a:t> = 0.368)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Repeat the sampling procedure 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k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 times</a:t>
            </a:r>
            <a:r>
              <a:rPr lang="en-US" altLang="zh-TW" sz="2000" dirty="0">
                <a:ea typeface="新細明體" panose="02020500000000000000" pitchFamily="18" charset="-120"/>
              </a:rPr>
              <a:t>, overall accuracy of the model:</a:t>
            </a:r>
          </a:p>
          <a:p>
            <a:pPr lvl="1" eaLnBrk="1" hangingPunct="1">
              <a:lnSpc>
                <a:spcPct val="11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</p:txBody>
      </p:sp>
      <p:pic>
        <p:nvPicPr>
          <p:cNvPr id="1249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57" y="5770562"/>
            <a:ext cx="7162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A7A071-3903-4441-8C99-8554671C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cap="none" dirty="0"/>
              <a:t>Evaluation: Significant Tests</a:t>
            </a:r>
            <a:endParaRPr lang="zh-TW" altLang="en-US" cap="none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64A360-BCF5-4C5E-AEA1-F8AA0E3BF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28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300F97EB-5D8B-4D43-90D2-E1C06EB67D3F}" vid="{8FA7D2BC-B3E3-4AC1-80DE-D73818C065E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3786</TotalTime>
  <Words>8138</Words>
  <Application>Microsoft Office PowerPoint</Application>
  <PresentationFormat>如螢幕大小 (4:3)</PresentationFormat>
  <Paragraphs>1224</Paragraphs>
  <Slides>120</Slides>
  <Notes>64</Notes>
  <HiddenSlides>4</HiddenSlides>
  <MMClips>0</MMClips>
  <ScaleCrop>false</ScaleCrop>
  <HeadingPairs>
    <vt:vector size="8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120</vt:i4>
      </vt:variant>
    </vt:vector>
  </HeadingPairs>
  <TitlesOfParts>
    <vt:vector size="140" baseType="lpstr">
      <vt:lpstr>Gulim</vt:lpstr>
      <vt:lpstr>Monotype Sorts</vt:lpstr>
      <vt:lpstr>ＭＳ Ｐゴシック</vt:lpstr>
      <vt:lpstr>微軟正黑體</vt:lpstr>
      <vt:lpstr>新細明體</vt:lpstr>
      <vt:lpstr>Arial</vt:lpstr>
      <vt:lpstr>Calibri</vt:lpstr>
      <vt:lpstr>Cambria Math</vt:lpstr>
      <vt:lpstr>Helvetica</vt:lpstr>
      <vt:lpstr>Marlett</vt:lpstr>
      <vt:lpstr>Symbol</vt:lpstr>
      <vt:lpstr>Tahoma</vt:lpstr>
      <vt:lpstr>Times New Roman</vt:lpstr>
      <vt:lpstr>Wingdings</vt:lpstr>
      <vt:lpstr>Wingdings 2</vt:lpstr>
      <vt:lpstr>佈景主題1</vt:lpstr>
      <vt:lpstr>Worksheet</vt:lpstr>
      <vt:lpstr>Document</vt:lpstr>
      <vt:lpstr>Visio</vt:lpstr>
      <vt:lpstr>Equation</vt:lpstr>
      <vt:lpstr>Chapter 08 Classification: Basic concepts</vt:lpstr>
      <vt:lpstr>Outline</vt:lpstr>
      <vt:lpstr>Supervised vs. Unsupervised Learning</vt:lpstr>
      <vt:lpstr>Prediction Problems: Classification vs. Numeric Prediction</vt:lpstr>
      <vt:lpstr>Classification: Definition</vt:lpstr>
      <vt:lpstr>Examples of Classification Task</vt:lpstr>
      <vt:lpstr>Classification Techniques</vt:lpstr>
      <vt:lpstr>General Approach for Building Classification Model</vt:lpstr>
      <vt:lpstr>Classification—A Two-Step Process </vt:lpstr>
      <vt:lpstr>Step 1: Model Construction</vt:lpstr>
      <vt:lpstr>Step2: Using the Model in Prediction </vt:lpstr>
      <vt:lpstr>Example of a Decision Tree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Another Example of Decision Tree</vt:lpstr>
      <vt:lpstr>Decision Tree Induction</vt:lpstr>
      <vt:lpstr>Decision Tree Induction: An Example</vt:lpstr>
      <vt:lpstr>Algorithm for Decision Tree Induction</vt:lpstr>
      <vt:lpstr>Design Issues of Decision Tree Induction</vt:lpstr>
      <vt:lpstr>Methods for Expressing Test Conditions</vt:lpstr>
      <vt:lpstr>Test Condition for Nominal Attributes</vt:lpstr>
      <vt:lpstr>Test Condition for Ordinal Attributes</vt:lpstr>
      <vt:lpstr>Test Condition for Continuous Attributes</vt:lpstr>
      <vt:lpstr>Splitting Based on Continuous Attributes</vt:lpstr>
      <vt:lpstr>How to determine the Best Split</vt:lpstr>
      <vt:lpstr>How to determine the Best Split</vt:lpstr>
      <vt:lpstr>Measures of Node Impurity</vt:lpstr>
      <vt:lpstr>Finding the Best Split</vt:lpstr>
      <vt:lpstr>Finding the Best Split</vt:lpstr>
      <vt:lpstr>Attribute Selection in Decision Tree</vt:lpstr>
      <vt:lpstr>Attribute Selection Measure</vt:lpstr>
      <vt:lpstr>PowerPoint 簡報</vt:lpstr>
      <vt:lpstr>Information Gain</vt:lpstr>
      <vt:lpstr>Information Gain</vt:lpstr>
      <vt:lpstr>Computing Information-Gain for Continuous-Valued Attributes</vt:lpstr>
      <vt:lpstr>Gain Ratio (C4.5)</vt:lpstr>
      <vt:lpstr>Gini Index (CART)</vt:lpstr>
      <vt:lpstr>Computation of Gini Index </vt:lpstr>
      <vt:lpstr>Computation of Gini Index </vt:lpstr>
      <vt:lpstr>Comparing Attribute Selection Measures</vt:lpstr>
      <vt:lpstr>Other Attribute Selection Measures</vt:lpstr>
      <vt:lpstr>Model Overfitting</vt:lpstr>
      <vt:lpstr>Overfitting in decision trees</vt:lpstr>
      <vt:lpstr>Classification Errors</vt:lpstr>
      <vt:lpstr>Example Data Set</vt:lpstr>
      <vt:lpstr>Increasing number of nodes in Decision Trees</vt:lpstr>
      <vt:lpstr>Decision Tree with 4 nodes</vt:lpstr>
      <vt:lpstr>Decision Tree with 50 nodes</vt:lpstr>
      <vt:lpstr>Which tree is better?</vt:lpstr>
      <vt:lpstr>Model Underfitting and Overfitting</vt:lpstr>
      <vt:lpstr>Model Overfitting – Impact of Training Data Size</vt:lpstr>
      <vt:lpstr>Reasons for Model Overfitting</vt:lpstr>
      <vt:lpstr>Tree pruning</vt:lpstr>
      <vt:lpstr>An example of tree pruning</vt:lpstr>
      <vt:lpstr>Enhancements to Basic Decision Tree Induction</vt:lpstr>
      <vt:lpstr>Classification in Large Databases</vt:lpstr>
      <vt:lpstr>Scalability Framework for RainForest</vt:lpstr>
      <vt:lpstr>Rainforest:  Training Set and Its AVC Sets </vt:lpstr>
      <vt:lpstr>BOAT (Bootstrapped Optimistic Algorithm for Tree Construction)</vt:lpstr>
      <vt:lpstr>Bayes Classification Methods</vt:lpstr>
      <vt:lpstr>Bayesian Classification: Why?</vt:lpstr>
      <vt:lpstr>Bayes’ Theorem: Basics</vt:lpstr>
      <vt:lpstr>Prediction Based on Bayes’ Theorem</vt:lpstr>
      <vt:lpstr>Classification Is to Derive the Maximum Posteriori</vt:lpstr>
      <vt:lpstr>Naïve Bayes Classifier </vt:lpstr>
      <vt:lpstr>Naïve Bayes Classifier: Training Dataset</vt:lpstr>
      <vt:lpstr>Naïve Bayes Classifier: An Example</vt:lpstr>
      <vt:lpstr>Avoiding the Zero-Probability Problem</vt:lpstr>
      <vt:lpstr>Naïve Bayes Classifier: Comments</vt:lpstr>
      <vt:lpstr>Rule-based Classification</vt:lpstr>
      <vt:lpstr>Using IF-THEN Rules for Classification</vt:lpstr>
      <vt:lpstr>Using IF-THEN Rules for Classification</vt:lpstr>
      <vt:lpstr>Rule Extraction from a Decision Tree</vt:lpstr>
      <vt:lpstr>Rule Extraction from a Decision Tree</vt:lpstr>
      <vt:lpstr>Rule Induction: Sequential Covering Method </vt:lpstr>
      <vt:lpstr>Sequential Covering Algorithm </vt:lpstr>
      <vt:lpstr>Rule Generation</vt:lpstr>
      <vt:lpstr>How to Learn-One-Rule?</vt:lpstr>
      <vt:lpstr>Model Evaluation and Selection</vt:lpstr>
      <vt:lpstr>Model Evaluation and Selection</vt:lpstr>
      <vt:lpstr>Classifier Evaluation Metrics: Confusion Matrix</vt:lpstr>
      <vt:lpstr>Evaluation Measures</vt:lpstr>
      <vt:lpstr>Classifier Evaluation Metrics: Accuracy, Error Rate, Sensitivity and Specificity</vt:lpstr>
      <vt:lpstr>Classifier Evaluation Metrics:  Precision and Recall, and F-measures</vt:lpstr>
      <vt:lpstr>Classifier Evaluation Metrics:  Precision and Recall, and F-measures</vt:lpstr>
      <vt:lpstr>Classifier Evaluation Metrics: Example</vt:lpstr>
      <vt:lpstr>Classifier Evaluation Metrics: An Exercise</vt:lpstr>
      <vt:lpstr>Evaluating Classifier Accuracy</vt:lpstr>
      <vt:lpstr>Holdout Method</vt:lpstr>
      <vt:lpstr>Evaluating Classifier Accuracy</vt:lpstr>
      <vt:lpstr>Example of Cross-validation (1/2)  </vt:lpstr>
      <vt:lpstr>Example of Cross-validation (2/2)</vt:lpstr>
      <vt:lpstr>Evaluating Classifier Accuracy</vt:lpstr>
      <vt:lpstr>Evaluating Classifier Accuracy: Bootstrap</vt:lpstr>
      <vt:lpstr>Evaluation: Significant Tests</vt:lpstr>
      <vt:lpstr>Estimating Confidence Intervals: Classifier Models M1 vs. M2</vt:lpstr>
      <vt:lpstr>Estimating Confidence Intervals: Null Hypothesis</vt:lpstr>
      <vt:lpstr>Estimating Confidence Intervals: t-test</vt:lpstr>
      <vt:lpstr>Estimating Confidence Intervals: Table for t-distribution</vt:lpstr>
      <vt:lpstr>Estimating Confidence Intervals: Statistical Significance</vt:lpstr>
      <vt:lpstr>Model Selection: ROC Curves</vt:lpstr>
      <vt:lpstr>Model Selection: ROC Curves</vt:lpstr>
      <vt:lpstr>Plotting an ROC curve</vt:lpstr>
      <vt:lpstr>Model Selection: ROC Curves</vt:lpstr>
      <vt:lpstr>Issues Affecting Model Selection</vt:lpstr>
      <vt:lpstr>Techniques to Improve Classification Accuracy: Ensemble Methods</vt:lpstr>
      <vt:lpstr>Ensemble Methods: Increasing the Accuracy</vt:lpstr>
      <vt:lpstr>Bagging: Boostrap Aggregation</vt:lpstr>
      <vt:lpstr>Boosting</vt:lpstr>
      <vt:lpstr>Adaboost (Freund and Schapire, 1997)</vt:lpstr>
      <vt:lpstr>Random Forest (Breiman 2001) </vt:lpstr>
      <vt:lpstr>Classification of Class-Imbalanced Data Sets</vt:lpstr>
      <vt:lpstr>Summary (I)</vt:lpstr>
      <vt:lpstr>Summary (II)</vt:lpstr>
      <vt:lpstr>Issues: Evaluating Classification Methods</vt:lpstr>
      <vt:lpstr>Predictor Error Measures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08 Classification: Basic concepts</dc:title>
  <dc:creator>christine</dc:creator>
  <cp:lastModifiedBy>賴錦慧</cp:lastModifiedBy>
  <cp:revision>83</cp:revision>
  <dcterms:created xsi:type="dcterms:W3CDTF">2022-08-16T07:43:16Z</dcterms:created>
  <dcterms:modified xsi:type="dcterms:W3CDTF">2022-12-05T07:27:36Z</dcterms:modified>
</cp:coreProperties>
</file>