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9"/>
  </p:notesMasterIdLst>
  <p:handoutMasterIdLst>
    <p:handoutMasterId r:id="rId50"/>
  </p:handoutMasterIdLst>
  <p:sldIdLst>
    <p:sldId id="461" r:id="rId2"/>
    <p:sldId id="351" r:id="rId3"/>
    <p:sldId id="352" r:id="rId4"/>
    <p:sldId id="353" r:id="rId5"/>
    <p:sldId id="354" r:id="rId6"/>
    <p:sldId id="355" r:id="rId7"/>
    <p:sldId id="356" r:id="rId8"/>
    <p:sldId id="357" r:id="rId9"/>
    <p:sldId id="358" r:id="rId10"/>
    <p:sldId id="359" r:id="rId11"/>
    <p:sldId id="360" r:id="rId12"/>
    <p:sldId id="442" r:id="rId13"/>
    <p:sldId id="443" r:id="rId14"/>
    <p:sldId id="444" r:id="rId15"/>
    <p:sldId id="462" r:id="rId16"/>
    <p:sldId id="463" r:id="rId17"/>
    <p:sldId id="447" r:id="rId18"/>
    <p:sldId id="464" r:id="rId19"/>
    <p:sldId id="449" r:id="rId20"/>
    <p:sldId id="450" r:id="rId21"/>
    <p:sldId id="364" r:id="rId22"/>
    <p:sldId id="365" r:id="rId23"/>
    <p:sldId id="366" r:id="rId24"/>
    <p:sldId id="408" r:id="rId25"/>
    <p:sldId id="451" r:id="rId26"/>
    <p:sldId id="465" r:id="rId27"/>
    <p:sldId id="410" r:id="rId28"/>
    <p:sldId id="411" r:id="rId29"/>
    <p:sldId id="414" r:id="rId30"/>
    <p:sldId id="413" r:id="rId31"/>
    <p:sldId id="397" r:id="rId32"/>
    <p:sldId id="386" r:id="rId33"/>
    <p:sldId id="388" r:id="rId34"/>
    <p:sldId id="389" r:id="rId35"/>
    <p:sldId id="390" r:id="rId36"/>
    <p:sldId id="409" r:id="rId37"/>
    <p:sldId id="393" r:id="rId38"/>
    <p:sldId id="396" r:id="rId39"/>
    <p:sldId id="403" r:id="rId40"/>
    <p:sldId id="455" r:id="rId41"/>
    <p:sldId id="398" r:id="rId42"/>
    <p:sldId id="457" r:id="rId43"/>
    <p:sldId id="456" r:id="rId44"/>
    <p:sldId id="405" r:id="rId45"/>
    <p:sldId id="406" r:id="rId46"/>
    <p:sldId id="453" r:id="rId47"/>
    <p:sldId id="454" r:id="rId48"/>
  </p:sldIdLst>
  <p:sldSz cx="10274300" cy="6845300"/>
  <p:notesSz cx="7073900" cy="10325100"/>
  <p:kinsoku lang="zh-TW" invalStChars="!),.:;?]}，、。．；：？！︰…‥﹐﹑﹒﹔﹕﹖﹗｜–︱—︳?︴﹏）︶﹜︸〕︺】︼》︾〉﹀」﹂』﹄﹚﹜﹞’”〞′·" invalEndChars="([{（︵﹛︷〔︹【︻《︽〈︿「﹁『﹃﹙﹛﹝‘“〝‵"/>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56">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3300"/>
    <a:srgbClr val="FFFF66"/>
    <a:srgbClr val="CCFFCC"/>
    <a:srgbClr val="009900"/>
    <a:srgbClr val="FFCCCC"/>
    <a:srgbClr val="CCE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84563" autoAdjust="0"/>
  </p:normalViewPr>
  <p:slideViewPr>
    <p:cSldViewPr showGuides="1">
      <p:cViewPr varScale="1">
        <p:scale>
          <a:sx n="91" d="100"/>
          <a:sy n="91" d="100"/>
        </p:scale>
        <p:origin x="186" y="96"/>
      </p:cViewPr>
      <p:guideLst>
        <p:guide orient="horz" pos="2156"/>
        <p:guide pos="32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171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971550" y="882650"/>
            <a:ext cx="5143500" cy="341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588791893"/>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kumimoji="1" sz="1200" kern="1200">
        <a:solidFill>
          <a:schemeClr val="tx1"/>
        </a:solidFill>
        <a:latin typeface="Arial" pitchFamily="34" charset="0"/>
        <a:ea typeface="Taipei" charset="-120"/>
        <a:cs typeface="+mn-cs"/>
      </a:defRPr>
    </a:lvl1pPr>
    <a:lvl2pPr marL="457200" algn="l" defTabSz="762000" rtl="0" eaLnBrk="0" fontAlgn="base" hangingPunct="0">
      <a:lnSpc>
        <a:spcPct val="90000"/>
      </a:lnSpc>
      <a:spcBef>
        <a:spcPct val="40000"/>
      </a:spcBef>
      <a:spcAft>
        <a:spcPct val="0"/>
      </a:spcAft>
      <a:defRPr kumimoji="1" sz="1200" kern="1200">
        <a:solidFill>
          <a:schemeClr val="tx1"/>
        </a:solidFill>
        <a:latin typeface="Arial" pitchFamily="34" charset="0"/>
        <a:ea typeface="Taipei" charset="-120"/>
        <a:cs typeface="+mn-cs"/>
      </a:defRPr>
    </a:lvl2pPr>
    <a:lvl3pPr marL="914400" algn="l" defTabSz="762000" rtl="0" eaLnBrk="0" fontAlgn="base" hangingPunct="0">
      <a:lnSpc>
        <a:spcPct val="90000"/>
      </a:lnSpc>
      <a:spcBef>
        <a:spcPct val="40000"/>
      </a:spcBef>
      <a:spcAft>
        <a:spcPct val="0"/>
      </a:spcAft>
      <a:defRPr kumimoji="1" sz="1200" kern="1200">
        <a:solidFill>
          <a:schemeClr val="tx1"/>
        </a:solidFill>
        <a:latin typeface="Arial" pitchFamily="34" charset="0"/>
        <a:ea typeface="Taipei" charset="-120"/>
        <a:cs typeface="+mn-cs"/>
      </a:defRPr>
    </a:lvl3pPr>
    <a:lvl4pPr marL="1371600" algn="l" defTabSz="762000" rtl="0" eaLnBrk="0" fontAlgn="base" hangingPunct="0">
      <a:lnSpc>
        <a:spcPct val="90000"/>
      </a:lnSpc>
      <a:spcBef>
        <a:spcPct val="40000"/>
      </a:spcBef>
      <a:spcAft>
        <a:spcPct val="0"/>
      </a:spcAft>
      <a:defRPr kumimoji="1" sz="1200" kern="1200">
        <a:solidFill>
          <a:schemeClr val="tx1"/>
        </a:solidFill>
        <a:latin typeface="Arial" pitchFamily="34" charset="0"/>
        <a:ea typeface="Taipei" charset="-120"/>
        <a:cs typeface="+mn-cs"/>
      </a:defRPr>
    </a:lvl4pPr>
    <a:lvl5pPr marL="1828800" algn="l" defTabSz="762000" rtl="0" eaLnBrk="0" fontAlgn="base" hangingPunct="0">
      <a:lnSpc>
        <a:spcPct val="90000"/>
      </a:lnSpc>
      <a:spcBef>
        <a:spcPct val="40000"/>
      </a:spcBef>
      <a:spcAft>
        <a:spcPct val="0"/>
      </a:spcAft>
      <a:defRPr kumimoji="1" sz="1200" kern="1200">
        <a:solidFill>
          <a:schemeClr val="tx1"/>
        </a:solidFill>
        <a:latin typeface="Arial" pitchFamily="34" charset="0"/>
        <a:ea typeface="Taipei"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79488" y="882650"/>
            <a:ext cx="5127625" cy="3416300"/>
          </a:xfrm>
        </p:spPr>
      </p:sp>
      <p:sp>
        <p:nvSpPr>
          <p:cNvPr id="3" name="備忘稿版面配置區 2"/>
          <p:cNvSpPr>
            <a:spLocks noGrp="1"/>
          </p:cNvSpPr>
          <p:nvPr>
            <p:ph type="body" idx="1"/>
          </p:nvPr>
        </p:nvSpPr>
        <p:spPr>
          <a:xfrm>
            <a:off x="708025" y="4968875"/>
            <a:ext cx="5657850" cy="4065588"/>
          </a:xfrm>
          <a:prstGeom prst="rect">
            <a:avLst/>
          </a:prstGeom>
        </p:spPr>
        <p:txBody>
          <a:bodyPr/>
          <a:lstStyle/>
          <a:p>
            <a:endParaRPr lang="zh-TW" altLang="en-US" dirty="0"/>
          </a:p>
        </p:txBody>
      </p:sp>
    </p:spTree>
    <p:extLst>
      <p:ext uri="{BB962C8B-B14F-4D97-AF65-F5344CB8AC3E}">
        <p14:creationId xmlns:p14="http://schemas.microsoft.com/office/powerpoint/2010/main" val="12398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631825" y="774700"/>
            <a:ext cx="5810250" cy="3871913"/>
          </a:xfrm>
        </p:spPr>
      </p:sp>
      <p:sp>
        <p:nvSpPr>
          <p:cNvPr id="7577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a:ea typeface="新細明體" panose="02020500000000000000" pitchFamily="18" charset="-120"/>
              </a:rPr>
              <a:t>The interview is the primary data collection technique for gathering data in qualitative methodologies. Interviews may vary based on the number of people involved during the interview, the level of structure, the proximity of the interviewer to the participant, and the number of interviews conducted during the research. An interview can be conducted in groups or individually. </a:t>
            </a:r>
          </a:p>
          <a:p>
            <a:r>
              <a:rPr lang="en-US" altLang="zh-TW" dirty="0">
                <a:ea typeface="新細明體" panose="02020500000000000000" pitchFamily="18" charset="-120"/>
              </a:rPr>
              <a:t>Exhibit 7-5 compares the individual and the group interview as a research methodology. Both are important in qualitative research. </a:t>
            </a:r>
          </a:p>
        </p:txBody>
      </p:sp>
    </p:spTree>
    <p:extLst>
      <p:ext uri="{BB962C8B-B14F-4D97-AF65-F5344CB8AC3E}">
        <p14:creationId xmlns:p14="http://schemas.microsoft.com/office/powerpoint/2010/main" val="247198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31825" y="774700"/>
            <a:ext cx="5810250" cy="3871913"/>
          </a:xfrm>
        </p:spPr>
      </p:sp>
      <p:sp>
        <p:nvSpPr>
          <p:cNvPr id="7782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en-US" altLang="zh-TW" dirty="0">
              <a:ea typeface="新細明體" panose="02020500000000000000" pitchFamily="18" charset="-120"/>
            </a:endParaRPr>
          </a:p>
        </p:txBody>
      </p:sp>
    </p:spTree>
    <p:extLst>
      <p:ext uri="{BB962C8B-B14F-4D97-AF65-F5344CB8AC3E}">
        <p14:creationId xmlns:p14="http://schemas.microsoft.com/office/powerpoint/2010/main" val="353170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a:xfrm>
            <a:off x="979488" y="882650"/>
            <a:ext cx="5127625" cy="3416300"/>
          </a:xfrm>
        </p:spPr>
      </p:sp>
      <p:sp>
        <p:nvSpPr>
          <p:cNvPr id="83971"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098130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a:xfrm>
            <a:off x="979488" y="882650"/>
            <a:ext cx="5127625" cy="3416300"/>
          </a:xfrm>
        </p:spPr>
      </p:sp>
      <p:sp>
        <p:nvSpPr>
          <p:cNvPr id="86019"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841683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a:xfrm>
            <a:off x="979488" y="882650"/>
            <a:ext cx="5127625" cy="3416300"/>
          </a:xfrm>
        </p:spPr>
      </p:sp>
      <p:sp>
        <p:nvSpPr>
          <p:cNvPr id="88067"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1105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a:xfrm>
            <a:off x="979488" y="882650"/>
            <a:ext cx="5127625" cy="3416300"/>
          </a:xfrm>
        </p:spPr>
      </p:sp>
      <p:sp>
        <p:nvSpPr>
          <p:cNvPr id="90115"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08938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a:xfrm>
            <a:off x="979488" y="882650"/>
            <a:ext cx="5127625" cy="3416300"/>
          </a:xfrm>
        </p:spPr>
      </p:sp>
      <p:sp>
        <p:nvSpPr>
          <p:cNvPr id="92163"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4014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a:xfrm>
            <a:off x="979488" y="882650"/>
            <a:ext cx="5127625" cy="3416300"/>
          </a:xfrm>
        </p:spPr>
      </p:sp>
      <p:sp>
        <p:nvSpPr>
          <p:cNvPr id="94211"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925536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a:xfrm>
            <a:off x="979488" y="882650"/>
            <a:ext cx="5127625" cy="3416300"/>
          </a:xfrm>
        </p:spPr>
      </p:sp>
      <p:sp>
        <p:nvSpPr>
          <p:cNvPr id="96259"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73060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a:xfrm>
            <a:off x="979488" y="882650"/>
            <a:ext cx="5127625" cy="3416300"/>
          </a:xfrm>
        </p:spPr>
      </p:sp>
      <p:sp>
        <p:nvSpPr>
          <p:cNvPr id="98307"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11047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631825" y="774700"/>
            <a:ext cx="5810250" cy="3871913"/>
          </a:xfrm>
        </p:spPr>
      </p:sp>
      <p:sp>
        <p:nvSpPr>
          <p:cNvPr id="5939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researcher chooses a qualitative methodology based on the project’s purpose, its schedule including the speed with which insights are needed; its budget, the issue(s) or topic(s) being studied; the types of participants needed; and the researcher’s skill, personality, and preferences.</a:t>
            </a:r>
          </a:p>
        </p:txBody>
      </p:sp>
    </p:spTree>
    <p:extLst>
      <p:ext uri="{BB962C8B-B14F-4D97-AF65-F5344CB8AC3E}">
        <p14:creationId xmlns:p14="http://schemas.microsoft.com/office/powerpoint/2010/main" val="1656226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a:xfrm>
            <a:off x="979488" y="882650"/>
            <a:ext cx="5127625" cy="3416300"/>
          </a:xfrm>
        </p:spPr>
      </p:sp>
      <p:sp>
        <p:nvSpPr>
          <p:cNvPr id="100355"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165338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631825" y="774700"/>
            <a:ext cx="5810250" cy="3871913"/>
          </a:xfrm>
        </p:spPr>
      </p:sp>
      <p:sp>
        <p:nvSpPr>
          <p:cNvPr id="10445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a:ea typeface="新細明體" panose="02020500000000000000" pitchFamily="18" charset="-120"/>
              </a:rPr>
              <a:t>Group interviews involve a single interviewer with more than one research participant. They vary widely in size. </a:t>
            </a:r>
          </a:p>
          <a:p>
            <a:pPr>
              <a:buFontTx/>
              <a:buChar char="•"/>
            </a:pPr>
            <a:r>
              <a:rPr lang="en-US" altLang="zh-TW" dirty="0">
                <a:ea typeface="新細明體" panose="02020500000000000000" pitchFamily="18" charset="-120"/>
              </a:rPr>
              <a:t>Mini-groups involve 2-6 people. Small groups usually include 6-10 people and are generally the most used. Supergroups include up to 20 people. </a:t>
            </a:r>
          </a:p>
          <a:p>
            <a:pPr>
              <a:buFontTx/>
              <a:buChar char="•"/>
            </a:pPr>
            <a:r>
              <a:rPr lang="en-US" altLang="zh-TW" dirty="0">
                <a:ea typeface="新細明體" panose="02020500000000000000" pitchFamily="18" charset="-120"/>
              </a:rPr>
              <a:t>The focus group is a type of small group (6-</a:t>
            </a:r>
            <a:r>
              <a:rPr lang="en-US" altLang="zh-TW" dirty="0" err="1">
                <a:ea typeface="新細明體" panose="02020500000000000000" pitchFamily="18" charset="-120"/>
              </a:rPr>
              <a:t>10.Dyads</a:t>
            </a:r>
            <a:r>
              <a:rPr lang="en-US" altLang="zh-TW" dirty="0">
                <a:ea typeface="新細明體" panose="02020500000000000000" pitchFamily="18" charset="-120"/>
              </a:rPr>
              <a:t> are frequently used when the special nature of the relationship is needed to stimulate frank discussion on a sensitive topic. </a:t>
            </a:r>
          </a:p>
          <a:p>
            <a:r>
              <a:rPr lang="en-US" altLang="zh-TW" dirty="0">
                <a:ea typeface="新細明體" panose="02020500000000000000" pitchFamily="18" charset="-120"/>
              </a:rPr>
              <a:t>Group interaction is desirable but time constraints still limit extracting detail from each participant. It is also difficult to recruit, arrange, and coordinate group discussions. </a:t>
            </a:r>
          </a:p>
        </p:txBody>
      </p:sp>
    </p:spTree>
    <p:extLst>
      <p:ext uri="{BB962C8B-B14F-4D97-AF65-F5344CB8AC3E}">
        <p14:creationId xmlns:p14="http://schemas.microsoft.com/office/powerpoint/2010/main" val="1474217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631825" y="774700"/>
            <a:ext cx="5810250" cy="3871913"/>
          </a:xfrm>
        </p:spPr>
      </p:sp>
      <p:sp>
        <p:nvSpPr>
          <p:cNvPr id="10649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skilled researcher helps the sponsor determine an appropriate number of group interviews to conduct. This slide lists the considerations affecting the number of group interviews. The following guidelines apply.</a:t>
            </a:r>
          </a:p>
          <a:p>
            <a:pPr>
              <a:buFont typeface="Wingdings" panose="05000000000000000000" pitchFamily="2" charset="2"/>
              <a:buChar char="§"/>
            </a:pPr>
            <a:r>
              <a:rPr lang="en-US" altLang="zh-TW">
                <a:ea typeface="新細明體" panose="02020500000000000000" pitchFamily="18" charset="-120"/>
              </a:rPr>
              <a:t>The broader the issue(s), the more groups needed.</a:t>
            </a:r>
          </a:p>
          <a:p>
            <a:pPr>
              <a:buFont typeface="Wingdings" panose="05000000000000000000" pitchFamily="2" charset="2"/>
              <a:buChar char="§"/>
            </a:pPr>
            <a:r>
              <a:rPr lang="en-US" altLang="zh-TW">
                <a:ea typeface="新細明體" panose="02020500000000000000" pitchFamily="18" charset="-120"/>
              </a:rPr>
              <a:t>The larger the number of distinct market segments of interest, the more groups needed.</a:t>
            </a:r>
          </a:p>
          <a:p>
            <a:pPr>
              <a:buFont typeface="Wingdings" panose="05000000000000000000" pitchFamily="2" charset="2"/>
              <a:buChar char="§"/>
            </a:pPr>
            <a:r>
              <a:rPr lang="en-US" altLang="zh-TW">
                <a:ea typeface="新細明體" panose="02020500000000000000" pitchFamily="18" charset="-120"/>
              </a:rPr>
              <a:t>The larger the number of desired new ideas, the more groups needed. </a:t>
            </a:r>
          </a:p>
          <a:p>
            <a:pPr>
              <a:buFont typeface="Wingdings" panose="05000000000000000000" pitchFamily="2" charset="2"/>
              <a:buChar char="§"/>
            </a:pPr>
            <a:r>
              <a:rPr lang="en-US" altLang="zh-TW">
                <a:ea typeface="新細明體" panose="02020500000000000000" pitchFamily="18" charset="-120"/>
              </a:rPr>
              <a:t>The greater the level of detail desired, the more groups needed.</a:t>
            </a:r>
          </a:p>
          <a:p>
            <a:pPr>
              <a:buFont typeface="Wingdings" panose="05000000000000000000" pitchFamily="2" charset="2"/>
              <a:buChar char="§"/>
            </a:pPr>
            <a:r>
              <a:rPr lang="en-US" altLang="zh-TW">
                <a:ea typeface="新細明體" panose="02020500000000000000" pitchFamily="18" charset="-120"/>
              </a:rPr>
              <a:t>The greater the influence of ethnic and geographic differences, the more groups needed. </a:t>
            </a:r>
          </a:p>
          <a:p>
            <a:pPr>
              <a:buFont typeface="Wingdings" panose="05000000000000000000" pitchFamily="2" charset="2"/>
              <a:buChar char="§"/>
            </a:pPr>
            <a:r>
              <a:rPr lang="en-US" altLang="zh-TW">
                <a:ea typeface="新細明體" panose="02020500000000000000" pitchFamily="18" charset="-120"/>
              </a:rPr>
              <a:t>The less homogeneity, the more groups needed.</a:t>
            </a:r>
          </a:p>
          <a:p>
            <a:pPr>
              <a:buFont typeface="Wingdings" panose="05000000000000000000" pitchFamily="2" charset="2"/>
              <a:buNone/>
            </a:pPr>
            <a:r>
              <a:rPr lang="en-US" altLang="zh-TW">
                <a:ea typeface="新細明體" panose="02020500000000000000" pitchFamily="18" charset="-120"/>
              </a:rPr>
              <a:t>The general rule is that one should keep conducting focus groups until no new insights are gained. </a:t>
            </a:r>
          </a:p>
        </p:txBody>
      </p:sp>
    </p:spTree>
    <p:extLst>
      <p:ext uri="{BB962C8B-B14F-4D97-AF65-F5344CB8AC3E}">
        <p14:creationId xmlns:p14="http://schemas.microsoft.com/office/powerpoint/2010/main" val="3687349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631825" y="774700"/>
            <a:ext cx="5810250" cy="3871913"/>
          </a:xfrm>
        </p:spPr>
      </p:sp>
      <p:sp>
        <p:nvSpPr>
          <p:cNvPr id="10854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focus group is a panel of people (usually 6-10 people), led by a trained moderator, who meet for 90 minutes to 2 hours. The facilitator uses group dynamics principles to focus or guide the group in an exchange of ideas, feelings, and experiences.</a:t>
            </a:r>
          </a:p>
          <a:p>
            <a:r>
              <a:rPr lang="en-US" altLang="zh-TW">
                <a:ea typeface="新細明體" panose="02020500000000000000" pitchFamily="18" charset="-120"/>
              </a:rPr>
              <a:t>The term focus group was first coined by R.K. Merton in his 1956 book, The Focused Interview.</a:t>
            </a:r>
          </a:p>
          <a:p>
            <a:r>
              <a:rPr lang="en-US" altLang="zh-TW">
                <a:ea typeface="新細明體" panose="02020500000000000000" pitchFamily="18" charset="-120"/>
              </a:rPr>
              <a:t>Focus groups can be conducted using various modes. </a:t>
            </a:r>
          </a:p>
          <a:p>
            <a:r>
              <a:rPr lang="en-US" altLang="zh-TW">
                <a:ea typeface="新細明體" panose="02020500000000000000" pitchFamily="18" charset="-120"/>
              </a:rPr>
              <a:t>Telephone focus groups are effective when it is difficult to recruit the desired participants, when target group members are rare, when issues are sensitive, and when one needs national representation with a few groups. Telephone focus groups are usually shorter than traditional groups and less expensive. They should not be used when participants need to handle a product that cannot be sent ahead to them, when the session must be long, or when the participants are children.</a:t>
            </a:r>
          </a:p>
          <a:p>
            <a:r>
              <a:rPr lang="en-US" altLang="zh-TW">
                <a:ea typeface="新細明體" panose="02020500000000000000" pitchFamily="18" charset="-120"/>
              </a:rPr>
              <a:t>Online focus groups are very effective with teens and young adults. Access and speed are strengths of this mode, but it is more difficult to gain insight from group dynamics.</a:t>
            </a:r>
          </a:p>
          <a:p>
            <a:r>
              <a:rPr lang="en-US" altLang="zh-TW">
                <a:ea typeface="新細明體" panose="02020500000000000000" pitchFamily="18" charset="-120"/>
              </a:rPr>
              <a:t>Videoconferencing is likely to grow as a focus group mode because it saves time and money while creating less barrier between moderator and participants than the telephone.</a:t>
            </a:r>
          </a:p>
          <a:p>
            <a:r>
              <a:rPr lang="en-US" altLang="zh-TW">
                <a:ea typeface="新細明體" panose="02020500000000000000" pitchFamily="18" charset="-120"/>
              </a:rPr>
              <a:t>All methods provide for transcriptions of the full interview. These are analyzed using content analysis.</a:t>
            </a:r>
          </a:p>
        </p:txBody>
      </p:sp>
    </p:spTree>
    <p:extLst>
      <p:ext uri="{BB962C8B-B14F-4D97-AF65-F5344CB8AC3E}">
        <p14:creationId xmlns:p14="http://schemas.microsoft.com/office/powerpoint/2010/main" val="1625096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a:xfrm>
            <a:off x="979488" y="882650"/>
            <a:ext cx="5127625" cy="3416300"/>
          </a:xfrm>
        </p:spPr>
      </p:sp>
      <p:sp>
        <p:nvSpPr>
          <p:cNvPr id="114691"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192262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631825" y="774700"/>
            <a:ext cx="5810250" cy="3871913"/>
          </a:xfrm>
        </p:spPr>
      </p:sp>
      <p:sp>
        <p:nvSpPr>
          <p:cNvPr id="11059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en-US" altLang="zh-TW" sz="1100" dirty="0">
              <a:ea typeface="新細明體" panose="02020500000000000000" pitchFamily="18" charset="-120"/>
            </a:endParaRPr>
          </a:p>
        </p:txBody>
      </p:sp>
    </p:spTree>
    <p:extLst>
      <p:ext uri="{BB962C8B-B14F-4D97-AF65-F5344CB8AC3E}">
        <p14:creationId xmlns:p14="http://schemas.microsoft.com/office/powerpoint/2010/main" val="2242489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a:xfrm>
            <a:off x="979488" y="882650"/>
            <a:ext cx="5127625" cy="3416300"/>
          </a:xfrm>
        </p:spPr>
      </p:sp>
      <p:sp>
        <p:nvSpPr>
          <p:cNvPr id="118787"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122365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a:xfrm>
            <a:off x="979488" y="882650"/>
            <a:ext cx="5127625" cy="3416300"/>
          </a:xfrm>
        </p:spPr>
      </p:sp>
      <p:sp>
        <p:nvSpPr>
          <p:cNvPr id="120835"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534912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a:xfrm>
            <a:off x="979488" y="882650"/>
            <a:ext cx="5127625" cy="3416300"/>
          </a:xfrm>
        </p:spPr>
      </p:sp>
      <p:sp>
        <p:nvSpPr>
          <p:cNvPr id="124931"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199990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a:xfrm>
            <a:off x="979488" y="882650"/>
            <a:ext cx="5127625" cy="3416300"/>
          </a:xfrm>
        </p:spPr>
      </p:sp>
      <p:sp>
        <p:nvSpPr>
          <p:cNvPr id="122883"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24354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631825" y="774700"/>
            <a:ext cx="5810250" cy="3871913"/>
          </a:xfrm>
        </p:spPr>
      </p:sp>
      <p:sp>
        <p:nvSpPr>
          <p:cNvPr id="6144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Sample sizes for qualitative research vary by technique but are generally small. A study might include just two or three focus groups or a few dozen individual depth interviews. </a:t>
            </a:r>
          </a:p>
          <a:p>
            <a:r>
              <a:rPr lang="en-US" altLang="zh-TW">
                <a:ea typeface="新細明體" panose="02020500000000000000" pitchFamily="18" charset="-120"/>
              </a:rPr>
              <a:t>Qualitative research involves non-probability sampling, where little attempt is made to generate a representative sample. There are several common types.</a:t>
            </a:r>
          </a:p>
          <a:p>
            <a:r>
              <a:rPr lang="en-US" altLang="zh-TW">
                <a:ea typeface="新細明體" panose="02020500000000000000" pitchFamily="18" charset="-120"/>
              </a:rPr>
              <a:t>Purposive sampling means that the researchers choose participants arbitrarily for their unique characteristics or their experiences, attitudes, or perceptions. </a:t>
            </a:r>
          </a:p>
          <a:p>
            <a:r>
              <a:rPr lang="en-US" altLang="zh-TW">
                <a:ea typeface="新細明體" panose="02020500000000000000" pitchFamily="18" charset="-120"/>
              </a:rPr>
              <a:t>Snowball sampling means that participants refer researchers to others who have characteristics, experiences, or attitudes similar to or different from their own. </a:t>
            </a:r>
          </a:p>
          <a:p>
            <a:r>
              <a:rPr lang="en-US" altLang="zh-TW">
                <a:ea typeface="新細明體" panose="02020500000000000000" pitchFamily="18" charset="-120"/>
              </a:rPr>
              <a:t>Convenience sampling means that researchers select any readily available individuals as participants. </a:t>
            </a:r>
          </a:p>
        </p:txBody>
      </p:sp>
    </p:spTree>
    <p:extLst>
      <p:ext uri="{BB962C8B-B14F-4D97-AF65-F5344CB8AC3E}">
        <p14:creationId xmlns:p14="http://schemas.microsoft.com/office/powerpoint/2010/main" val="3345873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631825" y="774700"/>
            <a:ext cx="5810250" cy="3871913"/>
          </a:xfrm>
        </p:spPr>
      </p:sp>
      <p:sp>
        <p:nvSpPr>
          <p:cNvPr id="14541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b="1">
                <a:ea typeface="新細明體" panose="02020500000000000000" pitchFamily="18" charset="-120"/>
              </a:rPr>
              <a:t>Systematic</a:t>
            </a:r>
            <a:r>
              <a:rPr lang="en-US" altLang="zh-TW">
                <a:ea typeface="新細明體" panose="02020500000000000000" pitchFamily="18" charset="-120"/>
              </a:rPr>
              <a:t> studies employ standardized procedures, trained observers, schedules for recording, and other devices for the observer that reflect the scientific procedures of other primary data methods.</a:t>
            </a:r>
          </a:p>
        </p:txBody>
      </p:sp>
    </p:spTree>
    <p:extLst>
      <p:ext uri="{BB962C8B-B14F-4D97-AF65-F5344CB8AC3E}">
        <p14:creationId xmlns:p14="http://schemas.microsoft.com/office/powerpoint/2010/main" val="1575414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631825" y="774700"/>
            <a:ext cx="5810250" cy="3871913"/>
          </a:xfrm>
        </p:spPr>
      </p:sp>
      <p:sp>
        <p:nvSpPr>
          <p:cNvPr id="12697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data collection plan specifies the details of the task. </a:t>
            </a:r>
          </a:p>
          <a:p>
            <a:pPr lvl="1">
              <a:buFontTx/>
              <a:buChar char="•"/>
            </a:pPr>
            <a:r>
              <a:rPr lang="en-US" altLang="zh-TW">
                <a:ea typeface="新細明體" panose="02020500000000000000" pitchFamily="18" charset="-120"/>
              </a:rPr>
              <a:t>Who? The plan must specify what qualifies a person to participate as a subject of the observation. It must also assign responsibilities on the research side. </a:t>
            </a:r>
          </a:p>
          <a:p>
            <a:pPr lvl="1">
              <a:buFontTx/>
              <a:buChar char="•"/>
            </a:pPr>
            <a:r>
              <a:rPr lang="en-US" altLang="zh-TW">
                <a:ea typeface="新細明體" panose="02020500000000000000" pitchFamily="18" charset="-120"/>
              </a:rPr>
              <a:t>What? The characteristics of the observation must be set as sampling elements and units of analysis. This is achieved when event-time dimension and “act” terms are defined. In event sampling, the researcher selects certain elements, behavioral acts, or conditions to record that answer the investigative questions. In time sampling, the researcher must choose among a time-point sample, continuous real-time measurement, or a time-interval sample. For a time-point sample, recording occurs at fixed points for a specified length. Time-interval sampling records every behavior in real time but counts the behavior only once during the interval. What constitutes an “act” depends on the study. For instance, acts could include a single expressed thought, a physical movement, a facial expression, or a motor skill.</a:t>
            </a:r>
          </a:p>
          <a:p>
            <a:pPr lvl="1">
              <a:buFontTx/>
              <a:buChar char="•"/>
            </a:pPr>
            <a:r>
              <a:rPr lang="en-US" altLang="zh-TW">
                <a:ea typeface="新細明體" panose="02020500000000000000" pitchFamily="18" charset="-120"/>
              </a:rPr>
              <a:t>When? When specifies whether the time of the study is important, and if so, what time period will be used.</a:t>
            </a:r>
          </a:p>
          <a:p>
            <a:pPr lvl="1">
              <a:buFontTx/>
              <a:buChar char="•"/>
            </a:pPr>
            <a:r>
              <a:rPr lang="en-US" altLang="zh-TW">
                <a:ea typeface="新細明體" panose="02020500000000000000" pitchFamily="18" charset="-120"/>
              </a:rPr>
              <a:t>How? Will the data be observed directly? How will various situations be handled? How will data be recorded?</a:t>
            </a:r>
          </a:p>
          <a:p>
            <a:pPr lvl="1">
              <a:buFontTx/>
              <a:buChar char="•"/>
            </a:pPr>
            <a:r>
              <a:rPr lang="en-US" altLang="zh-TW">
                <a:ea typeface="新細明體" panose="02020500000000000000" pitchFamily="18" charset="-120"/>
              </a:rPr>
              <a:t>Where does the act take place?</a:t>
            </a:r>
          </a:p>
        </p:txBody>
      </p:sp>
    </p:spTree>
    <p:extLst>
      <p:ext uri="{BB962C8B-B14F-4D97-AF65-F5344CB8AC3E}">
        <p14:creationId xmlns:p14="http://schemas.microsoft.com/office/powerpoint/2010/main" val="3641675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631825" y="774700"/>
            <a:ext cx="5810250" cy="3871913"/>
          </a:xfrm>
        </p:spPr>
      </p:sp>
      <p:sp>
        <p:nvSpPr>
          <p:cNvPr id="13107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Exhibit 8-6</a:t>
            </a:r>
          </a:p>
        </p:txBody>
      </p:sp>
    </p:spTree>
    <p:extLst>
      <p:ext uri="{BB962C8B-B14F-4D97-AF65-F5344CB8AC3E}">
        <p14:creationId xmlns:p14="http://schemas.microsoft.com/office/powerpoint/2010/main" val="1803986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631825" y="774700"/>
            <a:ext cx="5810250" cy="3871913"/>
          </a:xfrm>
        </p:spPr>
      </p:sp>
      <p:sp>
        <p:nvSpPr>
          <p:cNvPr id="13517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Besides collecting data visually, observation involves listening, reading, smelling, and touching. </a:t>
            </a:r>
          </a:p>
          <a:p>
            <a:r>
              <a:rPr lang="en-US" altLang="zh-TW">
                <a:ea typeface="新細明體" panose="02020500000000000000" pitchFamily="18" charset="-120"/>
              </a:rPr>
              <a:t>Refer back to Exhibit 8-2, which describes the conditions under which observation is appropriate.</a:t>
            </a:r>
          </a:p>
        </p:txBody>
      </p:sp>
    </p:spTree>
    <p:extLst>
      <p:ext uri="{BB962C8B-B14F-4D97-AF65-F5344CB8AC3E}">
        <p14:creationId xmlns:p14="http://schemas.microsoft.com/office/powerpoint/2010/main" val="2027594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631825" y="774700"/>
            <a:ext cx="5810250" cy="3871913"/>
          </a:xfrm>
        </p:spPr>
      </p:sp>
      <p:sp>
        <p:nvSpPr>
          <p:cNvPr id="13721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lvl="1">
              <a:buFontTx/>
              <a:buChar char="•"/>
            </a:pPr>
            <a:r>
              <a:rPr lang="en-US" altLang="zh-TW" b="1">
                <a:ea typeface="新細明體" panose="02020500000000000000" pitchFamily="18" charset="-120"/>
              </a:rPr>
              <a:t>Simple observation</a:t>
            </a:r>
            <a:r>
              <a:rPr lang="en-US" altLang="zh-TW">
                <a:ea typeface="新細明體" panose="02020500000000000000" pitchFamily="18" charset="-120"/>
              </a:rPr>
              <a:t> is unstructured and not standardized. </a:t>
            </a:r>
          </a:p>
          <a:p>
            <a:pPr lvl="1">
              <a:buFontTx/>
              <a:buChar char="•"/>
            </a:pPr>
            <a:r>
              <a:rPr lang="en-US" altLang="zh-TW" b="1">
                <a:ea typeface="新細明體" panose="02020500000000000000" pitchFamily="18" charset="-120"/>
              </a:rPr>
              <a:t>Systematic observation</a:t>
            </a:r>
            <a:r>
              <a:rPr lang="en-US" altLang="zh-TW">
                <a:ea typeface="新細明體" panose="02020500000000000000" pitchFamily="18" charset="-120"/>
              </a:rPr>
              <a:t> is structured and uses standardized procedures to observe participants or objects.</a:t>
            </a:r>
          </a:p>
          <a:p>
            <a:r>
              <a:rPr lang="en-US" altLang="zh-TW">
                <a:ea typeface="新細明體" panose="02020500000000000000" pitchFamily="18" charset="-120"/>
              </a:rPr>
              <a:t>Observation may be the primary methodology used to answer a research question when it is systematically planned and executed, uses proper controls, and provides a consistently dependable (reliable) and accurate and authoritative (valid) account of what happened. </a:t>
            </a:r>
          </a:p>
        </p:txBody>
      </p:sp>
    </p:spTree>
    <p:extLst>
      <p:ext uri="{BB962C8B-B14F-4D97-AF65-F5344CB8AC3E}">
        <p14:creationId xmlns:p14="http://schemas.microsoft.com/office/powerpoint/2010/main" val="1721749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a:xfrm>
            <a:off x="979488" y="882650"/>
            <a:ext cx="5127625" cy="3416300"/>
          </a:xfrm>
        </p:spPr>
      </p:sp>
      <p:sp>
        <p:nvSpPr>
          <p:cNvPr id="116739"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298576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631825" y="774700"/>
            <a:ext cx="5810250" cy="3871913"/>
          </a:xfrm>
        </p:spPr>
      </p:sp>
      <p:sp>
        <p:nvSpPr>
          <p:cNvPr id="14131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lvl="2">
              <a:buFontTx/>
              <a:buChar char="•"/>
            </a:pPr>
            <a:r>
              <a:rPr lang="en-US" altLang="zh-TW" b="1" dirty="0">
                <a:ea typeface="新細明體" panose="02020500000000000000" pitchFamily="18" charset="-120"/>
              </a:rPr>
              <a:t>Record</a:t>
            </a:r>
            <a:r>
              <a:rPr lang="en-US" altLang="zh-TW" dirty="0">
                <a:ea typeface="新細明體" panose="02020500000000000000" pitchFamily="18" charset="-120"/>
              </a:rPr>
              <a:t> </a:t>
            </a:r>
            <a:r>
              <a:rPr lang="en-US" altLang="zh-TW" b="1" dirty="0">
                <a:ea typeface="新細明體" panose="02020500000000000000" pitchFamily="18" charset="-120"/>
              </a:rPr>
              <a:t>analysis</a:t>
            </a:r>
            <a:r>
              <a:rPr lang="en-US" altLang="zh-TW" dirty="0">
                <a:ea typeface="新細明體" panose="02020500000000000000" pitchFamily="18" charset="-120"/>
              </a:rPr>
              <a:t>…think data mining…is a common nonbehavioral observation. What you are looking at is an accounting software report relating to late payments of customers, but such observation could as easily be looking at a defect report from operations, a record of sick days in human resources, a promotions sales-lift report, or many others that firms—large and small—generate on a regular basis. </a:t>
            </a:r>
          </a:p>
          <a:p>
            <a:pPr lvl="2">
              <a:buFontTx/>
              <a:buChar char="•"/>
            </a:pPr>
            <a:r>
              <a:rPr lang="en-US" altLang="zh-TW" b="1" dirty="0">
                <a:ea typeface="新細明體" panose="02020500000000000000" pitchFamily="18" charset="-120"/>
              </a:rPr>
              <a:t>Physical condition analysis</a:t>
            </a:r>
            <a:r>
              <a:rPr lang="en-US" altLang="zh-TW" dirty="0">
                <a:ea typeface="新細明體" panose="02020500000000000000" pitchFamily="18" charset="-120"/>
              </a:rPr>
              <a:t> might relate to a safety audit or an analysis of inventory conditions or an analysis of food preparation areas in a restaurant. Building inspectors do physical condition analyses when they allow a builder to progress to the next phase of construction following an inspection of plumbing, wiring, etc.</a:t>
            </a:r>
          </a:p>
          <a:p>
            <a:pPr lvl="2">
              <a:buFontTx/>
              <a:buChar char="•"/>
            </a:pPr>
            <a:r>
              <a:rPr lang="en-US" altLang="zh-TW" b="1" dirty="0">
                <a:ea typeface="新細明體" panose="02020500000000000000" pitchFamily="18" charset="-120"/>
              </a:rPr>
              <a:t>Process analysis</a:t>
            </a:r>
            <a:r>
              <a:rPr lang="en-US" altLang="zh-TW" dirty="0">
                <a:ea typeface="新細明體" panose="02020500000000000000" pitchFamily="18" charset="-120"/>
              </a:rPr>
              <a:t> started with time-motion studies in manufacturers, but today relates to any organization that tracks time related to activity or process steps and stages. Some examples include: banks (ATMs resulted from such a process analysis), merchandise retailers (e-commerce sites are constantly evaluating abandon carts), restaurants, medical practices, and architects use such nonbehavioral evaluations.  </a:t>
            </a:r>
          </a:p>
        </p:txBody>
      </p:sp>
    </p:spTree>
    <p:extLst>
      <p:ext uri="{BB962C8B-B14F-4D97-AF65-F5344CB8AC3E}">
        <p14:creationId xmlns:p14="http://schemas.microsoft.com/office/powerpoint/2010/main" val="180634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631825" y="774700"/>
            <a:ext cx="5810250" cy="3871913"/>
          </a:xfrm>
        </p:spPr>
      </p:sp>
      <p:sp>
        <p:nvSpPr>
          <p:cNvPr id="14336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Donatos Pizza discovered something about consumer preferences from simple observation of human behavior.</a:t>
            </a:r>
          </a:p>
        </p:txBody>
      </p:sp>
    </p:spTree>
    <p:extLst>
      <p:ext uri="{BB962C8B-B14F-4D97-AF65-F5344CB8AC3E}">
        <p14:creationId xmlns:p14="http://schemas.microsoft.com/office/powerpoint/2010/main" val="3077260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631825" y="774700"/>
            <a:ext cx="5810250" cy="3871913"/>
          </a:xfrm>
        </p:spPr>
      </p:sp>
      <p:sp>
        <p:nvSpPr>
          <p:cNvPr id="15155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lvl="2">
              <a:buFontTx/>
              <a:buChar char="•"/>
            </a:pPr>
            <a:r>
              <a:rPr lang="en-US" altLang="zh-TW">
                <a:ea typeface="新細明體" panose="02020500000000000000" pitchFamily="18" charset="-120"/>
              </a:rPr>
              <a:t>Linguistic observation is the observation of human verbal behavior during conversation, presentation, or interaction. Extralinguistic observation, the focus of this slide, is the recording of vocal, temporal, interaction, and verbal stylistic behaviors of human participants. Vocal behaviors include pitch, loudness, and timbre.</a:t>
            </a:r>
          </a:p>
          <a:p>
            <a:pPr lvl="2">
              <a:buFontTx/>
              <a:buChar char="•"/>
            </a:pPr>
            <a:r>
              <a:rPr lang="en-US" altLang="zh-TW">
                <a:ea typeface="新細明體" panose="02020500000000000000" pitchFamily="18" charset="-120"/>
              </a:rPr>
              <a:t>Temporal behaviors include the rate of speaking, duration of utterance, and rhythm.</a:t>
            </a:r>
          </a:p>
          <a:p>
            <a:pPr lvl="2">
              <a:buFontTx/>
              <a:buChar char="•"/>
            </a:pPr>
            <a:r>
              <a:rPr lang="en-US" altLang="zh-TW">
                <a:ea typeface="新細明體" panose="02020500000000000000" pitchFamily="18" charset="-120"/>
              </a:rPr>
              <a:t>Interaction includes the tendencies to interrupt, dominate, or inhibit.</a:t>
            </a:r>
          </a:p>
          <a:p>
            <a:pPr lvl="2">
              <a:buFontTx/>
              <a:buChar char="•"/>
            </a:pPr>
            <a:r>
              <a:rPr lang="en-US" altLang="zh-TW">
                <a:ea typeface="新細明體" panose="02020500000000000000" pitchFamily="18" charset="-120"/>
              </a:rPr>
              <a:t>Verbal stylistic behaviors include vocabulary and pronunciation peculiarities, dialect, and characteristic expressions.</a:t>
            </a:r>
          </a:p>
          <a:p>
            <a:r>
              <a:rPr lang="en-US" altLang="zh-TW">
                <a:ea typeface="新細明體" panose="02020500000000000000" pitchFamily="18" charset="-120"/>
              </a:rPr>
              <a:t>Ronald Reagan was lauded for his command of extralinguistic behavior.</a:t>
            </a:r>
          </a:p>
        </p:txBody>
      </p:sp>
    </p:spTree>
    <p:extLst>
      <p:ext uri="{BB962C8B-B14F-4D97-AF65-F5344CB8AC3E}">
        <p14:creationId xmlns:p14="http://schemas.microsoft.com/office/powerpoint/2010/main" val="3380291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p:cNvSpPr>
            <a:spLocks noGrp="1" noRot="1" noChangeAspect="1" noTextEdit="1"/>
          </p:cNvSpPr>
          <p:nvPr>
            <p:ph type="sldImg"/>
          </p:nvPr>
        </p:nvSpPr>
        <p:spPr>
          <a:xfrm>
            <a:off x="979488" y="882650"/>
            <a:ext cx="5127625" cy="3416300"/>
          </a:xfrm>
        </p:spPr>
      </p:sp>
      <p:sp>
        <p:nvSpPr>
          <p:cNvPr id="133123"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60760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631825" y="774700"/>
            <a:ext cx="5810250" cy="3871913"/>
          </a:xfrm>
        </p:spPr>
      </p:sp>
      <p:sp>
        <p:nvSpPr>
          <p:cNvPr id="6349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general sampling guideline for qualitative research is to keep sampling as long as your breadth and depth of knowledge of the issue under study is expanding, and stop when you gain no new knowledge or insights. In other words, a qualitative researcher will stop sampling when he or she has reached data redundancy.</a:t>
            </a:r>
          </a:p>
        </p:txBody>
      </p:sp>
    </p:spTree>
    <p:extLst>
      <p:ext uri="{BB962C8B-B14F-4D97-AF65-F5344CB8AC3E}">
        <p14:creationId xmlns:p14="http://schemas.microsoft.com/office/powerpoint/2010/main" val="2331809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631825" y="774700"/>
            <a:ext cx="5810250" cy="3871913"/>
          </a:xfrm>
        </p:spPr>
      </p:sp>
      <p:sp>
        <p:nvSpPr>
          <p:cNvPr id="14745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Exhibit 8-5</a:t>
            </a:r>
          </a:p>
        </p:txBody>
      </p:sp>
    </p:spTree>
    <p:extLst>
      <p:ext uri="{BB962C8B-B14F-4D97-AF65-F5344CB8AC3E}">
        <p14:creationId xmlns:p14="http://schemas.microsoft.com/office/powerpoint/2010/main" val="14126367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投影片圖像版面配置區 1"/>
          <p:cNvSpPr>
            <a:spLocks noGrp="1" noRot="1" noChangeAspect="1" noTextEdit="1"/>
          </p:cNvSpPr>
          <p:nvPr>
            <p:ph type="sldImg"/>
          </p:nvPr>
        </p:nvSpPr>
        <p:spPr>
          <a:xfrm>
            <a:off x="979488" y="882650"/>
            <a:ext cx="5127625" cy="3416300"/>
          </a:xfrm>
        </p:spPr>
      </p:sp>
      <p:sp>
        <p:nvSpPr>
          <p:cNvPr id="149507"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507812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a:xfrm>
            <a:off x="979488" y="882650"/>
            <a:ext cx="5127625" cy="3416300"/>
          </a:xfrm>
        </p:spPr>
      </p:sp>
      <p:sp>
        <p:nvSpPr>
          <p:cNvPr id="153603"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80092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631825" y="774700"/>
            <a:ext cx="5810250" cy="3871913"/>
          </a:xfrm>
        </p:spPr>
      </p:sp>
      <p:sp>
        <p:nvSpPr>
          <p:cNvPr id="15565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Inexperience can be an advantage if there is a risk that experienced observers may have preset convictions about the topic or if prior observations will influence what is perceived in a current observation. This is called the </a:t>
            </a:r>
            <a:r>
              <a:rPr lang="en-US" altLang="zh-TW" b="1">
                <a:ea typeface="新細明體" panose="02020500000000000000" pitchFamily="18" charset="-120"/>
              </a:rPr>
              <a:t>halo effect.</a:t>
            </a:r>
          </a:p>
          <a:p>
            <a:r>
              <a:rPr lang="en-US" altLang="zh-TW">
                <a:ea typeface="新細明體" panose="02020500000000000000" pitchFamily="18" charset="-120"/>
              </a:rPr>
              <a:t>Observers can also introduce error when fatigued, which can result in observer drift. Observer drift is error caused by decay in consistency and accuracy on recorded observations over time, affecting categorization.</a:t>
            </a:r>
          </a:p>
        </p:txBody>
      </p:sp>
    </p:spTree>
    <p:extLst>
      <p:ext uri="{BB962C8B-B14F-4D97-AF65-F5344CB8AC3E}">
        <p14:creationId xmlns:p14="http://schemas.microsoft.com/office/powerpoint/2010/main" val="1116973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631825" y="774700"/>
            <a:ext cx="5810250" cy="3871913"/>
          </a:xfrm>
        </p:spPr>
      </p:sp>
      <p:sp>
        <p:nvSpPr>
          <p:cNvPr id="15769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This slide lists the strengths and limitations of observation as a data collection method. Observation is the only method available for gathering certain types of information. Another advantage is that it can capture the whole event as it occurs in its natural environment. Observation participants seem to accept an observational intrusion better than they respond to the intrusion of survey takers. Further, some observation studies are concealed</a:t>
            </a:r>
          </a:p>
          <a:p>
            <a:r>
              <a:rPr lang="en-US" altLang="zh-TW">
                <a:ea typeface="新細明體" panose="02020500000000000000" pitchFamily="18" charset="-120"/>
              </a:rPr>
              <a:t>A key limitation of observation is that it records what, where, who, and how, but cannot record why people behave as they do. Observation is slow and expensive. Observation may be factual or inferential. It is most reliable when it is based on fact. Exhibit 9-4, shown on the next slide, shows how we can separate the factual and inferential component of a salesperson’s presentation. </a:t>
            </a:r>
          </a:p>
        </p:txBody>
      </p:sp>
    </p:spTree>
    <p:extLst>
      <p:ext uri="{BB962C8B-B14F-4D97-AF65-F5344CB8AC3E}">
        <p14:creationId xmlns:p14="http://schemas.microsoft.com/office/powerpoint/2010/main" val="1231341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631825" y="774700"/>
            <a:ext cx="5810250" cy="3871913"/>
          </a:xfrm>
        </p:spPr>
      </p:sp>
      <p:sp>
        <p:nvSpPr>
          <p:cNvPr id="15974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Qualitative methods can be combined to glean more and better information.</a:t>
            </a:r>
          </a:p>
          <a:p>
            <a:pPr>
              <a:buFontTx/>
              <a:buChar char="•"/>
            </a:pPr>
            <a:r>
              <a:rPr lang="en-US" altLang="zh-TW">
                <a:ea typeface="新細明體" panose="02020500000000000000" pitchFamily="18" charset="-120"/>
              </a:rPr>
              <a:t>The </a:t>
            </a:r>
            <a:r>
              <a:rPr lang="en-US" altLang="zh-TW" b="1">
                <a:ea typeface="新細明體" panose="02020500000000000000" pitchFamily="18" charset="-120"/>
              </a:rPr>
              <a:t>case study</a:t>
            </a:r>
            <a:r>
              <a:rPr lang="en-US" altLang="zh-TW">
                <a:ea typeface="新細明體" panose="02020500000000000000" pitchFamily="18" charset="-120"/>
              </a:rPr>
              <a:t>, also called a case history, combines individual or group interviews with record analysis and observation. </a:t>
            </a:r>
          </a:p>
          <a:p>
            <a:pPr lvl="1">
              <a:buFontTx/>
              <a:buChar char="•"/>
            </a:pPr>
            <a:r>
              <a:rPr lang="en-US" altLang="zh-TW">
                <a:ea typeface="新細明體" panose="02020500000000000000" pitchFamily="18" charset="-120"/>
              </a:rPr>
              <a:t>Researchers extract information from company brochures, annual reports, sales receipts, and newspaper and magazine articles along with direct observation, and combine it with interview data from participants. </a:t>
            </a:r>
          </a:p>
          <a:p>
            <a:pPr lvl="1">
              <a:buFontTx/>
              <a:buChar char="•"/>
            </a:pPr>
            <a:r>
              <a:rPr lang="en-US" altLang="zh-TW">
                <a:ea typeface="新細明體" panose="02020500000000000000" pitchFamily="18" charset="-120"/>
              </a:rPr>
              <a:t>Interview participants are invited to tell the story of their experience, with those chosen representing different levels within the same organization or different perspectives of the same situation.</a:t>
            </a:r>
          </a:p>
          <a:p>
            <a:pPr lvl="1">
              <a:buFontTx/>
              <a:buChar char="•"/>
            </a:pPr>
            <a:r>
              <a:rPr lang="en-US" altLang="zh-TW">
                <a:ea typeface="新細明體" panose="02020500000000000000" pitchFamily="18" charset="-120"/>
              </a:rPr>
              <a:t>The objective is to obtain multiple perspectives of a single organization, situation, event, or process at a point in time or over a period of time. </a:t>
            </a:r>
          </a:p>
          <a:p>
            <a:pPr lvl="1">
              <a:buFontTx/>
              <a:buChar char="•"/>
            </a:pPr>
            <a:r>
              <a:rPr lang="en-US" altLang="zh-TW">
                <a:ea typeface="新細明體" panose="02020500000000000000" pitchFamily="18" charset="-120"/>
              </a:rPr>
              <a:t>The research problem is usually a “how and why” problem. </a:t>
            </a:r>
          </a:p>
          <a:p>
            <a:pPr lvl="3">
              <a:buFontTx/>
              <a:buChar char="•"/>
            </a:pPr>
            <a:r>
              <a:rPr lang="en-US" altLang="zh-TW">
                <a:ea typeface="新細明體" panose="02020500000000000000" pitchFamily="18" charset="-120"/>
              </a:rPr>
              <a:t>Case study methodology, or the case analysis or case write-up, can be used to understand business processes. </a:t>
            </a:r>
          </a:p>
          <a:p>
            <a:pPr>
              <a:buFontTx/>
              <a:buChar char="•"/>
            </a:pPr>
            <a:r>
              <a:rPr lang="en-US" altLang="zh-TW" b="1">
                <a:ea typeface="新細明體" panose="02020500000000000000" pitchFamily="18" charset="-120"/>
              </a:rPr>
              <a:t>Action research</a:t>
            </a:r>
            <a:r>
              <a:rPr lang="en-US" altLang="zh-TW">
                <a:ea typeface="新細明體" panose="02020500000000000000" pitchFamily="18" charset="-120"/>
              </a:rPr>
              <a:t> is designed to address complex, practical problems about which little is known. It involves brainstorming, followed by sequential trial-and-error attempts until desired results are achieved.</a:t>
            </a:r>
          </a:p>
        </p:txBody>
      </p:sp>
    </p:spTree>
    <p:extLst>
      <p:ext uri="{BB962C8B-B14F-4D97-AF65-F5344CB8AC3E}">
        <p14:creationId xmlns:p14="http://schemas.microsoft.com/office/powerpoint/2010/main" val="2396650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631825" y="774700"/>
            <a:ext cx="5810250" cy="3871913"/>
          </a:xfrm>
        </p:spPr>
      </p:sp>
      <p:sp>
        <p:nvSpPr>
          <p:cNvPr id="16179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b="1">
                <a:ea typeface="新細明體" panose="02020500000000000000" pitchFamily="18" charset="-120"/>
              </a:rPr>
              <a:t>Triangulation</a:t>
            </a:r>
            <a:r>
              <a:rPr lang="en-US" altLang="zh-TW">
                <a:ea typeface="新細明體" panose="02020500000000000000" pitchFamily="18" charset="-120"/>
              </a:rPr>
              <a:t> is the combining of several qualitative methods or combining qualitative with quantitative methods. </a:t>
            </a:r>
          </a:p>
          <a:p>
            <a:endParaRPr lang="en-US" altLang="zh-TW">
              <a:ea typeface="新細明體" panose="02020500000000000000" pitchFamily="18" charset="-120"/>
            </a:endParaRPr>
          </a:p>
          <a:p>
            <a:r>
              <a:rPr lang="en-US" altLang="zh-TW">
                <a:ea typeface="新細明體" panose="02020500000000000000" pitchFamily="18" charset="-120"/>
              </a:rPr>
              <a:t>This slide identifies the four strategies for combining methods. </a:t>
            </a:r>
          </a:p>
          <a:p>
            <a:endParaRPr lang="en-US" altLang="zh-TW">
              <a:ea typeface="新細明體" panose="02020500000000000000" pitchFamily="18" charset="-120"/>
            </a:endParaRPr>
          </a:p>
          <a:p>
            <a:r>
              <a:rPr lang="en-US" altLang="zh-TW">
                <a:ea typeface="新細明體" panose="02020500000000000000" pitchFamily="18" charset="-120"/>
              </a:rPr>
              <a:t>This is a good place to show the DVD case on the development of the </a:t>
            </a:r>
            <a:r>
              <a:rPr lang="en-US" altLang="zh-TW" b="1" i="1">
                <a:ea typeface="新細明體" panose="02020500000000000000" pitchFamily="18" charset="-120"/>
              </a:rPr>
              <a:t>Lexus SC 430</a:t>
            </a:r>
            <a:r>
              <a:rPr lang="en-US" altLang="zh-TW">
                <a:ea typeface="新細明體" panose="02020500000000000000" pitchFamily="18" charset="-120"/>
              </a:rPr>
              <a:t>. A significant part of the research used in the development of this sports car used qualitative research and the video describes Qual-Quant clinics.</a:t>
            </a:r>
          </a:p>
        </p:txBody>
      </p:sp>
    </p:spTree>
    <p:extLst>
      <p:ext uri="{BB962C8B-B14F-4D97-AF65-F5344CB8AC3E}">
        <p14:creationId xmlns:p14="http://schemas.microsoft.com/office/powerpoint/2010/main" val="200922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631825" y="774700"/>
            <a:ext cx="5810250" cy="3871913"/>
          </a:xfrm>
        </p:spPr>
      </p:sp>
      <p:sp>
        <p:nvSpPr>
          <p:cNvPr id="6553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Exhibit 7-6 </a:t>
            </a:r>
          </a:p>
          <a:p>
            <a:r>
              <a:rPr lang="en-US" altLang="zh-TW">
                <a:ea typeface="新細明體" panose="02020500000000000000" pitchFamily="18" charset="-120"/>
              </a:rPr>
              <a:t>Interviewing requires a trained interviewer (often called a moderator for group interviews). </a:t>
            </a:r>
          </a:p>
          <a:p>
            <a:pPr>
              <a:buFontTx/>
              <a:buChar char="•"/>
            </a:pPr>
            <a:r>
              <a:rPr lang="en-US" altLang="zh-TW">
                <a:ea typeface="新細明體" panose="02020500000000000000" pitchFamily="18" charset="-120"/>
              </a:rPr>
              <a:t>The interviewer must be able to make participants feel comfortable and probe for details without upsetting the participants. </a:t>
            </a:r>
          </a:p>
          <a:p>
            <a:pPr>
              <a:buFontTx/>
              <a:buChar char="•"/>
            </a:pPr>
            <a:r>
              <a:rPr lang="en-US" altLang="zh-TW">
                <a:ea typeface="新細明體" panose="02020500000000000000" pitchFamily="18" charset="-120"/>
              </a:rPr>
              <a:t>The actual interviewer is usually responsible for generating the interview or discussion guide, the list of topics to be discussed, or the questions to be asked, and in what order. In building this guide, many interviewers employ a hierarchical questioning structure. This structure is shown in Exhibit 7-6.</a:t>
            </a:r>
          </a:p>
          <a:p>
            <a:pPr>
              <a:buFontTx/>
              <a:buChar char="•"/>
            </a:pPr>
            <a:r>
              <a:rPr lang="en-US" altLang="zh-TW">
                <a:ea typeface="新細明體" panose="02020500000000000000" pitchFamily="18" charset="-120"/>
              </a:rPr>
              <a:t>Broader questions start the interview, designed to put participants at ease and give them a sense that they have a lot to contribute, followed by increasingly more specific questions to draw out detail. </a:t>
            </a:r>
          </a:p>
        </p:txBody>
      </p:sp>
    </p:spTree>
    <p:extLst>
      <p:ext uri="{BB962C8B-B14F-4D97-AF65-F5344CB8AC3E}">
        <p14:creationId xmlns:p14="http://schemas.microsoft.com/office/powerpoint/2010/main" val="282522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631825" y="774700"/>
            <a:ext cx="5810250" cy="3871913"/>
          </a:xfrm>
        </p:spPr>
      </p:sp>
      <p:sp>
        <p:nvSpPr>
          <p:cNvPr id="6758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The interviewer is generally responsible for many tasks related to the interview. Several of these tasks are listed in the slide. </a:t>
            </a:r>
          </a:p>
        </p:txBody>
      </p:sp>
    </p:spTree>
    <p:extLst>
      <p:ext uri="{BB962C8B-B14F-4D97-AF65-F5344CB8AC3E}">
        <p14:creationId xmlns:p14="http://schemas.microsoft.com/office/powerpoint/2010/main" val="321658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631825" y="774700"/>
            <a:ext cx="5810250" cy="3871913"/>
          </a:xfrm>
        </p:spPr>
      </p:sp>
      <p:sp>
        <p:nvSpPr>
          <p:cNvPr id="6963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a:ea typeface="新細明體" panose="02020500000000000000" pitchFamily="18" charset="-120"/>
              </a:rPr>
              <a:t>One of the tasks listed in the last slide was that of writing the recruitment screener. </a:t>
            </a:r>
          </a:p>
          <a:p>
            <a:pPr>
              <a:buFontTx/>
              <a:buChar char="•"/>
            </a:pPr>
            <a:r>
              <a:rPr lang="en-US" altLang="zh-TW" dirty="0">
                <a:ea typeface="新細明體" panose="02020500000000000000" pitchFamily="18" charset="-120"/>
              </a:rPr>
              <a:t>The </a:t>
            </a:r>
            <a:r>
              <a:rPr lang="en-US" altLang="zh-TW" b="1" dirty="0">
                <a:ea typeface="新細明體" panose="02020500000000000000" pitchFamily="18" charset="-120"/>
              </a:rPr>
              <a:t>recruitment screener</a:t>
            </a:r>
            <a:r>
              <a:rPr lang="en-US" altLang="zh-TW" dirty="0">
                <a:ea typeface="新細明體" panose="02020500000000000000" pitchFamily="18" charset="-120"/>
              </a:rPr>
              <a:t> is a </a:t>
            </a:r>
            <a:r>
              <a:rPr lang="en-US" altLang="zh-TW" dirty="0" err="1">
                <a:ea typeface="新細明體" panose="02020500000000000000" pitchFamily="18" charset="-120"/>
              </a:rPr>
              <a:t>semistructured</a:t>
            </a:r>
            <a:r>
              <a:rPr lang="en-US" altLang="zh-TW" dirty="0">
                <a:ea typeface="新細明體" panose="02020500000000000000" pitchFamily="18" charset="-120"/>
              </a:rPr>
              <a:t> or structured interview guide designed to assure the interviewer that the prospect will be a good participant for the planned qualitative research. </a:t>
            </a:r>
          </a:p>
          <a:p>
            <a:pPr>
              <a:buFontTx/>
              <a:buChar char="•"/>
            </a:pPr>
            <a:r>
              <a:rPr lang="en-US" altLang="zh-TW" dirty="0">
                <a:ea typeface="新細明體" panose="02020500000000000000" pitchFamily="18" charset="-120"/>
              </a:rPr>
              <a:t>Exhibit 7-7 provides the various elements necessary for a comprehensive recruitment screener. </a:t>
            </a:r>
          </a:p>
          <a:p>
            <a:pPr>
              <a:buFontTx/>
              <a:buChar char="•"/>
            </a:pPr>
            <a:r>
              <a:rPr lang="en-US" altLang="zh-TW" dirty="0">
                <a:ea typeface="新細明體" panose="02020500000000000000" pitchFamily="18" charset="-120"/>
              </a:rPr>
              <a:t>Each question is designed to reassure the researcher that the person who has the necessary information and experiences, as well as the social and language skills to relate the desired information, is invited to participate.</a:t>
            </a:r>
          </a:p>
        </p:txBody>
      </p:sp>
    </p:spTree>
    <p:extLst>
      <p:ext uri="{BB962C8B-B14F-4D97-AF65-F5344CB8AC3E}">
        <p14:creationId xmlns:p14="http://schemas.microsoft.com/office/powerpoint/2010/main" val="2005180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631825" y="774700"/>
            <a:ext cx="5810250" cy="3871913"/>
          </a:xfrm>
        </p:spPr>
      </p:sp>
      <p:sp>
        <p:nvSpPr>
          <p:cNvPr id="7168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In an unstructured interview, there are no specific questions or order of topics to be discussed. Each interview is customized to each participant. </a:t>
            </a:r>
          </a:p>
          <a:p>
            <a:r>
              <a:rPr lang="en-US" altLang="zh-TW">
                <a:ea typeface="新細明體" panose="02020500000000000000" pitchFamily="18" charset="-120"/>
              </a:rPr>
              <a:t>In a semistructured interview, there are a few standard questions but the individual is allowed to deviate based on his or her answers and thought processes. The interviewer’s role is to probe. </a:t>
            </a:r>
          </a:p>
          <a:p>
            <a:r>
              <a:rPr lang="en-US" altLang="zh-TW">
                <a:ea typeface="新細明體" panose="02020500000000000000" pitchFamily="18" charset="-120"/>
              </a:rPr>
              <a:t>In a structured interview, the interview guide is detailed and specifies question order, and the way questions are to be asked. These interviews permit more direct comparability of responses and maintain interviewer neutrality. </a:t>
            </a:r>
          </a:p>
          <a:p>
            <a:r>
              <a:rPr lang="en-US" altLang="zh-TW">
                <a:ea typeface="新細明體" panose="02020500000000000000" pitchFamily="18" charset="-120"/>
              </a:rPr>
              <a:t>Most qualitative research relies on the unstructured or semistructured interview format. The next slide highlights the differences between unstructured or semistructured and structured interviews. </a:t>
            </a:r>
          </a:p>
        </p:txBody>
      </p:sp>
    </p:spTree>
    <p:extLst>
      <p:ext uri="{BB962C8B-B14F-4D97-AF65-F5344CB8AC3E}">
        <p14:creationId xmlns:p14="http://schemas.microsoft.com/office/powerpoint/2010/main" val="358047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631825" y="774700"/>
            <a:ext cx="5810250" cy="3871913"/>
          </a:xfrm>
        </p:spPr>
      </p:sp>
      <p:sp>
        <p:nvSpPr>
          <p:cNvPr id="7373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a:ea typeface="新細明體" panose="02020500000000000000" pitchFamily="18" charset="-120"/>
              </a:rPr>
              <a:t>Unstructured or semi-structured interviews rely on developing a dialog between interviewer and participant. Without this dialog and comfort between the two people, the interview will not result in valuable data. Because the researcher is seeking information that the participant may not be willing to share or may not even recognize consciously, the researcher must be creative. Further, interviewer skill is necessary to extract more and a greater variety of data. Finally, interviewer experience and skill generally result in greater clarity and more elaborate answers.</a:t>
            </a:r>
          </a:p>
        </p:txBody>
      </p:sp>
    </p:spTree>
    <p:extLst>
      <p:ext uri="{BB962C8B-B14F-4D97-AF65-F5344CB8AC3E}">
        <p14:creationId xmlns:p14="http://schemas.microsoft.com/office/powerpoint/2010/main" val="231028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69938" y="2127250"/>
            <a:ext cx="8734425" cy="1466850"/>
          </a:xfrm>
        </p:spPr>
        <p:txBody>
          <a:bodyPr/>
          <a:lstStyle/>
          <a:p>
            <a:r>
              <a:rPr lang="zh-TW" altLang="en-US"/>
              <a:t>按一下以編輯母片標題樣式</a:t>
            </a:r>
          </a:p>
        </p:txBody>
      </p:sp>
      <p:sp>
        <p:nvSpPr>
          <p:cNvPr id="3" name="副標題 2"/>
          <p:cNvSpPr>
            <a:spLocks noGrp="1"/>
          </p:cNvSpPr>
          <p:nvPr>
            <p:ph type="subTitle" idx="1"/>
          </p:nvPr>
        </p:nvSpPr>
        <p:spPr>
          <a:xfrm>
            <a:off x="1541463" y="3878263"/>
            <a:ext cx="7191375" cy="17494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A4E49729-BA32-4DD4-A17B-A09E2236290A}" type="slidenum">
              <a:rPr lang="en-US" altLang="zh-TW"/>
              <a:pPr>
                <a:defRPr/>
              </a:pPr>
              <a:t>‹#›</a:t>
            </a:fld>
            <a:endParaRPr lang="en-US" altLang="zh-TW"/>
          </a:p>
        </p:txBody>
      </p:sp>
    </p:spTree>
    <p:extLst>
      <p:ext uri="{BB962C8B-B14F-4D97-AF65-F5344CB8AC3E}">
        <p14:creationId xmlns:p14="http://schemas.microsoft.com/office/powerpoint/2010/main" val="167166328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D9D3D15F-F585-4146-8F33-DEC98406ACB6}" type="slidenum">
              <a:rPr lang="en-US" altLang="zh-TW"/>
              <a:pPr>
                <a:defRPr/>
              </a:pPr>
              <a:t>‹#›</a:t>
            </a:fld>
            <a:endParaRPr lang="en-US" altLang="zh-TW"/>
          </a:p>
        </p:txBody>
      </p:sp>
    </p:spTree>
    <p:extLst>
      <p:ext uri="{BB962C8B-B14F-4D97-AF65-F5344CB8AC3E}">
        <p14:creationId xmlns:p14="http://schemas.microsoft.com/office/powerpoint/2010/main" val="350986853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0F8D0A5E-CD1A-4EE6-BBCF-1F1701446CCD}" type="slidenum">
              <a:rPr lang="en-US" altLang="zh-TW"/>
              <a:pPr>
                <a:defRPr/>
              </a:pPr>
              <a:t>‹#›</a:t>
            </a:fld>
            <a:endParaRPr lang="en-US" altLang="zh-TW"/>
          </a:p>
        </p:txBody>
      </p:sp>
    </p:spTree>
    <p:extLst>
      <p:ext uri="{BB962C8B-B14F-4D97-AF65-F5344CB8AC3E}">
        <p14:creationId xmlns:p14="http://schemas.microsoft.com/office/powerpoint/2010/main" val="20973541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712913" y="381000"/>
            <a:ext cx="7791450" cy="1139825"/>
          </a:xfrm>
        </p:spPr>
        <p:txBody>
          <a:bodyPr/>
          <a:lstStyle/>
          <a:p>
            <a:r>
              <a:rPr lang="zh-TW" altLang="en-US"/>
              <a:t>按一下以編輯母片標題樣式</a:t>
            </a:r>
          </a:p>
        </p:txBody>
      </p:sp>
      <p:sp>
        <p:nvSpPr>
          <p:cNvPr id="3" name="內容版面配置區 2"/>
          <p:cNvSpPr>
            <a:spLocks noGrp="1"/>
          </p:cNvSpPr>
          <p:nvPr>
            <p:ph sz="quarter" idx="1"/>
          </p:nvPr>
        </p:nvSpPr>
        <p:spPr>
          <a:xfrm>
            <a:off x="769938" y="1978025"/>
            <a:ext cx="4291012" cy="19764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5213350" y="1978025"/>
            <a:ext cx="4291013" cy="19764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769938" y="4106863"/>
            <a:ext cx="4291012" cy="19780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5213350" y="4106863"/>
            <a:ext cx="4291013" cy="19780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fld id="{DC056C24-3137-4EC9-95CF-181C34C063DF}" type="slidenum">
              <a:rPr lang="en-US" altLang="zh-TW"/>
              <a:pPr>
                <a:defRPr/>
              </a:pPr>
              <a:t>‹#›</a:t>
            </a:fld>
            <a:endParaRPr lang="en-US" altLang="zh-TW"/>
          </a:p>
        </p:txBody>
      </p:sp>
    </p:spTree>
    <p:extLst>
      <p:ext uri="{BB962C8B-B14F-4D97-AF65-F5344CB8AC3E}">
        <p14:creationId xmlns:p14="http://schemas.microsoft.com/office/powerpoint/2010/main" val="27042336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a:t>按一下以編輯母片標題樣式</a:t>
            </a:r>
          </a:p>
        </p:txBody>
      </p:sp>
      <p:sp>
        <p:nvSpPr>
          <p:cNvPr id="3" name="內容版面配置區 2"/>
          <p:cNvSpPr>
            <a:spLocks noGrp="1"/>
          </p:cNvSpPr>
          <p:nvPr>
            <p:ph sz="half" idx="1"/>
          </p:nvPr>
        </p:nvSpPr>
        <p:spPr>
          <a:xfrm>
            <a:off x="769938" y="1978025"/>
            <a:ext cx="4291012" cy="41068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213350" y="1978025"/>
            <a:ext cx="4291013" cy="41068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2EC65C9A-9F50-4A23-9F1A-713CBC34E551}" type="slidenum">
              <a:rPr lang="en-US" altLang="zh-TW"/>
              <a:pPr>
                <a:defRPr/>
              </a:pPr>
              <a:t>‹#›</a:t>
            </a:fld>
            <a:endParaRPr lang="en-US" altLang="zh-TW"/>
          </a:p>
        </p:txBody>
      </p:sp>
    </p:spTree>
    <p:extLst>
      <p:ext uri="{BB962C8B-B14F-4D97-AF65-F5344CB8AC3E}">
        <p14:creationId xmlns:p14="http://schemas.microsoft.com/office/powerpoint/2010/main" val="414588233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213350" y="1978025"/>
            <a:ext cx="4291013" cy="41068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B366EA31-635D-47BE-B4DD-2BC1937F38FE}" type="slidenum">
              <a:rPr lang="en-US" altLang="zh-TW"/>
              <a:pPr>
                <a:defRPr/>
              </a:pPr>
              <a:t>‹#›</a:t>
            </a:fld>
            <a:endParaRPr lang="en-US" altLang="zh-TW"/>
          </a:p>
        </p:txBody>
      </p:sp>
    </p:spTree>
    <p:extLst>
      <p:ext uri="{BB962C8B-B14F-4D97-AF65-F5344CB8AC3E}">
        <p14:creationId xmlns:p14="http://schemas.microsoft.com/office/powerpoint/2010/main" val="32716883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92C310A3-AF88-4B8C-9524-6DCFCCA24C17}" type="slidenum">
              <a:rPr lang="en-US" altLang="zh-TW"/>
              <a:pPr>
                <a:defRPr/>
              </a:pPr>
              <a:t>‹#›</a:t>
            </a:fld>
            <a:endParaRPr lang="en-US" altLang="zh-TW"/>
          </a:p>
        </p:txBody>
      </p:sp>
    </p:spTree>
    <p:extLst>
      <p:ext uri="{BB962C8B-B14F-4D97-AF65-F5344CB8AC3E}">
        <p14:creationId xmlns:p14="http://schemas.microsoft.com/office/powerpoint/2010/main" val="185916236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11213" y="4398963"/>
            <a:ext cx="8732837" cy="1358900"/>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811213" y="2901950"/>
            <a:ext cx="8732837"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5E0AF856-CAC5-47A3-92E2-EB0261CE89CE}" type="slidenum">
              <a:rPr lang="en-US" altLang="zh-TW"/>
              <a:pPr>
                <a:defRPr/>
              </a:pPr>
              <a:t>‹#›</a:t>
            </a:fld>
            <a:endParaRPr lang="en-US" altLang="zh-TW"/>
          </a:p>
        </p:txBody>
      </p:sp>
    </p:spTree>
    <p:extLst>
      <p:ext uri="{BB962C8B-B14F-4D97-AF65-F5344CB8AC3E}">
        <p14:creationId xmlns:p14="http://schemas.microsoft.com/office/powerpoint/2010/main" val="38694810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69938" y="1978025"/>
            <a:ext cx="4291012"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213350" y="1978025"/>
            <a:ext cx="4291013"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C9D7EF38-ED3C-4294-84FD-0149BABBDAE6}" type="slidenum">
              <a:rPr lang="en-US" altLang="zh-TW"/>
              <a:pPr>
                <a:defRPr/>
              </a:pPr>
              <a:t>‹#›</a:t>
            </a:fld>
            <a:endParaRPr lang="en-US" altLang="zh-TW"/>
          </a:p>
        </p:txBody>
      </p:sp>
    </p:spTree>
    <p:extLst>
      <p:ext uri="{BB962C8B-B14F-4D97-AF65-F5344CB8AC3E}">
        <p14:creationId xmlns:p14="http://schemas.microsoft.com/office/powerpoint/2010/main" val="132401064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14350" y="274638"/>
            <a:ext cx="9245600" cy="1139825"/>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14350" y="1531938"/>
            <a:ext cx="4538663"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14350" y="2170113"/>
            <a:ext cx="4538663"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219700" y="1531938"/>
            <a:ext cx="4540250"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219700" y="2170113"/>
            <a:ext cx="4540250"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fld id="{47BFDFAC-32E0-4007-B769-3CCA4215151A}" type="slidenum">
              <a:rPr lang="en-US" altLang="zh-TW"/>
              <a:pPr>
                <a:defRPr/>
              </a:pPr>
              <a:t>‹#›</a:t>
            </a:fld>
            <a:endParaRPr lang="en-US" altLang="zh-TW"/>
          </a:p>
        </p:txBody>
      </p:sp>
    </p:spTree>
    <p:extLst>
      <p:ext uri="{BB962C8B-B14F-4D97-AF65-F5344CB8AC3E}">
        <p14:creationId xmlns:p14="http://schemas.microsoft.com/office/powerpoint/2010/main" val="314927190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4" name="Rectangle 6"/>
          <p:cNvSpPr>
            <a:spLocks noGrp="1" noChangeArrowheads="1"/>
          </p:cNvSpPr>
          <p:nvPr>
            <p:ph type="sldNum" sz="quarter" idx="11"/>
          </p:nvPr>
        </p:nvSpPr>
        <p:spPr>
          <a:ln/>
        </p:spPr>
        <p:txBody>
          <a:bodyPr/>
          <a:lstStyle>
            <a:lvl1pPr>
              <a:defRPr/>
            </a:lvl1pPr>
          </a:lstStyle>
          <a:p>
            <a:pPr>
              <a:defRPr/>
            </a:pPr>
            <a:fld id="{EF05030B-6271-4DB7-A602-ADEB36099FDE}" type="slidenum">
              <a:rPr lang="en-US" altLang="zh-TW"/>
              <a:pPr>
                <a:defRPr/>
              </a:pPr>
              <a:t>‹#›</a:t>
            </a:fld>
            <a:endParaRPr lang="en-US" altLang="zh-TW"/>
          </a:p>
        </p:txBody>
      </p:sp>
    </p:spTree>
    <p:extLst>
      <p:ext uri="{BB962C8B-B14F-4D97-AF65-F5344CB8AC3E}">
        <p14:creationId xmlns:p14="http://schemas.microsoft.com/office/powerpoint/2010/main" val="224635069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3" name="Rectangle 6"/>
          <p:cNvSpPr>
            <a:spLocks noGrp="1" noChangeArrowheads="1"/>
          </p:cNvSpPr>
          <p:nvPr>
            <p:ph type="sldNum" sz="quarter" idx="11"/>
          </p:nvPr>
        </p:nvSpPr>
        <p:spPr>
          <a:ln/>
        </p:spPr>
        <p:txBody>
          <a:bodyPr/>
          <a:lstStyle>
            <a:lvl1pPr>
              <a:defRPr/>
            </a:lvl1pPr>
          </a:lstStyle>
          <a:p>
            <a:pPr>
              <a:defRPr/>
            </a:pPr>
            <a:fld id="{6B324B49-C29C-4232-9AD8-F5708E5E871D}" type="slidenum">
              <a:rPr lang="en-US" altLang="zh-TW"/>
              <a:pPr>
                <a:defRPr/>
              </a:pPr>
              <a:t>‹#›</a:t>
            </a:fld>
            <a:endParaRPr lang="en-US" altLang="zh-TW"/>
          </a:p>
        </p:txBody>
      </p:sp>
    </p:spTree>
    <p:extLst>
      <p:ext uri="{BB962C8B-B14F-4D97-AF65-F5344CB8AC3E}">
        <p14:creationId xmlns:p14="http://schemas.microsoft.com/office/powerpoint/2010/main" val="105597372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14350" y="273050"/>
            <a:ext cx="3379788" cy="1158875"/>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016375" y="273050"/>
            <a:ext cx="5743575" cy="584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14350" y="1431925"/>
            <a:ext cx="3379788" cy="4683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266B3D76-7350-4B02-BD5F-468216E12AF0}" type="slidenum">
              <a:rPr lang="en-US" altLang="zh-TW"/>
              <a:pPr>
                <a:defRPr/>
              </a:pPr>
              <a:t>‹#›</a:t>
            </a:fld>
            <a:endParaRPr lang="en-US" altLang="zh-TW"/>
          </a:p>
        </p:txBody>
      </p:sp>
    </p:spTree>
    <p:extLst>
      <p:ext uri="{BB962C8B-B14F-4D97-AF65-F5344CB8AC3E}">
        <p14:creationId xmlns:p14="http://schemas.microsoft.com/office/powerpoint/2010/main" val="35699170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14538" y="4791075"/>
            <a:ext cx="6164262"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014538" y="611188"/>
            <a:ext cx="6164262" cy="4106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014538" y="5357813"/>
            <a:ext cx="6164262"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BAFA1778-EEEB-46CD-8B66-D83B0F6477D4}" type="slidenum">
              <a:rPr lang="en-US" altLang="zh-TW"/>
              <a:pPr>
                <a:defRPr/>
              </a:pPr>
              <a:t>‹#›</a:t>
            </a:fld>
            <a:endParaRPr lang="en-US" altLang="zh-TW"/>
          </a:p>
        </p:txBody>
      </p:sp>
    </p:spTree>
    <p:extLst>
      <p:ext uri="{BB962C8B-B14F-4D97-AF65-F5344CB8AC3E}">
        <p14:creationId xmlns:p14="http://schemas.microsoft.com/office/powerpoint/2010/main" val="158899718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5237" name="Rectangle 5"/>
          <p:cNvSpPr>
            <a:spLocks noGrp="1" noChangeArrowheads="1"/>
          </p:cNvSpPr>
          <p:nvPr>
            <p:ph type="ftr" sz="quarter" idx="3"/>
          </p:nvPr>
        </p:nvSpPr>
        <p:spPr bwMode="auto">
          <a:xfrm>
            <a:off x="340836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defRPr>
            </a:lvl1pPr>
          </a:lstStyle>
          <a:p>
            <a:pPr>
              <a:defRPr/>
            </a:pPr>
            <a:r>
              <a:rPr lang="en-US" altLang="zh-TW"/>
              <a:t>CK Farn, CYCU</a:t>
            </a:r>
            <a:endParaRPr lang="zh-TW" altLang="en-US"/>
          </a:p>
        </p:txBody>
      </p:sp>
      <p:sp>
        <p:nvSpPr>
          <p:cNvPr id="95238" name="Rectangle 6"/>
          <p:cNvSpPr>
            <a:spLocks noGrp="1" noChangeArrowheads="1"/>
          </p:cNvSpPr>
          <p:nvPr>
            <p:ph type="sldNum" sz="quarter" idx="4"/>
          </p:nvPr>
        </p:nvSpPr>
        <p:spPr bwMode="auto">
          <a:xfrm>
            <a:off x="7729538" y="6389688"/>
            <a:ext cx="2141537" cy="4556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A72CD0EC-AAB1-4CA4-8C79-397D00A9260B}" type="slidenum">
              <a:rPr lang="en-US" altLang="zh-TW"/>
              <a:pPr>
                <a:defRPr/>
              </a:pPr>
              <a:t>‹#›</a:t>
            </a:fld>
            <a:endParaRPr lang="en-US" altLang="zh-TW"/>
          </a:p>
        </p:txBody>
      </p:sp>
      <p:sp>
        <p:nvSpPr>
          <p:cNvPr id="1031"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spd="med"/>
  <p:hf hdr="0" dt="0"/>
  <p:txStyles>
    <p:titleStyle>
      <a:lvl1pPr algn="l" rtl="0" eaLnBrk="0" fontAlgn="base" hangingPunct="0">
        <a:spcBef>
          <a:spcPct val="0"/>
        </a:spcBef>
        <a:spcAft>
          <a:spcPct val="0"/>
        </a:spcAft>
        <a:defRPr kumimoji="1" sz="40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pitchFamily="34" charset="0"/>
          <a:ea typeface="SimHei" pitchFamily="49" charset="-122"/>
        </a:defRPr>
      </a:lvl2pPr>
      <a:lvl3pPr algn="l" rtl="0" eaLnBrk="0" fontAlgn="base" hangingPunct="0">
        <a:spcBef>
          <a:spcPct val="0"/>
        </a:spcBef>
        <a:spcAft>
          <a:spcPct val="0"/>
        </a:spcAft>
        <a:defRPr kumimoji="1" sz="4000">
          <a:solidFill>
            <a:srgbClr val="FFFF66"/>
          </a:solidFill>
          <a:latin typeface="Arial" pitchFamily="34" charset="0"/>
          <a:ea typeface="SimHei" pitchFamily="49" charset="-122"/>
        </a:defRPr>
      </a:lvl3pPr>
      <a:lvl4pPr algn="l" rtl="0" eaLnBrk="0" fontAlgn="base" hangingPunct="0">
        <a:spcBef>
          <a:spcPct val="0"/>
        </a:spcBef>
        <a:spcAft>
          <a:spcPct val="0"/>
        </a:spcAft>
        <a:defRPr kumimoji="1" sz="4000">
          <a:solidFill>
            <a:srgbClr val="FFFF66"/>
          </a:solidFill>
          <a:latin typeface="Arial" pitchFamily="34" charset="0"/>
          <a:ea typeface="SimHei" pitchFamily="49" charset="-122"/>
        </a:defRPr>
      </a:lvl4pPr>
      <a:lvl5pPr algn="l" rtl="0" eaLnBrk="0" fontAlgn="base" hangingPunct="0">
        <a:spcBef>
          <a:spcPct val="0"/>
        </a:spcBef>
        <a:spcAft>
          <a:spcPct val="0"/>
        </a:spcAft>
        <a:defRPr kumimoji="1" sz="4000">
          <a:solidFill>
            <a:srgbClr val="FFFF66"/>
          </a:solidFill>
          <a:latin typeface="Arial" pitchFamily="34" charset="0"/>
          <a:ea typeface="SimHei" pitchFamily="49" charset="-122"/>
        </a:defRPr>
      </a:lvl5pPr>
      <a:lvl6pPr marL="457200" algn="l" rtl="0" fontAlgn="base">
        <a:spcBef>
          <a:spcPct val="0"/>
        </a:spcBef>
        <a:spcAft>
          <a:spcPct val="0"/>
        </a:spcAft>
        <a:defRPr kumimoji="1" sz="4000">
          <a:solidFill>
            <a:srgbClr val="FFFF66"/>
          </a:solidFill>
          <a:latin typeface="Arial" pitchFamily="34" charset="0"/>
          <a:ea typeface="SimHei" pitchFamily="49" charset="-122"/>
        </a:defRPr>
      </a:lvl6pPr>
      <a:lvl7pPr marL="914400" algn="l" rtl="0" fontAlgn="base">
        <a:spcBef>
          <a:spcPct val="0"/>
        </a:spcBef>
        <a:spcAft>
          <a:spcPct val="0"/>
        </a:spcAft>
        <a:defRPr kumimoji="1" sz="4000">
          <a:solidFill>
            <a:srgbClr val="FFFF66"/>
          </a:solidFill>
          <a:latin typeface="Arial" pitchFamily="34" charset="0"/>
          <a:ea typeface="SimHei" pitchFamily="49" charset="-122"/>
        </a:defRPr>
      </a:lvl7pPr>
      <a:lvl8pPr marL="1371600" algn="l" rtl="0" fontAlgn="base">
        <a:spcBef>
          <a:spcPct val="0"/>
        </a:spcBef>
        <a:spcAft>
          <a:spcPct val="0"/>
        </a:spcAft>
        <a:defRPr kumimoji="1" sz="4000">
          <a:solidFill>
            <a:srgbClr val="FFFF66"/>
          </a:solidFill>
          <a:latin typeface="Arial" pitchFamily="34" charset="0"/>
          <a:ea typeface="SimHei" pitchFamily="49" charset="-122"/>
        </a:defRPr>
      </a:lvl8pPr>
      <a:lvl9pPr marL="1828800" algn="l" rtl="0" fontAlgn="base">
        <a:spcBef>
          <a:spcPct val="0"/>
        </a:spcBef>
        <a:spcAft>
          <a:spcPct val="0"/>
        </a:spcAft>
        <a:defRPr kumimoji="1" sz="4000">
          <a:solidFill>
            <a:srgbClr val="FFFF66"/>
          </a:solidFill>
          <a:latin typeface="Arial" pitchFamily="34" charset="0"/>
          <a:ea typeface="SimHei" pitchFamily="49" charset="-122"/>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16"/>
        </a:buBlip>
        <a:defRPr kumimoji="1" sz="3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17"/>
        </a:buBlip>
        <a:defRPr kumimoji="1" sz="2800">
          <a:solidFill>
            <a:schemeClr val="tx1"/>
          </a:solidFill>
          <a:latin typeface="+mn-lt"/>
          <a:ea typeface="新細明體" pitchFamily="18" charset="-120"/>
        </a:defRPr>
      </a:lvl2pPr>
      <a:lvl3pPr marL="1616075" indent="-374650" algn="l" rtl="0" eaLnBrk="0" fontAlgn="base" hangingPunct="0">
        <a:spcBef>
          <a:spcPct val="20000"/>
        </a:spcBef>
        <a:spcAft>
          <a:spcPct val="0"/>
        </a:spcAft>
        <a:buFont typeface="Wingdings" panose="05000000000000000000" pitchFamily="2" charset="2"/>
        <a:buBlip>
          <a:blip r:embed="rId18"/>
        </a:buBlip>
        <a:defRPr kumimoji="1" sz="2400">
          <a:solidFill>
            <a:schemeClr val="folHlink"/>
          </a:solidFill>
          <a:latin typeface="+mn-lt"/>
          <a:ea typeface="新細明體" pitchFamily="18" charset="-120"/>
        </a:defRPr>
      </a:lvl3pPr>
      <a:lvl4pPr marL="2193925" indent="-387350" algn="l" rtl="0" eaLnBrk="0" fontAlgn="base" hangingPunct="0">
        <a:spcBef>
          <a:spcPct val="20000"/>
        </a:spcBef>
        <a:spcAft>
          <a:spcPct val="0"/>
        </a:spcAft>
        <a:buFont typeface="Wingdings" panose="05000000000000000000" pitchFamily="2" charset="2"/>
        <a:buChar char="q"/>
        <a:defRPr kumimoji="1" sz="2000">
          <a:solidFill>
            <a:srgbClr val="CC0000"/>
          </a:solidFill>
          <a:latin typeface="+mn-lt"/>
          <a:ea typeface="新細明體" pitchFamily="18" charset="-120"/>
        </a:defRPr>
      </a:lvl4pPr>
      <a:lvl5pPr marL="2613025" indent="-228600" algn="l" rtl="0" eaLnBrk="0" fontAlgn="base" hangingPunct="0">
        <a:spcBef>
          <a:spcPct val="20000"/>
        </a:spcBef>
        <a:spcAft>
          <a:spcPct val="0"/>
        </a:spcAft>
        <a:buBlip>
          <a:blip r:embed="rId18"/>
        </a:buBlip>
        <a:defRPr kumimoji="1" sz="2000">
          <a:solidFill>
            <a:schemeClr val="folHlink"/>
          </a:solidFill>
          <a:latin typeface="+mn-lt"/>
          <a:ea typeface="新細明體" pitchFamily="18" charset="-120"/>
        </a:defRPr>
      </a:lvl5pPr>
      <a:lvl6pPr marL="3070225" indent="-228600" algn="l" rtl="0" fontAlgn="base">
        <a:spcBef>
          <a:spcPct val="20000"/>
        </a:spcBef>
        <a:spcAft>
          <a:spcPct val="0"/>
        </a:spcAft>
        <a:buBlip>
          <a:blip r:embed="rId18"/>
        </a:buBlip>
        <a:defRPr kumimoji="1" sz="2000">
          <a:solidFill>
            <a:schemeClr val="folHlink"/>
          </a:solidFill>
          <a:latin typeface="+mn-lt"/>
          <a:ea typeface="新細明體" pitchFamily="18" charset="-120"/>
        </a:defRPr>
      </a:lvl6pPr>
      <a:lvl7pPr marL="3527425" indent="-228600" algn="l" rtl="0" fontAlgn="base">
        <a:spcBef>
          <a:spcPct val="20000"/>
        </a:spcBef>
        <a:spcAft>
          <a:spcPct val="0"/>
        </a:spcAft>
        <a:buBlip>
          <a:blip r:embed="rId18"/>
        </a:buBlip>
        <a:defRPr kumimoji="1" sz="2000">
          <a:solidFill>
            <a:schemeClr val="folHlink"/>
          </a:solidFill>
          <a:latin typeface="+mn-lt"/>
          <a:ea typeface="新細明體" pitchFamily="18" charset="-120"/>
        </a:defRPr>
      </a:lvl7pPr>
      <a:lvl8pPr marL="3984625" indent="-228600" algn="l" rtl="0" fontAlgn="base">
        <a:spcBef>
          <a:spcPct val="20000"/>
        </a:spcBef>
        <a:spcAft>
          <a:spcPct val="0"/>
        </a:spcAft>
        <a:buBlip>
          <a:blip r:embed="rId18"/>
        </a:buBlip>
        <a:defRPr kumimoji="1" sz="2000">
          <a:solidFill>
            <a:schemeClr val="folHlink"/>
          </a:solidFill>
          <a:latin typeface="+mn-lt"/>
          <a:ea typeface="新細明體" pitchFamily="18" charset="-120"/>
        </a:defRPr>
      </a:lvl8pPr>
      <a:lvl9pPr marL="4441825" indent="-228600" algn="l" rtl="0" fontAlgn="base">
        <a:spcBef>
          <a:spcPct val="20000"/>
        </a:spcBef>
        <a:spcAft>
          <a:spcPct val="0"/>
        </a:spcAft>
        <a:buBlip>
          <a:blip r:embed="rId18"/>
        </a:buBlip>
        <a:defRPr kumimoji="1" sz="2000">
          <a:solidFill>
            <a:schemeClr val="folHlink"/>
          </a:solidFill>
          <a:latin typeface="+mn-lt"/>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0274300" cy="2967038"/>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a:solidFill>
                <a:schemeClr val="bg1"/>
              </a:solidFill>
            </a:endParaRPr>
          </a:p>
        </p:txBody>
      </p:sp>
      <p:sp>
        <p:nvSpPr>
          <p:cNvPr id="97283" name="Rectangle 3"/>
          <p:cNvSpPr>
            <a:spLocks noGrp="1" noChangeArrowheads="1"/>
          </p:cNvSpPr>
          <p:nvPr>
            <p:ph type="ctrTitle"/>
          </p:nvPr>
        </p:nvSpPr>
        <p:spPr>
          <a:xfrm>
            <a:off x="1627188" y="1065213"/>
            <a:ext cx="8262937" cy="1139825"/>
          </a:xfrm>
        </p:spPr>
        <p:txBody>
          <a:bodyPr anchor="ctr"/>
          <a:lstStyle/>
          <a:p>
            <a:pPr eaLnBrk="1" hangingPunct="1">
              <a:lnSpc>
                <a:spcPct val="130000"/>
              </a:lnSpc>
              <a:defRPr/>
            </a:pPr>
            <a:r>
              <a:rPr lang="en-US" altLang="zh-TW" sz="4800" dirty="0">
                <a:ea typeface="新細明體" panose="02020500000000000000" pitchFamily="18" charset="-120"/>
              </a:rPr>
              <a:t>Qualitative Research 2 </a:t>
            </a:r>
            <a:br>
              <a:rPr lang="en-US" altLang="zh-TW" sz="4800" dirty="0"/>
            </a:br>
            <a:r>
              <a:rPr lang="zh-TW" altLang="en-US" sz="4800" dirty="0"/>
              <a:t>質性研究</a:t>
            </a:r>
            <a:r>
              <a:rPr lang="en-US" altLang="zh-TW" sz="4800" dirty="0"/>
              <a:t>/</a:t>
            </a:r>
            <a:r>
              <a:rPr lang="zh-TW" altLang="en-US" sz="4800" dirty="0"/>
              <a:t>定性研究</a:t>
            </a:r>
            <a:endParaRPr lang="en-US" altLang="zh-TW" sz="4800" baseline="-25000" dirty="0">
              <a:effectLst>
                <a:outerShdw blurRad="38100" dist="38100" dir="2700000" algn="tl">
                  <a:srgbClr val="C0C0C0"/>
                </a:outerShdw>
              </a:effectLst>
            </a:endParaRPr>
          </a:p>
        </p:txBody>
      </p:sp>
      <p:sp>
        <p:nvSpPr>
          <p:cNvPr id="3077" name="Text Box 8"/>
          <p:cNvSpPr txBox="1">
            <a:spLocks noChangeArrowheads="1"/>
          </p:cNvSpPr>
          <p:nvPr/>
        </p:nvSpPr>
        <p:spPr bwMode="auto">
          <a:xfrm>
            <a:off x="168275" y="182563"/>
            <a:ext cx="1040670" cy="1015663"/>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000" dirty="0">
                <a:solidFill>
                  <a:schemeClr val="bg1"/>
                </a:solidFill>
                <a:latin typeface="Arial" panose="020B0604020202020204" pitchFamily="34" charset="0"/>
                <a:cs typeface="Arial" panose="020B0604020202020204" pitchFamily="34" charset="0"/>
              </a:rPr>
              <a:t>13</a:t>
            </a:r>
          </a:p>
        </p:txBody>
      </p:sp>
      <p:sp>
        <p:nvSpPr>
          <p:cNvPr id="7" name="Rectangle 4"/>
          <p:cNvSpPr txBox="1">
            <a:spLocks noChangeArrowheads="1"/>
          </p:cNvSpPr>
          <p:nvPr/>
        </p:nvSpPr>
        <p:spPr bwMode="auto">
          <a:xfrm>
            <a:off x="1032694" y="3849364"/>
            <a:ext cx="8562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Clr>
                <a:schemeClr val="accent2"/>
              </a:buClr>
              <a:buFont typeface="Wingdings" panose="05000000000000000000" pitchFamily="2" charset="2"/>
              <a:buNone/>
              <a:defRPr kumimoji="1" sz="2400" kern="1200">
                <a:solidFill>
                  <a:srgbClr val="000099"/>
                </a:solidFill>
                <a:latin typeface="+mn-lt"/>
                <a:ea typeface="+mn-ea"/>
                <a:cs typeface="+mn-cs"/>
              </a:defRPr>
            </a:lvl1pPr>
            <a:lvl2pPr marL="457200" indent="0" algn="ctr" rtl="0" eaLnBrk="0" fontAlgn="base" hangingPunct="0">
              <a:spcBef>
                <a:spcPct val="20000"/>
              </a:spcBef>
              <a:spcAft>
                <a:spcPct val="0"/>
              </a:spcAft>
              <a:buClr>
                <a:schemeClr val="hlink"/>
              </a:buClr>
              <a:buFont typeface="Webdings" panose="05030102010509060703" pitchFamily="18" charset="2"/>
              <a:buNone/>
              <a:defRPr kumimoji="1" sz="2000" kern="1200">
                <a:solidFill>
                  <a:schemeClr val="tx1"/>
                </a:solidFill>
                <a:latin typeface="+mn-lt"/>
                <a:ea typeface="新細明體" panose="02020500000000000000" pitchFamily="18" charset="-120"/>
                <a:cs typeface="+mn-cs"/>
              </a:defRPr>
            </a:lvl2pPr>
            <a:lvl3pPr marL="914400" indent="0" algn="ctr" rtl="0" eaLnBrk="0" fontAlgn="base" hangingPunct="0">
              <a:spcBef>
                <a:spcPct val="20000"/>
              </a:spcBef>
              <a:spcAft>
                <a:spcPct val="0"/>
              </a:spcAft>
              <a:buFont typeface="Wingdings" panose="05000000000000000000" pitchFamily="2" charset="2"/>
              <a:buNone/>
              <a:defRPr kumimoji="1" sz="1800" kern="1200">
                <a:solidFill>
                  <a:schemeClr val="folHlink"/>
                </a:solidFill>
                <a:latin typeface="+mn-lt"/>
                <a:ea typeface="新細明體" panose="02020500000000000000" pitchFamily="18" charset="-120"/>
                <a:cs typeface="+mn-cs"/>
              </a:defRPr>
            </a:lvl3pPr>
            <a:lvl4pPr marL="1371600" indent="0" algn="ctr" rtl="0" eaLnBrk="0" fontAlgn="base" hangingPunct="0">
              <a:spcBef>
                <a:spcPct val="20000"/>
              </a:spcBef>
              <a:spcAft>
                <a:spcPct val="0"/>
              </a:spcAft>
              <a:buFont typeface="Wingdings" panose="05000000000000000000" pitchFamily="2" charset="2"/>
              <a:buNone/>
              <a:defRPr kumimoji="1" sz="1600" kern="1200">
                <a:solidFill>
                  <a:srgbClr val="CC0000"/>
                </a:solidFill>
                <a:latin typeface="+mn-lt"/>
                <a:ea typeface="新細明體" panose="02020500000000000000" pitchFamily="18" charset="-120"/>
                <a:cs typeface="+mn-cs"/>
              </a:defRPr>
            </a:lvl4pPr>
            <a:lvl5pPr marL="1828800" indent="0" algn="ctr" rtl="0" eaLnBrk="0" fontAlgn="base" hangingPunct="0">
              <a:spcBef>
                <a:spcPct val="20000"/>
              </a:spcBef>
              <a:spcAft>
                <a:spcPct val="0"/>
              </a:spcAft>
              <a:buNone/>
              <a:defRPr kumimoji="1" sz="1600" kern="1200">
                <a:solidFill>
                  <a:schemeClr val="folHlink"/>
                </a:solidFill>
                <a:latin typeface="+mn-lt"/>
                <a:ea typeface="新細明體" panose="02020500000000000000" pitchFamily="18" charset="-12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0500" lvl="1"/>
            <a:r>
              <a:rPr lang="en-US" altLang="zh-TW" sz="2400" dirty="0">
                <a:ea typeface="標楷體" panose="03000509000000000000" pitchFamily="65" charset="-120"/>
              </a:rPr>
              <a:t>Department</a:t>
            </a:r>
            <a:r>
              <a:rPr lang="zh-TW" altLang="en-US" sz="2400" dirty="0">
                <a:ea typeface="標楷體" panose="03000509000000000000" pitchFamily="65" charset="-120"/>
              </a:rPr>
              <a:t> </a:t>
            </a:r>
            <a:r>
              <a:rPr lang="en-US" altLang="zh-TW" sz="2400" dirty="0">
                <a:ea typeface="標楷體" panose="03000509000000000000" pitchFamily="65" charset="-120"/>
              </a:rPr>
              <a:t>of Information</a:t>
            </a:r>
            <a:r>
              <a:rPr lang="zh-TW" altLang="en-US" sz="2400" dirty="0">
                <a:ea typeface="標楷體" panose="03000509000000000000" pitchFamily="65" charset="-120"/>
              </a:rPr>
              <a:t> </a:t>
            </a:r>
            <a:r>
              <a:rPr lang="en-US" altLang="zh-TW" sz="2400" dirty="0">
                <a:ea typeface="標楷體" panose="03000509000000000000" pitchFamily="65" charset="-120"/>
              </a:rPr>
              <a:t>Management</a:t>
            </a:r>
          </a:p>
          <a:p>
            <a:pPr marL="190500" lvl="1"/>
            <a:r>
              <a:rPr lang="en-US" altLang="en-US" sz="2400" dirty="0" err="1">
                <a:ea typeface="標楷體" panose="03000509000000000000" pitchFamily="65" charset="-120"/>
              </a:rPr>
              <a:t>CYCU</a:t>
            </a:r>
            <a:endParaRPr lang="en-US" altLang="en-US" sz="2400" dirty="0">
              <a:ea typeface="標楷體" panose="03000509000000000000" pitchFamily="65" charset="-120"/>
            </a:endParaRPr>
          </a:p>
          <a:p>
            <a:pPr marL="190500" lvl="1"/>
            <a:r>
              <a:rPr lang="en-US" altLang="zh-TW" sz="2400" dirty="0" err="1">
                <a:ea typeface="標楷體" panose="03000509000000000000" pitchFamily="65" charset="-120"/>
              </a:rPr>
              <a:t>CK</a:t>
            </a:r>
            <a:r>
              <a:rPr lang="en-US" altLang="zh-TW" sz="2400" dirty="0">
                <a:ea typeface="標楷體" panose="03000509000000000000" pitchFamily="65" charset="-120"/>
              </a:rPr>
              <a:t> </a:t>
            </a:r>
            <a:r>
              <a:rPr lang="en-US" altLang="zh-TW" sz="2400" dirty="0" err="1">
                <a:ea typeface="標楷體" panose="03000509000000000000" pitchFamily="65" charset="-120"/>
              </a:rPr>
              <a:t>Farn</a:t>
            </a:r>
            <a:endParaRPr lang="en-US" altLang="zh-TW" sz="1800" dirty="0"/>
          </a:p>
          <a:p>
            <a:r>
              <a:rPr lang="en-US" altLang="zh-TW" sz="1800" dirty="0"/>
              <a:t>mailto: </a:t>
            </a:r>
            <a:r>
              <a:rPr lang="en-US" altLang="zh-TW" sz="1800" dirty="0" err="1"/>
              <a:t>ckfarn@gmail.com</a:t>
            </a:r>
            <a:endParaRPr lang="en-US" altLang="zh-TW" sz="1800" dirty="0"/>
          </a:p>
          <a:p>
            <a:pPr marL="190500" lvl="1"/>
            <a:endParaRPr lang="en-US" altLang="zh-TW" sz="1800" dirty="0">
              <a:ea typeface="標楷體" panose="03000509000000000000" pitchFamily="65" charset="-120"/>
            </a:endParaRPr>
          </a:p>
          <a:p>
            <a:pPr marL="190500" lvl="1"/>
            <a:r>
              <a:rPr lang="en-US" altLang="zh-TW" sz="1800" dirty="0"/>
              <a:t>2024.01</a:t>
            </a:r>
          </a:p>
        </p:txBody>
      </p:sp>
      <p:sp>
        <p:nvSpPr>
          <p:cNvPr id="2" name="頁尾版面配置區 1"/>
          <p:cNvSpPr>
            <a:spLocks noGrp="1"/>
          </p:cNvSpPr>
          <p:nvPr>
            <p:ph type="ftr" sz="quarter" idx="10"/>
          </p:nvPr>
        </p:nvSpPr>
        <p:spPr/>
        <p:txBody>
          <a:bodyPr/>
          <a:lstStyle/>
          <a:p>
            <a:pPr>
              <a:defRPr/>
            </a:pPr>
            <a:r>
              <a:rPr lang="en-US" altLang="zh-TW" dirty="0" err="1"/>
              <a:t>CK</a:t>
            </a:r>
            <a:r>
              <a:rPr lang="en-US" altLang="zh-TW" dirty="0"/>
              <a:t> </a:t>
            </a:r>
            <a:r>
              <a:rPr lang="en-US" altLang="zh-TW" dirty="0" err="1"/>
              <a:t>Farn</a:t>
            </a:r>
            <a:r>
              <a:rPr lang="en-US" altLang="zh-TW" dirty="0"/>
              <a:t>, </a:t>
            </a:r>
            <a:r>
              <a:rPr lang="en-US" altLang="zh-TW" dirty="0" err="1"/>
              <a:t>CYCU</a:t>
            </a:r>
            <a:endParaRPr lang="zh-TW" altLang="en-US" dirty="0"/>
          </a:p>
        </p:txBody>
      </p:sp>
      <p:sp>
        <p:nvSpPr>
          <p:cNvPr id="3" name="投影片編號版面配置區 2"/>
          <p:cNvSpPr>
            <a:spLocks noGrp="1"/>
          </p:cNvSpPr>
          <p:nvPr>
            <p:ph type="sldNum" sz="quarter" idx="11"/>
          </p:nvPr>
        </p:nvSpPr>
        <p:spPr/>
        <p:txBody>
          <a:bodyPr/>
          <a:lstStyle/>
          <a:p>
            <a:pPr>
              <a:defRPr/>
            </a:pPr>
            <a:fld id="{05B0258D-1F9B-48FD-9276-A1F49DFA6D91}" type="slidenum">
              <a:rPr lang="en-US" altLang="zh-TW" smtClean="0"/>
              <a:pPr>
                <a:defRPr/>
              </a:pPr>
              <a:t>1</a:t>
            </a:fld>
            <a:endParaRPr lang="en-US" altLang="zh-TW"/>
          </a:p>
        </p:txBody>
      </p:sp>
    </p:spTree>
    <p:extLst>
      <p:ext uri="{BB962C8B-B14F-4D97-AF65-F5344CB8AC3E}">
        <p14:creationId xmlns:p14="http://schemas.microsoft.com/office/powerpoint/2010/main" val="207104241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74755"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2D24DB35-566B-4EEE-82C5-602C433BE3E1}" type="slidenum">
              <a:rPr lang="en-US" altLang="zh-TW" sz="1400">
                <a:solidFill>
                  <a:srgbClr val="333399"/>
                </a:solidFill>
                <a:ea typeface="新細明體" panose="02020500000000000000" pitchFamily="18" charset="-120"/>
              </a:rPr>
              <a:pPr>
                <a:spcBef>
                  <a:spcPct val="0"/>
                </a:spcBef>
                <a:buClrTx/>
                <a:buFontTx/>
                <a:buNone/>
              </a:pPr>
              <a:t>10</a:t>
            </a:fld>
            <a:endParaRPr lang="en-US" altLang="zh-TW" sz="1400">
              <a:solidFill>
                <a:srgbClr val="333399"/>
              </a:solidFill>
              <a:ea typeface="新細明體" panose="02020500000000000000" pitchFamily="18" charset="-120"/>
            </a:endParaRPr>
          </a:p>
        </p:txBody>
      </p:sp>
      <p:sp>
        <p:nvSpPr>
          <p:cNvPr id="74756" name="AutoShape 2"/>
          <p:cNvSpPr>
            <a:spLocks noChangeArrowheads="1"/>
          </p:cNvSpPr>
          <p:nvPr/>
        </p:nvSpPr>
        <p:spPr bwMode="auto">
          <a:xfrm>
            <a:off x="282575" y="1660525"/>
            <a:ext cx="9477375" cy="4478338"/>
          </a:xfrm>
          <a:prstGeom prst="star16">
            <a:avLst>
              <a:gd name="adj" fmla="val 39009"/>
            </a:avLst>
          </a:prstGeom>
          <a:solidFill>
            <a:srgbClr val="5AC07A"/>
          </a:solidFill>
          <a:ln w="38100">
            <a:solidFill>
              <a:schemeClr val="tx1"/>
            </a:solidFill>
            <a:miter lim="800000"/>
            <a:headEnd/>
            <a:tailEnd/>
          </a:ln>
          <a:effectLst>
            <a:outerShdw dist="107763" dir="2700000" algn="ctr" rotWithShape="0">
              <a:schemeClr val="tx1"/>
            </a:outerShdw>
          </a:effec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spcBef>
                <a:spcPct val="0"/>
              </a:spcBef>
              <a:buClrTx/>
              <a:buFontTx/>
              <a:buNone/>
            </a:pPr>
            <a:endParaRPr lang="zh-TW" altLang="en-US" sz="2400">
              <a:solidFill>
                <a:schemeClr val="tx1"/>
              </a:solidFill>
              <a:ea typeface="新細明體" panose="02020500000000000000" pitchFamily="18" charset="-120"/>
            </a:endParaRPr>
          </a:p>
        </p:txBody>
      </p:sp>
      <p:sp>
        <p:nvSpPr>
          <p:cNvPr id="74757" name="Rectangle 3"/>
          <p:cNvSpPr>
            <a:spLocks noGrp="1" noChangeArrowheads="1"/>
          </p:cNvSpPr>
          <p:nvPr>
            <p:ph type="title"/>
          </p:nvPr>
        </p:nvSpPr>
        <p:spPr/>
        <p:txBody>
          <a:bodyPr/>
          <a:lstStyle/>
          <a:p>
            <a:pPr eaLnBrk="1" hangingPunct="1"/>
            <a:r>
              <a:rPr lang="en-US" altLang="zh-TW">
                <a:ea typeface="新細明體" panose="02020500000000000000" pitchFamily="18" charset="-120"/>
              </a:rPr>
              <a:t>The Interview Mode</a:t>
            </a:r>
          </a:p>
        </p:txBody>
      </p:sp>
      <p:sp>
        <p:nvSpPr>
          <p:cNvPr id="1333252" name="AutoShape 4"/>
          <p:cNvSpPr>
            <a:spLocks noChangeArrowheads="1"/>
          </p:cNvSpPr>
          <p:nvPr/>
        </p:nvSpPr>
        <p:spPr bwMode="auto">
          <a:xfrm>
            <a:off x="5441950" y="2974975"/>
            <a:ext cx="3938588" cy="2044700"/>
          </a:xfrm>
          <a:prstGeom prst="homePlate">
            <a:avLst>
              <a:gd name="adj" fmla="val 48156"/>
            </a:avLst>
          </a:prstGeom>
          <a:solidFill>
            <a:srgbClr val="FFAE0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a:solidFill>
                  <a:schemeClr val="tx1"/>
                </a:solidFill>
                <a:latin typeface="Arial" panose="020B0604020202020204" pitchFamily="34" charset="0"/>
                <a:ea typeface="新細明體" panose="02020500000000000000" pitchFamily="18" charset="-120"/>
              </a:rPr>
              <a:t>Group</a:t>
            </a:r>
          </a:p>
        </p:txBody>
      </p:sp>
      <p:sp>
        <p:nvSpPr>
          <p:cNvPr id="1333253" name="AutoShape 5"/>
          <p:cNvSpPr>
            <a:spLocks noChangeArrowheads="1"/>
          </p:cNvSpPr>
          <p:nvPr/>
        </p:nvSpPr>
        <p:spPr bwMode="auto">
          <a:xfrm flipH="1">
            <a:off x="950913" y="2974975"/>
            <a:ext cx="3938587" cy="2044700"/>
          </a:xfrm>
          <a:prstGeom prst="homePlate">
            <a:avLst>
              <a:gd name="adj" fmla="val 48156"/>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a:solidFill>
                  <a:schemeClr val="tx1"/>
                </a:solidFill>
                <a:latin typeface="Arial" panose="020B0604020202020204" pitchFamily="34" charset="0"/>
                <a:ea typeface="新細明體" panose="02020500000000000000" pitchFamily="18" charset="-120"/>
              </a:rPr>
              <a:t>Individual</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3253"/>
                                        </p:tgtEl>
                                        <p:attrNameLst>
                                          <p:attrName>style.visibility</p:attrName>
                                        </p:attrNameLst>
                                      </p:cBhvr>
                                      <p:to>
                                        <p:strVal val="visible"/>
                                      </p:to>
                                    </p:set>
                                    <p:animEffect transition="in" filter="blinds(horizontal)">
                                      <p:cBhvr>
                                        <p:cTn id="7" dur="500"/>
                                        <p:tgtEl>
                                          <p:spTgt spid="1333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3252"/>
                                        </p:tgtEl>
                                        <p:attrNameLst>
                                          <p:attrName>style.visibility</p:attrName>
                                        </p:attrNameLst>
                                      </p:cBhvr>
                                      <p:to>
                                        <p:strVal val="visible"/>
                                      </p:to>
                                    </p:set>
                                    <p:animEffect transition="in" filter="blinds(horizontal)">
                                      <p:cBhvr>
                                        <p:cTn id="12" dur="500"/>
                                        <p:tgtEl>
                                          <p:spTgt spid="133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52" grpId="0" animBg="1"/>
      <p:bldP spid="13332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76803"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46D58712-D416-4396-9397-B7C5E5981A00}" type="slidenum">
              <a:rPr lang="en-US" altLang="zh-TW" sz="1400">
                <a:solidFill>
                  <a:srgbClr val="333399"/>
                </a:solidFill>
                <a:ea typeface="新細明體" panose="02020500000000000000" pitchFamily="18" charset="-120"/>
              </a:rPr>
              <a:pPr>
                <a:spcBef>
                  <a:spcPct val="0"/>
                </a:spcBef>
                <a:buClrTx/>
                <a:buFontTx/>
                <a:buNone/>
              </a:pPr>
              <a:t>11</a:t>
            </a:fld>
            <a:endParaRPr lang="en-US" altLang="zh-TW" sz="1400">
              <a:solidFill>
                <a:srgbClr val="333399"/>
              </a:solidFill>
              <a:ea typeface="新細明體" panose="02020500000000000000" pitchFamily="18" charset="-120"/>
            </a:endParaRPr>
          </a:p>
        </p:txBody>
      </p:sp>
      <p:sp>
        <p:nvSpPr>
          <p:cNvPr id="76804" name="Rectangle 2"/>
          <p:cNvSpPr>
            <a:spLocks noGrp="1" noChangeArrowheads="1"/>
          </p:cNvSpPr>
          <p:nvPr>
            <p:ph type="title"/>
          </p:nvPr>
        </p:nvSpPr>
        <p:spPr/>
        <p:txBody>
          <a:bodyPr/>
          <a:lstStyle/>
          <a:p>
            <a:pPr eaLnBrk="1" hangingPunct="1"/>
            <a:r>
              <a:rPr lang="en-US" altLang="zh-TW">
                <a:ea typeface="新細明體" panose="02020500000000000000" pitchFamily="18" charset="-120"/>
              </a:rPr>
              <a:t>IDI vs Group</a:t>
            </a:r>
          </a:p>
        </p:txBody>
      </p:sp>
      <p:graphicFrame>
        <p:nvGraphicFramePr>
          <p:cNvPr id="1335319" name="Group 23"/>
          <p:cNvGraphicFramePr>
            <a:graphicFrameLocks noGrp="1"/>
          </p:cNvGraphicFramePr>
          <p:nvPr>
            <p:ph sz="half" idx="2"/>
          </p:nvPr>
        </p:nvGraphicFramePr>
        <p:xfrm>
          <a:off x="312738" y="1693863"/>
          <a:ext cx="9793287" cy="5005894"/>
        </p:xfrm>
        <a:graphic>
          <a:graphicData uri="http://schemas.openxmlformats.org/drawingml/2006/table">
            <a:tbl>
              <a:tblPr/>
              <a:tblGrid>
                <a:gridCol w="4899025">
                  <a:extLst>
                    <a:ext uri="{9D8B030D-6E8A-4147-A177-3AD203B41FA5}">
                      <a16:colId xmlns:a16="http://schemas.microsoft.com/office/drawing/2014/main" val="20000"/>
                    </a:ext>
                  </a:extLst>
                </a:gridCol>
                <a:gridCol w="4894262">
                  <a:extLst>
                    <a:ext uri="{9D8B030D-6E8A-4147-A177-3AD203B41FA5}">
                      <a16:colId xmlns:a16="http://schemas.microsoft.com/office/drawing/2014/main" val="20001"/>
                    </a:ext>
                  </a:extLst>
                </a:gridCol>
              </a:tblGrid>
              <a:tr h="488824">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2400" b="1" i="0" u="none" strike="noStrike" cap="none" normalizeH="0" baseline="0" dirty="0">
                          <a:ln>
                            <a:noFill/>
                          </a:ln>
                          <a:solidFill>
                            <a:srgbClr val="000099"/>
                          </a:solidFill>
                          <a:effectLst/>
                          <a:latin typeface="Times New Roman" pitchFamily="18" charset="0"/>
                          <a:ea typeface="新細明體" pitchFamily="18" charset="-120"/>
                        </a:rPr>
                        <a:t>Individual Interview</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2400" b="1" i="0" u="none" strike="noStrike" cap="none" normalizeH="0" baseline="0">
                          <a:ln>
                            <a:noFill/>
                          </a:ln>
                          <a:solidFill>
                            <a:srgbClr val="000099"/>
                          </a:solidFill>
                          <a:effectLst/>
                          <a:latin typeface="Times New Roman" pitchFamily="18" charset="0"/>
                          <a:ea typeface="新細明體" pitchFamily="18" charset="-120"/>
                        </a:rPr>
                        <a:t>Group Interview</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529902">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600" b="1" i="0" u="none" strike="noStrike" cap="none" normalizeH="0" baseline="0">
                          <a:ln>
                            <a:noFill/>
                          </a:ln>
                          <a:solidFill>
                            <a:srgbClr val="000099"/>
                          </a:solidFill>
                          <a:effectLst/>
                          <a:latin typeface="Times New Roman" pitchFamily="18" charset="0"/>
                          <a:ea typeface="新細明體" pitchFamily="18" charset="-120"/>
                        </a:rPr>
                        <a:t>Research Objective</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Explore life of individual in depth</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Create case histories: repeated interviews over time</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Test a survey</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Orient the researcher to a field of inquiry and the language of the field</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Explore a range of attitudes, opinions, and behaviors</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Observe a process of consensus and disagreement</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extLst>
                  <a:ext uri="{0D108BD9-81ED-4DB2-BD59-A6C34878D82A}">
                    <a16:rowId xmlns:a16="http://schemas.microsoft.com/office/drawing/2014/main" val="10001"/>
                  </a:ext>
                </a:extLst>
              </a:tr>
              <a:tr h="969137">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600" b="1" i="0" u="none" strike="noStrike" cap="none" normalizeH="0" baseline="0">
                          <a:ln>
                            <a:noFill/>
                          </a:ln>
                          <a:solidFill>
                            <a:srgbClr val="000099"/>
                          </a:solidFill>
                          <a:effectLst/>
                          <a:latin typeface="Times New Roman" pitchFamily="18" charset="0"/>
                          <a:ea typeface="新細明體" pitchFamily="18" charset="-120"/>
                        </a:rPr>
                        <a:t>Topic Concerns</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Detailed individual experiences, choices, biographies</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Sensitive issues that might provoke anxiety</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E0D"/>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endParaRPr kumimoji="1" lang="en-US" altLang="zh-TW" sz="1600" b="0" i="0" u="none" strike="noStrike" cap="none" normalizeH="0" baseline="0">
                        <a:ln>
                          <a:noFill/>
                        </a:ln>
                        <a:solidFill>
                          <a:srgbClr val="000099"/>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Issues of public interest or common concern</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Issues where little is known or of a hypothetical nature</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E0D"/>
                    </a:solidFill>
                  </a:tcPr>
                </a:tc>
                <a:extLst>
                  <a:ext uri="{0D108BD9-81ED-4DB2-BD59-A6C34878D82A}">
                    <a16:rowId xmlns:a16="http://schemas.microsoft.com/office/drawing/2014/main" val="10002"/>
                  </a:ext>
                </a:extLst>
              </a:tr>
              <a:tr h="2017524">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600" b="1" i="0" u="none" strike="noStrike" cap="none" normalizeH="0" baseline="0">
                          <a:ln>
                            <a:noFill/>
                          </a:ln>
                          <a:solidFill>
                            <a:srgbClr val="000099"/>
                          </a:solidFill>
                          <a:effectLst/>
                          <a:latin typeface="Times New Roman" pitchFamily="18" charset="0"/>
                          <a:ea typeface="新細明體" pitchFamily="18" charset="-120"/>
                        </a:rPr>
                        <a:t>Participants</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Time-pressed participants or those difficult to recruit (e.g., elite or high-status participants)</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Participants with sufficient language skills (e.g., those older than seven)</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Participants whose distinctions would inhibit participation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endParaRPr kumimoji="1" lang="en-US" altLang="zh-TW" sz="1600" b="0" i="0" u="none" strike="noStrike" cap="none" normalizeH="0" baseline="0">
                        <a:ln>
                          <a:noFill/>
                        </a:ln>
                        <a:solidFill>
                          <a:srgbClr val="000099"/>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Participants whose backgrounds are similar or not so dissimilar as to generate conflict or discomfort</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Participants who can articulate their ideas</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Blip>
                          <a:blip r:embed="rId3"/>
                        </a:buBlip>
                        <a:tabLst/>
                      </a:pPr>
                      <a:r>
                        <a:rPr kumimoji="1" lang="en-US" altLang="zh-TW" sz="1600" b="0" i="0" u="none" strike="noStrike" cap="none" normalizeH="0" baseline="0">
                          <a:ln>
                            <a:noFill/>
                          </a:ln>
                          <a:solidFill>
                            <a:srgbClr val="000099"/>
                          </a:solidFill>
                          <a:effectLst/>
                          <a:latin typeface="Times New Roman" pitchFamily="18" charset="0"/>
                          <a:ea typeface="新細明體" pitchFamily="18" charset="-120"/>
                        </a:rPr>
                        <a:t> Participants who offer a range of positions on issues</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extLst>
                  <a:ext uri="{0D108BD9-81ED-4DB2-BD59-A6C34878D82A}">
                    <a16:rowId xmlns:a16="http://schemas.microsoft.com/office/drawing/2014/main" val="10003"/>
                  </a:ext>
                </a:extLst>
              </a:tr>
            </a:tbl>
          </a:graphicData>
        </a:graphic>
      </p:graphicFrame>
    </p:spTree>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82947"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90337C8B-21FE-46B3-AB95-498440DCB9AB}" type="slidenum">
              <a:rPr lang="en-US" altLang="zh-TW" sz="1400">
                <a:solidFill>
                  <a:srgbClr val="333399"/>
                </a:solidFill>
                <a:ea typeface="新細明體" panose="02020500000000000000" pitchFamily="18" charset="-120"/>
              </a:rPr>
              <a:pPr>
                <a:spcBef>
                  <a:spcPct val="0"/>
                </a:spcBef>
                <a:buClrTx/>
                <a:buFontTx/>
                <a:buNone/>
              </a:pPr>
              <a:t>12</a:t>
            </a:fld>
            <a:endParaRPr lang="en-US" altLang="zh-TW" sz="1400">
              <a:solidFill>
                <a:srgbClr val="333399"/>
              </a:solidFill>
              <a:ea typeface="新細明體" panose="02020500000000000000" pitchFamily="18" charset="-120"/>
            </a:endParaRPr>
          </a:p>
        </p:txBody>
      </p:sp>
      <p:sp>
        <p:nvSpPr>
          <p:cNvPr id="82948" name="Rectangle 2"/>
          <p:cNvSpPr>
            <a:spLocks noGrp="1" noChangeArrowheads="1"/>
          </p:cNvSpPr>
          <p:nvPr>
            <p:ph type="title"/>
          </p:nvPr>
        </p:nvSpPr>
        <p:spPr>
          <a:xfrm>
            <a:off x="2030413" y="498475"/>
            <a:ext cx="7359650" cy="541338"/>
          </a:xfrm>
        </p:spPr>
        <p:txBody>
          <a:bodyPr/>
          <a:lstStyle/>
          <a:p>
            <a:pPr eaLnBrk="1" hangingPunct="1"/>
            <a:r>
              <a:rPr lang="en-US" altLang="zh-TW" sz="3600" dirty="0"/>
              <a:t>Individual In-depth Interview</a:t>
            </a:r>
            <a:endParaRPr lang="zh-TW" altLang="en-US" sz="3600" dirty="0"/>
          </a:p>
        </p:txBody>
      </p:sp>
      <p:sp>
        <p:nvSpPr>
          <p:cNvPr id="82949" name="Rectangle 3"/>
          <p:cNvSpPr>
            <a:spLocks noGrp="1" noChangeArrowheads="1"/>
          </p:cNvSpPr>
          <p:nvPr>
            <p:ph type="body" idx="1"/>
          </p:nvPr>
        </p:nvSpPr>
        <p:spPr>
          <a:xfrm>
            <a:off x="770731" y="1910482"/>
            <a:ext cx="8732838" cy="4598988"/>
          </a:xfrm>
        </p:spPr>
        <p:txBody>
          <a:bodyPr/>
          <a:lstStyle/>
          <a:p>
            <a:pPr eaLnBrk="1" hangingPunct="1">
              <a:lnSpc>
                <a:spcPct val="110000"/>
              </a:lnSpc>
              <a:spcBef>
                <a:spcPct val="5000"/>
              </a:spcBef>
            </a:pPr>
            <a:r>
              <a:rPr lang="en-US" altLang="zh-TW" sz="2800" dirty="0"/>
              <a:t>Dialog</a:t>
            </a:r>
          </a:p>
          <a:p>
            <a:pPr eaLnBrk="1" hangingPunct="1">
              <a:lnSpc>
                <a:spcPct val="110000"/>
              </a:lnSpc>
              <a:spcBef>
                <a:spcPct val="5000"/>
              </a:spcBef>
            </a:pPr>
            <a:r>
              <a:rPr lang="en-US" altLang="zh-TW" sz="2800" dirty="0"/>
              <a:t>Advantages</a:t>
            </a:r>
          </a:p>
          <a:p>
            <a:pPr lvl="1" eaLnBrk="1" hangingPunct="1">
              <a:lnSpc>
                <a:spcPct val="110000"/>
              </a:lnSpc>
              <a:spcBef>
                <a:spcPct val="5000"/>
              </a:spcBef>
            </a:pPr>
            <a:r>
              <a:rPr lang="en-US" altLang="zh-TW" sz="2400" dirty="0"/>
              <a:t>In-depth and detailed research data is obtained, with better quality than other methods</a:t>
            </a:r>
          </a:p>
          <a:p>
            <a:pPr lvl="1" eaLnBrk="1" hangingPunct="1">
              <a:lnSpc>
                <a:spcPct val="110000"/>
              </a:lnSpc>
              <a:spcBef>
                <a:spcPct val="5000"/>
              </a:spcBef>
            </a:pPr>
            <a:r>
              <a:rPr lang="en-US" altLang="zh-TW" sz="2400" dirty="0"/>
              <a:t>Assistance in interpreting information is available</a:t>
            </a:r>
          </a:p>
          <a:p>
            <a:pPr lvl="1" eaLnBrk="1" hangingPunct="1">
              <a:lnSpc>
                <a:spcPct val="110000"/>
              </a:lnSpc>
              <a:spcBef>
                <a:spcPct val="5000"/>
              </a:spcBef>
            </a:pPr>
            <a:r>
              <a:rPr lang="en-US" altLang="zh-TW" sz="2400" dirty="0"/>
              <a:t>Better control: Language can be adjusted depending on the informant</a:t>
            </a:r>
          </a:p>
          <a:p>
            <a:pPr lvl="1" eaLnBrk="1" hangingPunct="1">
              <a:lnSpc>
                <a:spcPct val="110000"/>
              </a:lnSpc>
              <a:spcBef>
                <a:spcPct val="5000"/>
              </a:spcBef>
            </a:pPr>
            <a:r>
              <a:rPr lang="en-US" altLang="zh-TW" sz="2400" dirty="0"/>
              <a:t>High cost: time and money</a:t>
            </a:r>
          </a:p>
          <a:p>
            <a:pPr eaLnBrk="1" hangingPunct="1">
              <a:lnSpc>
                <a:spcPct val="110000"/>
              </a:lnSpc>
              <a:spcBef>
                <a:spcPct val="5000"/>
              </a:spcBef>
            </a:pPr>
            <a:r>
              <a:rPr lang="en-US" altLang="zh-TW" sz="2800" dirty="0"/>
              <a:t>Possible to interrupt an interview to reduce cost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84995"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0A8C9DA2-E7F6-472C-AABC-A80C9B6825D6}" type="slidenum">
              <a:rPr lang="en-US" altLang="zh-TW" sz="1400">
                <a:solidFill>
                  <a:srgbClr val="333399"/>
                </a:solidFill>
                <a:ea typeface="新細明體" panose="02020500000000000000" pitchFamily="18" charset="-120"/>
              </a:rPr>
              <a:pPr>
                <a:spcBef>
                  <a:spcPct val="0"/>
                </a:spcBef>
                <a:buClrTx/>
                <a:buFontTx/>
                <a:buNone/>
              </a:pPr>
              <a:t>13</a:t>
            </a:fld>
            <a:endParaRPr lang="en-US" altLang="zh-TW" sz="1400">
              <a:solidFill>
                <a:srgbClr val="333399"/>
              </a:solidFill>
              <a:ea typeface="新細明體" panose="02020500000000000000" pitchFamily="18" charset="-120"/>
            </a:endParaRPr>
          </a:p>
        </p:txBody>
      </p:sp>
      <p:sp>
        <p:nvSpPr>
          <p:cNvPr id="84996" name="Rectangle 2"/>
          <p:cNvSpPr>
            <a:spLocks noGrp="1" noChangeArrowheads="1"/>
          </p:cNvSpPr>
          <p:nvPr>
            <p:ph type="title"/>
          </p:nvPr>
        </p:nvSpPr>
        <p:spPr/>
        <p:txBody>
          <a:bodyPr/>
          <a:lstStyle/>
          <a:p>
            <a:pPr eaLnBrk="1" hangingPunct="1"/>
            <a:r>
              <a:rPr lang="en-US" altLang="zh-TW" dirty="0"/>
              <a:t>Successful personal interview</a:t>
            </a:r>
            <a:endParaRPr lang="zh-TW" altLang="en-US" dirty="0"/>
          </a:p>
        </p:txBody>
      </p:sp>
      <p:sp>
        <p:nvSpPr>
          <p:cNvPr id="84997" name="Rectangle 3"/>
          <p:cNvSpPr>
            <a:spLocks noGrp="1" noChangeArrowheads="1"/>
          </p:cNvSpPr>
          <p:nvPr>
            <p:ph type="body" idx="1"/>
          </p:nvPr>
        </p:nvSpPr>
        <p:spPr>
          <a:xfrm>
            <a:off x="1447800" y="1676400"/>
            <a:ext cx="8077200" cy="4762500"/>
          </a:xfrm>
        </p:spPr>
        <p:txBody>
          <a:bodyPr/>
          <a:lstStyle/>
          <a:p>
            <a:pPr eaLnBrk="1" hangingPunct="1"/>
            <a:r>
              <a:rPr lang="en-US" altLang="zh-TW" sz="2800" dirty="0"/>
              <a:t>Informants possess data need in the research</a:t>
            </a:r>
          </a:p>
          <a:p>
            <a:pPr eaLnBrk="1" hangingPunct="1"/>
            <a:r>
              <a:rPr lang="en-US" altLang="zh-TW" sz="2800" dirty="0"/>
              <a:t>Informants understand their role</a:t>
            </a:r>
          </a:p>
          <a:p>
            <a:pPr eaLnBrk="1" hangingPunct="1"/>
            <a:r>
              <a:rPr lang="en-US" altLang="zh-TW" sz="2800" dirty="0"/>
              <a:t>Enough motivation for the informants</a:t>
            </a:r>
          </a:p>
          <a:p>
            <a:pPr eaLnBrk="1" hangingPunct="1"/>
            <a:r>
              <a:rPr lang="en-US" altLang="zh-TW" sz="2800" dirty="0"/>
              <a:t>Design filtering questions</a:t>
            </a:r>
          </a:p>
          <a:p>
            <a:pPr lvl="1" eaLnBrk="1" hangingPunct="1"/>
            <a:r>
              <a:rPr lang="en-US" altLang="zh-TW" sz="2400" dirty="0"/>
              <a:t>To decide whether to continue the interview</a:t>
            </a:r>
          </a:p>
          <a:p>
            <a:pPr eaLnBrk="1" hangingPunct="1"/>
            <a:r>
              <a:rPr lang="en-US" altLang="zh-TW" sz="2800" dirty="0"/>
              <a:t>Role of interviewer</a:t>
            </a:r>
          </a:p>
          <a:p>
            <a:pPr lvl="1" eaLnBrk="1" hangingPunct="1"/>
            <a:r>
              <a:rPr lang="en-US" altLang="zh-TW" sz="2400" dirty="0"/>
              <a:t>Explain</a:t>
            </a:r>
          </a:p>
          <a:p>
            <a:pPr lvl="1" eaLnBrk="1" hangingPunct="1"/>
            <a:r>
              <a:rPr lang="en-US" altLang="zh-TW" sz="2400" dirty="0"/>
              <a:t>Coach</a:t>
            </a:r>
          </a:p>
          <a:p>
            <a:pPr lvl="1" eaLnBrk="1" hangingPunct="1"/>
            <a:r>
              <a:rPr lang="en-US" altLang="zh-TW" sz="2400" dirty="0"/>
              <a:t>encourage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a:xfrm>
            <a:off x="1712913" y="381000"/>
            <a:ext cx="7791450" cy="1139825"/>
          </a:xfrm>
        </p:spPr>
        <p:txBody>
          <a:bodyPr/>
          <a:lstStyle/>
          <a:p>
            <a:r>
              <a:rPr lang="en-US" altLang="zh-TW" dirty="0"/>
              <a:t>Interview</a:t>
            </a:r>
            <a:r>
              <a:rPr lang="zh-TW" altLang="en-US" dirty="0"/>
              <a:t> </a:t>
            </a:r>
            <a:r>
              <a:rPr lang="en-US" altLang="zh-TW" dirty="0"/>
              <a:t>technique</a:t>
            </a:r>
            <a:r>
              <a:rPr lang="zh-TW" altLang="en-US" dirty="0"/>
              <a:t> </a:t>
            </a:r>
            <a:r>
              <a:rPr lang="en-US" altLang="zh-TW" dirty="0"/>
              <a:t>1</a:t>
            </a:r>
          </a:p>
        </p:txBody>
      </p:sp>
      <p:sp>
        <p:nvSpPr>
          <p:cNvPr id="87045" name="Rectangle 3"/>
          <p:cNvSpPr>
            <a:spLocks noGrp="1" noChangeArrowheads="1"/>
          </p:cNvSpPr>
          <p:nvPr>
            <p:ph idx="1"/>
          </p:nvPr>
        </p:nvSpPr>
        <p:spPr>
          <a:xfrm>
            <a:off x="769938" y="1978025"/>
            <a:ext cx="8734425" cy="4106863"/>
          </a:xfrm>
        </p:spPr>
        <p:txBody>
          <a:bodyPr/>
          <a:lstStyle/>
          <a:p>
            <a:r>
              <a:rPr lang="en-US" altLang="zh-TW" sz="2400" dirty="0"/>
              <a:t>Increase interviewee’s willingness to cooperate</a:t>
            </a:r>
          </a:p>
          <a:p>
            <a:pPr lvl="1"/>
            <a:r>
              <a:rPr lang="en-US" altLang="zh-TW" sz="2000" dirty="0"/>
              <a:t>Belief that the process will be enjoyable and satisfying</a:t>
            </a:r>
          </a:p>
          <a:p>
            <a:pPr lvl="1"/>
            <a:r>
              <a:rPr lang="en-US" altLang="zh-TW" sz="2000" dirty="0"/>
              <a:t>Feeling that the answer to the questions is important and worthwhile</a:t>
            </a:r>
          </a:p>
          <a:p>
            <a:pPr lvl="1"/>
            <a:r>
              <a:rPr lang="en-US" altLang="zh-TW" sz="2000" dirty="0"/>
              <a:t>Achieve some psychological satisfaction</a:t>
            </a:r>
          </a:p>
          <a:p>
            <a:r>
              <a:rPr lang="en-US" altLang="zh-TW" sz="2400" dirty="0"/>
              <a:t>Start: Break the ice</a:t>
            </a:r>
          </a:p>
          <a:p>
            <a:r>
              <a:rPr lang="en-US" altLang="zh-TW" sz="2400" dirty="0"/>
              <a:t>In case the interviewee is busy, or is not available…</a:t>
            </a:r>
          </a:p>
          <a:p>
            <a:pPr lvl="1"/>
            <a:r>
              <a:rPr lang="en-US" altLang="zh-TW" sz="2000" dirty="0"/>
              <a:t>Next schedule</a:t>
            </a:r>
          </a:p>
          <a:p>
            <a:r>
              <a:rPr lang="en-US" altLang="zh-TW" sz="2400" dirty="0"/>
              <a:t>Build a good relationship</a:t>
            </a:r>
          </a:p>
          <a:p>
            <a:pPr lvl="1"/>
            <a:r>
              <a:rPr lang="en-US" altLang="zh-TW" sz="2000" dirty="0"/>
              <a:t>pleasant
trust</a:t>
            </a:r>
            <a:endParaRPr lang="zh-TW" altLang="en-US" sz="1600" dirty="0"/>
          </a:p>
        </p:txBody>
      </p:sp>
      <p:sp>
        <p:nvSpPr>
          <p:cNvPr id="6" name="頁尾版面配置區 5">
            <a:extLst>
              <a:ext uri="{FF2B5EF4-FFF2-40B4-BE49-F238E27FC236}">
                <a16:creationId xmlns:a16="http://schemas.microsoft.com/office/drawing/2014/main" id="{C29A7B4D-4AAA-4509-91BD-20C6CB5CA353}"/>
              </a:ext>
            </a:extLst>
          </p:cNvPr>
          <p:cNvSpPr>
            <a:spLocks noGrp="1"/>
          </p:cNvSpPr>
          <p:nvPr>
            <p:ph type="ftr" sz="quarter" idx="10"/>
          </p:nvPr>
        </p:nvSpPr>
        <p:spPr/>
        <p:txBody>
          <a:bodyPr/>
          <a:lstStyle/>
          <a:p>
            <a:pPr>
              <a:defRPr/>
            </a:pPr>
            <a:r>
              <a:rPr lang="en-US" altLang="zh-TW"/>
              <a:t>CK Farn, CYCU</a:t>
            </a:r>
            <a:endParaRPr lang="zh-TW" altLang="en-US"/>
          </a:p>
        </p:txBody>
      </p:sp>
      <p:sp>
        <p:nvSpPr>
          <p:cNvPr id="7" name="投影片編號版面配置區 6">
            <a:extLst>
              <a:ext uri="{FF2B5EF4-FFF2-40B4-BE49-F238E27FC236}">
                <a16:creationId xmlns:a16="http://schemas.microsoft.com/office/drawing/2014/main" id="{4300AD86-001E-46EA-903C-EBB7D2E79B77}"/>
              </a:ext>
            </a:extLst>
          </p:cNvPr>
          <p:cNvSpPr>
            <a:spLocks noGrp="1"/>
          </p:cNvSpPr>
          <p:nvPr>
            <p:ph type="sldNum" sz="quarter" idx="11"/>
          </p:nvPr>
        </p:nvSpPr>
        <p:spPr/>
        <p:txBody>
          <a:bodyPr/>
          <a:lstStyle/>
          <a:p>
            <a:pPr>
              <a:defRPr/>
            </a:pPr>
            <a:fld id="{92C310A3-AF88-4B8C-9524-6DCFCCA24C17}" type="slidenum">
              <a:rPr lang="en-US" altLang="zh-TW" smtClean="0"/>
              <a:pPr>
                <a:defRPr/>
              </a:pPr>
              <a:t>14</a:t>
            </a:fld>
            <a:endParaRPr lang="en-US" altLang="zh-TW"/>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89091"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048E2107-8C7B-4B63-ABC9-D81DEF4CAE0B}" type="slidenum">
              <a:rPr lang="en-US" altLang="zh-TW" sz="1400">
                <a:solidFill>
                  <a:srgbClr val="333399"/>
                </a:solidFill>
                <a:ea typeface="新細明體" panose="02020500000000000000" pitchFamily="18" charset="-120"/>
              </a:rPr>
              <a:pPr>
                <a:spcBef>
                  <a:spcPct val="0"/>
                </a:spcBef>
                <a:buClrTx/>
                <a:buFontTx/>
                <a:buNone/>
              </a:pPr>
              <a:t>15</a:t>
            </a:fld>
            <a:endParaRPr lang="en-US" altLang="zh-TW" sz="1400">
              <a:solidFill>
                <a:srgbClr val="333399"/>
              </a:solidFill>
              <a:ea typeface="新細明體" panose="02020500000000000000" pitchFamily="18" charset="-120"/>
            </a:endParaRPr>
          </a:p>
        </p:txBody>
      </p:sp>
      <p:sp>
        <p:nvSpPr>
          <p:cNvPr id="89092" name="Rectangle 2"/>
          <p:cNvSpPr>
            <a:spLocks noGrp="1" noChangeArrowheads="1"/>
          </p:cNvSpPr>
          <p:nvPr>
            <p:ph type="title"/>
          </p:nvPr>
        </p:nvSpPr>
        <p:spPr/>
        <p:txBody>
          <a:bodyPr/>
          <a:lstStyle/>
          <a:p>
            <a:pPr eaLnBrk="1" hangingPunct="1"/>
            <a:r>
              <a:rPr lang="en-US" altLang="zh-TW" dirty="0"/>
              <a:t>Interview</a:t>
            </a:r>
            <a:r>
              <a:rPr lang="zh-TW" altLang="en-US" dirty="0"/>
              <a:t> </a:t>
            </a:r>
            <a:r>
              <a:rPr lang="en-US" altLang="zh-TW" dirty="0"/>
              <a:t>technique</a:t>
            </a:r>
            <a:r>
              <a:rPr lang="zh-TW" altLang="en-US" dirty="0"/>
              <a:t> </a:t>
            </a:r>
            <a:r>
              <a:rPr lang="en-US" altLang="zh-TW" dirty="0"/>
              <a:t>2</a:t>
            </a:r>
          </a:p>
        </p:txBody>
      </p:sp>
      <p:sp>
        <p:nvSpPr>
          <p:cNvPr id="89093" name="Rectangle 3"/>
          <p:cNvSpPr>
            <a:spLocks noGrp="1" noChangeArrowheads="1"/>
          </p:cNvSpPr>
          <p:nvPr>
            <p:ph type="body" idx="1"/>
          </p:nvPr>
        </p:nvSpPr>
        <p:spPr>
          <a:xfrm>
            <a:off x="744538" y="1622425"/>
            <a:ext cx="8856662" cy="4824413"/>
          </a:xfrm>
        </p:spPr>
        <p:txBody>
          <a:bodyPr/>
          <a:lstStyle/>
          <a:p>
            <a:pPr eaLnBrk="1" hangingPunct="1">
              <a:lnSpc>
                <a:spcPct val="90000"/>
              </a:lnSpc>
            </a:pPr>
            <a:r>
              <a:rPr lang="en-US" altLang="zh-TW" sz="2400" dirty="0"/>
              <a:t>Gathering information – probing</a:t>
            </a:r>
          </a:p>
          <a:p>
            <a:pPr lvl="1" eaLnBrk="1" hangingPunct="1">
              <a:lnSpc>
                <a:spcPct val="90000"/>
              </a:lnSpc>
            </a:pPr>
            <a:r>
              <a:rPr lang="en-US" altLang="zh-TW" sz="2000" dirty="0"/>
              <a:t>Indicate understanding and interest
Indicate expectation, short pause
Repeat the question
Repeat the interviewee’s answer – reconfirm
Use neutral questions, or comments
Clarifying questions – follow-up questions</a:t>
            </a:r>
          </a:p>
          <a:p>
            <a:pPr eaLnBrk="1" hangingPunct="1">
              <a:lnSpc>
                <a:spcPct val="90000"/>
              </a:lnSpc>
            </a:pPr>
            <a:r>
              <a:rPr lang="en-US" altLang="zh-TW" sz="2400" dirty="0"/>
              <a:t>Transcript of the interview</a:t>
            </a:r>
          </a:p>
          <a:p>
            <a:pPr lvl="1" eaLnBrk="1" hangingPunct="1">
              <a:lnSpc>
                <a:spcPct val="90000"/>
              </a:lnSpc>
            </a:pPr>
            <a:r>
              <a:rPr lang="en-US" altLang="zh-TW" sz="2000" dirty="0"/>
              <a:t>Notes, audio and video recordings
Obtain the consent of the parties first</a:t>
            </a:r>
          </a:p>
          <a:p>
            <a:pPr eaLnBrk="1" hangingPunct="1">
              <a:lnSpc>
                <a:spcPct val="90000"/>
              </a:lnSpc>
            </a:pPr>
            <a:r>
              <a:rPr lang="en-US" altLang="zh-TW" sz="2400" dirty="0"/>
              <a:t>Select and train interviewers</a:t>
            </a:r>
          </a:p>
          <a:p>
            <a:pPr lvl="1" eaLnBrk="1" hangingPunct="1">
              <a:lnSpc>
                <a:spcPct val="90000"/>
              </a:lnSpc>
            </a:pPr>
            <a:r>
              <a:rPr lang="en-US" altLang="zh-TW" sz="2000" dirty="0"/>
              <a:t>If this is a large-scale study with multiple interviewers</a:t>
            </a:r>
            <a:endParaRPr lang="zh-TW" altLang="en-US" sz="1800" dirty="0"/>
          </a:p>
        </p:txBody>
      </p:sp>
    </p:spTree>
    <p:extLst>
      <p:ext uri="{BB962C8B-B14F-4D97-AF65-F5344CB8AC3E}">
        <p14:creationId xmlns:p14="http://schemas.microsoft.com/office/powerpoint/2010/main" val="5803033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91139"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2C0C2366-80F8-42A4-A2BC-39F1A56DF684}" type="slidenum">
              <a:rPr lang="en-US" altLang="zh-TW" sz="1400">
                <a:solidFill>
                  <a:srgbClr val="333399"/>
                </a:solidFill>
                <a:ea typeface="新細明體" panose="02020500000000000000" pitchFamily="18" charset="-120"/>
              </a:rPr>
              <a:pPr>
                <a:spcBef>
                  <a:spcPct val="0"/>
                </a:spcBef>
                <a:buClrTx/>
                <a:buFontTx/>
                <a:buNone/>
              </a:pPr>
              <a:t>16</a:t>
            </a:fld>
            <a:endParaRPr lang="en-US" altLang="zh-TW" sz="1400">
              <a:solidFill>
                <a:srgbClr val="333399"/>
              </a:solidFill>
              <a:ea typeface="新細明體" panose="02020500000000000000" pitchFamily="18" charset="-120"/>
            </a:endParaRPr>
          </a:p>
        </p:txBody>
      </p:sp>
      <p:sp>
        <p:nvSpPr>
          <p:cNvPr id="91140" name="Rectangle 2"/>
          <p:cNvSpPr>
            <a:spLocks noGrp="1" noChangeArrowheads="1"/>
          </p:cNvSpPr>
          <p:nvPr>
            <p:ph type="title"/>
          </p:nvPr>
        </p:nvSpPr>
        <p:spPr/>
        <p:txBody>
          <a:bodyPr/>
          <a:lstStyle/>
          <a:p>
            <a:pPr eaLnBrk="1" hangingPunct="1"/>
            <a:r>
              <a:rPr lang="en-US" altLang="zh-TW" dirty="0"/>
              <a:t>Tools: </a:t>
            </a:r>
            <a:r>
              <a:rPr lang="en-US" altLang="zh-TW" dirty="0">
                <a:solidFill>
                  <a:schemeClr val="bg1"/>
                </a:solidFill>
              </a:rPr>
              <a:t>Questionnaires</a:t>
            </a:r>
            <a:endParaRPr lang="zh-TW" altLang="en-US" dirty="0">
              <a:solidFill>
                <a:schemeClr val="bg1"/>
              </a:solidFill>
            </a:endParaRPr>
          </a:p>
        </p:txBody>
      </p:sp>
      <p:sp>
        <p:nvSpPr>
          <p:cNvPr id="91141" name="Rectangle 3"/>
          <p:cNvSpPr>
            <a:spLocks noGrp="1" noChangeArrowheads="1"/>
          </p:cNvSpPr>
          <p:nvPr>
            <p:ph type="body" idx="1"/>
          </p:nvPr>
        </p:nvSpPr>
        <p:spPr/>
        <p:txBody>
          <a:bodyPr/>
          <a:lstStyle/>
          <a:p>
            <a:pPr eaLnBrk="1" hangingPunct="1"/>
            <a:r>
              <a:rPr lang="en-US" altLang="zh-TW" sz="2800" dirty="0"/>
              <a:t>Yes, there are questionnaires for interviews as well</a:t>
            </a:r>
          </a:p>
          <a:p>
            <a:pPr lvl="1" eaLnBrk="1" hangingPunct="1"/>
            <a:r>
              <a:rPr lang="en-US" altLang="zh-TW" sz="2400" dirty="0"/>
              <a:t>Structured questionnaires
Unstructured checklists</a:t>
            </a:r>
          </a:p>
          <a:p>
            <a:pPr eaLnBrk="1" hangingPunct="1"/>
            <a:r>
              <a:rPr lang="en-US" altLang="zh-TW" sz="2800" dirty="0"/>
              <a:t>Stage 1</a:t>
            </a:r>
          </a:p>
          <a:p>
            <a:pPr lvl="1" eaLnBrk="1" hangingPunct="1"/>
            <a:r>
              <a:rPr lang="en-US" altLang="zh-TW" sz="2400" dirty="0"/>
              <a:t>Develop a questionnaire design strategy</a:t>
            </a:r>
          </a:p>
          <a:p>
            <a:pPr eaLnBrk="1" hangingPunct="1"/>
            <a:r>
              <a:rPr lang="en-US" altLang="zh-TW" sz="2800" dirty="0"/>
              <a:t>Stage 2</a:t>
            </a:r>
          </a:p>
          <a:p>
            <a:pPr lvl="1" eaLnBrk="1" hangingPunct="1"/>
            <a:r>
              <a:rPr lang="en-US" altLang="zh-TW" sz="2400" dirty="0"/>
              <a:t>Constructing the Problem and Measurement Methodology</a:t>
            </a:r>
          </a:p>
          <a:p>
            <a:pPr eaLnBrk="1" hangingPunct="1"/>
            <a:r>
              <a:rPr lang="en-US" altLang="zh-TW" sz="2800" dirty="0"/>
              <a:t>Stage 3</a:t>
            </a:r>
          </a:p>
          <a:p>
            <a:pPr lvl="1" eaLnBrk="1" hangingPunct="1"/>
            <a:r>
              <a:rPr lang="en-US" altLang="zh-TW" sz="2400" dirty="0"/>
              <a:t>Drafting and revising the questionnaire</a:t>
            </a:r>
            <a:endParaRPr lang="zh-TW" altLang="en-US" sz="2400" dirty="0"/>
          </a:p>
        </p:txBody>
      </p:sp>
    </p:spTree>
    <p:extLst>
      <p:ext uri="{BB962C8B-B14F-4D97-AF65-F5344CB8AC3E}">
        <p14:creationId xmlns:p14="http://schemas.microsoft.com/office/powerpoint/2010/main" val="31427928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93187"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54733045-E03A-4307-9DB1-45C70A8AF0E6}" type="slidenum">
              <a:rPr lang="en-US" altLang="zh-TW" sz="1400">
                <a:solidFill>
                  <a:srgbClr val="333399"/>
                </a:solidFill>
                <a:ea typeface="新細明體" panose="02020500000000000000" pitchFamily="18" charset="-120"/>
              </a:rPr>
              <a:pPr>
                <a:spcBef>
                  <a:spcPct val="0"/>
                </a:spcBef>
                <a:buClrTx/>
                <a:buFontTx/>
                <a:buNone/>
              </a:pPr>
              <a:t>17</a:t>
            </a:fld>
            <a:endParaRPr lang="en-US" altLang="zh-TW" sz="1400">
              <a:solidFill>
                <a:srgbClr val="333399"/>
              </a:solidFill>
              <a:ea typeface="新細明體" panose="02020500000000000000" pitchFamily="18" charset="-120"/>
            </a:endParaRPr>
          </a:p>
        </p:txBody>
      </p:sp>
      <p:sp>
        <p:nvSpPr>
          <p:cNvPr id="93188" name="Rectangle 2"/>
          <p:cNvSpPr>
            <a:spLocks noGrp="1" noChangeArrowheads="1"/>
          </p:cNvSpPr>
          <p:nvPr>
            <p:ph type="title"/>
          </p:nvPr>
        </p:nvSpPr>
        <p:spPr>
          <a:xfrm>
            <a:off x="1752600" y="685800"/>
            <a:ext cx="8281094" cy="595313"/>
          </a:xfrm>
        </p:spPr>
        <p:txBody>
          <a:bodyPr/>
          <a:lstStyle/>
          <a:p>
            <a:pPr eaLnBrk="1" hangingPunct="1"/>
            <a:r>
              <a:rPr lang="en-US" altLang="zh-TW" sz="3600" dirty="0"/>
              <a:t>Use of language/text for the questionnaire</a:t>
            </a:r>
            <a:endParaRPr lang="zh-TW" altLang="en-US" dirty="0"/>
          </a:p>
        </p:txBody>
      </p:sp>
      <p:sp>
        <p:nvSpPr>
          <p:cNvPr id="93189" name="Rectangle 3"/>
          <p:cNvSpPr>
            <a:spLocks noGrp="1" noChangeArrowheads="1"/>
          </p:cNvSpPr>
          <p:nvPr>
            <p:ph type="body" idx="1"/>
          </p:nvPr>
        </p:nvSpPr>
        <p:spPr>
          <a:xfrm>
            <a:off x="769938" y="1978025"/>
            <a:ext cx="8903716" cy="4106863"/>
          </a:xfrm>
        </p:spPr>
        <p:txBody>
          <a:bodyPr/>
          <a:lstStyle/>
          <a:p>
            <a:pPr eaLnBrk="1" hangingPunct="1"/>
            <a:r>
              <a:rPr lang="en-US" altLang="zh-TW" sz="2400" dirty="0"/>
              <a:t>Present questions in common terms
Ensure the terms used in the questionnaire do not have multiple meanings</a:t>
            </a:r>
          </a:p>
          <a:p>
            <a:pPr lvl="1" eaLnBrk="1" hangingPunct="1"/>
            <a:r>
              <a:rPr lang="en-US" altLang="zh-TW" sz="2000" dirty="0"/>
              <a:t>Avoid equivocal, or confusing terms</a:t>
            </a:r>
          </a:p>
          <a:p>
            <a:pPr eaLnBrk="1" hangingPunct="1"/>
            <a:r>
              <a:rPr lang="en-US" altLang="zh-TW" sz="2400" dirty="0"/>
              <a:t>Question should not imply unproven or distorted assumptions
Avoid biased wording in the question
Personalized appropriately </a:t>
            </a:r>
          </a:p>
          <a:p>
            <a:pPr lvl="1" eaLnBrk="1" hangingPunct="1"/>
            <a:r>
              <a:rPr lang="en-US" altLang="zh-TW" sz="2000" dirty="0"/>
              <a:t>Different groups of interviewee may require different terminology</a:t>
            </a:r>
          </a:p>
          <a:p>
            <a:pPr eaLnBrk="1" hangingPunct="1"/>
            <a:r>
              <a:rPr lang="en-US" altLang="zh-TW" sz="2400" dirty="0"/>
              <a:t>If there are multiple choice, the options must cover all possibilities</a:t>
            </a:r>
            <a:endParaRPr lang="zh-TW" altLang="en-US" sz="24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95235"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670061A8-13DC-4B47-8DE9-A94D90A468E9}" type="slidenum">
              <a:rPr lang="en-US" altLang="zh-TW" sz="1400">
                <a:solidFill>
                  <a:srgbClr val="333399"/>
                </a:solidFill>
                <a:ea typeface="新細明體" panose="02020500000000000000" pitchFamily="18" charset="-120"/>
              </a:rPr>
              <a:pPr>
                <a:spcBef>
                  <a:spcPct val="0"/>
                </a:spcBef>
                <a:buClrTx/>
                <a:buFontTx/>
                <a:buNone/>
              </a:pPr>
              <a:t>18</a:t>
            </a:fld>
            <a:endParaRPr lang="en-US" altLang="zh-TW" sz="1400">
              <a:solidFill>
                <a:srgbClr val="333399"/>
              </a:solidFill>
              <a:ea typeface="新細明體" panose="02020500000000000000" pitchFamily="18" charset="-120"/>
            </a:endParaRPr>
          </a:p>
        </p:txBody>
      </p:sp>
      <p:sp>
        <p:nvSpPr>
          <p:cNvPr id="95236" name="Rectangle 2"/>
          <p:cNvSpPr>
            <a:spLocks noGrp="1" noChangeArrowheads="1"/>
          </p:cNvSpPr>
          <p:nvPr>
            <p:ph type="title"/>
          </p:nvPr>
        </p:nvSpPr>
        <p:spPr/>
        <p:txBody>
          <a:bodyPr/>
          <a:lstStyle/>
          <a:p>
            <a:pPr eaLnBrk="1" hangingPunct="1"/>
            <a:r>
              <a:rPr lang="en-US" altLang="zh-TW" dirty="0"/>
              <a:t>Start and screen the interviewees</a:t>
            </a:r>
            <a:endParaRPr lang="zh-TW" altLang="en-US" dirty="0"/>
          </a:p>
        </p:txBody>
      </p:sp>
      <p:sp>
        <p:nvSpPr>
          <p:cNvPr id="95237" name="Rectangle 3"/>
          <p:cNvSpPr>
            <a:spLocks noGrp="1" noChangeArrowheads="1"/>
          </p:cNvSpPr>
          <p:nvPr>
            <p:ph type="body" idx="1"/>
          </p:nvPr>
        </p:nvSpPr>
        <p:spPr/>
        <p:txBody>
          <a:bodyPr/>
          <a:lstStyle/>
          <a:p>
            <a:pPr eaLnBrk="1" hangingPunct="1"/>
            <a:r>
              <a:rPr lang="en-US" altLang="zh-TW" sz="2400" dirty="0"/>
              <a:t>Provide the interviewee an incentive to cooperate
Disclosure of research units, commissioning units, and research objectives</a:t>
            </a:r>
          </a:p>
          <a:p>
            <a:pPr eaLnBrk="1" hangingPunct="1"/>
            <a:r>
              <a:rPr lang="en-US" altLang="zh-TW" sz="2400" dirty="0"/>
              <a:t>Disclose the general direction of the questions in the interview
Inform the time required
May contain filtering items</a:t>
            </a:r>
          </a:p>
          <a:p>
            <a:pPr lvl="1" eaLnBrk="1" hangingPunct="1"/>
            <a:r>
              <a:rPr lang="en-US" altLang="zh-TW" sz="2000" dirty="0"/>
              <a:t>Screening unwanted interviewees</a:t>
            </a:r>
          </a:p>
          <a:p>
            <a:pPr eaLnBrk="1" hangingPunct="1"/>
            <a:r>
              <a:rPr lang="en-US" altLang="zh-TW" sz="2400" dirty="0"/>
              <a:t>Establish the rapport (a friendly, harmonious relationship)</a:t>
            </a:r>
            <a:endParaRPr lang="zh-TW" altLang="en-US" sz="2400" dirty="0"/>
          </a:p>
        </p:txBody>
      </p:sp>
    </p:spTree>
    <p:extLst>
      <p:ext uri="{BB962C8B-B14F-4D97-AF65-F5344CB8AC3E}">
        <p14:creationId xmlns:p14="http://schemas.microsoft.com/office/powerpoint/2010/main" val="9260804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97283"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00CCDBC9-C699-4A50-B574-4481A12DF022}" type="slidenum">
              <a:rPr lang="en-US" altLang="zh-TW" sz="1400">
                <a:solidFill>
                  <a:srgbClr val="333399"/>
                </a:solidFill>
                <a:ea typeface="新細明體" panose="02020500000000000000" pitchFamily="18" charset="-120"/>
              </a:rPr>
              <a:pPr>
                <a:spcBef>
                  <a:spcPct val="0"/>
                </a:spcBef>
                <a:buClrTx/>
                <a:buFontTx/>
                <a:buNone/>
              </a:pPr>
              <a:t>19</a:t>
            </a:fld>
            <a:endParaRPr lang="en-US" altLang="zh-TW" sz="1400">
              <a:solidFill>
                <a:srgbClr val="333399"/>
              </a:solidFill>
              <a:ea typeface="新細明體" panose="02020500000000000000" pitchFamily="18" charset="-120"/>
            </a:endParaRPr>
          </a:p>
        </p:txBody>
      </p:sp>
      <p:sp>
        <p:nvSpPr>
          <p:cNvPr id="97284" name="Rectangle 2"/>
          <p:cNvSpPr>
            <a:spLocks noGrp="1" noChangeArrowheads="1"/>
          </p:cNvSpPr>
          <p:nvPr>
            <p:ph type="title"/>
          </p:nvPr>
        </p:nvSpPr>
        <p:spPr/>
        <p:txBody>
          <a:bodyPr/>
          <a:lstStyle/>
          <a:p>
            <a:pPr eaLnBrk="1" hangingPunct="1"/>
            <a:r>
              <a:rPr lang="en-US" altLang="zh-TW" dirty="0"/>
              <a:t>Termination of interviews</a:t>
            </a:r>
            <a:endParaRPr lang="zh-TW" altLang="en-US" dirty="0"/>
          </a:p>
        </p:txBody>
      </p:sp>
      <p:sp>
        <p:nvSpPr>
          <p:cNvPr id="97285" name="Rectangle 3"/>
          <p:cNvSpPr>
            <a:spLocks noGrp="1" noChangeArrowheads="1"/>
          </p:cNvSpPr>
          <p:nvPr>
            <p:ph type="body" idx="1"/>
          </p:nvPr>
        </p:nvSpPr>
        <p:spPr/>
        <p:txBody>
          <a:bodyPr/>
          <a:lstStyle/>
          <a:p>
            <a:pPr eaLnBrk="1" hangingPunct="1">
              <a:buNone/>
            </a:pPr>
            <a:r>
              <a:rPr lang="en-US" altLang="zh-TW" dirty="0">
                <a:solidFill>
                  <a:schemeClr val="tx1"/>
                </a:solidFill>
              </a:rPr>
              <a:t>Problem to consider:</a:t>
            </a:r>
            <a:endParaRPr lang="zh-TW" altLang="en-US" dirty="0">
              <a:solidFill>
                <a:schemeClr val="tx1"/>
              </a:solidFill>
            </a:endParaRPr>
          </a:p>
          <a:p>
            <a:pPr eaLnBrk="1" hangingPunct="1"/>
            <a:r>
              <a:rPr lang="en-US" altLang="zh-TW" dirty="0"/>
              <a:t>When the interviewee did not answer the filtering questions satisfactorily, whether or how should the interview be terminated?
When an interviewee decides to stop an interview, how do they stop?</a:t>
            </a:r>
            <a:endParaRPr lang="zh-TW" alt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58371"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EE606AA4-ACDC-49E8-8ADD-A175A518310A}" type="slidenum">
              <a:rPr lang="en-US" altLang="zh-TW" sz="1400">
                <a:solidFill>
                  <a:srgbClr val="333399"/>
                </a:solidFill>
                <a:ea typeface="新細明體" panose="02020500000000000000" pitchFamily="18" charset="-120"/>
              </a:rPr>
              <a:pPr>
                <a:spcBef>
                  <a:spcPct val="0"/>
                </a:spcBef>
                <a:buClrTx/>
                <a:buFontTx/>
                <a:buNone/>
              </a:pPr>
              <a:t>2</a:t>
            </a:fld>
            <a:endParaRPr lang="en-US" altLang="zh-TW" sz="1400">
              <a:solidFill>
                <a:srgbClr val="333399"/>
              </a:solidFill>
              <a:ea typeface="新細明體" panose="02020500000000000000" pitchFamily="18" charset="-120"/>
            </a:endParaRPr>
          </a:p>
        </p:txBody>
      </p:sp>
      <p:sp>
        <p:nvSpPr>
          <p:cNvPr id="58372" name="Rectangle 2"/>
          <p:cNvSpPr>
            <a:spLocks noGrp="1" noChangeArrowheads="1"/>
          </p:cNvSpPr>
          <p:nvPr>
            <p:ph type="title"/>
          </p:nvPr>
        </p:nvSpPr>
        <p:spPr/>
        <p:txBody>
          <a:bodyPr/>
          <a:lstStyle/>
          <a:p>
            <a:pPr eaLnBrk="1" hangingPunct="1"/>
            <a:r>
              <a:rPr lang="en-US" altLang="zh-TW" sz="3600">
                <a:ea typeface="新細明體" panose="02020500000000000000" pitchFamily="18" charset="-120"/>
              </a:rPr>
              <a:t>Choosing a Qualitative Method</a:t>
            </a:r>
          </a:p>
        </p:txBody>
      </p:sp>
      <p:grpSp>
        <p:nvGrpSpPr>
          <p:cNvPr id="1316867" name="Group 3"/>
          <p:cNvGrpSpPr>
            <a:grpSpLocks/>
          </p:cNvGrpSpPr>
          <p:nvPr/>
        </p:nvGrpSpPr>
        <p:grpSpPr bwMode="auto">
          <a:xfrm>
            <a:off x="479425" y="4459288"/>
            <a:ext cx="3695700" cy="1168400"/>
            <a:chOff x="288" y="2592"/>
            <a:chExt cx="1920" cy="816"/>
          </a:xfrm>
        </p:grpSpPr>
        <p:sp>
          <p:nvSpPr>
            <p:cNvPr id="58390" name="AutoShape 4"/>
            <p:cNvSpPr>
              <a:spLocks noChangeArrowheads="1"/>
            </p:cNvSpPr>
            <p:nvPr/>
          </p:nvSpPr>
          <p:spPr bwMode="auto">
            <a:xfrm>
              <a:off x="288" y="2592"/>
              <a:ext cx="1440" cy="816"/>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Types of participants</a:t>
              </a:r>
            </a:p>
          </p:txBody>
        </p:sp>
        <p:sp>
          <p:nvSpPr>
            <p:cNvPr id="58391" name="Line 5"/>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1316870" name="Group 6"/>
          <p:cNvGrpSpPr>
            <a:grpSpLocks/>
          </p:cNvGrpSpPr>
          <p:nvPr/>
        </p:nvGrpSpPr>
        <p:grpSpPr bwMode="auto">
          <a:xfrm>
            <a:off x="479425" y="2967038"/>
            <a:ext cx="3695700" cy="1185862"/>
            <a:chOff x="384" y="1872"/>
            <a:chExt cx="1776" cy="749"/>
          </a:xfrm>
        </p:grpSpPr>
        <p:sp>
          <p:nvSpPr>
            <p:cNvPr id="58388" name="AutoShape 7">
              <a:hlinkHover r:id="" action="ppaction://macro?name=changecolor"/>
            </p:cNvPr>
            <p:cNvSpPr>
              <a:spLocks noChangeArrowheads="1"/>
            </p:cNvSpPr>
            <p:nvPr/>
          </p:nvSpPr>
          <p:spPr bwMode="auto">
            <a:xfrm>
              <a:off x="384" y="1872"/>
              <a:ext cx="1387" cy="749"/>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Researcher characteristics</a:t>
              </a:r>
            </a:p>
          </p:txBody>
        </p:sp>
        <p:sp>
          <p:nvSpPr>
            <p:cNvPr id="58389" name="Line 8"/>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316873" name="Oval 9"/>
          <p:cNvSpPr>
            <a:spLocks noChangeArrowheads="1"/>
          </p:cNvSpPr>
          <p:nvPr/>
        </p:nvSpPr>
        <p:spPr bwMode="auto">
          <a:xfrm>
            <a:off x="3822700" y="2965450"/>
            <a:ext cx="2857500" cy="2252663"/>
          </a:xfrm>
          <a:prstGeom prst="ellipse">
            <a:avLst/>
          </a:prstGeom>
          <a:gradFill rotWithShape="0">
            <a:gsLst>
              <a:gs pos="0">
                <a:srgbClr val="DFF5DF"/>
              </a:gs>
              <a:gs pos="100000">
                <a:srgbClr val="5AC07A"/>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Factors</a:t>
            </a:r>
          </a:p>
        </p:txBody>
      </p:sp>
      <p:grpSp>
        <p:nvGrpSpPr>
          <p:cNvPr id="1316874" name="Group 10"/>
          <p:cNvGrpSpPr>
            <a:grpSpLocks/>
          </p:cNvGrpSpPr>
          <p:nvPr/>
        </p:nvGrpSpPr>
        <p:grpSpPr bwMode="auto">
          <a:xfrm>
            <a:off x="6838950" y="2967038"/>
            <a:ext cx="2921000" cy="1185862"/>
            <a:chOff x="3834" y="1872"/>
            <a:chExt cx="1638" cy="749"/>
          </a:xfrm>
        </p:grpSpPr>
        <p:sp>
          <p:nvSpPr>
            <p:cNvPr id="58386" name="AutoShape 11"/>
            <p:cNvSpPr>
              <a:spLocks noChangeArrowheads="1"/>
            </p:cNvSpPr>
            <p:nvPr/>
          </p:nvSpPr>
          <p:spPr bwMode="auto">
            <a:xfrm>
              <a:off x="3984" y="1872"/>
              <a:ext cx="1488" cy="749"/>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Schedule</a:t>
              </a:r>
            </a:p>
          </p:txBody>
        </p:sp>
        <p:sp>
          <p:nvSpPr>
            <p:cNvPr id="58387" name="Line 12"/>
            <p:cNvSpPr>
              <a:spLocks noChangeShapeType="1"/>
            </p:cNvSpPr>
            <p:nvPr/>
          </p:nvSpPr>
          <p:spPr bwMode="auto">
            <a:xfrm rot="6837260">
              <a:off x="3727" y="2397"/>
              <a:ext cx="310" cy="9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316877" name="Group 13"/>
          <p:cNvGrpSpPr>
            <a:grpSpLocks/>
          </p:cNvGrpSpPr>
          <p:nvPr/>
        </p:nvGrpSpPr>
        <p:grpSpPr bwMode="auto">
          <a:xfrm>
            <a:off x="6261100" y="4487863"/>
            <a:ext cx="3498850" cy="1227137"/>
            <a:chOff x="3510" y="2832"/>
            <a:chExt cx="1962" cy="775"/>
          </a:xfrm>
        </p:grpSpPr>
        <p:sp>
          <p:nvSpPr>
            <p:cNvPr id="58384" name="AutoShape 14"/>
            <p:cNvSpPr>
              <a:spLocks noChangeArrowheads="1"/>
            </p:cNvSpPr>
            <p:nvPr/>
          </p:nvSpPr>
          <p:spPr bwMode="auto">
            <a:xfrm>
              <a:off x="3989" y="2832"/>
              <a:ext cx="1483" cy="775"/>
            </a:xfrm>
            <a:prstGeom prst="roundRect">
              <a:avLst>
                <a:gd name="adj" fmla="val 16667"/>
              </a:avLst>
            </a:prstGeom>
            <a:solidFill>
              <a:srgbClr val="FFAE0D"/>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Budget</a:t>
              </a:r>
            </a:p>
          </p:txBody>
        </p:sp>
        <p:cxnSp>
          <p:nvCxnSpPr>
            <p:cNvPr id="58385" name="AutoShape 15"/>
            <p:cNvCxnSpPr>
              <a:cxnSpLocks noChangeShapeType="1"/>
              <a:stCxn id="1316873" idx="5"/>
              <a:endCxn id="58384" idx="1"/>
            </p:cNvCxnSpPr>
            <p:nvPr/>
          </p:nvCxnSpPr>
          <p:spPr bwMode="auto">
            <a:xfrm>
              <a:off x="3510" y="3097"/>
              <a:ext cx="467" cy="1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6880" name="Group 16"/>
          <p:cNvGrpSpPr>
            <a:grpSpLocks/>
          </p:cNvGrpSpPr>
          <p:nvPr/>
        </p:nvGrpSpPr>
        <p:grpSpPr bwMode="auto">
          <a:xfrm>
            <a:off x="3852863" y="5253038"/>
            <a:ext cx="2992437" cy="1443037"/>
            <a:chOff x="2160" y="3315"/>
            <a:chExt cx="1678" cy="911"/>
          </a:xfrm>
        </p:grpSpPr>
        <p:sp>
          <p:nvSpPr>
            <p:cNvPr id="58382" name="AutoShape 17"/>
            <p:cNvSpPr>
              <a:spLocks noChangeArrowheads="1"/>
            </p:cNvSpPr>
            <p:nvPr/>
          </p:nvSpPr>
          <p:spPr bwMode="auto">
            <a:xfrm>
              <a:off x="2160" y="3477"/>
              <a:ext cx="1678" cy="749"/>
            </a:xfrm>
            <a:prstGeom prst="roundRect">
              <a:avLst>
                <a:gd name="adj" fmla="val 16667"/>
              </a:avLst>
            </a:prstGeom>
            <a:solidFill>
              <a:srgbClr val="FFAE0D"/>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Topics</a:t>
              </a:r>
            </a:p>
          </p:txBody>
        </p:sp>
        <p:sp>
          <p:nvSpPr>
            <p:cNvPr id="58383" name="Line 18"/>
            <p:cNvSpPr>
              <a:spLocks noChangeShapeType="1"/>
            </p:cNvSpPr>
            <p:nvPr/>
          </p:nvSpPr>
          <p:spPr bwMode="auto">
            <a:xfrm>
              <a:off x="2913" y="3315"/>
              <a:ext cx="0" cy="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316883" name="Group 19"/>
          <p:cNvGrpSpPr>
            <a:grpSpLocks/>
          </p:cNvGrpSpPr>
          <p:nvPr/>
        </p:nvGrpSpPr>
        <p:grpSpPr bwMode="auto">
          <a:xfrm>
            <a:off x="3698875" y="1597025"/>
            <a:ext cx="2994025" cy="1368425"/>
            <a:chOff x="2074" y="1008"/>
            <a:chExt cx="1678" cy="863"/>
          </a:xfrm>
        </p:grpSpPr>
        <p:sp>
          <p:nvSpPr>
            <p:cNvPr id="58380" name="AutoShape 20"/>
            <p:cNvSpPr>
              <a:spLocks noChangeArrowheads="1"/>
            </p:cNvSpPr>
            <p:nvPr/>
          </p:nvSpPr>
          <p:spPr bwMode="auto">
            <a:xfrm>
              <a:off x="2074" y="1008"/>
              <a:ext cx="1678" cy="749"/>
            </a:xfrm>
            <a:prstGeom prst="roundRect">
              <a:avLst>
                <a:gd name="adj" fmla="val 16667"/>
              </a:avLst>
            </a:prstGeom>
            <a:solidFill>
              <a:srgbClr val="FFAE0D"/>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Project’s purpose</a:t>
              </a:r>
            </a:p>
          </p:txBody>
        </p:sp>
        <p:sp>
          <p:nvSpPr>
            <p:cNvPr id="58381" name="Line 21"/>
            <p:cNvSpPr>
              <a:spLocks noChangeShapeType="1"/>
            </p:cNvSpPr>
            <p:nvPr/>
          </p:nvSpPr>
          <p:spPr bwMode="auto">
            <a:xfrm>
              <a:off x="2913" y="1757"/>
              <a:ext cx="0" cy="11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16873"/>
                                        </p:tgtEl>
                                        <p:attrNameLst>
                                          <p:attrName>style.visibility</p:attrName>
                                        </p:attrNameLst>
                                      </p:cBhvr>
                                      <p:to>
                                        <p:strVal val="visible"/>
                                      </p:to>
                                    </p:set>
                                    <p:animEffect transition="in" filter="blinds(horizontal)">
                                      <p:cBhvr>
                                        <p:cTn id="7" dur="500"/>
                                        <p:tgtEl>
                                          <p:spTgt spid="13168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16883"/>
                                        </p:tgtEl>
                                        <p:attrNameLst>
                                          <p:attrName>style.visibility</p:attrName>
                                        </p:attrNameLst>
                                      </p:cBhvr>
                                      <p:to>
                                        <p:strVal val="visible"/>
                                      </p:to>
                                    </p:set>
                                    <p:animEffect transition="in" filter="blinds(horizontal)">
                                      <p:cBhvr>
                                        <p:cTn id="12" dur="500"/>
                                        <p:tgtEl>
                                          <p:spTgt spid="13168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16874"/>
                                        </p:tgtEl>
                                        <p:attrNameLst>
                                          <p:attrName>style.visibility</p:attrName>
                                        </p:attrNameLst>
                                      </p:cBhvr>
                                      <p:to>
                                        <p:strVal val="visible"/>
                                      </p:to>
                                    </p:set>
                                    <p:animEffect transition="in" filter="blinds(horizontal)">
                                      <p:cBhvr>
                                        <p:cTn id="17" dur="500"/>
                                        <p:tgtEl>
                                          <p:spTgt spid="13168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16877"/>
                                        </p:tgtEl>
                                        <p:attrNameLst>
                                          <p:attrName>style.visibility</p:attrName>
                                        </p:attrNameLst>
                                      </p:cBhvr>
                                      <p:to>
                                        <p:strVal val="visible"/>
                                      </p:to>
                                    </p:set>
                                    <p:animEffect transition="in" filter="blinds(horizontal)">
                                      <p:cBhvr>
                                        <p:cTn id="22" dur="500"/>
                                        <p:tgtEl>
                                          <p:spTgt spid="13168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16880"/>
                                        </p:tgtEl>
                                        <p:attrNameLst>
                                          <p:attrName>style.visibility</p:attrName>
                                        </p:attrNameLst>
                                      </p:cBhvr>
                                      <p:to>
                                        <p:strVal val="visible"/>
                                      </p:to>
                                    </p:set>
                                    <p:animEffect transition="in" filter="blinds(horizontal)">
                                      <p:cBhvr>
                                        <p:cTn id="27" dur="500"/>
                                        <p:tgtEl>
                                          <p:spTgt spid="13168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16867"/>
                                        </p:tgtEl>
                                        <p:attrNameLst>
                                          <p:attrName>style.visibility</p:attrName>
                                        </p:attrNameLst>
                                      </p:cBhvr>
                                      <p:to>
                                        <p:strVal val="visible"/>
                                      </p:to>
                                    </p:set>
                                    <p:animEffect transition="in" filter="blinds(horizontal)">
                                      <p:cBhvr>
                                        <p:cTn id="32" dur="500"/>
                                        <p:tgtEl>
                                          <p:spTgt spid="13168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316870"/>
                                        </p:tgtEl>
                                        <p:attrNameLst>
                                          <p:attrName>style.visibility</p:attrName>
                                        </p:attrNameLst>
                                      </p:cBhvr>
                                      <p:to>
                                        <p:strVal val="visible"/>
                                      </p:to>
                                    </p:set>
                                    <p:animEffect transition="in" filter="blinds(horizontal)">
                                      <p:cBhvr>
                                        <p:cTn id="37" dur="500"/>
                                        <p:tgtEl>
                                          <p:spTgt spid="131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a:xfrm>
            <a:off x="1712912" y="381000"/>
            <a:ext cx="8104757" cy="1139825"/>
          </a:xfrm>
        </p:spPr>
        <p:txBody>
          <a:bodyPr/>
          <a:lstStyle/>
          <a:p>
            <a:r>
              <a:rPr lang="en-US" altLang="zh-TW" sz="3600" dirty="0"/>
              <a:t>Acquisition and collation of information</a:t>
            </a:r>
            <a:endParaRPr lang="zh-TW" altLang="en-US" dirty="0"/>
          </a:p>
        </p:txBody>
      </p:sp>
      <p:sp>
        <p:nvSpPr>
          <p:cNvPr id="99333" name="Rectangle 3"/>
          <p:cNvSpPr>
            <a:spLocks noGrp="1" noChangeArrowheads="1"/>
          </p:cNvSpPr>
          <p:nvPr>
            <p:ph idx="1"/>
          </p:nvPr>
        </p:nvSpPr>
        <p:spPr>
          <a:xfrm>
            <a:off x="769938" y="1978025"/>
            <a:ext cx="8734425" cy="4106863"/>
          </a:xfrm>
        </p:spPr>
        <p:txBody>
          <a:bodyPr/>
          <a:lstStyle/>
          <a:p>
            <a:r>
              <a:rPr lang="en-US" altLang="zh-TW" sz="2800" dirty="0"/>
              <a:t>Transcript of the interview</a:t>
            </a:r>
          </a:p>
          <a:p>
            <a:pPr lvl="1"/>
            <a:r>
              <a:rPr lang="en-US" altLang="zh-TW" sz="2400" dirty="0"/>
              <a:t>Notes - Manuscript Collation
Audio tapes - transcribed into transcripts</a:t>
            </a:r>
            <a:endParaRPr lang="zh-TW" altLang="en-US" sz="2400" dirty="0"/>
          </a:p>
          <a:p>
            <a:r>
              <a:rPr lang="en-US" altLang="zh-TW" sz="2800" dirty="0"/>
              <a:t>Analysis of the text</a:t>
            </a:r>
          </a:p>
          <a:p>
            <a:pPr lvl="1"/>
            <a:r>
              <a:rPr lang="en-US" altLang="zh-TW" sz="2400" dirty="0"/>
              <a:t>Template comparison: Find a special pattern
Content analysis
Theme</a:t>
            </a:r>
            <a:r>
              <a:rPr lang="zh-TW" altLang="en-US" sz="2400" dirty="0"/>
              <a:t> </a:t>
            </a:r>
            <a:r>
              <a:rPr lang="en-US" altLang="zh-TW" sz="2400" dirty="0"/>
              <a:t>(sentence) analysis</a:t>
            </a:r>
            <a:r>
              <a:rPr lang="zh-TW" altLang="en-US" sz="2400" dirty="0"/>
              <a:t> </a:t>
            </a:r>
          </a:p>
          <a:p>
            <a:r>
              <a:rPr lang="en-US" altLang="zh-TW" sz="2800" dirty="0"/>
              <a:t>Interpretation</a:t>
            </a:r>
          </a:p>
          <a:p>
            <a:pPr lvl="1"/>
            <a:r>
              <a:rPr lang="en-US" altLang="zh-TW" sz="2400" dirty="0"/>
              <a:t>Gaining insight </a:t>
            </a:r>
          </a:p>
        </p:txBody>
      </p:sp>
      <p:sp>
        <p:nvSpPr>
          <p:cNvPr id="6" name="頁尾版面配置區 5">
            <a:extLst>
              <a:ext uri="{FF2B5EF4-FFF2-40B4-BE49-F238E27FC236}">
                <a16:creationId xmlns:a16="http://schemas.microsoft.com/office/drawing/2014/main" id="{E2359B3D-E8AA-4B60-8C8A-E8073109274E}"/>
              </a:ext>
            </a:extLst>
          </p:cNvPr>
          <p:cNvSpPr>
            <a:spLocks noGrp="1"/>
          </p:cNvSpPr>
          <p:nvPr>
            <p:ph type="ftr" sz="quarter" idx="10"/>
          </p:nvPr>
        </p:nvSpPr>
        <p:spPr/>
        <p:txBody>
          <a:bodyPr/>
          <a:lstStyle/>
          <a:p>
            <a:pPr>
              <a:defRPr/>
            </a:pPr>
            <a:r>
              <a:rPr lang="en-US" altLang="zh-TW"/>
              <a:t>CK Farn, CYCU</a:t>
            </a:r>
            <a:endParaRPr lang="zh-TW" altLang="en-US"/>
          </a:p>
        </p:txBody>
      </p:sp>
      <p:sp>
        <p:nvSpPr>
          <p:cNvPr id="7" name="投影片編號版面配置區 6">
            <a:extLst>
              <a:ext uri="{FF2B5EF4-FFF2-40B4-BE49-F238E27FC236}">
                <a16:creationId xmlns:a16="http://schemas.microsoft.com/office/drawing/2014/main" id="{F0608D9A-0E3A-4FD2-992D-D01C6B80E8B9}"/>
              </a:ext>
            </a:extLst>
          </p:cNvPr>
          <p:cNvSpPr>
            <a:spLocks noGrp="1"/>
          </p:cNvSpPr>
          <p:nvPr>
            <p:ph type="sldNum" sz="quarter" idx="11"/>
          </p:nvPr>
        </p:nvSpPr>
        <p:spPr/>
        <p:txBody>
          <a:bodyPr/>
          <a:lstStyle/>
          <a:p>
            <a:pPr>
              <a:defRPr/>
            </a:pPr>
            <a:fld id="{92C310A3-AF88-4B8C-9524-6DCFCCA24C17}" type="slidenum">
              <a:rPr lang="en-US" altLang="zh-TW" smtClean="0"/>
              <a:pPr>
                <a:defRPr/>
              </a:pPr>
              <a:t>20</a:t>
            </a:fld>
            <a:endParaRPr lang="en-US" altLang="zh-TW"/>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03427"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644102DB-949D-4FF1-87B9-A76D07A1F782}" type="slidenum">
              <a:rPr lang="en-US" altLang="zh-TW" sz="1400">
                <a:solidFill>
                  <a:srgbClr val="333399"/>
                </a:solidFill>
                <a:ea typeface="新細明體" panose="02020500000000000000" pitchFamily="18" charset="-120"/>
              </a:rPr>
              <a:pPr>
                <a:spcBef>
                  <a:spcPct val="0"/>
                </a:spcBef>
                <a:buClrTx/>
                <a:buFontTx/>
                <a:buNone/>
              </a:pPr>
              <a:t>21</a:t>
            </a:fld>
            <a:endParaRPr lang="en-US" altLang="zh-TW" sz="1400">
              <a:solidFill>
                <a:srgbClr val="333399"/>
              </a:solidFill>
              <a:ea typeface="新細明體" panose="02020500000000000000" pitchFamily="18" charset="-120"/>
            </a:endParaRPr>
          </a:p>
        </p:txBody>
      </p:sp>
      <p:sp>
        <p:nvSpPr>
          <p:cNvPr id="103428" name="Rectangle 2"/>
          <p:cNvSpPr>
            <a:spLocks noGrp="1" noChangeArrowheads="1"/>
          </p:cNvSpPr>
          <p:nvPr>
            <p:ph type="title"/>
          </p:nvPr>
        </p:nvSpPr>
        <p:spPr/>
        <p:txBody>
          <a:bodyPr/>
          <a:lstStyle/>
          <a:p>
            <a:pPr eaLnBrk="1" hangingPunct="1"/>
            <a:r>
              <a:rPr lang="en-US" altLang="zh-TW">
                <a:ea typeface="新細明體" panose="02020500000000000000" pitchFamily="18" charset="-120"/>
              </a:rPr>
              <a:t>Group Interviews</a:t>
            </a:r>
          </a:p>
        </p:txBody>
      </p:sp>
      <p:sp>
        <p:nvSpPr>
          <p:cNvPr id="1343491" name="Rectangle 3"/>
          <p:cNvSpPr>
            <a:spLocks noGrp="1" noChangeArrowheads="1"/>
          </p:cNvSpPr>
          <p:nvPr>
            <p:ph type="body" sz="half" idx="2"/>
          </p:nvPr>
        </p:nvSpPr>
        <p:spPr>
          <a:xfrm>
            <a:off x="5219700" y="1978025"/>
            <a:ext cx="4284663" cy="4106863"/>
          </a:xfrm>
          <a:solidFill>
            <a:srgbClr val="FFDD99"/>
          </a:solidFill>
        </p:spPr>
        <p:txBody>
          <a:bodyPr/>
          <a:lstStyle/>
          <a:p>
            <a:pPr algn="r" eaLnBrk="1" hangingPunct="1"/>
            <a:r>
              <a:rPr lang="en-US" altLang="zh-TW" sz="2800" dirty="0">
                <a:ea typeface="新細明體" panose="02020500000000000000" pitchFamily="18" charset="-120"/>
              </a:rPr>
              <a:t>Dyads</a:t>
            </a:r>
          </a:p>
          <a:p>
            <a:pPr algn="r" eaLnBrk="1" hangingPunct="1"/>
            <a:r>
              <a:rPr lang="en-US" altLang="zh-TW" sz="2800" dirty="0">
                <a:ea typeface="新細明體" panose="02020500000000000000" pitchFamily="18" charset="-120"/>
              </a:rPr>
              <a:t>Triads</a:t>
            </a:r>
          </a:p>
          <a:p>
            <a:pPr algn="r" eaLnBrk="1" hangingPunct="1"/>
            <a:r>
              <a:rPr lang="en-US" altLang="zh-TW" sz="2800" dirty="0">
                <a:ea typeface="新細明體" panose="02020500000000000000" pitchFamily="18" charset="-120"/>
              </a:rPr>
              <a:t>Mini-Groups</a:t>
            </a:r>
            <a:r>
              <a:rPr lang="zh-TW" altLang="en-US" sz="2800" dirty="0">
                <a:ea typeface="新細明體" panose="02020500000000000000" pitchFamily="18" charset="-120"/>
              </a:rPr>
              <a:t> </a:t>
            </a:r>
            <a:r>
              <a:rPr lang="en-US" altLang="zh-TW" sz="2800" dirty="0">
                <a:ea typeface="新細明體" panose="02020500000000000000" pitchFamily="18" charset="-120"/>
              </a:rPr>
              <a:t>2-6</a:t>
            </a:r>
          </a:p>
          <a:p>
            <a:pPr algn="r" eaLnBrk="1" hangingPunct="1"/>
            <a:r>
              <a:rPr lang="en-US" altLang="zh-TW" sz="2800" dirty="0">
                <a:ea typeface="新細明體" panose="02020500000000000000" pitchFamily="18" charset="-120"/>
              </a:rPr>
              <a:t>Small Groups</a:t>
            </a:r>
            <a:r>
              <a:rPr lang="zh-TW" altLang="en-US" sz="2800" dirty="0">
                <a:ea typeface="新細明體" panose="02020500000000000000" pitchFamily="18" charset="-120"/>
              </a:rPr>
              <a:t> </a:t>
            </a:r>
            <a:r>
              <a:rPr lang="en-US" altLang="zh-TW" sz="2800" dirty="0">
                <a:ea typeface="新細明體" panose="02020500000000000000" pitchFamily="18" charset="-120"/>
              </a:rPr>
              <a:t>6-10 </a:t>
            </a:r>
          </a:p>
          <a:p>
            <a:pPr algn="r" eaLnBrk="1" hangingPunct="1">
              <a:buFont typeface="Wingdings" panose="05000000000000000000" pitchFamily="2" charset="2"/>
              <a:buNone/>
            </a:pPr>
            <a:r>
              <a:rPr lang="en-US" altLang="zh-TW" sz="2800" dirty="0">
                <a:ea typeface="新細明體" panose="02020500000000000000" pitchFamily="18" charset="-120"/>
              </a:rPr>
              <a:t>(Focus Group)</a:t>
            </a:r>
          </a:p>
          <a:p>
            <a:pPr algn="r" eaLnBrk="1" hangingPunct="1"/>
            <a:r>
              <a:rPr lang="en-US" altLang="zh-TW" sz="2800" dirty="0">
                <a:ea typeface="新細明體" panose="02020500000000000000" pitchFamily="18" charset="-120"/>
              </a:rPr>
              <a:t>Supergroups</a:t>
            </a:r>
          </a:p>
        </p:txBody>
      </p:sp>
      <p:pic>
        <p:nvPicPr>
          <p:cNvPr id="103430" name="Picture 4" descr="minifocus"/>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456630" y="2198514"/>
            <a:ext cx="5637213" cy="3109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343491">
                                            <p:txEl>
                                              <p:pRg st="0" end="0"/>
                                            </p:txEl>
                                          </p:spTgt>
                                        </p:tgtEl>
                                        <p:attrNameLst>
                                          <p:attrName>style.visibility</p:attrName>
                                        </p:attrNameLst>
                                      </p:cBhvr>
                                      <p:to>
                                        <p:strVal val="visible"/>
                                      </p:to>
                                    </p:set>
                                    <p:animEffect transition="in" filter="blinds(horizontal)">
                                      <p:cBhvr>
                                        <p:cTn id="7" dur="500"/>
                                        <p:tgtEl>
                                          <p:spTgt spid="13434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43491">
                                            <p:txEl>
                                              <p:pRg st="1" end="1"/>
                                            </p:txEl>
                                          </p:spTgt>
                                        </p:tgtEl>
                                        <p:attrNameLst>
                                          <p:attrName>style.visibility</p:attrName>
                                        </p:attrNameLst>
                                      </p:cBhvr>
                                      <p:to>
                                        <p:strVal val="visible"/>
                                      </p:to>
                                    </p:set>
                                    <p:animEffect transition="in" filter="blinds(horizontal)">
                                      <p:cBhvr>
                                        <p:cTn id="10" dur="500"/>
                                        <p:tgtEl>
                                          <p:spTgt spid="134349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43491">
                                            <p:txEl>
                                              <p:pRg st="2" end="2"/>
                                            </p:txEl>
                                          </p:spTgt>
                                        </p:tgtEl>
                                        <p:attrNameLst>
                                          <p:attrName>style.visibility</p:attrName>
                                        </p:attrNameLst>
                                      </p:cBhvr>
                                      <p:to>
                                        <p:strVal val="visible"/>
                                      </p:to>
                                    </p:set>
                                    <p:animEffect transition="in" filter="blinds(horizontal)">
                                      <p:cBhvr>
                                        <p:cTn id="13" dur="500"/>
                                        <p:tgtEl>
                                          <p:spTgt spid="134349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43491">
                                            <p:txEl>
                                              <p:pRg st="3" end="3"/>
                                            </p:txEl>
                                          </p:spTgt>
                                        </p:tgtEl>
                                        <p:attrNameLst>
                                          <p:attrName>style.visibility</p:attrName>
                                        </p:attrNameLst>
                                      </p:cBhvr>
                                      <p:to>
                                        <p:strVal val="visible"/>
                                      </p:to>
                                    </p:set>
                                    <p:animEffect transition="in" filter="blinds(horizontal)">
                                      <p:cBhvr>
                                        <p:cTn id="16" dur="500"/>
                                        <p:tgtEl>
                                          <p:spTgt spid="134349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43491">
                                            <p:txEl>
                                              <p:pRg st="4" end="4"/>
                                            </p:txEl>
                                          </p:spTgt>
                                        </p:tgtEl>
                                        <p:attrNameLst>
                                          <p:attrName>style.visibility</p:attrName>
                                        </p:attrNameLst>
                                      </p:cBhvr>
                                      <p:to>
                                        <p:strVal val="visible"/>
                                      </p:to>
                                    </p:set>
                                    <p:animEffect transition="in" filter="blinds(horizontal)">
                                      <p:cBhvr>
                                        <p:cTn id="19" dur="500"/>
                                        <p:tgtEl>
                                          <p:spTgt spid="134349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343491">
                                            <p:txEl>
                                              <p:pRg st="5" end="5"/>
                                            </p:txEl>
                                          </p:spTgt>
                                        </p:tgtEl>
                                        <p:attrNameLst>
                                          <p:attrName>style.visibility</p:attrName>
                                        </p:attrNameLst>
                                      </p:cBhvr>
                                      <p:to>
                                        <p:strVal val="visible"/>
                                      </p:to>
                                    </p:set>
                                    <p:animEffect transition="in" filter="blinds(horizontal)">
                                      <p:cBhvr>
                                        <p:cTn id="22" dur="500"/>
                                        <p:tgtEl>
                                          <p:spTgt spid="1343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05475"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E4F06AB8-A6F1-40C0-8FA9-0859B0E3A223}" type="slidenum">
              <a:rPr lang="en-US" altLang="zh-TW" sz="1400">
                <a:solidFill>
                  <a:srgbClr val="333399"/>
                </a:solidFill>
                <a:ea typeface="新細明體" panose="02020500000000000000" pitchFamily="18" charset="-120"/>
              </a:rPr>
              <a:pPr>
                <a:spcBef>
                  <a:spcPct val="0"/>
                </a:spcBef>
                <a:buClrTx/>
                <a:buFontTx/>
                <a:buNone/>
              </a:pPr>
              <a:t>22</a:t>
            </a:fld>
            <a:endParaRPr lang="en-US" altLang="zh-TW" sz="1400">
              <a:solidFill>
                <a:srgbClr val="333399"/>
              </a:solidFill>
              <a:ea typeface="新細明體" panose="02020500000000000000" pitchFamily="18" charset="-120"/>
            </a:endParaRPr>
          </a:p>
        </p:txBody>
      </p:sp>
      <p:sp>
        <p:nvSpPr>
          <p:cNvPr id="105476" name="Rectangle 2"/>
          <p:cNvSpPr>
            <a:spLocks noGrp="1" noChangeArrowheads="1"/>
          </p:cNvSpPr>
          <p:nvPr>
            <p:ph type="title"/>
          </p:nvPr>
        </p:nvSpPr>
        <p:spPr/>
        <p:txBody>
          <a:bodyPr/>
          <a:lstStyle/>
          <a:p>
            <a:pPr eaLnBrk="1" hangingPunct="1"/>
            <a:r>
              <a:rPr lang="en-US" altLang="zh-TW" sz="3600">
                <a:ea typeface="新細明體" panose="02020500000000000000" pitchFamily="18" charset="-120"/>
              </a:rPr>
              <a:t>Determining the Number of Groups</a:t>
            </a:r>
          </a:p>
        </p:txBody>
      </p:sp>
      <p:sp>
        <p:nvSpPr>
          <p:cNvPr id="1345539" name="AutoShape 3"/>
          <p:cNvSpPr>
            <a:spLocks noChangeArrowheads="1"/>
          </p:cNvSpPr>
          <p:nvPr/>
        </p:nvSpPr>
        <p:spPr bwMode="auto">
          <a:xfrm>
            <a:off x="249238" y="1508125"/>
            <a:ext cx="4899025" cy="660400"/>
          </a:xfrm>
          <a:prstGeom prst="roundRect">
            <a:avLst>
              <a:gd name="adj" fmla="val 50000"/>
            </a:avLst>
          </a:prstGeom>
          <a:solidFill>
            <a:srgbClr val="FFAE0D"/>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Scope</a:t>
            </a:r>
          </a:p>
        </p:txBody>
      </p:sp>
      <p:sp>
        <p:nvSpPr>
          <p:cNvPr id="1345540" name="AutoShape 4"/>
          <p:cNvSpPr>
            <a:spLocks noChangeArrowheads="1"/>
          </p:cNvSpPr>
          <p:nvPr/>
        </p:nvSpPr>
        <p:spPr bwMode="auto">
          <a:xfrm>
            <a:off x="773113" y="2389188"/>
            <a:ext cx="4811712" cy="661987"/>
          </a:xfrm>
          <a:prstGeom prst="roundRect">
            <a:avLst>
              <a:gd name="adj" fmla="val 50000"/>
            </a:avLst>
          </a:prstGeom>
          <a:solidFill>
            <a:srgbClr val="FFAE0D"/>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Number of distinct segments</a:t>
            </a:r>
          </a:p>
        </p:txBody>
      </p:sp>
      <p:sp>
        <p:nvSpPr>
          <p:cNvPr id="1345541" name="AutoShape 5"/>
          <p:cNvSpPr>
            <a:spLocks noChangeArrowheads="1"/>
          </p:cNvSpPr>
          <p:nvPr/>
        </p:nvSpPr>
        <p:spPr bwMode="auto">
          <a:xfrm>
            <a:off x="1273175" y="3281363"/>
            <a:ext cx="4811713" cy="658812"/>
          </a:xfrm>
          <a:prstGeom prst="roundRect">
            <a:avLst>
              <a:gd name="adj" fmla="val 50000"/>
            </a:avLst>
          </a:prstGeom>
          <a:solidFill>
            <a:srgbClr val="FFAE0D"/>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Desired number of ideas</a:t>
            </a:r>
          </a:p>
        </p:txBody>
      </p:sp>
      <p:sp>
        <p:nvSpPr>
          <p:cNvPr id="1345542" name="AutoShape 6"/>
          <p:cNvSpPr>
            <a:spLocks noChangeArrowheads="1"/>
          </p:cNvSpPr>
          <p:nvPr/>
        </p:nvSpPr>
        <p:spPr bwMode="auto">
          <a:xfrm>
            <a:off x="2035175" y="4162425"/>
            <a:ext cx="4697413" cy="661988"/>
          </a:xfrm>
          <a:prstGeom prst="roundRect">
            <a:avLst>
              <a:gd name="adj" fmla="val 50000"/>
            </a:avLst>
          </a:prstGeom>
          <a:solidFill>
            <a:srgbClr val="FFAE0D"/>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Desired level of detail</a:t>
            </a:r>
          </a:p>
        </p:txBody>
      </p:sp>
      <p:sp>
        <p:nvSpPr>
          <p:cNvPr id="1345543" name="AutoShape 7"/>
          <p:cNvSpPr>
            <a:spLocks noChangeArrowheads="1"/>
          </p:cNvSpPr>
          <p:nvPr/>
        </p:nvSpPr>
        <p:spPr bwMode="auto">
          <a:xfrm>
            <a:off x="3535363" y="5927725"/>
            <a:ext cx="4695825" cy="661988"/>
          </a:xfrm>
          <a:prstGeom prst="roundRect">
            <a:avLst>
              <a:gd name="adj" fmla="val 50000"/>
            </a:avLst>
          </a:prstGeom>
          <a:solidFill>
            <a:srgbClr val="FFAE0D"/>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Homogeneity</a:t>
            </a:r>
          </a:p>
        </p:txBody>
      </p:sp>
      <p:sp>
        <p:nvSpPr>
          <p:cNvPr id="1345544" name="AutoShape 8"/>
          <p:cNvSpPr>
            <a:spLocks noChangeArrowheads="1"/>
          </p:cNvSpPr>
          <p:nvPr/>
        </p:nvSpPr>
        <p:spPr bwMode="auto">
          <a:xfrm>
            <a:off x="2798763" y="5019675"/>
            <a:ext cx="4695825" cy="661988"/>
          </a:xfrm>
          <a:prstGeom prst="roundRect">
            <a:avLst>
              <a:gd name="adj" fmla="val 50000"/>
            </a:avLst>
          </a:prstGeom>
          <a:solidFill>
            <a:srgbClr val="FFAE0D"/>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Level of distinction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5539"/>
                                        </p:tgtEl>
                                        <p:attrNameLst>
                                          <p:attrName>style.visibility</p:attrName>
                                        </p:attrNameLst>
                                      </p:cBhvr>
                                      <p:to>
                                        <p:strVal val="visible"/>
                                      </p:to>
                                    </p:set>
                                    <p:animEffect transition="in" filter="blinds(horizontal)">
                                      <p:cBhvr>
                                        <p:cTn id="7" dur="500"/>
                                        <p:tgtEl>
                                          <p:spTgt spid="1345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45540"/>
                                        </p:tgtEl>
                                        <p:attrNameLst>
                                          <p:attrName>style.visibility</p:attrName>
                                        </p:attrNameLst>
                                      </p:cBhvr>
                                      <p:to>
                                        <p:strVal val="visible"/>
                                      </p:to>
                                    </p:set>
                                    <p:animEffect transition="in" filter="blinds(horizontal)">
                                      <p:cBhvr>
                                        <p:cTn id="12" dur="500"/>
                                        <p:tgtEl>
                                          <p:spTgt spid="13455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45541"/>
                                        </p:tgtEl>
                                        <p:attrNameLst>
                                          <p:attrName>style.visibility</p:attrName>
                                        </p:attrNameLst>
                                      </p:cBhvr>
                                      <p:to>
                                        <p:strVal val="visible"/>
                                      </p:to>
                                    </p:set>
                                    <p:animEffect transition="in" filter="blinds(horizontal)">
                                      <p:cBhvr>
                                        <p:cTn id="17" dur="500"/>
                                        <p:tgtEl>
                                          <p:spTgt spid="13455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45542"/>
                                        </p:tgtEl>
                                        <p:attrNameLst>
                                          <p:attrName>style.visibility</p:attrName>
                                        </p:attrNameLst>
                                      </p:cBhvr>
                                      <p:to>
                                        <p:strVal val="visible"/>
                                      </p:to>
                                    </p:set>
                                    <p:animEffect transition="in" filter="blinds(horizontal)">
                                      <p:cBhvr>
                                        <p:cTn id="22" dur="500"/>
                                        <p:tgtEl>
                                          <p:spTgt spid="13455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45544"/>
                                        </p:tgtEl>
                                        <p:attrNameLst>
                                          <p:attrName>style.visibility</p:attrName>
                                        </p:attrNameLst>
                                      </p:cBhvr>
                                      <p:to>
                                        <p:strVal val="visible"/>
                                      </p:to>
                                    </p:set>
                                    <p:animEffect transition="in" filter="blinds(horizontal)">
                                      <p:cBhvr>
                                        <p:cTn id="27" dur="500"/>
                                        <p:tgtEl>
                                          <p:spTgt spid="13455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45543"/>
                                        </p:tgtEl>
                                        <p:attrNameLst>
                                          <p:attrName>style.visibility</p:attrName>
                                        </p:attrNameLst>
                                      </p:cBhvr>
                                      <p:to>
                                        <p:strVal val="visible"/>
                                      </p:to>
                                    </p:set>
                                    <p:animEffect transition="in" filter="blinds(horizontal)">
                                      <p:cBhvr>
                                        <p:cTn id="32" dur="500"/>
                                        <p:tgtEl>
                                          <p:spTgt spid="134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539" grpId="0" animBg="1"/>
      <p:bldP spid="1345540" grpId="0" animBg="1"/>
      <p:bldP spid="1345541" grpId="0" animBg="1"/>
      <p:bldP spid="1345542" grpId="0" animBg="1"/>
      <p:bldP spid="1345543" grpId="0" animBg="1" autoUpdateAnimBg="0"/>
      <p:bldP spid="1345544"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07523"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6B273171-44E7-4A86-85DA-4B3AD7794644}" type="slidenum">
              <a:rPr lang="en-US" altLang="zh-TW" sz="1400">
                <a:solidFill>
                  <a:srgbClr val="333399"/>
                </a:solidFill>
                <a:ea typeface="新細明體" panose="02020500000000000000" pitchFamily="18" charset="-120"/>
              </a:rPr>
              <a:pPr>
                <a:spcBef>
                  <a:spcPct val="0"/>
                </a:spcBef>
                <a:buClrTx/>
                <a:buFontTx/>
                <a:buNone/>
              </a:pPr>
              <a:t>23</a:t>
            </a:fld>
            <a:endParaRPr lang="en-US" altLang="zh-TW" sz="1400">
              <a:solidFill>
                <a:srgbClr val="333399"/>
              </a:solidFill>
              <a:ea typeface="新細明體" panose="02020500000000000000" pitchFamily="18" charset="-120"/>
            </a:endParaRPr>
          </a:p>
        </p:txBody>
      </p:sp>
      <p:pic>
        <p:nvPicPr>
          <p:cNvPr id="1347586" name="Picture 2" descr="coo37861_p0904"/>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554038" y="1300163"/>
            <a:ext cx="7407275" cy="553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525" name="Rectangle 3"/>
          <p:cNvSpPr>
            <a:spLocks noGrp="1" noChangeArrowheads="1"/>
          </p:cNvSpPr>
          <p:nvPr>
            <p:ph type="title"/>
          </p:nvPr>
        </p:nvSpPr>
        <p:spPr/>
        <p:txBody>
          <a:bodyPr/>
          <a:lstStyle/>
          <a:p>
            <a:pPr eaLnBrk="1" hangingPunct="1"/>
            <a:r>
              <a:rPr lang="en-US" altLang="zh-TW">
                <a:ea typeface="新細明體" panose="02020500000000000000" pitchFamily="18" charset="-120"/>
              </a:rPr>
              <a:t>Group Interview Modes</a:t>
            </a:r>
          </a:p>
        </p:txBody>
      </p:sp>
      <p:sp>
        <p:nvSpPr>
          <p:cNvPr id="1347588" name="AutoShape 4"/>
          <p:cNvSpPr>
            <a:spLocks noChangeArrowheads="1"/>
          </p:cNvSpPr>
          <p:nvPr/>
        </p:nvSpPr>
        <p:spPr bwMode="auto">
          <a:xfrm>
            <a:off x="6121400" y="2663825"/>
            <a:ext cx="3678238" cy="781050"/>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Telephone</a:t>
            </a:r>
          </a:p>
        </p:txBody>
      </p:sp>
      <p:sp>
        <p:nvSpPr>
          <p:cNvPr id="1347589" name="AutoShape 5"/>
          <p:cNvSpPr>
            <a:spLocks noChangeArrowheads="1"/>
          </p:cNvSpPr>
          <p:nvPr/>
        </p:nvSpPr>
        <p:spPr bwMode="auto">
          <a:xfrm>
            <a:off x="6121400" y="3597275"/>
            <a:ext cx="3678238" cy="781050"/>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Online</a:t>
            </a:r>
          </a:p>
        </p:txBody>
      </p:sp>
      <p:sp>
        <p:nvSpPr>
          <p:cNvPr id="1347590" name="AutoShape 6"/>
          <p:cNvSpPr>
            <a:spLocks noChangeArrowheads="1"/>
          </p:cNvSpPr>
          <p:nvPr/>
        </p:nvSpPr>
        <p:spPr bwMode="auto">
          <a:xfrm>
            <a:off x="6121400" y="4602163"/>
            <a:ext cx="3678238" cy="781050"/>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Videoconference</a:t>
            </a:r>
          </a:p>
        </p:txBody>
      </p:sp>
      <p:sp>
        <p:nvSpPr>
          <p:cNvPr id="1347591" name="AutoShape 7"/>
          <p:cNvSpPr>
            <a:spLocks noChangeArrowheads="1"/>
          </p:cNvSpPr>
          <p:nvPr/>
        </p:nvSpPr>
        <p:spPr bwMode="auto">
          <a:xfrm>
            <a:off x="6121400" y="1677988"/>
            <a:ext cx="3678238" cy="781050"/>
          </a:xfrm>
          <a:prstGeom prst="roundRect">
            <a:avLst>
              <a:gd name="adj" fmla="val 16667"/>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Face-to-Face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347586"/>
                                        </p:tgtEl>
                                        <p:attrNameLst>
                                          <p:attrName>style.visibility</p:attrName>
                                        </p:attrNameLst>
                                      </p:cBhvr>
                                      <p:to>
                                        <p:strVal val="visible"/>
                                      </p:to>
                                    </p:set>
                                    <p:animEffect transition="in" filter="blinds(horizontal)">
                                      <p:cBhvr>
                                        <p:cTn id="7" dur="500"/>
                                        <p:tgtEl>
                                          <p:spTgt spid="134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47591"/>
                                        </p:tgtEl>
                                        <p:attrNameLst>
                                          <p:attrName>style.visibility</p:attrName>
                                        </p:attrNameLst>
                                      </p:cBhvr>
                                      <p:to>
                                        <p:strVal val="visible"/>
                                      </p:to>
                                    </p:set>
                                    <p:animEffect transition="in" filter="blinds(horizontal)">
                                      <p:cBhvr>
                                        <p:cTn id="12" dur="500"/>
                                        <p:tgtEl>
                                          <p:spTgt spid="13475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47588"/>
                                        </p:tgtEl>
                                        <p:attrNameLst>
                                          <p:attrName>style.visibility</p:attrName>
                                        </p:attrNameLst>
                                      </p:cBhvr>
                                      <p:to>
                                        <p:strVal val="visible"/>
                                      </p:to>
                                    </p:set>
                                    <p:animEffect transition="in" filter="blinds(horizontal)">
                                      <p:cBhvr>
                                        <p:cTn id="17" dur="500"/>
                                        <p:tgtEl>
                                          <p:spTgt spid="13475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47589"/>
                                        </p:tgtEl>
                                        <p:attrNameLst>
                                          <p:attrName>style.visibility</p:attrName>
                                        </p:attrNameLst>
                                      </p:cBhvr>
                                      <p:to>
                                        <p:strVal val="visible"/>
                                      </p:to>
                                    </p:set>
                                    <p:animEffect transition="in" filter="blinds(horizontal)">
                                      <p:cBhvr>
                                        <p:cTn id="22" dur="500"/>
                                        <p:tgtEl>
                                          <p:spTgt spid="13475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47590"/>
                                        </p:tgtEl>
                                        <p:attrNameLst>
                                          <p:attrName>style.visibility</p:attrName>
                                        </p:attrNameLst>
                                      </p:cBhvr>
                                      <p:to>
                                        <p:strVal val="visible"/>
                                      </p:to>
                                    </p:set>
                                    <p:animEffect transition="in" filter="blinds(horizontal)">
                                      <p:cBhvr>
                                        <p:cTn id="27" dur="500"/>
                                        <p:tgtEl>
                                          <p:spTgt spid="134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7588" grpId="0" animBg="1"/>
      <p:bldP spid="1347589" grpId="0" animBg="1"/>
      <p:bldP spid="1347590" grpId="0" animBg="1"/>
      <p:bldP spid="134759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13667"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1AE97603-5593-41E5-94FA-F505F18FDEE8}" type="slidenum">
              <a:rPr lang="en-US" altLang="zh-TW" sz="1400">
                <a:solidFill>
                  <a:srgbClr val="333399"/>
                </a:solidFill>
                <a:ea typeface="新細明體" panose="02020500000000000000" pitchFamily="18" charset="-120"/>
              </a:rPr>
              <a:pPr>
                <a:spcBef>
                  <a:spcPct val="0"/>
                </a:spcBef>
                <a:buClrTx/>
                <a:buFontTx/>
                <a:buNone/>
              </a:pPr>
              <a:t>24</a:t>
            </a:fld>
            <a:endParaRPr lang="en-US" altLang="zh-TW" sz="1400">
              <a:solidFill>
                <a:srgbClr val="333399"/>
              </a:solidFill>
              <a:ea typeface="新細明體" panose="02020500000000000000" pitchFamily="18" charset="-120"/>
            </a:endParaRPr>
          </a:p>
        </p:txBody>
      </p:sp>
      <p:sp>
        <p:nvSpPr>
          <p:cNvPr id="113668" name="Rectangle 2"/>
          <p:cNvSpPr>
            <a:spLocks noGrp="1" noChangeArrowheads="1"/>
          </p:cNvSpPr>
          <p:nvPr>
            <p:ph type="title"/>
          </p:nvPr>
        </p:nvSpPr>
        <p:spPr>
          <a:xfrm>
            <a:off x="1712913" y="686346"/>
            <a:ext cx="7791450" cy="595313"/>
          </a:xfrm>
        </p:spPr>
        <p:txBody>
          <a:bodyPr/>
          <a:lstStyle/>
          <a:p>
            <a:pPr eaLnBrk="1" hangingPunct="1"/>
            <a:r>
              <a:rPr lang="en-US" altLang="zh-TW"/>
              <a:t>Observational studies</a:t>
            </a:r>
            <a:endParaRPr lang="zh-TW" altLang="en-US" dirty="0"/>
          </a:p>
        </p:txBody>
      </p:sp>
      <p:sp>
        <p:nvSpPr>
          <p:cNvPr id="113669" name="Rectangle 3"/>
          <p:cNvSpPr>
            <a:spLocks noGrp="1" noChangeArrowheads="1"/>
          </p:cNvSpPr>
          <p:nvPr>
            <p:ph type="body" idx="1"/>
          </p:nvPr>
        </p:nvSpPr>
        <p:spPr/>
        <p:txBody>
          <a:bodyPr/>
          <a:lstStyle/>
          <a:p>
            <a:pPr eaLnBrk="1" hangingPunct="1"/>
            <a:r>
              <a:rPr lang="en-US" altLang="zh-TW" dirty="0"/>
              <a:t>Part of qualitative research</a:t>
            </a:r>
          </a:p>
          <a:p>
            <a:pPr eaLnBrk="1" hangingPunct="1"/>
            <a:r>
              <a:rPr lang="en-US" altLang="zh-TW" dirty="0"/>
              <a:t>Can be done in conjunction with other mean</a:t>
            </a:r>
          </a:p>
          <a:p>
            <a:pPr lvl="1" eaLnBrk="1" hangingPunct="1"/>
            <a:r>
              <a:rPr lang="en-US" altLang="zh-TW" dirty="0"/>
              <a:t>Such as: interviews, questionnaires, secondary materials, etc.</a:t>
            </a:r>
            <a:endParaRPr lang="zh-TW" altLang="en-US" dirty="0"/>
          </a:p>
          <a:p>
            <a:pPr eaLnBrk="1" hangingPunct="1"/>
            <a:r>
              <a:rPr lang="en-US" altLang="zh-TW" dirty="0"/>
              <a:t>Mostly the exploratory phase of research</a:t>
            </a:r>
            <a:endParaRPr lang="zh-TW" altLang="en-US"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09571"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455EF740-4C97-4C36-A1ED-FEADAEC573C9}" type="slidenum">
              <a:rPr lang="en-US" altLang="zh-TW" sz="1400">
                <a:solidFill>
                  <a:srgbClr val="333399"/>
                </a:solidFill>
                <a:ea typeface="新細明體" panose="02020500000000000000" pitchFamily="18" charset="-120"/>
              </a:rPr>
              <a:pPr>
                <a:spcBef>
                  <a:spcPct val="0"/>
                </a:spcBef>
                <a:buClrTx/>
                <a:buFontTx/>
                <a:buNone/>
              </a:pPr>
              <a:t>25</a:t>
            </a:fld>
            <a:endParaRPr lang="en-US" altLang="zh-TW" sz="1400">
              <a:solidFill>
                <a:srgbClr val="333399"/>
              </a:solidFill>
              <a:ea typeface="新細明體" panose="02020500000000000000" pitchFamily="18" charset="-120"/>
            </a:endParaRPr>
          </a:p>
        </p:txBody>
      </p:sp>
      <p:sp>
        <p:nvSpPr>
          <p:cNvPr id="109572" name="Rectangle 2"/>
          <p:cNvSpPr>
            <a:spLocks noGrp="1" noChangeArrowheads="1"/>
          </p:cNvSpPr>
          <p:nvPr>
            <p:ph type="title"/>
          </p:nvPr>
        </p:nvSpPr>
        <p:spPr/>
        <p:txBody>
          <a:bodyPr/>
          <a:lstStyle/>
          <a:p>
            <a:pPr eaLnBrk="1" hangingPunct="1"/>
            <a:r>
              <a:rPr lang="en-US" altLang="zh-TW" sz="3400">
                <a:ea typeface="新細明體" panose="02020500000000000000" pitchFamily="18" charset="-120"/>
              </a:rPr>
              <a:t>Selecting the Data Collection Method</a:t>
            </a:r>
          </a:p>
        </p:txBody>
      </p:sp>
      <p:pic>
        <p:nvPicPr>
          <p:cNvPr id="109573" name="Picture 3" descr="coo01757_08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1381125"/>
            <a:ext cx="5954712"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87C78F-3CBB-492C-AEAB-6484E56B0DFD}"/>
              </a:ext>
            </a:extLst>
          </p:cNvPr>
          <p:cNvSpPr>
            <a:spLocks noGrp="1"/>
          </p:cNvSpPr>
          <p:nvPr>
            <p:ph type="title"/>
          </p:nvPr>
        </p:nvSpPr>
        <p:spPr/>
        <p:txBody>
          <a:bodyPr/>
          <a:lstStyle/>
          <a:p>
            <a:r>
              <a:rPr lang="en-US" altLang="zh-TW" sz="4000" dirty="0"/>
              <a:t>Extra-linguistic analysis</a:t>
            </a:r>
            <a:endParaRPr lang="en-US" dirty="0"/>
          </a:p>
        </p:txBody>
      </p:sp>
      <p:sp>
        <p:nvSpPr>
          <p:cNvPr id="3" name="內容版面配置區 2">
            <a:extLst>
              <a:ext uri="{FF2B5EF4-FFF2-40B4-BE49-F238E27FC236}">
                <a16:creationId xmlns:a16="http://schemas.microsoft.com/office/drawing/2014/main" id="{03B08D27-9929-4867-BCB6-2D9A0789E812}"/>
              </a:ext>
            </a:extLst>
          </p:cNvPr>
          <p:cNvSpPr>
            <a:spLocks noGrp="1"/>
          </p:cNvSpPr>
          <p:nvPr>
            <p:ph idx="1"/>
          </p:nvPr>
        </p:nvSpPr>
        <p:spPr/>
        <p:txBody>
          <a:bodyPr/>
          <a:lstStyle/>
          <a:p>
            <a:endParaRPr lang="en-US"/>
          </a:p>
        </p:txBody>
      </p:sp>
      <p:sp>
        <p:nvSpPr>
          <p:cNvPr id="4" name="頁尾版面配置區 3">
            <a:extLst>
              <a:ext uri="{FF2B5EF4-FFF2-40B4-BE49-F238E27FC236}">
                <a16:creationId xmlns:a16="http://schemas.microsoft.com/office/drawing/2014/main" id="{163785B9-9884-4D6F-9671-87FC5DC8812A}"/>
              </a:ext>
            </a:extLst>
          </p:cNvPr>
          <p:cNvSpPr>
            <a:spLocks noGrp="1"/>
          </p:cNvSpPr>
          <p:nvPr>
            <p:ph type="ftr" sz="quarter" idx="10"/>
          </p:nvPr>
        </p:nvSpPr>
        <p:spPr/>
        <p:txBody>
          <a:bodyPr/>
          <a:lstStyle/>
          <a:p>
            <a:pPr>
              <a:defRPr/>
            </a:pPr>
            <a:r>
              <a:rPr lang="en-US" altLang="zh-TW"/>
              <a:t>CK Farn, CYCU</a:t>
            </a:r>
            <a:endParaRPr lang="zh-TW" altLang="en-US"/>
          </a:p>
        </p:txBody>
      </p:sp>
      <p:sp>
        <p:nvSpPr>
          <p:cNvPr id="5" name="投影片編號版面配置區 4">
            <a:extLst>
              <a:ext uri="{FF2B5EF4-FFF2-40B4-BE49-F238E27FC236}">
                <a16:creationId xmlns:a16="http://schemas.microsoft.com/office/drawing/2014/main" id="{7A313680-EB6A-4498-A8A4-299E834D5EA5}"/>
              </a:ext>
            </a:extLst>
          </p:cNvPr>
          <p:cNvSpPr>
            <a:spLocks noGrp="1"/>
          </p:cNvSpPr>
          <p:nvPr>
            <p:ph type="sldNum" sz="quarter" idx="11"/>
          </p:nvPr>
        </p:nvSpPr>
        <p:spPr/>
        <p:txBody>
          <a:bodyPr/>
          <a:lstStyle/>
          <a:p>
            <a:pPr>
              <a:defRPr/>
            </a:pPr>
            <a:fld id="{92C310A3-AF88-4B8C-9524-6DCFCCA24C17}" type="slidenum">
              <a:rPr lang="en-US" altLang="zh-TW" smtClean="0"/>
              <a:pPr>
                <a:defRPr/>
              </a:pPr>
              <a:t>26</a:t>
            </a:fld>
            <a:endParaRPr lang="en-US" altLang="zh-TW"/>
          </a:p>
        </p:txBody>
      </p:sp>
      <p:pic>
        <p:nvPicPr>
          <p:cNvPr id="6" name="圖片 5">
            <a:extLst>
              <a:ext uri="{FF2B5EF4-FFF2-40B4-BE49-F238E27FC236}">
                <a16:creationId xmlns:a16="http://schemas.microsoft.com/office/drawing/2014/main" id="{BD54F8DD-11FC-47CA-ACBC-FC78EF03DFB0}"/>
              </a:ext>
            </a:extLst>
          </p:cNvPr>
          <p:cNvPicPr>
            <a:picLocks noChangeAspect="1"/>
          </p:cNvPicPr>
          <p:nvPr/>
        </p:nvPicPr>
        <p:blipFill>
          <a:blip r:embed="rId2"/>
          <a:stretch>
            <a:fillRect/>
          </a:stretch>
        </p:blipFill>
        <p:spPr>
          <a:xfrm>
            <a:off x="136012" y="2080816"/>
            <a:ext cx="10116028" cy="3748881"/>
          </a:xfrm>
          <a:prstGeom prst="rect">
            <a:avLst/>
          </a:prstGeom>
        </p:spPr>
      </p:pic>
    </p:spTree>
    <p:extLst>
      <p:ext uri="{BB962C8B-B14F-4D97-AF65-F5344CB8AC3E}">
        <p14:creationId xmlns:p14="http://schemas.microsoft.com/office/powerpoint/2010/main" val="357439141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17763"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9928E1A8-03F6-45A8-A7F1-7664EB0ABA67}" type="slidenum">
              <a:rPr lang="en-US" altLang="zh-TW" sz="1400">
                <a:solidFill>
                  <a:srgbClr val="333399"/>
                </a:solidFill>
                <a:ea typeface="新細明體" panose="02020500000000000000" pitchFamily="18" charset="-120"/>
              </a:rPr>
              <a:pPr>
                <a:spcBef>
                  <a:spcPct val="0"/>
                </a:spcBef>
                <a:buClrTx/>
                <a:buFontTx/>
                <a:buNone/>
              </a:pPr>
              <a:t>27</a:t>
            </a:fld>
            <a:endParaRPr lang="en-US" altLang="zh-TW" sz="1400">
              <a:solidFill>
                <a:srgbClr val="333399"/>
              </a:solidFill>
              <a:ea typeface="新細明體" panose="02020500000000000000" pitchFamily="18" charset="-120"/>
            </a:endParaRPr>
          </a:p>
        </p:txBody>
      </p:sp>
      <p:sp>
        <p:nvSpPr>
          <p:cNvPr id="117764" name="Rectangle 2"/>
          <p:cNvSpPr>
            <a:spLocks noGrp="1" noChangeArrowheads="1"/>
          </p:cNvSpPr>
          <p:nvPr>
            <p:ph type="title"/>
          </p:nvPr>
        </p:nvSpPr>
        <p:spPr>
          <a:xfrm>
            <a:off x="1712913" y="686346"/>
            <a:ext cx="7791450" cy="595313"/>
          </a:xfrm>
        </p:spPr>
        <p:txBody>
          <a:bodyPr/>
          <a:lstStyle/>
          <a:p>
            <a:pPr eaLnBrk="1" hangingPunct="1"/>
            <a:r>
              <a:rPr lang="en-US" altLang="zh-TW" dirty="0"/>
              <a:t>Merits of observations</a:t>
            </a:r>
            <a:endParaRPr lang="zh-TW" altLang="en-US" dirty="0"/>
          </a:p>
        </p:txBody>
      </p:sp>
      <p:sp>
        <p:nvSpPr>
          <p:cNvPr id="117765" name="Rectangle 3"/>
          <p:cNvSpPr>
            <a:spLocks noGrp="1" noChangeArrowheads="1"/>
          </p:cNvSpPr>
          <p:nvPr>
            <p:ph type="body" idx="1"/>
          </p:nvPr>
        </p:nvSpPr>
        <p:spPr/>
        <p:txBody>
          <a:bodyPr/>
          <a:lstStyle/>
          <a:p>
            <a:pPr eaLnBrk="1" hangingPunct="1"/>
            <a:r>
              <a:rPr lang="en-US" altLang="zh-TW" sz="2800" dirty="0"/>
              <a:t>Sometimes it is the only way to go
Collect information in real time when an incident occurs
Grasp information that may have been missed</a:t>
            </a:r>
          </a:p>
          <a:p>
            <a:pPr lvl="1" eaLnBrk="1" hangingPunct="1"/>
            <a:r>
              <a:rPr lang="en-US" altLang="zh-TW" sz="2400" dirty="0"/>
              <a:t>Such as: Sherlock Holmes </a:t>
            </a:r>
            <a:r>
              <a:rPr lang="zh-TW" altLang="en-US" sz="2400" dirty="0"/>
              <a:t>福爾摩斯偵探</a:t>
            </a:r>
            <a:endParaRPr lang="en-US" altLang="zh-TW" sz="2400" dirty="0"/>
          </a:p>
          <a:p>
            <a:pPr eaLnBrk="1" hangingPunct="1"/>
            <a:r>
              <a:rPr lang="en-US" altLang="zh-TW" sz="2800" dirty="0"/>
              <a:t>Information can be gathered in the natural context in which the entire event occurred</a:t>
            </a:r>
            <a:endParaRPr lang="zh-TW" altLang="en-US" sz="2800"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19811"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DD6B514F-85DD-4E9E-A4CE-CF7353115AE2}" type="slidenum">
              <a:rPr lang="en-US" altLang="zh-TW" sz="1400">
                <a:solidFill>
                  <a:srgbClr val="333399"/>
                </a:solidFill>
                <a:ea typeface="新細明體" panose="02020500000000000000" pitchFamily="18" charset="-120"/>
              </a:rPr>
              <a:pPr>
                <a:spcBef>
                  <a:spcPct val="0"/>
                </a:spcBef>
                <a:buClrTx/>
                <a:buFontTx/>
                <a:buNone/>
              </a:pPr>
              <a:t>28</a:t>
            </a:fld>
            <a:endParaRPr lang="en-US" altLang="zh-TW" sz="1400">
              <a:solidFill>
                <a:srgbClr val="333399"/>
              </a:solidFill>
              <a:ea typeface="新細明體" panose="02020500000000000000" pitchFamily="18" charset="-120"/>
            </a:endParaRPr>
          </a:p>
        </p:txBody>
      </p:sp>
      <p:sp>
        <p:nvSpPr>
          <p:cNvPr id="119812" name="Rectangle 2"/>
          <p:cNvSpPr>
            <a:spLocks noGrp="1" noChangeArrowheads="1"/>
          </p:cNvSpPr>
          <p:nvPr>
            <p:ph type="title"/>
          </p:nvPr>
        </p:nvSpPr>
        <p:spPr>
          <a:xfrm>
            <a:off x="1712913" y="614338"/>
            <a:ext cx="7791450" cy="595313"/>
          </a:xfrm>
        </p:spPr>
        <p:txBody>
          <a:bodyPr/>
          <a:lstStyle/>
          <a:p>
            <a:pPr eaLnBrk="1" hangingPunct="1"/>
            <a:r>
              <a:rPr lang="en-US" altLang="zh-TW" dirty="0"/>
              <a:t>Limitation</a:t>
            </a:r>
            <a:r>
              <a:rPr lang="zh-TW" altLang="en-US" dirty="0"/>
              <a:t> </a:t>
            </a:r>
            <a:r>
              <a:rPr lang="en-US" altLang="zh-TW" dirty="0"/>
              <a:t>of observations</a:t>
            </a:r>
            <a:endParaRPr lang="zh-TW" altLang="en-US" dirty="0"/>
          </a:p>
        </p:txBody>
      </p:sp>
      <p:sp>
        <p:nvSpPr>
          <p:cNvPr id="119813" name="Rectangle 3"/>
          <p:cNvSpPr>
            <a:spLocks noGrp="1" noChangeArrowheads="1"/>
          </p:cNvSpPr>
          <p:nvPr>
            <p:ph type="body" idx="1"/>
          </p:nvPr>
        </p:nvSpPr>
        <p:spPr>
          <a:xfrm>
            <a:off x="749440" y="1838474"/>
            <a:ext cx="8734425" cy="4106863"/>
          </a:xfrm>
        </p:spPr>
        <p:txBody>
          <a:bodyPr/>
          <a:lstStyle/>
          <a:p>
            <a:pPr eaLnBrk="1" hangingPunct="1"/>
            <a:r>
              <a:rPr lang="en-US" altLang="zh-TW" sz="2800" dirty="0"/>
              <a:t>The situation is subject to the interference of observation</a:t>
            </a:r>
          </a:p>
          <a:p>
            <a:pPr eaLnBrk="1" hangingPunct="1"/>
            <a:r>
              <a:rPr lang="en-US" altLang="zh-TW" sz="2800" dirty="0"/>
              <a:t>The unpredictability of events
Slow and expensive
Can only grasp the actions on the table and the intelligence on the surface
Subjective judgment and record-keeping
It is not possible to study events that have already passed</a:t>
            </a:r>
            <a:endParaRPr lang="zh-TW" altLang="en-US" sz="2800"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23907"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7FFC957A-336B-4C09-A9D1-CDF5D09A5FF2}" type="slidenum">
              <a:rPr lang="en-US" altLang="zh-TW" sz="1400">
                <a:solidFill>
                  <a:srgbClr val="333399"/>
                </a:solidFill>
                <a:ea typeface="新細明體" panose="02020500000000000000" pitchFamily="18" charset="-120"/>
              </a:rPr>
              <a:pPr>
                <a:spcBef>
                  <a:spcPct val="0"/>
                </a:spcBef>
                <a:buClrTx/>
                <a:buFontTx/>
                <a:buNone/>
              </a:pPr>
              <a:t>29</a:t>
            </a:fld>
            <a:endParaRPr lang="en-US" altLang="zh-TW" sz="1400">
              <a:solidFill>
                <a:srgbClr val="333399"/>
              </a:solidFill>
              <a:ea typeface="新細明體" panose="02020500000000000000" pitchFamily="18" charset="-120"/>
            </a:endParaRPr>
          </a:p>
        </p:txBody>
      </p:sp>
      <p:sp>
        <p:nvSpPr>
          <p:cNvPr id="123908" name="Rectangle 2"/>
          <p:cNvSpPr>
            <a:spLocks noChangeArrowheads="1"/>
          </p:cNvSpPr>
          <p:nvPr/>
        </p:nvSpPr>
        <p:spPr bwMode="auto">
          <a:xfrm>
            <a:off x="849313" y="404813"/>
            <a:ext cx="8964612"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endParaRPr kumimoji="0" lang="zh-TW" altLang="zh-TW" sz="4000" b="1">
              <a:solidFill>
                <a:schemeClr val="tx1"/>
              </a:solidFill>
              <a:ea typeface="新細明體" panose="02020500000000000000" pitchFamily="18" charset="-120"/>
            </a:endParaRPr>
          </a:p>
        </p:txBody>
      </p:sp>
      <p:sp>
        <p:nvSpPr>
          <p:cNvPr id="1439747" name="Rectangle 3"/>
          <p:cNvSpPr>
            <a:spLocks noChangeArrowheads="1"/>
          </p:cNvSpPr>
          <p:nvPr/>
        </p:nvSpPr>
        <p:spPr bwMode="auto">
          <a:xfrm>
            <a:off x="606425" y="1770063"/>
            <a:ext cx="9667875" cy="417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endParaRPr kumimoji="0" lang="zh-TW" altLang="zh-TW" sz="2400">
              <a:solidFill>
                <a:schemeClr val="tx1"/>
              </a:solidFill>
              <a:ea typeface="新細明體" panose="02020500000000000000" pitchFamily="18" charset="-120"/>
            </a:endParaRPr>
          </a:p>
        </p:txBody>
      </p:sp>
      <p:sp>
        <p:nvSpPr>
          <p:cNvPr id="123910" name="Rectangle 4"/>
          <p:cNvSpPr>
            <a:spLocks noGrp="1" noChangeArrowheads="1"/>
          </p:cNvSpPr>
          <p:nvPr>
            <p:ph type="title"/>
          </p:nvPr>
        </p:nvSpPr>
        <p:spPr>
          <a:xfrm>
            <a:off x="1897063" y="758825"/>
            <a:ext cx="7791450" cy="595313"/>
          </a:xfrm>
        </p:spPr>
        <p:txBody>
          <a:bodyPr/>
          <a:lstStyle/>
          <a:p>
            <a:pPr eaLnBrk="1" hangingPunct="1"/>
            <a:r>
              <a:rPr lang="en-US" altLang="zh-TW" dirty="0"/>
              <a:t>Criteria for qualified observers</a:t>
            </a:r>
            <a:endParaRPr lang="zh-TW" altLang="en-US" dirty="0"/>
          </a:p>
        </p:txBody>
      </p:sp>
      <p:sp>
        <p:nvSpPr>
          <p:cNvPr id="123911" name="Rectangle 5"/>
          <p:cNvSpPr>
            <a:spLocks noGrp="1" noChangeArrowheads="1"/>
          </p:cNvSpPr>
          <p:nvPr>
            <p:ph type="body" idx="1"/>
          </p:nvPr>
        </p:nvSpPr>
        <p:spPr/>
        <p:txBody>
          <a:bodyPr/>
          <a:lstStyle/>
          <a:p>
            <a:pPr eaLnBrk="1" hangingPunct="1"/>
            <a:r>
              <a:rPr lang="en-US" altLang="zh-TW" sz="2800" dirty="0"/>
              <a:t>Able to concentrate in many distraction situations
Can remember a lot of details of the events they have experienced
Able to observe situations without attracting attention
The ability to extract the most insight from the observed data – the ability to abstract it</a:t>
            </a:r>
            <a:endParaRPr lang="zh-TW" altLang="en-US" sz="2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9747">
                                            <p:txEl>
                                              <p:pRg st="0" end="0"/>
                                            </p:txEl>
                                          </p:spTgt>
                                        </p:tgtEl>
                                        <p:attrNameLst>
                                          <p:attrName>style.visibility</p:attrName>
                                        </p:attrNameLst>
                                      </p:cBhvr>
                                      <p:to>
                                        <p:strVal val="visible"/>
                                      </p:to>
                                    </p:set>
                                    <p:animEffect transition="in" filter="wipe(up)">
                                      <p:cBhvr>
                                        <p:cTn id="7" dur="500"/>
                                        <p:tgtEl>
                                          <p:spTgt spid="1439747">
                                            <p:txEl>
                                              <p:pRg st="0" end="0"/>
                                            </p:txEl>
                                          </p:spTgt>
                                        </p:tgtEl>
                                      </p:cBhvr>
                                    </p:animEffect>
                                  </p:childTnLst>
                                  <p:subTnLst>
                                    <p:animClr clrSpc="rgb" dir="cw">
                                      <p:cBhvr override="childStyle">
                                        <p:cTn dur="1" fill="hold" display="0" masterRel="nextClick" afterEffect="1"/>
                                        <p:tgtEl>
                                          <p:spTgt spid="1439747">
                                            <p:txEl>
                                              <p:pRg st="0" end="0"/>
                                            </p:txEl>
                                          </p:spTgt>
                                        </p:tgtEl>
                                        <p:attrNameLst>
                                          <p:attrName>ppt_c</p:attrName>
                                        </p:attrNameLst>
                                      </p:cBhvr>
                                      <p:to>
                                        <a:srgbClr val="EFD8A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9747">
                                            <p:txEl>
                                              <p:charRg st="1" end="1"/>
                                            </p:txEl>
                                          </p:spTgt>
                                        </p:tgtEl>
                                        <p:attrNameLst>
                                          <p:attrName>style.visibility</p:attrName>
                                        </p:attrNameLst>
                                      </p:cBhvr>
                                      <p:to>
                                        <p:strVal val="visible"/>
                                      </p:to>
                                    </p:set>
                                    <p:animEffect transition="in" filter="wipe(up)">
                                      <p:cBhvr>
                                        <p:cTn id="12" dur="500"/>
                                        <p:tgtEl>
                                          <p:spTgt spid="1439747">
                                            <p:txEl>
                                              <p:charRg st="1" end="1"/>
                                            </p:txEl>
                                          </p:spTgt>
                                        </p:tgtEl>
                                      </p:cBhvr>
                                    </p:animEffect>
                                  </p:childTnLst>
                                  <p:subTnLst>
                                    <p:animClr clrSpc="rgb" dir="cw">
                                      <p:cBhvr override="childStyle">
                                        <p:cTn dur="1" fill="hold" display="0" masterRel="nextClick" afterEffect="1"/>
                                        <p:tgtEl>
                                          <p:spTgt spid="1439747">
                                            <p:txEl>
                                              <p:charRg st="1" end="1"/>
                                            </p:txEl>
                                          </p:spTgt>
                                        </p:tgtEl>
                                        <p:attrNameLst>
                                          <p:attrName>ppt_c</p:attrName>
                                        </p:attrNameLst>
                                      </p:cBhvr>
                                      <p:to>
                                        <a:srgbClr val="EFD8A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9747">
                                            <p:txEl>
                                              <p:charRg st="1" end="1"/>
                                            </p:txEl>
                                          </p:spTgt>
                                        </p:tgtEl>
                                        <p:attrNameLst>
                                          <p:attrName>style.visibility</p:attrName>
                                        </p:attrNameLst>
                                      </p:cBhvr>
                                      <p:to>
                                        <p:strVal val="visible"/>
                                      </p:to>
                                    </p:set>
                                    <p:animEffect transition="in" filter="wipe(up)">
                                      <p:cBhvr>
                                        <p:cTn id="17" dur="500"/>
                                        <p:tgtEl>
                                          <p:spTgt spid="1439747">
                                            <p:txEl>
                                              <p:charRg st="1" end="1"/>
                                            </p:txEl>
                                          </p:spTgt>
                                        </p:tgtEl>
                                      </p:cBhvr>
                                    </p:animEffect>
                                  </p:childTnLst>
                                  <p:subTnLst>
                                    <p:animClr clrSpc="rgb" dir="cw">
                                      <p:cBhvr override="childStyle">
                                        <p:cTn dur="1" fill="hold" display="0" masterRel="nextClick" afterEffect="1"/>
                                        <p:tgtEl>
                                          <p:spTgt spid="1439747">
                                            <p:txEl>
                                              <p:charRg st="1" end="1"/>
                                            </p:txEl>
                                          </p:spTgt>
                                        </p:tgtEl>
                                        <p:attrNameLst>
                                          <p:attrName>ppt_c</p:attrName>
                                        </p:attrNameLst>
                                      </p:cBhvr>
                                      <p:to>
                                        <a:srgbClr val="EFD8A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9747">
                                            <p:txEl>
                                              <p:charRg st="1" end="1"/>
                                            </p:txEl>
                                          </p:spTgt>
                                        </p:tgtEl>
                                        <p:attrNameLst>
                                          <p:attrName>style.visibility</p:attrName>
                                        </p:attrNameLst>
                                      </p:cBhvr>
                                      <p:to>
                                        <p:strVal val="visible"/>
                                      </p:to>
                                    </p:set>
                                    <p:animEffect transition="in" filter="wipe(up)">
                                      <p:cBhvr>
                                        <p:cTn id="22" dur="500"/>
                                        <p:tgtEl>
                                          <p:spTgt spid="1439747">
                                            <p:txEl>
                                              <p:charRg st="1" end="1"/>
                                            </p:txEl>
                                          </p:spTgt>
                                        </p:tgtEl>
                                      </p:cBhvr>
                                    </p:animEffect>
                                  </p:childTnLst>
                                  <p:subTnLst>
                                    <p:animClr clrSpc="rgb" dir="cw">
                                      <p:cBhvr override="childStyle">
                                        <p:cTn dur="1" fill="hold" display="0" masterRel="nextClick" afterEffect="1"/>
                                        <p:tgtEl>
                                          <p:spTgt spid="1439747">
                                            <p:txEl>
                                              <p:charRg st="1" end="1"/>
                                            </p:txEl>
                                          </p:spTgt>
                                        </p:tgtEl>
                                        <p:attrNameLst>
                                          <p:attrName>ppt_c</p:attrName>
                                        </p:attrNameLst>
                                      </p:cBhvr>
                                      <p:to>
                                        <a:srgbClr val="EFD8A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74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60419"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CA524BCE-97C4-4497-8FD2-ADBB2D686B4C}" type="slidenum">
              <a:rPr lang="en-US" altLang="zh-TW" sz="1400">
                <a:solidFill>
                  <a:srgbClr val="333399"/>
                </a:solidFill>
                <a:ea typeface="新細明體" panose="02020500000000000000" pitchFamily="18" charset="-120"/>
              </a:rPr>
              <a:pPr>
                <a:spcBef>
                  <a:spcPct val="0"/>
                </a:spcBef>
                <a:buClrTx/>
                <a:buFontTx/>
                <a:buNone/>
              </a:pPr>
              <a:t>3</a:t>
            </a:fld>
            <a:endParaRPr lang="en-US" altLang="zh-TW" sz="1400">
              <a:solidFill>
                <a:srgbClr val="333399"/>
              </a:solidFill>
              <a:ea typeface="新細明體" panose="02020500000000000000" pitchFamily="18" charset="-120"/>
            </a:endParaRPr>
          </a:p>
        </p:txBody>
      </p:sp>
      <p:sp>
        <p:nvSpPr>
          <p:cNvPr id="60420" name="Rectangle 2"/>
          <p:cNvSpPr>
            <a:spLocks noGrp="1" noChangeArrowheads="1"/>
          </p:cNvSpPr>
          <p:nvPr>
            <p:ph type="title"/>
          </p:nvPr>
        </p:nvSpPr>
        <p:spPr/>
        <p:txBody>
          <a:bodyPr/>
          <a:lstStyle/>
          <a:p>
            <a:pPr eaLnBrk="1" hangingPunct="1"/>
            <a:r>
              <a:rPr lang="en-US" altLang="zh-TW" sz="3600">
                <a:ea typeface="新細明體" panose="02020500000000000000" pitchFamily="18" charset="-120"/>
              </a:rPr>
              <a:t>NonProbability Sampling </a:t>
            </a:r>
          </a:p>
        </p:txBody>
      </p:sp>
      <p:sp>
        <p:nvSpPr>
          <p:cNvPr id="1318915" name="AutoShape 3"/>
          <p:cNvSpPr>
            <a:spLocks noChangeArrowheads="1"/>
          </p:cNvSpPr>
          <p:nvPr/>
        </p:nvSpPr>
        <p:spPr bwMode="auto">
          <a:xfrm>
            <a:off x="993775" y="2090738"/>
            <a:ext cx="2668588" cy="3975100"/>
          </a:xfrm>
          <a:prstGeom prst="roundRect">
            <a:avLst>
              <a:gd name="adj" fmla="val 16667"/>
            </a:avLst>
          </a:prstGeom>
          <a:solidFill>
            <a:srgbClr val="DFF5D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endParaRPr kumimoji="0" lang="en-US" altLang="zh-TW" sz="2400" b="1">
              <a:solidFill>
                <a:schemeClr val="tx1"/>
              </a:solidFill>
              <a:latin typeface="Arial" panose="020B0604020202020204" pitchFamily="34" charset="0"/>
              <a:ea typeface="新細明體" panose="02020500000000000000" pitchFamily="18" charset="-120"/>
            </a:endParaRPr>
          </a:p>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Purposive</a:t>
            </a:r>
          </a:p>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Sampling</a:t>
            </a:r>
            <a:endParaRPr kumimoji="0" lang="en-US" altLang="zh-TW" sz="2800">
              <a:solidFill>
                <a:schemeClr val="tx1"/>
              </a:solidFill>
              <a:latin typeface="Arial" panose="020B0604020202020204" pitchFamily="34" charset="0"/>
              <a:ea typeface="新細明體" panose="02020500000000000000" pitchFamily="18" charset="-120"/>
            </a:endParaRPr>
          </a:p>
          <a:p>
            <a:pPr algn="ctr" eaLnBrk="1" hangingPunct="1">
              <a:spcBef>
                <a:spcPct val="0"/>
              </a:spcBef>
              <a:buClrTx/>
              <a:buFontTx/>
              <a:buNone/>
            </a:pPr>
            <a:endParaRPr kumimoji="0" lang="en-US" altLang="zh-TW" sz="2800">
              <a:solidFill>
                <a:schemeClr val="tx1"/>
              </a:solidFill>
              <a:latin typeface="Arial" panose="020B0604020202020204" pitchFamily="34" charset="0"/>
              <a:ea typeface="新細明體" panose="02020500000000000000" pitchFamily="18" charset="-120"/>
            </a:endParaRPr>
          </a:p>
        </p:txBody>
      </p:sp>
      <p:sp>
        <p:nvSpPr>
          <p:cNvPr id="1318916" name="AutoShape 4"/>
          <p:cNvSpPr>
            <a:spLocks noChangeArrowheads="1"/>
          </p:cNvSpPr>
          <p:nvPr/>
        </p:nvSpPr>
        <p:spPr bwMode="auto">
          <a:xfrm>
            <a:off x="3938588" y="2090738"/>
            <a:ext cx="2668587" cy="3975100"/>
          </a:xfrm>
          <a:prstGeom prst="roundRect">
            <a:avLst>
              <a:gd name="adj" fmla="val 16667"/>
            </a:avLst>
          </a:prstGeom>
          <a:solidFill>
            <a:srgbClr val="5AC07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Snowball</a:t>
            </a:r>
          </a:p>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Sampling</a:t>
            </a:r>
          </a:p>
        </p:txBody>
      </p:sp>
      <p:sp>
        <p:nvSpPr>
          <p:cNvPr id="1318917" name="AutoShape 5"/>
          <p:cNvSpPr>
            <a:spLocks noChangeArrowheads="1"/>
          </p:cNvSpPr>
          <p:nvPr/>
        </p:nvSpPr>
        <p:spPr bwMode="auto">
          <a:xfrm>
            <a:off x="6854825" y="2090738"/>
            <a:ext cx="2668588" cy="3975100"/>
          </a:xfrm>
          <a:prstGeom prst="roundRect">
            <a:avLst>
              <a:gd name="adj" fmla="val 16667"/>
            </a:avLst>
          </a:prstGeom>
          <a:solidFill>
            <a:srgbClr val="FFAE0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Convenience</a:t>
            </a:r>
          </a:p>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 Sampling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18915"/>
                                        </p:tgtEl>
                                        <p:attrNameLst>
                                          <p:attrName>style.visibility</p:attrName>
                                        </p:attrNameLst>
                                      </p:cBhvr>
                                      <p:to>
                                        <p:strVal val="visible"/>
                                      </p:to>
                                    </p:set>
                                    <p:animEffect transition="in" filter="blinds(horizontal)">
                                      <p:cBhvr>
                                        <p:cTn id="7" dur="500"/>
                                        <p:tgtEl>
                                          <p:spTgt spid="131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18916"/>
                                        </p:tgtEl>
                                        <p:attrNameLst>
                                          <p:attrName>style.visibility</p:attrName>
                                        </p:attrNameLst>
                                      </p:cBhvr>
                                      <p:to>
                                        <p:strVal val="visible"/>
                                      </p:to>
                                    </p:set>
                                    <p:animEffect transition="in" filter="blinds(horizontal)">
                                      <p:cBhvr>
                                        <p:cTn id="12" dur="500"/>
                                        <p:tgtEl>
                                          <p:spTgt spid="13189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18917"/>
                                        </p:tgtEl>
                                        <p:attrNameLst>
                                          <p:attrName>style.visibility</p:attrName>
                                        </p:attrNameLst>
                                      </p:cBhvr>
                                      <p:to>
                                        <p:strVal val="visible"/>
                                      </p:to>
                                    </p:set>
                                    <p:animEffect transition="in" filter="blinds(horizontal)">
                                      <p:cBhvr>
                                        <p:cTn id="17" dur="500"/>
                                        <p:tgtEl>
                                          <p:spTgt spid="131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15" grpId="0" animBg="1"/>
      <p:bldP spid="1318916" grpId="0" animBg="1"/>
      <p:bldP spid="13189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21859"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DFE8F79B-9F66-47A6-96DE-3A2F1213CBA5}" type="slidenum">
              <a:rPr lang="en-US" altLang="zh-TW" sz="1400">
                <a:solidFill>
                  <a:srgbClr val="333399"/>
                </a:solidFill>
                <a:ea typeface="新細明體" panose="02020500000000000000" pitchFamily="18" charset="-120"/>
              </a:rPr>
              <a:pPr>
                <a:spcBef>
                  <a:spcPct val="0"/>
                </a:spcBef>
                <a:buClrTx/>
                <a:buFontTx/>
                <a:buNone/>
              </a:pPr>
              <a:t>30</a:t>
            </a:fld>
            <a:endParaRPr lang="en-US" altLang="zh-TW" sz="1400">
              <a:solidFill>
                <a:srgbClr val="333399"/>
              </a:solidFill>
              <a:ea typeface="新細明體" panose="02020500000000000000" pitchFamily="18" charset="-120"/>
            </a:endParaRPr>
          </a:p>
        </p:txBody>
      </p:sp>
      <p:sp>
        <p:nvSpPr>
          <p:cNvPr id="121860" name="Rectangle 2"/>
          <p:cNvSpPr>
            <a:spLocks noGrp="1" noChangeArrowheads="1"/>
          </p:cNvSpPr>
          <p:nvPr>
            <p:ph type="title"/>
          </p:nvPr>
        </p:nvSpPr>
        <p:spPr>
          <a:xfrm>
            <a:off x="1824038" y="685800"/>
            <a:ext cx="7791450" cy="595313"/>
          </a:xfrm>
        </p:spPr>
        <p:txBody>
          <a:bodyPr/>
          <a:lstStyle/>
          <a:p>
            <a:pPr eaLnBrk="1" hangingPunct="1"/>
            <a:r>
              <a:rPr lang="en-US" altLang="zh-TW" dirty="0"/>
              <a:t>Conducting observational studies</a:t>
            </a:r>
            <a:endParaRPr lang="zh-TW" altLang="en-US" dirty="0"/>
          </a:p>
        </p:txBody>
      </p:sp>
      <p:sp>
        <p:nvSpPr>
          <p:cNvPr id="121861" name="Rectangle 3"/>
          <p:cNvSpPr>
            <a:spLocks noGrp="1" noChangeArrowheads="1"/>
          </p:cNvSpPr>
          <p:nvPr>
            <p:ph type="body" idx="1"/>
          </p:nvPr>
        </p:nvSpPr>
        <p:spPr>
          <a:xfrm>
            <a:off x="1320726" y="1682750"/>
            <a:ext cx="8077200" cy="4476750"/>
          </a:xfrm>
        </p:spPr>
        <p:txBody>
          <a:bodyPr/>
          <a:lstStyle/>
          <a:p>
            <a:pPr eaLnBrk="1" hangingPunct="1">
              <a:lnSpc>
                <a:spcPct val="90000"/>
              </a:lnSpc>
            </a:pPr>
            <a:r>
              <a:rPr lang="en-US" altLang="zh-TW" sz="2800" dirty="0"/>
              <a:t>Types of observational studies</a:t>
            </a:r>
            <a:endParaRPr lang="zh-TW" altLang="en-US" sz="2800" dirty="0"/>
          </a:p>
          <a:p>
            <a:pPr lvl="1" eaLnBrk="1" hangingPunct="1">
              <a:lnSpc>
                <a:spcPct val="80000"/>
              </a:lnSpc>
            </a:pPr>
            <a:r>
              <a:rPr lang="en-US" altLang="zh-TW" sz="2400" dirty="0"/>
              <a:t>Simple or systematic observations</a:t>
            </a:r>
            <a:endParaRPr lang="zh-TW" altLang="en-US" sz="2400" dirty="0"/>
          </a:p>
          <a:p>
            <a:pPr lvl="1" eaLnBrk="1" hangingPunct="1">
              <a:lnSpc>
                <a:spcPct val="80000"/>
              </a:lnSpc>
            </a:pPr>
            <a:r>
              <a:rPr lang="en-US" altLang="zh-TW" sz="2400" dirty="0"/>
              <a:t>Structure of the Observational study</a:t>
            </a:r>
            <a:endParaRPr lang="zh-TW" altLang="en-US" sz="2400" dirty="0"/>
          </a:p>
          <a:p>
            <a:pPr lvl="2" eaLnBrk="1" hangingPunct="1">
              <a:lnSpc>
                <a:spcPct val="80000"/>
              </a:lnSpc>
            </a:pPr>
            <a:r>
              <a:rPr lang="en-US" altLang="zh-TW" sz="2000" dirty="0"/>
              <a:t>Completely unstructured – natural context
Unstructured - Laboratory
Structural – natural context
Fully Structured – Laboratory</a:t>
            </a:r>
            <a:endParaRPr lang="zh-TW" altLang="en-US" sz="2000" dirty="0"/>
          </a:p>
          <a:p>
            <a:pPr eaLnBrk="1" hangingPunct="1">
              <a:lnSpc>
                <a:spcPct val="90000"/>
              </a:lnSpc>
            </a:pPr>
            <a:r>
              <a:rPr lang="en-US" altLang="zh-TW" sz="2800" dirty="0"/>
              <a:t>Specification of content</a:t>
            </a:r>
            <a:endParaRPr lang="zh-TW" altLang="en-US" sz="2800" dirty="0"/>
          </a:p>
          <a:p>
            <a:pPr lvl="1" eaLnBrk="1" hangingPunct="1">
              <a:lnSpc>
                <a:spcPct val="80000"/>
              </a:lnSpc>
            </a:pPr>
            <a:r>
              <a:rPr lang="en-US" altLang="zh-TW" sz="2400" dirty="0"/>
              <a:t>Targets for observation</a:t>
            </a:r>
            <a:endParaRPr lang="zh-TW" altLang="en-US" sz="2400" dirty="0"/>
          </a:p>
          <a:p>
            <a:pPr eaLnBrk="1" hangingPunct="1">
              <a:lnSpc>
                <a:spcPct val="90000"/>
              </a:lnSpc>
            </a:pPr>
            <a:r>
              <a:rPr lang="en-US" altLang="zh-TW" sz="2800" dirty="0"/>
              <a:t>Training of observers</a:t>
            </a:r>
            <a:endParaRPr lang="zh-TW" altLang="en-US" sz="2800" dirty="0"/>
          </a:p>
          <a:p>
            <a:pPr lvl="1" eaLnBrk="1" hangingPunct="1">
              <a:lnSpc>
                <a:spcPct val="80000"/>
              </a:lnSpc>
            </a:pPr>
            <a:r>
              <a:rPr lang="en-US" altLang="zh-TW" sz="2400" dirty="0"/>
              <a:t>Observer-to-observer consistency</a:t>
            </a:r>
            <a:endParaRPr lang="zh-TW" altLang="en-US" sz="2400" dirty="0"/>
          </a:p>
          <a:p>
            <a:pPr eaLnBrk="1" hangingPunct="1">
              <a:lnSpc>
                <a:spcPct val="90000"/>
              </a:lnSpc>
            </a:pPr>
            <a:r>
              <a:rPr lang="en-US" altLang="zh-TW" sz="2800" dirty="0"/>
              <a:t>Data Collection (Who; What; When; How)</a:t>
            </a:r>
          </a:p>
          <a:p>
            <a:pPr eaLnBrk="1" hangingPunct="1">
              <a:lnSpc>
                <a:spcPct val="90000"/>
              </a:lnSpc>
            </a:pPr>
            <a:endParaRPr lang="en-US" altLang="zh-TW" sz="2800"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44387"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BCFDE606-5458-424E-8652-26FF8E6C01A1}" type="slidenum">
              <a:rPr lang="en-US" altLang="zh-TW" sz="1400">
                <a:solidFill>
                  <a:srgbClr val="333399"/>
                </a:solidFill>
                <a:ea typeface="新細明體" panose="02020500000000000000" pitchFamily="18" charset="-120"/>
              </a:rPr>
              <a:pPr>
                <a:spcBef>
                  <a:spcPct val="0"/>
                </a:spcBef>
                <a:buClrTx/>
                <a:buFontTx/>
                <a:buNone/>
              </a:pPr>
              <a:t>31</a:t>
            </a:fld>
            <a:endParaRPr lang="en-US" altLang="zh-TW" sz="1400">
              <a:solidFill>
                <a:srgbClr val="333399"/>
              </a:solidFill>
              <a:ea typeface="新細明體" panose="02020500000000000000" pitchFamily="18" charset="-120"/>
            </a:endParaRPr>
          </a:p>
        </p:txBody>
      </p:sp>
      <p:sp>
        <p:nvSpPr>
          <p:cNvPr id="144388" name="Rectangle 2"/>
          <p:cNvSpPr>
            <a:spLocks noGrp="1" noChangeArrowheads="1"/>
          </p:cNvSpPr>
          <p:nvPr>
            <p:ph type="title"/>
          </p:nvPr>
        </p:nvSpPr>
        <p:spPr/>
        <p:txBody>
          <a:bodyPr/>
          <a:lstStyle/>
          <a:p>
            <a:pPr eaLnBrk="1" hangingPunct="1"/>
            <a:r>
              <a:rPr lang="en-US" altLang="zh-TW">
                <a:ea typeface="新細明體" panose="02020500000000000000" pitchFamily="18" charset="-120"/>
              </a:rPr>
              <a:t>Systematic Observation</a:t>
            </a:r>
          </a:p>
        </p:txBody>
      </p:sp>
      <p:grpSp>
        <p:nvGrpSpPr>
          <p:cNvPr id="1408003" name="Group 3"/>
          <p:cNvGrpSpPr>
            <a:grpSpLocks/>
          </p:cNvGrpSpPr>
          <p:nvPr/>
        </p:nvGrpSpPr>
        <p:grpSpPr bwMode="auto">
          <a:xfrm>
            <a:off x="515938" y="4214813"/>
            <a:ext cx="3297237" cy="1169987"/>
            <a:chOff x="288" y="2592"/>
            <a:chExt cx="1920" cy="816"/>
          </a:xfrm>
        </p:grpSpPr>
        <p:sp>
          <p:nvSpPr>
            <p:cNvPr id="144403" name="AutoShape 4"/>
            <p:cNvSpPr>
              <a:spLocks noChangeArrowheads="1"/>
            </p:cNvSpPr>
            <p:nvPr/>
          </p:nvSpPr>
          <p:spPr bwMode="auto">
            <a:xfrm>
              <a:off x="288" y="2592"/>
              <a:ext cx="1440" cy="816"/>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Encoding observation information</a:t>
              </a:r>
            </a:p>
          </p:txBody>
        </p:sp>
        <p:sp>
          <p:nvSpPr>
            <p:cNvPr id="144404" name="Line 5"/>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1408006" name="Group 6"/>
          <p:cNvGrpSpPr>
            <a:grpSpLocks/>
          </p:cNvGrpSpPr>
          <p:nvPr/>
        </p:nvGrpSpPr>
        <p:grpSpPr bwMode="auto">
          <a:xfrm>
            <a:off x="731838" y="2654300"/>
            <a:ext cx="3167062" cy="1187450"/>
            <a:chOff x="384" y="1872"/>
            <a:chExt cx="1776" cy="749"/>
          </a:xfrm>
        </p:grpSpPr>
        <p:sp>
          <p:nvSpPr>
            <p:cNvPr id="144401" name="AutoShape 7">
              <a:hlinkHover r:id="" action="ppaction://macro?name=changecolor"/>
            </p:cNvPr>
            <p:cNvSpPr>
              <a:spLocks noChangeArrowheads="1"/>
            </p:cNvSpPr>
            <p:nvPr/>
          </p:nvSpPr>
          <p:spPr bwMode="auto">
            <a:xfrm>
              <a:off x="384" y="1872"/>
              <a:ext cx="1387" cy="749"/>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Structured</a:t>
              </a:r>
            </a:p>
          </p:txBody>
        </p:sp>
        <p:sp>
          <p:nvSpPr>
            <p:cNvPr id="144402" name="Line 8"/>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408009" name="Oval 9"/>
          <p:cNvSpPr>
            <a:spLocks noChangeArrowheads="1"/>
          </p:cNvSpPr>
          <p:nvPr/>
        </p:nvSpPr>
        <p:spPr bwMode="auto">
          <a:xfrm>
            <a:off x="3711575" y="3109913"/>
            <a:ext cx="2857500" cy="2254250"/>
          </a:xfrm>
          <a:prstGeom prst="ellipse">
            <a:avLst/>
          </a:prstGeom>
          <a:gradFill rotWithShape="0">
            <a:gsLst>
              <a:gs pos="0">
                <a:srgbClr val="DFF5DF"/>
              </a:gs>
              <a:gs pos="100000">
                <a:srgbClr val="5AC07A"/>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Systematic</a:t>
            </a:r>
          </a:p>
        </p:txBody>
      </p:sp>
      <p:grpSp>
        <p:nvGrpSpPr>
          <p:cNvPr id="1408010" name="Group 10"/>
          <p:cNvGrpSpPr>
            <a:grpSpLocks/>
          </p:cNvGrpSpPr>
          <p:nvPr/>
        </p:nvGrpSpPr>
        <p:grpSpPr bwMode="auto">
          <a:xfrm>
            <a:off x="6592888" y="2830513"/>
            <a:ext cx="3079750" cy="1185862"/>
            <a:chOff x="3745" y="1872"/>
            <a:chExt cx="1727" cy="749"/>
          </a:xfrm>
        </p:grpSpPr>
        <p:sp>
          <p:nvSpPr>
            <p:cNvPr id="144399" name="AutoShape 11"/>
            <p:cNvSpPr>
              <a:spLocks noChangeArrowheads="1"/>
            </p:cNvSpPr>
            <p:nvPr/>
          </p:nvSpPr>
          <p:spPr bwMode="auto">
            <a:xfrm>
              <a:off x="3984" y="1872"/>
              <a:ext cx="1488" cy="749"/>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Trained observers</a:t>
              </a:r>
            </a:p>
          </p:txBody>
        </p:sp>
        <p:sp>
          <p:nvSpPr>
            <p:cNvPr id="144400" name="Line 12"/>
            <p:cNvSpPr>
              <a:spLocks noChangeShapeType="1"/>
            </p:cNvSpPr>
            <p:nvPr/>
          </p:nvSpPr>
          <p:spPr bwMode="auto">
            <a:xfrm rot="6837260">
              <a:off x="3685" y="2332"/>
              <a:ext cx="310" cy="1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408013" name="Group 13"/>
          <p:cNvGrpSpPr>
            <a:grpSpLocks/>
          </p:cNvGrpSpPr>
          <p:nvPr/>
        </p:nvGrpSpPr>
        <p:grpSpPr bwMode="auto">
          <a:xfrm>
            <a:off x="3813175" y="1898650"/>
            <a:ext cx="2779713" cy="1185863"/>
            <a:chOff x="1771" y="1008"/>
            <a:chExt cx="2391" cy="948"/>
          </a:xfrm>
        </p:grpSpPr>
        <p:sp>
          <p:nvSpPr>
            <p:cNvPr id="144397" name="AutoShape 14"/>
            <p:cNvSpPr>
              <a:spLocks noChangeArrowheads="1"/>
            </p:cNvSpPr>
            <p:nvPr/>
          </p:nvSpPr>
          <p:spPr bwMode="auto">
            <a:xfrm>
              <a:off x="1771" y="1008"/>
              <a:ext cx="2391" cy="749"/>
            </a:xfrm>
            <a:prstGeom prst="roundRect">
              <a:avLst>
                <a:gd name="adj" fmla="val 16667"/>
              </a:avLst>
            </a:prstGeom>
            <a:solidFill>
              <a:srgbClr val="FFAE0D"/>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Standardized procedures</a:t>
              </a:r>
            </a:p>
          </p:txBody>
        </p:sp>
        <p:cxnSp>
          <p:nvCxnSpPr>
            <p:cNvPr id="144398" name="AutoShape 15"/>
            <p:cNvCxnSpPr>
              <a:cxnSpLocks noChangeShapeType="1"/>
              <a:endCxn id="1408009" idx="0"/>
            </p:cNvCxnSpPr>
            <p:nvPr/>
          </p:nvCxnSpPr>
          <p:spPr bwMode="auto">
            <a:xfrm>
              <a:off x="2904" y="1752"/>
              <a:ext cx="9" cy="2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08016" name="Group 16"/>
          <p:cNvGrpSpPr>
            <a:grpSpLocks/>
          </p:cNvGrpSpPr>
          <p:nvPr/>
        </p:nvGrpSpPr>
        <p:grpSpPr bwMode="auto">
          <a:xfrm>
            <a:off x="6435725" y="4219575"/>
            <a:ext cx="3236913" cy="1228725"/>
            <a:chOff x="3479" y="2832"/>
            <a:chExt cx="1993" cy="775"/>
          </a:xfrm>
        </p:grpSpPr>
        <p:sp>
          <p:nvSpPr>
            <p:cNvPr id="144395" name="AutoShape 17"/>
            <p:cNvSpPr>
              <a:spLocks noChangeArrowheads="1"/>
            </p:cNvSpPr>
            <p:nvPr/>
          </p:nvSpPr>
          <p:spPr bwMode="auto">
            <a:xfrm>
              <a:off x="3989" y="2832"/>
              <a:ext cx="1483" cy="775"/>
            </a:xfrm>
            <a:prstGeom prst="roundRect">
              <a:avLst>
                <a:gd name="adj" fmla="val 16667"/>
              </a:avLst>
            </a:prstGeom>
            <a:solidFill>
              <a:srgbClr val="FFAE0D"/>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Recording schedules</a:t>
              </a:r>
            </a:p>
          </p:txBody>
        </p:sp>
        <p:cxnSp>
          <p:nvCxnSpPr>
            <p:cNvPr id="144396" name="AutoShape 18"/>
            <p:cNvCxnSpPr>
              <a:cxnSpLocks noChangeShapeType="1"/>
              <a:stCxn id="1408009" idx="5"/>
              <a:endCxn id="144395" idx="1"/>
            </p:cNvCxnSpPr>
            <p:nvPr/>
          </p:nvCxnSpPr>
          <p:spPr bwMode="auto">
            <a:xfrm>
              <a:off x="3479" y="3194"/>
              <a:ext cx="498" cy="2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40052283"/>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08009"/>
                                        </p:tgtEl>
                                        <p:attrNameLst>
                                          <p:attrName>style.visibility</p:attrName>
                                        </p:attrNameLst>
                                      </p:cBhvr>
                                      <p:to>
                                        <p:strVal val="visible"/>
                                      </p:to>
                                    </p:set>
                                    <p:animEffect transition="in" filter="blinds(horizontal)">
                                      <p:cBhvr>
                                        <p:cTn id="7" dur="500"/>
                                        <p:tgtEl>
                                          <p:spTgt spid="14080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08013"/>
                                        </p:tgtEl>
                                        <p:attrNameLst>
                                          <p:attrName>style.visibility</p:attrName>
                                        </p:attrNameLst>
                                      </p:cBhvr>
                                      <p:to>
                                        <p:strVal val="visible"/>
                                      </p:to>
                                    </p:set>
                                    <p:animEffect transition="in" filter="blinds(horizontal)">
                                      <p:cBhvr>
                                        <p:cTn id="12" dur="500"/>
                                        <p:tgtEl>
                                          <p:spTgt spid="1408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08010"/>
                                        </p:tgtEl>
                                        <p:attrNameLst>
                                          <p:attrName>style.visibility</p:attrName>
                                        </p:attrNameLst>
                                      </p:cBhvr>
                                      <p:to>
                                        <p:strVal val="visible"/>
                                      </p:to>
                                    </p:set>
                                    <p:animEffect transition="in" filter="blinds(horizontal)">
                                      <p:cBhvr>
                                        <p:cTn id="17" dur="500"/>
                                        <p:tgtEl>
                                          <p:spTgt spid="14080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08016"/>
                                        </p:tgtEl>
                                        <p:attrNameLst>
                                          <p:attrName>style.visibility</p:attrName>
                                        </p:attrNameLst>
                                      </p:cBhvr>
                                      <p:to>
                                        <p:strVal val="visible"/>
                                      </p:to>
                                    </p:set>
                                    <p:animEffect transition="in" filter="blinds(horizontal)">
                                      <p:cBhvr>
                                        <p:cTn id="22" dur="500"/>
                                        <p:tgtEl>
                                          <p:spTgt spid="14080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08003"/>
                                        </p:tgtEl>
                                        <p:attrNameLst>
                                          <p:attrName>style.visibility</p:attrName>
                                        </p:attrNameLst>
                                      </p:cBhvr>
                                      <p:to>
                                        <p:strVal val="visible"/>
                                      </p:to>
                                    </p:set>
                                    <p:animEffect transition="in" filter="blinds(horizontal)">
                                      <p:cBhvr>
                                        <p:cTn id="27" dur="500"/>
                                        <p:tgtEl>
                                          <p:spTgt spid="14080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408006"/>
                                        </p:tgtEl>
                                        <p:attrNameLst>
                                          <p:attrName>style.visibility</p:attrName>
                                        </p:attrNameLst>
                                      </p:cBhvr>
                                      <p:to>
                                        <p:strVal val="visible"/>
                                      </p:to>
                                    </p:set>
                                    <p:animEffect transition="in" filter="blinds(horizontal)">
                                      <p:cBhvr>
                                        <p:cTn id="32" dur="500"/>
                                        <p:tgtEl>
                                          <p:spTgt spid="1408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800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25955"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E23A0D8E-F597-4B8E-A5F4-F3C7BF7982A1}" type="slidenum">
              <a:rPr lang="en-US" altLang="zh-TW" sz="1400">
                <a:solidFill>
                  <a:srgbClr val="333399"/>
                </a:solidFill>
                <a:ea typeface="新細明體" panose="02020500000000000000" pitchFamily="18" charset="-120"/>
              </a:rPr>
              <a:pPr>
                <a:spcBef>
                  <a:spcPct val="0"/>
                </a:spcBef>
                <a:buClrTx/>
                <a:buFontTx/>
                <a:buNone/>
              </a:pPr>
              <a:t>32</a:t>
            </a:fld>
            <a:endParaRPr lang="en-US" altLang="zh-TW" sz="1400">
              <a:solidFill>
                <a:srgbClr val="333399"/>
              </a:solidFill>
              <a:ea typeface="新細明體" panose="02020500000000000000" pitchFamily="18" charset="-120"/>
            </a:endParaRPr>
          </a:p>
        </p:txBody>
      </p:sp>
      <p:sp>
        <p:nvSpPr>
          <p:cNvPr id="125956" name="Rectangle 2"/>
          <p:cNvSpPr>
            <a:spLocks noGrp="1" noChangeArrowheads="1"/>
          </p:cNvSpPr>
          <p:nvPr>
            <p:ph type="title"/>
          </p:nvPr>
        </p:nvSpPr>
        <p:spPr/>
        <p:txBody>
          <a:bodyPr/>
          <a:lstStyle/>
          <a:p>
            <a:pPr eaLnBrk="1" hangingPunct="1"/>
            <a:r>
              <a:rPr lang="en-US" altLang="zh-TW">
                <a:ea typeface="新細明體" panose="02020500000000000000" pitchFamily="18" charset="-120"/>
              </a:rPr>
              <a:t>Research Design</a:t>
            </a:r>
          </a:p>
        </p:txBody>
      </p:sp>
      <p:grpSp>
        <p:nvGrpSpPr>
          <p:cNvPr id="1385475" name="Group 3"/>
          <p:cNvGrpSpPr>
            <a:grpSpLocks/>
          </p:cNvGrpSpPr>
          <p:nvPr/>
        </p:nvGrpSpPr>
        <p:grpSpPr bwMode="auto">
          <a:xfrm>
            <a:off x="479425" y="4459288"/>
            <a:ext cx="3695700" cy="1168400"/>
            <a:chOff x="288" y="2592"/>
            <a:chExt cx="1920" cy="816"/>
          </a:xfrm>
        </p:grpSpPr>
        <p:sp>
          <p:nvSpPr>
            <p:cNvPr id="125971" name="AutoShape 4"/>
            <p:cNvSpPr>
              <a:spLocks noChangeArrowheads="1"/>
            </p:cNvSpPr>
            <p:nvPr/>
          </p:nvSpPr>
          <p:spPr bwMode="auto">
            <a:xfrm>
              <a:off x="288" y="2592"/>
              <a:ext cx="1440" cy="816"/>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How?</a:t>
              </a:r>
            </a:p>
          </p:txBody>
        </p:sp>
        <p:sp>
          <p:nvSpPr>
            <p:cNvPr id="125972" name="Line 5"/>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1385478" name="Group 6"/>
          <p:cNvGrpSpPr>
            <a:grpSpLocks/>
          </p:cNvGrpSpPr>
          <p:nvPr/>
        </p:nvGrpSpPr>
        <p:grpSpPr bwMode="auto">
          <a:xfrm>
            <a:off x="479425" y="2967038"/>
            <a:ext cx="3373438" cy="1185862"/>
            <a:chOff x="384" y="1872"/>
            <a:chExt cx="1776" cy="749"/>
          </a:xfrm>
        </p:grpSpPr>
        <p:sp>
          <p:nvSpPr>
            <p:cNvPr id="125969" name="AutoShape 7">
              <a:hlinkHover r:id="" action="ppaction://macro?name=changecolor"/>
            </p:cNvPr>
            <p:cNvSpPr>
              <a:spLocks noChangeArrowheads="1"/>
            </p:cNvSpPr>
            <p:nvPr/>
          </p:nvSpPr>
          <p:spPr bwMode="auto">
            <a:xfrm>
              <a:off x="384" y="1872"/>
              <a:ext cx="1387"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Where?</a:t>
              </a:r>
            </a:p>
          </p:txBody>
        </p:sp>
        <p:sp>
          <p:nvSpPr>
            <p:cNvPr id="125970" name="Line 8"/>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385481" name="Oval 9"/>
          <p:cNvSpPr>
            <a:spLocks noChangeArrowheads="1"/>
          </p:cNvSpPr>
          <p:nvPr/>
        </p:nvSpPr>
        <p:spPr bwMode="auto">
          <a:xfrm>
            <a:off x="3822700" y="2965450"/>
            <a:ext cx="2857500" cy="2252663"/>
          </a:xfrm>
          <a:prstGeom prst="ellipse">
            <a:avLst/>
          </a:prstGeom>
          <a:gradFill rotWithShape="0">
            <a:gsLst>
              <a:gs pos="0">
                <a:schemeClr val="bg1"/>
              </a:gs>
              <a:gs pos="100000">
                <a:srgbClr val="FFAE0D"/>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Task Details</a:t>
            </a:r>
          </a:p>
        </p:txBody>
      </p:sp>
      <p:grpSp>
        <p:nvGrpSpPr>
          <p:cNvPr id="1385482" name="Group 10"/>
          <p:cNvGrpSpPr>
            <a:grpSpLocks/>
          </p:cNvGrpSpPr>
          <p:nvPr/>
        </p:nvGrpSpPr>
        <p:grpSpPr bwMode="auto">
          <a:xfrm>
            <a:off x="6838950" y="2967038"/>
            <a:ext cx="2921000" cy="1185862"/>
            <a:chOff x="3834" y="1872"/>
            <a:chExt cx="1638" cy="749"/>
          </a:xfrm>
        </p:grpSpPr>
        <p:sp>
          <p:nvSpPr>
            <p:cNvPr id="125967" name="AutoShape 11"/>
            <p:cNvSpPr>
              <a:spLocks noChangeArrowheads="1"/>
            </p:cNvSpPr>
            <p:nvPr/>
          </p:nvSpPr>
          <p:spPr bwMode="auto">
            <a:xfrm>
              <a:off x="3984" y="1872"/>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What?</a:t>
              </a:r>
            </a:p>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(event or time)</a:t>
              </a:r>
            </a:p>
          </p:txBody>
        </p:sp>
        <p:sp>
          <p:nvSpPr>
            <p:cNvPr id="125968" name="Line 12"/>
            <p:cNvSpPr>
              <a:spLocks noChangeShapeType="1"/>
            </p:cNvSpPr>
            <p:nvPr/>
          </p:nvSpPr>
          <p:spPr bwMode="auto">
            <a:xfrm rot="6837260">
              <a:off x="3727" y="2397"/>
              <a:ext cx="310" cy="9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385485" name="Group 13"/>
          <p:cNvGrpSpPr>
            <a:grpSpLocks/>
          </p:cNvGrpSpPr>
          <p:nvPr/>
        </p:nvGrpSpPr>
        <p:grpSpPr bwMode="auto">
          <a:xfrm>
            <a:off x="6261100" y="4487863"/>
            <a:ext cx="3498850" cy="1227137"/>
            <a:chOff x="3510" y="2832"/>
            <a:chExt cx="1962" cy="775"/>
          </a:xfrm>
        </p:grpSpPr>
        <p:sp>
          <p:nvSpPr>
            <p:cNvPr id="125965" name="AutoShape 14"/>
            <p:cNvSpPr>
              <a:spLocks noChangeArrowheads="1"/>
            </p:cNvSpPr>
            <p:nvPr/>
          </p:nvSpPr>
          <p:spPr bwMode="auto">
            <a:xfrm>
              <a:off x="3989" y="2832"/>
              <a:ext cx="1483" cy="775"/>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When?</a:t>
              </a:r>
            </a:p>
          </p:txBody>
        </p:sp>
        <p:cxnSp>
          <p:nvCxnSpPr>
            <p:cNvPr id="125966" name="AutoShape 15"/>
            <p:cNvCxnSpPr>
              <a:cxnSpLocks noChangeShapeType="1"/>
              <a:stCxn id="1385481" idx="5"/>
              <a:endCxn id="125965" idx="1"/>
            </p:cNvCxnSpPr>
            <p:nvPr/>
          </p:nvCxnSpPr>
          <p:spPr bwMode="auto">
            <a:xfrm>
              <a:off x="3510" y="3097"/>
              <a:ext cx="467" cy="1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5488" name="Group 16"/>
          <p:cNvGrpSpPr>
            <a:grpSpLocks/>
          </p:cNvGrpSpPr>
          <p:nvPr/>
        </p:nvGrpSpPr>
        <p:grpSpPr bwMode="auto">
          <a:xfrm>
            <a:off x="3698875" y="1597025"/>
            <a:ext cx="2994025" cy="1368425"/>
            <a:chOff x="2074" y="1008"/>
            <a:chExt cx="1678" cy="863"/>
          </a:xfrm>
        </p:grpSpPr>
        <p:sp>
          <p:nvSpPr>
            <p:cNvPr id="125963" name="AutoShape 17"/>
            <p:cNvSpPr>
              <a:spLocks noChangeArrowheads="1"/>
            </p:cNvSpPr>
            <p:nvPr/>
          </p:nvSpPr>
          <p:spPr bwMode="auto">
            <a:xfrm>
              <a:off x="2074" y="1008"/>
              <a:ext cx="1678" cy="749"/>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Who?</a:t>
              </a:r>
            </a:p>
          </p:txBody>
        </p:sp>
        <p:sp>
          <p:nvSpPr>
            <p:cNvPr id="125964" name="Line 18"/>
            <p:cNvSpPr>
              <a:spLocks noChangeShapeType="1"/>
            </p:cNvSpPr>
            <p:nvPr/>
          </p:nvSpPr>
          <p:spPr bwMode="auto">
            <a:xfrm>
              <a:off x="2913" y="1757"/>
              <a:ext cx="0" cy="11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85481"/>
                                        </p:tgtEl>
                                        <p:attrNameLst>
                                          <p:attrName>style.visibility</p:attrName>
                                        </p:attrNameLst>
                                      </p:cBhvr>
                                      <p:to>
                                        <p:strVal val="visible"/>
                                      </p:to>
                                    </p:set>
                                    <p:animEffect transition="in" filter="blinds(horizontal)">
                                      <p:cBhvr>
                                        <p:cTn id="7" dur="500"/>
                                        <p:tgtEl>
                                          <p:spTgt spid="13854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85488"/>
                                        </p:tgtEl>
                                        <p:attrNameLst>
                                          <p:attrName>style.visibility</p:attrName>
                                        </p:attrNameLst>
                                      </p:cBhvr>
                                      <p:to>
                                        <p:strVal val="visible"/>
                                      </p:to>
                                    </p:set>
                                    <p:animEffect transition="in" filter="blinds(horizontal)">
                                      <p:cBhvr>
                                        <p:cTn id="12" dur="500"/>
                                        <p:tgtEl>
                                          <p:spTgt spid="13854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85482"/>
                                        </p:tgtEl>
                                        <p:attrNameLst>
                                          <p:attrName>style.visibility</p:attrName>
                                        </p:attrNameLst>
                                      </p:cBhvr>
                                      <p:to>
                                        <p:strVal val="visible"/>
                                      </p:to>
                                    </p:set>
                                    <p:animEffect transition="in" filter="blinds(horizontal)">
                                      <p:cBhvr>
                                        <p:cTn id="17" dur="500"/>
                                        <p:tgtEl>
                                          <p:spTgt spid="13854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85485"/>
                                        </p:tgtEl>
                                        <p:attrNameLst>
                                          <p:attrName>style.visibility</p:attrName>
                                        </p:attrNameLst>
                                      </p:cBhvr>
                                      <p:to>
                                        <p:strVal val="visible"/>
                                      </p:to>
                                    </p:set>
                                    <p:animEffect transition="in" filter="blinds(horizontal)">
                                      <p:cBhvr>
                                        <p:cTn id="22" dur="500"/>
                                        <p:tgtEl>
                                          <p:spTgt spid="13854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85475"/>
                                        </p:tgtEl>
                                        <p:attrNameLst>
                                          <p:attrName>style.visibility</p:attrName>
                                        </p:attrNameLst>
                                      </p:cBhvr>
                                      <p:to>
                                        <p:strVal val="visible"/>
                                      </p:to>
                                    </p:set>
                                    <p:animEffect transition="in" filter="blinds(horizontal)">
                                      <p:cBhvr>
                                        <p:cTn id="27" dur="500"/>
                                        <p:tgtEl>
                                          <p:spTgt spid="13854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85478"/>
                                        </p:tgtEl>
                                        <p:attrNameLst>
                                          <p:attrName>style.visibility</p:attrName>
                                        </p:attrNameLst>
                                      </p:cBhvr>
                                      <p:to>
                                        <p:strVal val="visible"/>
                                      </p:to>
                                    </p:set>
                                    <p:animEffect transition="in" filter="blinds(horizontal)">
                                      <p:cBhvr>
                                        <p:cTn id="32" dur="500"/>
                                        <p:tgtEl>
                                          <p:spTgt spid="138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30051"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E821ECB7-3A52-4EF2-A47A-2D5733AB3064}" type="slidenum">
              <a:rPr lang="en-US" altLang="zh-TW" sz="1400">
                <a:solidFill>
                  <a:srgbClr val="333399"/>
                </a:solidFill>
                <a:ea typeface="新細明體" panose="02020500000000000000" pitchFamily="18" charset="-120"/>
              </a:rPr>
              <a:pPr>
                <a:spcBef>
                  <a:spcPct val="0"/>
                </a:spcBef>
                <a:buClrTx/>
                <a:buFontTx/>
                <a:buNone/>
              </a:pPr>
              <a:t>33</a:t>
            </a:fld>
            <a:endParaRPr lang="en-US" altLang="zh-TW" sz="1400">
              <a:solidFill>
                <a:srgbClr val="333399"/>
              </a:solidFill>
              <a:ea typeface="新細明體" panose="02020500000000000000" pitchFamily="18" charset="-120"/>
            </a:endParaRPr>
          </a:p>
        </p:txBody>
      </p:sp>
      <p:sp>
        <p:nvSpPr>
          <p:cNvPr id="130052" name="Rectangle 2"/>
          <p:cNvSpPr>
            <a:spLocks noGrp="1" noChangeArrowheads="1"/>
          </p:cNvSpPr>
          <p:nvPr>
            <p:ph type="title"/>
          </p:nvPr>
        </p:nvSpPr>
        <p:spPr/>
        <p:txBody>
          <a:bodyPr/>
          <a:lstStyle/>
          <a:p>
            <a:pPr eaLnBrk="1" hangingPunct="1"/>
            <a:r>
              <a:rPr lang="en-US" altLang="zh-TW" sz="3600">
                <a:ea typeface="新細明體" panose="02020500000000000000" pitchFamily="18" charset="-120"/>
              </a:rPr>
              <a:t>Content of Observation</a:t>
            </a:r>
          </a:p>
        </p:txBody>
      </p:sp>
      <p:graphicFrame>
        <p:nvGraphicFramePr>
          <p:cNvPr id="1389612" name="Group 44"/>
          <p:cNvGraphicFramePr>
            <a:graphicFrameLocks noGrp="1"/>
          </p:cNvGraphicFramePr>
          <p:nvPr>
            <p:ph sz="half" idx="2"/>
          </p:nvPr>
        </p:nvGraphicFramePr>
        <p:xfrm>
          <a:off x="1033463" y="1766888"/>
          <a:ext cx="8424862" cy="5026024"/>
        </p:xfrm>
        <a:graphic>
          <a:graphicData uri="http://schemas.openxmlformats.org/drawingml/2006/table">
            <a:tbl>
              <a:tblPr/>
              <a:tblGrid>
                <a:gridCol w="4213225">
                  <a:extLst>
                    <a:ext uri="{9D8B030D-6E8A-4147-A177-3AD203B41FA5}">
                      <a16:colId xmlns:a16="http://schemas.microsoft.com/office/drawing/2014/main" val="20000"/>
                    </a:ext>
                  </a:extLst>
                </a:gridCol>
                <a:gridCol w="4211637">
                  <a:extLst>
                    <a:ext uri="{9D8B030D-6E8A-4147-A177-3AD203B41FA5}">
                      <a16:colId xmlns:a16="http://schemas.microsoft.com/office/drawing/2014/main" val="20001"/>
                    </a:ext>
                  </a:extLst>
                </a:gridCol>
              </a:tblGrid>
              <a:tr h="412812">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2000" b="1" i="0" u="none" strike="noStrike" cap="none" normalizeH="0" baseline="0">
                          <a:ln>
                            <a:noFill/>
                          </a:ln>
                          <a:solidFill>
                            <a:srgbClr val="000099"/>
                          </a:solidFill>
                          <a:effectLst/>
                          <a:latin typeface="Times New Roman" pitchFamily="18" charset="0"/>
                          <a:ea typeface="新細明體" pitchFamily="18" charset="-120"/>
                        </a:rPr>
                        <a:t>Factual</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2000" b="1" i="0" u="none" strike="noStrike" cap="none" normalizeH="0" baseline="0">
                          <a:ln>
                            <a:noFill/>
                          </a:ln>
                          <a:solidFill>
                            <a:srgbClr val="000099"/>
                          </a:solidFill>
                          <a:effectLst/>
                          <a:latin typeface="Times New Roman" pitchFamily="18" charset="0"/>
                          <a:ea typeface="新細明體" pitchFamily="18" charset="-120"/>
                        </a:rPr>
                        <a:t>Inferential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436629">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Introduction/identification of salesperson and customer.</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Credibility of salesperson. Qualified status of customer.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extLst>
                  <a:ext uri="{0D108BD9-81ED-4DB2-BD59-A6C34878D82A}">
                    <a16:rowId xmlns:a16="http://schemas.microsoft.com/office/drawing/2014/main" val="10001"/>
                  </a:ext>
                </a:extLst>
              </a:tr>
              <a:tr h="518238">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Time and day of week.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E0D"/>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Convenience for the customer. Welcoming attitude of the customer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E0D"/>
                    </a:solidFill>
                  </a:tcPr>
                </a:tc>
                <a:extLst>
                  <a:ext uri="{0D108BD9-81ED-4DB2-BD59-A6C34878D82A}">
                    <a16:rowId xmlns:a16="http://schemas.microsoft.com/office/drawing/2014/main" val="10002"/>
                  </a:ext>
                </a:extLst>
              </a:tr>
              <a:tr h="427103">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Product presented.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Customer interest in product.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extLst>
                  <a:ext uri="{0D108BD9-81ED-4DB2-BD59-A6C34878D82A}">
                    <a16:rowId xmlns:a16="http://schemas.microsoft.com/office/drawing/2014/main" val="10003"/>
                  </a:ext>
                </a:extLst>
              </a:tr>
              <a:tr h="425514">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Selling points presented per product.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E0D"/>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Customer acceptance of selling points of product.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E0D"/>
                    </a:solidFill>
                  </a:tcPr>
                </a:tc>
                <a:extLst>
                  <a:ext uri="{0D108BD9-81ED-4DB2-BD59-A6C34878D82A}">
                    <a16:rowId xmlns:a16="http://schemas.microsoft.com/office/drawing/2014/main" val="10004"/>
                  </a:ext>
                </a:extLst>
              </a:tr>
              <a:tr h="425514">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Number of customer objections raised per product.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Customer concerns about features and benefits.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extLst>
                  <a:ext uri="{0D108BD9-81ED-4DB2-BD59-A6C34878D82A}">
                    <a16:rowId xmlns:a16="http://schemas.microsoft.com/office/drawing/2014/main" val="10005"/>
                  </a:ext>
                </a:extLst>
              </a:tr>
              <a:tr h="427103">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Salesperson</a:t>
                      </a:r>
                      <a:r>
                        <a:rPr kumimoji="1" lang="en-US" altLang="zh-TW" sz="1400" b="0" i="0" u="none" strike="noStrike" cap="none" normalizeH="0" baseline="0">
                          <a:ln>
                            <a:noFill/>
                          </a:ln>
                          <a:solidFill>
                            <a:srgbClr val="000099"/>
                          </a:solidFill>
                          <a:effectLst/>
                          <a:latin typeface="Arial"/>
                          <a:ea typeface="新細明體" pitchFamily="18" charset="-120"/>
                        </a:rPr>
                        <a:t>’</a:t>
                      </a: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s rebuttal of objection.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E0D"/>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Effectiveness of salesperson</a:t>
                      </a:r>
                      <a:r>
                        <a:rPr kumimoji="1" lang="en-US" altLang="zh-TW" sz="1400" b="0" i="0" u="none" strike="noStrike" cap="none" normalizeH="0" baseline="0">
                          <a:ln>
                            <a:noFill/>
                          </a:ln>
                          <a:solidFill>
                            <a:srgbClr val="000099"/>
                          </a:solidFill>
                          <a:effectLst/>
                          <a:latin typeface="Arial"/>
                          <a:ea typeface="新細明體" pitchFamily="18" charset="-120"/>
                        </a:rPr>
                        <a:t>’</a:t>
                      </a: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s rebuttal attempts.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E0D"/>
                    </a:solidFill>
                  </a:tcPr>
                </a:tc>
                <a:extLst>
                  <a:ext uri="{0D108BD9-81ED-4DB2-BD59-A6C34878D82A}">
                    <a16:rowId xmlns:a16="http://schemas.microsoft.com/office/drawing/2014/main" val="10006"/>
                  </a:ext>
                </a:extLst>
              </a:tr>
              <a:tr h="518238">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Salesperson</a:t>
                      </a:r>
                      <a:r>
                        <a:rPr kumimoji="1" lang="en-US" altLang="zh-TW" sz="1400" b="0" i="0" u="none" strike="noStrike" cap="none" normalizeH="0" baseline="0">
                          <a:ln>
                            <a:noFill/>
                          </a:ln>
                          <a:solidFill>
                            <a:srgbClr val="000099"/>
                          </a:solidFill>
                          <a:effectLst/>
                          <a:latin typeface="Arial"/>
                          <a:ea typeface="新細明體" pitchFamily="18" charset="-120"/>
                        </a:rPr>
                        <a:t>’</a:t>
                      </a: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s attempt to restore controls.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Effectiveness of salesperson</a:t>
                      </a:r>
                      <a:r>
                        <a:rPr kumimoji="1" lang="en-US" altLang="zh-TW" sz="1400" b="0" i="0" u="none" strike="noStrike" cap="none" normalizeH="0" baseline="0">
                          <a:ln>
                            <a:noFill/>
                          </a:ln>
                          <a:solidFill>
                            <a:srgbClr val="000099"/>
                          </a:solidFill>
                          <a:effectLst/>
                          <a:latin typeface="Arial"/>
                          <a:ea typeface="新細明體" pitchFamily="18" charset="-120"/>
                        </a:rPr>
                        <a:t>’</a:t>
                      </a: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s control attempt. Consequences for customer who prefers interaction.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extLst>
                  <a:ext uri="{0D108BD9-81ED-4DB2-BD59-A6C34878D82A}">
                    <a16:rowId xmlns:a16="http://schemas.microsoft.com/office/drawing/2014/main" val="10007"/>
                  </a:ext>
                </a:extLst>
              </a:tr>
              <a:tr h="582256">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Length of interview.</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endParaRPr kumimoji="1" lang="en-US" altLang="zh-TW" sz="1400" b="0" i="0" u="none" strike="noStrike" cap="none" normalizeH="0" baseline="0">
                        <a:ln>
                          <a:noFill/>
                        </a:ln>
                        <a:solidFill>
                          <a:srgbClr val="000099"/>
                        </a:solidFill>
                        <a:effectLst/>
                        <a:latin typeface="Times New Roman" pitchFamily="18" charset="0"/>
                        <a:ea typeface="新細明體" pitchFamily="18" charset="-12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E0D"/>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Customer</a:t>
                      </a:r>
                      <a:r>
                        <a:rPr kumimoji="1" lang="en-US" altLang="zh-TW" sz="1400" b="0" i="0" u="none" strike="noStrike" cap="none" normalizeH="0" baseline="0">
                          <a:ln>
                            <a:noFill/>
                          </a:ln>
                          <a:solidFill>
                            <a:srgbClr val="000099"/>
                          </a:solidFill>
                          <a:effectLst/>
                          <a:latin typeface="Arial"/>
                          <a:ea typeface="新細明體" pitchFamily="18" charset="-120"/>
                        </a:rPr>
                        <a:t>’</a:t>
                      </a: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s/salesperson</a:t>
                      </a:r>
                      <a:r>
                        <a:rPr kumimoji="1" lang="en-US" altLang="zh-TW" sz="1400" b="0" i="0" u="none" strike="noStrike" cap="none" normalizeH="0" baseline="0">
                          <a:ln>
                            <a:noFill/>
                          </a:ln>
                          <a:solidFill>
                            <a:srgbClr val="000099"/>
                          </a:solidFill>
                          <a:effectLst/>
                          <a:latin typeface="Arial"/>
                          <a:ea typeface="新細明體" pitchFamily="18" charset="-120"/>
                        </a:rPr>
                        <a:t>’</a:t>
                      </a: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s degree of enthusiasm for the interview.</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AE0D"/>
                    </a:solidFill>
                  </a:tcPr>
                </a:tc>
                <a:extLst>
                  <a:ext uri="{0D108BD9-81ED-4DB2-BD59-A6C34878D82A}">
                    <a16:rowId xmlns:a16="http://schemas.microsoft.com/office/drawing/2014/main" val="10008"/>
                  </a:ext>
                </a:extLst>
              </a:tr>
              <a:tr h="425514">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Environmental factors interfering with the interview.</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Level of distraction for the customer.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extLst>
                  <a:ext uri="{0D108BD9-81ED-4DB2-BD59-A6C34878D82A}">
                    <a16:rowId xmlns:a16="http://schemas.microsoft.com/office/drawing/2014/main" val="10009"/>
                  </a:ext>
                </a:extLst>
              </a:tr>
              <a:tr h="427103">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Customer purchase decision.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AE0D"/>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itchFamily="2" charset="2"/>
                        <a:buNone/>
                        <a:tabLst/>
                      </a:pPr>
                      <a:r>
                        <a:rPr kumimoji="1" lang="en-US" altLang="zh-TW" sz="1400" b="0" i="0" u="none" strike="noStrike" cap="none" normalizeH="0" baseline="0">
                          <a:ln>
                            <a:noFill/>
                          </a:ln>
                          <a:solidFill>
                            <a:srgbClr val="000099"/>
                          </a:solidFill>
                          <a:effectLst/>
                          <a:latin typeface="Times New Roman" pitchFamily="18" charset="0"/>
                          <a:ea typeface="新細明體" pitchFamily="18" charset="-120"/>
                        </a:rPr>
                        <a:t>General evaluation of sale presentation skill.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AE0D"/>
                    </a:solidFill>
                  </a:tcPr>
                </a:tc>
                <a:extLst>
                  <a:ext uri="{0D108BD9-81ED-4DB2-BD59-A6C34878D82A}">
                    <a16:rowId xmlns:a16="http://schemas.microsoft.com/office/drawing/2014/main" val="10010"/>
                  </a:ext>
                </a:extLst>
              </a:tr>
            </a:tbl>
          </a:graphicData>
        </a:graphic>
      </p:graphicFrame>
    </p:spTree>
  </p:cSld>
  <p:clrMapOvr>
    <a:masterClrMapping/>
  </p:clrMapOvr>
  <p:transition>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34147"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8BB16C25-0028-42F6-91CC-334073FA361D}" type="slidenum">
              <a:rPr lang="en-US" altLang="zh-TW" sz="1400">
                <a:solidFill>
                  <a:srgbClr val="333399"/>
                </a:solidFill>
                <a:ea typeface="新細明體" panose="02020500000000000000" pitchFamily="18" charset="-120"/>
              </a:rPr>
              <a:pPr>
                <a:spcBef>
                  <a:spcPct val="0"/>
                </a:spcBef>
                <a:buClrTx/>
                <a:buFontTx/>
                <a:buNone/>
              </a:pPr>
              <a:t>34</a:t>
            </a:fld>
            <a:endParaRPr lang="en-US" altLang="zh-TW" sz="1400">
              <a:solidFill>
                <a:srgbClr val="333399"/>
              </a:solidFill>
              <a:ea typeface="新細明體" panose="02020500000000000000" pitchFamily="18" charset="-120"/>
            </a:endParaRPr>
          </a:p>
        </p:txBody>
      </p:sp>
      <p:sp>
        <p:nvSpPr>
          <p:cNvPr id="134148" name="Rectangle 2"/>
          <p:cNvSpPr>
            <a:spLocks noGrp="1" noChangeArrowheads="1"/>
          </p:cNvSpPr>
          <p:nvPr>
            <p:ph type="title"/>
          </p:nvPr>
        </p:nvSpPr>
        <p:spPr/>
        <p:txBody>
          <a:bodyPr/>
          <a:lstStyle/>
          <a:p>
            <a:pPr eaLnBrk="1" hangingPunct="1"/>
            <a:r>
              <a:rPr lang="en-US" altLang="zh-TW">
                <a:ea typeface="新細明體" panose="02020500000000000000" pitchFamily="18" charset="-120"/>
              </a:rPr>
              <a:t>Data Collection</a:t>
            </a:r>
          </a:p>
        </p:txBody>
      </p:sp>
      <p:grpSp>
        <p:nvGrpSpPr>
          <p:cNvPr id="1391619" name="Group 3"/>
          <p:cNvGrpSpPr>
            <a:grpSpLocks/>
          </p:cNvGrpSpPr>
          <p:nvPr/>
        </p:nvGrpSpPr>
        <p:grpSpPr bwMode="auto">
          <a:xfrm>
            <a:off x="773113" y="2076450"/>
            <a:ext cx="7245350" cy="4173538"/>
            <a:chOff x="140" y="952"/>
            <a:chExt cx="4062" cy="2634"/>
          </a:xfrm>
        </p:grpSpPr>
        <p:sp>
          <p:nvSpPr>
            <p:cNvPr id="134151" name="AutoShape 4"/>
            <p:cNvSpPr>
              <a:spLocks noChangeArrowheads="1"/>
            </p:cNvSpPr>
            <p:nvPr/>
          </p:nvSpPr>
          <p:spPr bwMode="auto">
            <a:xfrm>
              <a:off x="140" y="952"/>
              <a:ext cx="2746" cy="41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Watching</a:t>
              </a:r>
            </a:p>
          </p:txBody>
        </p:sp>
        <p:sp>
          <p:nvSpPr>
            <p:cNvPr id="134152" name="AutoShape 5"/>
            <p:cNvSpPr>
              <a:spLocks noChangeArrowheads="1"/>
            </p:cNvSpPr>
            <p:nvPr/>
          </p:nvSpPr>
          <p:spPr bwMode="auto">
            <a:xfrm>
              <a:off x="433" y="1508"/>
              <a:ext cx="2698" cy="41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Listening</a:t>
              </a:r>
            </a:p>
          </p:txBody>
        </p:sp>
        <p:sp>
          <p:nvSpPr>
            <p:cNvPr id="134153" name="AutoShape 6"/>
            <p:cNvSpPr>
              <a:spLocks noChangeArrowheads="1"/>
            </p:cNvSpPr>
            <p:nvPr/>
          </p:nvSpPr>
          <p:spPr bwMode="auto">
            <a:xfrm>
              <a:off x="714" y="2071"/>
              <a:ext cx="2697" cy="416"/>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Touching</a:t>
              </a:r>
            </a:p>
          </p:txBody>
        </p:sp>
        <p:sp>
          <p:nvSpPr>
            <p:cNvPr id="134154" name="AutoShape 7"/>
            <p:cNvSpPr>
              <a:spLocks noChangeArrowheads="1"/>
            </p:cNvSpPr>
            <p:nvPr/>
          </p:nvSpPr>
          <p:spPr bwMode="auto">
            <a:xfrm>
              <a:off x="1141" y="2627"/>
              <a:ext cx="2633" cy="41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Smelling</a:t>
              </a:r>
            </a:p>
          </p:txBody>
        </p:sp>
        <p:sp>
          <p:nvSpPr>
            <p:cNvPr id="134155" name="AutoShape 8"/>
            <p:cNvSpPr>
              <a:spLocks noChangeArrowheads="1"/>
            </p:cNvSpPr>
            <p:nvPr/>
          </p:nvSpPr>
          <p:spPr bwMode="auto">
            <a:xfrm>
              <a:off x="1569" y="3168"/>
              <a:ext cx="2633" cy="41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Reading</a:t>
              </a:r>
            </a:p>
          </p:txBody>
        </p:sp>
      </p:grpSp>
      <p:sp>
        <p:nvSpPr>
          <p:cNvPr id="134150" name="AutoShape 9" descr="shopping1"/>
          <p:cNvSpPr>
            <a:spLocks noChangeArrowheads="1"/>
          </p:cNvSpPr>
          <p:nvPr/>
        </p:nvSpPr>
        <p:spPr bwMode="auto">
          <a:xfrm flipH="1" flipV="1">
            <a:off x="5670550" y="2076450"/>
            <a:ext cx="3906838" cy="4173538"/>
          </a:xfrm>
          <a:prstGeom prst="rtTriangle">
            <a:avLst/>
          </a:prstGeom>
          <a:blipFill dpi="0" rotWithShape="0">
            <a:blip r:embed="rId6"/>
            <a:srcRect/>
            <a:stretch>
              <a:fillRect/>
            </a:stretch>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spcBef>
                <a:spcPct val="0"/>
              </a:spcBef>
              <a:buClrTx/>
              <a:buFontTx/>
              <a:buNone/>
            </a:pPr>
            <a:endParaRPr lang="zh-TW" altLang="en-US" sz="2400">
              <a:solidFill>
                <a:schemeClr val="tx1"/>
              </a:solidFill>
              <a:ea typeface="新細明體" panose="02020500000000000000" pitchFamily="18" charset="-12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91619"/>
                                        </p:tgtEl>
                                        <p:attrNameLst>
                                          <p:attrName>style.visibility</p:attrName>
                                        </p:attrNameLst>
                                      </p:cBhvr>
                                      <p:to>
                                        <p:strVal val="visible"/>
                                      </p:to>
                                    </p:set>
                                    <p:animEffect transition="in" filter="blinds(horizontal)">
                                      <p:cBhvr>
                                        <p:cTn id="7" dur="500"/>
                                        <p:tgtEl>
                                          <p:spTgt spid="139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36195"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53225FE7-CF8A-411A-B82F-B43CD9B678F3}" type="slidenum">
              <a:rPr lang="en-US" altLang="zh-TW" sz="1400">
                <a:solidFill>
                  <a:srgbClr val="333399"/>
                </a:solidFill>
                <a:ea typeface="新細明體" panose="02020500000000000000" pitchFamily="18" charset="-120"/>
              </a:rPr>
              <a:pPr>
                <a:spcBef>
                  <a:spcPct val="0"/>
                </a:spcBef>
                <a:buClrTx/>
                <a:buFontTx/>
                <a:buNone/>
              </a:pPr>
              <a:t>35</a:t>
            </a:fld>
            <a:endParaRPr lang="en-US" altLang="zh-TW" sz="1400">
              <a:solidFill>
                <a:srgbClr val="333399"/>
              </a:solidFill>
              <a:ea typeface="新細明體" panose="02020500000000000000" pitchFamily="18" charset="-120"/>
            </a:endParaRPr>
          </a:p>
        </p:txBody>
      </p:sp>
      <p:sp>
        <p:nvSpPr>
          <p:cNvPr id="136196" name="Rectangle 2"/>
          <p:cNvSpPr>
            <a:spLocks noGrp="1" noChangeArrowheads="1"/>
          </p:cNvSpPr>
          <p:nvPr>
            <p:ph type="title"/>
          </p:nvPr>
        </p:nvSpPr>
        <p:spPr/>
        <p:txBody>
          <a:bodyPr/>
          <a:lstStyle/>
          <a:p>
            <a:pPr eaLnBrk="1" hangingPunct="1"/>
            <a:r>
              <a:rPr lang="en-US" altLang="zh-TW">
                <a:ea typeface="新細明體" panose="02020500000000000000" pitchFamily="18" charset="-120"/>
              </a:rPr>
              <a:t>Using Observation</a:t>
            </a:r>
          </a:p>
        </p:txBody>
      </p:sp>
      <p:pic>
        <p:nvPicPr>
          <p:cNvPr id="1393667" name="Picture 3" descr="20845RTYRGB600"/>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6262688" y="2197100"/>
            <a:ext cx="3241675" cy="277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6198" name="AutoShape 4"/>
          <p:cNvSpPr>
            <a:spLocks noChangeArrowheads="1"/>
          </p:cNvSpPr>
          <p:nvPr/>
        </p:nvSpPr>
        <p:spPr bwMode="auto">
          <a:xfrm>
            <a:off x="6361113" y="3141663"/>
            <a:ext cx="2187575" cy="2168525"/>
          </a:xfrm>
          <a:prstGeom prst="rtTriangle">
            <a:avLst/>
          </a:prstGeom>
          <a:solidFill>
            <a:srgbClr val="2D754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spcBef>
                <a:spcPct val="0"/>
              </a:spcBef>
              <a:buClrTx/>
              <a:buFontTx/>
              <a:buNone/>
            </a:pPr>
            <a:endParaRPr lang="zh-TW" altLang="en-US" sz="2400">
              <a:solidFill>
                <a:schemeClr val="tx1"/>
              </a:solidFill>
              <a:ea typeface="新細明體" panose="02020500000000000000" pitchFamily="18" charset="-120"/>
            </a:endParaRPr>
          </a:p>
        </p:txBody>
      </p:sp>
      <p:sp>
        <p:nvSpPr>
          <p:cNvPr id="1393669" name="AutoShape 5"/>
          <p:cNvSpPr>
            <a:spLocks noChangeArrowheads="1"/>
          </p:cNvSpPr>
          <p:nvPr/>
        </p:nvSpPr>
        <p:spPr bwMode="auto">
          <a:xfrm>
            <a:off x="987425" y="2260600"/>
            <a:ext cx="4813300" cy="66357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Systematic planning</a:t>
            </a:r>
          </a:p>
        </p:txBody>
      </p:sp>
      <p:sp>
        <p:nvSpPr>
          <p:cNvPr id="1393670" name="AutoShape 6"/>
          <p:cNvSpPr>
            <a:spLocks noChangeArrowheads="1"/>
          </p:cNvSpPr>
          <p:nvPr/>
        </p:nvSpPr>
        <p:spPr bwMode="auto">
          <a:xfrm>
            <a:off x="1549400" y="3141663"/>
            <a:ext cx="4811713" cy="660400"/>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Properly controlled</a:t>
            </a:r>
          </a:p>
        </p:txBody>
      </p:sp>
      <p:sp>
        <p:nvSpPr>
          <p:cNvPr id="1393671" name="AutoShape 7"/>
          <p:cNvSpPr>
            <a:spLocks noChangeArrowheads="1"/>
          </p:cNvSpPr>
          <p:nvPr/>
        </p:nvSpPr>
        <p:spPr bwMode="auto">
          <a:xfrm>
            <a:off x="2300288" y="4098925"/>
            <a:ext cx="4697412" cy="66198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Consistently dependable</a:t>
            </a:r>
          </a:p>
        </p:txBody>
      </p:sp>
      <p:sp>
        <p:nvSpPr>
          <p:cNvPr id="1393672" name="AutoShape 8"/>
          <p:cNvSpPr>
            <a:spLocks noChangeArrowheads="1"/>
          </p:cNvSpPr>
          <p:nvPr/>
        </p:nvSpPr>
        <p:spPr bwMode="auto">
          <a:xfrm>
            <a:off x="3394075" y="4978400"/>
            <a:ext cx="4697413" cy="66198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Accurate account of events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393667"/>
                                        </p:tgtEl>
                                        <p:attrNameLst>
                                          <p:attrName>style.visibility</p:attrName>
                                        </p:attrNameLst>
                                      </p:cBhvr>
                                      <p:to>
                                        <p:strVal val="visible"/>
                                      </p:to>
                                    </p:set>
                                    <p:animEffect transition="in" filter="blinds(horizontal)">
                                      <p:cBhvr>
                                        <p:cTn id="7" dur="500"/>
                                        <p:tgtEl>
                                          <p:spTgt spid="1393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93669"/>
                                        </p:tgtEl>
                                        <p:attrNameLst>
                                          <p:attrName>style.visibility</p:attrName>
                                        </p:attrNameLst>
                                      </p:cBhvr>
                                      <p:to>
                                        <p:strVal val="visible"/>
                                      </p:to>
                                    </p:set>
                                    <p:animEffect transition="in" filter="blinds(horizontal)">
                                      <p:cBhvr>
                                        <p:cTn id="12" dur="500"/>
                                        <p:tgtEl>
                                          <p:spTgt spid="13936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93670"/>
                                        </p:tgtEl>
                                        <p:attrNameLst>
                                          <p:attrName>style.visibility</p:attrName>
                                        </p:attrNameLst>
                                      </p:cBhvr>
                                      <p:to>
                                        <p:strVal val="visible"/>
                                      </p:to>
                                    </p:set>
                                    <p:animEffect transition="in" filter="blinds(horizontal)">
                                      <p:cBhvr>
                                        <p:cTn id="17" dur="500"/>
                                        <p:tgtEl>
                                          <p:spTgt spid="1393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93671"/>
                                        </p:tgtEl>
                                        <p:attrNameLst>
                                          <p:attrName>style.visibility</p:attrName>
                                        </p:attrNameLst>
                                      </p:cBhvr>
                                      <p:to>
                                        <p:strVal val="visible"/>
                                      </p:to>
                                    </p:set>
                                    <p:animEffect transition="in" filter="blinds(horizontal)">
                                      <p:cBhvr>
                                        <p:cTn id="22" dur="500"/>
                                        <p:tgtEl>
                                          <p:spTgt spid="13936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93672"/>
                                        </p:tgtEl>
                                        <p:attrNameLst>
                                          <p:attrName>style.visibility</p:attrName>
                                        </p:attrNameLst>
                                      </p:cBhvr>
                                      <p:to>
                                        <p:strVal val="visible"/>
                                      </p:to>
                                    </p:set>
                                    <p:animEffect transition="in" filter="blinds(horizontal)">
                                      <p:cBhvr>
                                        <p:cTn id="27" dur="500"/>
                                        <p:tgtEl>
                                          <p:spTgt spid="139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669" grpId="0" animBg="1"/>
      <p:bldP spid="1393670" grpId="0" animBg="1"/>
      <p:bldP spid="1393671" grpId="0" animBg="1"/>
      <p:bldP spid="139367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15715"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26980F8C-BCFD-46D3-B383-92721E55990A}" type="slidenum">
              <a:rPr lang="en-US" altLang="zh-TW" sz="1400">
                <a:solidFill>
                  <a:srgbClr val="333399"/>
                </a:solidFill>
                <a:ea typeface="新細明體" panose="02020500000000000000" pitchFamily="18" charset="-120"/>
              </a:rPr>
              <a:pPr>
                <a:spcBef>
                  <a:spcPct val="0"/>
                </a:spcBef>
                <a:buClrTx/>
                <a:buFontTx/>
                <a:buNone/>
              </a:pPr>
              <a:t>36</a:t>
            </a:fld>
            <a:endParaRPr lang="en-US" altLang="zh-TW" sz="1400">
              <a:solidFill>
                <a:srgbClr val="333399"/>
              </a:solidFill>
              <a:ea typeface="新細明體" panose="02020500000000000000" pitchFamily="18" charset="-120"/>
            </a:endParaRPr>
          </a:p>
        </p:txBody>
      </p:sp>
      <p:sp>
        <p:nvSpPr>
          <p:cNvPr id="115716" name="Rectangle 2"/>
          <p:cNvSpPr>
            <a:spLocks noGrp="1" noChangeArrowheads="1"/>
          </p:cNvSpPr>
          <p:nvPr>
            <p:ph type="title"/>
          </p:nvPr>
        </p:nvSpPr>
        <p:spPr>
          <a:xfrm>
            <a:off x="1712913" y="686346"/>
            <a:ext cx="7791450" cy="595313"/>
          </a:xfrm>
        </p:spPr>
        <p:txBody>
          <a:bodyPr/>
          <a:lstStyle/>
          <a:p>
            <a:pPr eaLnBrk="1" hangingPunct="1"/>
            <a:r>
              <a:rPr lang="en-US" altLang="zh-TW"/>
              <a:t>Observational studies</a:t>
            </a:r>
            <a:endParaRPr lang="zh-TW" altLang="en-US" dirty="0"/>
          </a:p>
        </p:txBody>
      </p:sp>
      <p:sp>
        <p:nvSpPr>
          <p:cNvPr id="1434627" name="Rectangle 3"/>
          <p:cNvSpPr>
            <a:spLocks noGrp="1" noChangeArrowheads="1"/>
          </p:cNvSpPr>
          <p:nvPr>
            <p:ph type="body" idx="1"/>
          </p:nvPr>
        </p:nvSpPr>
        <p:spPr>
          <a:xfrm>
            <a:off x="769938" y="1809808"/>
            <a:ext cx="8734425" cy="4106863"/>
          </a:xfrm>
        </p:spPr>
        <p:txBody>
          <a:bodyPr/>
          <a:lstStyle/>
          <a:p>
            <a:pPr eaLnBrk="1" hangingPunct="1"/>
            <a:r>
              <a:rPr lang="en-US" altLang="zh-TW" sz="2400" dirty="0"/>
              <a:t>Non-behavioral observations</a:t>
            </a:r>
          </a:p>
          <a:p>
            <a:pPr lvl="1" eaLnBrk="1" hangingPunct="1"/>
            <a:r>
              <a:rPr lang="en-US" altLang="zh-TW" sz="2000" dirty="0"/>
              <a:t>Record analysis
Physical condition Analysis
Physical process analysis</a:t>
            </a:r>
            <a:endParaRPr lang="zh-TW" altLang="en-US" sz="2000" dirty="0"/>
          </a:p>
          <a:p>
            <a:pPr eaLnBrk="1" hangingPunct="1"/>
            <a:r>
              <a:rPr lang="en-US" altLang="zh-TW" sz="2400" dirty="0"/>
              <a:t>Observation of behavior</a:t>
            </a:r>
          </a:p>
          <a:p>
            <a:pPr lvl="1" eaLnBrk="1" hangingPunct="1"/>
            <a:r>
              <a:rPr lang="en-US" altLang="zh-TW" sz="2000" dirty="0"/>
              <a:t>Non-verbal analysis</a:t>
            </a:r>
            <a:r>
              <a:rPr lang="zh-TW" altLang="en-US" sz="2000" dirty="0"/>
              <a:t> </a:t>
            </a:r>
            <a:r>
              <a:rPr lang="en-US" altLang="zh-TW" sz="2000" dirty="0"/>
              <a:t>(observation of body-movement, motor expressions and even glances)
Linguistic analysis (information conveyed number of “</a:t>
            </a:r>
            <a:r>
              <a:rPr lang="en-US" altLang="zh-TW" sz="2000" dirty="0" err="1"/>
              <a:t>ahhs</a:t>
            </a:r>
            <a:r>
              <a:rPr lang="en-US" altLang="zh-TW" sz="2000" dirty="0"/>
              <a:t>” or “uh-</a:t>
            </a:r>
            <a:r>
              <a:rPr lang="en-US" altLang="zh-TW" sz="2000" dirty="0" err="1"/>
              <a:t>huhs</a:t>
            </a:r>
            <a:r>
              <a:rPr lang="en-US" altLang="zh-TW" sz="2000" dirty="0"/>
              <a:t>”)</a:t>
            </a:r>
          </a:p>
          <a:p>
            <a:pPr lvl="1" eaLnBrk="1" hangingPunct="1"/>
            <a:r>
              <a:rPr lang="en-US" altLang="zh-TW" sz="2000" dirty="0"/>
              <a:t>Extra-linguistic analysis (Observation of vocal, temporal, interaction and verbal stylistic patterns of a subject)</a:t>
            </a:r>
          </a:p>
          <a:p>
            <a:pPr lvl="1" eaLnBrk="1" hangingPunct="1"/>
            <a:r>
              <a:rPr lang="en-US" altLang="zh-TW" sz="2000" dirty="0"/>
              <a:t>Spatial analysis</a:t>
            </a:r>
            <a:endParaRPr lang="zh-TW" altLang="en-US" sz="2000" dirty="0"/>
          </a:p>
        </p:txBody>
      </p:sp>
    </p:spTree>
    <p:extLst>
      <p:ext uri="{BB962C8B-B14F-4D97-AF65-F5344CB8AC3E}">
        <p14:creationId xmlns:p14="http://schemas.microsoft.com/office/powerpoint/2010/main" val="2237781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40291"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C589B295-A751-4B92-8A6D-F9DDF491410A}" type="slidenum">
              <a:rPr lang="en-US" altLang="zh-TW" sz="1400">
                <a:solidFill>
                  <a:srgbClr val="333399"/>
                </a:solidFill>
                <a:ea typeface="新細明體" panose="02020500000000000000" pitchFamily="18" charset="-120"/>
              </a:rPr>
              <a:pPr>
                <a:spcBef>
                  <a:spcPct val="0"/>
                </a:spcBef>
                <a:buClrTx/>
                <a:buFontTx/>
                <a:buNone/>
              </a:pPr>
              <a:t>37</a:t>
            </a:fld>
            <a:endParaRPr lang="en-US" altLang="zh-TW" sz="1400">
              <a:solidFill>
                <a:srgbClr val="333399"/>
              </a:solidFill>
              <a:ea typeface="新細明體" panose="02020500000000000000" pitchFamily="18" charset="-120"/>
            </a:endParaRPr>
          </a:p>
        </p:txBody>
      </p:sp>
      <p:sp>
        <p:nvSpPr>
          <p:cNvPr id="140292" name="Rectangle 2"/>
          <p:cNvSpPr>
            <a:spLocks noGrp="1" noChangeArrowheads="1"/>
          </p:cNvSpPr>
          <p:nvPr>
            <p:ph type="title"/>
          </p:nvPr>
        </p:nvSpPr>
        <p:spPr/>
        <p:txBody>
          <a:bodyPr/>
          <a:lstStyle/>
          <a:p>
            <a:pPr eaLnBrk="1" hangingPunct="1"/>
            <a:r>
              <a:rPr lang="en-US" altLang="zh-TW" sz="3600">
                <a:ea typeface="新細明體" panose="02020500000000000000" pitchFamily="18" charset="-120"/>
              </a:rPr>
              <a:t>Nonbehavioral Observation</a:t>
            </a:r>
          </a:p>
        </p:txBody>
      </p:sp>
      <p:pic>
        <p:nvPicPr>
          <p:cNvPr id="140293" name="Picture 3" descr="Peachtree-1"/>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r="45886"/>
          <a:stretch>
            <a:fillRect/>
          </a:stretch>
        </p:blipFill>
        <p:spPr>
          <a:xfrm>
            <a:off x="882650" y="2071688"/>
            <a:ext cx="6172200" cy="390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99812" name="AutoShape 4"/>
          <p:cNvSpPr>
            <a:spLocks noChangeArrowheads="1"/>
          </p:cNvSpPr>
          <p:nvPr/>
        </p:nvSpPr>
        <p:spPr bwMode="auto">
          <a:xfrm>
            <a:off x="6000750" y="1712913"/>
            <a:ext cx="3678238" cy="1333500"/>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Record </a:t>
            </a:r>
          </a:p>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Analysis</a:t>
            </a:r>
          </a:p>
        </p:txBody>
      </p:sp>
      <p:sp>
        <p:nvSpPr>
          <p:cNvPr id="1399813" name="AutoShape 5"/>
          <p:cNvSpPr>
            <a:spLocks noChangeArrowheads="1"/>
          </p:cNvSpPr>
          <p:nvPr/>
        </p:nvSpPr>
        <p:spPr bwMode="auto">
          <a:xfrm>
            <a:off x="6000750" y="3524250"/>
            <a:ext cx="3678238" cy="1343025"/>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Physical Condition </a:t>
            </a:r>
          </a:p>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Analysis</a:t>
            </a:r>
          </a:p>
        </p:txBody>
      </p:sp>
      <p:sp>
        <p:nvSpPr>
          <p:cNvPr id="1399814" name="AutoShape 6"/>
          <p:cNvSpPr>
            <a:spLocks noChangeArrowheads="1"/>
          </p:cNvSpPr>
          <p:nvPr/>
        </p:nvSpPr>
        <p:spPr bwMode="auto">
          <a:xfrm>
            <a:off x="6000750" y="5216525"/>
            <a:ext cx="3678238" cy="1333500"/>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Physical Process </a:t>
            </a:r>
          </a:p>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Analysis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9812"/>
                                        </p:tgtEl>
                                        <p:attrNameLst>
                                          <p:attrName>style.visibility</p:attrName>
                                        </p:attrNameLst>
                                      </p:cBhvr>
                                      <p:to>
                                        <p:strVal val="visible"/>
                                      </p:to>
                                    </p:set>
                                    <p:animEffect transition="in" filter="blinds(horizontal)">
                                      <p:cBhvr>
                                        <p:cTn id="7" dur="500"/>
                                        <p:tgtEl>
                                          <p:spTgt spid="1399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99813"/>
                                        </p:tgtEl>
                                        <p:attrNameLst>
                                          <p:attrName>style.visibility</p:attrName>
                                        </p:attrNameLst>
                                      </p:cBhvr>
                                      <p:to>
                                        <p:strVal val="visible"/>
                                      </p:to>
                                    </p:set>
                                    <p:animEffect transition="in" filter="blinds(horizontal)">
                                      <p:cBhvr>
                                        <p:cTn id="12" dur="500"/>
                                        <p:tgtEl>
                                          <p:spTgt spid="13998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99814"/>
                                        </p:tgtEl>
                                        <p:attrNameLst>
                                          <p:attrName>style.visibility</p:attrName>
                                        </p:attrNameLst>
                                      </p:cBhvr>
                                      <p:to>
                                        <p:strVal val="visible"/>
                                      </p:to>
                                    </p:set>
                                    <p:animEffect transition="in" filter="blinds(horizontal)">
                                      <p:cBhvr>
                                        <p:cTn id="17" dur="500"/>
                                        <p:tgtEl>
                                          <p:spTgt spid="139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812" grpId="0" animBg="1"/>
      <p:bldP spid="1399813" grpId="0" animBg="1"/>
      <p:bldP spid="13998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42339"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8ACD5542-0D79-4766-903D-C0438F3EF471}" type="slidenum">
              <a:rPr lang="en-US" altLang="zh-TW" sz="1400">
                <a:solidFill>
                  <a:srgbClr val="333399"/>
                </a:solidFill>
                <a:ea typeface="新細明體" panose="02020500000000000000" pitchFamily="18" charset="-120"/>
              </a:rPr>
              <a:pPr>
                <a:spcBef>
                  <a:spcPct val="0"/>
                </a:spcBef>
                <a:buClrTx/>
                <a:buFontTx/>
                <a:buNone/>
              </a:pPr>
              <a:t>38</a:t>
            </a:fld>
            <a:endParaRPr lang="en-US" altLang="zh-TW" sz="1400">
              <a:solidFill>
                <a:srgbClr val="333399"/>
              </a:solidFill>
              <a:ea typeface="新細明體" panose="02020500000000000000" pitchFamily="18" charset="-120"/>
            </a:endParaRPr>
          </a:p>
        </p:txBody>
      </p:sp>
      <p:sp>
        <p:nvSpPr>
          <p:cNvPr id="142340" name="Rectangle 2"/>
          <p:cNvSpPr>
            <a:spLocks noGrp="1" noChangeArrowheads="1"/>
          </p:cNvSpPr>
          <p:nvPr>
            <p:ph type="title"/>
          </p:nvPr>
        </p:nvSpPr>
        <p:spPr/>
        <p:txBody>
          <a:bodyPr/>
          <a:lstStyle/>
          <a:p>
            <a:pPr eaLnBrk="1" hangingPunct="1"/>
            <a:r>
              <a:rPr lang="en-US" altLang="zh-TW" sz="4400">
                <a:ea typeface="新細明體" panose="02020500000000000000" pitchFamily="18" charset="-120"/>
              </a:rPr>
              <a:t>Behavioral Observation</a:t>
            </a:r>
          </a:p>
        </p:txBody>
      </p:sp>
      <p:pic>
        <p:nvPicPr>
          <p:cNvPr id="142341" name="Picture 3" descr="Donatos"/>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0" y="2476500"/>
            <a:ext cx="6335713" cy="436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2342" name="Rectangle 4"/>
          <p:cNvSpPr>
            <a:spLocks noGrp="1" noChangeArrowheads="1"/>
          </p:cNvSpPr>
          <p:nvPr>
            <p:ph type="body" sz="half" idx="1"/>
          </p:nvPr>
        </p:nvSpPr>
        <p:spPr>
          <a:xfrm>
            <a:off x="5243513" y="1692275"/>
            <a:ext cx="5030787" cy="3822700"/>
          </a:xfrm>
          <a:solidFill>
            <a:srgbClr val="FFDD99"/>
          </a:solidFill>
        </p:spPr>
        <p:txBody>
          <a:bodyPr/>
          <a:lstStyle/>
          <a:p>
            <a:pPr eaLnBrk="1" hangingPunct="1"/>
            <a:r>
              <a:rPr lang="en-US" altLang="zh-TW" sz="2400" b="1">
                <a:latin typeface="Arial" panose="020B0604020202020204" pitchFamily="34" charset="0"/>
                <a:ea typeface="新細明體" panose="02020500000000000000" pitchFamily="18" charset="-120"/>
              </a:rPr>
              <a:t>“</a:t>
            </a:r>
            <a:r>
              <a:rPr lang="en-US" altLang="zh-TW" sz="2400" b="1">
                <a:ea typeface="新細明體" panose="02020500000000000000" pitchFamily="18" charset="-120"/>
              </a:rPr>
              <a:t>We noticed people scraping the toppings off our pizza crusts. We thought at first there was something wrong, but they said, </a:t>
            </a:r>
            <a:r>
              <a:rPr lang="en-US" altLang="zh-TW" sz="2400" b="1">
                <a:latin typeface="Arial" panose="020B0604020202020204" pitchFamily="34" charset="0"/>
                <a:ea typeface="新細明體" panose="02020500000000000000" pitchFamily="18" charset="-120"/>
              </a:rPr>
              <a:t>‘</a:t>
            </a:r>
            <a:r>
              <a:rPr lang="en-US" altLang="zh-TW" sz="2400" b="1">
                <a:ea typeface="新細明體" panose="02020500000000000000" pitchFamily="18" charset="-120"/>
              </a:rPr>
              <a:t>We love it, we just don</a:t>
            </a:r>
            <a:r>
              <a:rPr lang="en-US" altLang="zh-TW" sz="2400" b="1">
                <a:latin typeface="Arial" panose="020B0604020202020204" pitchFamily="34" charset="0"/>
                <a:ea typeface="新細明體" panose="02020500000000000000" pitchFamily="18" charset="-120"/>
              </a:rPr>
              <a:t>’</a:t>
            </a:r>
            <a:r>
              <a:rPr lang="en-US" altLang="zh-TW" sz="2400" b="1">
                <a:ea typeface="新細明體" panose="02020500000000000000" pitchFamily="18" charset="-120"/>
              </a:rPr>
              <a:t>t eat the crust anymore.</a:t>
            </a:r>
            <a:r>
              <a:rPr lang="en-US" altLang="zh-TW" sz="2400" b="1">
                <a:latin typeface="Arial" panose="020B0604020202020204" pitchFamily="34" charset="0"/>
                <a:ea typeface="新細明體" panose="02020500000000000000" pitchFamily="18" charset="-120"/>
              </a:rPr>
              <a:t>”</a:t>
            </a:r>
            <a:endParaRPr lang="en-US" altLang="zh-TW" sz="2400" b="1">
              <a:ea typeface="新細明體" panose="02020500000000000000" pitchFamily="18" charset="-120"/>
            </a:endParaRPr>
          </a:p>
          <a:p>
            <a:pPr lvl="1" eaLnBrk="1" hangingPunct="1"/>
            <a:r>
              <a:rPr lang="en-US" altLang="zh-TW" sz="2400"/>
              <a:t>Tom Santor, Donatos Pizza</a:t>
            </a:r>
          </a:p>
        </p:txBody>
      </p:sp>
    </p:spTree>
  </p:cSld>
  <p:clrMapOvr>
    <a:masterClrMapping/>
  </p:clrMapOvr>
  <p:transition>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50531"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6F18678E-9129-45A8-9048-426A8F9FEEB2}" type="slidenum">
              <a:rPr lang="en-US" altLang="zh-TW" sz="1400">
                <a:solidFill>
                  <a:srgbClr val="333399"/>
                </a:solidFill>
                <a:ea typeface="新細明體" panose="02020500000000000000" pitchFamily="18" charset="-120"/>
              </a:rPr>
              <a:pPr>
                <a:spcBef>
                  <a:spcPct val="0"/>
                </a:spcBef>
                <a:buClrTx/>
                <a:buFontTx/>
                <a:buNone/>
              </a:pPr>
              <a:t>39</a:t>
            </a:fld>
            <a:endParaRPr lang="en-US" altLang="zh-TW" sz="1400">
              <a:solidFill>
                <a:srgbClr val="333399"/>
              </a:solidFill>
              <a:ea typeface="新細明體" panose="02020500000000000000" pitchFamily="18" charset="-120"/>
            </a:endParaRPr>
          </a:p>
        </p:txBody>
      </p:sp>
      <p:pic>
        <p:nvPicPr>
          <p:cNvPr id="150532" name="Picture 2" descr="Reagan"/>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1258888" y="2071688"/>
            <a:ext cx="4210050" cy="3897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0533" name="Rectangle 3"/>
          <p:cNvSpPr>
            <a:spLocks noGrp="1" noChangeArrowheads="1"/>
          </p:cNvSpPr>
          <p:nvPr>
            <p:ph type="title"/>
          </p:nvPr>
        </p:nvSpPr>
        <p:spPr/>
        <p:txBody>
          <a:bodyPr/>
          <a:lstStyle/>
          <a:p>
            <a:pPr eaLnBrk="1" hangingPunct="1"/>
            <a:r>
              <a:rPr lang="en-US" altLang="zh-TW" sz="3600">
                <a:ea typeface="新細明體" panose="02020500000000000000" pitchFamily="18" charset="-120"/>
              </a:rPr>
              <a:t>Extralinguistic Observation</a:t>
            </a:r>
          </a:p>
        </p:txBody>
      </p:sp>
      <p:sp>
        <p:nvSpPr>
          <p:cNvPr id="1420292" name="AutoShape 4"/>
          <p:cNvSpPr>
            <a:spLocks noChangeArrowheads="1"/>
          </p:cNvSpPr>
          <p:nvPr/>
        </p:nvSpPr>
        <p:spPr bwMode="auto">
          <a:xfrm>
            <a:off x="5237163" y="1882775"/>
            <a:ext cx="3678237" cy="781050"/>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Vocal</a:t>
            </a:r>
          </a:p>
        </p:txBody>
      </p:sp>
      <p:sp>
        <p:nvSpPr>
          <p:cNvPr id="1420293" name="AutoShape 5"/>
          <p:cNvSpPr>
            <a:spLocks noChangeArrowheads="1"/>
          </p:cNvSpPr>
          <p:nvPr/>
        </p:nvSpPr>
        <p:spPr bwMode="auto">
          <a:xfrm>
            <a:off x="5237163" y="2816225"/>
            <a:ext cx="3678237" cy="781050"/>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Temporal</a:t>
            </a:r>
          </a:p>
        </p:txBody>
      </p:sp>
      <p:sp>
        <p:nvSpPr>
          <p:cNvPr id="1420294" name="AutoShape 6"/>
          <p:cNvSpPr>
            <a:spLocks noChangeArrowheads="1"/>
          </p:cNvSpPr>
          <p:nvPr/>
        </p:nvSpPr>
        <p:spPr bwMode="auto">
          <a:xfrm>
            <a:off x="5237163" y="3821113"/>
            <a:ext cx="3678237" cy="781050"/>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Interaction</a:t>
            </a:r>
          </a:p>
        </p:txBody>
      </p:sp>
      <p:sp>
        <p:nvSpPr>
          <p:cNvPr id="1420295" name="AutoShape 7"/>
          <p:cNvSpPr>
            <a:spLocks noChangeArrowheads="1"/>
          </p:cNvSpPr>
          <p:nvPr/>
        </p:nvSpPr>
        <p:spPr bwMode="auto">
          <a:xfrm>
            <a:off x="5237163" y="4752975"/>
            <a:ext cx="3678237" cy="782638"/>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Verbal Stylistic</a:t>
            </a:r>
          </a:p>
        </p:txBody>
      </p:sp>
    </p:spTree>
    <p:extLst>
      <p:ext uri="{BB962C8B-B14F-4D97-AF65-F5344CB8AC3E}">
        <p14:creationId xmlns:p14="http://schemas.microsoft.com/office/powerpoint/2010/main" val="421653162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0292"/>
                                        </p:tgtEl>
                                        <p:attrNameLst>
                                          <p:attrName>style.visibility</p:attrName>
                                        </p:attrNameLst>
                                      </p:cBhvr>
                                      <p:to>
                                        <p:strVal val="visible"/>
                                      </p:to>
                                    </p:set>
                                    <p:animEffect transition="in" filter="blinds(horizontal)">
                                      <p:cBhvr>
                                        <p:cTn id="7" dur="500"/>
                                        <p:tgtEl>
                                          <p:spTgt spid="1420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20293"/>
                                        </p:tgtEl>
                                        <p:attrNameLst>
                                          <p:attrName>style.visibility</p:attrName>
                                        </p:attrNameLst>
                                      </p:cBhvr>
                                      <p:to>
                                        <p:strVal val="visible"/>
                                      </p:to>
                                    </p:set>
                                    <p:animEffect transition="in" filter="blinds(horizontal)">
                                      <p:cBhvr>
                                        <p:cTn id="12" dur="500"/>
                                        <p:tgtEl>
                                          <p:spTgt spid="1420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20294"/>
                                        </p:tgtEl>
                                        <p:attrNameLst>
                                          <p:attrName>style.visibility</p:attrName>
                                        </p:attrNameLst>
                                      </p:cBhvr>
                                      <p:to>
                                        <p:strVal val="visible"/>
                                      </p:to>
                                    </p:set>
                                    <p:animEffect transition="in" filter="blinds(horizontal)">
                                      <p:cBhvr>
                                        <p:cTn id="17" dur="500"/>
                                        <p:tgtEl>
                                          <p:spTgt spid="1420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20295"/>
                                        </p:tgtEl>
                                        <p:attrNameLst>
                                          <p:attrName>style.visibility</p:attrName>
                                        </p:attrNameLst>
                                      </p:cBhvr>
                                      <p:to>
                                        <p:strVal val="visible"/>
                                      </p:to>
                                    </p:set>
                                    <p:animEffect transition="in" filter="blinds(horizontal)">
                                      <p:cBhvr>
                                        <p:cTn id="22" dur="500"/>
                                        <p:tgtEl>
                                          <p:spTgt spid="142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292" grpId="0" animBg="1"/>
      <p:bldP spid="1420293" grpId="0" animBg="1"/>
      <p:bldP spid="1420294" grpId="0" animBg="1"/>
      <p:bldP spid="14202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62467"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A202575E-44F7-46D6-8267-228F9A43031B}" type="slidenum">
              <a:rPr lang="en-US" altLang="zh-TW" sz="1400">
                <a:solidFill>
                  <a:srgbClr val="333399"/>
                </a:solidFill>
                <a:ea typeface="新細明體" panose="02020500000000000000" pitchFamily="18" charset="-120"/>
              </a:rPr>
              <a:pPr>
                <a:spcBef>
                  <a:spcPct val="0"/>
                </a:spcBef>
                <a:buClrTx/>
                <a:buFontTx/>
                <a:buNone/>
              </a:pPr>
              <a:t>4</a:t>
            </a:fld>
            <a:endParaRPr lang="en-US" altLang="zh-TW" sz="1400">
              <a:solidFill>
                <a:srgbClr val="333399"/>
              </a:solidFill>
              <a:ea typeface="新細明體" panose="02020500000000000000" pitchFamily="18" charset="-120"/>
            </a:endParaRPr>
          </a:p>
        </p:txBody>
      </p:sp>
      <p:sp>
        <p:nvSpPr>
          <p:cNvPr id="62468" name="Rectangle 2"/>
          <p:cNvSpPr>
            <a:spLocks noGrp="1" noChangeArrowheads="1"/>
          </p:cNvSpPr>
          <p:nvPr>
            <p:ph type="title"/>
          </p:nvPr>
        </p:nvSpPr>
        <p:spPr/>
        <p:txBody>
          <a:bodyPr/>
          <a:lstStyle/>
          <a:p>
            <a:pPr eaLnBrk="1" hangingPunct="1"/>
            <a:r>
              <a:rPr lang="en-US" altLang="zh-TW">
                <a:ea typeface="新細明體" panose="02020500000000000000" pitchFamily="18" charset="-120"/>
              </a:rPr>
              <a:t>Qualitative Sampling </a:t>
            </a:r>
          </a:p>
        </p:txBody>
      </p:sp>
      <p:sp>
        <p:nvSpPr>
          <p:cNvPr id="62469" name="Text Box 3"/>
          <p:cNvSpPr txBox="1">
            <a:spLocks noChangeArrowheads="1"/>
          </p:cNvSpPr>
          <p:nvPr/>
        </p:nvSpPr>
        <p:spPr bwMode="auto">
          <a:xfrm>
            <a:off x="1084263" y="2422525"/>
            <a:ext cx="7824787" cy="2693988"/>
          </a:xfrm>
          <a:prstGeom prst="rect">
            <a:avLst/>
          </a:prstGeom>
          <a:solidFill>
            <a:srgbClr val="FFDD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6538">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spcBef>
                <a:spcPct val="50000"/>
              </a:spcBef>
              <a:buClrTx/>
              <a:buFontTx/>
              <a:buNone/>
            </a:pPr>
            <a:r>
              <a:rPr kumimoji="0" lang="en-US" altLang="zh-TW" b="1">
                <a:solidFill>
                  <a:srgbClr val="CC0000"/>
                </a:solidFill>
                <a:latin typeface="Arial" panose="020B0604020202020204" pitchFamily="34" charset="0"/>
                <a:ea typeface="新細明體" panose="02020500000000000000" pitchFamily="18" charset="-120"/>
              </a:rPr>
              <a:t>General sampling rule:</a:t>
            </a:r>
            <a:r>
              <a:rPr kumimoji="0" lang="en-US" altLang="zh-TW">
                <a:solidFill>
                  <a:srgbClr val="CC0000"/>
                </a:solidFill>
                <a:latin typeface="Arial" panose="020B0604020202020204" pitchFamily="34" charset="0"/>
                <a:ea typeface="新細明體" panose="02020500000000000000" pitchFamily="18" charset="-120"/>
              </a:rPr>
              <a:t> </a:t>
            </a:r>
          </a:p>
          <a:p>
            <a:pPr eaLnBrk="1" hangingPunct="1">
              <a:spcBef>
                <a:spcPct val="50000"/>
              </a:spcBef>
              <a:buClrTx/>
              <a:buFontTx/>
              <a:buNone/>
            </a:pPr>
            <a:r>
              <a:rPr kumimoji="0" lang="en-US" altLang="zh-TW">
                <a:solidFill>
                  <a:schemeClr val="tx1"/>
                </a:solidFill>
                <a:latin typeface="Arial" panose="020B0604020202020204" pitchFamily="34" charset="0"/>
                <a:ea typeface="新細明體" panose="02020500000000000000" pitchFamily="18" charset="-120"/>
              </a:rPr>
              <a:t>You should keep conducting interviews until no new insights are gained.</a:t>
            </a:r>
            <a:r>
              <a:rPr kumimoji="0" lang="en-US" altLang="zh-TW" sz="1800">
                <a:solidFill>
                  <a:schemeClr val="tx1"/>
                </a:solidFill>
                <a:latin typeface="Arial" panose="020B0604020202020204" pitchFamily="34" charset="0"/>
                <a:ea typeface="新細明體" panose="02020500000000000000" pitchFamily="18" charset="-120"/>
              </a:rPr>
              <a:t> </a:t>
            </a:r>
          </a:p>
          <a:p>
            <a:pPr eaLnBrk="1" hangingPunct="1">
              <a:spcBef>
                <a:spcPct val="50000"/>
              </a:spcBef>
              <a:buClrTx/>
              <a:buFontTx/>
              <a:buNone/>
            </a:pPr>
            <a:endParaRPr kumimoji="0" lang="en-US" altLang="zh-TW" sz="18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32099"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79F144A4-6DFB-4820-81B5-D34F8EE00E8A}" type="slidenum">
              <a:rPr lang="en-US" altLang="zh-TW" sz="1400">
                <a:solidFill>
                  <a:srgbClr val="333399"/>
                </a:solidFill>
                <a:ea typeface="新細明體" panose="02020500000000000000" pitchFamily="18" charset="-120"/>
              </a:rPr>
              <a:pPr>
                <a:spcBef>
                  <a:spcPct val="0"/>
                </a:spcBef>
                <a:buClrTx/>
                <a:buFontTx/>
                <a:buNone/>
              </a:pPr>
              <a:t>40</a:t>
            </a:fld>
            <a:endParaRPr lang="en-US" altLang="zh-TW" sz="1400">
              <a:solidFill>
                <a:srgbClr val="333399"/>
              </a:solidFill>
              <a:ea typeface="新細明體" panose="02020500000000000000" pitchFamily="18" charset="-120"/>
            </a:endParaRPr>
          </a:p>
        </p:txBody>
      </p:sp>
      <p:sp>
        <p:nvSpPr>
          <p:cNvPr id="132100" name="Rectangle 2"/>
          <p:cNvSpPr>
            <a:spLocks noGrp="1" noChangeArrowheads="1"/>
          </p:cNvSpPr>
          <p:nvPr>
            <p:ph type="title"/>
          </p:nvPr>
        </p:nvSpPr>
        <p:spPr/>
        <p:txBody>
          <a:bodyPr/>
          <a:lstStyle/>
          <a:p>
            <a:pPr eaLnBrk="1" hangingPunct="1"/>
            <a:r>
              <a:rPr lang="en-US" altLang="zh-TW" dirty="0"/>
              <a:t>Non-intrusive measurements</a:t>
            </a:r>
            <a:endParaRPr lang="zh-TW" altLang="en-US" dirty="0"/>
          </a:p>
        </p:txBody>
      </p:sp>
      <p:sp>
        <p:nvSpPr>
          <p:cNvPr id="132101" name="Rectangle 3"/>
          <p:cNvSpPr>
            <a:spLocks noGrp="1" noChangeArrowheads="1"/>
          </p:cNvSpPr>
          <p:nvPr>
            <p:ph type="body" idx="1"/>
          </p:nvPr>
        </p:nvSpPr>
        <p:spPr/>
        <p:txBody>
          <a:bodyPr/>
          <a:lstStyle/>
          <a:p>
            <a:pPr eaLnBrk="1" hangingPunct="1"/>
            <a:r>
              <a:rPr lang="en-US" altLang="zh-TW" sz="2800" dirty="0"/>
              <a:t>Measurements</a:t>
            </a:r>
          </a:p>
          <a:p>
            <a:pPr lvl="1" eaLnBrk="1" hangingPunct="1"/>
            <a:r>
              <a:rPr lang="en-US" altLang="zh-TW" sz="2400" dirty="0"/>
              <a:t>Indirect measurements
Historical data search
Observe and classify</a:t>
            </a:r>
            <a:endParaRPr lang="zh-TW" altLang="en-US" sz="2400" dirty="0"/>
          </a:p>
          <a:p>
            <a:pPr eaLnBrk="1" hangingPunct="1"/>
            <a:r>
              <a:rPr lang="en-US" altLang="zh-TW" sz="2800" dirty="0"/>
              <a:t>Traces of physical phenomena</a:t>
            </a:r>
            <a:endParaRPr lang="zh-TW" altLang="en-US" sz="2800" dirty="0"/>
          </a:p>
          <a:p>
            <a:pPr lvl="1" eaLnBrk="1" hangingPunct="1"/>
            <a:r>
              <a:rPr lang="en-US" altLang="zh-TW" sz="2400" dirty="0"/>
              <a:t>Abrasion, consumption, weathering
Accumulation (e.g. </a:t>
            </a:r>
            <a:r>
              <a:rPr lang="en-US" altLang="zh-TW" sz="2400" dirty="0" err="1"/>
              <a:t>junkology</a:t>
            </a:r>
            <a:r>
              <a:rPr lang="en-US" altLang="zh-TW" sz="2400" dirty="0"/>
              <a:t>)</a:t>
            </a:r>
            <a:endParaRPr lang="zh-TW" altLang="en-US" sz="2400" dirty="0"/>
          </a:p>
        </p:txBody>
      </p:sp>
    </p:spTree>
    <p:extLst>
      <p:ext uri="{BB962C8B-B14F-4D97-AF65-F5344CB8AC3E}">
        <p14:creationId xmlns:p14="http://schemas.microsoft.com/office/powerpoint/2010/main" val="166881426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46435"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9AB2C3CF-683B-451D-85FC-EEFD198DAA1F}" type="slidenum">
              <a:rPr lang="en-US" altLang="zh-TW" sz="1400">
                <a:solidFill>
                  <a:srgbClr val="333399"/>
                </a:solidFill>
                <a:ea typeface="新細明體" panose="02020500000000000000" pitchFamily="18" charset="-120"/>
              </a:rPr>
              <a:pPr>
                <a:spcBef>
                  <a:spcPct val="0"/>
                </a:spcBef>
                <a:buClrTx/>
                <a:buFontTx/>
                <a:buNone/>
              </a:pPr>
              <a:t>41</a:t>
            </a:fld>
            <a:endParaRPr lang="en-US" altLang="zh-TW" sz="1400">
              <a:solidFill>
                <a:srgbClr val="333399"/>
              </a:solidFill>
              <a:ea typeface="新細明體" panose="02020500000000000000" pitchFamily="18" charset="-120"/>
            </a:endParaRPr>
          </a:p>
        </p:txBody>
      </p:sp>
      <p:sp>
        <p:nvSpPr>
          <p:cNvPr id="146436" name="Rectangle 2"/>
          <p:cNvSpPr>
            <a:spLocks noGrp="1" noChangeArrowheads="1"/>
          </p:cNvSpPr>
          <p:nvPr>
            <p:ph type="title"/>
          </p:nvPr>
        </p:nvSpPr>
        <p:spPr/>
        <p:txBody>
          <a:bodyPr/>
          <a:lstStyle/>
          <a:p>
            <a:pPr eaLnBrk="1" hangingPunct="1"/>
            <a:r>
              <a:rPr lang="en-US" altLang="zh-TW" sz="4400">
                <a:ea typeface="新細明體" panose="02020500000000000000" pitchFamily="18" charset="-120"/>
              </a:rPr>
              <a:t>Flowchart for Checklist Design</a:t>
            </a:r>
          </a:p>
        </p:txBody>
      </p:sp>
      <p:pic>
        <p:nvPicPr>
          <p:cNvPr id="146437" name="Picture 3" descr="coo01757_08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1425" y="1243013"/>
            <a:ext cx="8359775"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48483"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0262493F-FC80-467D-96EC-1041C59B06B1}" type="slidenum">
              <a:rPr lang="en-US" altLang="zh-TW" sz="1400">
                <a:solidFill>
                  <a:srgbClr val="333399"/>
                </a:solidFill>
                <a:ea typeface="新細明體" panose="02020500000000000000" pitchFamily="18" charset="-120"/>
              </a:rPr>
              <a:pPr>
                <a:spcBef>
                  <a:spcPct val="0"/>
                </a:spcBef>
                <a:buClrTx/>
                <a:buFontTx/>
                <a:buNone/>
              </a:pPr>
              <a:t>42</a:t>
            </a:fld>
            <a:endParaRPr lang="en-US" altLang="zh-TW" sz="1400">
              <a:solidFill>
                <a:srgbClr val="333399"/>
              </a:solidFill>
              <a:ea typeface="新細明體" panose="02020500000000000000" pitchFamily="18" charset="-120"/>
            </a:endParaRPr>
          </a:p>
        </p:txBody>
      </p:sp>
      <p:sp>
        <p:nvSpPr>
          <p:cNvPr id="148484" name="Rectangle 2"/>
          <p:cNvSpPr>
            <a:spLocks noGrp="1" noChangeArrowheads="1"/>
          </p:cNvSpPr>
          <p:nvPr>
            <p:ph type="title"/>
          </p:nvPr>
        </p:nvSpPr>
        <p:spPr>
          <a:xfrm>
            <a:off x="1712913" y="615154"/>
            <a:ext cx="7791450" cy="595313"/>
          </a:xfrm>
        </p:spPr>
        <p:txBody>
          <a:bodyPr/>
          <a:lstStyle/>
          <a:p>
            <a:pPr eaLnBrk="1" hangingPunct="1"/>
            <a:r>
              <a:rPr lang="en-US" altLang="zh-TW" dirty="0"/>
              <a:t>Relationship between the observer and the objects</a:t>
            </a:r>
            <a:endParaRPr lang="zh-TW" altLang="en-US" dirty="0"/>
          </a:p>
        </p:txBody>
      </p:sp>
      <p:sp>
        <p:nvSpPr>
          <p:cNvPr id="148485" name="Rectangle 3"/>
          <p:cNvSpPr>
            <a:spLocks noGrp="1" noChangeArrowheads="1"/>
          </p:cNvSpPr>
          <p:nvPr>
            <p:ph type="body" idx="1"/>
          </p:nvPr>
        </p:nvSpPr>
        <p:spPr/>
        <p:txBody>
          <a:bodyPr/>
          <a:lstStyle/>
          <a:p>
            <a:pPr eaLnBrk="1" hangingPunct="1"/>
            <a:r>
              <a:rPr lang="en-US" altLang="zh-TW" sz="2800" dirty="0"/>
              <a:t>Direct or indirect observation</a:t>
            </a:r>
            <a:endParaRPr lang="zh-TW" altLang="en-US" sz="2800" dirty="0"/>
          </a:p>
          <a:p>
            <a:pPr lvl="1" eaLnBrk="1" hangingPunct="1"/>
            <a:r>
              <a:rPr lang="en-US" altLang="zh-TW" sz="2400" dirty="0"/>
              <a:t>Indirect example: a psychologist outside the one-way mirror</a:t>
            </a:r>
            <a:endParaRPr lang="zh-TW" altLang="en-US" sz="2400" dirty="0"/>
          </a:p>
          <a:p>
            <a:pPr eaLnBrk="1" hangingPunct="1"/>
            <a:r>
              <a:rPr lang="en-US" altLang="zh-TW" sz="2800" dirty="0"/>
              <a:t>Whether the identity of the observer is known to the observer</a:t>
            </a:r>
            <a:endParaRPr lang="zh-TW" altLang="en-US" sz="2800" dirty="0"/>
          </a:p>
          <a:p>
            <a:pPr lvl="1" eaLnBrk="1" hangingPunct="1"/>
            <a:r>
              <a:rPr lang="en-US" altLang="zh-TW" sz="2400" dirty="0"/>
              <a:t>Concealment or disclosure</a:t>
            </a:r>
            <a:endParaRPr lang="zh-TW" altLang="en-US" sz="2400" dirty="0"/>
          </a:p>
          <a:p>
            <a:pPr eaLnBrk="1" hangingPunct="1"/>
            <a:r>
              <a:rPr lang="en-US" altLang="zh-TW" sz="2800" dirty="0"/>
              <a:t>The role of the observer</a:t>
            </a:r>
            <a:endParaRPr lang="zh-TW" altLang="en-US" sz="2800" dirty="0"/>
          </a:p>
          <a:p>
            <a:pPr lvl="1" eaLnBrk="1" hangingPunct="1"/>
            <a:r>
              <a:rPr lang="en-US" altLang="zh-TW" sz="2400" dirty="0"/>
              <a:t>Participant or purely observant</a:t>
            </a:r>
            <a:endParaRPr lang="zh-TW" altLang="en-US" sz="2400" dirty="0"/>
          </a:p>
        </p:txBody>
      </p:sp>
      <p:sp>
        <p:nvSpPr>
          <p:cNvPr id="148486" name="Line 4"/>
          <p:cNvSpPr>
            <a:spLocks noChangeShapeType="1"/>
          </p:cNvSpPr>
          <p:nvPr/>
        </p:nvSpPr>
        <p:spPr bwMode="auto">
          <a:xfrm>
            <a:off x="941388" y="5932488"/>
            <a:ext cx="8477250" cy="0"/>
          </a:xfrm>
          <a:prstGeom prst="line">
            <a:avLst/>
          </a:prstGeom>
          <a:noFill/>
          <a:ln w="508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48487" name="Text Box 5"/>
          <p:cNvSpPr txBox="1">
            <a:spLocks noChangeArrowheads="1"/>
          </p:cNvSpPr>
          <p:nvPr/>
        </p:nvSpPr>
        <p:spPr bwMode="auto">
          <a:xfrm>
            <a:off x="684213" y="5553075"/>
            <a:ext cx="213924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nSpc>
                <a:spcPct val="90000"/>
              </a:lnSpc>
              <a:spcBef>
                <a:spcPct val="0"/>
              </a:spcBef>
              <a:buClrTx/>
              <a:buFontTx/>
              <a:buNone/>
            </a:pPr>
            <a:r>
              <a:rPr lang="en-US" altLang="zh-TW" sz="1800" dirty="0">
                <a:solidFill>
                  <a:schemeClr val="tx1"/>
                </a:solidFill>
                <a:latin typeface="GE Ming" charset="-120"/>
                <a:ea typeface="GE Ming" charset="-120"/>
              </a:rPr>
              <a:t>Outsider observer</a:t>
            </a:r>
            <a:endParaRPr lang="zh-TW" altLang="en-US" sz="1800" dirty="0">
              <a:solidFill>
                <a:schemeClr val="tx1"/>
              </a:solidFill>
              <a:latin typeface="GE Ming" charset="-120"/>
              <a:ea typeface="GE Ming" charset="-120"/>
            </a:endParaRPr>
          </a:p>
        </p:txBody>
      </p:sp>
      <p:sp>
        <p:nvSpPr>
          <p:cNvPr id="148488" name="Text Box 6"/>
          <p:cNvSpPr txBox="1">
            <a:spLocks noChangeArrowheads="1"/>
          </p:cNvSpPr>
          <p:nvPr/>
        </p:nvSpPr>
        <p:spPr bwMode="auto">
          <a:xfrm>
            <a:off x="3048918" y="5990272"/>
            <a:ext cx="182351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nSpc>
                <a:spcPct val="90000"/>
              </a:lnSpc>
              <a:spcBef>
                <a:spcPct val="0"/>
              </a:spcBef>
              <a:buClrTx/>
              <a:buFontTx/>
              <a:buNone/>
            </a:pPr>
            <a:r>
              <a:rPr lang="en-US" altLang="zh-TW" sz="1800" dirty="0">
                <a:solidFill>
                  <a:schemeClr val="tx1"/>
                </a:solidFill>
                <a:latin typeface="GE Ming" charset="-120"/>
                <a:ea typeface="GE Ming" charset="-120"/>
              </a:rPr>
              <a:t>Field observers</a:t>
            </a:r>
            <a:endParaRPr lang="zh-TW" altLang="en-US" sz="1800" dirty="0">
              <a:solidFill>
                <a:schemeClr val="tx1"/>
              </a:solidFill>
              <a:latin typeface="GE Ming" charset="-120"/>
              <a:ea typeface="GE Ming" charset="-120"/>
            </a:endParaRPr>
          </a:p>
        </p:txBody>
      </p:sp>
      <p:sp>
        <p:nvSpPr>
          <p:cNvPr id="148489" name="Text Box 7"/>
          <p:cNvSpPr txBox="1">
            <a:spLocks noChangeArrowheads="1"/>
          </p:cNvSpPr>
          <p:nvPr/>
        </p:nvSpPr>
        <p:spPr bwMode="auto">
          <a:xfrm>
            <a:off x="5278580" y="5553075"/>
            <a:ext cx="2741328"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a:lnSpc>
                <a:spcPct val="90000"/>
              </a:lnSpc>
              <a:spcBef>
                <a:spcPct val="0"/>
              </a:spcBef>
              <a:buClrTx/>
              <a:buFontTx/>
              <a:buNone/>
            </a:pPr>
            <a:r>
              <a:rPr lang="en-US" altLang="zh-TW" sz="1800" dirty="0">
                <a:solidFill>
                  <a:schemeClr val="tx1"/>
                </a:solidFill>
                <a:latin typeface="GE Ming" charset="-120"/>
                <a:ea typeface="GE Ming" charset="-120"/>
              </a:rPr>
              <a:t>Participant Observation</a:t>
            </a:r>
          </a:p>
        </p:txBody>
      </p:sp>
      <p:sp>
        <p:nvSpPr>
          <p:cNvPr id="148490" name="Text Box 8"/>
          <p:cNvSpPr txBox="1">
            <a:spLocks noChangeArrowheads="1"/>
          </p:cNvSpPr>
          <p:nvPr/>
        </p:nvSpPr>
        <p:spPr bwMode="auto">
          <a:xfrm>
            <a:off x="8089478" y="5990272"/>
            <a:ext cx="2041521"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nSpc>
                <a:spcPct val="90000"/>
              </a:lnSpc>
              <a:spcBef>
                <a:spcPct val="0"/>
              </a:spcBef>
              <a:buClrTx/>
              <a:buFontTx/>
              <a:buNone/>
            </a:pPr>
            <a:r>
              <a:rPr lang="en-US" altLang="zh-TW" sz="1800" dirty="0">
                <a:solidFill>
                  <a:schemeClr val="tx1"/>
                </a:solidFill>
                <a:latin typeface="GE Ming" charset="-120"/>
                <a:ea typeface="GE Ming" charset="-120"/>
              </a:rPr>
              <a:t>Insiders observer</a:t>
            </a:r>
            <a:endParaRPr lang="zh-TW" altLang="en-US" sz="1800" dirty="0">
              <a:solidFill>
                <a:schemeClr val="tx1"/>
              </a:solidFill>
              <a:latin typeface="GE Ming" charset="-120"/>
              <a:ea typeface="GE Ming" charset="-120"/>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52579"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E16212B5-A334-439A-959B-7BAC8B883F28}" type="slidenum">
              <a:rPr lang="en-US" altLang="zh-TW" sz="1400">
                <a:solidFill>
                  <a:srgbClr val="333399"/>
                </a:solidFill>
                <a:ea typeface="新細明體" panose="02020500000000000000" pitchFamily="18" charset="-120"/>
              </a:rPr>
              <a:pPr>
                <a:spcBef>
                  <a:spcPct val="0"/>
                </a:spcBef>
                <a:buClrTx/>
                <a:buFontTx/>
                <a:buNone/>
              </a:pPr>
              <a:t>43</a:t>
            </a:fld>
            <a:endParaRPr lang="en-US" altLang="zh-TW" sz="1400">
              <a:solidFill>
                <a:srgbClr val="333399"/>
              </a:solidFill>
              <a:ea typeface="新細明體" panose="02020500000000000000" pitchFamily="18" charset="-120"/>
            </a:endParaRPr>
          </a:p>
        </p:txBody>
      </p:sp>
      <p:sp>
        <p:nvSpPr>
          <p:cNvPr id="152580" name="Rectangle 2"/>
          <p:cNvSpPr>
            <a:spLocks noGrp="1" noChangeArrowheads="1"/>
          </p:cNvSpPr>
          <p:nvPr>
            <p:ph type="title"/>
          </p:nvPr>
        </p:nvSpPr>
        <p:spPr>
          <a:xfrm>
            <a:off x="1712913" y="686346"/>
            <a:ext cx="7791450" cy="595313"/>
          </a:xfrm>
        </p:spPr>
        <p:txBody>
          <a:bodyPr/>
          <a:lstStyle/>
          <a:p>
            <a:pPr eaLnBrk="1" hangingPunct="1"/>
            <a:r>
              <a:rPr lang="en-US" altLang="zh-TW"/>
              <a:t>Recording</a:t>
            </a:r>
            <a:endParaRPr lang="zh-TW" altLang="en-US" dirty="0"/>
          </a:p>
        </p:txBody>
      </p:sp>
      <p:sp>
        <p:nvSpPr>
          <p:cNvPr id="152581" name="Rectangle 3"/>
          <p:cNvSpPr>
            <a:spLocks noGrp="1" noChangeArrowheads="1"/>
          </p:cNvSpPr>
          <p:nvPr>
            <p:ph type="body" idx="1"/>
          </p:nvPr>
        </p:nvSpPr>
        <p:spPr/>
        <p:txBody>
          <a:bodyPr/>
          <a:lstStyle/>
          <a:p>
            <a:pPr eaLnBrk="1" hangingPunct="1"/>
            <a:r>
              <a:rPr lang="en-US" altLang="zh-TW" dirty="0"/>
              <a:t>Memory</a:t>
            </a:r>
            <a:endParaRPr lang="zh-TW" altLang="en-US" dirty="0"/>
          </a:p>
          <a:p>
            <a:pPr lvl="1" eaLnBrk="1" hangingPunct="1"/>
            <a:r>
              <a:rPr lang="en-US" altLang="zh-TW" dirty="0"/>
              <a:t>Go back every night and organize it into notes</a:t>
            </a:r>
            <a:endParaRPr lang="zh-TW" altLang="en-US" dirty="0"/>
          </a:p>
          <a:p>
            <a:pPr eaLnBrk="1" hangingPunct="1"/>
            <a:r>
              <a:rPr lang="en-US" altLang="zh-TW" dirty="0"/>
              <a:t>Notes, shorthand</a:t>
            </a:r>
            <a:endParaRPr lang="zh-TW" altLang="en-US" dirty="0"/>
          </a:p>
          <a:p>
            <a:pPr eaLnBrk="1" hangingPunct="1"/>
            <a:r>
              <a:rPr lang="en-US" altLang="zh-TW" dirty="0"/>
              <a:t>Audio and video recordings</a:t>
            </a:r>
          </a:p>
          <a:p>
            <a:pPr lvl="1" eaLnBrk="1" hangingPunct="1"/>
            <a:r>
              <a:rPr lang="en-US" altLang="zh-TW" dirty="0"/>
              <a:t>With</a:t>
            </a:r>
            <a:r>
              <a:rPr lang="zh-TW" altLang="en-US" dirty="0"/>
              <a:t> </a:t>
            </a:r>
            <a:r>
              <a:rPr lang="en-US" altLang="zh-TW" dirty="0"/>
              <a:t>prior consent</a:t>
            </a:r>
            <a:endParaRPr lang="zh-TW" altLang="en-US" dirty="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54627"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9FD00157-4548-4662-B236-81B9812BD31B}" type="slidenum">
              <a:rPr lang="en-US" altLang="zh-TW" sz="1400">
                <a:solidFill>
                  <a:srgbClr val="333399"/>
                </a:solidFill>
                <a:ea typeface="新細明體" panose="02020500000000000000" pitchFamily="18" charset="-120"/>
              </a:rPr>
              <a:pPr>
                <a:spcBef>
                  <a:spcPct val="0"/>
                </a:spcBef>
                <a:buClrTx/>
                <a:buFontTx/>
                <a:buNone/>
              </a:pPr>
              <a:t>44</a:t>
            </a:fld>
            <a:endParaRPr lang="en-US" altLang="zh-TW" sz="1400">
              <a:solidFill>
                <a:srgbClr val="333399"/>
              </a:solidFill>
              <a:ea typeface="新細明體" panose="02020500000000000000" pitchFamily="18" charset="-120"/>
            </a:endParaRPr>
          </a:p>
        </p:txBody>
      </p:sp>
      <p:sp>
        <p:nvSpPr>
          <p:cNvPr id="154628" name="AutoShape 2"/>
          <p:cNvSpPr>
            <a:spLocks noChangeArrowheads="1"/>
          </p:cNvSpPr>
          <p:nvPr/>
        </p:nvSpPr>
        <p:spPr bwMode="auto">
          <a:xfrm>
            <a:off x="282575" y="1660525"/>
            <a:ext cx="9477375" cy="4478338"/>
          </a:xfrm>
          <a:prstGeom prst="star16">
            <a:avLst>
              <a:gd name="adj" fmla="val 39009"/>
            </a:avLst>
          </a:prstGeom>
          <a:solidFill>
            <a:srgbClr val="5AC07A"/>
          </a:solidFill>
          <a:ln w="38100">
            <a:solidFill>
              <a:schemeClr val="tx1"/>
            </a:solidFill>
            <a:miter lim="800000"/>
            <a:headEnd/>
            <a:tailEnd/>
          </a:ln>
          <a:effectLst>
            <a:outerShdw dist="107763" dir="2700000" algn="ctr" rotWithShape="0">
              <a:schemeClr val="tx1"/>
            </a:outerShdw>
          </a:effec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spcBef>
                <a:spcPct val="0"/>
              </a:spcBef>
              <a:buClrTx/>
              <a:buFontTx/>
              <a:buNone/>
            </a:pPr>
            <a:endParaRPr lang="zh-TW" altLang="en-US" sz="2400">
              <a:solidFill>
                <a:schemeClr val="tx1"/>
              </a:solidFill>
              <a:ea typeface="新細明體" panose="02020500000000000000" pitchFamily="18" charset="-120"/>
            </a:endParaRPr>
          </a:p>
        </p:txBody>
      </p:sp>
      <p:sp>
        <p:nvSpPr>
          <p:cNvPr id="154629" name="Rectangle 3"/>
          <p:cNvSpPr>
            <a:spLocks noGrp="1" noChangeArrowheads="1"/>
          </p:cNvSpPr>
          <p:nvPr>
            <p:ph type="title"/>
          </p:nvPr>
        </p:nvSpPr>
        <p:spPr/>
        <p:txBody>
          <a:bodyPr/>
          <a:lstStyle/>
          <a:p>
            <a:pPr eaLnBrk="1" hangingPunct="1"/>
            <a:r>
              <a:rPr lang="en-US" altLang="zh-TW" sz="3600">
                <a:ea typeface="新細明體" panose="02020500000000000000" pitchFamily="18" charset="-120"/>
              </a:rPr>
              <a:t>Errors Introduced by Observers</a:t>
            </a:r>
          </a:p>
        </p:txBody>
      </p:sp>
      <p:sp>
        <p:nvSpPr>
          <p:cNvPr id="1424388" name="AutoShape 4"/>
          <p:cNvSpPr>
            <a:spLocks noChangeArrowheads="1"/>
          </p:cNvSpPr>
          <p:nvPr/>
        </p:nvSpPr>
        <p:spPr bwMode="auto">
          <a:xfrm>
            <a:off x="5441950" y="2974975"/>
            <a:ext cx="3938588" cy="2044700"/>
          </a:xfrm>
          <a:prstGeom prst="homePlate">
            <a:avLst>
              <a:gd name="adj" fmla="val 48156"/>
            </a:avLst>
          </a:prstGeom>
          <a:solidFill>
            <a:srgbClr val="FFAE0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a:solidFill>
                  <a:schemeClr val="tx1"/>
                </a:solidFill>
                <a:latin typeface="Arial" panose="020B0604020202020204" pitchFamily="34" charset="0"/>
                <a:ea typeface="新細明體" panose="02020500000000000000" pitchFamily="18" charset="-120"/>
              </a:rPr>
              <a:t>Observer Drift</a:t>
            </a:r>
          </a:p>
        </p:txBody>
      </p:sp>
      <p:sp>
        <p:nvSpPr>
          <p:cNvPr id="1424389" name="AutoShape 5"/>
          <p:cNvSpPr>
            <a:spLocks noChangeArrowheads="1"/>
          </p:cNvSpPr>
          <p:nvPr/>
        </p:nvSpPr>
        <p:spPr bwMode="auto">
          <a:xfrm flipH="1">
            <a:off x="950913" y="2974975"/>
            <a:ext cx="3938587" cy="2044700"/>
          </a:xfrm>
          <a:prstGeom prst="homePlate">
            <a:avLst>
              <a:gd name="adj" fmla="val 48156"/>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a:solidFill>
                  <a:schemeClr val="tx1"/>
                </a:solidFill>
                <a:latin typeface="Arial" panose="020B0604020202020204" pitchFamily="34" charset="0"/>
                <a:ea typeface="新細明體" panose="02020500000000000000" pitchFamily="18" charset="-120"/>
              </a:rPr>
              <a:t>Halo Effect</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4389"/>
                                        </p:tgtEl>
                                        <p:attrNameLst>
                                          <p:attrName>style.visibility</p:attrName>
                                        </p:attrNameLst>
                                      </p:cBhvr>
                                      <p:to>
                                        <p:strVal val="visible"/>
                                      </p:to>
                                    </p:set>
                                    <p:animEffect transition="in" filter="blinds(horizontal)">
                                      <p:cBhvr>
                                        <p:cTn id="7" dur="500"/>
                                        <p:tgtEl>
                                          <p:spTgt spid="1424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24388"/>
                                        </p:tgtEl>
                                        <p:attrNameLst>
                                          <p:attrName>style.visibility</p:attrName>
                                        </p:attrNameLst>
                                      </p:cBhvr>
                                      <p:to>
                                        <p:strVal val="visible"/>
                                      </p:to>
                                    </p:set>
                                    <p:animEffect transition="in" filter="blinds(horizontal)">
                                      <p:cBhvr>
                                        <p:cTn id="12" dur="500"/>
                                        <p:tgtEl>
                                          <p:spTgt spid="142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388" grpId="0" animBg="1"/>
      <p:bldP spid="142438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56675"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9A4AAB0E-8930-4BAA-A47B-B48A045C208E}" type="slidenum">
              <a:rPr lang="en-US" altLang="zh-TW" sz="1400">
                <a:solidFill>
                  <a:srgbClr val="333399"/>
                </a:solidFill>
                <a:ea typeface="新細明體" panose="02020500000000000000" pitchFamily="18" charset="-120"/>
              </a:rPr>
              <a:pPr>
                <a:spcBef>
                  <a:spcPct val="0"/>
                </a:spcBef>
                <a:buClrTx/>
                <a:buFontTx/>
                <a:buNone/>
              </a:pPr>
              <a:t>45</a:t>
            </a:fld>
            <a:endParaRPr lang="en-US" altLang="zh-TW" sz="1400">
              <a:solidFill>
                <a:srgbClr val="333399"/>
              </a:solidFill>
              <a:ea typeface="新細明體" panose="02020500000000000000" pitchFamily="18" charset="-120"/>
            </a:endParaRPr>
          </a:p>
        </p:txBody>
      </p:sp>
      <p:sp>
        <p:nvSpPr>
          <p:cNvPr id="156676" name="Rectangle 2"/>
          <p:cNvSpPr>
            <a:spLocks noGrp="1" noChangeArrowheads="1"/>
          </p:cNvSpPr>
          <p:nvPr>
            <p:ph type="title"/>
          </p:nvPr>
        </p:nvSpPr>
        <p:spPr/>
        <p:txBody>
          <a:bodyPr/>
          <a:lstStyle/>
          <a:p>
            <a:pPr eaLnBrk="1" hangingPunct="1"/>
            <a:r>
              <a:rPr lang="en-US" altLang="zh-TW" sz="3600">
                <a:ea typeface="新細明體" panose="02020500000000000000" pitchFamily="18" charset="-120"/>
              </a:rPr>
              <a:t>Evaluation of </a:t>
            </a:r>
            <a:br>
              <a:rPr lang="en-US" altLang="zh-TW" sz="3600">
                <a:ea typeface="新細明體" panose="02020500000000000000" pitchFamily="18" charset="-120"/>
              </a:rPr>
            </a:br>
            <a:r>
              <a:rPr lang="en-US" altLang="zh-TW" sz="3600">
                <a:ea typeface="新細明體" panose="02020500000000000000" pitchFamily="18" charset="-120"/>
              </a:rPr>
              <a:t>Behavioral Observation</a:t>
            </a:r>
          </a:p>
        </p:txBody>
      </p:sp>
      <p:sp>
        <p:nvSpPr>
          <p:cNvPr id="1426435" name="Rectangle 3"/>
          <p:cNvSpPr>
            <a:spLocks noGrp="1" noChangeArrowheads="1"/>
          </p:cNvSpPr>
          <p:nvPr>
            <p:ph type="body" sz="half" idx="1"/>
          </p:nvPr>
        </p:nvSpPr>
        <p:spPr>
          <a:xfrm>
            <a:off x="769938" y="1978025"/>
            <a:ext cx="4295775" cy="4181475"/>
          </a:xfrm>
          <a:solidFill>
            <a:srgbClr val="FFDD99"/>
          </a:solidFill>
        </p:spPr>
        <p:txBody>
          <a:bodyPr/>
          <a:lstStyle/>
          <a:p>
            <a:pPr eaLnBrk="1" hangingPunct="1">
              <a:buFont typeface="Wingdings" panose="05000000000000000000" pitchFamily="2" charset="2"/>
              <a:buNone/>
            </a:pPr>
            <a:r>
              <a:rPr lang="en-US" altLang="zh-TW" sz="2400" b="1">
                <a:solidFill>
                  <a:srgbClr val="CC0000"/>
                </a:solidFill>
                <a:ea typeface="新細明體" panose="02020500000000000000" pitchFamily="18" charset="-120"/>
              </a:rPr>
              <a:t>Strengths</a:t>
            </a:r>
          </a:p>
          <a:p>
            <a:pPr eaLnBrk="1" hangingPunct="1"/>
            <a:r>
              <a:rPr lang="en-US" altLang="zh-TW" sz="2400">
                <a:ea typeface="新細明體" panose="02020500000000000000" pitchFamily="18" charset="-120"/>
              </a:rPr>
              <a:t>Securing information that is otherwise unavailable</a:t>
            </a:r>
          </a:p>
          <a:p>
            <a:pPr eaLnBrk="1" hangingPunct="1"/>
            <a:r>
              <a:rPr lang="en-US" altLang="zh-TW" sz="2400">
                <a:ea typeface="新細明體" panose="02020500000000000000" pitchFamily="18" charset="-120"/>
              </a:rPr>
              <a:t>Avoiding participant filtering/ forgetting</a:t>
            </a:r>
          </a:p>
          <a:p>
            <a:pPr eaLnBrk="1" hangingPunct="1"/>
            <a:r>
              <a:rPr lang="en-US" altLang="zh-TW" sz="2400">
                <a:ea typeface="新細明體" panose="02020500000000000000" pitchFamily="18" charset="-120"/>
              </a:rPr>
              <a:t>Securing environmental context</a:t>
            </a:r>
          </a:p>
          <a:p>
            <a:pPr eaLnBrk="1" hangingPunct="1"/>
            <a:r>
              <a:rPr lang="en-US" altLang="zh-TW" sz="2400">
                <a:ea typeface="新細明體" panose="02020500000000000000" pitchFamily="18" charset="-120"/>
              </a:rPr>
              <a:t>Optimizing naturalness</a:t>
            </a:r>
          </a:p>
          <a:p>
            <a:pPr eaLnBrk="1" hangingPunct="1"/>
            <a:r>
              <a:rPr lang="en-US" altLang="zh-TW" sz="2400">
                <a:ea typeface="新細明體" panose="02020500000000000000" pitchFamily="18" charset="-120"/>
              </a:rPr>
              <a:t>Reducing obtrusiveness</a:t>
            </a:r>
          </a:p>
        </p:txBody>
      </p:sp>
      <p:sp>
        <p:nvSpPr>
          <p:cNvPr id="1426436" name="Rectangle 4"/>
          <p:cNvSpPr>
            <a:spLocks noGrp="1" noChangeArrowheads="1"/>
          </p:cNvSpPr>
          <p:nvPr>
            <p:ph type="body" sz="half" idx="2"/>
          </p:nvPr>
        </p:nvSpPr>
        <p:spPr>
          <a:xfrm>
            <a:off x="5219700" y="1978025"/>
            <a:ext cx="4238625" cy="4181475"/>
          </a:xfrm>
          <a:solidFill>
            <a:srgbClr val="CCFFCC"/>
          </a:solidFill>
        </p:spPr>
        <p:txBody>
          <a:bodyPr/>
          <a:lstStyle/>
          <a:p>
            <a:pPr eaLnBrk="1" hangingPunct="1">
              <a:buFont typeface="Wingdings" panose="05000000000000000000" pitchFamily="2" charset="2"/>
              <a:buNone/>
            </a:pPr>
            <a:r>
              <a:rPr lang="en-US" altLang="zh-TW" sz="2400" b="1">
                <a:solidFill>
                  <a:srgbClr val="CC0000"/>
                </a:solidFill>
                <a:ea typeface="新細明體" panose="02020500000000000000" pitchFamily="18" charset="-120"/>
              </a:rPr>
              <a:t>Weaknesses</a:t>
            </a:r>
          </a:p>
          <a:p>
            <a:pPr eaLnBrk="1" hangingPunct="1"/>
            <a:r>
              <a:rPr lang="en-US" altLang="zh-TW" sz="2400">
                <a:ea typeface="新細明體" panose="02020500000000000000" pitchFamily="18" charset="-120"/>
              </a:rPr>
              <a:t>Enduring long periods </a:t>
            </a:r>
          </a:p>
          <a:p>
            <a:pPr eaLnBrk="1" hangingPunct="1"/>
            <a:r>
              <a:rPr lang="en-US" altLang="zh-TW" sz="2400">
                <a:ea typeface="新細明體" panose="02020500000000000000" pitchFamily="18" charset="-120"/>
              </a:rPr>
              <a:t>Incurring higher expenses</a:t>
            </a:r>
          </a:p>
          <a:p>
            <a:pPr eaLnBrk="1" hangingPunct="1"/>
            <a:r>
              <a:rPr lang="en-US" altLang="zh-TW" sz="2400">
                <a:ea typeface="新細明體" panose="02020500000000000000" pitchFamily="18" charset="-120"/>
              </a:rPr>
              <a:t>Having lower reliability of inferences</a:t>
            </a:r>
          </a:p>
          <a:p>
            <a:pPr eaLnBrk="1" hangingPunct="1"/>
            <a:r>
              <a:rPr lang="en-US" altLang="zh-TW" sz="2400">
                <a:ea typeface="新細明體" panose="02020500000000000000" pitchFamily="18" charset="-120"/>
              </a:rPr>
              <a:t>Quantifying data</a:t>
            </a:r>
          </a:p>
          <a:p>
            <a:pPr eaLnBrk="1" hangingPunct="1"/>
            <a:r>
              <a:rPr lang="en-US" altLang="zh-TW" sz="2400">
                <a:ea typeface="新細明體" panose="02020500000000000000" pitchFamily="18" charset="-120"/>
              </a:rPr>
              <a:t>Keeping large records</a:t>
            </a:r>
          </a:p>
          <a:p>
            <a:pPr eaLnBrk="1" hangingPunct="1"/>
            <a:r>
              <a:rPr lang="en-US" altLang="zh-TW" sz="2400">
                <a:ea typeface="新細明體" panose="02020500000000000000" pitchFamily="18" charset="-120"/>
              </a:rPr>
              <a:t>Being limited on knowledge of cognitive processes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26435">
                                            <p:txEl>
                                              <p:pRg st="1" end="1"/>
                                            </p:txEl>
                                          </p:spTgt>
                                        </p:tgtEl>
                                        <p:attrNameLst>
                                          <p:attrName>style.visibility</p:attrName>
                                        </p:attrNameLst>
                                      </p:cBhvr>
                                      <p:to>
                                        <p:strVal val="visible"/>
                                      </p:to>
                                    </p:set>
                                    <p:animEffect transition="in" filter="blinds(horizontal)">
                                      <p:cBhvr>
                                        <p:cTn id="7" dur="500"/>
                                        <p:tgtEl>
                                          <p:spTgt spid="1426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26435">
                                            <p:txEl>
                                              <p:pRg st="2" end="2"/>
                                            </p:txEl>
                                          </p:spTgt>
                                        </p:tgtEl>
                                        <p:attrNameLst>
                                          <p:attrName>style.visibility</p:attrName>
                                        </p:attrNameLst>
                                      </p:cBhvr>
                                      <p:to>
                                        <p:strVal val="visible"/>
                                      </p:to>
                                    </p:set>
                                    <p:animEffect transition="in" filter="blinds(horizontal)">
                                      <p:cBhvr>
                                        <p:cTn id="12" dur="500"/>
                                        <p:tgtEl>
                                          <p:spTgt spid="1426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26435">
                                            <p:txEl>
                                              <p:pRg st="3" end="3"/>
                                            </p:txEl>
                                          </p:spTgt>
                                        </p:tgtEl>
                                        <p:attrNameLst>
                                          <p:attrName>style.visibility</p:attrName>
                                        </p:attrNameLst>
                                      </p:cBhvr>
                                      <p:to>
                                        <p:strVal val="visible"/>
                                      </p:to>
                                    </p:set>
                                    <p:animEffect transition="in" filter="blinds(horizontal)">
                                      <p:cBhvr>
                                        <p:cTn id="17" dur="500"/>
                                        <p:tgtEl>
                                          <p:spTgt spid="14264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26435">
                                            <p:txEl>
                                              <p:pRg st="4" end="4"/>
                                            </p:txEl>
                                          </p:spTgt>
                                        </p:tgtEl>
                                        <p:attrNameLst>
                                          <p:attrName>style.visibility</p:attrName>
                                        </p:attrNameLst>
                                      </p:cBhvr>
                                      <p:to>
                                        <p:strVal val="visible"/>
                                      </p:to>
                                    </p:set>
                                    <p:animEffect transition="in" filter="blinds(horizontal)">
                                      <p:cBhvr>
                                        <p:cTn id="22" dur="500"/>
                                        <p:tgtEl>
                                          <p:spTgt spid="14264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26435">
                                            <p:txEl>
                                              <p:pRg st="5" end="5"/>
                                            </p:txEl>
                                          </p:spTgt>
                                        </p:tgtEl>
                                        <p:attrNameLst>
                                          <p:attrName>style.visibility</p:attrName>
                                        </p:attrNameLst>
                                      </p:cBhvr>
                                      <p:to>
                                        <p:strVal val="visible"/>
                                      </p:to>
                                    </p:set>
                                    <p:animEffect transition="in" filter="blinds(horizontal)">
                                      <p:cBhvr>
                                        <p:cTn id="27" dur="500"/>
                                        <p:tgtEl>
                                          <p:spTgt spid="14264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426436">
                                            <p:txEl>
                                              <p:pRg st="1" end="1"/>
                                            </p:txEl>
                                          </p:spTgt>
                                        </p:tgtEl>
                                        <p:attrNameLst>
                                          <p:attrName>style.visibility</p:attrName>
                                        </p:attrNameLst>
                                      </p:cBhvr>
                                      <p:to>
                                        <p:strVal val="visible"/>
                                      </p:to>
                                    </p:set>
                                    <p:animEffect transition="in" filter="blinds(horizontal)">
                                      <p:cBhvr>
                                        <p:cTn id="32" dur="500"/>
                                        <p:tgtEl>
                                          <p:spTgt spid="1426436">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26436">
                                            <p:txEl>
                                              <p:pRg st="2" end="2"/>
                                            </p:txEl>
                                          </p:spTgt>
                                        </p:tgtEl>
                                        <p:attrNameLst>
                                          <p:attrName>style.visibility</p:attrName>
                                        </p:attrNameLst>
                                      </p:cBhvr>
                                      <p:to>
                                        <p:strVal val="visible"/>
                                      </p:to>
                                    </p:set>
                                    <p:animEffect transition="in" filter="blinds(horizontal)">
                                      <p:cBhvr>
                                        <p:cTn id="37" dur="500"/>
                                        <p:tgtEl>
                                          <p:spTgt spid="142643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26436">
                                            <p:txEl>
                                              <p:pRg st="3" end="3"/>
                                            </p:txEl>
                                          </p:spTgt>
                                        </p:tgtEl>
                                        <p:attrNameLst>
                                          <p:attrName>style.visibility</p:attrName>
                                        </p:attrNameLst>
                                      </p:cBhvr>
                                      <p:to>
                                        <p:strVal val="visible"/>
                                      </p:to>
                                    </p:set>
                                    <p:animEffect transition="in" filter="blinds(horizontal)">
                                      <p:cBhvr>
                                        <p:cTn id="42" dur="500"/>
                                        <p:tgtEl>
                                          <p:spTgt spid="1426436">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426436">
                                            <p:txEl>
                                              <p:pRg st="4" end="4"/>
                                            </p:txEl>
                                          </p:spTgt>
                                        </p:tgtEl>
                                        <p:attrNameLst>
                                          <p:attrName>style.visibility</p:attrName>
                                        </p:attrNameLst>
                                      </p:cBhvr>
                                      <p:to>
                                        <p:strVal val="visible"/>
                                      </p:to>
                                    </p:set>
                                    <p:animEffect transition="in" filter="blinds(horizontal)">
                                      <p:cBhvr>
                                        <p:cTn id="47" dur="500"/>
                                        <p:tgtEl>
                                          <p:spTgt spid="1426436">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426436">
                                            <p:txEl>
                                              <p:pRg st="5" end="5"/>
                                            </p:txEl>
                                          </p:spTgt>
                                        </p:tgtEl>
                                        <p:attrNameLst>
                                          <p:attrName>style.visibility</p:attrName>
                                        </p:attrNameLst>
                                      </p:cBhvr>
                                      <p:to>
                                        <p:strVal val="visible"/>
                                      </p:to>
                                    </p:set>
                                    <p:animEffect transition="in" filter="blinds(horizontal)">
                                      <p:cBhvr>
                                        <p:cTn id="52" dur="500"/>
                                        <p:tgtEl>
                                          <p:spTgt spid="1426436">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426436">
                                            <p:txEl>
                                              <p:pRg st="6" end="6"/>
                                            </p:txEl>
                                          </p:spTgt>
                                        </p:tgtEl>
                                        <p:attrNameLst>
                                          <p:attrName>style.visibility</p:attrName>
                                        </p:attrNameLst>
                                      </p:cBhvr>
                                      <p:to>
                                        <p:strVal val="visible"/>
                                      </p:to>
                                    </p:set>
                                    <p:animEffect transition="in" filter="blinds(horizontal)">
                                      <p:cBhvr>
                                        <p:cTn id="57" dur="500"/>
                                        <p:tgtEl>
                                          <p:spTgt spid="14264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58723"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ADD7D639-1B0F-46E6-9F46-52ECC3775590}" type="slidenum">
              <a:rPr lang="en-US" altLang="zh-TW" sz="1400">
                <a:solidFill>
                  <a:srgbClr val="333399"/>
                </a:solidFill>
                <a:ea typeface="新細明體" panose="02020500000000000000" pitchFamily="18" charset="-120"/>
              </a:rPr>
              <a:pPr>
                <a:spcBef>
                  <a:spcPct val="0"/>
                </a:spcBef>
                <a:buClrTx/>
                <a:buFontTx/>
                <a:buNone/>
              </a:pPr>
              <a:t>46</a:t>
            </a:fld>
            <a:endParaRPr lang="en-US" altLang="zh-TW" sz="1400">
              <a:solidFill>
                <a:srgbClr val="333399"/>
              </a:solidFill>
              <a:ea typeface="新細明體" panose="02020500000000000000" pitchFamily="18" charset="-120"/>
            </a:endParaRPr>
          </a:p>
        </p:txBody>
      </p:sp>
      <p:sp>
        <p:nvSpPr>
          <p:cNvPr id="158724" name="AutoShape 2"/>
          <p:cNvSpPr>
            <a:spLocks noChangeArrowheads="1"/>
          </p:cNvSpPr>
          <p:nvPr/>
        </p:nvSpPr>
        <p:spPr bwMode="auto">
          <a:xfrm>
            <a:off x="282575" y="1660525"/>
            <a:ext cx="9477375" cy="4478338"/>
          </a:xfrm>
          <a:prstGeom prst="star16">
            <a:avLst>
              <a:gd name="adj" fmla="val 39009"/>
            </a:avLst>
          </a:prstGeom>
          <a:solidFill>
            <a:srgbClr val="5AC07A"/>
          </a:solidFill>
          <a:ln w="38100">
            <a:solidFill>
              <a:schemeClr val="tx1"/>
            </a:solidFill>
            <a:miter lim="800000"/>
            <a:headEnd/>
            <a:tailEnd/>
          </a:ln>
          <a:effectLst>
            <a:outerShdw dist="107763" dir="2700000" algn="ctr" rotWithShape="0">
              <a:schemeClr val="tx1"/>
            </a:outerShdw>
          </a:effec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spcBef>
                <a:spcPct val="0"/>
              </a:spcBef>
              <a:buClrTx/>
              <a:buFontTx/>
              <a:buNone/>
            </a:pPr>
            <a:endParaRPr lang="zh-TW" altLang="en-US" sz="2400">
              <a:solidFill>
                <a:schemeClr val="tx1"/>
              </a:solidFill>
              <a:ea typeface="新細明體" panose="02020500000000000000" pitchFamily="18" charset="-120"/>
            </a:endParaRPr>
          </a:p>
        </p:txBody>
      </p:sp>
      <p:sp>
        <p:nvSpPr>
          <p:cNvPr id="158725" name="Rectangle 3"/>
          <p:cNvSpPr>
            <a:spLocks noGrp="1" noChangeArrowheads="1"/>
          </p:cNvSpPr>
          <p:nvPr>
            <p:ph type="title"/>
          </p:nvPr>
        </p:nvSpPr>
        <p:spPr/>
        <p:txBody>
          <a:bodyPr/>
          <a:lstStyle/>
          <a:p>
            <a:pPr eaLnBrk="1" hangingPunct="1"/>
            <a:r>
              <a:rPr lang="en-US" altLang="zh-TW" sz="3600">
                <a:ea typeface="新細明體" panose="02020500000000000000" pitchFamily="18" charset="-120"/>
              </a:rPr>
              <a:t>Combining Qualitative Methodologies</a:t>
            </a:r>
          </a:p>
        </p:txBody>
      </p:sp>
      <p:sp>
        <p:nvSpPr>
          <p:cNvPr id="1485828" name="AutoShape 4"/>
          <p:cNvSpPr>
            <a:spLocks noChangeArrowheads="1"/>
          </p:cNvSpPr>
          <p:nvPr/>
        </p:nvSpPr>
        <p:spPr bwMode="auto">
          <a:xfrm>
            <a:off x="5441950" y="2974975"/>
            <a:ext cx="3938588" cy="2044700"/>
          </a:xfrm>
          <a:prstGeom prst="homePlate">
            <a:avLst>
              <a:gd name="adj" fmla="val 48156"/>
            </a:avLst>
          </a:prstGeom>
          <a:solidFill>
            <a:srgbClr val="FFAE0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a:solidFill>
                  <a:schemeClr val="tx1"/>
                </a:solidFill>
                <a:latin typeface="Arial" panose="020B0604020202020204" pitchFamily="34" charset="0"/>
                <a:ea typeface="新細明體" panose="02020500000000000000" pitchFamily="18" charset="-120"/>
              </a:rPr>
              <a:t>Action Research</a:t>
            </a:r>
          </a:p>
        </p:txBody>
      </p:sp>
      <p:sp>
        <p:nvSpPr>
          <p:cNvPr id="1485829" name="AutoShape 5"/>
          <p:cNvSpPr>
            <a:spLocks noChangeArrowheads="1"/>
          </p:cNvSpPr>
          <p:nvPr/>
        </p:nvSpPr>
        <p:spPr bwMode="auto">
          <a:xfrm flipH="1">
            <a:off x="950913" y="2974975"/>
            <a:ext cx="3938587" cy="2044700"/>
          </a:xfrm>
          <a:prstGeom prst="homePlate">
            <a:avLst>
              <a:gd name="adj" fmla="val 48156"/>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a:solidFill>
                  <a:schemeClr val="tx1"/>
                </a:solidFill>
                <a:latin typeface="Arial" panose="020B0604020202020204" pitchFamily="34" charset="0"/>
                <a:ea typeface="新細明體" panose="02020500000000000000" pitchFamily="18" charset="-120"/>
              </a:rPr>
              <a:t>Case Study</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5829"/>
                                        </p:tgtEl>
                                        <p:attrNameLst>
                                          <p:attrName>style.visibility</p:attrName>
                                        </p:attrNameLst>
                                      </p:cBhvr>
                                      <p:to>
                                        <p:strVal val="visible"/>
                                      </p:to>
                                    </p:set>
                                    <p:animEffect transition="in" filter="blinds(horizontal)">
                                      <p:cBhvr>
                                        <p:cTn id="7" dur="500"/>
                                        <p:tgtEl>
                                          <p:spTgt spid="1485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85828"/>
                                        </p:tgtEl>
                                        <p:attrNameLst>
                                          <p:attrName>style.visibility</p:attrName>
                                        </p:attrNameLst>
                                      </p:cBhvr>
                                      <p:to>
                                        <p:strVal val="visible"/>
                                      </p:to>
                                    </p:set>
                                    <p:animEffect transition="in" filter="blinds(horizontal)">
                                      <p:cBhvr>
                                        <p:cTn id="12" dur="500"/>
                                        <p:tgtEl>
                                          <p:spTgt spid="1485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828" grpId="0" animBg="1"/>
      <p:bldP spid="14858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160771"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3F963B78-6B23-4141-BA2E-2C513F034362}" type="slidenum">
              <a:rPr lang="en-US" altLang="zh-TW" sz="1400">
                <a:solidFill>
                  <a:srgbClr val="333399"/>
                </a:solidFill>
                <a:ea typeface="新細明體" panose="02020500000000000000" pitchFamily="18" charset="-120"/>
              </a:rPr>
              <a:pPr>
                <a:spcBef>
                  <a:spcPct val="0"/>
                </a:spcBef>
                <a:buClrTx/>
                <a:buFontTx/>
                <a:buNone/>
              </a:pPr>
              <a:t>47</a:t>
            </a:fld>
            <a:endParaRPr lang="en-US" altLang="zh-TW" sz="1400">
              <a:solidFill>
                <a:srgbClr val="333399"/>
              </a:solidFill>
              <a:ea typeface="新細明體" panose="02020500000000000000" pitchFamily="18" charset="-120"/>
            </a:endParaRPr>
          </a:p>
        </p:txBody>
      </p:sp>
      <p:sp>
        <p:nvSpPr>
          <p:cNvPr id="160772" name="Rectangle 2"/>
          <p:cNvSpPr>
            <a:spLocks noGrp="1" noChangeArrowheads="1"/>
          </p:cNvSpPr>
          <p:nvPr>
            <p:ph type="title"/>
          </p:nvPr>
        </p:nvSpPr>
        <p:spPr>
          <a:xfrm>
            <a:off x="1712913" y="381000"/>
            <a:ext cx="8320087" cy="1139825"/>
          </a:xfrm>
        </p:spPr>
        <p:txBody>
          <a:bodyPr/>
          <a:lstStyle/>
          <a:p>
            <a:pPr eaLnBrk="1" hangingPunct="1"/>
            <a:r>
              <a:rPr lang="en-US" altLang="zh-TW" sz="3600">
                <a:solidFill>
                  <a:schemeClr val="bg1"/>
                </a:solidFill>
                <a:ea typeface="新細明體" panose="02020500000000000000" pitchFamily="18" charset="-120"/>
              </a:rPr>
              <a:t>Triangulation:</a:t>
            </a:r>
            <a:r>
              <a:rPr lang="en-US" altLang="zh-TW" sz="3600">
                <a:ea typeface="新細明體" panose="02020500000000000000" pitchFamily="18" charset="-120"/>
              </a:rPr>
              <a:t> </a:t>
            </a:r>
            <a:br>
              <a:rPr lang="en-US" altLang="zh-TW" sz="3600">
                <a:ea typeface="新細明體" panose="02020500000000000000" pitchFamily="18" charset="-120"/>
              </a:rPr>
            </a:br>
            <a:r>
              <a:rPr lang="en-US" altLang="zh-TW" sz="3600">
                <a:ea typeface="新細明體" panose="02020500000000000000" pitchFamily="18" charset="-120"/>
              </a:rPr>
              <a:t>Merging Qualitative and Quantitative</a:t>
            </a:r>
          </a:p>
        </p:txBody>
      </p:sp>
      <p:sp>
        <p:nvSpPr>
          <p:cNvPr id="1487875" name="Rectangle 3"/>
          <p:cNvSpPr>
            <a:spLocks noChangeArrowheads="1"/>
          </p:cNvSpPr>
          <p:nvPr/>
        </p:nvSpPr>
        <p:spPr bwMode="auto">
          <a:xfrm>
            <a:off x="1889125" y="2251075"/>
            <a:ext cx="3116263" cy="1473200"/>
          </a:xfrm>
          <a:prstGeom prst="rect">
            <a:avLst/>
          </a:prstGeom>
          <a:gradFill rotWithShape="1">
            <a:gsLst>
              <a:gs pos="0">
                <a:srgbClr val="FFAE0D"/>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Conduct studies </a:t>
            </a:r>
          </a:p>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simultaneously</a:t>
            </a:r>
          </a:p>
        </p:txBody>
      </p:sp>
      <p:sp>
        <p:nvSpPr>
          <p:cNvPr id="1487876" name="Rectangle 4"/>
          <p:cNvSpPr>
            <a:spLocks noChangeArrowheads="1"/>
          </p:cNvSpPr>
          <p:nvPr/>
        </p:nvSpPr>
        <p:spPr bwMode="auto">
          <a:xfrm>
            <a:off x="1889125" y="3875088"/>
            <a:ext cx="3116263" cy="1473200"/>
          </a:xfrm>
          <a:prstGeom prst="rect">
            <a:avLst/>
          </a:prstGeom>
          <a:gradFill rotWithShape="1">
            <a:gsLst>
              <a:gs pos="0">
                <a:srgbClr val="FFAE0D"/>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Perform series:</a:t>
            </a:r>
          </a:p>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Qualitative, </a:t>
            </a:r>
          </a:p>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Quantitative, </a:t>
            </a:r>
          </a:p>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Qualitative</a:t>
            </a:r>
          </a:p>
        </p:txBody>
      </p:sp>
      <p:sp>
        <p:nvSpPr>
          <p:cNvPr id="1487877" name="Rectangle 5"/>
          <p:cNvSpPr>
            <a:spLocks noChangeArrowheads="1"/>
          </p:cNvSpPr>
          <p:nvPr/>
        </p:nvSpPr>
        <p:spPr bwMode="auto">
          <a:xfrm>
            <a:off x="5176838" y="2251075"/>
            <a:ext cx="3192462" cy="1473200"/>
          </a:xfrm>
          <a:prstGeom prst="rect">
            <a:avLst/>
          </a:prstGeom>
          <a:gradFill rotWithShape="1">
            <a:gsLst>
              <a:gs pos="0">
                <a:srgbClr val="FFAE0D"/>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Ongoing qualitative</a:t>
            </a:r>
          </a:p>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 with multiple waves </a:t>
            </a:r>
          </a:p>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of quantitative</a:t>
            </a:r>
          </a:p>
        </p:txBody>
      </p:sp>
      <p:sp>
        <p:nvSpPr>
          <p:cNvPr id="1487878" name="Rectangle 6"/>
          <p:cNvSpPr>
            <a:spLocks noChangeArrowheads="1"/>
          </p:cNvSpPr>
          <p:nvPr/>
        </p:nvSpPr>
        <p:spPr bwMode="auto">
          <a:xfrm>
            <a:off x="5176838" y="3875088"/>
            <a:ext cx="3192462" cy="1473200"/>
          </a:xfrm>
          <a:prstGeom prst="rect">
            <a:avLst/>
          </a:prstGeom>
          <a:gradFill rotWithShape="1">
            <a:gsLst>
              <a:gs pos="0">
                <a:srgbClr val="FFAE0D"/>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Quantitative </a:t>
            </a:r>
          </a:p>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precedes </a:t>
            </a:r>
          </a:p>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Qualitative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7875"/>
                                        </p:tgtEl>
                                        <p:attrNameLst>
                                          <p:attrName>style.visibility</p:attrName>
                                        </p:attrNameLst>
                                      </p:cBhvr>
                                      <p:to>
                                        <p:strVal val="visible"/>
                                      </p:to>
                                    </p:set>
                                    <p:animEffect transition="in" filter="blinds(horizontal)">
                                      <p:cBhvr>
                                        <p:cTn id="7" dur="500"/>
                                        <p:tgtEl>
                                          <p:spTgt spid="1487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87877"/>
                                        </p:tgtEl>
                                        <p:attrNameLst>
                                          <p:attrName>style.visibility</p:attrName>
                                        </p:attrNameLst>
                                      </p:cBhvr>
                                      <p:to>
                                        <p:strVal val="visible"/>
                                      </p:to>
                                    </p:set>
                                    <p:animEffect transition="in" filter="blinds(horizontal)">
                                      <p:cBhvr>
                                        <p:cTn id="12" dur="500"/>
                                        <p:tgtEl>
                                          <p:spTgt spid="14878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87876"/>
                                        </p:tgtEl>
                                        <p:attrNameLst>
                                          <p:attrName>style.visibility</p:attrName>
                                        </p:attrNameLst>
                                      </p:cBhvr>
                                      <p:to>
                                        <p:strVal val="visible"/>
                                      </p:to>
                                    </p:set>
                                    <p:animEffect transition="in" filter="blinds(horizontal)">
                                      <p:cBhvr>
                                        <p:cTn id="17" dur="500"/>
                                        <p:tgtEl>
                                          <p:spTgt spid="14878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87878"/>
                                        </p:tgtEl>
                                        <p:attrNameLst>
                                          <p:attrName>style.visibility</p:attrName>
                                        </p:attrNameLst>
                                      </p:cBhvr>
                                      <p:to>
                                        <p:strVal val="visible"/>
                                      </p:to>
                                    </p:set>
                                    <p:animEffect transition="in" filter="blinds(horizontal)">
                                      <p:cBhvr>
                                        <p:cTn id="22" dur="500"/>
                                        <p:tgtEl>
                                          <p:spTgt spid="148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75" grpId="0" animBg="1"/>
      <p:bldP spid="1487876" grpId="0" animBg="1"/>
      <p:bldP spid="1487877" grpId="0" animBg="1"/>
      <p:bldP spid="14878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64515"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AAE6FF37-09B0-4143-85BE-80C614D49B63}" type="slidenum">
              <a:rPr lang="en-US" altLang="zh-TW" sz="1400">
                <a:solidFill>
                  <a:srgbClr val="333399"/>
                </a:solidFill>
                <a:ea typeface="新細明體" panose="02020500000000000000" pitchFamily="18" charset="-120"/>
              </a:rPr>
              <a:pPr>
                <a:spcBef>
                  <a:spcPct val="0"/>
                </a:spcBef>
                <a:buClrTx/>
                <a:buFontTx/>
                <a:buNone/>
              </a:pPr>
              <a:t>5</a:t>
            </a:fld>
            <a:endParaRPr lang="en-US" altLang="zh-TW" sz="1400">
              <a:solidFill>
                <a:srgbClr val="333399"/>
              </a:solidFill>
              <a:ea typeface="新細明體" panose="02020500000000000000" pitchFamily="18" charset="-120"/>
            </a:endParaRPr>
          </a:p>
        </p:txBody>
      </p:sp>
      <p:sp>
        <p:nvSpPr>
          <p:cNvPr id="64516" name="Rectangle 2"/>
          <p:cNvSpPr>
            <a:spLocks noGrp="1" noChangeArrowheads="1"/>
          </p:cNvSpPr>
          <p:nvPr>
            <p:ph type="title"/>
          </p:nvPr>
        </p:nvSpPr>
        <p:spPr/>
        <p:txBody>
          <a:bodyPr/>
          <a:lstStyle/>
          <a:p>
            <a:pPr eaLnBrk="1" hangingPunct="1"/>
            <a:r>
              <a:rPr lang="en-US" altLang="zh-TW">
                <a:ea typeface="新細明體" panose="02020500000000000000" pitchFamily="18" charset="-120"/>
              </a:rPr>
              <a:t>The Interview Question Hierarchy</a:t>
            </a:r>
          </a:p>
        </p:txBody>
      </p:sp>
      <p:pic>
        <p:nvPicPr>
          <p:cNvPr id="64517" name="Picture 3" descr="coo37861_0906"/>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0" y="1444625"/>
            <a:ext cx="10274300"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66563"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574CE40E-25C5-4543-95B5-4DFE508402C4}" type="slidenum">
              <a:rPr lang="en-US" altLang="zh-TW" sz="1400">
                <a:solidFill>
                  <a:srgbClr val="333399"/>
                </a:solidFill>
                <a:ea typeface="新細明體" panose="02020500000000000000" pitchFamily="18" charset="-120"/>
              </a:rPr>
              <a:pPr>
                <a:spcBef>
                  <a:spcPct val="0"/>
                </a:spcBef>
                <a:buClrTx/>
                <a:buFontTx/>
                <a:buNone/>
              </a:pPr>
              <a:t>6</a:t>
            </a:fld>
            <a:endParaRPr lang="en-US" altLang="zh-TW" sz="1400">
              <a:solidFill>
                <a:srgbClr val="333399"/>
              </a:solidFill>
              <a:ea typeface="新細明體" panose="02020500000000000000" pitchFamily="18" charset="-120"/>
            </a:endParaRPr>
          </a:p>
        </p:txBody>
      </p:sp>
      <p:sp>
        <p:nvSpPr>
          <p:cNvPr id="66564" name="Rectangle 2"/>
          <p:cNvSpPr>
            <a:spLocks noGrp="1" noChangeArrowheads="1"/>
          </p:cNvSpPr>
          <p:nvPr>
            <p:ph type="title"/>
          </p:nvPr>
        </p:nvSpPr>
        <p:spPr/>
        <p:txBody>
          <a:bodyPr/>
          <a:lstStyle/>
          <a:p>
            <a:pPr eaLnBrk="1" hangingPunct="1"/>
            <a:r>
              <a:rPr lang="en-US" altLang="zh-TW">
                <a:ea typeface="新細明體" panose="02020500000000000000" pitchFamily="18" charset="-120"/>
              </a:rPr>
              <a:t>Interviewer Responsibilities</a:t>
            </a:r>
          </a:p>
        </p:txBody>
      </p:sp>
      <p:sp>
        <p:nvSpPr>
          <p:cNvPr id="1325059" name="Rectangle 3"/>
          <p:cNvSpPr>
            <a:spLocks noGrp="1" noChangeArrowheads="1"/>
          </p:cNvSpPr>
          <p:nvPr>
            <p:ph type="body" sz="half" idx="1"/>
          </p:nvPr>
        </p:nvSpPr>
        <p:spPr>
          <a:xfrm>
            <a:off x="769938" y="1978025"/>
            <a:ext cx="4151312" cy="4411663"/>
          </a:xfrm>
          <a:solidFill>
            <a:srgbClr val="FFFF66"/>
          </a:solidFill>
        </p:spPr>
        <p:txBody>
          <a:bodyPr/>
          <a:lstStyle/>
          <a:p>
            <a:pPr eaLnBrk="1" hangingPunct="1"/>
            <a:r>
              <a:rPr lang="en-US" altLang="zh-TW" dirty="0">
                <a:ea typeface="新細明體" panose="02020500000000000000" pitchFamily="18" charset="-120"/>
              </a:rPr>
              <a:t>Recommends topics and questions</a:t>
            </a:r>
          </a:p>
          <a:p>
            <a:pPr eaLnBrk="1" hangingPunct="1"/>
            <a:r>
              <a:rPr lang="en-US" altLang="zh-TW" dirty="0">
                <a:ea typeface="新細明體" panose="02020500000000000000" pitchFamily="18" charset="-120"/>
              </a:rPr>
              <a:t>Controls interview</a:t>
            </a:r>
          </a:p>
          <a:p>
            <a:pPr eaLnBrk="1" hangingPunct="1"/>
            <a:r>
              <a:rPr lang="en-US" altLang="zh-TW" dirty="0">
                <a:ea typeface="新細明體" panose="02020500000000000000" pitchFamily="18" charset="-120"/>
              </a:rPr>
              <a:t>Plans location and facilities</a:t>
            </a:r>
          </a:p>
          <a:p>
            <a:pPr eaLnBrk="1" hangingPunct="1"/>
            <a:r>
              <a:rPr lang="en-US" altLang="zh-TW" dirty="0">
                <a:ea typeface="新細明體" panose="02020500000000000000" pitchFamily="18" charset="-120"/>
              </a:rPr>
              <a:t>Proposes criteria for drawing sample</a:t>
            </a:r>
          </a:p>
          <a:p>
            <a:pPr eaLnBrk="1" hangingPunct="1"/>
            <a:r>
              <a:rPr lang="en-US" altLang="zh-TW" dirty="0">
                <a:ea typeface="新細明體" panose="02020500000000000000" pitchFamily="18" charset="-120"/>
              </a:rPr>
              <a:t>Writes screener</a:t>
            </a:r>
          </a:p>
        </p:txBody>
      </p:sp>
      <p:sp>
        <p:nvSpPr>
          <p:cNvPr id="1325060" name="Rectangle 4"/>
          <p:cNvSpPr>
            <a:spLocks noGrp="1" noChangeArrowheads="1"/>
          </p:cNvSpPr>
          <p:nvPr>
            <p:ph type="body" sz="half" idx="2"/>
          </p:nvPr>
        </p:nvSpPr>
        <p:spPr>
          <a:xfrm>
            <a:off x="5219701" y="1978025"/>
            <a:ext cx="4284662" cy="4411663"/>
          </a:xfrm>
          <a:solidFill>
            <a:srgbClr val="FFDD99"/>
          </a:solidFill>
        </p:spPr>
        <p:txBody>
          <a:bodyPr/>
          <a:lstStyle/>
          <a:p>
            <a:pPr eaLnBrk="1" hangingPunct="1"/>
            <a:r>
              <a:rPr lang="en-US" altLang="zh-TW" dirty="0">
                <a:ea typeface="新細明體" panose="02020500000000000000" pitchFamily="18" charset="-120"/>
              </a:rPr>
              <a:t>Recruits participants</a:t>
            </a:r>
          </a:p>
          <a:p>
            <a:pPr eaLnBrk="1" hangingPunct="1"/>
            <a:r>
              <a:rPr lang="en-US" altLang="zh-TW" dirty="0">
                <a:ea typeface="新細明體" panose="02020500000000000000" pitchFamily="18" charset="-120"/>
              </a:rPr>
              <a:t>Develops </a:t>
            </a:r>
            <a:r>
              <a:rPr lang="en-US" altLang="zh-TW" dirty="0" err="1">
                <a:ea typeface="新細明體" panose="02020500000000000000" pitchFamily="18" charset="-120"/>
              </a:rPr>
              <a:t>pretasking</a:t>
            </a:r>
            <a:r>
              <a:rPr lang="en-US" altLang="zh-TW" dirty="0">
                <a:ea typeface="新細明體" panose="02020500000000000000" pitchFamily="18" charset="-120"/>
              </a:rPr>
              <a:t> activities</a:t>
            </a:r>
          </a:p>
          <a:p>
            <a:pPr eaLnBrk="1" hangingPunct="1"/>
            <a:r>
              <a:rPr lang="en-US" altLang="zh-TW" dirty="0">
                <a:ea typeface="新細明體" panose="02020500000000000000" pitchFamily="18" charset="-120"/>
              </a:rPr>
              <a:t>Prepares research tools</a:t>
            </a:r>
          </a:p>
          <a:p>
            <a:pPr eaLnBrk="1" hangingPunct="1"/>
            <a:r>
              <a:rPr lang="en-US" altLang="zh-TW" dirty="0">
                <a:ea typeface="新細明體" panose="02020500000000000000" pitchFamily="18" charset="-120"/>
              </a:rPr>
              <a:t>Supervises transcription</a:t>
            </a:r>
          </a:p>
          <a:p>
            <a:pPr eaLnBrk="1" hangingPunct="1"/>
            <a:r>
              <a:rPr lang="en-US" altLang="zh-TW" dirty="0">
                <a:ea typeface="新細明體" panose="02020500000000000000" pitchFamily="18" charset="-120"/>
              </a:rPr>
              <a:t>Helps analyze data</a:t>
            </a:r>
          </a:p>
          <a:p>
            <a:pPr eaLnBrk="1" hangingPunct="1"/>
            <a:r>
              <a:rPr lang="en-US" altLang="zh-TW" dirty="0">
                <a:ea typeface="新細明體" panose="02020500000000000000" pitchFamily="18" charset="-120"/>
              </a:rPr>
              <a:t>Draws insights</a:t>
            </a:r>
          </a:p>
          <a:p>
            <a:pPr eaLnBrk="1" hangingPunct="1"/>
            <a:r>
              <a:rPr lang="en-US" altLang="zh-TW" dirty="0">
                <a:ea typeface="新細明體" panose="02020500000000000000" pitchFamily="18" charset="-120"/>
              </a:rPr>
              <a:t>Writes report</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25059">
                                            <p:txEl>
                                              <p:pRg st="0" end="0"/>
                                            </p:txEl>
                                          </p:spTgt>
                                        </p:tgtEl>
                                        <p:attrNameLst>
                                          <p:attrName>style.visibility</p:attrName>
                                        </p:attrNameLst>
                                      </p:cBhvr>
                                      <p:to>
                                        <p:strVal val="visible"/>
                                      </p:to>
                                    </p:set>
                                    <p:animEffect transition="in" filter="blinds(horizontal)">
                                      <p:cBhvr>
                                        <p:cTn id="7" dur="500"/>
                                        <p:tgtEl>
                                          <p:spTgt spid="132505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25059">
                                            <p:txEl>
                                              <p:pRg st="1" end="1"/>
                                            </p:txEl>
                                          </p:spTgt>
                                        </p:tgtEl>
                                        <p:attrNameLst>
                                          <p:attrName>style.visibility</p:attrName>
                                        </p:attrNameLst>
                                      </p:cBhvr>
                                      <p:to>
                                        <p:strVal val="visible"/>
                                      </p:to>
                                    </p:set>
                                    <p:animEffect transition="in" filter="blinds(horizontal)">
                                      <p:cBhvr>
                                        <p:cTn id="10" dur="500"/>
                                        <p:tgtEl>
                                          <p:spTgt spid="132505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25059">
                                            <p:txEl>
                                              <p:pRg st="2" end="2"/>
                                            </p:txEl>
                                          </p:spTgt>
                                        </p:tgtEl>
                                        <p:attrNameLst>
                                          <p:attrName>style.visibility</p:attrName>
                                        </p:attrNameLst>
                                      </p:cBhvr>
                                      <p:to>
                                        <p:strVal val="visible"/>
                                      </p:to>
                                    </p:set>
                                    <p:animEffect transition="in" filter="blinds(horizontal)">
                                      <p:cBhvr>
                                        <p:cTn id="13" dur="500"/>
                                        <p:tgtEl>
                                          <p:spTgt spid="132505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25059">
                                            <p:txEl>
                                              <p:pRg st="3" end="3"/>
                                            </p:txEl>
                                          </p:spTgt>
                                        </p:tgtEl>
                                        <p:attrNameLst>
                                          <p:attrName>style.visibility</p:attrName>
                                        </p:attrNameLst>
                                      </p:cBhvr>
                                      <p:to>
                                        <p:strVal val="visible"/>
                                      </p:to>
                                    </p:set>
                                    <p:animEffect transition="in" filter="blinds(horizontal)">
                                      <p:cBhvr>
                                        <p:cTn id="16" dur="500"/>
                                        <p:tgtEl>
                                          <p:spTgt spid="132505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25059">
                                            <p:txEl>
                                              <p:pRg st="4" end="4"/>
                                            </p:txEl>
                                          </p:spTgt>
                                        </p:tgtEl>
                                        <p:attrNameLst>
                                          <p:attrName>style.visibility</p:attrName>
                                        </p:attrNameLst>
                                      </p:cBhvr>
                                      <p:to>
                                        <p:strVal val="visible"/>
                                      </p:to>
                                    </p:set>
                                    <p:animEffect transition="in" filter="blinds(horizontal)">
                                      <p:cBhvr>
                                        <p:cTn id="19" dur="500"/>
                                        <p:tgtEl>
                                          <p:spTgt spid="1325059">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325060">
                                            <p:txEl>
                                              <p:pRg st="0" end="0"/>
                                            </p:txEl>
                                          </p:spTgt>
                                        </p:tgtEl>
                                        <p:attrNameLst>
                                          <p:attrName>style.visibility</p:attrName>
                                        </p:attrNameLst>
                                      </p:cBhvr>
                                      <p:to>
                                        <p:strVal val="visible"/>
                                      </p:to>
                                    </p:set>
                                    <p:animEffect transition="in" filter="blinds(horizontal)">
                                      <p:cBhvr>
                                        <p:cTn id="24" dur="500"/>
                                        <p:tgtEl>
                                          <p:spTgt spid="132506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325060">
                                            <p:txEl>
                                              <p:pRg st="1" end="1"/>
                                            </p:txEl>
                                          </p:spTgt>
                                        </p:tgtEl>
                                        <p:attrNameLst>
                                          <p:attrName>style.visibility</p:attrName>
                                        </p:attrNameLst>
                                      </p:cBhvr>
                                      <p:to>
                                        <p:strVal val="visible"/>
                                      </p:to>
                                    </p:set>
                                    <p:animEffect transition="in" filter="blinds(horizontal)">
                                      <p:cBhvr>
                                        <p:cTn id="29" dur="500"/>
                                        <p:tgtEl>
                                          <p:spTgt spid="1325060">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325060">
                                            <p:txEl>
                                              <p:pRg st="2" end="2"/>
                                            </p:txEl>
                                          </p:spTgt>
                                        </p:tgtEl>
                                        <p:attrNameLst>
                                          <p:attrName>style.visibility</p:attrName>
                                        </p:attrNameLst>
                                      </p:cBhvr>
                                      <p:to>
                                        <p:strVal val="visible"/>
                                      </p:to>
                                    </p:set>
                                    <p:animEffect transition="in" filter="blinds(horizontal)">
                                      <p:cBhvr>
                                        <p:cTn id="32" dur="500"/>
                                        <p:tgtEl>
                                          <p:spTgt spid="1325060">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325060">
                                            <p:txEl>
                                              <p:pRg st="3" end="3"/>
                                            </p:txEl>
                                          </p:spTgt>
                                        </p:tgtEl>
                                        <p:attrNameLst>
                                          <p:attrName>style.visibility</p:attrName>
                                        </p:attrNameLst>
                                      </p:cBhvr>
                                      <p:to>
                                        <p:strVal val="visible"/>
                                      </p:to>
                                    </p:set>
                                    <p:animEffect transition="in" filter="blinds(horizontal)">
                                      <p:cBhvr>
                                        <p:cTn id="35" dur="500"/>
                                        <p:tgtEl>
                                          <p:spTgt spid="1325060">
                                            <p:txEl>
                                              <p:pRg st="3" end="3"/>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325060">
                                            <p:txEl>
                                              <p:pRg st="4" end="4"/>
                                            </p:txEl>
                                          </p:spTgt>
                                        </p:tgtEl>
                                        <p:attrNameLst>
                                          <p:attrName>style.visibility</p:attrName>
                                        </p:attrNameLst>
                                      </p:cBhvr>
                                      <p:to>
                                        <p:strVal val="visible"/>
                                      </p:to>
                                    </p:set>
                                    <p:animEffect transition="in" filter="blinds(horizontal)">
                                      <p:cBhvr>
                                        <p:cTn id="38" dur="500"/>
                                        <p:tgtEl>
                                          <p:spTgt spid="1325060">
                                            <p:txEl>
                                              <p:pRg st="4" end="4"/>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325060">
                                            <p:txEl>
                                              <p:pRg st="5" end="5"/>
                                            </p:txEl>
                                          </p:spTgt>
                                        </p:tgtEl>
                                        <p:attrNameLst>
                                          <p:attrName>style.visibility</p:attrName>
                                        </p:attrNameLst>
                                      </p:cBhvr>
                                      <p:to>
                                        <p:strVal val="visible"/>
                                      </p:to>
                                    </p:set>
                                    <p:animEffect transition="in" filter="blinds(horizontal)">
                                      <p:cBhvr>
                                        <p:cTn id="41" dur="500"/>
                                        <p:tgtEl>
                                          <p:spTgt spid="1325060">
                                            <p:txEl>
                                              <p:pRg st="5" end="5"/>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325060">
                                            <p:txEl>
                                              <p:pRg st="6" end="6"/>
                                            </p:txEl>
                                          </p:spTgt>
                                        </p:tgtEl>
                                        <p:attrNameLst>
                                          <p:attrName>style.visibility</p:attrName>
                                        </p:attrNameLst>
                                      </p:cBhvr>
                                      <p:to>
                                        <p:strVal val="visible"/>
                                      </p:to>
                                    </p:set>
                                    <p:animEffect transition="in" filter="blinds(horizontal)">
                                      <p:cBhvr>
                                        <p:cTn id="44" dur="500"/>
                                        <p:tgtEl>
                                          <p:spTgt spid="13250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68611"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7FF7693B-D088-4E89-A358-6C40554583E9}" type="slidenum">
              <a:rPr lang="en-US" altLang="zh-TW" sz="1400">
                <a:solidFill>
                  <a:srgbClr val="333399"/>
                </a:solidFill>
                <a:ea typeface="新細明體" panose="02020500000000000000" pitchFamily="18" charset="-120"/>
              </a:rPr>
              <a:pPr>
                <a:spcBef>
                  <a:spcPct val="0"/>
                </a:spcBef>
                <a:buClrTx/>
                <a:buFontTx/>
                <a:buNone/>
              </a:pPr>
              <a:t>7</a:t>
            </a:fld>
            <a:endParaRPr lang="en-US" altLang="zh-TW" sz="1400">
              <a:solidFill>
                <a:srgbClr val="333399"/>
              </a:solidFill>
              <a:ea typeface="新細明體" panose="02020500000000000000" pitchFamily="18" charset="-120"/>
            </a:endParaRPr>
          </a:p>
        </p:txBody>
      </p:sp>
      <p:sp>
        <p:nvSpPr>
          <p:cNvPr id="68612" name="Rectangle 2"/>
          <p:cNvSpPr>
            <a:spLocks noGrp="1" noChangeArrowheads="1"/>
          </p:cNvSpPr>
          <p:nvPr>
            <p:ph type="title"/>
          </p:nvPr>
        </p:nvSpPr>
        <p:spPr/>
        <p:txBody>
          <a:bodyPr/>
          <a:lstStyle/>
          <a:p>
            <a:pPr eaLnBrk="1" hangingPunct="1"/>
            <a:r>
              <a:rPr lang="en-US" altLang="zh-TW" dirty="0">
                <a:ea typeface="新細明體" panose="02020500000000000000" pitchFamily="18" charset="-120"/>
              </a:rPr>
              <a:t>Elements of a Recruitment Screener: </a:t>
            </a:r>
            <a:r>
              <a:rPr lang="en-US" altLang="zh-TW" dirty="0">
                <a:solidFill>
                  <a:schemeClr val="bg1"/>
                </a:solidFill>
                <a:ea typeface="新細明體" panose="02020500000000000000" pitchFamily="18" charset="-120"/>
              </a:rPr>
              <a:t>interview guide </a:t>
            </a:r>
          </a:p>
        </p:txBody>
      </p:sp>
      <p:sp>
        <p:nvSpPr>
          <p:cNvPr id="1327107" name="Rectangle 3"/>
          <p:cNvSpPr>
            <a:spLocks noGrp="1" noChangeArrowheads="1"/>
          </p:cNvSpPr>
          <p:nvPr>
            <p:ph type="body" sz="half" idx="1"/>
          </p:nvPr>
        </p:nvSpPr>
        <p:spPr>
          <a:xfrm>
            <a:off x="769938" y="1978025"/>
            <a:ext cx="4284662" cy="4106863"/>
          </a:xfrm>
          <a:solidFill>
            <a:srgbClr val="FFDD99"/>
          </a:solidFill>
        </p:spPr>
        <p:txBody>
          <a:bodyPr/>
          <a:lstStyle/>
          <a:p>
            <a:pPr eaLnBrk="1" hangingPunct="1"/>
            <a:r>
              <a:rPr lang="en-US" altLang="zh-TW">
                <a:ea typeface="新細明體" panose="02020500000000000000" pitchFamily="18" charset="-120"/>
              </a:rPr>
              <a:t>Heading</a:t>
            </a:r>
          </a:p>
          <a:p>
            <a:pPr eaLnBrk="1" hangingPunct="1"/>
            <a:r>
              <a:rPr lang="en-US" altLang="zh-TW">
                <a:ea typeface="新細明體" panose="02020500000000000000" pitchFamily="18" charset="-120"/>
              </a:rPr>
              <a:t>Screening requirements</a:t>
            </a:r>
          </a:p>
          <a:p>
            <a:pPr eaLnBrk="1" hangingPunct="1"/>
            <a:r>
              <a:rPr lang="en-US" altLang="zh-TW">
                <a:ea typeface="新細明體" panose="02020500000000000000" pitchFamily="18" charset="-120"/>
              </a:rPr>
              <a:t>Identity information</a:t>
            </a:r>
          </a:p>
          <a:p>
            <a:pPr eaLnBrk="1" hangingPunct="1"/>
            <a:r>
              <a:rPr lang="en-US" altLang="zh-TW">
                <a:ea typeface="新細明體" panose="02020500000000000000" pitchFamily="18" charset="-120"/>
              </a:rPr>
              <a:t>Introduction</a:t>
            </a:r>
          </a:p>
          <a:p>
            <a:pPr eaLnBrk="1" hangingPunct="1"/>
            <a:r>
              <a:rPr lang="en-US" altLang="zh-TW">
                <a:ea typeface="新細明體" panose="02020500000000000000" pitchFamily="18" charset="-120"/>
              </a:rPr>
              <a:t>Security questions</a:t>
            </a:r>
          </a:p>
          <a:p>
            <a:pPr eaLnBrk="1" hangingPunct="1"/>
            <a:r>
              <a:rPr lang="en-US" altLang="zh-TW">
                <a:ea typeface="新細明體" panose="02020500000000000000" pitchFamily="18" charset="-120"/>
              </a:rPr>
              <a:t>Demographic questions</a:t>
            </a:r>
          </a:p>
        </p:txBody>
      </p:sp>
      <p:sp>
        <p:nvSpPr>
          <p:cNvPr id="1327108" name="Rectangle 4"/>
          <p:cNvSpPr>
            <a:spLocks noGrp="1" noChangeArrowheads="1"/>
          </p:cNvSpPr>
          <p:nvPr>
            <p:ph type="body" sz="half" idx="2"/>
          </p:nvPr>
        </p:nvSpPr>
        <p:spPr>
          <a:xfrm>
            <a:off x="5219700" y="1978025"/>
            <a:ext cx="4284663" cy="4106863"/>
          </a:xfrm>
          <a:solidFill>
            <a:srgbClr val="FFDD99"/>
          </a:solidFill>
        </p:spPr>
        <p:txBody>
          <a:bodyPr/>
          <a:lstStyle/>
          <a:p>
            <a:pPr eaLnBrk="1" hangingPunct="1"/>
            <a:r>
              <a:rPr lang="en-US" altLang="zh-TW">
                <a:ea typeface="新細明體" panose="02020500000000000000" pitchFamily="18" charset="-120"/>
              </a:rPr>
              <a:t>Behavior questions</a:t>
            </a:r>
          </a:p>
          <a:p>
            <a:pPr eaLnBrk="1" hangingPunct="1"/>
            <a:r>
              <a:rPr lang="en-US" altLang="zh-TW">
                <a:ea typeface="新細明體" panose="02020500000000000000" pitchFamily="18" charset="-120"/>
              </a:rPr>
              <a:t>Lifestyle questions</a:t>
            </a:r>
          </a:p>
          <a:p>
            <a:pPr eaLnBrk="1" hangingPunct="1"/>
            <a:r>
              <a:rPr lang="en-US" altLang="zh-TW">
                <a:ea typeface="新細明體" panose="02020500000000000000" pitchFamily="18" charset="-120"/>
              </a:rPr>
              <a:t>Attitudinal and knowledge questions</a:t>
            </a:r>
          </a:p>
          <a:p>
            <a:pPr eaLnBrk="1" hangingPunct="1"/>
            <a:r>
              <a:rPr lang="en-US" altLang="zh-TW">
                <a:ea typeface="新細明體" panose="02020500000000000000" pitchFamily="18" charset="-120"/>
              </a:rPr>
              <a:t>Articulation and creative questions</a:t>
            </a:r>
          </a:p>
          <a:p>
            <a:pPr eaLnBrk="1" hangingPunct="1"/>
            <a:r>
              <a:rPr lang="en-US" altLang="zh-TW">
                <a:ea typeface="新細明體" panose="02020500000000000000" pitchFamily="18" charset="-120"/>
              </a:rPr>
              <a:t>Offer/ Termination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27107">
                                            <p:txEl>
                                              <p:pRg st="0" end="0"/>
                                            </p:txEl>
                                          </p:spTgt>
                                        </p:tgtEl>
                                        <p:attrNameLst>
                                          <p:attrName>style.visibility</p:attrName>
                                        </p:attrNameLst>
                                      </p:cBhvr>
                                      <p:to>
                                        <p:strVal val="visible"/>
                                      </p:to>
                                    </p:set>
                                    <p:animEffect transition="in" filter="blinds(horizontal)">
                                      <p:cBhvr>
                                        <p:cTn id="7" dur="500"/>
                                        <p:tgtEl>
                                          <p:spTgt spid="132710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27107">
                                            <p:txEl>
                                              <p:pRg st="1" end="1"/>
                                            </p:txEl>
                                          </p:spTgt>
                                        </p:tgtEl>
                                        <p:attrNameLst>
                                          <p:attrName>style.visibility</p:attrName>
                                        </p:attrNameLst>
                                      </p:cBhvr>
                                      <p:to>
                                        <p:strVal val="visible"/>
                                      </p:to>
                                    </p:set>
                                    <p:animEffect transition="in" filter="blinds(horizontal)">
                                      <p:cBhvr>
                                        <p:cTn id="10" dur="500"/>
                                        <p:tgtEl>
                                          <p:spTgt spid="132710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27107">
                                            <p:txEl>
                                              <p:pRg st="2" end="2"/>
                                            </p:txEl>
                                          </p:spTgt>
                                        </p:tgtEl>
                                        <p:attrNameLst>
                                          <p:attrName>style.visibility</p:attrName>
                                        </p:attrNameLst>
                                      </p:cBhvr>
                                      <p:to>
                                        <p:strVal val="visible"/>
                                      </p:to>
                                    </p:set>
                                    <p:animEffect transition="in" filter="blinds(horizontal)">
                                      <p:cBhvr>
                                        <p:cTn id="13" dur="500"/>
                                        <p:tgtEl>
                                          <p:spTgt spid="132710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27107">
                                            <p:txEl>
                                              <p:pRg st="3" end="3"/>
                                            </p:txEl>
                                          </p:spTgt>
                                        </p:tgtEl>
                                        <p:attrNameLst>
                                          <p:attrName>style.visibility</p:attrName>
                                        </p:attrNameLst>
                                      </p:cBhvr>
                                      <p:to>
                                        <p:strVal val="visible"/>
                                      </p:to>
                                    </p:set>
                                    <p:animEffect transition="in" filter="blinds(horizontal)">
                                      <p:cBhvr>
                                        <p:cTn id="16" dur="500"/>
                                        <p:tgtEl>
                                          <p:spTgt spid="132710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27107">
                                            <p:txEl>
                                              <p:pRg st="4" end="4"/>
                                            </p:txEl>
                                          </p:spTgt>
                                        </p:tgtEl>
                                        <p:attrNameLst>
                                          <p:attrName>style.visibility</p:attrName>
                                        </p:attrNameLst>
                                      </p:cBhvr>
                                      <p:to>
                                        <p:strVal val="visible"/>
                                      </p:to>
                                    </p:set>
                                    <p:animEffect transition="in" filter="blinds(horizontal)">
                                      <p:cBhvr>
                                        <p:cTn id="19" dur="500"/>
                                        <p:tgtEl>
                                          <p:spTgt spid="132710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327107">
                                            <p:txEl>
                                              <p:pRg st="5" end="5"/>
                                            </p:txEl>
                                          </p:spTgt>
                                        </p:tgtEl>
                                        <p:attrNameLst>
                                          <p:attrName>style.visibility</p:attrName>
                                        </p:attrNameLst>
                                      </p:cBhvr>
                                      <p:to>
                                        <p:strVal val="visible"/>
                                      </p:to>
                                    </p:set>
                                    <p:animEffect transition="in" filter="blinds(horizontal)">
                                      <p:cBhvr>
                                        <p:cTn id="22" dur="500"/>
                                        <p:tgtEl>
                                          <p:spTgt spid="132710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27108">
                                            <p:txEl>
                                              <p:pRg st="0" end="0"/>
                                            </p:txEl>
                                          </p:spTgt>
                                        </p:tgtEl>
                                        <p:attrNameLst>
                                          <p:attrName>style.visibility</p:attrName>
                                        </p:attrNameLst>
                                      </p:cBhvr>
                                      <p:to>
                                        <p:strVal val="visible"/>
                                      </p:to>
                                    </p:set>
                                    <p:animEffect transition="in" filter="blinds(horizontal)">
                                      <p:cBhvr>
                                        <p:cTn id="27" dur="500"/>
                                        <p:tgtEl>
                                          <p:spTgt spid="1327108">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327108">
                                            <p:txEl>
                                              <p:pRg st="1" end="1"/>
                                            </p:txEl>
                                          </p:spTgt>
                                        </p:tgtEl>
                                        <p:attrNameLst>
                                          <p:attrName>style.visibility</p:attrName>
                                        </p:attrNameLst>
                                      </p:cBhvr>
                                      <p:to>
                                        <p:strVal val="visible"/>
                                      </p:to>
                                    </p:set>
                                    <p:animEffect transition="in" filter="blinds(horizontal)">
                                      <p:cBhvr>
                                        <p:cTn id="30" dur="500"/>
                                        <p:tgtEl>
                                          <p:spTgt spid="1327108">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327108">
                                            <p:txEl>
                                              <p:pRg st="2" end="2"/>
                                            </p:txEl>
                                          </p:spTgt>
                                        </p:tgtEl>
                                        <p:attrNameLst>
                                          <p:attrName>style.visibility</p:attrName>
                                        </p:attrNameLst>
                                      </p:cBhvr>
                                      <p:to>
                                        <p:strVal val="visible"/>
                                      </p:to>
                                    </p:set>
                                    <p:animEffect transition="in" filter="blinds(horizontal)">
                                      <p:cBhvr>
                                        <p:cTn id="33" dur="500"/>
                                        <p:tgtEl>
                                          <p:spTgt spid="1327108">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327108">
                                            <p:txEl>
                                              <p:pRg st="3" end="3"/>
                                            </p:txEl>
                                          </p:spTgt>
                                        </p:tgtEl>
                                        <p:attrNameLst>
                                          <p:attrName>style.visibility</p:attrName>
                                        </p:attrNameLst>
                                      </p:cBhvr>
                                      <p:to>
                                        <p:strVal val="visible"/>
                                      </p:to>
                                    </p:set>
                                    <p:animEffect transition="in" filter="blinds(horizontal)">
                                      <p:cBhvr>
                                        <p:cTn id="36" dur="500"/>
                                        <p:tgtEl>
                                          <p:spTgt spid="1327108">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327108">
                                            <p:txEl>
                                              <p:pRg st="4" end="4"/>
                                            </p:txEl>
                                          </p:spTgt>
                                        </p:tgtEl>
                                        <p:attrNameLst>
                                          <p:attrName>style.visibility</p:attrName>
                                        </p:attrNameLst>
                                      </p:cBhvr>
                                      <p:to>
                                        <p:strVal val="visible"/>
                                      </p:to>
                                    </p:set>
                                    <p:animEffect transition="in" filter="blinds(horizontal)">
                                      <p:cBhvr>
                                        <p:cTn id="39" dur="500"/>
                                        <p:tgtEl>
                                          <p:spTgt spid="13271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70659"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9081E962-DA6F-45D5-A8C7-B969275D92A8}" type="slidenum">
              <a:rPr lang="en-US" altLang="zh-TW" sz="1400">
                <a:solidFill>
                  <a:srgbClr val="333399"/>
                </a:solidFill>
                <a:ea typeface="新細明體" panose="02020500000000000000" pitchFamily="18" charset="-120"/>
              </a:rPr>
              <a:pPr>
                <a:spcBef>
                  <a:spcPct val="0"/>
                </a:spcBef>
                <a:buClrTx/>
                <a:buFontTx/>
                <a:buNone/>
              </a:pPr>
              <a:t>8</a:t>
            </a:fld>
            <a:endParaRPr lang="en-US" altLang="zh-TW" sz="1400">
              <a:solidFill>
                <a:srgbClr val="333399"/>
              </a:solidFill>
              <a:ea typeface="新細明體" panose="02020500000000000000" pitchFamily="18" charset="-120"/>
            </a:endParaRPr>
          </a:p>
        </p:txBody>
      </p:sp>
      <p:sp>
        <p:nvSpPr>
          <p:cNvPr id="70660" name="Rectangle 2"/>
          <p:cNvSpPr>
            <a:spLocks noGrp="1" noChangeArrowheads="1"/>
          </p:cNvSpPr>
          <p:nvPr>
            <p:ph type="title"/>
          </p:nvPr>
        </p:nvSpPr>
        <p:spPr/>
        <p:txBody>
          <a:bodyPr/>
          <a:lstStyle/>
          <a:p>
            <a:pPr eaLnBrk="1" hangingPunct="1"/>
            <a:r>
              <a:rPr lang="en-US" altLang="zh-TW">
                <a:ea typeface="新細明體" panose="02020500000000000000" pitchFamily="18" charset="-120"/>
              </a:rPr>
              <a:t>Interview Formats</a:t>
            </a:r>
          </a:p>
        </p:txBody>
      </p:sp>
      <p:sp>
        <p:nvSpPr>
          <p:cNvPr id="1329155" name="AutoShape 3"/>
          <p:cNvSpPr>
            <a:spLocks noChangeArrowheads="1"/>
          </p:cNvSpPr>
          <p:nvPr/>
        </p:nvSpPr>
        <p:spPr bwMode="auto">
          <a:xfrm>
            <a:off x="993775" y="2354263"/>
            <a:ext cx="3363913" cy="912812"/>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Unstructured</a:t>
            </a:r>
          </a:p>
        </p:txBody>
      </p:sp>
      <p:sp>
        <p:nvSpPr>
          <p:cNvPr id="1329156" name="AutoShape 4"/>
          <p:cNvSpPr>
            <a:spLocks noChangeArrowheads="1"/>
          </p:cNvSpPr>
          <p:nvPr/>
        </p:nvSpPr>
        <p:spPr bwMode="auto">
          <a:xfrm>
            <a:off x="993775" y="3419475"/>
            <a:ext cx="3363913" cy="912813"/>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Semi-structured</a:t>
            </a:r>
          </a:p>
        </p:txBody>
      </p:sp>
      <p:sp>
        <p:nvSpPr>
          <p:cNvPr id="1329157" name="AutoShape 5"/>
          <p:cNvSpPr>
            <a:spLocks noChangeArrowheads="1"/>
          </p:cNvSpPr>
          <p:nvPr/>
        </p:nvSpPr>
        <p:spPr bwMode="auto">
          <a:xfrm>
            <a:off x="993775" y="4514850"/>
            <a:ext cx="3363913" cy="912813"/>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Structured</a:t>
            </a:r>
          </a:p>
        </p:txBody>
      </p:sp>
      <p:sp>
        <p:nvSpPr>
          <p:cNvPr id="1329158" name="Rectangle 6" descr="counseling"/>
          <p:cNvSpPr>
            <a:spLocks noChangeArrowheads="1"/>
          </p:cNvSpPr>
          <p:nvPr/>
        </p:nvSpPr>
        <p:spPr bwMode="auto">
          <a:xfrm>
            <a:off x="4756150" y="2076450"/>
            <a:ext cx="4506913" cy="3560763"/>
          </a:xfrm>
          <a:prstGeom prst="rect">
            <a:avLst/>
          </a:prstGeom>
          <a:blipFill dpi="0" rotWithShape="1">
            <a:blip r:embed="rId6"/>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spcBef>
                <a:spcPct val="0"/>
              </a:spcBef>
              <a:buClrTx/>
              <a:buFontTx/>
              <a:buNone/>
            </a:pPr>
            <a:endParaRPr lang="zh-TW" altLang="en-US" sz="2400">
              <a:solidFill>
                <a:schemeClr val="tx1"/>
              </a:solidFill>
              <a:ea typeface="新細明體" panose="02020500000000000000" pitchFamily="18" charset="-12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29158"/>
                                        </p:tgtEl>
                                        <p:attrNameLst>
                                          <p:attrName>style.visibility</p:attrName>
                                        </p:attrNameLst>
                                      </p:cBhvr>
                                      <p:to>
                                        <p:strVal val="visible"/>
                                      </p:to>
                                    </p:set>
                                    <p:animEffect transition="in" filter="blinds(horizontal)">
                                      <p:cBhvr>
                                        <p:cTn id="7" dur="500"/>
                                        <p:tgtEl>
                                          <p:spTgt spid="13291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9155"/>
                                        </p:tgtEl>
                                        <p:attrNameLst>
                                          <p:attrName>style.visibility</p:attrName>
                                        </p:attrNameLst>
                                      </p:cBhvr>
                                      <p:to>
                                        <p:strVal val="visible"/>
                                      </p:to>
                                    </p:set>
                                    <p:animEffect transition="in" filter="blinds(horizontal)">
                                      <p:cBhvr>
                                        <p:cTn id="12" dur="500"/>
                                        <p:tgtEl>
                                          <p:spTgt spid="1329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29156"/>
                                        </p:tgtEl>
                                        <p:attrNameLst>
                                          <p:attrName>style.visibility</p:attrName>
                                        </p:attrNameLst>
                                      </p:cBhvr>
                                      <p:to>
                                        <p:strVal val="visible"/>
                                      </p:to>
                                    </p:set>
                                    <p:animEffect transition="in" filter="blinds(horizontal)">
                                      <p:cBhvr>
                                        <p:cTn id="17" dur="500"/>
                                        <p:tgtEl>
                                          <p:spTgt spid="13291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29157"/>
                                        </p:tgtEl>
                                        <p:attrNameLst>
                                          <p:attrName>style.visibility</p:attrName>
                                        </p:attrNameLst>
                                      </p:cBhvr>
                                      <p:to>
                                        <p:strVal val="visible"/>
                                      </p:to>
                                    </p:set>
                                    <p:animEffect transition="in" filter="blinds(horizontal)">
                                      <p:cBhvr>
                                        <p:cTn id="22" dur="500"/>
                                        <p:tgtEl>
                                          <p:spTgt spid="132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155" grpId="0" animBg="1"/>
      <p:bldP spid="1329156" grpId="0" animBg="1"/>
      <p:bldP spid="1329157" grpId="0" animBg="1"/>
      <p:bldP spid="13291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a:solidFill>
                  <a:srgbClr val="333399"/>
                </a:solidFill>
                <a:ea typeface="新細明體" panose="02020500000000000000" pitchFamily="18" charset="-120"/>
              </a:rPr>
              <a:t>CK Farn, CYCU</a:t>
            </a:r>
            <a:endParaRPr lang="zh-TW" altLang="en-US" sz="1400">
              <a:solidFill>
                <a:srgbClr val="333399"/>
              </a:solidFill>
              <a:ea typeface="新細明體" panose="02020500000000000000" pitchFamily="18" charset="-120"/>
            </a:endParaRPr>
          </a:p>
        </p:txBody>
      </p:sp>
      <p:sp>
        <p:nvSpPr>
          <p:cNvPr id="72707"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ADB78687-2219-44A7-8314-7AA6751219AE}" type="slidenum">
              <a:rPr lang="en-US" altLang="zh-TW" sz="1400">
                <a:solidFill>
                  <a:srgbClr val="333399"/>
                </a:solidFill>
                <a:ea typeface="新細明體" panose="02020500000000000000" pitchFamily="18" charset="-120"/>
              </a:rPr>
              <a:pPr>
                <a:spcBef>
                  <a:spcPct val="0"/>
                </a:spcBef>
                <a:buClrTx/>
                <a:buFontTx/>
                <a:buNone/>
              </a:pPr>
              <a:t>9</a:t>
            </a:fld>
            <a:endParaRPr lang="en-US" altLang="zh-TW" sz="1400">
              <a:solidFill>
                <a:srgbClr val="333399"/>
              </a:solidFill>
              <a:ea typeface="新細明體" panose="02020500000000000000" pitchFamily="18" charset="-120"/>
            </a:endParaRPr>
          </a:p>
        </p:txBody>
      </p:sp>
      <p:sp>
        <p:nvSpPr>
          <p:cNvPr id="72708" name="Rectangle 2"/>
          <p:cNvSpPr>
            <a:spLocks noGrp="1" noChangeArrowheads="1"/>
          </p:cNvSpPr>
          <p:nvPr>
            <p:ph type="title"/>
          </p:nvPr>
        </p:nvSpPr>
        <p:spPr/>
        <p:txBody>
          <a:bodyPr/>
          <a:lstStyle/>
          <a:p>
            <a:pPr eaLnBrk="1" hangingPunct="1"/>
            <a:r>
              <a:rPr lang="en-US" altLang="zh-TW">
                <a:ea typeface="新細明體" panose="02020500000000000000" pitchFamily="18" charset="-120"/>
              </a:rPr>
              <a:t>Requirements for </a:t>
            </a:r>
            <a:br>
              <a:rPr lang="en-US" altLang="zh-TW">
                <a:ea typeface="新細明體" panose="02020500000000000000" pitchFamily="18" charset="-120"/>
              </a:rPr>
            </a:br>
            <a:r>
              <a:rPr lang="en-US" altLang="zh-TW">
                <a:ea typeface="新細明體" panose="02020500000000000000" pitchFamily="18" charset="-120"/>
              </a:rPr>
              <a:t>Unstructured Interviews</a:t>
            </a:r>
          </a:p>
        </p:txBody>
      </p:sp>
      <p:sp>
        <p:nvSpPr>
          <p:cNvPr id="1331203" name="AutoShape 3"/>
          <p:cNvSpPr>
            <a:spLocks noChangeArrowheads="1"/>
          </p:cNvSpPr>
          <p:nvPr/>
        </p:nvSpPr>
        <p:spPr bwMode="auto">
          <a:xfrm>
            <a:off x="3098800" y="2797175"/>
            <a:ext cx="3911600" cy="2546350"/>
          </a:xfrm>
          <a:custGeom>
            <a:avLst/>
            <a:gdLst>
              <a:gd name="T0" fmla="*/ 708361785 w 21600"/>
              <a:gd name="T1" fmla="*/ 150090239 h 21600"/>
              <a:gd name="T2" fmla="*/ 354180893 w 21600"/>
              <a:gd name="T3" fmla="*/ 300180478 h 21600"/>
              <a:gd name="T4" fmla="*/ 0 w 21600"/>
              <a:gd name="T5" fmla="*/ 150090239 h 21600"/>
              <a:gd name="T6" fmla="*/ 354180893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AE0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Distinctions</a:t>
            </a:r>
          </a:p>
        </p:txBody>
      </p:sp>
      <p:sp>
        <p:nvSpPr>
          <p:cNvPr id="1331204" name="AutoShape 4"/>
          <p:cNvSpPr>
            <a:spLocks noChangeArrowheads="1"/>
          </p:cNvSpPr>
          <p:nvPr/>
        </p:nvSpPr>
        <p:spPr bwMode="auto">
          <a:xfrm>
            <a:off x="2900363" y="1796780"/>
            <a:ext cx="4341812" cy="1000395"/>
          </a:xfrm>
          <a:prstGeom prst="octagon">
            <a:avLst>
              <a:gd name="adj" fmla="val 29287"/>
            </a:avLst>
          </a:prstGeom>
          <a:solidFill>
            <a:srgbClr val="5AC07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Developed dialog</a:t>
            </a:r>
          </a:p>
        </p:txBody>
      </p:sp>
      <p:sp>
        <p:nvSpPr>
          <p:cNvPr id="1331205" name="AutoShape 5"/>
          <p:cNvSpPr>
            <a:spLocks noChangeArrowheads="1"/>
          </p:cNvSpPr>
          <p:nvPr/>
        </p:nvSpPr>
        <p:spPr bwMode="auto">
          <a:xfrm>
            <a:off x="2882751" y="5354368"/>
            <a:ext cx="4341812" cy="911128"/>
          </a:xfrm>
          <a:prstGeom prst="octagon">
            <a:avLst>
              <a:gd name="adj" fmla="val 29287"/>
            </a:avLst>
          </a:prstGeom>
          <a:solidFill>
            <a:srgbClr val="5AC07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Interviewer skill</a:t>
            </a:r>
          </a:p>
        </p:txBody>
      </p:sp>
      <p:sp>
        <p:nvSpPr>
          <p:cNvPr id="1331206" name="AutoShape 6"/>
          <p:cNvSpPr>
            <a:spLocks noChangeArrowheads="1"/>
          </p:cNvSpPr>
          <p:nvPr/>
        </p:nvSpPr>
        <p:spPr bwMode="auto">
          <a:xfrm>
            <a:off x="282575" y="3179763"/>
            <a:ext cx="2816225" cy="1898650"/>
          </a:xfrm>
          <a:prstGeom prst="octagon">
            <a:avLst>
              <a:gd name="adj" fmla="val 29287"/>
            </a:avLst>
          </a:prstGeom>
          <a:solidFill>
            <a:srgbClr val="5AC07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Probe for</a:t>
            </a:r>
          </a:p>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answers</a:t>
            </a:r>
          </a:p>
        </p:txBody>
      </p:sp>
      <p:sp>
        <p:nvSpPr>
          <p:cNvPr id="1331207" name="AutoShape 7"/>
          <p:cNvSpPr>
            <a:spLocks noChangeArrowheads="1"/>
          </p:cNvSpPr>
          <p:nvPr/>
        </p:nvSpPr>
        <p:spPr bwMode="auto">
          <a:xfrm>
            <a:off x="7010400" y="3179763"/>
            <a:ext cx="2849563" cy="1898650"/>
          </a:xfrm>
          <a:prstGeom prst="octagon">
            <a:avLst>
              <a:gd name="adj" fmla="val 29287"/>
            </a:avLst>
          </a:prstGeom>
          <a:solidFill>
            <a:srgbClr val="5AC07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Interviewer </a:t>
            </a:r>
          </a:p>
          <a:p>
            <a:pPr algn="ct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creativity</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31203"/>
                                        </p:tgtEl>
                                        <p:attrNameLst>
                                          <p:attrName>style.visibility</p:attrName>
                                        </p:attrNameLst>
                                      </p:cBhvr>
                                      <p:to>
                                        <p:strVal val="visible"/>
                                      </p:to>
                                    </p:set>
                                    <p:animEffect transition="in" filter="blinds(horizontal)">
                                      <p:cBhvr>
                                        <p:cTn id="7" dur="500"/>
                                        <p:tgtEl>
                                          <p:spTgt spid="1331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204"/>
                                        </p:tgtEl>
                                        <p:attrNameLst>
                                          <p:attrName>style.visibility</p:attrName>
                                        </p:attrNameLst>
                                      </p:cBhvr>
                                      <p:to>
                                        <p:strVal val="visible"/>
                                      </p:to>
                                    </p:set>
                                    <p:animEffect transition="in" filter="blinds(horizontal)">
                                      <p:cBhvr>
                                        <p:cTn id="12" dur="500"/>
                                        <p:tgtEl>
                                          <p:spTgt spid="1331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207"/>
                                        </p:tgtEl>
                                        <p:attrNameLst>
                                          <p:attrName>style.visibility</p:attrName>
                                        </p:attrNameLst>
                                      </p:cBhvr>
                                      <p:to>
                                        <p:strVal val="visible"/>
                                      </p:to>
                                    </p:set>
                                    <p:animEffect transition="in" filter="blinds(horizontal)">
                                      <p:cBhvr>
                                        <p:cTn id="17" dur="500"/>
                                        <p:tgtEl>
                                          <p:spTgt spid="13312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1205"/>
                                        </p:tgtEl>
                                        <p:attrNameLst>
                                          <p:attrName>style.visibility</p:attrName>
                                        </p:attrNameLst>
                                      </p:cBhvr>
                                      <p:to>
                                        <p:strVal val="visible"/>
                                      </p:to>
                                    </p:set>
                                    <p:animEffect transition="in" filter="blinds(horizontal)">
                                      <p:cBhvr>
                                        <p:cTn id="22" dur="500"/>
                                        <p:tgtEl>
                                          <p:spTgt spid="13312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1206"/>
                                        </p:tgtEl>
                                        <p:attrNameLst>
                                          <p:attrName>style.visibility</p:attrName>
                                        </p:attrNameLst>
                                      </p:cBhvr>
                                      <p:to>
                                        <p:strVal val="visible"/>
                                      </p:to>
                                    </p:set>
                                    <p:animEffect transition="in" filter="blinds(horizontal)">
                                      <p:cBhvr>
                                        <p:cTn id="27" dur="500"/>
                                        <p:tgtEl>
                                          <p:spTgt spid="133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03" grpId="0" animBg="1"/>
      <p:bldP spid="1331204" grpId="0" animBg="1"/>
      <p:bldP spid="1331205" grpId="0" animBg="1"/>
      <p:bldP spid="1331206" grpId="0" animBg="1"/>
      <p:bldP spid="1331207" grpId="0" animBg="1"/>
    </p:bldLst>
  </p:timing>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2092</TotalTime>
  <Words>4277</Words>
  <Application>Microsoft Office PowerPoint</Application>
  <PresentationFormat>自訂</PresentationFormat>
  <Paragraphs>507</Paragraphs>
  <Slides>47</Slides>
  <Notes>46</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47</vt:i4>
      </vt:variant>
    </vt:vector>
  </HeadingPairs>
  <TitlesOfParts>
    <vt:vector size="53" baseType="lpstr">
      <vt:lpstr>GE Ming</vt:lpstr>
      <vt:lpstr>Arial</vt:lpstr>
      <vt:lpstr>Times New Roman</vt:lpstr>
      <vt:lpstr>Webdings</vt:lpstr>
      <vt:lpstr>Wingdings</vt:lpstr>
      <vt:lpstr>0ckf</vt:lpstr>
      <vt:lpstr>Qualitative Research 2  質性研究/定性研究</vt:lpstr>
      <vt:lpstr>Choosing a Qualitative Method</vt:lpstr>
      <vt:lpstr>NonProbability Sampling </vt:lpstr>
      <vt:lpstr>Qualitative Sampling </vt:lpstr>
      <vt:lpstr>The Interview Question Hierarchy</vt:lpstr>
      <vt:lpstr>Interviewer Responsibilities</vt:lpstr>
      <vt:lpstr>Elements of a Recruitment Screener: interview guide </vt:lpstr>
      <vt:lpstr>Interview Formats</vt:lpstr>
      <vt:lpstr>Requirements for  Unstructured Interviews</vt:lpstr>
      <vt:lpstr>The Interview Mode</vt:lpstr>
      <vt:lpstr>IDI vs Group</vt:lpstr>
      <vt:lpstr>Individual In-depth Interview</vt:lpstr>
      <vt:lpstr>Successful personal interview</vt:lpstr>
      <vt:lpstr>Interview technique 1</vt:lpstr>
      <vt:lpstr>Interview technique 2</vt:lpstr>
      <vt:lpstr>Tools: Questionnaires</vt:lpstr>
      <vt:lpstr>Use of language/text for the questionnaire</vt:lpstr>
      <vt:lpstr>Start and screen the interviewees</vt:lpstr>
      <vt:lpstr>Termination of interviews</vt:lpstr>
      <vt:lpstr>Acquisition and collation of information</vt:lpstr>
      <vt:lpstr>Group Interviews</vt:lpstr>
      <vt:lpstr>Determining the Number of Groups</vt:lpstr>
      <vt:lpstr>Group Interview Modes</vt:lpstr>
      <vt:lpstr>Observational studies</vt:lpstr>
      <vt:lpstr>Selecting the Data Collection Method</vt:lpstr>
      <vt:lpstr>Extra-linguistic analysis</vt:lpstr>
      <vt:lpstr>Merits of observations</vt:lpstr>
      <vt:lpstr>Limitation of observations</vt:lpstr>
      <vt:lpstr>Criteria for qualified observers</vt:lpstr>
      <vt:lpstr>Conducting observational studies</vt:lpstr>
      <vt:lpstr>Systematic Observation</vt:lpstr>
      <vt:lpstr>Research Design</vt:lpstr>
      <vt:lpstr>Content of Observation</vt:lpstr>
      <vt:lpstr>Data Collection</vt:lpstr>
      <vt:lpstr>Using Observation</vt:lpstr>
      <vt:lpstr>Observational studies</vt:lpstr>
      <vt:lpstr>Nonbehavioral Observation</vt:lpstr>
      <vt:lpstr>Behavioral Observation</vt:lpstr>
      <vt:lpstr>Extralinguistic Observation</vt:lpstr>
      <vt:lpstr>Non-intrusive measurements</vt:lpstr>
      <vt:lpstr>Flowchart for Checklist Design</vt:lpstr>
      <vt:lpstr>Relationship between the observer and the objects</vt:lpstr>
      <vt:lpstr>Recording</vt:lpstr>
      <vt:lpstr>Errors Introduced by Observers</vt:lpstr>
      <vt:lpstr>Evaluation of  Behavioral Observation</vt:lpstr>
      <vt:lpstr>Combining Qualitative Methodologies</vt:lpstr>
      <vt:lpstr>Triangulation:  Merging Qualitative and Quantitative</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研究方法</dc:title>
  <dc:subject>Instruments 量表設計</dc:subject>
  <dc:creator>范錚強</dc:creator>
  <cp:lastModifiedBy>范錚強</cp:lastModifiedBy>
  <cp:revision>99</cp:revision>
  <dcterms:modified xsi:type="dcterms:W3CDTF">2024-01-03T13:45:46Z</dcterms:modified>
</cp:coreProperties>
</file>