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5"/>
  </p:notesMasterIdLst>
  <p:handoutMasterIdLst>
    <p:handoutMasterId r:id="rId56"/>
  </p:handoutMasterIdLst>
  <p:sldIdLst>
    <p:sldId id="399" r:id="rId2"/>
    <p:sldId id="366" r:id="rId3"/>
    <p:sldId id="400" r:id="rId4"/>
    <p:sldId id="330" r:id="rId5"/>
    <p:sldId id="331" r:id="rId6"/>
    <p:sldId id="332" r:id="rId7"/>
    <p:sldId id="333" r:id="rId8"/>
    <p:sldId id="334" r:id="rId9"/>
    <p:sldId id="401"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2" r:id="rId27"/>
    <p:sldId id="353" r:id="rId28"/>
    <p:sldId id="354" r:id="rId29"/>
    <p:sldId id="355" r:id="rId30"/>
    <p:sldId id="356" r:id="rId31"/>
    <p:sldId id="357" r:id="rId32"/>
    <p:sldId id="368" r:id="rId33"/>
    <p:sldId id="369" r:id="rId34"/>
    <p:sldId id="370" r:id="rId35"/>
    <p:sldId id="371" r:id="rId36"/>
    <p:sldId id="374" r:id="rId37"/>
    <p:sldId id="375" r:id="rId38"/>
    <p:sldId id="376" r:id="rId39"/>
    <p:sldId id="377" r:id="rId40"/>
    <p:sldId id="378" r:id="rId41"/>
    <p:sldId id="379" r:id="rId42"/>
    <p:sldId id="380" r:id="rId43"/>
    <p:sldId id="381" r:id="rId44"/>
    <p:sldId id="382" r:id="rId45"/>
    <p:sldId id="383" r:id="rId46"/>
    <p:sldId id="384" r:id="rId47"/>
    <p:sldId id="385" r:id="rId48"/>
    <p:sldId id="386" r:id="rId49"/>
    <p:sldId id="387" r:id="rId50"/>
    <p:sldId id="391" r:id="rId51"/>
    <p:sldId id="392" r:id="rId52"/>
    <p:sldId id="393" r:id="rId53"/>
    <p:sldId id="397" r:id="rId54"/>
  </p:sldIdLst>
  <p:sldSz cx="10274300" cy="6845300"/>
  <p:notesSz cx="7073900" cy="10325100"/>
  <p:kinsoku lang="zh-TW" invalStChars="!),.:;?]}，、。．；：？！︰…‥﹐﹑﹒﹔﹕﹖﹗｜–︱—︳?︴﹏）︶﹜︸〕︺】︼》︾〉﹀」﹂』﹄﹚﹜﹞’”〞′·" invalEndChars="([{（︵﹛︷〔︹【︻《︽〈︿「﹁『﹃﹙﹛﹝‘“〝‵"/>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56">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CC3300"/>
    <a:srgbClr val="FFFF66"/>
    <a:srgbClr val="CCFFCC"/>
    <a:srgbClr val="009900"/>
    <a:srgbClr val="FFCCCC"/>
    <a:srgbClr val="CCEC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74327" autoAdjust="0"/>
  </p:normalViewPr>
  <p:slideViewPr>
    <p:cSldViewPr showGuides="1">
      <p:cViewPr varScale="1">
        <p:scale>
          <a:sx n="95" d="100"/>
          <a:sy n="95" d="100"/>
        </p:scale>
        <p:origin x="1032" y="90"/>
      </p:cViewPr>
      <p:guideLst>
        <p:guide orient="horz" pos="2156"/>
        <p:guide pos="32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0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noTextEdit="1"/>
          </p:cNvSpPr>
          <p:nvPr>
            <p:ph type="sldImg" idx="2"/>
          </p:nvPr>
        </p:nvSpPr>
        <p:spPr bwMode="auto">
          <a:xfrm>
            <a:off x="971550" y="882650"/>
            <a:ext cx="5143500" cy="341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800798022"/>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1pPr>
    <a:lvl2pPr marL="4572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2pPr>
    <a:lvl3pPr marL="9144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3pPr>
    <a:lvl4pPr marL="13716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4pPr>
    <a:lvl5pPr marL="18288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79488" y="882650"/>
            <a:ext cx="5127625" cy="3416300"/>
          </a:xfrm>
        </p:spPr>
      </p:sp>
      <p:sp>
        <p:nvSpPr>
          <p:cNvPr id="3" name="備忘稿版面配置區 2"/>
          <p:cNvSpPr>
            <a:spLocks noGrp="1"/>
          </p:cNvSpPr>
          <p:nvPr>
            <p:ph type="body" idx="1"/>
          </p:nvPr>
        </p:nvSpPr>
        <p:spPr>
          <a:xfrm>
            <a:off x="708025" y="4968875"/>
            <a:ext cx="5657850" cy="4065588"/>
          </a:xfrm>
          <a:prstGeom prst="rect">
            <a:avLst/>
          </a:prstGeom>
        </p:spPr>
        <p:txBody>
          <a:bodyPr/>
          <a:lstStyle/>
          <a:p>
            <a:endParaRPr lang="zh-TW" altLang="en-US"/>
          </a:p>
        </p:txBody>
      </p:sp>
    </p:spTree>
    <p:extLst>
      <p:ext uri="{BB962C8B-B14F-4D97-AF65-F5344CB8AC3E}">
        <p14:creationId xmlns:p14="http://schemas.microsoft.com/office/powerpoint/2010/main" val="4037444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noTextEdit="1"/>
          </p:cNvSpPr>
          <p:nvPr>
            <p:ph type="sldImg"/>
          </p:nvPr>
        </p:nvSpPr>
        <p:spPr>
          <a:xfrm>
            <a:off x="631825" y="774700"/>
            <a:ext cx="5810250" cy="3871913"/>
          </a:xfrm>
        </p:spPr>
      </p:sp>
      <p:sp>
        <p:nvSpPr>
          <p:cNvPr id="24579"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smtClean="0">
                <a:ea typeface="新細明體" panose="02020500000000000000" pitchFamily="18" charset="-120"/>
              </a:rPr>
              <a:t>What is the ideal number of points for a rating scale? </a:t>
            </a:r>
          </a:p>
          <a:p>
            <a:pPr lvl="2">
              <a:buFontTx/>
              <a:buChar char="•"/>
            </a:pPr>
            <a:r>
              <a:rPr lang="en-US" altLang="zh-TW" smtClean="0">
                <a:ea typeface="新細明體" panose="02020500000000000000" pitchFamily="18" charset="-120"/>
              </a:rPr>
              <a:t>A scale should be appropriate for its purpose. For a scale to be useful, it should match the stimulus presented and extract information proportionate to the complexity of the attitude object, concept, or construct. </a:t>
            </a:r>
          </a:p>
          <a:p>
            <a:pPr lvl="4">
              <a:buFontTx/>
              <a:buChar char="•"/>
            </a:pPr>
            <a:r>
              <a:rPr lang="en-US" altLang="zh-TW" smtClean="0">
                <a:ea typeface="新細明體" panose="02020500000000000000" pitchFamily="18" charset="-120"/>
              </a:rPr>
              <a:t>E.g., A product that requires little effort or thought to purchase can be measured with a simple scale (perhaps a 3 point scale). When the product is complex, a scale with 5 to 11 points should be considered.</a:t>
            </a:r>
          </a:p>
          <a:p>
            <a:pPr lvl="1">
              <a:buFontTx/>
              <a:buChar char="•"/>
            </a:pPr>
            <a:r>
              <a:rPr lang="en-US" altLang="zh-TW" smtClean="0">
                <a:ea typeface="新細明體" panose="02020500000000000000" pitchFamily="18" charset="-120"/>
              </a:rPr>
              <a:t>As the number of scale points increases, the reliability of the measure increases. </a:t>
            </a:r>
          </a:p>
          <a:p>
            <a:pPr lvl="3">
              <a:buFontTx/>
              <a:buChar char="•"/>
            </a:pPr>
            <a:r>
              <a:rPr lang="en-US" altLang="zh-TW" smtClean="0">
                <a:ea typeface="新細明體" panose="02020500000000000000" pitchFamily="18" charset="-120"/>
              </a:rPr>
              <a:t>In some studies, scales with 11 points may produce more valid results than 3, 5, or 7 point scales. </a:t>
            </a:r>
          </a:p>
          <a:p>
            <a:pPr lvl="3">
              <a:buFontTx/>
              <a:buChar char="•"/>
            </a:pPr>
            <a:r>
              <a:rPr lang="en-US" altLang="zh-TW" smtClean="0">
                <a:ea typeface="新細明體" panose="02020500000000000000" pitchFamily="18" charset="-120"/>
              </a:rPr>
              <a:t>Some constructs require greater measurement sensitivity and the opportunity to extract more variance, which additional scale points provide. </a:t>
            </a:r>
          </a:p>
          <a:p>
            <a:pPr lvl="3">
              <a:buFontTx/>
              <a:buChar char="•"/>
            </a:pPr>
            <a:r>
              <a:rPr lang="en-US" altLang="zh-TW" smtClean="0">
                <a:ea typeface="新細明體" panose="02020500000000000000" pitchFamily="18" charset="-120"/>
              </a:rPr>
              <a:t>A larger number of scale points are needed to produce accuracy when using single-dimension versus multiple dimension scales.</a:t>
            </a:r>
          </a:p>
        </p:txBody>
      </p:sp>
    </p:spTree>
    <p:extLst>
      <p:ext uri="{BB962C8B-B14F-4D97-AF65-F5344CB8AC3E}">
        <p14:creationId xmlns:p14="http://schemas.microsoft.com/office/powerpoint/2010/main" val="213063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noTextEdit="1"/>
          </p:cNvSpPr>
          <p:nvPr>
            <p:ph type="sldImg"/>
          </p:nvPr>
        </p:nvSpPr>
        <p:spPr>
          <a:xfrm>
            <a:off x="631825" y="774700"/>
            <a:ext cx="5810250" cy="3871913"/>
          </a:xfrm>
        </p:spPr>
      </p:sp>
      <p:sp>
        <p:nvSpPr>
          <p:cNvPr id="26627"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smtClean="0">
                <a:ea typeface="新細明體" panose="02020500000000000000" pitchFamily="18" charset="-120"/>
              </a:rPr>
              <a:t>Some raters are reluctant to give extreme judgments and this fact accounts for the </a:t>
            </a:r>
            <a:r>
              <a:rPr lang="en-US" altLang="zh-TW" b="1" smtClean="0">
                <a:ea typeface="新細明體" panose="02020500000000000000" pitchFamily="18" charset="-120"/>
              </a:rPr>
              <a:t>error of central tendency</a:t>
            </a:r>
            <a:r>
              <a:rPr lang="en-US" altLang="zh-TW" smtClean="0">
                <a:ea typeface="新細明體" panose="02020500000000000000" pitchFamily="18" charset="-120"/>
              </a:rPr>
              <a:t>. </a:t>
            </a:r>
          </a:p>
          <a:p>
            <a:pPr>
              <a:buFontTx/>
              <a:buChar char="•"/>
            </a:pPr>
            <a:r>
              <a:rPr lang="en-US" altLang="zh-TW" smtClean="0">
                <a:ea typeface="新細明體" panose="02020500000000000000" pitchFamily="18" charset="-120"/>
              </a:rPr>
              <a:t>Participants may also be “easy raters” or “hard raters” making what is called </a:t>
            </a:r>
            <a:r>
              <a:rPr lang="en-US" altLang="zh-TW" b="1" smtClean="0">
                <a:ea typeface="新細明體" panose="02020500000000000000" pitchFamily="18" charset="-120"/>
              </a:rPr>
              <a:t>error of leniency</a:t>
            </a:r>
            <a:r>
              <a:rPr lang="en-US" altLang="zh-TW" smtClean="0">
                <a:ea typeface="新細明體" panose="02020500000000000000" pitchFamily="18" charset="-120"/>
              </a:rPr>
              <a:t>. </a:t>
            </a:r>
          </a:p>
          <a:p>
            <a:pPr>
              <a:buFontTx/>
              <a:buChar char="•"/>
            </a:pPr>
            <a:endParaRPr lang="en-US" altLang="zh-TW" smtClean="0">
              <a:ea typeface="新細明體" panose="02020500000000000000" pitchFamily="18" charset="-120"/>
            </a:endParaRPr>
          </a:p>
          <a:p>
            <a:r>
              <a:rPr lang="en-US" altLang="zh-TW" smtClean="0">
                <a:ea typeface="新細明體" panose="02020500000000000000" pitchFamily="18" charset="-120"/>
              </a:rPr>
              <a:t>Suggestions for addressing these tendencies are provided in the slide.</a:t>
            </a:r>
          </a:p>
        </p:txBody>
      </p:sp>
    </p:spTree>
    <p:extLst>
      <p:ext uri="{BB962C8B-B14F-4D97-AF65-F5344CB8AC3E}">
        <p14:creationId xmlns:p14="http://schemas.microsoft.com/office/powerpoint/2010/main" val="94053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a:xfrm>
            <a:off x="631825" y="774700"/>
            <a:ext cx="5810250" cy="3871913"/>
          </a:xfrm>
        </p:spPr>
      </p:sp>
      <p:sp>
        <p:nvSpPr>
          <p:cNvPr id="28675"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lvl="1">
              <a:buFontTx/>
              <a:buChar char="•"/>
            </a:pPr>
            <a:r>
              <a:rPr lang="en-US" altLang="zh-TW" smtClean="0">
                <a:ea typeface="新細明體" panose="02020500000000000000" pitchFamily="18" charset="-120"/>
              </a:rPr>
              <a:t>A </a:t>
            </a:r>
            <a:r>
              <a:rPr lang="en-US" altLang="zh-TW" b="1" smtClean="0">
                <a:ea typeface="新細明體" panose="02020500000000000000" pitchFamily="18" charset="-120"/>
              </a:rPr>
              <a:t>primacy effect</a:t>
            </a:r>
            <a:r>
              <a:rPr lang="en-US" altLang="zh-TW" smtClean="0">
                <a:ea typeface="新細明體" panose="02020500000000000000" pitchFamily="18" charset="-120"/>
              </a:rPr>
              <a:t> is one that occurs when respondents tend to choose the answer that they saw first. </a:t>
            </a:r>
          </a:p>
          <a:p>
            <a:pPr lvl="1">
              <a:buFontTx/>
              <a:buChar char="•"/>
            </a:pPr>
            <a:r>
              <a:rPr lang="en-US" altLang="zh-TW" smtClean="0">
                <a:ea typeface="新細明體" panose="02020500000000000000" pitchFamily="18" charset="-120"/>
              </a:rPr>
              <a:t>When respondents choose the answer seen most recently, the </a:t>
            </a:r>
            <a:r>
              <a:rPr lang="en-US" altLang="zh-TW" b="1" smtClean="0">
                <a:ea typeface="新細明體" panose="02020500000000000000" pitchFamily="18" charset="-120"/>
              </a:rPr>
              <a:t>recency effect</a:t>
            </a:r>
            <a:r>
              <a:rPr lang="en-US" altLang="zh-TW" smtClean="0">
                <a:ea typeface="新細明體" panose="02020500000000000000" pitchFamily="18" charset="-120"/>
              </a:rPr>
              <a:t> has occurred. </a:t>
            </a:r>
          </a:p>
          <a:p>
            <a:r>
              <a:rPr lang="en-US" altLang="zh-TW" smtClean="0">
                <a:ea typeface="新細明體" panose="02020500000000000000" pitchFamily="18" charset="-120"/>
              </a:rPr>
              <a:t>These problems can be avoided by randomizing the order in which responses are presented.</a:t>
            </a:r>
          </a:p>
        </p:txBody>
      </p:sp>
    </p:spTree>
    <p:extLst>
      <p:ext uri="{BB962C8B-B14F-4D97-AF65-F5344CB8AC3E}">
        <p14:creationId xmlns:p14="http://schemas.microsoft.com/office/powerpoint/2010/main" val="1663627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xfrm>
            <a:off x="631825" y="774700"/>
            <a:ext cx="5810250" cy="3871913"/>
          </a:xfrm>
        </p:spPr>
      </p:sp>
      <p:sp>
        <p:nvSpPr>
          <p:cNvPr id="30723"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The </a:t>
            </a:r>
            <a:r>
              <a:rPr lang="en-US" altLang="zh-TW" b="1" smtClean="0">
                <a:ea typeface="新細明體" panose="02020500000000000000" pitchFamily="18" charset="-120"/>
              </a:rPr>
              <a:t>halo effect</a:t>
            </a:r>
            <a:r>
              <a:rPr lang="en-US" altLang="zh-TW" smtClean="0">
                <a:ea typeface="新細明體" panose="02020500000000000000" pitchFamily="18" charset="-120"/>
              </a:rPr>
              <a:t> is the systematic bias that the rater introduces by carrying over a generalized impression of the subject from one rating to another. </a:t>
            </a:r>
          </a:p>
          <a:p>
            <a:pPr lvl="1">
              <a:buFontTx/>
              <a:buChar char="•"/>
            </a:pPr>
            <a:r>
              <a:rPr lang="en-US" altLang="zh-TW" smtClean="0">
                <a:ea typeface="新細明體" panose="02020500000000000000" pitchFamily="18" charset="-120"/>
              </a:rPr>
              <a:t>For instance, a teacher may expect that a student who did well on the first exam to do well on the second. </a:t>
            </a:r>
          </a:p>
          <a:p>
            <a:endParaRPr lang="en-US" altLang="zh-TW" smtClean="0">
              <a:ea typeface="新細明體" panose="02020500000000000000" pitchFamily="18" charset="-120"/>
            </a:endParaRPr>
          </a:p>
          <a:p>
            <a:r>
              <a:rPr lang="en-US" altLang="zh-TW" smtClean="0">
                <a:ea typeface="新細明體" panose="02020500000000000000" pitchFamily="18" charset="-120"/>
              </a:rPr>
              <a:t>Ways of counteracting the halo effect are listed in the slide.</a:t>
            </a:r>
          </a:p>
        </p:txBody>
      </p:sp>
    </p:spTree>
    <p:extLst>
      <p:ext uri="{BB962C8B-B14F-4D97-AF65-F5344CB8AC3E}">
        <p14:creationId xmlns:p14="http://schemas.microsoft.com/office/powerpoint/2010/main" val="580801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xfrm>
            <a:off x="631825" y="774700"/>
            <a:ext cx="5810250" cy="3871913"/>
          </a:xfrm>
        </p:spPr>
      </p:sp>
      <p:sp>
        <p:nvSpPr>
          <p:cNvPr id="32771"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smtClean="0">
                <a:ea typeface="新細明體" panose="02020500000000000000" pitchFamily="18" charset="-120"/>
              </a:rPr>
              <a:t>This scale is also called a </a:t>
            </a:r>
            <a:r>
              <a:rPr lang="en-US" altLang="zh-TW" b="1" dirty="0" smtClean="0">
                <a:ea typeface="新細明體" panose="02020500000000000000" pitchFamily="18" charset="-120"/>
              </a:rPr>
              <a:t>dichotomous scale</a:t>
            </a:r>
            <a:r>
              <a:rPr lang="en-US" altLang="zh-TW" dirty="0" smtClean="0">
                <a:ea typeface="新細明體" panose="02020500000000000000" pitchFamily="18" charset="-120"/>
              </a:rPr>
              <a:t>. </a:t>
            </a:r>
          </a:p>
          <a:p>
            <a:pPr lvl="1">
              <a:buFontTx/>
              <a:buChar char="•"/>
            </a:pPr>
            <a:r>
              <a:rPr lang="en-US" altLang="zh-TW" dirty="0" smtClean="0">
                <a:ea typeface="新細明體" panose="02020500000000000000" pitchFamily="18" charset="-120"/>
              </a:rPr>
              <a:t>It offers two mutually exclusive response choices. </a:t>
            </a:r>
          </a:p>
          <a:p>
            <a:r>
              <a:rPr lang="en-US" altLang="zh-TW" dirty="0" smtClean="0">
                <a:ea typeface="新細明體" panose="02020500000000000000" pitchFamily="18" charset="-120"/>
              </a:rPr>
              <a:t>In the example shown in the slide, the response choices are yes and no, but they could be other response choices too such as agree and disagree. </a:t>
            </a:r>
          </a:p>
        </p:txBody>
      </p:sp>
    </p:spTree>
    <p:extLst>
      <p:ext uri="{BB962C8B-B14F-4D97-AF65-F5344CB8AC3E}">
        <p14:creationId xmlns:p14="http://schemas.microsoft.com/office/powerpoint/2010/main" val="182762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xfrm>
            <a:off x="631825" y="774700"/>
            <a:ext cx="5810250" cy="3871913"/>
          </a:xfrm>
        </p:spPr>
      </p:sp>
      <p:sp>
        <p:nvSpPr>
          <p:cNvPr id="34819"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When there are multiple options for the rater but only one answer is sought, the </a:t>
            </a:r>
            <a:r>
              <a:rPr lang="en-US" altLang="zh-TW" b="1" smtClean="0">
                <a:ea typeface="新細明體" panose="02020500000000000000" pitchFamily="18" charset="-120"/>
              </a:rPr>
              <a:t>multiple-choice, single-response scale</a:t>
            </a:r>
            <a:r>
              <a:rPr lang="en-US" altLang="zh-TW" smtClean="0">
                <a:ea typeface="新細明體" panose="02020500000000000000" pitchFamily="18" charset="-120"/>
              </a:rPr>
              <a:t> is appropriate. </a:t>
            </a:r>
          </a:p>
          <a:p>
            <a:pPr lvl="1">
              <a:buFontTx/>
              <a:buChar char="•"/>
            </a:pPr>
            <a:r>
              <a:rPr lang="en-US" altLang="zh-TW" smtClean="0">
                <a:ea typeface="新細明體" panose="02020500000000000000" pitchFamily="18" charset="-120"/>
              </a:rPr>
              <a:t>The other response may be omitted when exhaustiveness of categories is not critical or there is no possibility for an other response. </a:t>
            </a:r>
          </a:p>
          <a:p>
            <a:pPr lvl="1">
              <a:buFontTx/>
              <a:buChar char="•"/>
            </a:pPr>
            <a:r>
              <a:rPr lang="en-US" altLang="zh-TW" smtClean="0">
                <a:ea typeface="新細明體" panose="02020500000000000000" pitchFamily="18" charset="-120"/>
              </a:rPr>
              <a:t>This scale produces nominal data.</a:t>
            </a:r>
          </a:p>
        </p:txBody>
      </p:sp>
    </p:spTree>
    <p:extLst>
      <p:ext uri="{BB962C8B-B14F-4D97-AF65-F5344CB8AC3E}">
        <p14:creationId xmlns:p14="http://schemas.microsoft.com/office/powerpoint/2010/main" val="2124634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xfrm>
            <a:off x="631825" y="774700"/>
            <a:ext cx="5810250" cy="3871913"/>
          </a:xfrm>
        </p:spPr>
      </p:sp>
      <p:sp>
        <p:nvSpPr>
          <p:cNvPr id="36867"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smtClean="0">
                <a:ea typeface="新細明體" panose="02020500000000000000" pitchFamily="18" charset="-120"/>
              </a:rPr>
              <a:t>This scale is a variation of the last and is called a checklist. </a:t>
            </a:r>
          </a:p>
          <a:p>
            <a:pPr>
              <a:buFontTx/>
              <a:buChar char="•"/>
            </a:pPr>
            <a:r>
              <a:rPr lang="en-US" altLang="zh-TW" smtClean="0">
                <a:ea typeface="新細明體" panose="02020500000000000000" pitchFamily="18" charset="-120"/>
              </a:rPr>
              <a:t>It allows the rater to select one or several alternatives. </a:t>
            </a:r>
          </a:p>
          <a:p>
            <a:pPr>
              <a:buFontTx/>
              <a:buChar char="•"/>
            </a:pPr>
            <a:r>
              <a:rPr lang="en-US" altLang="zh-TW" smtClean="0">
                <a:ea typeface="新細明體" panose="02020500000000000000" pitchFamily="18" charset="-120"/>
              </a:rPr>
              <a:t>The cumulative feature of this scale can be beneficial when a complete picture of the participant’s choice is desired, but it may also present a problem for reporting when research sponsors expect the responses to sum to 100 percent. </a:t>
            </a:r>
          </a:p>
          <a:p>
            <a:pPr>
              <a:buFontTx/>
              <a:buChar char="•"/>
            </a:pPr>
            <a:r>
              <a:rPr lang="en-US" altLang="zh-TW" smtClean="0">
                <a:ea typeface="新細明體" panose="02020500000000000000" pitchFamily="18" charset="-120"/>
              </a:rPr>
              <a:t>This scale generates nominal data. </a:t>
            </a:r>
          </a:p>
        </p:txBody>
      </p:sp>
    </p:spTree>
    <p:extLst>
      <p:ext uri="{BB962C8B-B14F-4D97-AF65-F5344CB8AC3E}">
        <p14:creationId xmlns:p14="http://schemas.microsoft.com/office/powerpoint/2010/main" val="3941780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noTextEdit="1"/>
          </p:cNvSpPr>
          <p:nvPr>
            <p:ph type="sldImg"/>
          </p:nvPr>
        </p:nvSpPr>
        <p:spPr>
          <a:xfrm>
            <a:off x="631825" y="774700"/>
            <a:ext cx="5810250" cy="3871913"/>
          </a:xfrm>
        </p:spPr>
      </p:sp>
      <p:sp>
        <p:nvSpPr>
          <p:cNvPr id="38915"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smtClean="0">
                <a:ea typeface="新細明體" panose="02020500000000000000" pitchFamily="18" charset="-120"/>
              </a:rPr>
              <a:t>The </a:t>
            </a:r>
            <a:r>
              <a:rPr lang="en-US" altLang="zh-TW" b="1" smtClean="0">
                <a:ea typeface="新細明體" panose="02020500000000000000" pitchFamily="18" charset="-120"/>
              </a:rPr>
              <a:t>Likert scale</a:t>
            </a:r>
            <a:r>
              <a:rPr lang="en-US" altLang="zh-TW" smtClean="0">
                <a:ea typeface="新細明體" panose="02020500000000000000" pitchFamily="18" charset="-120"/>
              </a:rPr>
              <a:t> was developed by Rensis Likert and is the most frequently used variation of the summated rating scale. </a:t>
            </a:r>
          </a:p>
          <a:p>
            <a:pPr lvl="2">
              <a:buFontTx/>
              <a:buChar char="•"/>
            </a:pPr>
            <a:r>
              <a:rPr lang="en-US" altLang="zh-TW" b="1" smtClean="0">
                <a:ea typeface="新細明體" panose="02020500000000000000" pitchFamily="18" charset="-120"/>
              </a:rPr>
              <a:t>Summated rating scales</a:t>
            </a:r>
            <a:r>
              <a:rPr lang="en-US" altLang="zh-TW" smtClean="0">
                <a:ea typeface="新細明體" panose="02020500000000000000" pitchFamily="18" charset="-120"/>
              </a:rPr>
              <a:t> consist of statements that express either a favorable or unfavorable attitude toward the object of interest. </a:t>
            </a:r>
          </a:p>
          <a:p>
            <a:pPr lvl="2">
              <a:buFontTx/>
              <a:buChar char="•"/>
            </a:pPr>
            <a:r>
              <a:rPr lang="en-US" altLang="zh-TW" smtClean="0">
                <a:ea typeface="新細明體" panose="02020500000000000000" pitchFamily="18" charset="-120"/>
              </a:rPr>
              <a:t>The participant is asked to agree or disagree with each statement. </a:t>
            </a:r>
          </a:p>
          <a:p>
            <a:pPr lvl="2">
              <a:buFontTx/>
              <a:buChar char="•"/>
            </a:pPr>
            <a:r>
              <a:rPr lang="en-US" altLang="zh-TW" smtClean="0">
                <a:ea typeface="新細明體" panose="02020500000000000000" pitchFamily="18" charset="-120"/>
              </a:rPr>
              <a:t>Each response is given a numerical score to reflect its degree of attitudinal favorableness and the scores may be summed to measure the participant’s overall attitude. </a:t>
            </a:r>
          </a:p>
          <a:p>
            <a:pPr lvl="2">
              <a:buFontTx/>
              <a:buChar char="•"/>
            </a:pPr>
            <a:r>
              <a:rPr lang="en-US" altLang="zh-TW" smtClean="0">
                <a:ea typeface="新細明體" panose="02020500000000000000" pitchFamily="18" charset="-120"/>
              </a:rPr>
              <a:t>Likert-like scales may use 7 or 9 scale points. </a:t>
            </a:r>
          </a:p>
          <a:p>
            <a:pPr lvl="2">
              <a:buFontTx/>
              <a:buChar char="•"/>
            </a:pPr>
            <a:r>
              <a:rPr lang="en-US" altLang="zh-TW" smtClean="0">
                <a:ea typeface="新細明體" panose="02020500000000000000" pitchFamily="18" charset="-120"/>
              </a:rPr>
              <a:t>They are quick and easy to construct. </a:t>
            </a:r>
          </a:p>
          <a:p>
            <a:pPr lvl="2">
              <a:buFontTx/>
              <a:buChar char="•"/>
            </a:pPr>
            <a:r>
              <a:rPr lang="en-US" altLang="zh-TW" smtClean="0">
                <a:ea typeface="新細明體" panose="02020500000000000000" pitchFamily="18" charset="-120"/>
              </a:rPr>
              <a:t>The scale produces interval data.</a:t>
            </a:r>
          </a:p>
          <a:p>
            <a:r>
              <a:rPr lang="en-US" altLang="zh-TW" smtClean="0">
                <a:ea typeface="新細明體" panose="02020500000000000000" pitchFamily="18" charset="-120"/>
              </a:rPr>
              <a:t>Originally, creating a Likert scale involved a procedure known as </a:t>
            </a:r>
            <a:r>
              <a:rPr lang="en-US" altLang="zh-TW" b="1" smtClean="0">
                <a:ea typeface="新細明體" panose="02020500000000000000" pitchFamily="18" charset="-120"/>
              </a:rPr>
              <a:t>item analysis</a:t>
            </a:r>
            <a:r>
              <a:rPr lang="en-US" altLang="zh-TW" smtClean="0">
                <a:ea typeface="新細明體" panose="02020500000000000000" pitchFamily="18" charset="-120"/>
              </a:rPr>
              <a:t>. </a:t>
            </a:r>
          </a:p>
          <a:p>
            <a:pPr lvl="1">
              <a:buFontTx/>
              <a:buChar char="•"/>
            </a:pPr>
            <a:r>
              <a:rPr lang="en-US" altLang="zh-TW" smtClean="0">
                <a:ea typeface="新細明體" panose="02020500000000000000" pitchFamily="18" charset="-120"/>
              </a:rPr>
              <a:t>Item analysis assesses each item based on how well it discriminates between those people whose total score is high and those whose total score is low. </a:t>
            </a:r>
          </a:p>
          <a:p>
            <a:pPr lvl="1">
              <a:buFontTx/>
              <a:buChar char="•"/>
            </a:pPr>
            <a:r>
              <a:rPr lang="en-US" altLang="zh-TW" smtClean="0">
                <a:ea typeface="新細明體" panose="02020500000000000000" pitchFamily="18" charset="-120"/>
              </a:rPr>
              <a:t>It involves calculating the mean scores for each scale item among the low scorers and the high scorers. </a:t>
            </a:r>
          </a:p>
          <a:p>
            <a:pPr lvl="1">
              <a:buFontTx/>
              <a:buChar char="•"/>
            </a:pPr>
            <a:r>
              <a:rPr lang="en-US" altLang="zh-TW" smtClean="0">
                <a:ea typeface="新細明體" panose="02020500000000000000" pitchFamily="18" charset="-120"/>
              </a:rPr>
              <a:t>The mean scores for the high-score and low-score groups are then tested for statistical significance by computing t values. </a:t>
            </a:r>
          </a:p>
          <a:p>
            <a:pPr lvl="1">
              <a:buFontTx/>
              <a:buChar char="•"/>
            </a:pPr>
            <a:r>
              <a:rPr lang="en-US" altLang="zh-TW" smtClean="0">
                <a:ea typeface="新細明體" panose="02020500000000000000" pitchFamily="18" charset="-120"/>
              </a:rPr>
              <a:t>After finding the t values for each statement, the statements are rank-ordered, and those statements with the highest t values are selected. </a:t>
            </a:r>
          </a:p>
          <a:p>
            <a:pPr lvl="1">
              <a:buFontTx/>
              <a:buChar char="•"/>
            </a:pPr>
            <a:r>
              <a:rPr lang="en-US" altLang="zh-TW" smtClean="0">
                <a:ea typeface="新細明體" panose="02020500000000000000" pitchFamily="18" charset="-120"/>
              </a:rPr>
              <a:t>Researchers have found that a larger number of items for each attitude object improves the reliability of the scale.</a:t>
            </a:r>
          </a:p>
        </p:txBody>
      </p:sp>
    </p:spTree>
    <p:extLst>
      <p:ext uri="{BB962C8B-B14F-4D97-AF65-F5344CB8AC3E}">
        <p14:creationId xmlns:p14="http://schemas.microsoft.com/office/powerpoint/2010/main" val="94425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noTextEdit="1"/>
          </p:cNvSpPr>
          <p:nvPr>
            <p:ph type="sldImg"/>
          </p:nvPr>
        </p:nvSpPr>
        <p:spPr>
          <a:xfrm>
            <a:off x="631825" y="774700"/>
            <a:ext cx="5810250" cy="3871913"/>
          </a:xfrm>
        </p:spPr>
      </p:sp>
      <p:sp>
        <p:nvSpPr>
          <p:cNvPr id="40963"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From </a:t>
            </a:r>
            <a:r>
              <a:rPr lang="en-US" altLang="zh-TW" b="1" u="sng" smtClean="0">
                <a:ea typeface="新細明體" panose="02020500000000000000" pitchFamily="18" charset="-120"/>
              </a:rPr>
              <a:t>Exhibit 12-3</a:t>
            </a:r>
          </a:p>
          <a:p>
            <a:pPr>
              <a:buFontTx/>
              <a:buChar char="•"/>
            </a:pPr>
            <a:r>
              <a:rPr lang="en-US" altLang="zh-TW" smtClean="0">
                <a:ea typeface="新細明體" panose="02020500000000000000" pitchFamily="18" charset="-120"/>
              </a:rPr>
              <a:t>The </a:t>
            </a:r>
            <a:r>
              <a:rPr lang="en-US" altLang="zh-TW" b="1" smtClean="0">
                <a:ea typeface="新細明體" panose="02020500000000000000" pitchFamily="18" charset="-120"/>
              </a:rPr>
              <a:t>semantic differential</a:t>
            </a:r>
            <a:r>
              <a:rPr lang="en-US" altLang="zh-TW" smtClean="0">
                <a:ea typeface="新細明體" panose="02020500000000000000" pitchFamily="18" charset="-120"/>
              </a:rPr>
              <a:t> scale measures the psychological meanings of an attitude object using bipolar adjectives. </a:t>
            </a:r>
          </a:p>
          <a:p>
            <a:pPr>
              <a:buFontTx/>
              <a:buChar char="•"/>
            </a:pPr>
            <a:r>
              <a:rPr lang="en-US" altLang="zh-TW" smtClean="0">
                <a:ea typeface="新細明體" panose="02020500000000000000" pitchFamily="18" charset="-120"/>
              </a:rPr>
              <a:t>Researchers use this scale for studies of brand and institutional image, employee morale, safety, financial soundness, trust, etc. </a:t>
            </a:r>
          </a:p>
          <a:p>
            <a:pPr>
              <a:buFontTx/>
              <a:buChar char="•"/>
            </a:pPr>
            <a:r>
              <a:rPr lang="en-US" altLang="zh-TW" smtClean="0">
                <a:ea typeface="新細明體" panose="02020500000000000000" pitchFamily="18" charset="-120"/>
              </a:rPr>
              <a:t>The method consists of a set of bipolar rating scales, usually with 7 points, by which one or more participants rate one or more concepts on each scale item. </a:t>
            </a:r>
          </a:p>
          <a:p>
            <a:pPr>
              <a:buFontTx/>
              <a:buChar char="•"/>
            </a:pPr>
            <a:r>
              <a:rPr lang="en-US" altLang="zh-TW" smtClean="0">
                <a:ea typeface="新細明體" panose="02020500000000000000" pitchFamily="18" charset="-120"/>
              </a:rPr>
              <a:t>The scale is based on the proposition that an object can have several dimensions of connotative meaning. The meanings are located in multidimensional property space, called semantic space. </a:t>
            </a:r>
          </a:p>
          <a:p>
            <a:pPr>
              <a:buFontTx/>
              <a:buChar char="•"/>
            </a:pPr>
            <a:r>
              <a:rPr lang="en-US" altLang="zh-TW" smtClean="0">
                <a:ea typeface="新細明體" panose="02020500000000000000" pitchFamily="18" charset="-120"/>
              </a:rPr>
              <a:t>The semantic differential scale is efficient and easy for securing attitudes from a large sample. Attitudes may be measured in both direction and intensity. The total set of responses provides a comprehensive picture of the meaning of an object and a measure of the person doing the rating. It is standardized and produces interval data.</a:t>
            </a:r>
          </a:p>
          <a:p>
            <a:pPr>
              <a:buFontTx/>
              <a:buChar char="•"/>
            </a:pPr>
            <a:r>
              <a:rPr lang="en-US" altLang="zh-TW" b="1" u="sng" smtClean="0">
                <a:ea typeface="新細明體" panose="02020500000000000000" pitchFamily="18" charset="-120"/>
              </a:rPr>
              <a:t>Exhibit 12-7</a:t>
            </a:r>
            <a:r>
              <a:rPr lang="en-US" altLang="zh-TW" smtClean="0">
                <a:ea typeface="新細明體" panose="02020500000000000000" pitchFamily="18" charset="-120"/>
              </a:rPr>
              <a:t> provides basic instructions for constructing an SD scale.</a:t>
            </a:r>
          </a:p>
        </p:txBody>
      </p:sp>
    </p:spTree>
    <p:extLst>
      <p:ext uri="{BB962C8B-B14F-4D97-AF65-F5344CB8AC3E}">
        <p14:creationId xmlns:p14="http://schemas.microsoft.com/office/powerpoint/2010/main" val="2248149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noTextEdit="1"/>
          </p:cNvSpPr>
          <p:nvPr>
            <p:ph type="sldImg"/>
          </p:nvPr>
        </p:nvSpPr>
        <p:spPr>
          <a:xfrm>
            <a:off x="631825" y="774700"/>
            <a:ext cx="5810250" cy="3871913"/>
          </a:xfrm>
        </p:spPr>
      </p:sp>
      <p:sp>
        <p:nvSpPr>
          <p:cNvPr id="43011"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en-US" altLang="zh-TW" dirty="0" smtClean="0">
              <a:ea typeface="新細明體" panose="02020500000000000000" pitchFamily="18" charset="-120"/>
            </a:endParaRPr>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5" y="5421313"/>
            <a:ext cx="5657850"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663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06850" y="9807575"/>
            <a:ext cx="30654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23" tIns="49711" rIns="99423" bIns="49711" anchor="b"/>
          <a:lstStyle>
            <a:lvl1pPr defTabSz="993775">
              <a:defRPr kumimoji="1" sz="2400">
                <a:solidFill>
                  <a:schemeClr val="tx1"/>
                </a:solidFill>
                <a:latin typeface="Times New Roman" panose="02020603050405020304" pitchFamily="18" charset="0"/>
                <a:ea typeface="新細明體" panose="02020500000000000000" pitchFamily="18" charset="-120"/>
              </a:defRPr>
            </a:lvl1pPr>
            <a:lvl2pPr marL="808038" indent="-311150" defTabSz="993775">
              <a:defRPr kumimoji="1" sz="2400">
                <a:solidFill>
                  <a:schemeClr val="tx1"/>
                </a:solidFill>
                <a:latin typeface="Times New Roman" panose="02020603050405020304" pitchFamily="18" charset="0"/>
                <a:ea typeface="新細明體" panose="02020500000000000000" pitchFamily="18" charset="-120"/>
              </a:defRPr>
            </a:lvl2pPr>
            <a:lvl3pPr marL="1243013" indent="-249238" defTabSz="993775">
              <a:defRPr kumimoji="1" sz="2400">
                <a:solidFill>
                  <a:schemeClr val="tx1"/>
                </a:solidFill>
                <a:latin typeface="Times New Roman" panose="02020603050405020304" pitchFamily="18" charset="0"/>
                <a:ea typeface="新細明體" panose="02020500000000000000" pitchFamily="18" charset="-120"/>
              </a:defRPr>
            </a:lvl3pPr>
            <a:lvl4pPr marL="1739900" indent="-249238" defTabSz="993775">
              <a:defRPr kumimoji="1" sz="2400">
                <a:solidFill>
                  <a:schemeClr val="tx1"/>
                </a:solidFill>
                <a:latin typeface="Times New Roman" panose="02020603050405020304" pitchFamily="18" charset="0"/>
                <a:ea typeface="新細明體" panose="02020500000000000000" pitchFamily="18" charset="-120"/>
              </a:defRPr>
            </a:lvl4pPr>
            <a:lvl5pPr marL="2236788" indent="-247650" defTabSz="993775">
              <a:defRPr kumimoji="1" sz="2400">
                <a:solidFill>
                  <a:schemeClr val="tx1"/>
                </a:solidFill>
                <a:latin typeface="Times New Roman" panose="02020603050405020304" pitchFamily="18" charset="0"/>
                <a:ea typeface="新細明體" panose="02020500000000000000" pitchFamily="18" charset="-120"/>
              </a:defRPr>
            </a:lvl5pPr>
            <a:lvl6pPr marL="2693988" indent="-247650" defTabSz="9937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3151188" indent="-247650" defTabSz="9937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608388" indent="-247650" defTabSz="9937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4065588" indent="-247650" defTabSz="9937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r" eaLnBrk="1" hangingPunct="1"/>
            <a:fld id="{8E3FF6CB-F538-40AA-A108-8336E7CBC698}" type="slidenum">
              <a:rPr kumimoji="0" lang="en-US" altLang="zh-TW" sz="1300">
                <a:latin typeface="Arial" panose="020B0604020202020204" pitchFamily="34" charset="0"/>
              </a:rPr>
              <a:pPr algn="r" eaLnBrk="1" hangingPunct="1"/>
              <a:t>2</a:t>
            </a:fld>
            <a:endParaRPr kumimoji="0" lang="en-US" altLang="zh-TW" sz="1300">
              <a:latin typeface="Arial" panose="020B0604020202020204" pitchFamily="34" charset="0"/>
            </a:endParaRPr>
          </a:p>
        </p:txBody>
      </p:sp>
      <p:sp>
        <p:nvSpPr>
          <p:cNvPr id="5123" name="Rectangle 2"/>
          <p:cNvSpPr>
            <a:spLocks noGrp="1" noRot="1" noChangeAspect="1" noChangeArrowheads="1" noTextEdit="1"/>
          </p:cNvSpPr>
          <p:nvPr>
            <p:ph type="sldImg"/>
          </p:nvPr>
        </p:nvSpPr>
        <p:spPr>
          <a:xfrm>
            <a:off x="631825" y="774700"/>
            <a:ext cx="5810250" cy="3871913"/>
          </a:xfrm>
        </p:spPr>
      </p:sp>
      <p:sp>
        <p:nvSpPr>
          <p:cNvPr id="5124" name="Rectangle 3"/>
          <p:cNvSpPr>
            <a:spLocks noGrp="1" noChangeArrowheads="1"/>
          </p:cNvSpPr>
          <p:nvPr>
            <p:ph type="body" idx="1"/>
          </p:nvPr>
        </p:nvSpPr>
        <p:spPr bwMode="auto">
          <a:xfrm>
            <a:off x="708025" y="4903788"/>
            <a:ext cx="5657850" cy="464661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9423" tIns="49711" rIns="99423" bIns="49711"/>
          <a:lstStyle/>
          <a:p>
            <a:pPr defTabSz="914400" eaLnBrk="1" hangingPunct="1"/>
            <a:r>
              <a:rPr lang="en-US" altLang="zh-TW" smtClean="0">
                <a:ea typeface="新細明體" panose="02020500000000000000" pitchFamily="18" charset="-120"/>
              </a:rPr>
              <a:t>This note relates to the effort it takes to develop a good measurement scale, and that the emphasis is always on helping the manager make a better decision</a:t>
            </a:r>
            <a:r>
              <a:rPr lang="en-US" altLang="zh-TW" smtClean="0">
                <a:latin typeface="Times" panose="02020603050405020304" pitchFamily="18" charset="0"/>
                <a:ea typeface="新細明體" panose="02020500000000000000" pitchFamily="18" charset="-120"/>
              </a:rPr>
              <a:t>—</a:t>
            </a:r>
            <a:r>
              <a:rPr lang="en-US" altLang="zh-TW" smtClean="0">
                <a:ea typeface="新細明體" panose="02020500000000000000" pitchFamily="18" charset="-120"/>
              </a:rPr>
              <a:t>actionable data.</a:t>
            </a:r>
          </a:p>
        </p:txBody>
      </p:sp>
    </p:spTree>
    <p:extLst>
      <p:ext uri="{BB962C8B-B14F-4D97-AF65-F5344CB8AC3E}">
        <p14:creationId xmlns:p14="http://schemas.microsoft.com/office/powerpoint/2010/main" val="2531239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noTextEdit="1"/>
          </p:cNvSpPr>
          <p:nvPr>
            <p:ph type="sldImg"/>
          </p:nvPr>
        </p:nvSpPr>
        <p:spPr>
          <a:xfrm>
            <a:off x="631825" y="774700"/>
            <a:ext cx="5810250" cy="3871913"/>
          </a:xfrm>
        </p:spPr>
      </p:sp>
      <p:sp>
        <p:nvSpPr>
          <p:cNvPr id="45059"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In </a:t>
            </a:r>
            <a:r>
              <a:rPr lang="en-US" altLang="zh-TW" u="sng" smtClean="0">
                <a:ea typeface="新細明體" panose="02020500000000000000" pitchFamily="18" charset="-120"/>
              </a:rPr>
              <a:t>Exhibit 12-8</a:t>
            </a:r>
            <a:r>
              <a:rPr lang="en-US" altLang="zh-TW" smtClean="0">
                <a:ea typeface="新細明體" panose="02020500000000000000" pitchFamily="18" charset="-120"/>
              </a:rPr>
              <a:t>, we see a scale used by a consulting firm to help a movie production company evaluate actors for the leading role of a risky film venture. The selection of concepts is driven by the characteristics they believe the actor must possess to produce box office financial targets. To analyze the results, the set of values for each component (evaluation, potency, and activity) is averaged. </a:t>
            </a:r>
          </a:p>
        </p:txBody>
      </p:sp>
    </p:spTree>
    <p:extLst>
      <p:ext uri="{BB962C8B-B14F-4D97-AF65-F5344CB8AC3E}">
        <p14:creationId xmlns:p14="http://schemas.microsoft.com/office/powerpoint/2010/main" val="915854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a:xfrm>
            <a:off x="631825" y="774700"/>
            <a:ext cx="5810250" cy="3871913"/>
          </a:xfrm>
        </p:spPr>
      </p:sp>
      <p:sp>
        <p:nvSpPr>
          <p:cNvPr id="47107"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dirty="0" smtClean="0">
                <a:ea typeface="新細明體" panose="02020500000000000000" pitchFamily="18" charset="-120"/>
              </a:rPr>
              <a:t>In </a:t>
            </a:r>
            <a:r>
              <a:rPr lang="en-US" altLang="zh-TW" u="sng" dirty="0" smtClean="0">
                <a:ea typeface="新細明體" panose="02020500000000000000" pitchFamily="18" charset="-120"/>
              </a:rPr>
              <a:t>Exhibit 12-9</a:t>
            </a:r>
            <a:r>
              <a:rPr lang="en-US" altLang="zh-TW" dirty="0" smtClean="0">
                <a:ea typeface="新細明體" panose="02020500000000000000" pitchFamily="18" charset="-120"/>
              </a:rPr>
              <a:t>, the data are plotted on a snake diagram. Here the adjective pairs are reordered so evaluation, potency, and activity descriptors are grouped together, with the ideal factor reflected by the left side of the scale. Profiles of the three actor candidates may be compared to each other and to the ideal.</a:t>
            </a:r>
          </a:p>
        </p:txBody>
      </p:sp>
    </p:spTree>
    <p:extLst>
      <p:ext uri="{BB962C8B-B14F-4D97-AF65-F5344CB8AC3E}">
        <p14:creationId xmlns:p14="http://schemas.microsoft.com/office/powerpoint/2010/main" val="1081747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xfrm>
            <a:off x="631825" y="774700"/>
            <a:ext cx="5810250" cy="3871913"/>
          </a:xfrm>
        </p:spPr>
      </p:sp>
      <p:sp>
        <p:nvSpPr>
          <p:cNvPr id="49155"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From </a:t>
            </a:r>
            <a:r>
              <a:rPr lang="en-US" altLang="zh-TW" u="sng" smtClean="0">
                <a:ea typeface="新細明體" panose="02020500000000000000" pitchFamily="18" charset="-120"/>
              </a:rPr>
              <a:t>Exhibit 12-3</a:t>
            </a:r>
          </a:p>
          <a:p>
            <a:pPr lvl="1">
              <a:buFontTx/>
              <a:buChar char="•"/>
            </a:pPr>
            <a:r>
              <a:rPr lang="en-US" altLang="zh-TW" smtClean="0">
                <a:ea typeface="新細明體" panose="02020500000000000000" pitchFamily="18" charset="-120"/>
              </a:rPr>
              <a:t>Numerical scales have equal intervals that separate their numeric scale points. The verbal anchors serve as the labels for the extreme points. </a:t>
            </a:r>
          </a:p>
          <a:p>
            <a:pPr lvl="1">
              <a:buFontTx/>
              <a:buChar char="•"/>
            </a:pPr>
            <a:r>
              <a:rPr lang="en-US" altLang="zh-TW" smtClean="0">
                <a:ea typeface="新細明體" panose="02020500000000000000" pitchFamily="18" charset="-120"/>
              </a:rPr>
              <a:t>Numerical scales are often 5-point scales but may have 7 or 10 points. </a:t>
            </a:r>
          </a:p>
          <a:p>
            <a:pPr lvl="1">
              <a:buFontTx/>
              <a:buChar char="•"/>
            </a:pPr>
            <a:r>
              <a:rPr lang="en-US" altLang="zh-TW" smtClean="0">
                <a:ea typeface="新細明體" panose="02020500000000000000" pitchFamily="18" charset="-120"/>
              </a:rPr>
              <a:t>The participants write a number from the scale next to each item. </a:t>
            </a:r>
          </a:p>
          <a:p>
            <a:pPr lvl="1">
              <a:buFontTx/>
              <a:buChar char="•"/>
            </a:pPr>
            <a:r>
              <a:rPr lang="en-US" altLang="zh-TW" smtClean="0">
                <a:ea typeface="新細明體" panose="02020500000000000000" pitchFamily="18" charset="-120"/>
              </a:rPr>
              <a:t>It produces either ordinal or interval data.</a:t>
            </a:r>
          </a:p>
        </p:txBody>
      </p:sp>
    </p:spTree>
    <p:extLst>
      <p:ext uri="{BB962C8B-B14F-4D97-AF65-F5344CB8AC3E}">
        <p14:creationId xmlns:p14="http://schemas.microsoft.com/office/powerpoint/2010/main" val="2000198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a:xfrm>
            <a:off x="631825" y="774700"/>
            <a:ext cx="5810250" cy="3871913"/>
          </a:xfrm>
        </p:spPr>
      </p:sp>
      <p:sp>
        <p:nvSpPr>
          <p:cNvPr id="51203"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smtClean="0">
                <a:ea typeface="新細明體" panose="02020500000000000000" pitchFamily="18" charset="-120"/>
              </a:rPr>
              <a:t>From </a:t>
            </a:r>
            <a:r>
              <a:rPr lang="en-US" altLang="zh-TW" u="sng" smtClean="0">
                <a:ea typeface="新細明體" panose="02020500000000000000" pitchFamily="18" charset="-120"/>
              </a:rPr>
              <a:t>Exhibit 12-3:</a:t>
            </a:r>
          </a:p>
          <a:p>
            <a:pPr marL="228600" indent="-228600" defTabSz="914400"/>
            <a:r>
              <a:rPr lang="en-US" altLang="zh-TW" smtClean="0">
                <a:ea typeface="新細明體" panose="02020500000000000000" pitchFamily="18" charset="-120"/>
              </a:rPr>
              <a:t>A </a:t>
            </a:r>
            <a:r>
              <a:rPr lang="en-US" altLang="zh-TW" b="1" smtClean="0">
                <a:ea typeface="新細明體" panose="02020500000000000000" pitchFamily="18" charset="-120"/>
              </a:rPr>
              <a:t>multiple rating scale</a:t>
            </a:r>
            <a:r>
              <a:rPr lang="en-US" altLang="zh-TW" smtClean="0">
                <a:ea typeface="新細明體" panose="02020500000000000000" pitchFamily="18" charset="-120"/>
              </a:rPr>
              <a:t> is similar to the numerical scale but differs in two ways: </a:t>
            </a:r>
          </a:p>
          <a:p>
            <a:pPr marL="685800" lvl="1" indent="-228600" defTabSz="914400">
              <a:buFontTx/>
              <a:buAutoNum type="arabicParenR"/>
            </a:pPr>
            <a:r>
              <a:rPr lang="en-US" altLang="zh-TW" smtClean="0">
                <a:ea typeface="新細明體" panose="02020500000000000000" pitchFamily="18" charset="-120"/>
              </a:rPr>
              <a:t> it accepts a circled response from the rater, and </a:t>
            </a:r>
          </a:p>
          <a:p>
            <a:pPr marL="685800" lvl="1" indent="-228600" defTabSz="914400">
              <a:buFontTx/>
              <a:buAutoNum type="arabicParenR"/>
            </a:pPr>
            <a:r>
              <a:rPr lang="en-US" altLang="zh-TW" smtClean="0">
                <a:ea typeface="新細明體" panose="02020500000000000000" pitchFamily="18" charset="-120"/>
              </a:rPr>
              <a:t> the layout facilitates visualization of the results. </a:t>
            </a:r>
          </a:p>
          <a:p>
            <a:pPr marL="228600" indent="-228600" defTabSz="914400">
              <a:buFontTx/>
              <a:buChar char="•"/>
            </a:pPr>
            <a:r>
              <a:rPr lang="en-US" altLang="zh-TW" smtClean="0">
                <a:ea typeface="新細明體" panose="02020500000000000000" pitchFamily="18" charset="-120"/>
              </a:rPr>
              <a:t>The advantage is that a mental map of the participant’s evaluations is evident to both the rater and the researcher. </a:t>
            </a:r>
          </a:p>
          <a:p>
            <a:pPr marL="228600" indent="-228600" defTabSz="914400">
              <a:buFontTx/>
              <a:buChar char="•"/>
            </a:pPr>
            <a:r>
              <a:rPr lang="en-US" altLang="zh-TW" smtClean="0">
                <a:ea typeface="新細明體" panose="02020500000000000000" pitchFamily="18" charset="-120"/>
              </a:rPr>
              <a:t>This scale produces interval data.</a:t>
            </a:r>
          </a:p>
        </p:txBody>
      </p:sp>
    </p:spTree>
    <p:extLst>
      <p:ext uri="{BB962C8B-B14F-4D97-AF65-F5344CB8AC3E}">
        <p14:creationId xmlns:p14="http://schemas.microsoft.com/office/powerpoint/2010/main" val="241335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xfrm>
            <a:off x="631825" y="774700"/>
            <a:ext cx="5810250" cy="3871913"/>
          </a:xfrm>
        </p:spPr>
      </p:sp>
      <p:sp>
        <p:nvSpPr>
          <p:cNvPr id="53251"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From </a:t>
            </a:r>
            <a:r>
              <a:rPr lang="en-US" altLang="zh-TW" u="sng" smtClean="0">
                <a:ea typeface="新細明體" panose="02020500000000000000" pitchFamily="18" charset="-120"/>
              </a:rPr>
              <a:t>Exhibit 12-3:</a:t>
            </a:r>
          </a:p>
          <a:p>
            <a:r>
              <a:rPr lang="en-US" altLang="zh-TW" smtClean="0">
                <a:ea typeface="新細明體" panose="02020500000000000000" pitchFamily="18" charset="-120"/>
              </a:rPr>
              <a:t>The </a:t>
            </a:r>
            <a:r>
              <a:rPr lang="en-US" altLang="zh-TW" b="1" smtClean="0">
                <a:ea typeface="新細明體" panose="02020500000000000000" pitchFamily="18" charset="-120"/>
              </a:rPr>
              <a:t>constant-sum scale</a:t>
            </a:r>
            <a:r>
              <a:rPr lang="en-US" altLang="zh-TW" smtClean="0">
                <a:ea typeface="新細明體" panose="02020500000000000000" pitchFamily="18" charset="-120"/>
              </a:rPr>
              <a:t> helps researchers to discover proportions. </a:t>
            </a:r>
          </a:p>
          <a:p>
            <a:pPr lvl="2">
              <a:buFontTx/>
              <a:buChar char="•"/>
            </a:pPr>
            <a:r>
              <a:rPr lang="en-US" altLang="zh-TW" smtClean="0">
                <a:ea typeface="新細明體" panose="02020500000000000000" pitchFamily="18" charset="-120"/>
              </a:rPr>
              <a:t>The participant allocates points to more than one attribute or property indicant, such that they total a constant sum, usually 100 or 10. </a:t>
            </a:r>
          </a:p>
          <a:p>
            <a:pPr lvl="2">
              <a:buFontTx/>
              <a:buChar char="•"/>
            </a:pPr>
            <a:r>
              <a:rPr lang="en-US" altLang="zh-TW" smtClean="0">
                <a:ea typeface="新細明體" panose="02020500000000000000" pitchFamily="18" charset="-120"/>
              </a:rPr>
              <a:t>Participant precision and patience suffer when too many stimuli are proportioned and summed. </a:t>
            </a:r>
          </a:p>
          <a:p>
            <a:pPr lvl="2">
              <a:buFontTx/>
              <a:buChar char="•"/>
            </a:pPr>
            <a:r>
              <a:rPr lang="en-US" altLang="zh-TW" smtClean="0">
                <a:ea typeface="新細明體" panose="02020500000000000000" pitchFamily="18" charset="-120"/>
              </a:rPr>
              <a:t>A participant’s ability to add may also be taxed. </a:t>
            </a:r>
          </a:p>
          <a:p>
            <a:pPr>
              <a:buFontTx/>
              <a:buChar char="•"/>
            </a:pPr>
            <a:r>
              <a:rPr lang="en-US" altLang="zh-TW" smtClean="0">
                <a:ea typeface="新細明體" panose="02020500000000000000" pitchFamily="18" charset="-120"/>
              </a:rPr>
              <a:t>Its advantage is its compatibility with percent and the fact that alternatives that are perceived to be equal can be so scored. </a:t>
            </a:r>
          </a:p>
          <a:p>
            <a:pPr>
              <a:buFontTx/>
              <a:buChar char="•"/>
            </a:pPr>
            <a:r>
              <a:rPr lang="en-US" altLang="zh-TW" smtClean="0">
                <a:ea typeface="新細明體" panose="02020500000000000000" pitchFamily="18" charset="-120"/>
              </a:rPr>
              <a:t>This scale produces interval data.</a:t>
            </a:r>
          </a:p>
        </p:txBody>
      </p:sp>
    </p:spTree>
    <p:extLst>
      <p:ext uri="{BB962C8B-B14F-4D97-AF65-F5344CB8AC3E}">
        <p14:creationId xmlns:p14="http://schemas.microsoft.com/office/powerpoint/2010/main" val="3124007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xfrm>
            <a:off x="631825" y="774700"/>
            <a:ext cx="5810250" cy="3871913"/>
          </a:xfrm>
        </p:spPr>
      </p:sp>
      <p:sp>
        <p:nvSpPr>
          <p:cNvPr id="55299"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From </a:t>
            </a:r>
            <a:r>
              <a:rPr lang="en-US" altLang="zh-TW" u="sng" smtClean="0">
                <a:ea typeface="新細明體" panose="02020500000000000000" pitchFamily="18" charset="-120"/>
              </a:rPr>
              <a:t>Exhibit 12-3:</a:t>
            </a:r>
          </a:p>
          <a:p>
            <a:r>
              <a:rPr lang="en-US" altLang="zh-TW" smtClean="0">
                <a:ea typeface="新細明體" panose="02020500000000000000" pitchFamily="18" charset="-120"/>
              </a:rPr>
              <a:t>The </a:t>
            </a:r>
            <a:r>
              <a:rPr lang="en-US" altLang="zh-TW" b="1" smtClean="0">
                <a:ea typeface="新細明體" panose="02020500000000000000" pitchFamily="18" charset="-120"/>
              </a:rPr>
              <a:t>graphic rating scale</a:t>
            </a:r>
            <a:r>
              <a:rPr lang="en-US" altLang="zh-TW" smtClean="0">
                <a:ea typeface="新細明體" panose="02020500000000000000" pitchFamily="18" charset="-120"/>
              </a:rPr>
              <a:t> was originally created to enable researchers to discern fine differences. </a:t>
            </a:r>
          </a:p>
          <a:p>
            <a:pPr lvl="1">
              <a:buFontTx/>
              <a:buChar char="•"/>
            </a:pPr>
            <a:r>
              <a:rPr lang="en-US" altLang="zh-TW" smtClean="0">
                <a:ea typeface="新細明體" panose="02020500000000000000" pitchFamily="18" charset="-120"/>
              </a:rPr>
              <a:t>Theoretically, an infinite number of ratings is possible if participants are sophisticated enough to differentiate and record them. </a:t>
            </a:r>
          </a:p>
          <a:p>
            <a:pPr lvl="1">
              <a:buFontTx/>
              <a:buChar char="•"/>
            </a:pPr>
            <a:r>
              <a:rPr lang="en-US" altLang="zh-TW" smtClean="0">
                <a:ea typeface="新細明體" panose="02020500000000000000" pitchFamily="18" charset="-120"/>
              </a:rPr>
              <a:t>They are instructed to mark their response at any point along a continuum. </a:t>
            </a:r>
          </a:p>
          <a:p>
            <a:pPr lvl="1">
              <a:buFontTx/>
              <a:buChar char="•"/>
            </a:pPr>
            <a:r>
              <a:rPr lang="en-US" altLang="zh-TW" smtClean="0">
                <a:ea typeface="新細明體" panose="02020500000000000000" pitchFamily="18" charset="-120"/>
              </a:rPr>
              <a:t>Usually, the score is a measure of length from either endpoint. </a:t>
            </a:r>
          </a:p>
          <a:p>
            <a:pPr lvl="1">
              <a:buFontTx/>
              <a:buChar char="•"/>
            </a:pPr>
            <a:r>
              <a:rPr lang="en-US" altLang="zh-TW" smtClean="0">
                <a:ea typeface="新細明體" panose="02020500000000000000" pitchFamily="18" charset="-120"/>
              </a:rPr>
              <a:t>The results are treated as interval data. </a:t>
            </a:r>
          </a:p>
          <a:p>
            <a:pPr lvl="1">
              <a:buFontTx/>
              <a:buChar char="•"/>
            </a:pPr>
            <a:r>
              <a:rPr lang="en-US" altLang="zh-TW" smtClean="0">
                <a:ea typeface="新細明體" panose="02020500000000000000" pitchFamily="18" charset="-120"/>
              </a:rPr>
              <a:t>The difficulty is in coding and analysis. </a:t>
            </a:r>
          </a:p>
          <a:p>
            <a:pPr lvl="1">
              <a:buFontTx/>
              <a:buChar char="•"/>
            </a:pPr>
            <a:r>
              <a:rPr lang="en-US" altLang="zh-TW" smtClean="0">
                <a:ea typeface="新細明體" panose="02020500000000000000" pitchFamily="18" charset="-120"/>
              </a:rPr>
              <a:t>Graphic rating scales use pictures, icons, or other visuals to communicate with the rater and represent a variety of data types. </a:t>
            </a:r>
          </a:p>
          <a:p>
            <a:pPr lvl="1">
              <a:buFontTx/>
              <a:buChar char="•"/>
            </a:pPr>
            <a:r>
              <a:rPr lang="en-US" altLang="zh-TW" smtClean="0">
                <a:ea typeface="新細明體" panose="02020500000000000000" pitchFamily="18" charset="-120"/>
              </a:rPr>
              <a:t>Graphic scales are often used with children. </a:t>
            </a:r>
          </a:p>
        </p:txBody>
      </p:sp>
    </p:spTree>
    <p:extLst>
      <p:ext uri="{BB962C8B-B14F-4D97-AF65-F5344CB8AC3E}">
        <p14:creationId xmlns:p14="http://schemas.microsoft.com/office/powerpoint/2010/main" val="2229727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xfrm>
            <a:off x="631825" y="774700"/>
            <a:ext cx="5810250" cy="3871913"/>
          </a:xfrm>
        </p:spPr>
      </p:sp>
      <p:sp>
        <p:nvSpPr>
          <p:cNvPr id="57347"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From </a:t>
            </a:r>
            <a:r>
              <a:rPr lang="en-US" altLang="zh-TW" u="sng" smtClean="0">
                <a:ea typeface="新細明體" panose="02020500000000000000" pitchFamily="18" charset="-120"/>
              </a:rPr>
              <a:t>Exhibit 12-3:</a:t>
            </a:r>
          </a:p>
          <a:p>
            <a:pPr>
              <a:buFontTx/>
              <a:buChar char="•"/>
            </a:pPr>
            <a:r>
              <a:rPr lang="en-US" altLang="zh-TW" smtClean="0">
                <a:ea typeface="新細明體" panose="02020500000000000000" pitchFamily="18" charset="-120"/>
              </a:rPr>
              <a:t>In </a:t>
            </a:r>
            <a:r>
              <a:rPr lang="en-US" altLang="zh-TW" b="1" smtClean="0">
                <a:ea typeface="新細明體" panose="02020500000000000000" pitchFamily="18" charset="-120"/>
              </a:rPr>
              <a:t>ranking scales</a:t>
            </a:r>
            <a:r>
              <a:rPr lang="en-US" altLang="zh-TW" smtClean="0">
                <a:ea typeface="新細明體" panose="02020500000000000000" pitchFamily="18" charset="-120"/>
              </a:rPr>
              <a:t>, the participant directly compares two or more objects and makes choices among them. </a:t>
            </a:r>
          </a:p>
          <a:p>
            <a:pPr>
              <a:buFontTx/>
              <a:buChar char="•"/>
            </a:pPr>
            <a:r>
              <a:rPr lang="en-US" altLang="zh-TW" smtClean="0">
                <a:ea typeface="新細明體" panose="02020500000000000000" pitchFamily="18" charset="-120"/>
              </a:rPr>
              <a:t>The participant  may be asked to select one as the best or most preferred. </a:t>
            </a:r>
          </a:p>
        </p:txBody>
      </p:sp>
    </p:spTree>
    <p:extLst>
      <p:ext uri="{BB962C8B-B14F-4D97-AF65-F5344CB8AC3E}">
        <p14:creationId xmlns:p14="http://schemas.microsoft.com/office/powerpoint/2010/main" val="94481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xfrm>
            <a:off x="631825" y="774700"/>
            <a:ext cx="5810250" cy="3871913"/>
          </a:xfrm>
        </p:spPr>
      </p:sp>
      <p:sp>
        <p:nvSpPr>
          <p:cNvPr id="59395"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From </a:t>
            </a:r>
            <a:r>
              <a:rPr lang="en-US" altLang="zh-TW" u="sng" smtClean="0">
                <a:ea typeface="新細明體" panose="02020500000000000000" pitchFamily="18" charset="-120"/>
              </a:rPr>
              <a:t>Exhibit 12-10:</a:t>
            </a:r>
          </a:p>
          <a:p>
            <a:r>
              <a:rPr lang="en-US" altLang="zh-TW" smtClean="0">
                <a:ea typeface="新細明體" panose="02020500000000000000" pitchFamily="18" charset="-120"/>
              </a:rPr>
              <a:t>Using the </a:t>
            </a:r>
            <a:r>
              <a:rPr lang="en-US" altLang="zh-TW" b="1" smtClean="0">
                <a:ea typeface="新細明體" panose="02020500000000000000" pitchFamily="18" charset="-120"/>
              </a:rPr>
              <a:t>paired-comparison scale</a:t>
            </a:r>
            <a:r>
              <a:rPr lang="en-US" altLang="zh-TW" smtClean="0">
                <a:ea typeface="新細明體" panose="02020500000000000000" pitchFamily="18" charset="-120"/>
              </a:rPr>
              <a:t>, the participant can express attitudes unambiguously by choosing between two objects. </a:t>
            </a:r>
          </a:p>
          <a:p>
            <a:pPr>
              <a:buFontTx/>
              <a:buChar char="•"/>
            </a:pPr>
            <a:r>
              <a:rPr lang="en-US" altLang="zh-TW" smtClean="0">
                <a:ea typeface="新細明體" panose="02020500000000000000" pitchFamily="18" charset="-120"/>
              </a:rPr>
              <a:t>The number of judgments required in a paired comparison is [(n)(n-1)/2], where n is the number of stimuli or objects to be judged. </a:t>
            </a:r>
          </a:p>
          <a:p>
            <a:pPr>
              <a:buFontTx/>
              <a:buChar char="•"/>
            </a:pPr>
            <a:r>
              <a:rPr lang="en-US" altLang="zh-TW" smtClean="0">
                <a:ea typeface="新細明體" panose="02020500000000000000" pitchFamily="18" charset="-120"/>
              </a:rPr>
              <a:t>Paired comparisons run the risk that participants will tire to the point that they give ill-considered answers or refuse to continue. </a:t>
            </a:r>
          </a:p>
          <a:p>
            <a:pPr>
              <a:buFontTx/>
              <a:buChar char="•"/>
            </a:pPr>
            <a:r>
              <a:rPr lang="en-US" altLang="zh-TW" smtClean="0">
                <a:ea typeface="新細明體" panose="02020500000000000000" pitchFamily="18" charset="-120"/>
              </a:rPr>
              <a:t>Paired comparisons provide ordinal data. </a:t>
            </a:r>
          </a:p>
        </p:txBody>
      </p:sp>
    </p:spTree>
    <p:extLst>
      <p:ext uri="{BB962C8B-B14F-4D97-AF65-F5344CB8AC3E}">
        <p14:creationId xmlns:p14="http://schemas.microsoft.com/office/powerpoint/2010/main" val="3568856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xfrm>
            <a:off x="631825" y="774700"/>
            <a:ext cx="5810250" cy="3871913"/>
          </a:xfrm>
        </p:spPr>
      </p:sp>
      <p:sp>
        <p:nvSpPr>
          <p:cNvPr id="61443"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From </a:t>
            </a:r>
            <a:r>
              <a:rPr lang="en-US" altLang="zh-TW" u="sng" smtClean="0">
                <a:ea typeface="新細明體" panose="02020500000000000000" pitchFamily="18" charset="-120"/>
              </a:rPr>
              <a:t>Exhibit 12-10:</a:t>
            </a:r>
          </a:p>
          <a:p>
            <a:pPr>
              <a:buFontTx/>
              <a:buChar char="•"/>
            </a:pPr>
            <a:r>
              <a:rPr lang="en-US" altLang="zh-TW" smtClean="0">
                <a:ea typeface="新細明體" panose="02020500000000000000" pitchFamily="18" charset="-120"/>
              </a:rPr>
              <a:t>The </a:t>
            </a:r>
            <a:r>
              <a:rPr lang="en-US" altLang="zh-TW" b="1" smtClean="0">
                <a:ea typeface="新細明體" panose="02020500000000000000" pitchFamily="18" charset="-120"/>
              </a:rPr>
              <a:t>forced ranking scale</a:t>
            </a:r>
            <a:r>
              <a:rPr lang="en-US" altLang="zh-TW" smtClean="0">
                <a:ea typeface="新細明體" panose="02020500000000000000" pitchFamily="18" charset="-120"/>
              </a:rPr>
              <a:t> lists attributes that are ranked relative to each other. </a:t>
            </a:r>
          </a:p>
          <a:p>
            <a:pPr>
              <a:buFontTx/>
              <a:buChar char="•"/>
            </a:pPr>
            <a:r>
              <a:rPr lang="en-US" altLang="zh-TW" smtClean="0">
                <a:ea typeface="新細明體" panose="02020500000000000000" pitchFamily="18" charset="-120"/>
              </a:rPr>
              <a:t>This method is faster than paired comparisons and is usually easier and more motivating to the participant. </a:t>
            </a:r>
          </a:p>
          <a:p>
            <a:pPr lvl="2">
              <a:buFontTx/>
              <a:buChar char="•"/>
            </a:pPr>
            <a:r>
              <a:rPr lang="en-US" altLang="zh-TW" smtClean="0">
                <a:ea typeface="新細明體" panose="02020500000000000000" pitchFamily="18" charset="-120"/>
              </a:rPr>
              <a:t>With five item, it takes ten paired comparisons to complete the task, but the simple forced ranking of five is easier.</a:t>
            </a:r>
          </a:p>
          <a:p>
            <a:pPr>
              <a:buFontTx/>
              <a:buChar char="•"/>
            </a:pPr>
            <a:r>
              <a:rPr lang="en-US" altLang="zh-TW" smtClean="0">
                <a:ea typeface="新細明體" panose="02020500000000000000" pitchFamily="18" charset="-120"/>
              </a:rPr>
              <a:t>A drawback of this scale is the limited number of stimuli (usually no more than 7) that can be handed by the participant. </a:t>
            </a:r>
          </a:p>
          <a:p>
            <a:pPr>
              <a:buFontTx/>
              <a:buChar char="•"/>
            </a:pPr>
            <a:r>
              <a:rPr lang="en-US" altLang="zh-TW" smtClean="0">
                <a:ea typeface="新細明體" panose="02020500000000000000" pitchFamily="18" charset="-120"/>
              </a:rPr>
              <a:t>This scale produces ordinal data. </a:t>
            </a:r>
          </a:p>
        </p:txBody>
      </p:sp>
    </p:spTree>
    <p:extLst>
      <p:ext uri="{BB962C8B-B14F-4D97-AF65-F5344CB8AC3E}">
        <p14:creationId xmlns:p14="http://schemas.microsoft.com/office/powerpoint/2010/main" val="2601683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xfrm>
            <a:off x="631825" y="774700"/>
            <a:ext cx="5810250" cy="3871913"/>
          </a:xfrm>
        </p:spPr>
      </p:sp>
      <p:sp>
        <p:nvSpPr>
          <p:cNvPr id="63491"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From </a:t>
            </a:r>
            <a:r>
              <a:rPr lang="en-US" altLang="zh-TW" u="sng" smtClean="0">
                <a:ea typeface="新細明體" panose="02020500000000000000" pitchFamily="18" charset="-120"/>
              </a:rPr>
              <a:t>Exhibit 12-10:</a:t>
            </a:r>
          </a:p>
          <a:p>
            <a:r>
              <a:rPr lang="en-US" altLang="zh-TW" smtClean="0">
                <a:ea typeface="新細明體" panose="02020500000000000000" pitchFamily="18" charset="-120"/>
              </a:rPr>
              <a:t>When using a </a:t>
            </a:r>
            <a:r>
              <a:rPr lang="en-US" altLang="zh-TW" b="1" smtClean="0">
                <a:ea typeface="新細明體" panose="02020500000000000000" pitchFamily="18" charset="-120"/>
              </a:rPr>
              <a:t>comparative scale</a:t>
            </a:r>
            <a:r>
              <a:rPr lang="en-US" altLang="zh-TW" smtClean="0">
                <a:ea typeface="新細明體" panose="02020500000000000000" pitchFamily="18" charset="-120"/>
              </a:rPr>
              <a:t>, the participant compares an object against a standard. </a:t>
            </a:r>
          </a:p>
          <a:p>
            <a:pPr lvl="1">
              <a:buFontTx/>
              <a:buChar char="•"/>
            </a:pPr>
            <a:r>
              <a:rPr lang="en-US" altLang="zh-TW" smtClean="0">
                <a:ea typeface="新細明體" panose="02020500000000000000" pitchFamily="18" charset="-120"/>
              </a:rPr>
              <a:t>The comparative scale is ideal for such comparisons if the participants are familiar with the standard. </a:t>
            </a:r>
          </a:p>
          <a:p>
            <a:pPr lvl="1">
              <a:buFontTx/>
              <a:buChar char="•"/>
            </a:pPr>
            <a:r>
              <a:rPr lang="en-US" altLang="zh-TW" smtClean="0">
                <a:ea typeface="新細明體" panose="02020500000000000000" pitchFamily="18" charset="-120"/>
              </a:rPr>
              <a:t>Some researchers treat the data produced by comparative scales as interval data since the scoring reflects an interval between the standard and what is being compared, but the text recommends treating the data as ordinal unless the linearity of the variables in question can be supported.</a:t>
            </a:r>
          </a:p>
        </p:txBody>
      </p:sp>
    </p:spTree>
    <p:extLst>
      <p:ext uri="{BB962C8B-B14F-4D97-AF65-F5344CB8AC3E}">
        <p14:creationId xmlns:p14="http://schemas.microsoft.com/office/powerpoint/2010/main" val="170868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noTextEdit="1"/>
          </p:cNvSpPr>
          <p:nvPr>
            <p:ph type="sldImg"/>
          </p:nvPr>
        </p:nvSpPr>
        <p:spPr>
          <a:xfrm>
            <a:off x="631825" y="774700"/>
            <a:ext cx="5810250" cy="3871913"/>
          </a:xfrm>
        </p:spPr>
      </p:sp>
      <p:sp>
        <p:nvSpPr>
          <p:cNvPr id="10243"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An </a:t>
            </a:r>
            <a:r>
              <a:rPr lang="en-US" altLang="zh-TW" b="1" smtClean="0">
                <a:ea typeface="新細明體" panose="02020500000000000000" pitchFamily="18" charset="-120"/>
              </a:rPr>
              <a:t>attitude</a:t>
            </a:r>
            <a:r>
              <a:rPr lang="en-US" altLang="zh-TW" smtClean="0">
                <a:ea typeface="新細明體" panose="02020500000000000000" pitchFamily="18" charset="-120"/>
              </a:rPr>
              <a:t> is a learned, stable predisposition to respond to oneself, other persons, objects, or issues in a consistently favorable or unfavorable way. </a:t>
            </a:r>
          </a:p>
          <a:p>
            <a:pPr lvl="1">
              <a:buFontTx/>
              <a:buChar char="•"/>
            </a:pPr>
            <a:r>
              <a:rPr lang="en-US" altLang="zh-TW" smtClean="0">
                <a:ea typeface="新細明體" panose="02020500000000000000" pitchFamily="18" charset="-120"/>
              </a:rPr>
              <a:t>Attitudes can be expressed or based cognitively, affectively, and behaviorally. A example for each is provided in the slide. </a:t>
            </a:r>
          </a:p>
          <a:p>
            <a:pPr lvl="1">
              <a:buFontTx/>
              <a:buChar char="•"/>
            </a:pPr>
            <a:r>
              <a:rPr lang="en-US" altLang="zh-TW" smtClean="0">
                <a:ea typeface="新細明體" panose="02020500000000000000" pitchFamily="18" charset="-120"/>
              </a:rPr>
              <a:t>Business researchers treat attitudes as </a:t>
            </a:r>
            <a:r>
              <a:rPr lang="en-US" altLang="zh-TW" i="1" smtClean="0">
                <a:ea typeface="新細明體" panose="02020500000000000000" pitchFamily="18" charset="-120"/>
              </a:rPr>
              <a:t>hypothetical constructs</a:t>
            </a:r>
            <a:r>
              <a:rPr lang="en-US" altLang="zh-TW" smtClean="0">
                <a:ea typeface="新細明體" panose="02020500000000000000" pitchFamily="18" charset="-120"/>
              </a:rPr>
              <a:t> because of </a:t>
            </a:r>
          </a:p>
          <a:p>
            <a:pPr lvl="3">
              <a:buFontTx/>
              <a:buChar char="•"/>
            </a:pPr>
            <a:r>
              <a:rPr lang="en-US" altLang="zh-TW" smtClean="0">
                <a:ea typeface="新細明體" panose="02020500000000000000" pitchFamily="18" charset="-120"/>
              </a:rPr>
              <a:t>their complexity and </a:t>
            </a:r>
          </a:p>
          <a:p>
            <a:pPr lvl="3">
              <a:buFontTx/>
              <a:buChar char="•"/>
            </a:pPr>
            <a:r>
              <a:rPr lang="en-US" altLang="zh-TW" smtClean="0">
                <a:ea typeface="新細明體" panose="02020500000000000000" pitchFamily="18" charset="-120"/>
              </a:rPr>
              <a:t>the fact that they are inferred from the measurement data, not actually observed. </a:t>
            </a:r>
          </a:p>
        </p:txBody>
      </p:sp>
    </p:spTree>
    <p:extLst>
      <p:ext uri="{BB962C8B-B14F-4D97-AF65-F5344CB8AC3E}">
        <p14:creationId xmlns:p14="http://schemas.microsoft.com/office/powerpoint/2010/main" val="293445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noTextEdit="1"/>
          </p:cNvSpPr>
          <p:nvPr>
            <p:ph type="sldImg"/>
          </p:nvPr>
        </p:nvSpPr>
        <p:spPr>
          <a:xfrm>
            <a:off x="631825" y="774700"/>
            <a:ext cx="5810250" cy="3871913"/>
          </a:xfrm>
        </p:spPr>
      </p:sp>
      <p:sp>
        <p:nvSpPr>
          <p:cNvPr id="5123"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13-1 is a suggested flowchart for instrument design. The procedures followed in developing an instrument vary from study to study, but the flowchart suggests three phases. Each phase is discussed in this chapter.</a:t>
            </a:r>
          </a:p>
        </p:txBody>
      </p:sp>
    </p:spTree>
    <p:extLst>
      <p:ext uri="{BB962C8B-B14F-4D97-AF65-F5344CB8AC3E}">
        <p14:creationId xmlns:p14="http://schemas.microsoft.com/office/powerpoint/2010/main" val="3955271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noTextEdit="1"/>
          </p:cNvSpPr>
          <p:nvPr>
            <p:ph type="sldImg"/>
          </p:nvPr>
        </p:nvSpPr>
        <p:spPr>
          <a:xfrm>
            <a:off x="631825" y="774700"/>
            <a:ext cx="5810250" cy="3871913"/>
          </a:xfrm>
        </p:spPr>
      </p:sp>
      <p:sp>
        <p:nvSpPr>
          <p:cNvPr id="7171"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b="1" u="sng" smtClean="0">
                <a:ea typeface="新細明體" panose="02020500000000000000" pitchFamily="18" charset="-120"/>
              </a:rPr>
              <a:t>Exhibit 13-2</a:t>
            </a:r>
            <a:r>
              <a:rPr lang="en-US" altLang="zh-TW" smtClean="0">
                <a:ea typeface="新細明體" panose="02020500000000000000" pitchFamily="18" charset="-120"/>
              </a:rPr>
              <a:t>: By this stage in a research project, the process of moving from the general management dilemma to specific measurement question has traveled through the first three question levels:</a:t>
            </a:r>
          </a:p>
          <a:p>
            <a:pPr marL="685800" lvl="1" indent="-228600" defTabSz="914400">
              <a:buFontTx/>
              <a:buAutoNum type="arabicParenR"/>
            </a:pPr>
            <a:r>
              <a:rPr lang="en-US" altLang="zh-TW" smtClean="0">
                <a:ea typeface="新細明體" panose="02020500000000000000" pitchFamily="18" charset="-120"/>
              </a:rPr>
              <a:t>Management question –the dilemma, stated in question form, that the manager needs resolved;</a:t>
            </a:r>
          </a:p>
          <a:p>
            <a:pPr marL="685800" lvl="1" indent="-228600" defTabSz="914400">
              <a:buFontTx/>
              <a:buAutoNum type="arabicParenR"/>
            </a:pPr>
            <a:r>
              <a:rPr lang="en-US" altLang="zh-TW" smtClean="0">
                <a:ea typeface="新細明體" panose="02020500000000000000" pitchFamily="18" charset="-120"/>
              </a:rPr>
              <a:t>Research question(s) – the fact-based translation of the question the researcher must answer to contribute to the solution of the management questions;</a:t>
            </a:r>
          </a:p>
          <a:p>
            <a:pPr marL="685800" lvl="1" indent="-228600" defTabSz="914400">
              <a:buFontTx/>
              <a:buAutoNum type="arabicParenR"/>
            </a:pPr>
            <a:r>
              <a:rPr lang="en-US" altLang="zh-TW" smtClean="0">
                <a:ea typeface="新細明體" panose="02020500000000000000" pitchFamily="18" charset="-120"/>
              </a:rPr>
              <a:t>Investigative questions – specific questions the researcher must answer to provide sufficient detail and coverage of the research question. Within this level, there may be several questions as the researcher moves from the general to the specific;</a:t>
            </a:r>
          </a:p>
          <a:p>
            <a:pPr marL="685800" lvl="1" indent="-228600" defTabSz="914400">
              <a:buFontTx/>
              <a:buAutoNum type="arabicParenR"/>
            </a:pPr>
            <a:r>
              <a:rPr lang="en-US" altLang="zh-TW" smtClean="0">
                <a:ea typeface="新細明體" panose="02020500000000000000" pitchFamily="18" charset="-120"/>
              </a:rPr>
              <a:t>Measurement questions – questions participants must answer if the researcher is to gather the needed information and resolve the management question.</a:t>
            </a:r>
          </a:p>
          <a:p>
            <a:pPr marL="228600" indent="-228600" defTabSz="914400"/>
            <a:r>
              <a:rPr lang="en-US" altLang="zh-TW" smtClean="0">
                <a:ea typeface="新細明體" panose="02020500000000000000" pitchFamily="18" charset="-120"/>
              </a:rPr>
              <a:t>Once the researcher understands the connection between the investigative questions and the potential measurement questions, a strategy for the survey is the next logical step. </a:t>
            </a:r>
          </a:p>
        </p:txBody>
      </p:sp>
    </p:spTree>
    <p:extLst>
      <p:ext uri="{BB962C8B-B14F-4D97-AF65-F5344CB8AC3E}">
        <p14:creationId xmlns:p14="http://schemas.microsoft.com/office/powerpoint/2010/main" val="1115892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noTextEdit="1"/>
          </p:cNvSpPr>
          <p:nvPr>
            <p:ph type="sldImg"/>
          </p:nvPr>
        </p:nvSpPr>
        <p:spPr>
          <a:xfrm>
            <a:off x="631825" y="774700"/>
            <a:ext cx="5810250" cy="3871913"/>
          </a:xfrm>
        </p:spPr>
      </p:sp>
      <p:sp>
        <p:nvSpPr>
          <p:cNvPr id="9219"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smtClean="0">
              <a:ea typeface="新細明體" panose="02020500000000000000" pitchFamily="18" charset="-120"/>
            </a:endParaRPr>
          </a:p>
        </p:txBody>
      </p:sp>
    </p:spTree>
    <p:extLst>
      <p:ext uri="{BB962C8B-B14F-4D97-AF65-F5344CB8AC3E}">
        <p14:creationId xmlns:p14="http://schemas.microsoft.com/office/powerpoint/2010/main" val="854774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noTextEdit="1"/>
          </p:cNvSpPr>
          <p:nvPr>
            <p:ph type="sldImg"/>
          </p:nvPr>
        </p:nvSpPr>
        <p:spPr>
          <a:xfrm>
            <a:off x="631825" y="774700"/>
            <a:ext cx="5810250" cy="3871913"/>
          </a:xfrm>
        </p:spPr>
      </p:sp>
      <p:sp>
        <p:nvSpPr>
          <p:cNvPr id="11267"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smtClean="0">
              <a:ea typeface="新細明體" panose="02020500000000000000" pitchFamily="18" charset="-120"/>
            </a:endParaRPr>
          </a:p>
        </p:txBody>
      </p:sp>
    </p:spTree>
    <p:extLst>
      <p:ext uri="{BB962C8B-B14F-4D97-AF65-F5344CB8AC3E}">
        <p14:creationId xmlns:p14="http://schemas.microsoft.com/office/powerpoint/2010/main" val="2394339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noTextEdit="1"/>
          </p:cNvSpPr>
          <p:nvPr>
            <p:ph type="sldImg"/>
          </p:nvPr>
        </p:nvSpPr>
        <p:spPr>
          <a:xfrm>
            <a:off x="631825" y="774700"/>
            <a:ext cx="5810250" cy="3871913"/>
          </a:xfrm>
        </p:spPr>
      </p:sp>
      <p:sp>
        <p:nvSpPr>
          <p:cNvPr id="17411"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In Phase 2 (Exhibit 13-4), you generate specific measurement questions considering subject content, the wording of each question, and each response strategy. </a:t>
            </a:r>
          </a:p>
          <a:p>
            <a:r>
              <a:rPr lang="en-US" altLang="zh-TW" smtClean="0">
                <a:ea typeface="新細明體" panose="02020500000000000000" pitchFamily="18" charset="-120"/>
              </a:rPr>
              <a:t>The order, type, and wording of the measurement questions, the introduction, the instructions, the transitions, and the closure in a quality communication instrument should accomplish the following:</a:t>
            </a:r>
          </a:p>
          <a:p>
            <a:pPr lvl="1">
              <a:buFontTx/>
              <a:buChar char="•"/>
            </a:pPr>
            <a:r>
              <a:rPr lang="en-US" altLang="zh-TW" smtClean="0">
                <a:ea typeface="新細明體" panose="02020500000000000000" pitchFamily="18" charset="-120"/>
              </a:rPr>
              <a:t>Encourage each participant to provide accurate responses,</a:t>
            </a:r>
          </a:p>
          <a:p>
            <a:pPr lvl="1">
              <a:buFontTx/>
              <a:buChar char="•"/>
            </a:pPr>
            <a:r>
              <a:rPr lang="en-US" altLang="zh-TW" smtClean="0">
                <a:ea typeface="新細明體" panose="02020500000000000000" pitchFamily="18" charset="-120"/>
              </a:rPr>
              <a:t>Encourage each participant to provide an adequate amount of information,</a:t>
            </a:r>
          </a:p>
          <a:p>
            <a:pPr lvl="1">
              <a:buFontTx/>
              <a:buChar char="•"/>
            </a:pPr>
            <a:r>
              <a:rPr lang="en-US" altLang="zh-TW" smtClean="0">
                <a:ea typeface="新細明體" panose="02020500000000000000" pitchFamily="18" charset="-120"/>
              </a:rPr>
              <a:t>Discourage each participant from refusing to answer specific questions,</a:t>
            </a:r>
          </a:p>
          <a:p>
            <a:pPr lvl="1">
              <a:buFontTx/>
              <a:buChar char="•"/>
            </a:pPr>
            <a:r>
              <a:rPr lang="en-US" altLang="zh-TW" smtClean="0">
                <a:ea typeface="新細明體" panose="02020500000000000000" pitchFamily="18" charset="-120"/>
              </a:rPr>
              <a:t>Discourage each participant from early discontinuation of participation, and</a:t>
            </a:r>
          </a:p>
          <a:p>
            <a:pPr lvl="1">
              <a:buFontTx/>
              <a:buChar char="•"/>
            </a:pPr>
            <a:r>
              <a:rPr lang="en-US" altLang="zh-TW" smtClean="0">
                <a:ea typeface="新細明體" panose="02020500000000000000" pitchFamily="18" charset="-120"/>
              </a:rPr>
              <a:t>Leave the participant with a positive attitude about survey participation.</a:t>
            </a:r>
          </a:p>
          <a:p>
            <a:endParaRPr lang="en-US" altLang="zh-TW" smtClean="0">
              <a:ea typeface="新細明體" panose="02020500000000000000" pitchFamily="18" charset="-120"/>
            </a:endParaRPr>
          </a:p>
        </p:txBody>
      </p:sp>
    </p:spTree>
    <p:extLst>
      <p:ext uri="{BB962C8B-B14F-4D97-AF65-F5344CB8AC3E}">
        <p14:creationId xmlns:p14="http://schemas.microsoft.com/office/powerpoint/2010/main" val="3541767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noTextEdit="1"/>
          </p:cNvSpPr>
          <p:nvPr>
            <p:ph type="sldImg"/>
          </p:nvPr>
        </p:nvSpPr>
        <p:spPr>
          <a:xfrm>
            <a:off x="631825" y="774700"/>
            <a:ext cx="5810250" cy="3871913"/>
          </a:xfrm>
        </p:spPr>
      </p:sp>
      <p:sp>
        <p:nvSpPr>
          <p:cNvPr id="19459"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Questionnaires can range from those that have a great deal of structure to those that are unstructured. They contain three categories of  measurement questions.</a:t>
            </a:r>
          </a:p>
          <a:p>
            <a:pPr lvl="2">
              <a:buFontTx/>
              <a:buChar char="•"/>
            </a:pPr>
            <a:r>
              <a:rPr lang="en-US" altLang="zh-TW" smtClean="0">
                <a:ea typeface="新細明體" panose="02020500000000000000" pitchFamily="18" charset="-120"/>
              </a:rPr>
              <a:t>Administrative questions identify the participant, interviewer, interviewer location, and conditions. These questions are rarely asked of the participant but are necessary for studying patterns within the data and identify possible error sources.</a:t>
            </a:r>
          </a:p>
          <a:p>
            <a:pPr lvl="2">
              <a:buFontTx/>
              <a:buChar char="•"/>
            </a:pPr>
            <a:r>
              <a:rPr lang="en-US" altLang="zh-TW" smtClean="0">
                <a:ea typeface="新細明體" panose="02020500000000000000" pitchFamily="18" charset="-120"/>
              </a:rPr>
              <a:t>Classification questions usually cover sociological-demographic variables that allow participants’ answers to be grouped so that patterns are revealed and can be studied. These questions usually appear at the end of a survey. </a:t>
            </a:r>
          </a:p>
          <a:p>
            <a:pPr lvl="2">
              <a:buFontTx/>
              <a:buChar char="•"/>
            </a:pPr>
            <a:r>
              <a:rPr lang="en-US" altLang="zh-TW" smtClean="0">
                <a:ea typeface="新細明體" panose="02020500000000000000" pitchFamily="18" charset="-120"/>
              </a:rPr>
              <a:t>Target questions address the investigative questions of a specific study. These are grouped by topic in the survey. Target questions may be structured or unstructured. </a:t>
            </a:r>
          </a:p>
        </p:txBody>
      </p:sp>
    </p:spTree>
    <p:extLst>
      <p:ext uri="{BB962C8B-B14F-4D97-AF65-F5344CB8AC3E}">
        <p14:creationId xmlns:p14="http://schemas.microsoft.com/office/powerpoint/2010/main" val="3906544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noTextEdit="1"/>
          </p:cNvSpPr>
          <p:nvPr>
            <p:ph type="sldImg"/>
          </p:nvPr>
        </p:nvSpPr>
        <p:spPr>
          <a:xfrm>
            <a:off x="631825" y="774700"/>
            <a:ext cx="5810250" cy="3871913"/>
          </a:xfrm>
        </p:spPr>
      </p:sp>
      <p:sp>
        <p:nvSpPr>
          <p:cNvPr id="21507" name="Rectangle 3"/>
          <p:cNvSpPr>
            <a:spLocks noChangeArrowheads="1"/>
          </p:cNvSpPr>
          <p:nvPr>
            <p:ph type="body" idx="1"/>
          </p:nvPr>
        </p:nvSpPr>
        <p:spPr bwMode="auto">
          <a:xfrm>
            <a:off x="708025" y="4903788"/>
            <a:ext cx="5657850" cy="4808537"/>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sz="1000" smtClean="0">
                <a:ea typeface="新細明體" panose="02020500000000000000" pitchFamily="18" charset="-120"/>
              </a:rPr>
              <a:t>These are the seven activities the researcher must accomplish to make an experiment a success. </a:t>
            </a:r>
          </a:p>
          <a:p>
            <a:pPr marL="228600" indent="-228600" defTabSz="914400"/>
            <a:r>
              <a:rPr lang="en-US" altLang="zh-TW" sz="1000" smtClean="0">
                <a:ea typeface="新細明體" panose="02020500000000000000" pitchFamily="18" charset="-120"/>
              </a:rPr>
              <a:t>In the first step, the researcher is challenged to </a:t>
            </a:r>
          </a:p>
          <a:p>
            <a:pPr marL="1143000" lvl="2" indent="-228600" defTabSz="914400">
              <a:buFontTx/>
              <a:buAutoNum type="arabicParenR"/>
            </a:pPr>
            <a:r>
              <a:rPr lang="en-US" altLang="zh-TW" sz="1000" smtClean="0">
                <a:ea typeface="新細明體" panose="02020500000000000000" pitchFamily="18" charset="-120"/>
              </a:rPr>
              <a:t> select variables that are the best operational definitions of the original concepts, </a:t>
            </a:r>
          </a:p>
          <a:p>
            <a:pPr marL="1143000" lvl="2" indent="-228600" defTabSz="914400">
              <a:buFontTx/>
              <a:buAutoNum type="arabicParenR"/>
            </a:pPr>
            <a:r>
              <a:rPr lang="en-US" altLang="zh-TW" sz="1000" smtClean="0">
                <a:ea typeface="新細明體" panose="02020500000000000000" pitchFamily="18" charset="-120"/>
              </a:rPr>
              <a:t> determine how many variables to test, and 3) select or design appropriate measures for the chosen variables. The selection of measures for testing requires a thorough review of the available literature and instruments.</a:t>
            </a:r>
          </a:p>
          <a:p>
            <a:pPr marL="228600" indent="-228600" defTabSz="914400"/>
            <a:r>
              <a:rPr lang="en-US" altLang="zh-TW" sz="1000" smtClean="0">
                <a:ea typeface="新細明體" panose="02020500000000000000" pitchFamily="18" charset="-120"/>
              </a:rPr>
              <a:t>In an experiment, participants experience a manipulation of the independent variable, called the experimental treatment. The treatment levels are the arbitrary or natural groups the researcher makes within the independent variable. A control group can provide a base level for comparison. A control group is a group of participants that is measured but not exposed the independent variable being studied. </a:t>
            </a:r>
          </a:p>
          <a:p>
            <a:pPr marL="228600" indent="-228600" defTabSz="914400"/>
            <a:r>
              <a:rPr lang="en-US" altLang="zh-TW" sz="1000" smtClean="0">
                <a:ea typeface="新細明體" panose="02020500000000000000" pitchFamily="18" charset="-120"/>
              </a:rPr>
              <a:t>Environmental control means holding the physical environment of the experiment constant. When participants do not know if they are receiving the experimental treatment, they are said to be blind. When neither the participant nor the researcher knows, the experiment is said to be double-blind.</a:t>
            </a:r>
          </a:p>
          <a:p>
            <a:pPr marL="228600" indent="-228600" defTabSz="914400"/>
            <a:r>
              <a:rPr lang="en-US" altLang="zh-TW" sz="1000" smtClean="0">
                <a:ea typeface="新細明體" panose="02020500000000000000" pitchFamily="18" charset="-120"/>
              </a:rPr>
              <a:t>The design is then selected. Several designs are discussed on the next several slides.</a:t>
            </a:r>
          </a:p>
          <a:p>
            <a:pPr marL="228600" indent="-228600" defTabSz="914400"/>
            <a:r>
              <a:rPr lang="en-US" altLang="zh-TW" sz="1000" smtClean="0">
                <a:ea typeface="新細明體" panose="02020500000000000000" pitchFamily="18" charset="-120"/>
              </a:rPr>
              <a:t>The participants selected for the experiment should be representative of the population to which the researcher wishes to generalize the study’s results. Random assignment is required to make the groups as comparable as possible. </a:t>
            </a:r>
          </a:p>
        </p:txBody>
      </p:sp>
    </p:spTree>
    <p:extLst>
      <p:ext uri="{BB962C8B-B14F-4D97-AF65-F5344CB8AC3E}">
        <p14:creationId xmlns:p14="http://schemas.microsoft.com/office/powerpoint/2010/main" val="94896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noTextEdit="1"/>
          </p:cNvSpPr>
          <p:nvPr>
            <p:ph type="sldImg"/>
          </p:nvPr>
        </p:nvSpPr>
        <p:spPr>
          <a:xfrm>
            <a:off x="631825" y="774700"/>
            <a:ext cx="5810250" cy="3871913"/>
          </a:xfrm>
        </p:spPr>
      </p:sp>
      <p:sp>
        <p:nvSpPr>
          <p:cNvPr id="23555"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Survey questions should be revised until they satisfy these criteria:</a:t>
            </a:r>
          </a:p>
          <a:p>
            <a:r>
              <a:rPr lang="en-US" altLang="zh-TW" smtClean="0">
                <a:ea typeface="新細明體" panose="02020500000000000000" pitchFamily="18" charset="-120"/>
              </a:rPr>
              <a:t>Is the question stated in terms of a shared vocabulary?</a:t>
            </a:r>
          </a:p>
          <a:p>
            <a:r>
              <a:rPr lang="en-US" altLang="zh-TW" smtClean="0">
                <a:ea typeface="新細明體" panose="02020500000000000000" pitchFamily="18" charset="-120"/>
              </a:rPr>
              <a:t>Does the question contain vocabulary with a single meaning?</a:t>
            </a:r>
          </a:p>
          <a:p>
            <a:r>
              <a:rPr lang="en-US" altLang="zh-TW" smtClean="0">
                <a:ea typeface="新細明體" panose="02020500000000000000" pitchFamily="18" charset="-120"/>
              </a:rPr>
              <a:t>Does the question contain unsupported or misleading assumptions?</a:t>
            </a:r>
          </a:p>
          <a:p>
            <a:r>
              <a:rPr lang="en-US" altLang="zh-TW" smtClean="0">
                <a:ea typeface="新細明體" panose="02020500000000000000" pitchFamily="18" charset="-120"/>
              </a:rPr>
              <a:t>Does the question contain biased wording?</a:t>
            </a:r>
          </a:p>
          <a:p>
            <a:r>
              <a:rPr lang="en-US" altLang="zh-TW" smtClean="0">
                <a:ea typeface="新細明體" panose="02020500000000000000" pitchFamily="18" charset="-120"/>
              </a:rPr>
              <a:t>Is the question correctly personalized?</a:t>
            </a:r>
          </a:p>
          <a:p>
            <a:r>
              <a:rPr lang="en-US" altLang="zh-TW" smtClean="0">
                <a:ea typeface="新細明體" panose="02020500000000000000" pitchFamily="18" charset="-120"/>
              </a:rPr>
              <a:t>Are adequate alternatives presented within the question?</a:t>
            </a:r>
          </a:p>
        </p:txBody>
      </p:sp>
    </p:spTree>
    <p:extLst>
      <p:ext uri="{BB962C8B-B14F-4D97-AF65-F5344CB8AC3E}">
        <p14:creationId xmlns:p14="http://schemas.microsoft.com/office/powerpoint/2010/main" val="4459483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noTextEdit="1"/>
          </p:cNvSpPr>
          <p:nvPr>
            <p:ph type="sldImg"/>
          </p:nvPr>
        </p:nvSpPr>
        <p:spPr>
          <a:xfrm>
            <a:off x="631825" y="774700"/>
            <a:ext cx="5810250" cy="3871913"/>
          </a:xfrm>
        </p:spPr>
      </p:sp>
      <p:sp>
        <p:nvSpPr>
          <p:cNvPr id="25603"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In choosing response options in questions, researchers must consider these factors.</a:t>
            </a:r>
          </a:p>
        </p:txBody>
      </p:sp>
    </p:spTree>
    <p:extLst>
      <p:ext uri="{BB962C8B-B14F-4D97-AF65-F5344CB8AC3E}">
        <p14:creationId xmlns:p14="http://schemas.microsoft.com/office/powerpoint/2010/main" val="3632429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noTextEdit="1"/>
          </p:cNvSpPr>
          <p:nvPr>
            <p:ph type="sldImg"/>
          </p:nvPr>
        </p:nvSpPr>
        <p:spPr>
          <a:xfrm>
            <a:off x="631825" y="774700"/>
            <a:ext cx="5810250" cy="3871913"/>
          </a:xfrm>
        </p:spPr>
      </p:sp>
      <p:sp>
        <p:nvSpPr>
          <p:cNvPr id="27651"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Free-response questions, also known as open-ended questions, ask the participant a question and either the interviewer pauses for the answer or the participant records his or her ideas in his or her own words in the space provided on a questionnaire. Survey researchers try to reduce the number of these questions as they are difficult to interpret and are costly to analyze.</a:t>
            </a:r>
          </a:p>
        </p:txBody>
      </p:sp>
    </p:spTree>
    <p:extLst>
      <p:ext uri="{BB962C8B-B14F-4D97-AF65-F5344CB8AC3E}">
        <p14:creationId xmlns:p14="http://schemas.microsoft.com/office/powerpoint/2010/main" val="13837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noTextEdit="1"/>
          </p:cNvSpPr>
          <p:nvPr>
            <p:ph type="sldImg"/>
          </p:nvPr>
        </p:nvSpPr>
        <p:spPr>
          <a:xfrm>
            <a:off x="631825" y="774700"/>
            <a:ext cx="5810250" cy="3871913"/>
          </a:xfrm>
        </p:spPr>
      </p:sp>
      <p:sp>
        <p:nvSpPr>
          <p:cNvPr id="12291"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Several factors have an effect on the applicability of attitudinal research for business.</a:t>
            </a:r>
          </a:p>
          <a:p>
            <a:pPr lvl="2">
              <a:buFontTx/>
              <a:buChar char="•"/>
            </a:pPr>
            <a:r>
              <a:rPr lang="en-US" altLang="zh-TW" smtClean="0">
                <a:ea typeface="新細明體" panose="02020500000000000000" pitchFamily="18" charset="-120"/>
              </a:rPr>
              <a:t>Specific attitudes are better predictors of behavior than general ones.</a:t>
            </a:r>
          </a:p>
          <a:p>
            <a:pPr lvl="2">
              <a:buFontTx/>
              <a:buChar char="•"/>
            </a:pPr>
            <a:r>
              <a:rPr lang="en-US" altLang="zh-TW" smtClean="0">
                <a:ea typeface="新細明體" panose="02020500000000000000" pitchFamily="18" charset="-120"/>
              </a:rPr>
              <a:t>Strong attitudes are better predictors of behavior than weak attitudes composed of little intensity or topic interest. </a:t>
            </a:r>
          </a:p>
          <a:p>
            <a:pPr lvl="2">
              <a:buFontTx/>
              <a:buChar char="•"/>
            </a:pPr>
            <a:r>
              <a:rPr lang="en-US" altLang="zh-TW" smtClean="0">
                <a:ea typeface="新細明體" panose="02020500000000000000" pitchFamily="18" charset="-120"/>
              </a:rPr>
              <a:t>Direct experiences with the attitude object produce behavior more reliably.</a:t>
            </a:r>
          </a:p>
          <a:p>
            <a:pPr lvl="2">
              <a:buFontTx/>
              <a:buChar char="•"/>
            </a:pPr>
            <a:r>
              <a:rPr lang="en-US" altLang="zh-TW" smtClean="0">
                <a:ea typeface="新細明體" panose="02020500000000000000" pitchFamily="18" charset="-120"/>
              </a:rPr>
              <a:t>Cognitive-based attitudes influence behaviors better than affective-based attitudes. </a:t>
            </a:r>
          </a:p>
          <a:p>
            <a:pPr lvl="4">
              <a:buFontTx/>
              <a:buChar char="•"/>
            </a:pPr>
            <a:r>
              <a:rPr lang="en-US" altLang="zh-TW" smtClean="0">
                <a:ea typeface="新細明體" panose="02020500000000000000" pitchFamily="18" charset="-120"/>
              </a:rPr>
              <a:t>Affective-based attitudes are often better predictors of consumption behaviors.</a:t>
            </a:r>
          </a:p>
          <a:p>
            <a:pPr lvl="2">
              <a:buFontTx/>
              <a:buChar char="•"/>
            </a:pPr>
            <a:r>
              <a:rPr lang="en-US" altLang="zh-TW" smtClean="0">
                <a:ea typeface="新細明體" panose="02020500000000000000" pitchFamily="18" charset="-120"/>
              </a:rPr>
              <a:t>Using multiple measurements of attitude or several behavioral assessments across time and environments improve prediction.</a:t>
            </a:r>
          </a:p>
          <a:p>
            <a:pPr lvl="2">
              <a:buFontTx/>
              <a:buChar char="•"/>
            </a:pPr>
            <a:r>
              <a:rPr lang="en-US" altLang="zh-TW" smtClean="0">
                <a:ea typeface="新細明體" panose="02020500000000000000" pitchFamily="18" charset="-120"/>
              </a:rPr>
              <a:t>The influence of reference groups and the individual’s inclination to conform to these influences improves the attitude-behavior linkage.</a:t>
            </a:r>
          </a:p>
        </p:txBody>
      </p:sp>
    </p:spTree>
    <p:extLst>
      <p:ext uri="{BB962C8B-B14F-4D97-AF65-F5344CB8AC3E}">
        <p14:creationId xmlns:p14="http://schemas.microsoft.com/office/powerpoint/2010/main" val="3977928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noTextEdit="1"/>
          </p:cNvSpPr>
          <p:nvPr>
            <p:ph type="sldImg"/>
          </p:nvPr>
        </p:nvSpPr>
        <p:spPr>
          <a:xfrm>
            <a:off x="631825" y="774700"/>
            <a:ext cx="5810250" cy="3871913"/>
          </a:xfrm>
        </p:spPr>
      </p:sp>
      <p:sp>
        <p:nvSpPr>
          <p:cNvPr id="29699"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Dichotomous questions are measurement questions that offer two mutually exclusive and exhaustive alternatives. </a:t>
            </a:r>
          </a:p>
        </p:txBody>
      </p:sp>
    </p:spTree>
    <p:extLst>
      <p:ext uri="{BB962C8B-B14F-4D97-AF65-F5344CB8AC3E}">
        <p14:creationId xmlns:p14="http://schemas.microsoft.com/office/powerpoint/2010/main" val="3076808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noTextEdit="1"/>
          </p:cNvSpPr>
          <p:nvPr>
            <p:ph type="sldImg"/>
          </p:nvPr>
        </p:nvSpPr>
        <p:spPr>
          <a:xfrm>
            <a:off x="631825" y="774700"/>
            <a:ext cx="5810250" cy="3871913"/>
          </a:xfrm>
        </p:spPr>
      </p:sp>
      <p:sp>
        <p:nvSpPr>
          <p:cNvPr id="31747"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Multiple-choice questions are appropriate when there are more than two alternatives or where we seek gradations of preference, interest, or agreement. </a:t>
            </a:r>
          </a:p>
          <a:p>
            <a:r>
              <a:rPr lang="en-US" altLang="zh-TW" smtClean="0">
                <a:ea typeface="新細明體" panose="02020500000000000000" pitchFamily="18" charset="-120"/>
              </a:rPr>
              <a:t>A problem can occur with this question type when one or more responses have not been anticipated. A second problem occurs when the list of choices is not exhaustive. Participants may also feel that they have multiple answers while the question allows for only one response; in this case, the response choices are not mutually exclusive. The order in which choices are given can also cause bias. Order bias with non-numeric response categories often leads the participant to choose the first alternative (primacy effect) or the last alternative (recency effect) over the middle ones. </a:t>
            </a:r>
          </a:p>
          <a:p>
            <a:r>
              <a:rPr lang="en-US" altLang="zh-TW" smtClean="0">
                <a:ea typeface="新細明體" panose="02020500000000000000" pitchFamily="18" charset="-120"/>
              </a:rPr>
              <a:t>Primacy effects dominate in visual surveys while recency effects dominate oral surveys. </a:t>
            </a:r>
          </a:p>
          <a:p>
            <a:r>
              <a:rPr lang="en-US" altLang="zh-TW" smtClean="0">
                <a:ea typeface="新細明體" panose="02020500000000000000" pitchFamily="18" charset="-120"/>
              </a:rPr>
              <a:t>Multiple choice questions usually generate nominal data.</a:t>
            </a:r>
          </a:p>
        </p:txBody>
      </p:sp>
    </p:spTree>
    <p:extLst>
      <p:ext uri="{BB962C8B-B14F-4D97-AF65-F5344CB8AC3E}">
        <p14:creationId xmlns:p14="http://schemas.microsoft.com/office/powerpoint/2010/main" val="152730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a:xfrm>
            <a:off x="631825" y="774700"/>
            <a:ext cx="5810250" cy="3871913"/>
          </a:xfrm>
        </p:spPr>
      </p:sp>
      <p:sp>
        <p:nvSpPr>
          <p:cNvPr id="33795"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The checklist question is a question that poses numerous alternatives and encourages multiple unordered responses. Checklists are efficient and provided nominal data.</a:t>
            </a:r>
          </a:p>
        </p:txBody>
      </p:sp>
    </p:spTree>
    <p:extLst>
      <p:ext uri="{BB962C8B-B14F-4D97-AF65-F5344CB8AC3E}">
        <p14:creationId xmlns:p14="http://schemas.microsoft.com/office/powerpoint/2010/main" val="41551558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noTextEdit="1"/>
          </p:cNvSpPr>
          <p:nvPr>
            <p:ph type="sldImg"/>
          </p:nvPr>
        </p:nvSpPr>
        <p:spPr>
          <a:xfrm>
            <a:off x="631825" y="774700"/>
            <a:ext cx="5810250" cy="3871913"/>
          </a:xfrm>
        </p:spPr>
      </p:sp>
      <p:sp>
        <p:nvSpPr>
          <p:cNvPr id="35843"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endParaRPr lang="zh-TW" altLang="zh-TW" smtClean="0">
              <a:ea typeface="新細明體" panose="02020500000000000000" pitchFamily="18" charset="-120"/>
            </a:endParaRPr>
          </a:p>
        </p:txBody>
      </p:sp>
    </p:spTree>
    <p:extLst>
      <p:ext uri="{BB962C8B-B14F-4D97-AF65-F5344CB8AC3E}">
        <p14:creationId xmlns:p14="http://schemas.microsoft.com/office/powerpoint/2010/main" val="39707585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noTextEdit="1"/>
          </p:cNvSpPr>
          <p:nvPr>
            <p:ph type="sldImg"/>
          </p:nvPr>
        </p:nvSpPr>
        <p:spPr>
          <a:xfrm>
            <a:off x="631825" y="774700"/>
            <a:ext cx="5810250" cy="3871913"/>
          </a:xfrm>
        </p:spPr>
      </p:sp>
      <p:sp>
        <p:nvSpPr>
          <p:cNvPr id="37891"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When relative order of the alternatives is important, the ranking question is ideal. The ranking question is a measurement question that asks the participant to compare and order two or more objects or properties using a numeric scale. </a:t>
            </a:r>
          </a:p>
          <a:p>
            <a:r>
              <a:rPr lang="en-US" altLang="zh-TW" smtClean="0">
                <a:ea typeface="新細明體" panose="02020500000000000000" pitchFamily="18" charset="-120"/>
              </a:rPr>
              <a:t>It is always best to have participants rank only those elements with which they are familiar. For this reason, ranking questions might follow a checklist question which identifies the objects of familiarity. Avoid asking participants to rank more than seven items. Ranking generates ordinal data. </a:t>
            </a:r>
          </a:p>
        </p:txBody>
      </p:sp>
    </p:spTree>
    <p:extLst>
      <p:ext uri="{BB962C8B-B14F-4D97-AF65-F5344CB8AC3E}">
        <p14:creationId xmlns:p14="http://schemas.microsoft.com/office/powerpoint/2010/main" val="125040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noTextEdit="1"/>
          </p:cNvSpPr>
          <p:nvPr>
            <p:ph type="sldImg"/>
          </p:nvPr>
        </p:nvSpPr>
        <p:spPr>
          <a:xfrm>
            <a:off x="631825" y="774700"/>
            <a:ext cx="5810250" cy="3871913"/>
          </a:xfrm>
        </p:spPr>
      </p:sp>
      <p:sp>
        <p:nvSpPr>
          <p:cNvPr id="39939"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13-7 summarizes some important considerations in choosing between the various response strategies.</a:t>
            </a:r>
          </a:p>
          <a:p>
            <a:r>
              <a:rPr lang="en-US" altLang="zh-TW" smtClean="0">
                <a:ea typeface="新細明體" panose="02020500000000000000" pitchFamily="18" charset="-120"/>
              </a:rPr>
              <a:t>While all of the response strategies are available for use in Web questionnaires, there are slightly different layout options for response in Web surveys. </a:t>
            </a:r>
          </a:p>
        </p:txBody>
      </p:sp>
    </p:spTree>
    <p:extLst>
      <p:ext uri="{BB962C8B-B14F-4D97-AF65-F5344CB8AC3E}">
        <p14:creationId xmlns:p14="http://schemas.microsoft.com/office/powerpoint/2010/main" val="386791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noTextEdit="1"/>
          </p:cNvSpPr>
          <p:nvPr>
            <p:ph type="sldImg"/>
          </p:nvPr>
        </p:nvSpPr>
        <p:spPr>
          <a:xfrm>
            <a:off x="631825" y="774700"/>
            <a:ext cx="5810250" cy="3871913"/>
          </a:xfrm>
        </p:spPr>
      </p:sp>
      <p:sp>
        <p:nvSpPr>
          <p:cNvPr id="41987"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13-7 summarizes some important considerations in choosing between the various response strategies.</a:t>
            </a:r>
          </a:p>
          <a:p>
            <a:r>
              <a:rPr lang="en-US" altLang="zh-TW" smtClean="0">
                <a:ea typeface="新細明體" panose="02020500000000000000" pitchFamily="18" charset="-120"/>
              </a:rPr>
              <a:t>While all of the response strategies are available for use in Web questionnaires, there are slightly different layout options for response in Web surveys. </a:t>
            </a:r>
          </a:p>
        </p:txBody>
      </p:sp>
    </p:spTree>
    <p:extLst>
      <p:ext uri="{BB962C8B-B14F-4D97-AF65-F5344CB8AC3E}">
        <p14:creationId xmlns:p14="http://schemas.microsoft.com/office/powerpoint/2010/main" val="38254494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noTextEdit="1"/>
          </p:cNvSpPr>
          <p:nvPr>
            <p:ph type="sldImg"/>
          </p:nvPr>
        </p:nvSpPr>
        <p:spPr>
          <a:xfrm>
            <a:off x="631825" y="774700"/>
            <a:ext cx="5810250" cy="3871913"/>
          </a:xfrm>
        </p:spPr>
      </p:sp>
      <p:sp>
        <p:nvSpPr>
          <p:cNvPr id="44035"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13-7 summarizes some important considerations in choosing between the various response strategies.</a:t>
            </a:r>
          </a:p>
          <a:p>
            <a:r>
              <a:rPr lang="en-US" altLang="zh-TW" smtClean="0">
                <a:ea typeface="新細明體" panose="02020500000000000000" pitchFamily="18" charset="-120"/>
              </a:rPr>
              <a:t>While all of the response strategies are available for use in Web questionnaires, there are slightly different layout options for response in Web surveys. </a:t>
            </a:r>
          </a:p>
          <a:p>
            <a:endParaRPr lang="en-US" altLang="zh-TW" smtClean="0">
              <a:ea typeface="新細明體" panose="02020500000000000000" pitchFamily="18" charset="-120"/>
            </a:endParaRPr>
          </a:p>
          <a:p>
            <a:r>
              <a:rPr lang="en-US" altLang="zh-TW" smtClean="0">
                <a:ea typeface="新細明體" panose="02020500000000000000" pitchFamily="18" charset="-120"/>
              </a:rPr>
              <a:t>Exhibit 13-6, starting on the next slide, illustrates these layout options.</a:t>
            </a:r>
          </a:p>
          <a:p>
            <a:endParaRPr lang="en-US" altLang="zh-TW" smtClean="0">
              <a:ea typeface="新細明體" panose="02020500000000000000" pitchFamily="18" charset="-120"/>
            </a:endParaRPr>
          </a:p>
        </p:txBody>
      </p:sp>
    </p:spTree>
    <p:extLst>
      <p:ext uri="{BB962C8B-B14F-4D97-AF65-F5344CB8AC3E}">
        <p14:creationId xmlns:p14="http://schemas.microsoft.com/office/powerpoint/2010/main" val="25321502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noTextEdit="1"/>
          </p:cNvSpPr>
          <p:nvPr>
            <p:ph type="sldImg"/>
          </p:nvPr>
        </p:nvSpPr>
        <p:spPr>
          <a:xfrm>
            <a:off x="631825" y="774700"/>
            <a:ext cx="5810250" cy="3871913"/>
          </a:xfrm>
        </p:spPr>
      </p:sp>
      <p:sp>
        <p:nvSpPr>
          <p:cNvPr id="52227"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13-8 provides sources of questions from books and web sites. This slide highlights many of the books listed in the Exhibit. </a:t>
            </a:r>
          </a:p>
        </p:txBody>
      </p:sp>
    </p:spTree>
    <p:extLst>
      <p:ext uri="{BB962C8B-B14F-4D97-AF65-F5344CB8AC3E}">
        <p14:creationId xmlns:p14="http://schemas.microsoft.com/office/powerpoint/2010/main" val="4618719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noTextEdit="1"/>
          </p:cNvSpPr>
          <p:nvPr>
            <p:ph type="sldImg"/>
          </p:nvPr>
        </p:nvSpPr>
        <p:spPr>
          <a:xfrm>
            <a:off x="631825" y="774700"/>
            <a:ext cx="5810250" cy="3871913"/>
          </a:xfrm>
        </p:spPr>
      </p:sp>
      <p:sp>
        <p:nvSpPr>
          <p:cNvPr id="54275"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smtClean="0">
                <a:ea typeface="新細明體" panose="02020500000000000000" pitchFamily="18" charset="-120"/>
              </a:rPr>
              <a:t>As depicted in Exhibit 13-9, instrument design is a multistep process.</a:t>
            </a:r>
          </a:p>
          <a:p>
            <a:pPr marL="228600" indent="-228600" defTabSz="914400">
              <a:buFontTx/>
              <a:buAutoNum type="arabicPeriod"/>
            </a:pPr>
            <a:r>
              <a:rPr lang="en-US" altLang="zh-TW" smtClean="0">
                <a:ea typeface="新細明體" panose="02020500000000000000" pitchFamily="18" charset="-120"/>
              </a:rPr>
              <a:t>Develop the participant-screening process along with the introduction. A screen question is a question to qualify the participant’s knowledge about the target questions of interest or experience necessary to participate.</a:t>
            </a:r>
          </a:p>
          <a:p>
            <a:pPr marL="228600" indent="-228600" defTabSz="914400">
              <a:buFontTx/>
              <a:buAutoNum type="arabicPeriod"/>
            </a:pPr>
            <a:r>
              <a:rPr lang="en-US" altLang="zh-TW" smtClean="0">
                <a:ea typeface="新細明體" panose="02020500000000000000" pitchFamily="18" charset="-120"/>
              </a:rPr>
              <a:t>Arrange the measurement question sequence:</a:t>
            </a:r>
          </a:p>
          <a:p>
            <a:pPr marL="685800" lvl="1" indent="-228600" defTabSz="914400">
              <a:buFontTx/>
              <a:buAutoNum type="arabicPeriod"/>
            </a:pPr>
            <a:r>
              <a:rPr lang="en-US" altLang="zh-TW" smtClean="0">
                <a:ea typeface="新細明體" panose="02020500000000000000" pitchFamily="18" charset="-120"/>
              </a:rPr>
              <a:t>Identify groups of target questions by topic</a:t>
            </a:r>
          </a:p>
          <a:p>
            <a:pPr marL="685800" lvl="1" indent="-228600" defTabSz="914400">
              <a:buFontTx/>
              <a:buAutoNum type="arabicPeriod"/>
            </a:pPr>
            <a:r>
              <a:rPr lang="en-US" altLang="zh-TW" smtClean="0">
                <a:ea typeface="新細明體" panose="02020500000000000000" pitchFamily="18" charset="-120"/>
              </a:rPr>
              <a:t>Establish a logical sequence for the question groups and questions within groups</a:t>
            </a:r>
          </a:p>
          <a:p>
            <a:pPr marL="685800" lvl="1" indent="-228600" defTabSz="914400">
              <a:buFontTx/>
              <a:buAutoNum type="arabicPeriod"/>
            </a:pPr>
            <a:r>
              <a:rPr lang="en-US" altLang="zh-TW" smtClean="0">
                <a:ea typeface="新細明體" panose="02020500000000000000" pitchFamily="18" charset="-120"/>
              </a:rPr>
              <a:t>Develop transitions between these question groups.</a:t>
            </a:r>
          </a:p>
          <a:p>
            <a:pPr marL="228600" indent="-228600" defTabSz="914400">
              <a:buFontTx/>
              <a:buAutoNum type="arabicPeriod"/>
            </a:pPr>
            <a:r>
              <a:rPr lang="en-US" altLang="zh-TW" smtClean="0">
                <a:ea typeface="新細明體" panose="02020500000000000000" pitchFamily="18" charset="-120"/>
              </a:rPr>
              <a:t>Prepare and insert instructions including termination instructions, skip directions, and probes.</a:t>
            </a:r>
          </a:p>
          <a:p>
            <a:pPr marL="228600" indent="-228600" defTabSz="914400">
              <a:buFontTx/>
              <a:buAutoNum type="arabicPeriod"/>
            </a:pPr>
            <a:r>
              <a:rPr lang="en-US" altLang="zh-TW" smtClean="0">
                <a:ea typeface="新細明體" panose="02020500000000000000" pitchFamily="18" charset="-120"/>
              </a:rPr>
              <a:t>Create and insert a conclusion, including a survey disposition statement.</a:t>
            </a:r>
          </a:p>
          <a:p>
            <a:pPr marL="228600" indent="-228600" defTabSz="914400">
              <a:buFontTx/>
              <a:buAutoNum type="arabicPeriod"/>
            </a:pPr>
            <a:r>
              <a:rPr lang="en-US" altLang="zh-TW" smtClean="0">
                <a:ea typeface="新細明體" panose="02020500000000000000" pitchFamily="18" charset="-120"/>
              </a:rPr>
              <a:t>Pretest specific questions and the instrument as a whole.</a:t>
            </a:r>
          </a:p>
        </p:txBody>
      </p:sp>
    </p:spTree>
    <p:extLst>
      <p:ext uri="{BB962C8B-B14F-4D97-AF65-F5344CB8AC3E}">
        <p14:creationId xmlns:p14="http://schemas.microsoft.com/office/powerpoint/2010/main" val="62431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noTextEdit="1"/>
          </p:cNvSpPr>
          <p:nvPr>
            <p:ph type="sldImg"/>
          </p:nvPr>
        </p:nvSpPr>
        <p:spPr>
          <a:xfrm>
            <a:off x="631825" y="774700"/>
            <a:ext cx="5810250" cy="3871913"/>
          </a:xfrm>
        </p:spPr>
      </p:sp>
      <p:sp>
        <p:nvSpPr>
          <p:cNvPr id="14339"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i="1" dirty="0" smtClean="0">
                <a:ea typeface="新細明體" panose="02020500000000000000" pitchFamily="18" charset="-120"/>
              </a:rPr>
              <a:t>Attitude scaling</a:t>
            </a:r>
            <a:r>
              <a:rPr lang="en-US" altLang="zh-TW" dirty="0" smtClean="0">
                <a:ea typeface="新細明體" panose="02020500000000000000" pitchFamily="18" charset="-120"/>
              </a:rPr>
              <a:t> is the process of assessing an attitudinal disposition using a number that represents a person’s score on an attitudinal continuum ranging from an extremely favorable disposition to an extremely unfavorable one. </a:t>
            </a:r>
          </a:p>
          <a:p>
            <a:pPr lvl="1">
              <a:buFontTx/>
              <a:buChar char="•"/>
            </a:pPr>
            <a:r>
              <a:rPr lang="en-US" altLang="zh-TW" i="1" dirty="0" smtClean="0">
                <a:ea typeface="新細明體" panose="02020500000000000000" pitchFamily="18" charset="-120"/>
              </a:rPr>
              <a:t>Scaling</a:t>
            </a:r>
            <a:r>
              <a:rPr lang="en-US" altLang="zh-TW" dirty="0" smtClean="0">
                <a:ea typeface="新細明體" panose="02020500000000000000" pitchFamily="18" charset="-120"/>
              </a:rPr>
              <a:t> is the procedure for the assignment of numbers to a property of objects in order to impart some of the characteristics of numbers to the properties in question.</a:t>
            </a:r>
          </a:p>
          <a:p>
            <a:r>
              <a:rPr lang="en-US" altLang="zh-TW" dirty="0" smtClean="0">
                <a:ea typeface="新細明體" panose="02020500000000000000" pitchFamily="18" charset="-120"/>
              </a:rPr>
              <a:t>Selecting and constructing a measurement scale requires the consideration of several factors that influence the reliability, validity, and practicality of the scale. These factors are listed in the slide.</a:t>
            </a:r>
          </a:p>
          <a:p>
            <a:pPr>
              <a:buFontTx/>
              <a:buChar char="•"/>
            </a:pPr>
            <a:r>
              <a:rPr lang="en-US" altLang="zh-TW" dirty="0" smtClean="0">
                <a:ea typeface="新細明體" panose="02020500000000000000" pitchFamily="18" charset="-120"/>
              </a:rPr>
              <a:t>Researchers face two types of scaling </a:t>
            </a:r>
            <a:r>
              <a:rPr lang="en-US" altLang="zh-TW" u="sng" dirty="0" smtClean="0">
                <a:ea typeface="新細明體" panose="02020500000000000000" pitchFamily="18" charset="-120"/>
              </a:rPr>
              <a:t>objectives</a:t>
            </a:r>
            <a:r>
              <a:rPr lang="en-US" altLang="zh-TW" dirty="0" smtClean="0">
                <a:ea typeface="新細明體" panose="02020500000000000000" pitchFamily="18" charset="-120"/>
              </a:rPr>
              <a:t>: 1) to measure characteristics of the participants who participate in the study, and 2) to use participants as judges of the objects or indicants presented to them.</a:t>
            </a:r>
          </a:p>
          <a:p>
            <a:pPr>
              <a:buFontTx/>
              <a:buChar char="•"/>
            </a:pPr>
            <a:r>
              <a:rPr lang="en-US" altLang="zh-TW" dirty="0" smtClean="0">
                <a:ea typeface="新細明體" panose="02020500000000000000" pitchFamily="18" charset="-120"/>
              </a:rPr>
              <a:t>Measurement scales fall into one of four general </a:t>
            </a:r>
            <a:r>
              <a:rPr lang="en-US" altLang="zh-TW" u="sng" dirty="0" smtClean="0">
                <a:ea typeface="新細明體" panose="02020500000000000000" pitchFamily="18" charset="-120"/>
              </a:rPr>
              <a:t>response types</a:t>
            </a:r>
            <a:r>
              <a:rPr lang="en-US" altLang="zh-TW" dirty="0" smtClean="0">
                <a:ea typeface="新細明體" panose="02020500000000000000" pitchFamily="18" charset="-120"/>
              </a:rPr>
              <a:t>: rating, ranking, categorization, and sorting. These are discussed further on the following slide.</a:t>
            </a:r>
          </a:p>
          <a:p>
            <a:pPr>
              <a:buFontTx/>
              <a:buChar char="•"/>
            </a:pPr>
            <a:r>
              <a:rPr lang="en-US" altLang="zh-TW" dirty="0" smtClean="0">
                <a:ea typeface="新細明體" panose="02020500000000000000" pitchFamily="18" charset="-120"/>
              </a:rPr>
              <a:t>Decisions about the choice of measurement scales are often made with regard to the </a:t>
            </a:r>
            <a:r>
              <a:rPr lang="en-US" altLang="zh-TW" u="sng" dirty="0" smtClean="0">
                <a:ea typeface="新細明體" panose="02020500000000000000" pitchFamily="18" charset="-120"/>
              </a:rPr>
              <a:t>data properties</a:t>
            </a:r>
            <a:r>
              <a:rPr lang="en-US" altLang="zh-TW" dirty="0" smtClean="0">
                <a:ea typeface="新細明體" panose="02020500000000000000" pitchFamily="18" charset="-120"/>
              </a:rPr>
              <a:t> generated by each scale: nominal, ordinal, interval, and ratio.</a:t>
            </a:r>
          </a:p>
          <a:p>
            <a:pPr>
              <a:buFontTx/>
              <a:buChar char="•"/>
            </a:pPr>
            <a:r>
              <a:rPr lang="en-US" altLang="zh-TW" dirty="0" smtClean="0">
                <a:ea typeface="新細明體" panose="02020500000000000000" pitchFamily="18" charset="-120"/>
              </a:rPr>
              <a:t>Measurement scales are either </a:t>
            </a:r>
          </a:p>
          <a:p>
            <a:pPr lvl="1">
              <a:buFontTx/>
              <a:buChar char="•"/>
            </a:pPr>
            <a:r>
              <a:rPr lang="en-US" altLang="zh-TW" u="sng" dirty="0" smtClean="0">
                <a:ea typeface="新細明體" panose="02020500000000000000" pitchFamily="18" charset="-120"/>
              </a:rPr>
              <a:t>unidimensional or multidimensional, </a:t>
            </a:r>
          </a:p>
          <a:p>
            <a:pPr lvl="1">
              <a:buFontTx/>
              <a:buChar char="•"/>
            </a:pPr>
            <a:r>
              <a:rPr lang="en-US" altLang="zh-TW" u="sng" dirty="0" smtClean="0">
                <a:ea typeface="新細明體" panose="02020500000000000000" pitchFamily="18" charset="-120"/>
              </a:rPr>
              <a:t>balanced or unbalanced, </a:t>
            </a:r>
          </a:p>
          <a:p>
            <a:pPr lvl="1">
              <a:buFontTx/>
              <a:buChar char="•"/>
            </a:pPr>
            <a:r>
              <a:rPr lang="en-US" altLang="zh-TW" u="sng" dirty="0" smtClean="0">
                <a:ea typeface="新細明體" panose="02020500000000000000" pitchFamily="18" charset="-120"/>
              </a:rPr>
              <a:t>forced or unforced</a:t>
            </a:r>
            <a:r>
              <a:rPr lang="en-US" altLang="zh-TW" dirty="0" smtClean="0">
                <a:ea typeface="新細明體" panose="02020500000000000000" pitchFamily="18" charset="-120"/>
              </a:rPr>
              <a:t>. </a:t>
            </a:r>
          </a:p>
          <a:p>
            <a:r>
              <a:rPr lang="en-US" altLang="zh-TW" dirty="0" smtClean="0">
                <a:ea typeface="新細明體" panose="02020500000000000000" pitchFamily="18" charset="-120"/>
              </a:rPr>
              <a:t>These characteristics are discussed further as is the issue of number of scale points and rater errors.</a:t>
            </a:r>
          </a:p>
          <a:p>
            <a:endParaRPr lang="en-US" altLang="zh-TW" dirty="0" smtClean="0">
              <a:ea typeface="新細明體" panose="02020500000000000000" pitchFamily="18" charset="-120"/>
            </a:endParaRPr>
          </a:p>
        </p:txBody>
      </p:sp>
    </p:spTree>
    <p:extLst>
      <p:ext uri="{BB962C8B-B14F-4D97-AF65-F5344CB8AC3E}">
        <p14:creationId xmlns:p14="http://schemas.microsoft.com/office/powerpoint/2010/main" val="8111485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noTextEdit="1"/>
          </p:cNvSpPr>
          <p:nvPr>
            <p:ph type="sldImg"/>
          </p:nvPr>
        </p:nvSpPr>
        <p:spPr>
          <a:xfrm>
            <a:off x="631825" y="774700"/>
            <a:ext cx="5810250" cy="3871913"/>
          </a:xfrm>
        </p:spPr>
      </p:sp>
      <p:sp>
        <p:nvSpPr>
          <p:cNvPr id="56323"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Sometimes the content of one question assumes other questions have been asked and answered. This is a branched question. In web surveys, branching allows for respondents to avoid “skip patterns”. Based on their answers, respondents are branched to the appropriate section of the survey. </a:t>
            </a:r>
          </a:p>
          <a:p>
            <a:r>
              <a:rPr lang="en-US" altLang="zh-TW" smtClean="0">
                <a:ea typeface="新細明體" panose="02020500000000000000" pitchFamily="18" charset="-120"/>
              </a:rPr>
              <a:t>Web surveys also allow for piping. Piping takes the answer from one question and uses the answer in a later question. For instance, if in one question, a respondent named Diet Coke as his or her favorite beverage, a later question might ask “Which is your favorite characteristic of Diet Coke?”</a:t>
            </a:r>
          </a:p>
        </p:txBody>
      </p:sp>
    </p:spTree>
    <p:extLst>
      <p:ext uri="{BB962C8B-B14F-4D97-AF65-F5344CB8AC3E}">
        <p14:creationId xmlns:p14="http://schemas.microsoft.com/office/powerpoint/2010/main" val="1203674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noTextEdit="1"/>
          </p:cNvSpPr>
          <p:nvPr>
            <p:ph type="sldImg"/>
          </p:nvPr>
        </p:nvSpPr>
        <p:spPr>
          <a:xfrm>
            <a:off x="631825" y="774700"/>
            <a:ext cx="5810250" cy="3871913"/>
          </a:xfrm>
        </p:spPr>
      </p:sp>
      <p:sp>
        <p:nvSpPr>
          <p:cNvPr id="62467"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There is no substitution for a thorough understanding of question wording, question content, and question sequencing issues. However, the researcher can do several things to help improve survey results. These are listed in the slide.</a:t>
            </a:r>
          </a:p>
          <a:p>
            <a:r>
              <a:rPr lang="en-US" altLang="zh-TW" smtClean="0">
                <a:ea typeface="新細明體" panose="02020500000000000000" pitchFamily="18" charset="-120"/>
              </a:rPr>
              <a:t>Most information can be secured by direct undisguised questioning if rapport has been developed. The assurance of confidentiality can also increase participant motivation. </a:t>
            </a:r>
          </a:p>
          <a:p>
            <a:r>
              <a:rPr lang="en-US" altLang="zh-TW" smtClean="0">
                <a:ea typeface="新細明體" panose="02020500000000000000" pitchFamily="18" charset="-120"/>
              </a:rPr>
              <a:t>You can redesign the questioning process to improve the quality of answers by modifying the administrative process and the response strategy. </a:t>
            </a:r>
          </a:p>
          <a:p>
            <a:r>
              <a:rPr lang="en-US" altLang="zh-TW" smtClean="0">
                <a:ea typeface="新細明體" panose="02020500000000000000" pitchFamily="18" charset="-120"/>
              </a:rPr>
              <a:t>When drafting the original question, try developing positive, negative, and neutral versions of each type of question. Minimize nonresponses to particular questions by recognizing the sensitivity of certain topics.</a:t>
            </a:r>
          </a:p>
          <a:p>
            <a:r>
              <a:rPr lang="en-US" altLang="zh-TW" smtClean="0">
                <a:ea typeface="新細明體" panose="02020500000000000000" pitchFamily="18" charset="-120"/>
              </a:rPr>
              <a:t>The final step toward improving survey results is pretesting, the assessment of questions and instruments before the start of a study. Pretesting can allow one to 1) discover ways to increase participant interest, 2) increase the likelihood that participants will remain engaged, 3) discover question content, wording, and sequencing problems, 4) discover target question groups where researcher training is needed, and 5) explore ways improve the overall quality of survey data.</a:t>
            </a:r>
          </a:p>
          <a:p>
            <a:endParaRPr lang="en-US" altLang="zh-TW" smtClean="0">
              <a:ea typeface="新細明體" panose="02020500000000000000" pitchFamily="18" charset="-120"/>
            </a:endParaRPr>
          </a:p>
          <a:p>
            <a:r>
              <a:rPr lang="en-US" altLang="zh-TW" smtClean="0">
                <a:ea typeface="新細明體" panose="02020500000000000000" pitchFamily="18" charset="-120"/>
              </a:rPr>
              <a:t>Urge your students to review Appendix 13a, especially Exhibit 13a-5, Restructuring Questions, for some insight into overcoming problems.</a:t>
            </a:r>
          </a:p>
        </p:txBody>
      </p:sp>
    </p:spTree>
    <p:extLst>
      <p:ext uri="{BB962C8B-B14F-4D97-AF65-F5344CB8AC3E}">
        <p14:creationId xmlns:p14="http://schemas.microsoft.com/office/powerpoint/2010/main" val="1660369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noTextEdit="1"/>
          </p:cNvSpPr>
          <p:nvPr>
            <p:ph type="sldImg"/>
          </p:nvPr>
        </p:nvSpPr>
        <p:spPr>
          <a:xfrm>
            <a:off x="631825" y="774700"/>
            <a:ext cx="5810250" cy="3871913"/>
          </a:xfrm>
        </p:spPr>
      </p:sp>
      <p:sp>
        <p:nvSpPr>
          <p:cNvPr id="16387"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smtClean="0">
                <a:ea typeface="新細明體" panose="02020500000000000000" pitchFamily="18" charset="-120"/>
              </a:rPr>
              <a:t>A rating scale is used when participants score an object or indicant without making a direct comparison to another object or attitude. For example, they may be asked to evaluate the styling of a new car on a 7-point rating scale.</a:t>
            </a:r>
          </a:p>
          <a:p>
            <a:pPr>
              <a:buFontTx/>
              <a:buChar char="•"/>
            </a:pPr>
            <a:r>
              <a:rPr lang="en-US" altLang="zh-TW" smtClean="0">
                <a:ea typeface="新細明體" panose="02020500000000000000" pitchFamily="18" charset="-120"/>
              </a:rPr>
              <a:t>Ranking scale constrain the study participant to making comparisons and determining order among two or more properties or objects. Participants may be asked to choose which one of a pair of cars has more attractive styling. A choice scale requires that participants choose one alternative over another. They could also be asked to rank-order the importance of comfort, ergonomics, performance, and price for the target vehicle. </a:t>
            </a:r>
          </a:p>
          <a:p>
            <a:pPr>
              <a:buFontTx/>
              <a:buChar char="•"/>
            </a:pPr>
            <a:r>
              <a:rPr lang="en-US" altLang="zh-TW" smtClean="0">
                <a:ea typeface="新細明體" panose="02020500000000000000" pitchFamily="18" charset="-120"/>
              </a:rPr>
              <a:t>Categorization asks participants to put themselves or property indicants in groups or categories. </a:t>
            </a:r>
          </a:p>
          <a:p>
            <a:pPr>
              <a:buFontTx/>
              <a:buChar char="•"/>
            </a:pPr>
            <a:r>
              <a:rPr lang="en-US" altLang="zh-TW" smtClean="0">
                <a:ea typeface="新細明體" panose="02020500000000000000" pitchFamily="18" charset="-120"/>
              </a:rPr>
              <a:t>Sorting requires that participants sort card into piles using criteria established by the researcher. The cards might contain photos or images or verbal statements of product features such as various descriptors of the car’s performance.</a:t>
            </a:r>
          </a:p>
        </p:txBody>
      </p:sp>
    </p:spTree>
    <p:extLst>
      <p:ext uri="{BB962C8B-B14F-4D97-AF65-F5344CB8AC3E}">
        <p14:creationId xmlns:p14="http://schemas.microsoft.com/office/powerpoint/2010/main" val="187482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noTextEdit="1"/>
          </p:cNvSpPr>
          <p:nvPr>
            <p:ph type="sldImg"/>
          </p:nvPr>
        </p:nvSpPr>
        <p:spPr>
          <a:xfrm>
            <a:off x="631825" y="774700"/>
            <a:ext cx="5810250" cy="3871913"/>
          </a:xfrm>
        </p:spPr>
      </p:sp>
      <p:sp>
        <p:nvSpPr>
          <p:cNvPr id="18435"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smtClean="0">
                <a:ea typeface="新細明體" panose="02020500000000000000" pitchFamily="18" charset="-120"/>
              </a:rPr>
              <a:t>With a </a:t>
            </a:r>
            <a:r>
              <a:rPr lang="en-US" altLang="zh-TW" u="sng" smtClean="0">
                <a:ea typeface="新細明體" panose="02020500000000000000" pitchFamily="18" charset="-120"/>
              </a:rPr>
              <a:t>unidimensional</a:t>
            </a:r>
            <a:r>
              <a:rPr lang="en-US" altLang="zh-TW" smtClean="0">
                <a:ea typeface="新細明體" panose="02020500000000000000" pitchFamily="18" charset="-120"/>
              </a:rPr>
              <a:t> scale, one seeks to measure only one attribute of the participant or object. One measure of an actor’s star power is his or her ability to “carry” a movie. It is a single dimension. </a:t>
            </a:r>
          </a:p>
          <a:p>
            <a:pPr>
              <a:buFontTx/>
              <a:buChar char="•"/>
            </a:pPr>
            <a:r>
              <a:rPr lang="en-US" altLang="zh-TW" smtClean="0">
                <a:ea typeface="新細明體" panose="02020500000000000000" pitchFamily="18" charset="-120"/>
              </a:rPr>
              <a:t>A </a:t>
            </a:r>
            <a:r>
              <a:rPr lang="en-US" altLang="zh-TW" u="sng" smtClean="0">
                <a:ea typeface="新細明體" panose="02020500000000000000" pitchFamily="18" charset="-120"/>
              </a:rPr>
              <a:t>multidimensional</a:t>
            </a:r>
            <a:r>
              <a:rPr lang="en-US" altLang="zh-TW" smtClean="0">
                <a:ea typeface="新細明體" panose="02020500000000000000" pitchFamily="18" charset="-120"/>
              </a:rPr>
              <a:t> scale recognizes that an object might be better described with several dimensions. The actor’s star power variable might be better expressed by three distinct dimensions  - ticket sales for the last three movies, speed of attracting financial resources, and column-inch/amount of TV coverage of the last three movies.</a:t>
            </a:r>
          </a:p>
        </p:txBody>
      </p:sp>
    </p:spTree>
    <p:extLst>
      <p:ext uri="{BB962C8B-B14F-4D97-AF65-F5344CB8AC3E}">
        <p14:creationId xmlns:p14="http://schemas.microsoft.com/office/powerpoint/2010/main" val="3185866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noTextEdit="1"/>
          </p:cNvSpPr>
          <p:nvPr>
            <p:ph type="sldImg"/>
          </p:nvPr>
        </p:nvSpPr>
        <p:spPr>
          <a:xfrm>
            <a:off x="631825" y="774700"/>
            <a:ext cx="5810250" cy="3871913"/>
          </a:xfrm>
        </p:spPr>
      </p:sp>
      <p:sp>
        <p:nvSpPr>
          <p:cNvPr id="20483"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smtClean="0">
                <a:ea typeface="新細明體" panose="02020500000000000000" pitchFamily="18" charset="-120"/>
              </a:rPr>
              <a:t>A balanced rating scale has an </a:t>
            </a:r>
            <a:r>
              <a:rPr lang="en-US" altLang="zh-TW" u="sng" smtClean="0">
                <a:ea typeface="新細明體" panose="02020500000000000000" pitchFamily="18" charset="-120"/>
              </a:rPr>
              <a:t>equal number</a:t>
            </a:r>
            <a:r>
              <a:rPr lang="en-US" altLang="zh-TW" smtClean="0">
                <a:ea typeface="新細明體" panose="02020500000000000000" pitchFamily="18" charset="-120"/>
              </a:rPr>
              <a:t> of categories above and below the midpoint. </a:t>
            </a:r>
          </a:p>
          <a:p>
            <a:pPr lvl="2">
              <a:buFontTx/>
              <a:buChar char="•"/>
            </a:pPr>
            <a:r>
              <a:rPr lang="en-US" altLang="zh-TW" smtClean="0">
                <a:ea typeface="新細明體" panose="02020500000000000000" pitchFamily="18" charset="-120"/>
              </a:rPr>
              <a:t>Scales can be balanced with or without a midpoint option. </a:t>
            </a:r>
          </a:p>
          <a:p>
            <a:pPr>
              <a:buFontTx/>
              <a:buChar char="•"/>
            </a:pPr>
            <a:r>
              <a:rPr lang="en-US" altLang="zh-TW" smtClean="0">
                <a:ea typeface="新細明體" panose="02020500000000000000" pitchFamily="18" charset="-120"/>
              </a:rPr>
              <a:t>An unbalanced rating scale has an </a:t>
            </a:r>
            <a:r>
              <a:rPr lang="en-US" altLang="zh-TW" u="sng" smtClean="0">
                <a:ea typeface="新細明體" panose="02020500000000000000" pitchFamily="18" charset="-120"/>
              </a:rPr>
              <a:t>unequal number</a:t>
            </a:r>
            <a:r>
              <a:rPr lang="en-US" altLang="zh-TW" smtClean="0">
                <a:ea typeface="新細明體" panose="02020500000000000000" pitchFamily="18" charset="-120"/>
              </a:rPr>
              <a:t> of favorable and unfavorable response choices. </a:t>
            </a:r>
          </a:p>
        </p:txBody>
      </p:sp>
    </p:spTree>
    <p:extLst>
      <p:ext uri="{BB962C8B-B14F-4D97-AF65-F5344CB8AC3E}">
        <p14:creationId xmlns:p14="http://schemas.microsoft.com/office/powerpoint/2010/main" val="1226213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noTextEdit="1"/>
          </p:cNvSpPr>
          <p:nvPr>
            <p:ph type="sldImg"/>
          </p:nvPr>
        </p:nvSpPr>
        <p:spPr>
          <a:xfrm>
            <a:off x="631825" y="774700"/>
            <a:ext cx="5810250" cy="3871913"/>
          </a:xfrm>
        </p:spPr>
      </p:sp>
      <p:sp>
        <p:nvSpPr>
          <p:cNvPr id="22531" name="Rectangle 3"/>
          <p:cNvSpPr>
            <a:spLocks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a:buFontTx/>
              <a:buChar char="•"/>
            </a:pPr>
            <a:r>
              <a:rPr lang="en-US" altLang="zh-TW" smtClean="0">
                <a:ea typeface="新細明體" panose="02020500000000000000" pitchFamily="18" charset="-120"/>
              </a:rPr>
              <a:t>An </a:t>
            </a:r>
            <a:r>
              <a:rPr lang="en-US" altLang="zh-TW" u="sng" smtClean="0">
                <a:ea typeface="新細明體" panose="02020500000000000000" pitchFamily="18" charset="-120"/>
              </a:rPr>
              <a:t>unforced-choice rating scale</a:t>
            </a:r>
            <a:r>
              <a:rPr lang="en-US" altLang="zh-TW" smtClean="0">
                <a:ea typeface="新細明體" panose="02020500000000000000" pitchFamily="18" charset="-120"/>
              </a:rPr>
              <a:t> provides participants with an opportunity to express no opinion when they are unable to make a choice among the alternatives offered. </a:t>
            </a:r>
          </a:p>
          <a:p>
            <a:pPr>
              <a:buFontTx/>
              <a:buChar char="•"/>
            </a:pPr>
            <a:r>
              <a:rPr lang="en-US" altLang="zh-TW" smtClean="0">
                <a:ea typeface="新細明體" panose="02020500000000000000" pitchFamily="18" charset="-120"/>
              </a:rPr>
              <a:t>A </a:t>
            </a:r>
            <a:r>
              <a:rPr lang="en-US" altLang="zh-TW" u="sng" smtClean="0">
                <a:ea typeface="新細明體" panose="02020500000000000000" pitchFamily="18" charset="-120"/>
              </a:rPr>
              <a:t>forced-choice scale</a:t>
            </a:r>
            <a:r>
              <a:rPr lang="en-US" altLang="zh-TW" smtClean="0">
                <a:ea typeface="新細明體" panose="02020500000000000000" pitchFamily="18" charset="-120"/>
              </a:rPr>
              <a:t> requires that participants select one of the offered alternatives. </a:t>
            </a:r>
          </a:p>
        </p:txBody>
      </p:sp>
    </p:spTree>
    <p:extLst>
      <p:ext uri="{BB962C8B-B14F-4D97-AF65-F5344CB8AC3E}">
        <p14:creationId xmlns:p14="http://schemas.microsoft.com/office/powerpoint/2010/main" val="129340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84288" y="1120775"/>
            <a:ext cx="7705725" cy="2382838"/>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284288" y="3595688"/>
            <a:ext cx="7705725"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797B81F3-49E0-4717-9F86-BBF6C8E52D22}" type="slidenum">
              <a:rPr lang="en-US" altLang="zh-TW"/>
              <a:pPr>
                <a:defRPr/>
              </a:pPr>
              <a:t>‹#›</a:t>
            </a:fld>
            <a:endParaRPr lang="en-US" altLang="zh-TW"/>
          </a:p>
        </p:txBody>
      </p:sp>
    </p:spTree>
    <p:extLst>
      <p:ext uri="{BB962C8B-B14F-4D97-AF65-F5344CB8AC3E}">
        <p14:creationId xmlns:p14="http://schemas.microsoft.com/office/powerpoint/2010/main" val="150892518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2C5B3B53-44C2-4B86-B051-27EA65F2729F}" type="slidenum">
              <a:rPr lang="en-US" altLang="zh-TW"/>
              <a:pPr>
                <a:defRPr/>
              </a:pPr>
              <a:t>‹#›</a:t>
            </a:fld>
            <a:endParaRPr lang="en-US" altLang="zh-TW"/>
          </a:p>
        </p:txBody>
      </p:sp>
    </p:spTree>
    <p:extLst>
      <p:ext uri="{BB962C8B-B14F-4D97-AF65-F5344CB8AC3E}">
        <p14:creationId xmlns:p14="http://schemas.microsoft.com/office/powerpoint/2010/main" val="368944402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CF7BDC43-E60B-48C2-8C7A-0556A7A890EF}" type="slidenum">
              <a:rPr lang="en-US" altLang="zh-TW"/>
              <a:pPr>
                <a:defRPr/>
              </a:pPr>
              <a:t>‹#›</a:t>
            </a:fld>
            <a:endParaRPr lang="en-US" altLang="zh-TW"/>
          </a:p>
        </p:txBody>
      </p:sp>
    </p:spTree>
    <p:extLst>
      <p:ext uri="{BB962C8B-B14F-4D97-AF65-F5344CB8AC3E}">
        <p14:creationId xmlns:p14="http://schemas.microsoft.com/office/powerpoint/2010/main" val="38535891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350AA7EB-5B9B-4CCB-948E-438AF83334FA}" type="slidenum">
              <a:rPr lang="en-US" altLang="zh-TW"/>
              <a:pPr>
                <a:defRPr/>
              </a:pPr>
              <a:t>‹#›</a:t>
            </a:fld>
            <a:endParaRPr lang="en-US" altLang="zh-TW"/>
          </a:p>
        </p:txBody>
      </p:sp>
    </p:spTree>
    <p:extLst>
      <p:ext uri="{BB962C8B-B14F-4D97-AF65-F5344CB8AC3E}">
        <p14:creationId xmlns:p14="http://schemas.microsoft.com/office/powerpoint/2010/main" val="52948240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標題，兩項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769938" y="1978025"/>
            <a:ext cx="4291012" cy="19764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769938" y="4106863"/>
            <a:ext cx="4291012" cy="19780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half" idx="3"/>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7" name="Rectangle 6"/>
          <p:cNvSpPr>
            <a:spLocks noGrp="1" noChangeArrowheads="1"/>
          </p:cNvSpPr>
          <p:nvPr>
            <p:ph type="sldNum" sz="quarter" idx="11"/>
          </p:nvPr>
        </p:nvSpPr>
        <p:spPr>
          <a:ln/>
        </p:spPr>
        <p:txBody>
          <a:bodyPr/>
          <a:lstStyle>
            <a:lvl1pPr>
              <a:defRPr/>
            </a:lvl1pPr>
          </a:lstStyle>
          <a:p>
            <a:pPr>
              <a:defRPr/>
            </a:pPr>
            <a:fld id="{CFDF0C0D-9ECB-4E51-B1EF-64A6197B4377}" type="slidenum">
              <a:rPr lang="en-US" altLang="zh-TW"/>
              <a:pPr>
                <a:defRPr/>
              </a:pPr>
              <a:t>‹#›</a:t>
            </a:fld>
            <a:endParaRPr lang="en-US" altLang="zh-TW"/>
          </a:p>
        </p:txBody>
      </p:sp>
    </p:spTree>
    <p:extLst>
      <p:ext uri="{BB962C8B-B14F-4D97-AF65-F5344CB8AC3E}">
        <p14:creationId xmlns:p14="http://schemas.microsoft.com/office/powerpoint/2010/main" val="109213155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769938" y="1978025"/>
            <a:ext cx="8734425" cy="4106863"/>
          </a:xfrm>
        </p:spPr>
        <p:txBody>
          <a:bodyPr/>
          <a:lstStyle/>
          <a:p>
            <a:pPr lvl="0"/>
            <a:endParaRPr lang="zh-TW" alt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6F80DD45-4983-499F-ADA3-1FA0C0122E0B}" type="slidenum">
              <a:rPr lang="en-US" altLang="zh-TW"/>
              <a:pPr>
                <a:defRPr/>
              </a:pPr>
              <a:t>‹#›</a:t>
            </a:fld>
            <a:endParaRPr lang="en-US" altLang="zh-TW"/>
          </a:p>
        </p:txBody>
      </p:sp>
    </p:spTree>
    <p:extLst>
      <p:ext uri="{BB962C8B-B14F-4D97-AF65-F5344CB8AC3E}">
        <p14:creationId xmlns:p14="http://schemas.microsoft.com/office/powerpoint/2010/main" val="34503101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5213350" y="1978025"/>
            <a:ext cx="4291013" cy="19764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5213350" y="4106863"/>
            <a:ext cx="4291013" cy="19780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7" name="Rectangle 6"/>
          <p:cNvSpPr>
            <a:spLocks noGrp="1" noChangeArrowheads="1"/>
          </p:cNvSpPr>
          <p:nvPr>
            <p:ph type="sldNum" sz="quarter" idx="11"/>
          </p:nvPr>
        </p:nvSpPr>
        <p:spPr>
          <a:ln/>
        </p:spPr>
        <p:txBody>
          <a:bodyPr/>
          <a:lstStyle>
            <a:lvl1pPr>
              <a:defRPr/>
            </a:lvl1pPr>
          </a:lstStyle>
          <a:p>
            <a:pPr>
              <a:defRPr/>
            </a:pPr>
            <a:fld id="{4C283C69-332D-42D6-93F4-D61B9E988BE9}" type="slidenum">
              <a:rPr lang="en-US" altLang="zh-TW"/>
              <a:pPr>
                <a:defRPr/>
              </a:pPr>
              <a:t>‹#›</a:t>
            </a:fld>
            <a:endParaRPr lang="en-US" altLang="zh-TW"/>
          </a:p>
        </p:txBody>
      </p:sp>
    </p:spTree>
    <p:extLst>
      <p:ext uri="{BB962C8B-B14F-4D97-AF65-F5344CB8AC3E}">
        <p14:creationId xmlns:p14="http://schemas.microsoft.com/office/powerpoint/2010/main" val="3768817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1C7BCF56-1364-4014-8D0A-4756B9C4ABEF}" type="slidenum">
              <a:rPr lang="en-US" altLang="zh-TW"/>
              <a:pPr>
                <a:defRPr/>
              </a:pPr>
              <a:t>‹#›</a:t>
            </a:fld>
            <a:endParaRPr lang="en-US" altLang="zh-TW"/>
          </a:p>
        </p:txBody>
      </p:sp>
    </p:spTree>
    <p:extLst>
      <p:ext uri="{BB962C8B-B14F-4D97-AF65-F5344CB8AC3E}">
        <p14:creationId xmlns:p14="http://schemas.microsoft.com/office/powerpoint/2010/main" val="24096232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675" y="1706563"/>
            <a:ext cx="8861425" cy="2847975"/>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1675" y="4581525"/>
            <a:ext cx="8861425" cy="14970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003FB476-87CB-48A0-BC21-49B6A50D55A3}" type="slidenum">
              <a:rPr lang="en-US" altLang="zh-TW"/>
              <a:pPr>
                <a:defRPr/>
              </a:pPr>
              <a:t>‹#›</a:t>
            </a:fld>
            <a:endParaRPr lang="en-US" altLang="zh-TW"/>
          </a:p>
        </p:txBody>
      </p:sp>
    </p:spTree>
    <p:extLst>
      <p:ext uri="{BB962C8B-B14F-4D97-AF65-F5344CB8AC3E}">
        <p14:creationId xmlns:p14="http://schemas.microsoft.com/office/powerpoint/2010/main" val="409173723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4E220B9F-53C1-4CB9-967F-323B8B7686AA}" type="slidenum">
              <a:rPr lang="en-US" altLang="zh-TW"/>
              <a:pPr>
                <a:defRPr/>
              </a:pPr>
              <a:t>‹#›</a:t>
            </a:fld>
            <a:endParaRPr lang="en-US" altLang="zh-TW"/>
          </a:p>
        </p:txBody>
      </p:sp>
    </p:spTree>
    <p:extLst>
      <p:ext uri="{BB962C8B-B14F-4D97-AF65-F5344CB8AC3E}">
        <p14:creationId xmlns:p14="http://schemas.microsoft.com/office/powerpoint/2010/main" val="378614083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08025" y="365125"/>
            <a:ext cx="8861425" cy="1322388"/>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8025" y="1677988"/>
            <a:ext cx="4346575"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708025" y="2500313"/>
            <a:ext cx="4346575"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00650" y="1677988"/>
            <a:ext cx="4368800"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00650" y="2500313"/>
            <a:ext cx="4368800"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fld id="{2E1341A7-B835-4385-BC1D-21DBB9ED311D}" type="slidenum">
              <a:rPr lang="en-US" altLang="zh-TW"/>
              <a:pPr>
                <a:defRPr/>
              </a:pPr>
              <a:t>‹#›</a:t>
            </a:fld>
            <a:endParaRPr lang="en-US" altLang="zh-TW"/>
          </a:p>
        </p:txBody>
      </p:sp>
    </p:spTree>
    <p:extLst>
      <p:ext uri="{BB962C8B-B14F-4D97-AF65-F5344CB8AC3E}">
        <p14:creationId xmlns:p14="http://schemas.microsoft.com/office/powerpoint/2010/main" val="38411411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4" name="Rectangle 6"/>
          <p:cNvSpPr>
            <a:spLocks noGrp="1" noChangeArrowheads="1"/>
          </p:cNvSpPr>
          <p:nvPr>
            <p:ph type="sldNum" sz="quarter" idx="11"/>
          </p:nvPr>
        </p:nvSpPr>
        <p:spPr>
          <a:ln/>
        </p:spPr>
        <p:txBody>
          <a:bodyPr/>
          <a:lstStyle>
            <a:lvl1pPr>
              <a:defRPr/>
            </a:lvl1pPr>
          </a:lstStyle>
          <a:p>
            <a:pPr>
              <a:defRPr/>
            </a:pPr>
            <a:fld id="{B50BA8D5-42E7-442D-8DDB-0282D5A8394A}" type="slidenum">
              <a:rPr lang="en-US" altLang="zh-TW"/>
              <a:pPr>
                <a:defRPr/>
              </a:pPr>
              <a:t>‹#›</a:t>
            </a:fld>
            <a:endParaRPr lang="en-US" altLang="zh-TW"/>
          </a:p>
        </p:txBody>
      </p:sp>
    </p:spTree>
    <p:extLst>
      <p:ext uri="{BB962C8B-B14F-4D97-AF65-F5344CB8AC3E}">
        <p14:creationId xmlns:p14="http://schemas.microsoft.com/office/powerpoint/2010/main" val="403446288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3" name="Rectangle 6"/>
          <p:cNvSpPr>
            <a:spLocks noGrp="1" noChangeArrowheads="1"/>
          </p:cNvSpPr>
          <p:nvPr>
            <p:ph type="sldNum" sz="quarter" idx="11"/>
          </p:nvPr>
        </p:nvSpPr>
        <p:spPr>
          <a:ln/>
        </p:spPr>
        <p:txBody>
          <a:bodyPr/>
          <a:lstStyle>
            <a:lvl1pPr>
              <a:defRPr/>
            </a:lvl1pPr>
          </a:lstStyle>
          <a:p>
            <a:pPr>
              <a:defRPr/>
            </a:pPr>
            <a:fld id="{4360C21C-53E3-4F17-A772-532CF8369F6E}" type="slidenum">
              <a:rPr lang="en-US" altLang="zh-TW"/>
              <a:pPr>
                <a:defRPr/>
              </a:pPr>
              <a:t>‹#›</a:t>
            </a:fld>
            <a:endParaRPr lang="en-US" altLang="zh-TW"/>
          </a:p>
        </p:txBody>
      </p:sp>
    </p:spTree>
    <p:extLst>
      <p:ext uri="{BB962C8B-B14F-4D97-AF65-F5344CB8AC3E}">
        <p14:creationId xmlns:p14="http://schemas.microsoft.com/office/powerpoint/2010/main" val="412077356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367213" y="985838"/>
            <a:ext cx="5202237" cy="4864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826EF56E-FE3E-4E0A-BFC1-0F827F4F4B4A}" type="slidenum">
              <a:rPr lang="en-US" altLang="zh-TW"/>
              <a:pPr>
                <a:defRPr/>
              </a:pPr>
              <a:t>‹#›</a:t>
            </a:fld>
            <a:endParaRPr lang="en-US" altLang="zh-TW"/>
          </a:p>
        </p:txBody>
      </p:sp>
    </p:spTree>
    <p:extLst>
      <p:ext uri="{BB962C8B-B14F-4D97-AF65-F5344CB8AC3E}">
        <p14:creationId xmlns:p14="http://schemas.microsoft.com/office/powerpoint/2010/main" val="248214876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367213" y="985838"/>
            <a:ext cx="5202237" cy="4864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4DC2FE69-A61C-4F86-BA62-EAD1A7F09677}" type="slidenum">
              <a:rPr lang="en-US" altLang="zh-TW"/>
              <a:pPr>
                <a:defRPr/>
              </a:pPr>
              <a:t>‹#›</a:t>
            </a:fld>
            <a:endParaRPr lang="en-US" altLang="zh-TW"/>
          </a:p>
        </p:txBody>
      </p:sp>
    </p:spTree>
    <p:extLst>
      <p:ext uri="{BB962C8B-B14F-4D97-AF65-F5344CB8AC3E}">
        <p14:creationId xmlns:p14="http://schemas.microsoft.com/office/powerpoint/2010/main" val="183904230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027"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340836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333399"/>
                </a:solidFill>
              </a:defRPr>
            </a:lvl1pPr>
          </a:lstStyle>
          <a:p>
            <a:pPr>
              <a:defRPr/>
            </a:pPr>
            <a:r>
              <a:rPr lang="en-US" altLang="zh-TW" smtClean="0"/>
              <a:t>CK Farn, CYCU</a:t>
            </a:r>
            <a:endParaRPr lang="zh-TW" altLang="en-US"/>
          </a:p>
        </p:txBody>
      </p:sp>
      <p:sp>
        <p:nvSpPr>
          <p:cNvPr id="95238" name="Rectangle 6"/>
          <p:cNvSpPr>
            <a:spLocks noGrp="1" noChangeArrowheads="1"/>
          </p:cNvSpPr>
          <p:nvPr>
            <p:ph type="sldNum" sz="quarter" idx="4"/>
          </p:nvPr>
        </p:nvSpPr>
        <p:spPr bwMode="auto">
          <a:xfrm>
            <a:off x="7729538" y="6389688"/>
            <a:ext cx="2141537" cy="4556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8AD6EF72-1E9D-4E1E-B7F9-5866E582591C}" type="slidenum">
              <a:rPr lang="en-US" altLang="zh-TW"/>
              <a:pPr>
                <a:defRPr/>
              </a:pPr>
              <a:t>‹#›</a:t>
            </a:fld>
            <a:endParaRPr lang="en-US" altLang="zh-TW"/>
          </a:p>
        </p:txBody>
      </p:sp>
      <p:sp>
        <p:nvSpPr>
          <p:cNvPr id="1031"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032"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ransition spd="med"/>
  <p:hf hdr="0" dt="0"/>
  <p:txStyles>
    <p:titleStyle>
      <a:lvl1pPr algn="l" rtl="0" eaLnBrk="0" fontAlgn="base" hangingPunct="0">
        <a:spcBef>
          <a:spcPct val="0"/>
        </a:spcBef>
        <a:spcAft>
          <a:spcPct val="0"/>
        </a:spcAft>
        <a:defRPr kumimoji="1" sz="4000" kern="12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17"/>
        </a:buBlip>
        <a:defRPr kumimoji="1" sz="3200" kern="1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18"/>
        </a:buBlip>
        <a:defRPr kumimoji="1" sz="2800" kern="1200">
          <a:solidFill>
            <a:schemeClr val="tx1"/>
          </a:solidFill>
          <a:latin typeface="+mn-lt"/>
          <a:ea typeface="新細明體" panose="02020500000000000000" pitchFamily="18" charset="-120"/>
          <a:cs typeface="+mn-cs"/>
        </a:defRPr>
      </a:lvl2pPr>
      <a:lvl3pPr marL="1616075" indent="-374650" algn="l" rtl="0" eaLnBrk="0" fontAlgn="base" hangingPunct="0">
        <a:spcBef>
          <a:spcPct val="20000"/>
        </a:spcBef>
        <a:spcAft>
          <a:spcPct val="0"/>
        </a:spcAft>
        <a:buFont typeface="Wingdings" panose="05000000000000000000" pitchFamily="2" charset="2"/>
        <a:buBlip>
          <a:blip r:embed="rId19"/>
        </a:buBlip>
        <a:defRPr kumimoji="1" sz="2400" kern="1200">
          <a:solidFill>
            <a:schemeClr val="folHlink"/>
          </a:solidFill>
          <a:latin typeface="+mn-lt"/>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eaLnBrk="0" fontAlgn="base" hangingPunct="0">
        <a:spcBef>
          <a:spcPct val="20000"/>
        </a:spcBef>
        <a:spcAft>
          <a:spcPct val="0"/>
        </a:spcAft>
        <a:buBlip>
          <a:blip r:embed="rId19"/>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0274300" cy="2967038"/>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a:solidFill>
                <a:schemeClr val="bg1"/>
              </a:solidFill>
            </a:endParaRPr>
          </a:p>
        </p:txBody>
      </p:sp>
      <p:sp>
        <p:nvSpPr>
          <p:cNvPr id="3075" name="Rectangle 3"/>
          <p:cNvSpPr>
            <a:spLocks noGrp="1" noChangeArrowheads="1"/>
          </p:cNvSpPr>
          <p:nvPr>
            <p:ph type="ctrTitle"/>
          </p:nvPr>
        </p:nvSpPr>
        <p:spPr>
          <a:xfrm>
            <a:off x="1627188" y="1065213"/>
            <a:ext cx="8262937" cy="1139825"/>
          </a:xfrm>
        </p:spPr>
        <p:txBody>
          <a:bodyPr anchor="ctr"/>
          <a:lstStyle/>
          <a:p>
            <a:pPr algn="l" eaLnBrk="1" hangingPunct="1">
              <a:lnSpc>
                <a:spcPct val="130000"/>
              </a:lnSpc>
            </a:pPr>
            <a:r>
              <a:rPr lang="en-US" altLang="en-US" sz="4400" dirty="0">
                <a:ea typeface="新細明體" panose="02020500000000000000" pitchFamily="18" charset="-120"/>
              </a:rPr>
              <a:t>Measurement </a:t>
            </a:r>
            <a:r>
              <a:rPr lang="en-US" altLang="en-US" sz="4400" dirty="0" smtClean="0">
                <a:ea typeface="新細明體" panose="02020500000000000000" pitchFamily="18" charset="-120"/>
              </a:rPr>
              <a:t>Scales, Questionnaires</a:t>
            </a:r>
            <a:r>
              <a:rPr lang="en-US" altLang="zh-TW" sz="4400" dirty="0" smtClean="0">
                <a:ea typeface="新細明體" panose="02020500000000000000" pitchFamily="18" charset="-120"/>
              </a:rPr>
              <a:t> </a:t>
            </a:r>
            <a:r>
              <a:rPr lang="en-US" altLang="zh-TW" sz="4400" dirty="0" smtClean="0">
                <a:ea typeface="新細明體" panose="02020500000000000000" pitchFamily="18" charset="-120"/>
              </a:rPr>
              <a:t>a</a:t>
            </a:r>
            <a:r>
              <a:rPr lang="en-US" altLang="en-US" sz="4400" dirty="0" smtClean="0">
                <a:ea typeface="新細明體" panose="02020500000000000000" pitchFamily="18" charset="-120"/>
              </a:rPr>
              <a:t>nd</a:t>
            </a:r>
            <a:r>
              <a:rPr lang="en-US" altLang="zh-TW" sz="4400" dirty="0" smtClean="0">
                <a:ea typeface="新細明體" panose="02020500000000000000" pitchFamily="18" charset="-120"/>
              </a:rPr>
              <a:t> Instruments</a:t>
            </a:r>
            <a:r>
              <a:rPr lang="en-US" altLang="zh-TW" sz="4400" dirty="0" smtClean="0"/>
              <a:t/>
            </a:r>
            <a:br>
              <a:rPr lang="en-US" altLang="zh-TW" sz="4400" dirty="0" smtClean="0"/>
            </a:br>
            <a:r>
              <a:rPr lang="zh-TW" altLang="en-US" sz="4400" dirty="0" smtClean="0"/>
              <a:t>量表設計</a:t>
            </a:r>
          </a:p>
        </p:txBody>
      </p:sp>
      <p:sp>
        <p:nvSpPr>
          <p:cNvPr id="3077" name="Text Box 8"/>
          <p:cNvSpPr txBox="1">
            <a:spLocks noChangeArrowheads="1"/>
          </p:cNvSpPr>
          <p:nvPr/>
        </p:nvSpPr>
        <p:spPr bwMode="auto">
          <a:xfrm>
            <a:off x="168275" y="153988"/>
            <a:ext cx="1082675" cy="1057275"/>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000" dirty="0">
                <a:solidFill>
                  <a:schemeClr val="bg1"/>
                </a:solidFill>
                <a:latin typeface="Arial" panose="020B0604020202020204" pitchFamily="34" charset="0"/>
              </a:rPr>
              <a:t>10</a:t>
            </a:r>
          </a:p>
        </p:txBody>
      </p:sp>
      <p:sp>
        <p:nvSpPr>
          <p:cNvPr id="8" name="Rectangle 4"/>
          <p:cNvSpPr txBox="1">
            <a:spLocks noGrp="1" noChangeArrowheads="1"/>
          </p:cNvSpPr>
          <p:nvPr>
            <p:ph type="subTitle"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Clr>
                <a:schemeClr val="accent2"/>
              </a:buClr>
              <a:buFont typeface="Wingdings" panose="05000000000000000000" pitchFamily="2" charset="2"/>
              <a:buNone/>
              <a:defRPr kumimoji="1" sz="2400" kern="1200">
                <a:solidFill>
                  <a:srgbClr val="000099"/>
                </a:solidFill>
                <a:latin typeface="+mn-lt"/>
                <a:ea typeface="+mn-ea"/>
                <a:cs typeface="+mn-cs"/>
              </a:defRPr>
            </a:lvl1pPr>
            <a:lvl2pPr marL="457200" indent="0" algn="ctr" rtl="0" eaLnBrk="0" fontAlgn="base" hangingPunct="0">
              <a:spcBef>
                <a:spcPct val="20000"/>
              </a:spcBef>
              <a:spcAft>
                <a:spcPct val="0"/>
              </a:spcAft>
              <a:buClr>
                <a:schemeClr val="hlink"/>
              </a:buClr>
              <a:buFont typeface="Webdings" panose="05030102010509060703" pitchFamily="18" charset="2"/>
              <a:buNone/>
              <a:defRPr kumimoji="1" sz="2000" kern="1200">
                <a:solidFill>
                  <a:schemeClr val="tx1"/>
                </a:solidFill>
                <a:latin typeface="+mn-lt"/>
                <a:ea typeface="新細明體" panose="02020500000000000000" pitchFamily="18" charset="-120"/>
                <a:cs typeface="+mn-cs"/>
              </a:defRPr>
            </a:lvl2pPr>
            <a:lvl3pPr marL="914400" indent="0" algn="ctr" rtl="0" eaLnBrk="0" fontAlgn="base" hangingPunct="0">
              <a:spcBef>
                <a:spcPct val="20000"/>
              </a:spcBef>
              <a:spcAft>
                <a:spcPct val="0"/>
              </a:spcAft>
              <a:buFont typeface="Wingdings" panose="05000000000000000000" pitchFamily="2" charset="2"/>
              <a:buNone/>
              <a:defRPr kumimoji="1" sz="1800" kern="1200">
                <a:solidFill>
                  <a:schemeClr val="folHlink"/>
                </a:solidFill>
                <a:latin typeface="+mn-lt"/>
                <a:ea typeface="新細明體" panose="02020500000000000000" pitchFamily="18" charset="-120"/>
                <a:cs typeface="+mn-cs"/>
              </a:defRPr>
            </a:lvl3pPr>
            <a:lvl4pPr marL="1371600" indent="0" algn="ctr" rtl="0" eaLnBrk="0" fontAlgn="base" hangingPunct="0">
              <a:spcBef>
                <a:spcPct val="20000"/>
              </a:spcBef>
              <a:spcAft>
                <a:spcPct val="0"/>
              </a:spcAft>
              <a:buFont typeface="Wingdings" panose="05000000000000000000" pitchFamily="2" charset="2"/>
              <a:buNone/>
              <a:defRPr kumimoji="1" sz="1600" kern="1200">
                <a:solidFill>
                  <a:srgbClr val="CC0000"/>
                </a:solidFill>
                <a:latin typeface="+mn-lt"/>
                <a:ea typeface="新細明體" panose="02020500000000000000" pitchFamily="18" charset="-120"/>
                <a:cs typeface="+mn-cs"/>
              </a:defRPr>
            </a:lvl4pPr>
            <a:lvl5pPr marL="1828800" indent="0" algn="ctr" rtl="0" eaLnBrk="0" fontAlgn="base" hangingPunct="0">
              <a:spcBef>
                <a:spcPct val="20000"/>
              </a:spcBef>
              <a:spcAft>
                <a:spcPct val="0"/>
              </a:spcAft>
              <a:buNone/>
              <a:defRPr kumimoji="1" sz="1600" kern="1200">
                <a:solidFill>
                  <a:schemeClr val="folHlink"/>
                </a:solidFill>
                <a:latin typeface="+mn-lt"/>
                <a:ea typeface="新細明體" panose="02020500000000000000" pitchFamily="18" charset="-12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0500" lvl="1"/>
            <a:r>
              <a:rPr lang="en-US" altLang="zh-TW" sz="2400" dirty="0" smtClean="0">
                <a:ea typeface="標楷體" panose="03000509000000000000" pitchFamily="65" charset="-120"/>
              </a:rPr>
              <a:t>Department</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of Information</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Management</a:t>
            </a:r>
          </a:p>
          <a:p>
            <a:pPr marL="190500" lvl="1"/>
            <a:r>
              <a:rPr lang="en-US" altLang="en-US" sz="2400" dirty="0" err="1" smtClean="0">
                <a:ea typeface="標楷體" panose="03000509000000000000" pitchFamily="65" charset="-120"/>
              </a:rPr>
              <a:t>CYCU</a:t>
            </a:r>
            <a:endParaRPr lang="en-US" altLang="en-US" sz="2400" dirty="0" smtClean="0">
              <a:ea typeface="標楷體" panose="03000509000000000000" pitchFamily="65" charset="-120"/>
            </a:endParaRPr>
          </a:p>
          <a:p>
            <a:pPr marL="190500" lvl="1"/>
            <a:r>
              <a:rPr lang="en-US" altLang="zh-TW" sz="2400" dirty="0" err="1" smtClean="0">
                <a:ea typeface="標楷體" panose="03000509000000000000" pitchFamily="65" charset="-120"/>
              </a:rPr>
              <a:t>CK</a:t>
            </a:r>
            <a:r>
              <a:rPr lang="en-US" altLang="zh-TW" sz="2400" dirty="0" smtClean="0">
                <a:ea typeface="標楷體" panose="03000509000000000000" pitchFamily="65" charset="-120"/>
              </a:rPr>
              <a:t> </a:t>
            </a:r>
            <a:r>
              <a:rPr lang="en-US" altLang="zh-TW" sz="2400" dirty="0" err="1" smtClean="0">
                <a:ea typeface="標楷體" panose="03000509000000000000" pitchFamily="65" charset="-120"/>
              </a:rPr>
              <a:t>Farn</a:t>
            </a:r>
            <a:endParaRPr lang="en-US" altLang="zh-TW" sz="1800" dirty="0" smtClean="0"/>
          </a:p>
          <a:p>
            <a:r>
              <a:rPr lang="en-US" altLang="zh-TW" sz="1800" dirty="0" smtClean="0"/>
              <a:t>mailto: </a:t>
            </a:r>
            <a:r>
              <a:rPr lang="en-US" altLang="zh-TW" sz="1800" dirty="0" err="1" smtClean="0"/>
              <a:t>ckfarn@gmail.com</a:t>
            </a:r>
            <a:endParaRPr lang="en-US" altLang="zh-TW" sz="1800" dirty="0" smtClean="0"/>
          </a:p>
          <a:p>
            <a:pPr marL="190500" lvl="1"/>
            <a:endParaRPr lang="en-US" altLang="zh-TW" sz="1800" dirty="0" smtClean="0">
              <a:ea typeface="標楷體" panose="03000509000000000000" pitchFamily="65" charset="-120"/>
            </a:endParaRPr>
          </a:p>
          <a:p>
            <a:pPr marL="190500" lvl="1"/>
            <a:r>
              <a:rPr lang="en-US" altLang="zh-TW" sz="1800" dirty="0" smtClean="0"/>
              <a:t>2023.11 Updated</a:t>
            </a:r>
            <a:endParaRPr lang="en-US" altLang="zh-TW" sz="1800" dirty="0"/>
          </a:p>
        </p:txBody>
      </p:sp>
    </p:spTree>
    <p:extLst>
      <p:ext uri="{BB962C8B-B14F-4D97-AF65-F5344CB8AC3E}">
        <p14:creationId xmlns:p14="http://schemas.microsoft.com/office/powerpoint/2010/main" val="297262347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Balanced or Unbalanced</a:t>
            </a:r>
          </a:p>
        </p:txBody>
      </p:sp>
      <p:sp>
        <p:nvSpPr>
          <p:cNvPr id="19461" name="Rectangle 3"/>
          <p:cNvSpPr>
            <a:spLocks noGrp="1" noChangeArrowheads="1"/>
          </p:cNvSpPr>
          <p:nvPr>
            <p:ph type="body" sz="half" idx="1"/>
          </p:nvPr>
        </p:nvSpPr>
        <p:spPr>
          <a:xfrm>
            <a:off x="769938" y="2797175"/>
            <a:ext cx="4284662" cy="3287713"/>
          </a:xfrm>
          <a:solidFill>
            <a:srgbClr val="FDD88F"/>
          </a:solidFill>
        </p:spPr>
        <p:txBody>
          <a:bodyPr/>
          <a:lstStyle/>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Very bad</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Bad</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Neither good nor bad</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Good</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Very good</a:t>
            </a:r>
          </a:p>
        </p:txBody>
      </p:sp>
      <p:sp>
        <p:nvSpPr>
          <p:cNvPr id="19462" name="Rectangle 4"/>
          <p:cNvSpPr>
            <a:spLocks noGrp="1" noChangeArrowheads="1"/>
          </p:cNvSpPr>
          <p:nvPr>
            <p:ph type="body" sz="half" idx="2"/>
          </p:nvPr>
        </p:nvSpPr>
        <p:spPr>
          <a:xfrm>
            <a:off x="5219700" y="2797175"/>
            <a:ext cx="4284663" cy="3287713"/>
          </a:xfrm>
          <a:solidFill>
            <a:srgbClr val="FFCCCC"/>
          </a:solidFill>
        </p:spPr>
        <p:txBody>
          <a:bodyPr/>
          <a:lstStyle/>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Poor</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Fair</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Good</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Very good</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Excellent</a:t>
            </a:r>
          </a:p>
        </p:txBody>
      </p:sp>
      <p:sp>
        <p:nvSpPr>
          <p:cNvPr id="19463" name="Text Box 5"/>
          <p:cNvSpPr txBox="1">
            <a:spLocks noChangeArrowheads="1"/>
          </p:cNvSpPr>
          <p:nvPr/>
        </p:nvSpPr>
        <p:spPr bwMode="auto">
          <a:xfrm>
            <a:off x="600075" y="1895475"/>
            <a:ext cx="9159875" cy="519113"/>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How good an actress is Angelina Jolie?</a:t>
            </a:r>
          </a:p>
        </p:txBody>
      </p:sp>
      <p:sp>
        <p:nvSpPr>
          <p:cNvPr id="19464" name="Line 6"/>
          <p:cNvSpPr>
            <a:spLocks noChangeShapeType="1"/>
          </p:cNvSpPr>
          <p:nvPr/>
        </p:nvSpPr>
        <p:spPr bwMode="auto">
          <a:xfrm>
            <a:off x="373063" y="24971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10</a:t>
            </a:fld>
            <a:endParaRPr lang="en-US" altLang="zh-TW"/>
          </a:p>
        </p:txBody>
      </p:sp>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Forced or Unforced Choices</a:t>
            </a:r>
          </a:p>
        </p:txBody>
      </p:sp>
      <p:sp>
        <p:nvSpPr>
          <p:cNvPr id="21509" name="Rectangle 3"/>
          <p:cNvSpPr>
            <a:spLocks noGrp="1" noChangeArrowheads="1"/>
          </p:cNvSpPr>
          <p:nvPr>
            <p:ph type="body" sz="half" idx="1"/>
          </p:nvPr>
        </p:nvSpPr>
        <p:spPr>
          <a:xfrm>
            <a:off x="769938" y="2797175"/>
            <a:ext cx="4284662" cy="3287713"/>
          </a:xfrm>
          <a:solidFill>
            <a:srgbClr val="FDD88F"/>
          </a:solidFill>
        </p:spPr>
        <p:txBody>
          <a:bodyPr/>
          <a:lstStyle/>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Very bad</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Bad</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Neither good nor bad</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Good</a:t>
            </a:r>
          </a:p>
          <a:p>
            <a:pPr eaLnBrk="1" hangingPunct="1">
              <a:buClr>
                <a:schemeClr val="tx1"/>
              </a:buClr>
              <a:buFont typeface="Wingdings" panose="05000000000000000000" pitchFamily="2" charset="2"/>
              <a:buChar char="q"/>
            </a:pPr>
            <a:r>
              <a:rPr lang="en-US" altLang="zh-TW" sz="2800" smtClean="0">
                <a:ea typeface="新細明體" panose="02020500000000000000" pitchFamily="18" charset="-120"/>
              </a:rPr>
              <a:t>Very good</a:t>
            </a:r>
          </a:p>
        </p:txBody>
      </p:sp>
      <p:sp>
        <p:nvSpPr>
          <p:cNvPr id="21510" name="Rectangle 4"/>
          <p:cNvSpPr>
            <a:spLocks noGrp="1" noChangeArrowheads="1"/>
          </p:cNvSpPr>
          <p:nvPr>
            <p:ph type="body" sz="half" idx="2"/>
          </p:nvPr>
        </p:nvSpPr>
        <p:spPr>
          <a:xfrm>
            <a:off x="5219700" y="2797175"/>
            <a:ext cx="4284663" cy="3287713"/>
          </a:xfrm>
          <a:solidFill>
            <a:srgbClr val="FFCCCC"/>
          </a:solidFill>
        </p:spPr>
        <p:txBody>
          <a:bodyPr/>
          <a:lstStyle/>
          <a:p>
            <a:pPr eaLnBrk="1" hangingPunct="1">
              <a:buClr>
                <a:schemeClr val="tx1"/>
              </a:buClr>
              <a:buFont typeface="Wingdings" panose="05000000000000000000" pitchFamily="2" charset="2"/>
              <a:buChar char="q"/>
            </a:pPr>
            <a:r>
              <a:rPr lang="en-US" altLang="zh-TW" sz="2400" smtClean="0">
                <a:ea typeface="新細明體" panose="02020500000000000000" pitchFamily="18" charset="-120"/>
              </a:rPr>
              <a:t>Very bad</a:t>
            </a:r>
          </a:p>
          <a:p>
            <a:pPr eaLnBrk="1" hangingPunct="1">
              <a:buClr>
                <a:schemeClr val="tx1"/>
              </a:buClr>
              <a:buFont typeface="Wingdings" panose="05000000000000000000" pitchFamily="2" charset="2"/>
              <a:buChar char="q"/>
            </a:pPr>
            <a:r>
              <a:rPr lang="en-US" altLang="zh-TW" sz="2400" smtClean="0">
                <a:ea typeface="新細明體" panose="02020500000000000000" pitchFamily="18" charset="-120"/>
              </a:rPr>
              <a:t>Bad</a:t>
            </a:r>
          </a:p>
          <a:p>
            <a:pPr eaLnBrk="1" hangingPunct="1">
              <a:buClr>
                <a:schemeClr val="tx1"/>
              </a:buClr>
              <a:buFont typeface="Wingdings" panose="05000000000000000000" pitchFamily="2" charset="2"/>
              <a:buChar char="q"/>
            </a:pPr>
            <a:r>
              <a:rPr lang="en-US" altLang="zh-TW" sz="2400" smtClean="0">
                <a:ea typeface="新細明體" panose="02020500000000000000" pitchFamily="18" charset="-120"/>
              </a:rPr>
              <a:t>Neither good nor bad</a:t>
            </a:r>
          </a:p>
          <a:p>
            <a:pPr eaLnBrk="1" hangingPunct="1">
              <a:buClr>
                <a:schemeClr val="tx1"/>
              </a:buClr>
              <a:buFont typeface="Wingdings" panose="05000000000000000000" pitchFamily="2" charset="2"/>
              <a:buChar char="q"/>
            </a:pPr>
            <a:r>
              <a:rPr lang="en-US" altLang="zh-TW" sz="2400" smtClean="0">
                <a:ea typeface="新細明體" panose="02020500000000000000" pitchFamily="18" charset="-120"/>
              </a:rPr>
              <a:t>Good</a:t>
            </a:r>
          </a:p>
          <a:p>
            <a:pPr eaLnBrk="1" hangingPunct="1">
              <a:buClr>
                <a:schemeClr val="tx1"/>
              </a:buClr>
              <a:buFont typeface="Wingdings" panose="05000000000000000000" pitchFamily="2" charset="2"/>
              <a:buChar char="q"/>
            </a:pPr>
            <a:r>
              <a:rPr lang="en-US" altLang="zh-TW" sz="2400" smtClean="0">
                <a:ea typeface="新細明體" panose="02020500000000000000" pitchFamily="18" charset="-120"/>
              </a:rPr>
              <a:t>Very good</a:t>
            </a:r>
          </a:p>
          <a:p>
            <a:pPr eaLnBrk="1" hangingPunct="1">
              <a:buClr>
                <a:schemeClr val="tx1"/>
              </a:buClr>
              <a:buFont typeface="Wingdings" panose="05000000000000000000" pitchFamily="2" charset="2"/>
              <a:buChar char="q"/>
            </a:pPr>
            <a:r>
              <a:rPr lang="en-US" altLang="zh-TW" sz="2400" smtClean="0">
                <a:ea typeface="新細明體" panose="02020500000000000000" pitchFamily="18" charset="-120"/>
              </a:rPr>
              <a:t>No opinion</a:t>
            </a:r>
          </a:p>
          <a:p>
            <a:pPr eaLnBrk="1" hangingPunct="1">
              <a:buClr>
                <a:schemeClr val="tx1"/>
              </a:buClr>
              <a:buFont typeface="Wingdings" panose="05000000000000000000" pitchFamily="2" charset="2"/>
              <a:buChar char="q"/>
            </a:pPr>
            <a:r>
              <a:rPr lang="en-US" altLang="zh-TW" sz="2400" smtClean="0">
                <a:ea typeface="新細明體" panose="02020500000000000000" pitchFamily="18" charset="-120"/>
              </a:rPr>
              <a:t>Don</a:t>
            </a:r>
            <a:r>
              <a:rPr lang="en-US" altLang="zh-TW" sz="2400" smtClean="0">
                <a:latin typeface="Arial" panose="020B0604020202020204" pitchFamily="34" charset="0"/>
                <a:ea typeface="新細明體" panose="02020500000000000000" pitchFamily="18" charset="-120"/>
              </a:rPr>
              <a:t>’</a:t>
            </a:r>
            <a:r>
              <a:rPr lang="en-US" altLang="zh-TW" sz="2400" smtClean="0">
                <a:ea typeface="新細明體" panose="02020500000000000000" pitchFamily="18" charset="-120"/>
              </a:rPr>
              <a:t>t know</a:t>
            </a:r>
          </a:p>
        </p:txBody>
      </p:sp>
      <p:sp>
        <p:nvSpPr>
          <p:cNvPr id="21511" name="Text Box 5"/>
          <p:cNvSpPr txBox="1">
            <a:spLocks noChangeArrowheads="1"/>
          </p:cNvSpPr>
          <p:nvPr/>
        </p:nvSpPr>
        <p:spPr bwMode="auto">
          <a:xfrm>
            <a:off x="600075" y="1895475"/>
            <a:ext cx="9159875" cy="519113"/>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How good an actress is Angelina Jolie?</a:t>
            </a:r>
          </a:p>
        </p:txBody>
      </p:sp>
      <p:sp>
        <p:nvSpPr>
          <p:cNvPr id="21512" name="Line 6"/>
          <p:cNvSpPr>
            <a:spLocks noChangeShapeType="1"/>
          </p:cNvSpPr>
          <p:nvPr/>
        </p:nvSpPr>
        <p:spPr bwMode="auto">
          <a:xfrm>
            <a:off x="373063" y="24971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11</a:t>
            </a:fld>
            <a:endParaRPr lang="en-US" altLang="zh-TW"/>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descr="angelina_jolie_LaraCroft"/>
          <p:cNvPicPr>
            <a:picLocks noChangeAspect="1" noChangeArrowheads="1"/>
          </p:cNvPicPr>
          <p:nvPr/>
        </p:nvPicPr>
        <p:blipFill>
          <a:blip r:embed="rId3">
            <a:extLst>
              <a:ext uri="{28A0092B-C50C-407E-A947-70E740481C1C}">
                <a14:useLocalDpi xmlns:a14="http://schemas.microsoft.com/office/drawing/2010/main" val="0"/>
              </a:ext>
            </a:extLst>
          </a:blip>
          <a:srcRect b="47000"/>
          <a:stretch>
            <a:fillRect/>
          </a:stretch>
        </p:blipFill>
        <p:spPr bwMode="auto">
          <a:xfrm>
            <a:off x="3852863" y="1217613"/>
            <a:ext cx="6421437"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3"/>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Number of Scale Points</a:t>
            </a:r>
          </a:p>
        </p:txBody>
      </p:sp>
      <p:sp>
        <p:nvSpPr>
          <p:cNvPr id="23558" name="Rectangle 4"/>
          <p:cNvSpPr>
            <a:spLocks noGrp="1" noChangeArrowheads="1"/>
          </p:cNvSpPr>
          <p:nvPr>
            <p:ph type="body" sz="half" idx="1"/>
          </p:nvPr>
        </p:nvSpPr>
        <p:spPr>
          <a:xfrm>
            <a:off x="528638" y="3733800"/>
            <a:ext cx="4537075" cy="3111500"/>
          </a:xfrm>
          <a:solidFill>
            <a:srgbClr val="FDD88F"/>
          </a:solidFill>
        </p:spPr>
        <p:txBody>
          <a:bodyPr/>
          <a:lstStyle/>
          <a:p>
            <a:pPr eaLnBrk="1" hangingPunct="1">
              <a:buClr>
                <a:schemeClr val="tx1"/>
              </a:buClr>
              <a:buFont typeface="Wingdings" panose="05000000000000000000" pitchFamily="2" charset="2"/>
              <a:buChar char="q"/>
            </a:pPr>
            <a:r>
              <a:rPr lang="en-US" altLang="zh-TW" sz="3100" smtClean="0">
                <a:ea typeface="新細明體" panose="02020500000000000000" pitchFamily="18" charset="-120"/>
              </a:rPr>
              <a:t>Very bad</a:t>
            </a:r>
          </a:p>
          <a:p>
            <a:pPr eaLnBrk="1" hangingPunct="1">
              <a:buClr>
                <a:schemeClr val="tx1"/>
              </a:buClr>
              <a:buFont typeface="Wingdings" panose="05000000000000000000" pitchFamily="2" charset="2"/>
              <a:buChar char="q"/>
            </a:pPr>
            <a:r>
              <a:rPr lang="en-US" altLang="zh-TW" sz="3100" smtClean="0">
                <a:ea typeface="新細明體" panose="02020500000000000000" pitchFamily="18" charset="-120"/>
              </a:rPr>
              <a:t>Bad</a:t>
            </a:r>
          </a:p>
          <a:p>
            <a:pPr eaLnBrk="1" hangingPunct="1">
              <a:buClr>
                <a:schemeClr val="tx1"/>
              </a:buClr>
              <a:buFont typeface="Wingdings" panose="05000000000000000000" pitchFamily="2" charset="2"/>
              <a:buChar char="q"/>
            </a:pPr>
            <a:r>
              <a:rPr lang="en-US" altLang="zh-TW" sz="3100" smtClean="0">
                <a:ea typeface="新細明體" panose="02020500000000000000" pitchFamily="18" charset="-120"/>
              </a:rPr>
              <a:t>Neither good nor bad</a:t>
            </a:r>
          </a:p>
          <a:p>
            <a:pPr eaLnBrk="1" hangingPunct="1">
              <a:buClr>
                <a:schemeClr val="tx1"/>
              </a:buClr>
              <a:buFont typeface="Wingdings" panose="05000000000000000000" pitchFamily="2" charset="2"/>
              <a:buChar char="q"/>
            </a:pPr>
            <a:r>
              <a:rPr lang="en-US" altLang="zh-TW" sz="3100" smtClean="0">
                <a:ea typeface="新細明體" panose="02020500000000000000" pitchFamily="18" charset="-120"/>
              </a:rPr>
              <a:t>Good</a:t>
            </a:r>
          </a:p>
          <a:p>
            <a:pPr eaLnBrk="1" hangingPunct="1">
              <a:buClr>
                <a:schemeClr val="tx1"/>
              </a:buClr>
              <a:buFont typeface="Wingdings" panose="05000000000000000000" pitchFamily="2" charset="2"/>
              <a:buChar char="q"/>
            </a:pPr>
            <a:r>
              <a:rPr lang="en-US" altLang="zh-TW" sz="3100" smtClean="0">
                <a:ea typeface="新細明體" panose="02020500000000000000" pitchFamily="18" charset="-120"/>
              </a:rPr>
              <a:t>Very good</a:t>
            </a:r>
          </a:p>
        </p:txBody>
      </p:sp>
      <p:sp>
        <p:nvSpPr>
          <p:cNvPr id="23559" name="Rectangle 5"/>
          <p:cNvSpPr>
            <a:spLocks noGrp="1" noChangeArrowheads="1"/>
          </p:cNvSpPr>
          <p:nvPr>
            <p:ph type="body" sz="half" idx="2"/>
          </p:nvPr>
        </p:nvSpPr>
        <p:spPr>
          <a:xfrm>
            <a:off x="5280025" y="3733800"/>
            <a:ext cx="4537075" cy="3111500"/>
          </a:xfrm>
          <a:solidFill>
            <a:srgbClr val="FFCCCC"/>
          </a:solidFill>
        </p:spPr>
        <p:txBody>
          <a:bodyPr/>
          <a:lstStyle/>
          <a:p>
            <a:pPr eaLnBrk="1" hangingPunct="1">
              <a:buClr>
                <a:schemeClr val="tx1"/>
              </a:buClr>
              <a:buFont typeface="Wingdings" panose="05000000000000000000" pitchFamily="2" charset="2"/>
              <a:buChar char="q"/>
            </a:pPr>
            <a:r>
              <a:rPr lang="en-US" altLang="zh-TW" sz="2200" smtClean="0">
                <a:ea typeface="新細明體" panose="02020500000000000000" pitchFamily="18" charset="-120"/>
              </a:rPr>
              <a:t>Very bad</a:t>
            </a:r>
          </a:p>
          <a:p>
            <a:pPr eaLnBrk="1" hangingPunct="1">
              <a:buClr>
                <a:schemeClr val="tx1"/>
              </a:buClr>
              <a:buFont typeface="Wingdings" panose="05000000000000000000" pitchFamily="2" charset="2"/>
              <a:buChar char="q"/>
            </a:pPr>
            <a:r>
              <a:rPr lang="en-US" altLang="zh-TW" sz="2200" smtClean="0">
                <a:ea typeface="新細明體" panose="02020500000000000000" pitchFamily="18" charset="-120"/>
              </a:rPr>
              <a:t>Somewhat bad</a:t>
            </a:r>
          </a:p>
          <a:p>
            <a:pPr eaLnBrk="1" hangingPunct="1">
              <a:buClr>
                <a:schemeClr val="tx1"/>
              </a:buClr>
              <a:buFont typeface="Wingdings" panose="05000000000000000000" pitchFamily="2" charset="2"/>
              <a:buChar char="q"/>
            </a:pPr>
            <a:r>
              <a:rPr lang="en-US" altLang="zh-TW" sz="2200" smtClean="0">
                <a:ea typeface="新細明體" panose="02020500000000000000" pitchFamily="18" charset="-120"/>
              </a:rPr>
              <a:t>A little bad</a:t>
            </a:r>
          </a:p>
          <a:p>
            <a:pPr eaLnBrk="1" hangingPunct="1">
              <a:buClr>
                <a:schemeClr val="tx1"/>
              </a:buClr>
              <a:buFont typeface="Wingdings" panose="05000000000000000000" pitchFamily="2" charset="2"/>
              <a:buChar char="q"/>
            </a:pPr>
            <a:r>
              <a:rPr lang="en-US" altLang="zh-TW" sz="2200" smtClean="0">
                <a:ea typeface="新細明體" panose="02020500000000000000" pitchFamily="18" charset="-120"/>
              </a:rPr>
              <a:t>Neither good nor bad</a:t>
            </a:r>
          </a:p>
          <a:p>
            <a:pPr eaLnBrk="1" hangingPunct="1">
              <a:buClr>
                <a:schemeClr val="tx1"/>
              </a:buClr>
              <a:buFont typeface="Wingdings" panose="05000000000000000000" pitchFamily="2" charset="2"/>
              <a:buChar char="q"/>
            </a:pPr>
            <a:r>
              <a:rPr lang="en-US" altLang="zh-TW" sz="2200" smtClean="0">
                <a:ea typeface="新細明體" panose="02020500000000000000" pitchFamily="18" charset="-120"/>
              </a:rPr>
              <a:t>A little good</a:t>
            </a:r>
          </a:p>
          <a:p>
            <a:pPr eaLnBrk="1" hangingPunct="1">
              <a:buClr>
                <a:schemeClr val="tx1"/>
              </a:buClr>
              <a:buFont typeface="Wingdings" panose="05000000000000000000" pitchFamily="2" charset="2"/>
              <a:buChar char="q"/>
            </a:pPr>
            <a:r>
              <a:rPr lang="en-US" altLang="zh-TW" sz="2200" smtClean="0">
                <a:ea typeface="新細明體" panose="02020500000000000000" pitchFamily="18" charset="-120"/>
              </a:rPr>
              <a:t>Somewhat good</a:t>
            </a:r>
          </a:p>
          <a:p>
            <a:pPr eaLnBrk="1" hangingPunct="1">
              <a:buClr>
                <a:schemeClr val="tx1"/>
              </a:buClr>
              <a:buFont typeface="Wingdings" panose="05000000000000000000" pitchFamily="2" charset="2"/>
              <a:buChar char="q"/>
            </a:pPr>
            <a:r>
              <a:rPr lang="en-US" altLang="zh-TW" sz="2200" smtClean="0">
                <a:ea typeface="新細明體" panose="02020500000000000000" pitchFamily="18" charset="-120"/>
              </a:rPr>
              <a:t>Very good</a:t>
            </a:r>
          </a:p>
        </p:txBody>
      </p:sp>
      <p:sp>
        <p:nvSpPr>
          <p:cNvPr id="23560" name="Text Box 6"/>
          <p:cNvSpPr txBox="1">
            <a:spLocks noChangeArrowheads="1"/>
          </p:cNvSpPr>
          <p:nvPr/>
        </p:nvSpPr>
        <p:spPr bwMode="auto">
          <a:xfrm>
            <a:off x="528638" y="3278188"/>
            <a:ext cx="9245600" cy="455612"/>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How good an actress is Angelina Jolie?</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12</a:t>
            </a:fld>
            <a:endParaRPr lang="en-US" altLang="zh-TW"/>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Rater Errors</a:t>
            </a:r>
          </a:p>
        </p:txBody>
      </p:sp>
      <p:sp>
        <p:nvSpPr>
          <p:cNvPr id="25605" name="AutoShape 3"/>
          <p:cNvSpPr>
            <a:spLocks noChangeArrowheads="1"/>
          </p:cNvSpPr>
          <p:nvPr/>
        </p:nvSpPr>
        <p:spPr bwMode="auto">
          <a:xfrm>
            <a:off x="409575" y="2632075"/>
            <a:ext cx="5327650" cy="2586038"/>
          </a:xfrm>
          <a:prstGeom prst="rightArrowCallout">
            <a:avLst>
              <a:gd name="adj1" fmla="val 25000"/>
              <a:gd name="adj2" fmla="val 25000"/>
              <a:gd name="adj3" fmla="val 34336"/>
              <a:gd name="adj4" fmla="val 66667"/>
            </a:avLst>
          </a:prstGeom>
          <a:solidFill>
            <a:srgbClr val="FFCC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Error of </a:t>
            </a:r>
          </a:p>
          <a:p>
            <a:pPr algn="ctr" eaLnBrk="1" hangingPunct="1"/>
            <a:r>
              <a:rPr kumimoji="0" lang="en-US" altLang="zh-TW" sz="2800" b="1">
                <a:latin typeface="Arial" panose="020B0604020202020204" pitchFamily="34" charset="0"/>
              </a:rPr>
              <a:t>central tendency</a:t>
            </a:r>
          </a:p>
          <a:p>
            <a:pPr algn="ctr" eaLnBrk="1" hangingPunct="1"/>
            <a:endParaRPr kumimoji="0" lang="en-US" altLang="zh-TW" sz="2800" b="1">
              <a:latin typeface="Arial" panose="020B0604020202020204" pitchFamily="34" charset="0"/>
            </a:endParaRPr>
          </a:p>
          <a:p>
            <a:pPr algn="ctr" eaLnBrk="1" hangingPunct="1"/>
            <a:r>
              <a:rPr kumimoji="0" lang="en-US" altLang="zh-TW" sz="2800" b="1">
                <a:latin typeface="Arial" panose="020B0604020202020204" pitchFamily="34" charset="0"/>
              </a:rPr>
              <a:t>Error of leniency</a:t>
            </a:r>
          </a:p>
        </p:txBody>
      </p:sp>
      <p:sp>
        <p:nvSpPr>
          <p:cNvPr id="896004" name="AutoShape 4"/>
          <p:cNvSpPr>
            <a:spLocks noChangeArrowheads="1"/>
          </p:cNvSpPr>
          <p:nvPr/>
        </p:nvSpPr>
        <p:spPr bwMode="auto">
          <a:xfrm>
            <a:off x="5713413" y="1622425"/>
            <a:ext cx="3863975" cy="4968875"/>
          </a:xfrm>
          <a:prstGeom prst="roundRect">
            <a:avLst>
              <a:gd name="adj" fmla="val 16667"/>
            </a:avLst>
          </a:prstGeom>
          <a:solidFill>
            <a:srgbClr val="CCEC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Tx/>
              <a:buChar char="•"/>
            </a:pPr>
            <a:r>
              <a:rPr kumimoji="0" lang="en-US" altLang="zh-TW">
                <a:latin typeface="Arial" panose="020B0604020202020204" pitchFamily="34" charset="0"/>
              </a:rPr>
              <a:t> Adjust strength of </a:t>
            </a:r>
          </a:p>
          <a:p>
            <a:pPr eaLnBrk="1" hangingPunct="1"/>
            <a:r>
              <a:rPr kumimoji="0" lang="en-US" altLang="zh-TW">
                <a:latin typeface="Arial" panose="020B0604020202020204" pitchFamily="34" charset="0"/>
              </a:rPr>
              <a:t>  descriptive adjectives</a:t>
            </a:r>
          </a:p>
          <a:p>
            <a:pPr eaLnBrk="1" hangingPunct="1">
              <a:buFontTx/>
              <a:buChar char="•"/>
            </a:pPr>
            <a:endParaRPr kumimoji="0" lang="en-US" altLang="zh-TW" sz="1600">
              <a:latin typeface="Arial" panose="020B0604020202020204" pitchFamily="34" charset="0"/>
            </a:endParaRPr>
          </a:p>
          <a:p>
            <a:pPr eaLnBrk="1" hangingPunct="1">
              <a:buFontTx/>
              <a:buChar char="•"/>
            </a:pPr>
            <a:r>
              <a:rPr kumimoji="0" lang="en-US" altLang="zh-TW">
                <a:latin typeface="Arial" panose="020B0604020202020204" pitchFamily="34" charset="0"/>
              </a:rPr>
              <a:t> Space intermediate </a:t>
            </a:r>
          </a:p>
          <a:p>
            <a:pPr eaLnBrk="1" hangingPunct="1"/>
            <a:r>
              <a:rPr kumimoji="0" lang="en-US" altLang="zh-TW">
                <a:latin typeface="Arial" panose="020B0604020202020204" pitchFamily="34" charset="0"/>
              </a:rPr>
              <a:t>  descriptive phrases</a:t>
            </a:r>
          </a:p>
          <a:p>
            <a:pPr eaLnBrk="1" hangingPunct="1"/>
            <a:r>
              <a:rPr kumimoji="0" lang="en-US" altLang="zh-TW">
                <a:latin typeface="Arial" panose="020B0604020202020204" pitchFamily="34" charset="0"/>
              </a:rPr>
              <a:t>  farther apart</a:t>
            </a:r>
          </a:p>
          <a:p>
            <a:pPr eaLnBrk="1" hangingPunct="1">
              <a:buFontTx/>
              <a:buChar char="•"/>
            </a:pPr>
            <a:endParaRPr kumimoji="0" lang="en-US" altLang="zh-TW" sz="1600">
              <a:latin typeface="Arial" panose="020B0604020202020204" pitchFamily="34" charset="0"/>
            </a:endParaRPr>
          </a:p>
          <a:p>
            <a:pPr eaLnBrk="1" hangingPunct="1">
              <a:buFontTx/>
              <a:buChar char="•"/>
            </a:pPr>
            <a:r>
              <a:rPr kumimoji="0" lang="en-US" altLang="zh-TW">
                <a:latin typeface="Arial" panose="020B0604020202020204" pitchFamily="34" charset="0"/>
              </a:rPr>
              <a:t> Provide smaller </a:t>
            </a:r>
          </a:p>
          <a:p>
            <a:pPr eaLnBrk="1" hangingPunct="1"/>
            <a:r>
              <a:rPr kumimoji="0" lang="en-US" altLang="zh-TW">
                <a:latin typeface="Arial" panose="020B0604020202020204" pitchFamily="34" charset="0"/>
              </a:rPr>
              <a:t>  differences</a:t>
            </a:r>
          </a:p>
          <a:p>
            <a:pPr eaLnBrk="1" hangingPunct="1"/>
            <a:r>
              <a:rPr kumimoji="0" lang="en-US" altLang="zh-TW">
                <a:latin typeface="Arial" panose="020B0604020202020204" pitchFamily="34" charset="0"/>
              </a:rPr>
              <a:t>  in meaning between</a:t>
            </a:r>
          </a:p>
          <a:p>
            <a:pPr eaLnBrk="1" hangingPunct="1"/>
            <a:r>
              <a:rPr kumimoji="0" lang="en-US" altLang="zh-TW">
                <a:latin typeface="Arial" panose="020B0604020202020204" pitchFamily="34" charset="0"/>
              </a:rPr>
              <a:t>  steps near the </a:t>
            </a:r>
          </a:p>
          <a:p>
            <a:pPr eaLnBrk="1" hangingPunct="1"/>
            <a:r>
              <a:rPr kumimoji="0" lang="en-US" altLang="zh-TW">
                <a:latin typeface="Arial" panose="020B0604020202020204" pitchFamily="34" charset="0"/>
              </a:rPr>
              <a:t>  ends of the scale</a:t>
            </a:r>
          </a:p>
          <a:p>
            <a:pPr eaLnBrk="1" hangingPunct="1">
              <a:buFontTx/>
              <a:buChar char="•"/>
            </a:pPr>
            <a:endParaRPr kumimoji="0" lang="en-US" altLang="zh-TW" sz="1600">
              <a:latin typeface="Arial" panose="020B0604020202020204" pitchFamily="34" charset="0"/>
            </a:endParaRPr>
          </a:p>
          <a:p>
            <a:pPr eaLnBrk="1" hangingPunct="1">
              <a:buFontTx/>
              <a:buChar char="•"/>
            </a:pPr>
            <a:r>
              <a:rPr kumimoji="0" lang="en-US" altLang="zh-TW">
                <a:latin typeface="Arial" panose="020B0604020202020204" pitchFamily="34" charset="0"/>
              </a:rPr>
              <a:t> Use more scale points</a:t>
            </a:r>
            <a:r>
              <a:rPr kumimoji="0" lang="en-US" altLang="zh-TW" b="1">
                <a:latin typeface="Arial" panose="020B0604020202020204" pitchFamily="34" charset="0"/>
              </a:rPr>
              <a:t> </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B50BA8D5-42E7-442D-8DDB-0282D5A8394A}" type="slidenum">
              <a:rPr lang="en-US" altLang="zh-TW" smtClean="0"/>
              <a:pPr>
                <a:defRPr/>
              </a:pPr>
              <a:t>13</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96004">
                                            <p:txEl>
                                              <p:pRg st="0" end="0"/>
                                            </p:txEl>
                                          </p:spTgt>
                                        </p:tgtEl>
                                        <p:attrNameLst>
                                          <p:attrName>style.visibility</p:attrName>
                                        </p:attrNameLst>
                                      </p:cBhvr>
                                      <p:to>
                                        <p:strVal val="visible"/>
                                      </p:to>
                                    </p:set>
                                    <p:animEffect transition="in" filter="blinds(horizontal)">
                                      <p:cBhvr>
                                        <p:cTn id="7" dur="500"/>
                                        <p:tgtEl>
                                          <p:spTgt spid="896004">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96004">
                                            <p:txEl>
                                              <p:pRg st="1" end="1"/>
                                            </p:txEl>
                                          </p:spTgt>
                                        </p:tgtEl>
                                        <p:attrNameLst>
                                          <p:attrName>style.visibility</p:attrName>
                                        </p:attrNameLst>
                                      </p:cBhvr>
                                      <p:to>
                                        <p:strVal val="visible"/>
                                      </p:to>
                                    </p:set>
                                    <p:animEffect transition="in" filter="blinds(horizontal)">
                                      <p:cBhvr>
                                        <p:cTn id="11" dur="500"/>
                                        <p:tgtEl>
                                          <p:spTgt spid="89600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896004">
                                            <p:txEl>
                                              <p:pRg st="3" end="3"/>
                                            </p:txEl>
                                          </p:spTgt>
                                        </p:tgtEl>
                                        <p:attrNameLst>
                                          <p:attrName>style.visibility</p:attrName>
                                        </p:attrNameLst>
                                      </p:cBhvr>
                                      <p:to>
                                        <p:strVal val="visible"/>
                                      </p:to>
                                    </p:set>
                                    <p:animEffect transition="in" filter="blinds(horizontal)">
                                      <p:cBhvr>
                                        <p:cTn id="16" dur="500"/>
                                        <p:tgtEl>
                                          <p:spTgt spid="89600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96004">
                                            <p:txEl>
                                              <p:pRg st="4" end="4"/>
                                            </p:txEl>
                                          </p:spTgt>
                                        </p:tgtEl>
                                        <p:attrNameLst>
                                          <p:attrName>style.visibility</p:attrName>
                                        </p:attrNameLst>
                                      </p:cBhvr>
                                      <p:to>
                                        <p:strVal val="visible"/>
                                      </p:to>
                                    </p:set>
                                    <p:animEffect transition="in" filter="blinds(horizontal)">
                                      <p:cBhvr>
                                        <p:cTn id="19" dur="500"/>
                                        <p:tgtEl>
                                          <p:spTgt spid="896004">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96004">
                                            <p:txEl>
                                              <p:pRg st="5" end="5"/>
                                            </p:txEl>
                                          </p:spTgt>
                                        </p:tgtEl>
                                        <p:attrNameLst>
                                          <p:attrName>style.visibility</p:attrName>
                                        </p:attrNameLst>
                                      </p:cBhvr>
                                      <p:to>
                                        <p:strVal val="visible"/>
                                      </p:to>
                                    </p:set>
                                    <p:animEffect transition="in" filter="blinds(horizontal)">
                                      <p:cBhvr>
                                        <p:cTn id="22" dur="500"/>
                                        <p:tgtEl>
                                          <p:spTgt spid="89600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96004">
                                            <p:txEl>
                                              <p:pRg st="7" end="7"/>
                                            </p:txEl>
                                          </p:spTgt>
                                        </p:tgtEl>
                                        <p:attrNameLst>
                                          <p:attrName>style.visibility</p:attrName>
                                        </p:attrNameLst>
                                      </p:cBhvr>
                                      <p:to>
                                        <p:strVal val="visible"/>
                                      </p:to>
                                    </p:set>
                                    <p:animEffect transition="in" filter="blinds(horizontal)">
                                      <p:cBhvr>
                                        <p:cTn id="27" dur="500"/>
                                        <p:tgtEl>
                                          <p:spTgt spid="896004">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896004">
                                            <p:txEl>
                                              <p:pRg st="8" end="8"/>
                                            </p:txEl>
                                          </p:spTgt>
                                        </p:tgtEl>
                                        <p:attrNameLst>
                                          <p:attrName>style.visibility</p:attrName>
                                        </p:attrNameLst>
                                      </p:cBhvr>
                                      <p:to>
                                        <p:strVal val="visible"/>
                                      </p:to>
                                    </p:set>
                                    <p:animEffect transition="in" filter="blinds(horizontal)">
                                      <p:cBhvr>
                                        <p:cTn id="30" dur="500"/>
                                        <p:tgtEl>
                                          <p:spTgt spid="896004">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896004">
                                            <p:txEl>
                                              <p:pRg st="9" end="9"/>
                                            </p:txEl>
                                          </p:spTgt>
                                        </p:tgtEl>
                                        <p:attrNameLst>
                                          <p:attrName>style.visibility</p:attrName>
                                        </p:attrNameLst>
                                      </p:cBhvr>
                                      <p:to>
                                        <p:strVal val="visible"/>
                                      </p:to>
                                    </p:set>
                                    <p:animEffect transition="in" filter="blinds(horizontal)">
                                      <p:cBhvr>
                                        <p:cTn id="33" dur="500"/>
                                        <p:tgtEl>
                                          <p:spTgt spid="896004">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896004">
                                            <p:txEl>
                                              <p:pRg st="10" end="10"/>
                                            </p:txEl>
                                          </p:spTgt>
                                        </p:tgtEl>
                                        <p:attrNameLst>
                                          <p:attrName>style.visibility</p:attrName>
                                        </p:attrNameLst>
                                      </p:cBhvr>
                                      <p:to>
                                        <p:strVal val="visible"/>
                                      </p:to>
                                    </p:set>
                                    <p:animEffect transition="in" filter="blinds(horizontal)">
                                      <p:cBhvr>
                                        <p:cTn id="36" dur="500"/>
                                        <p:tgtEl>
                                          <p:spTgt spid="896004">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896004">
                                            <p:txEl>
                                              <p:pRg st="11" end="11"/>
                                            </p:txEl>
                                          </p:spTgt>
                                        </p:tgtEl>
                                        <p:attrNameLst>
                                          <p:attrName>style.visibility</p:attrName>
                                        </p:attrNameLst>
                                      </p:cBhvr>
                                      <p:to>
                                        <p:strVal val="visible"/>
                                      </p:to>
                                    </p:set>
                                    <p:animEffect transition="in" filter="blinds(horizontal)">
                                      <p:cBhvr>
                                        <p:cTn id="39" dur="500"/>
                                        <p:tgtEl>
                                          <p:spTgt spid="896004">
                                            <p:txEl>
                                              <p:pRg st="11" end="1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896004">
                                            <p:txEl>
                                              <p:pRg st="13" end="13"/>
                                            </p:txEl>
                                          </p:spTgt>
                                        </p:tgtEl>
                                        <p:attrNameLst>
                                          <p:attrName>style.visibility</p:attrName>
                                        </p:attrNameLst>
                                      </p:cBhvr>
                                      <p:to>
                                        <p:strVal val="visible"/>
                                      </p:to>
                                    </p:set>
                                    <p:animEffect transition="in" filter="blinds(horizontal)">
                                      <p:cBhvr>
                                        <p:cTn id="44" dur="500"/>
                                        <p:tgtEl>
                                          <p:spTgt spid="89600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Rater Errors</a:t>
            </a:r>
          </a:p>
        </p:txBody>
      </p:sp>
      <p:sp>
        <p:nvSpPr>
          <p:cNvPr id="27653" name="AutoShape 3"/>
          <p:cNvSpPr>
            <a:spLocks noChangeArrowheads="1"/>
          </p:cNvSpPr>
          <p:nvPr/>
        </p:nvSpPr>
        <p:spPr bwMode="auto">
          <a:xfrm>
            <a:off x="409575" y="2632075"/>
            <a:ext cx="5027613" cy="2586038"/>
          </a:xfrm>
          <a:prstGeom prst="rightArrowCallout">
            <a:avLst>
              <a:gd name="adj1" fmla="val 25000"/>
              <a:gd name="adj2" fmla="val 25000"/>
              <a:gd name="adj3" fmla="val 32402"/>
              <a:gd name="adj4" fmla="val 66667"/>
            </a:avLst>
          </a:prstGeom>
          <a:solidFill>
            <a:srgbClr val="FFAE0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Primacy Effect</a:t>
            </a:r>
          </a:p>
          <a:p>
            <a:pPr algn="ctr" eaLnBrk="1" hangingPunct="1"/>
            <a:r>
              <a:rPr kumimoji="0" lang="en-US" altLang="zh-TW" sz="2800" b="1">
                <a:latin typeface="Arial" panose="020B0604020202020204" pitchFamily="34" charset="0"/>
              </a:rPr>
              <a:t>Recency Effect</a:t>
            </a:r>
          </a:p>
        </p:txBody>
      </p:sp>
      <p:sp>
        <p:nvSpPr>
          <p:cNvPr id="898052" name="AutoShape 4"/>
          <p:cNvSpPr>
            <a:spLocks noChangeArrowheads="1"/>
          </p:cNvSpPr>
          <p:nvPr/>
        </p:nvSpPr>
        <p:spPr bwMode="auto">
          <a:xfrm>
            <a:off x="5437188" y="2887663"/>
            <a:ext cx="4554537" cy="2081212"/>
          </a:xfrm>
          <a:prstGeom prst="roundRect">
            <a:avLst>
              <a:gd name="adj" fmla="val 16667"/>
            </a:avLst>
          </a:prstGeom>
          <a:solidFill>
            <a:srgbClr val="DFF5D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Tx/>
              <a:buChar char="•"/>
            </a:pPr>
            <a:r>
              <a:rPr kumimoji="0" lang="en-US" altLang="zh-TW">
                <a:latin typeface="Arial" panose="020B0604020202020204" pitchFamily="34" charset="0"/>
              </a:rPr>
              <a:t> Reverse order of </a:t>
            </a:r>
          </a:p>
          <a:p>
            <a:pPr eaLnBrk="1" hangingPunct="1"/>
            <a:r>
              <a:rPr kumimoji="0" lang="en-US" altLang="zh-TW">
                <a:latin typeface="Arial" panose="020B0604020202020204" pitchFamily="34" charset="0"/>
              </a:rPr>
              <a:t>  alternatives periodically</a:t>
            </a:r>
          </a:p>
          <a:p>
            <a:pPr eaLnBrk="1" hangingPunct="1"/>
            <a:endParaRPr kumimoji="0" lang="en-US" altLang="zh-TW" b="1">
              <a:latin typeface="Arial" panose="020B0604020202020204" pitchFamily="34" charset="0"/>
            </a:endParaRP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B50BA8D5-42E7-442D-8DDB-0282D5A8394A}" type="slidenum">
              <a:rPr lang="en-US" altLang="zh-TW" smtClean="0"/>
              <a:pPr>
                <a:defRPr/>
              </a:pPr>
              <a:t>14</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98052">
                                            <p:txEl>
                                              <p:pRg st="0" end="0"/>
                                            </p:txEl>
                                          </p:spTgt>
                                        </p:tgtEl>
                                        <p:attrNameLst>
                                          <p:attrName>style.visibility</p:attrName>
                                        </p:attrNameLst>
                                      </p:cBhvr>
                                      <p:to>
                                        <p:strVal val="visible"/>
                                      </p:to>
                                    </p:set>
                                    <p:animEffect transition="in" filter="blinds(horizontal)">
                                      <p:cBhvr>
                                        <p:cTn id="7" dur="500"/>
                                        <p:tgtEl>
                                          <p:spTgt spid="89805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98052">
                                            <p:txEl>
                                              <p:pRg st="1" end="1"/>
                                            </p:txEl>
                                          </p:spTgt>
                                        </p:tgtEl>
                                        <p:attrNameLst>
                                          <p:attrName>style.visibility</p:attrName>
                                        </p:attrNameLst>
                                      </p:cBhvr>
                                      <p:to>
                                        <p:strVal val="visible"/>
                                      </p:to>
                                    </p:set>
                                    <p:animEffect transition="in" filter="blinds(horizontal)">
                                      <p:cBhvr>
                                        <p:cTn id="10" dur="500"/>
                                        <p:tgtEl>
                                          <p:spTgt spid="8980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Dealing with Halo Effects</a:t>
            </a:r>
          </a:p>
        </p:txBody>
      </p:sp>
      <p:sp>
        <p:nvSpPr>
          <p:cNvPr id="29701" name="AutoShape 3"/>
          <p:cNvSpPr>
            <a:spLocks noChangeArrowheads="1"/>
          </p:cNvSpPr>
          <p:nvPr/>
        </p:nvSpPr>
        <p:spPr bwMode="auto">
          <a:xfrm>
            <a:off x="409575" y="2632075"/>
            <a:ext cx="5327650" cy="2586038"/>
          </a:xfrm>
          <a:prstGeom prst="rightArrowCallout">
            <a:avLst>
              <a:gd name="adj1" fmla="val 25000"/>
              <a:gd name="adj2" fmla="val 25000"/>
              <a:gd name="adj3" fmla="val 34336"/>
              <a:gd name="adj4" fmla="val 66667"/>
            </a:avLst>
          </a:prstGeom>
          <a:solidFill>
            <a:srgbClr val="FFAE0D"/>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200" b="1">
                <a:latin typeface="Arial" panose="020B0604020202020204" pitchFamily="34" charset="0"/>
              </a:rPr>
              <a:t>Halo Effects</a:t>
            </a:r>
          </a:p>
          <a:p>
            <a:pPr algn="ctr" eaLnBrk="1" hangingPunct="1"/>
            <a:r>
              <a:rPr kumimoji="0" lang="zh-TW" altLang="en-US" sz="3200" b="1">
                <a:latin typeface="Arial" panose="020B0604020202020204" pitchFamily="34" charset="0"/>
              </a:rPr>
              <a:t>光暈效果</a:t>
            </a:r>
          </a:p>
        </p:txBody>
      </p:sp>
      <p:sp>
        <p:nvSpPr>
          <p:cNvPr id="900100" name="AutoShape 4"/>
          <p:cNvSpPr>
            <a:spLocks noChangeArrowheads="1"/>
          </p:cNvSpPr>
          <p:nvPr/>
        </p:nvSpPr>
        <p:spPr bwMode="auto">
          <a:xfrm>
            <a:off x="5737225" y="1627188"/>
            <a:ext cx="4295775" cy="4532312"/>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buFontTx/>
              <a:buChar char="•"/>
            </a:pPr>
            <a:r>
              <a:rPr kumimoji="0" lang="en-US" altLang="zh-TW" sz="3200">
                <a:latin typeface="Arial" panose="020B0604020202020204" pitchFamily="34" charset="0"/>
              </a:rPr>
              <a:t> Rate one trait </a:t>
            </a:r>
          </a:p>
          <a:p>
            <a:pPr eaLnBrk="1" hangingPunct="1"/>
            <a:r>
              <a:rPr kumimoji="0" lang="en-US" altLang="zh-TW" sz="3200">
                <a:latin typeface="Arial" panose="020B0604020202020204" pitchFamily="34" charset="0"/>
              </a:rPr>
              <a:t>  at a time</a:t>
            </a:r>
          </a:p>
          <a:p>
            <a:pPr eaLnBrk="1" hangingPunct="1">
              <a:buFontTx/>
              <a:buChar char="•"/>
            </a:pPr>
            <a:endParaRPr kumimoji="0" lang="en-US" altLang="zh-TW" sz="2000">
              <a:latin typeface="Arial" panose="020B0604020202020204" pitchFamily="34" charset="0"/>
            </a:endParaRPr>
          </a:p>
          <a:p>
            <a:pPr eaLnBrk="1" hangingPunct="1">
              <a:buFontTx/>
              <a:buChar char="•"/>
            </a:pPr>
            <a:r>
              <a:rPr kumimoji="0" lang="en-US" altLang="zh-TW" sz="3200">
                <a:latin typeface="Arial" panose="020B0604020202020204" pitchFamily="34" charset="0"/>
              </a:rPr>
              <a:t> Reveal one trait </a:t>
            </a:r>
          </a:p>
          <a:p>
            <a:pPr eaLnBrk="1" hangingPunct="1"/>
            <a:r>
              <a:rPr kumimoji="0" lang="en-US" altLang="zh-TW" sz="3200">
                <a:latin typeface="Arial" panose="020B0604020202020204" pitchFamily="34" charset="0"/>
              </a:rPr>
              <a:t>  per page</a:t>
            </a:r>
          </a:p>
          <a:p>
            <a:pPr eaLnBrk="1" hangingPunct="1">
              <a:buFontTx/>
              <a:buChar char="•"/>
            </a:pPr>
            <a:endParaRPr kumimoji="0" lang="en-US" altLang="zh-TW" sz="2000">
              <a:latin typeface="Arial" panose="020B0604020202020204" pitchFamily="34" charset="0"/>
            </a:endParaRPr>
          </a:p>
          <a:p>
            <a:pPr eaLnBrk="1" hangingPunct="1">
              <a:buFontTx/>
              <a:buChar char="•"/>
            </a:pPr>
            <a:r>
              <a:rPr kumimoji="0" lang="en-US" altLang="zh-TW" sz="3200">
                <a:latin typeface="Arial" panose="020B0604020202020204" pitchFamily="34" charset="0"/>
              </a:rPr>
              <a:t> Reverse anchors </a:t>
            </a:r>
          </a:p>
          <a:p>
            <a:pPr eaLnBrk="1" hangingPunct="1"/>
            <a:r>
              <a:rPr kumimoji="0" lang="en-US" altLang="zh-TW" sz="3200">
                <a:latin typeface="Arial" panose="020B0604020202020204" pitchFamily="34" charset="0"/>
              </a:rPr>
              <a:t>  periodically</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B50BA8D5-42E7-442D-8DDB-0282D5A8394A}" type="slidenum">
              <a:rPr lang="en-US" altLang="zh-TW" smtClean="0"/>
              <a:pPr>
                <a:defRPr/>
              </a:pPr>
              <a:t>15</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00100">
                                            <p:txEl>
                                              <p:pRg st="0" end="0"/>
                                            </p:txEl>
                                          </p:spTgt>
                                        </p:tgtEl>
                                        <p:attrNameLst>
                                          <p:attrName>style.visibility</p:attrName>
                                        </p:attrNameLst>
                                      </p:cBhvr>
                                      <p:to>
                                        <p:strVal val="visible"/>
                                      </p:to>
                                    </p:set>
                                    <p:animEffect transition="in" filter="blinds(horizontal)">
                                      <p:cBhvr>
                                        <p:cTn id="7" dur="500"/>
                                        <p:tgtEl>
                                          <p:spTgt spid="900100">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900100">
                                            <p:txEl>
                                              <p:pRg st="1" end="1"/>
                                            </p:txEl>
                                          </p:spTgt>
                                        </p:tgtEl>
                                        <p:attrNameLst>
                                          <p:attrName>style.visibility</p:attrName>
                                        </p:attrNameLst>
                                      </p:cBhvr>
                                      <p:to>
                                        <p:strVal val="visible"/>
                                      </p:to>
                                    </p:set>
                                    <p:animEffect transition="in" filter="blinds(horizontal)">
                                      <p:cBhvr>
                                        <p:cTn id="11" dur="500"/>
                                        <p:tgtEl>
                                          <p:spTgt spid="90010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900100">
                                            <p:txEl>
                                              <p:pRg st="3" end="3"/>
                                            </p:txEl>
                                          </p:spTgt>
                                        </p:tgtEl>
                                        <p:attrNameLst>
                                          <p:attrName>style.visibility</p:attrName>
                                        </p:attrNameLst>
                                      </p:cBhvr>
                                      <p:to>
                                        <p:strVal val="visible"/>
                                      </p:to>
                                    </p:set>
                                    <p:animEffect transition="in" filter="blinds(horizontal)">
                                      <p:cBhvr>
                                        <p:cTn id="16" dur="500"/>
                                        <p:tgtEl>
                                          <p:spTgt spid="900100">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00100">
                                            <p:txEl>
                                              <p:pRg st="4" end="4"/>
                                            </p:txEl>
                                          </p:spTgt>
                                        </p:tgtEl>
                                        <p:attrNameLst>
                                          <p:attrName>style.visibility</p:attrName>
                                        </p:attrNameLst>
                                      </p:cBhvr>
                                      <p:to>
                                        <p:strVal val="visible"/>
                                      </p:to>
                                    </p:set>
                                    <p:animEffect transition="in" filter="blinds(horizontal)">
                                      <p:cBhvr>
                                        <p:cTn id="19" dur="500"/>
                                        <p:tgtEl>
                                          <p:spTgt spid="900100">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900100">
                                            <p:txEl>
                                              <p:pRg st="6" end="6"/>
                                            </p:txEl>
                                          </p:spTgt>
                                        </p:tgtEl>
                                        <p:attrNameLst>
                                          <p:attrName>style.visibility</p:attrName>
                                        </p:attrNameLst>
                                      </p:cBhvr>
                                      <p:to>
                                        <p:strVal val="visible"/>
                                      </p:to>
                                    </p:set>
                                    <p:animEffect transition="in" filter="blinds(horizontal)">
                                      <p:cBhvr>
                                        <p:cTn id="24" dur="500"/>
                                        <p:tgtEl>
                                          <p:spTgt spid="900100">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900100">
                                            <p:txEl>
                                              <p:pRg st="7" end="7"/>
                                            </p:txEl>
                                          </p:spTgt>
                                        </p:tgtEl>
                                        <p:attrNameLst>
                                          <p:attrName>style.visibility</p:attrName>
                                        </p:attrNameLst>
                                      </p:cBhvr>
                                      <p:to>
                                        <p:strVal val="visible"/>
                                      </p:to>
                                    </p:set>
                                    <p:animEffect transition="in" filter="blinds(horizontal)">
                                      <p:cBhvr>
                                        <p:cTn id="27" dur="500"/>
                                        <p:tgtEl>
                                          <p:spTgt spid="90010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Simple Category Scale</a:t>
            </a:r>
          </a:p>
        </p:txBody>
      </p:sp>
      <p:pic>
        <p:nvPicPr>
          <p:cNvPr id="31749" name="Picture 3" descr="laptop in ca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57863" y="1477963"/>
            <a:ext cx="4516437" cy="4011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Rectangle 4"/>
          <p:cNvSpPr>
            <a:spLocks noChangeArrowheads="1"/>
          </p:cNvSpPr>
          <p:nvPr/>
        </p:nvSpPr>
        <p:spPr bwMode="auto">
          <a:xfrm>
            <a:off x="461963" y="4343400"/>
            <a:ext cx="9297987" cy="1900238"/>
          </a:xfrm>
          <a:prstGeom prst="rect">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sz="2600" dirty="0">
                <a:latin typeface="Arial" panose="020B0604020202020204" pitchFamily="34" charset="0"/>
              </a:rPr>
              <a:t>I plan to purchase </a:t>
            </a:r>
            <a:r>
              <a:rPr kumimoji="0" lang="en-US" altLang="zh-TW" sz="2600" dirty="0" smtClean="0">
                <a:latin typeface="Arial" panose="020B0604020202020204" pitchFamily="34" charset="0"/>
              </a:rPr>
              <a:t>an iPhone in the next 12 </a:t>
            </a:r>
            <a:r>
              <a:rPr kumimoji="0" lang="en-US" altLang="zh-TW" sz="2600" dirty="0">
                <a:latin typeface="Arial" panose="020B0604020202020204" pitchFamily="34" charset="0"/>
              </a:rPr>
              <a:t>months.</a:t>
            </a:r>
          </a:p>
          <a:p>
            <a:pPr lvl="2" eaLnBrk="1" hangingPunct="1">
              <a:buFont typeface="Wingdings" panose="05000000000000000000" pitchFamily="2" charset="2"/>
              <a:buChar char="q"/>
            </a:pPr>
            <a:r>
              <a:rPr kumimoji="0" lang="en-US" altLang="zh-TW" sz="2600" dirty="0">
                <a:latin typeface="Arial" panose="020B0604020202020204" pitchFamily="34" charset="0"/>
              </a:rPr>
              <a:t>  Yes</a:t>
            </a:r>
          </a:p>
          <a:p>
            <a:pPr lvl="2" eaLnBrk="1" hangingPunct="1">
              <a:buFont typeface="Wingdings" panose="05000000000000000000" pitchFamily="2" charset="2"/>
              <a:buChar char="q"/>
            </a:pPr>
            <a:r>
              <a:rPr kumimoji="0" lang="en-US" altLang="zh-TW" sz="2600" dirty="0">
                <a:latin typeface="Arial" panose="020B0604020202020204" pitchFamily="34" charset="0"/>
              </a:rPr>
              <a:t>  No</a:t>
            </a:r>
          </a:p>
          <a:p>
            <a:pPr lvl="2" eaLnBrk="1" hangingPunct="1"/>
            <a:endParaRPr kumimoji="0" lang="en-US" altLang="zh-TW" sz="2600" dirty="0">
              <a:latin typeface="Arial" panose="020B0604020202020204" pitchFamily="34" charset="0"/>
            </a:endParaRP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16</a:t>
            </a:fld>
            <a:endParaRPr lang="en-US" altLang="zh-TW"/>
          </a:p>
        </p:txBody>
      </p:sp>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Multiple-Choice, </a:t>
            </a:r>
            <a:br>
              <a:rPr lang="en-US" altLang="zh-TW" smtClean="0">
                <a:ea typeface="新細明體" panose="02020500000000000000" pitchFamily="18" charset="-120"/>
              </a:rPr>
            </a:br>
            <a:r>
              <a:rPr lang="en-US" altLang="zh-TW" smtClean="0">
                <a:ea typeface="新細明體" panose="02020500000000000000" pitchFamily="18" charset="-120"/>
              </a:rPr>
              <a:t>Single-Response Scale</a:t>
            </a:r>
          </a:p>
        </p:txBody>
      </p:sp>
      <p:pic>
        <p:nvPicPr>
          <p:cNvPr id="33797" name="Picture 3" descr="manReadingPape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15000" y="1622425"/>
            <a:ext cx="4559300" cy="324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8" name="Rectangle 4"/>
          <p:cNvSpPr>
            <a:spLocks noChangeArrowheads="1"/>
          </p:cNvSpPr>
          <p:nvPr/>
        </p:nvSpPr>
        <p:spPr bwMode="auto">
          <a:xfrm>
            <a:off x="312614" y="4142730"/>
            <a:ext cx="9759950" cy="2173287"/>
          </a:xfrm>
          <a:prstGeom prst="rect">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889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dirty="0">
                <a:latin typeface="Arial" panose="020B0604020202020204" pitchFamily="34" charset="0"/>
              </a:rPr>
              <a:t>What newspaper do you read </a:t>
            </a:r>
            <a:r>
              <a:rPr kumimoji="0" lang="en-US" altLang="zh-TW" dirty="0">
                <a:solidFill>
                  <a:srgbClr val="FF0000"/>
                </a:solidFill>
                <a:latin typeface="Arial" panose="020B0604020202020204" pitchFamily="34" charset="0"/>
              </a:rPr>
              <a:t>most often </a:t>
            </a:r>
            <a:r>
              <a:rPr kumimoji="0" lang="en-US" altLang="zh-TW" dirty="0">
                <a:latin typeface="Arial" panose="020B0604020202020204" pitchFamily="34" charset="0"/>
              </a:rPr>
              <a:t>for financial news?</a:t>
            </a:r>
          </a:p>
          <a:p>
            <a:pPr lvl="2" eaLnBrk="1" hangingPunct="1">
              <a:buFont typeface="Wingdings" panose="05000000000000000000" pitchFamily="2" charset="2"/>
              <a:buChar char="q"/>
            </a:pPr>
            <a:r>
              <a:rPr kumimoji="0" lang="en-US" altLang="zh-TW" dirty="0">
                <a:latin typeface="Arial" panose="020B0604020202020204" pitchFamily="34" charset="0"/>
              </a:rPr>
              <a:t>  East City Gazette</a:t>
            </a:r>
          </a:p>
          <a:p>
            <a:pPr lvl="2" eaLnBrk="1" hangingPunct="1">
              <a:buFont typeface="Wingdings" panose="05000000000000000000" pitchFamily="2" charset="2"/>
              <a:buChar char="q"/>
            </a:pPr>
            <a:r>
              <a:rPr kumimoji="0" lang="en-US" altLang="zh-TW" dirty="0">
                <a:latin typeface="Arial" panose="020B0604020202020204" pitchFamily="34" charset="0"/>
              </a:rPr>
              <a:t>  West City Tribune</a:t>
            </a:r>
          </a:p>
          <a:p>
            <a:pPr lvl="2" eaLnBrk="1" hangingPunct="1">
              <a:buFont typeface="Wingdings" panose="05000000000000000000" pitchFamily="2" charset="2"/>
              <a:buChar char="q"/>
            </a:pPr>
            <a:r>
              <a:rPr kumimoji="0" lang="en-US" altLang="zh-TW" dirty="0">
                <a:latin typeface="Arial" panose="020B0604020202020204" pitchFamily="34" charset="0"/>
              </a:rPr>
              <a:t>  Regional newspaper</a:t>
            </a:r>
          </a:p>
          <a:p>
            <a:pPr lvl="2" eaLnBrk="1" hangingPunct="1">
              <a:buFont typeface="Wingdings" panose="05000000000000000000" pitchFamily="2" charset="2"/>
              <a:buChar char="q"/>
            </a:pPr>
            <a:r>
              <a:rPr kumimoji="0" lang="en-US" altLang="zh-TW" dirty="0">
                <a:latin typeface="Arial" panose="020B0604020202020204" pitchFamily="34" charset="0"/>
              </a:rPr>
              <a:t>  National newspaper</a:t>
            </a:r>
          </a:p>
          <a:p>
            <a:pPr lvl="2" eaLnBrk="1" hangingPunct="1">
              <a:buFont typeface="Wingdings" panose="05000000000000000000" pitchFamily="2" charset="2"/>
              <a:buChar char="q"/>
            </a:pPr>
            <a:r>
              <a:rPr kumimoji="0" lang="en-US" altLang="zh-TW" dirty="0">
                <a:latin typeface="Arial" panose="020B0604020202020204" pitchFamily="34" charset="0"/>
              </a:rPr>
              <a:t>  Other (specify:_____________)</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17</a:t>
            </a:fld>
            <a:endParaRPr lang="en-US" altLang="zh-TW"/>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Multiple-Choice, </a:t>
            </a:r>
            <a:br>
              <a:rPr lang="en-US" altLang="zh-TW" smtClean="0">
                <a:ea typeface="新細明體" panose="02020500000000000000" pitchFamily="18" charset="-120"/>
              </a:rPr>
            </a:br>
            <a:r>
              <a:rPr lang="en-US" altLang="zh-TW" smtClean="0">
                <a:ea typeface="新細明體" panose="02020500000000000000" pitchFamily="18" charset="-120"/>
              </a:rPr>
              <a:t>Multiple-Response Scale</a:t>
            </a:r>
          </a:p>
        </p:txBody>
      </p:sp>
      <p:pic>
        <p:nvPicPr>
          <p:cNvPr id="35845" name="Picture 3" descr="modernHomeDesign"/>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84625" y="1550988"/>
            <a:ext cx="6289675" cy="348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6" name="Rectangle 4"/>
          <p:cNvSpPr>
            <a:spLocks noChangeArrowheads="1"/>
          </p:cNvSpPr>
          <p:nvPr/>
        </p:nvSpPr>
        <p:spPr bwMode="auto">
          <a:xfrm>
            <a:off x="384622" y="3638674"/>
            <a:ext cx="9759950" cy="2652712"/>
          </a:xfrm>
          <a:prstGeom prst="rect">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88925">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sz="2000" dirty="0">
                <a:latin typeface="Arial" panose="020B0604020202020204" pitchFamily="34" charset="0"/>
              </a:rPr>
              <a:t>What sources did you use when designing your new </a:t>
            </a:r>
          </a:p>
          <a:p>
            <a:pPr eaLnBrk="1" hangingPunct="1"/>
            <a:r>
              <a:rPr kumimoji="0" lang="en-US" altLang="zh-TW" sz="2000" dirty="0">
                <a:latin typeface="Arial" panose="020B0604020202020204" pitchFamily="34" charset="0"/>
              </a:rPr>
              <a:t>home? Please check </a:t>
            </a:r>
            <a:r>
              <a:rPr kumimoji="0" lang="en-US" altLang="zh-TW" sz="2000" dirty="0">
                <a:solidFill>
                  <a:srgbClr val="FF0000"/>
                </a:solidFill>
                <a:latin typeface="Arial" panose="020B0604020202020204" pitchFamily="34" charset="0"/>
              </a:rPr>
              <a:t>all </a:t>
            </a:r>
            <a:r>
              <a:rPr kumimoji="0" lang="en-US" altLang="zh-TW" sz="2000" dirty="0">
                <a:latin typeface="Arial" panose="020B0604020202020204" pitchFamily="34" charset="0"/>
              </a:rPr>
              <a:t>that apply.</a:t>
            </a:r>
          </a:p>
          <a:p>
            <a:pPr lvl="2" eaLnBrk="1" hangingPunct="1">
              <a:buFont typeface="Wingdings" panose="05000000000000000000" pitchFamily="2" charset="2"/>
              <a:buChar char="q"/>
            </a:pPr>
            <a:r>
              <a:rPr kumimoji="0" lang="en-US" altLang="zh-TW" sz="2000" dirty="0">
                <a:latin typeface="Arial" panose="020B0604020202020204" pitchFamily="34" charset="0"/>
              </a:rPr>
              <a:t>  Online planning services</a:t>
            </a:r>
          </a:p>
          <a:p>
            <a:pPr lvl="2" eaLnBrk="1" hangingPunct="1">
              <a:buFont typeface="Wingdings" panose="05000000000000000000" pitchFamily="2" charset="2"/>
              <a:buChar char="q"/>
            </a:pPr>
            <a:r>
              <a:rPr kumimoji="0" lang="en-US" altLang="zh-TW" sz="2000" dirty="0">
                <a:latin typeface="Arial" panose="020B0604020202020204" pitchFamily="34" charset="0"/>
              </a:rPr>
              <a:t>  Magazines</a:t>
            </a:r>
          </a:p>
          <a:p>
            <a:pPr lvl="2" eaLnBrk="1" hangingPunct="1">
              <a:buFont typeface="Wingdings" panose="05000000000000000000" pitchFamily="2" charset="2"/>
              <a:buChar char="q"/>
            </a:pPr>
            <a:r>
              <a:rPr kumimoji="0" lang="en-US" altLang="zh-TW" sz="2000" dirty="0">
                <a:latin typeface="Arial" panose="020B0604020202020204" pitchFamily="34" charset="0"/>
              </a:rPr>
              <a:t>  Independent contractor/builder</a:t>
            </a:r>
          </a:p>
          <a:p>
            <a:pPr lvl="2" eaLnBrk="1" hangingPunct="1">
              <a:buFont typeface="Wingdings" panose="05000000000000000000" pitchFamily="2" charset="2"/>
              <a:buChar char="q"/>
            </a:pPr>
            <a:r>
              <a:rPr kumimoji="0" lang="en-US" altLang="zh-TW" sz="2000" dirty="0">
                <a:latin typeface="Arial" panose="020B0604020202020204" pitchFamily="34" charset="0"/>
              </a:rPr>
              <a:t>  Designer</a:t>
            </a:r>
          </a:p>
          <a:p>
            <a:pPr lvl="2" eaLnBrk="1" hangingPunct="1">
              <a:buFont typeface="Wingdings" panose="05000000000000000000" pitchFamily="2" charset="2"/>
              <a:buChar char="q"/>
            </a:pPr>
            <a:r>
              <a:rPr kumimoji="0" lang="en-US" altLang="zh-TW" sz="2000" dirty="0">
                <a:latin typeface="Arial" panose="020B0604020202020204" pitchFamily="34" charset="0"/>
              </a:rPr>
              <a:t>  Architect</a:t>
            </a:r>
          </a:p>
          <a:p>
            <a:pPr lvl="2" eaLnBrk="1" hangingPunct="1">
              <a:buFont typeface="Wingdings" panose="05000000000000000000" pitchFamily="2" charset="2"/>
              <a:buChar char="q"/>
            </a:pPr>
            <a:r>
              <a:rPr kumimoji="0" lang="en-US" altLang="zh-TW" sz="2000" dirty="0">
                <a:latin typeface="Arial" panose="020B0604020202020204" pitchFamily="34" charset="0"/>
              </a:rPr>
              <a:t>  Other (specify:_____________)</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18</a:t>
            </a:fld>
            <a:endParaRPr lang="en-US" altLang="zh-TW"/>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altLang="zh-TW" sz="4400" dirty="0" smtClean="0">
                <a:ea typeface="新細明體" panose="02020500000000000000" pitchFamily="18" charset="-120"/>
              </a:rPr>
              <a:t>Likert </a:t>
            </a:r>
            <a:r>
              <a:rPr lang="en-US" altLang="zh-TW" sz="4400" dirty="0" smtClean="0">
                <a:ea typeface="新細明體" panose="02020500000000000000" pitchFamily="18" charset="-120"/>
              </a:rPr>
              <a:t>Scale: agree/disagree</a:t>
            </a:r>
            <a:endParaRPr lang="en-US" altLang="zh-TW" sz="4400" dirty="0" smtClean="0">
              <a:ea typeface="新細明體" panose="02020500000000000000" pitchFamily="18" charset="-120"/>
            </a:endParaRPr>
          </a:p>
        </p:txBody>
      </p:sp>
      <p:pic>
        <p:nvPicPr>
          <p:cNvPr id="37893" name="Picture 3" descr="computerInLibrary"/>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85222" y="1334418"/>
            <a:ext cx="4279900" cy="2522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4" name="Rectangle 4"/>
          <p:cNvSpPr>
            <a:spLocks noChangeArrowheads="1"/>
          </p:cNvSpPr>
          <p:nvPr/>
        </p:nvSpPr>
        <p:spPr bwMode="auto">
          <a:xfrm>
            <a:off x="565150" y="3422650"/>
            <a:ext cx="8939212" cy="2906713"/>
          </a:xfrm>
          <a:prstGeom prst="rect">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a:latin typeface="Arial" panose="020B0604020202020204" pitchFamily="34" charset="0"/>
              </a:rPr>
              <a:t>The Internet is superior to traditional libraries for</a:t>
            </a:r>
          </a:p>
          <a:p>
            <a:pPr eaLnBrk="1" hangingPunct="1"/>
            <a:r>
              <a:rPr kumimoji="0" lang="en-US" altLang="zh-TW">
                <a:latin typeface="Arial" panose="020B0604020202020204" pitchFamily="34" charset="0"/>
              </a:rPr>
              <a:t>comprehensive searches.</a:t>
            </a:r>
          </a:p>
          <a:p>
            <a:pPr lvl="2" eaLnBrk="1" hangingPunct="1">
              <a:buFont typeface="Wingdings" panose="05000000000000000000" pitchFamily="2" charset="2"/>
              <a:buChar char="q"/>
            </a:pPr>
            <a:r>
              <a:rPr kumimoji="0" lang="en-US" altLang="zh-TW">
                <a:latin typeface="Arial" panose="020B0604020202020204" pitchFamily="34" charset="0"/>
              </a:rPr>
              <a:t>  Strongly disagree</a:t>
            </a:r>
          </a:p>
          <a:p>
            <a:pPr lvl="2" eaLnBrk="1" hangingPunct="1">
              <a:buFont typeface="Wingdings" panose="05000000000000000000" pitchFamily="2" charset="2"/>
              <a:buChar char="q"/>
            </a:pPr>
            <a:r>
              <a:rPr kumimoji="0" lang="en-US" altLang="zh-TW">
                <a:latin typeface="Arial" panose="020B0604020202020204" pitchFamily="34" charset="0"/>
              </a:rPr>
              <a:t>  Disagree</a:t>
            </a:r>
          </a:p>
          <a:p>
            <a:pPr lvl="2" eaLnBrk="1" hangingPunct="1">
              <a:buFont typeface="Wingdings" panose="05000000000000000000" pitchFamily="2" charset="2"/>
              <a:buChar char="q"/>
            </a:pPr>
            <a:r>
              <a:rPr kumimoji="0" lang="en-US" altLang="zh-TW">
                <a:latin typeface="Arial" panose="020B0604020202020204" pitchFamily="34" charset="0"/>
              </a:rPr>
              <a:t>  Neither agree nor disagree</a:t>
            </a:r>
          </a:p>
          <a:p>
            <a:pPr lvl="2" eaLnBrk="1" hangingPunct="1">
              <a:buFont typeface="Wingdings" panose="05000000000000000000" pitchFamily="2" charset="2"/>
              <a:buChar char="q"/>
            </a:pPr>
            <a:r>
              <a:rPr kumimoji="0" lang="en-US" altLang="zh-TW">
                <a:latin typeface="Arial" panose="020B0604020202020204" pitchFamily="34" charset="0"/>
              </a:rPr>
              <a:t>  Agree</a:t>
            </a:r>
          </a:p>
          <a:p>
            <a:pPr lvl="2" eaLnBrk="1" hangingPunct="1">
              <a:buFont typeface="Wingdings" panose="05000000000000000000" pitchFamily="2" charset="2"/>
              <a:buChar char="q"/>
            </a:pPr>
            <a:r>
              <a:rPr kumimoji="0" lang="en-US" altLang="zh-TW">
                <a:latin typeface="Arial" panose="020B0604020202020204" pitchFamily="34" charset="0"/>
              </a:rPr>
              <a:t>  Strongly agree</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19</a:t>
            </a:fld>
            <a:endParaRPr lang="en-US" altLang="zh-TW"/>
          </a:p>
        </p:txBody>
      </p:sp>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idx="4294967295"/>
          </p:nvPr>
        </p:nvSpPr>
        <p:spPr>
          <a:ln>
            <a:miter lim="800000"/>
            <a:headEnd/>
            <a:tailEnd/>
          </a:ln>
        </p:spPr>
        <p:txBody>
          <a:bodyPr/>
          <a:lstStyle/>
          <a:p>
            <a:pPr eaLnBrk="1" hangingPunct="1">
              <a:defRPr/>
            </a:pPr>
            <a:r>
              <a:rPr lang="en-US" altLang="zh-TW" sz="3200" smtClean="0">
                <a:effectLst>
                  <a:outerShdw blurRad="38100" dist="38100" dir="2700000" algn="tl">
                    <a:srgbClr val="C0C0C0"/>
                  </a:outerShdw>
                </a:effectLst>
                <a:ea typeface="新細明體" panose="02020500000000000000" pitchFamily="18" charset="-120"/>
              </a:rPr>
              <a:t>Measurements are Relative</a:t>
            </a:r>
          </a:p>
        </p:txBody>
      </p:sp>
      <p:grpSp>
        <p:nvGrpSpPr>
          <p:cNvPr id="4101" name="Group 5"/>
          <p:cNvGrpSpPr>
            <a:grpSpLocks/>
          </p:cNvGrpSpPr>
          <p:nvPr/>
        </p:nvGrpSpPr>
        <p:grpSpPr bwMode="auto">
          <a:xfrm>
            <a:off x="863600" y="2028825"/>
            <a:ext cx="8521700" cy="3625850"/>
            <a:chOff x="704" y="1280"/>
            <a:chExt cx="4732" cy="1748"/>
          </a:xfrm>
        </p:grpSpPr>
        <p:sp>
          <p:nvSpPr>
            <p:cNvPr id="4102" name="AutoShape 4"/>
            <p:cNvSpPr>
              <a:spLocks noChangeArrowheads="1"/>
            </p:cNvSpPr>
            <p:nvPr/>
          </p:nvSpPr>
          <p:spPr bwMode="auto">
            <a:xfrm>
              <a:off x="704" y="1280"/>
              <a:ext cx="4732" cy="1748"/>
            </a:xfrm>
            <a:prstGeom prst="roundRect">
              <a:avLst>
                <a:gd name="adj" fmla="val 16667"/>
              </a:avLst>
            </a:prstGeom>
            <a:solidFill>
              <a:srgbClr val="FFDD99"/>
            </a:solidFill>
            <a:ln w="9525" algn="ctr">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kumimoji="0" lang="zh-TW" altLang="zh-TW" sz="1800">
                <a:latin typeface="Arial" panose="020B0604020202020204" pitchFamily="34" charset="0"/>
              </a:endParaRPr>
            </a:p>
          </p:txBody>
        </p:sp>
        <p:sp>
          <p:nvSpPr>
            <p:cNvPr id="4103" name="Text Box 3"/>
            <p:cNvSpPr txBox="1">
              <a:spLocks noChangeArrowheads="1"/>
            </p:cNvSpPr>
            <p:nvPr/>
          </p:nvSpPr>
          <p:spPr bwMode="auto">
            <a:xfrm>
              <a:off x="960" y="1496"/>
              <a:ext cx="4316" cy="935"/>
            </a:xfrm>
            <a:prstGeom prst="rect">
              <a:avLst/>
            </a:prstGeom>
            <a:solidFill>
              <a:srgbClr val="FFDD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i="1" dirty="0">
                  <a:latin typeface="Arial" panose="020B0604020202020204" pitchFamily="34" charset="0"/>
                </a:rPr>
                <a:t>“</a:t>
              </a:r>
              <a:r>
                <a:rPr kumimoji="0" lang="en-US" altLang="zh-TW" dirty="0">
                  <a:latin typeface="Arial" panose="020B0604020202020204" pitchFamily="34" charset="0"/>
                </a:rPr>
                <a:t>Any measurement must take into account the position of the observer. There is no such thing as measurement </a:t>
              </a:r>
              <a:r>
                <a:rPr kumimoji="0" lang="en-US" altLang="zh-TW" dirty="0">
                  <a:solidFill>
                    <a:srgbClr val="CC3300"/>
                  </a:solidFill>
                  <a:latin typeface="Arial" panose="020B0604020202020204" pitchFamily="34" charset="0"/>
                </a:rPr>
                <a:t>absolute</a:t>
              </a:r>
              <a:r>
                <a:rPr kumimoji="0" lang="en-US" altLang="zh-TW" dirty="0">
                  <a:latin typeface="Arial" panose="020B0604020202020204" pitchFamily="34" charset="0"/>
                </a:rPr>
                <a:t>, there is only measurement </a:t>
              </a:r>
              <a:r>
                <a:rPr kumimoji="0" lang="en-US" altLang="zh-TW" dirty="0">
                  <a:solidFill>
                    <a:srgbClr val="CC3300"/>
                  </a:solidFill>
                  <a:latin typeface="Arial" panose="020B0604020202020204" pitchFamily="34" charset="0"/>
                </a:rPr>
                <a:t>relative</a:t>
              </a:r>
              <a:r>
                <a:rPr kumimoji="0" lang="en-US" altLang="zh-TW" dirty="0">
                  <a:latin typeface="Arial" panose="020B0604020202020204" pitchFamily="34" charset="0"/>
                </a:rPr>
                <a:t>.”</a:t>
              </a:r>
            </a:p>
            <a:p>
              <a:pPr algn="r" eaLnBrk="1" hangingPunct="1"/>
              <a:r>
                <a:rPr kumimoji="0" lang="en-US" altLang="zh-TW" b="1" i="1" dirty="0">
                  <a:solidFill>
                    <a:srgbClr val="990033"/>
                  </a:solidFill>
                  <a:latin typeface="Arial" panose="020B0604020202020204" pitchFamily="34" charset="0"/>
                </a:rPr>
                <a:t>Jeanette Winterson</a:t>
              </a:r>
            </a:p>
            <a:p>
              <a:pPr algn="r" eaLnBrk="1" hangingPunct="1"/>
              <a:r>
                <a:rPr kumimoji="0" lang="en-US" altLang="zh-TW" i="1" dirty="0">
                  <a:solidFill>
                    <a:srgbClr val="990033"/>
                  </a:solidFill>
                  <a:latin typeface="Arial" panose="020B0604020202020204" pitchFamily="34" charset="0"/>
                </a:rPr>
                <a:t>journalist and author</a:t>
              </a:r>
            </a:p>
          </p:txBody>
        </p:sp>
      </p:gr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360C21C-53E3-4F17-A772-532CF8369F6E}" type="slidenum">
              <a:rPr lang="en-US" altLang="zh-TW" smtClean="0"/>
              <a:pPr>
                <a:defRPr/>
              </a:pPr>
              <a:t>2</a:t>
            </a:fld>
            <a:endParaRPr lang="en-US" altLang="zh-TW"/>
          </a:p>
        </p:txBody>
      </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Semantic Differential </a:t>
            </a:r>
            <a:r>
              <a:rPr lang="zh-TW" altLang="en-US" sz="4400" smtClean="0">
                <a:ea typeface="標楷體" panose="03000509000000000000" pitchFamily="65" charset="-120"/>
              </a:rPr>
              <a:t>語意分析</a:t>
            </a:r>
          </a:p>
        </p:txBody>
      </p:sp>
      <p:pic>
        <p:nvPicPr>
          <p:cNvPr id="39941" name="Picture 3" descr="LandsEndCatalog"/>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1265238"/>
            <a:ext cx="6121400" cy="3582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2" name="Picture 4" descr="crop of coo01757_120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38" y="4848225"/>
            <a:ext cx="8983662"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20</a:t>
            </a:fld>
            <a:endParaRPr lang="en-US" altLang="zh-TW"/>
          </a:p>
        </p:txBody>
      </p:sp>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Adapting SD Scales </a:t>
            </a:r>
          </a:p>
        </p:txBody>
      </p:sp>
      <p:graphicFrame>
        <p:nvGraphicFramePr>
          <p:cNvPr id="912387" name="Group 3"/>
          <p:cNvGraphicFramePr>
            <a:graphicFrameLocks noGrp="1"/>
          </p:cNvGraphicFramePr>
          <p:nvPr>
            <p:ph idx="1"/>
            <p:extLst>
              <p:ext uri="{D42A27DB-BD31-4B8C-83A1-F6EECF244321}">
                <p14:modId xmlns:p14="http://schemas.microsoft.com/office/powerpoint/2010/main" val="332838384"/>
              </p:ext>
            </p:extLst>
          </p:nvPr>
        </p:nvGraphicFramePr>
        <p:xfrm>
          <a:off x="665510" y="1520825"/>
          <a:ext cx="8648104" cy="4843934"/>
        </p:xfrm>
        <a:graphic>
          <a:graphicData uri="http://schemas.openxmlformats.org/drawingml/2006/table">
            <a:tbl>
              <a:tblPr/>
              <a:tblGrid>
                <a:gridCol w="2882207"/>
                <a:gridCol w="2845084"/>
                <a:gridCol w="2920813"/>
              </a:tblGrid>
              <a:tr h="346383">
                <a:tc gridSpan="3">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800" b="1" i="0" u="none" strike="noStrike" cap="none" normalizeH="0" baseline="0" dirty="0" smtClean="0">
                          <a:ln>
                            <a:noFill/>
                          </a:ln>
                          <a:solidFill>
                            <a:srgbClr val="000099"/>
                          </a:solidFill>
                          <a:effectLst/>
                          <a:latin typeface="Times New Roman" panose="02020603050405020304" pitchFamily="18" charset="0"/>
                          <a:ea typeface="新細明體" panose="02020500000000000000" pitchFamily="18" charset="-120"/>
                        </a:rPr>
                        <a:t>Convenience of Reaching the Store from Your Location</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C07A"/>
                    </a:solidFill>
                  </a:tcPr>
                </a:tc>
                <a:tc hMerge="1">
                  <a:txBody>
                    <a:bodyPr/>
                    <a:lstStyle/>
                    <a:p>
                      <a:endParaRPr lang="zh-TW" altLang="en-US"/>
                    </a:p>
                  </a:txBody>
                  <a:tcPr/>
                </a:tc>
                <a:tc hMerge="1">
                  <a:txBody>
                    <a:bodyPr/>
                    <a:lstStyle/>
                    <a:p>
                      <a:endParaRPr lang="zh-TW" altLang="en-US"/>
                    </a:p>
                  </a:txBody>
                  <a:tcPr/>
                </a:tc>
              </a:tr>
              <a:tr h="295704">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Nearby</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___: ___: ___: ___: ___: ___: ___:</a:t>
                      </a: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Distant</a:t>
                      </a: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D99"/>
                    </a:solidFill>
                  </a:tcPr>
                </a:tc>
              </a:tr>
              <a:tr h="311572">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Short time required to reach store</a:t>
                      </a:r>
                    </a:p>
                  </a:txBody>
                  <a:tcPr marT="45723" marB="4572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___: ___: ___: ___: ___: ___: ___:</a:t>
                      </a:r>
                    </a:p>
                  </a:txBody>
                  <a:tcPr marT="45723" marB="45723" horzOverflow="overflow">
                    <a:lnL>
                      <a:noFill/>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Long time required to reach store</a:t>
                      </a:r>
                    </a:p>
                  </a:txBody>
                  <a:tcPr marT="45723" marB="4572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D99"/>
                    </a:solidFill>
                  </a:tcPr>
                </a:tc>
              </a:tr>
              <a:tr h="297147">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Difficult drive</a:t>
                      </a:r>
                    </a:p>
                  </a:txBody>
                  <a:tcPr marT="45723" marB="4572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___: ___: ___: ___: ___: ___: ___:</a:t>
                      </a:r>
                    </a:p>
                  </a:txBody>
                  <a:tcPr marT="45723" marB="45723" horzOverflow="overflow">
                    <a:lnL>
                      <a:noFill/>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Easy Drive</a:t>
                      </a:r>
                    </a:p>
                  </a:txBody>
                  <a:tcPr marT="45723" marB="4572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D99"/>
                    </a:solidFill>
                  </a:tcPr>
                </a:tc>
              </a:tr>
              <a:tr h="295704">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Difficult to find parking place</a:t>
                      </a:r>
                    </a:p>
                  </a:txBody>
                  <a:tcPr marT="45723" marB="4572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___: ___: ___: ___: ___: ___: ___:</a:t>
                      </a:r>
                    </a:p>
                  </a:txBody>
                  <a:tcPr marT="45723" marB="45723" horzOverflow="overflow">
                    <a:lnL>
                      <a:noFill/>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Easy to find parking place</a:t>
                      </a:r>
                    </a:p>
                  </a:txBody>
                  <a:tcPr marT="45723" marB="4572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D99"/>
                    </a:solidFill>
                  </a:tcPr>
                </a:tc>
              </a:tr>
              <a:tr h="295704">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Convenient to other stores I shop</a:t>
                      </a:r>
                    </a:p>
                  </a:txBody>
                  <a:tcPr marT="45723" marB="45723"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___: ___: ___: ___: ___: ___: ___:</a:t>
                      </a: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Inconvenient to other stores I shop</a:t>
                      </a:r>
                    </a:p>
                  </a:txBody>
                  <a:tcPr marT="45723" marB="45723"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DD99"/>
                    </a:solidFill>
                  </a:tcPr>
                </a:tc>
              </a:tr>
              <a:tr h="346383">
                <a:tc gridSpan="3">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800" b="1"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Products offered</a:t>
                      </a: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AC07A"/>
                    </a:solidFill>
                  </a:tcPr>
                </a:tc>
                <a:tc hMerge="1">
                  <a:txBody>
                    <a:bodyPr/>
                    <a:lstStyle/>
                    <a:p>
                      <a:endParaRPr lang="zh-TW" altLang="en-US"/>
                    </a:p>
                  </a:txBody>
                  <a:tcPr/>
                </a:tc>
                <a:tc hMerge="1">
                  <a:txBody>
                    <a:bodyPr/>
                    <a:lstStyle/>
                    <a:p>
                      <a:endParaRPr lang="zh-TW" altLang="en-US"/>
                    </a:p>
                  </a:txBody>
                  <a:tcPr/>
                </a:tc>
              </a:tr>
              <a:tr h="434181">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Wide selection of different</a:t>
                      </a:r>
                      <a:b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b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kinds of products</a:t>
                      </a:r>
                    </a:p>
                  </a:txBody>
                  <a:tcPr marT="45723" marB="45723"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
                      </a:r>
                      <a:b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b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___: ___: ___: ___: ___: ___: ___:</a:t>
                      </a: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Limited selection of different</a:t>
                      </a:r>
                      <a:b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b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kinds of products</a:t>
                      </a:r>
                    </a:p>
                  </a:txBody>
                  <a:tcPr marT="45723" marB="45723"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DD99"/>
                    </a:solidFill>
                  </a:tcPr>
                </a:tc>
              </a:tr>
              <a:tr h="434181">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Fully stocked</a:t>
                      </a:r>
                    </a:p>
                  </a:txBody>
                  <a:tcPr marT="45723" marB="4572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___: ___: ___: ___: ___: ___: ___:</a:t>
                      </a:r>
                    </a:p>
                  </a:txBody>
                  <a:tcPr marT="45723" marB="45723" horzOverflow="overflow">
                    <a:lnL>
                      <a:noFill/>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Understocked</a:t>
                      </a:r>
                    </a:p>
                  </a:txBody>
                  <a:tcPr marT="45723" marB="4572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D99"/>
                    </a:solidFill>
                  </a:tcPr>
                </a:tc>
              </a:tr>
              <a:tr h="422641">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Undependable products</a:t>
                      </a:r>
                    </a:p>
                  </a:txBody>
                  <a:tcPr marT="45723" marB="4572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___: ___: ___: ___: ___: ___: ___:</a:t>
                      </a:r>
                    </a:p>
                  </a:txBody>
                  <a:tcPr marT="45723" marB="45723" horzOverflow="overflow">
                    <a:lnL>
                      <a:noFill/>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Dependable products</a:t>
                      </a:r>
                    </a:p>
                  </a:txBody>
                  <a:tcPr marT="45723" marB="4572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D99"/>
                    </a:solidFill>
                  </a:tcPr>
                </a:tc>
              </a:tr>
              <a:tr h="434181">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High quality</a:t>
                      </a:r>
                    </a:p>
                  </a:txBody>
                  <a:tcPr marT="45723" marB="4572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___: ___: ___: ___: ___: ___: ___:</a:t>
                      </a:r>
                    </a:p>
                  </a:txBody>
                  <a:tcPr marT="45723" marB="45723" horzOverflow="overflow">
                    <a:lnL>
                      <a:noFill/>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Low quality</a:t>
                      </a:r>
                    </a:p>
                  </a:txBody>
                  <a:tcPr marT="45723" marB="4572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D99"/>
                    </a:solidFill>
                  </a:tcPr>
                </a:tc>
              </a:tr>
              <a:tr h="434181">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Numerous brands</a:t>
                      </a:r>
                    </a:p>
                  </a:txBody>
                  <a:tcPr marT="45723" marB="45723"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___: ___: ___: ___: ___: ___: ___:</a:t>
                      </a:r>
                    </a:p>
                  </a:txBody>
                  <a:tcPr marT="45723" marB="45723" horzOverflow="overflow">
                    <a:lnL>
                      <a:noFill/>
                    </a:lnL>
                    <a:lnR>
                      <a:noFill/>
                    </a:lnR>
                    <a:lnT>
                      <a:noFill/>
                    </a:lnT>
                    <a:lnB>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Few brands</a:t>
                      </a:r>
                    </a:p>
                  </a:txBody>
                  <a:tcPr marT="45723" marB="4572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FFDD99"/>
                    </a:solidFill>
                  </a:tcPr>
                </a:tc>
              </a:tr>
              <a:tr h="434181">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Unknown brands</a:t>
                      </a:r>
                    </a:p>
                  </a:txBody>
                  <a:tcPr marT="45723" marB="45723"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___: ___: ___: ___: ___: ___: ___:</a:t>
                      </a:r>
                    </a:p>
                  </a:txBody>
                  <a:tcPr marT="45723" marB="45723"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1200" b="0" i="0" u="none" strike="noStrike" cap="none" normalizeH="0" baseline="0" dirty="0" smtClean="0">
                          <a:ln>
                            <a:noFill/>
                          </a:ln>
                          <a:solidFill>
                            <a:srgbClr val="000099"/>
                          </a:solidFill>
                          <a:effectLst/>
                          <a:latin typeface="Times New Roman" panose="02020603050405020304" pitchFamily="18" charset="0"/>
                          <a:ea typeface="新細明體" panose="02020500000000000000" pitchFamily="18" charset="-120"/>
                        </a:rPr>
                        <a:t>Well-known brands</a:t>
                      </a:r>
                    </a:p>
                  </a:txBody>
                  <a:tcPr marT="45723" marB="45723"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r>
            </a:tbl>
          </a:graphicData>
        </a:graphic>
      </p:graphicFrame>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21</a:t>
            </a:fld>
            <a:endParaRPr lang="en-US" altLang="zh-TW"/>
          </a:p>
        </p:txBody>
      </p:sp>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SD Scale for Analyzing Actor Candidates</a:t>
            </a:r>
          </a:p>
        </p:txBody>
      </p:sp>
      <p:pic>
        <p:nvPicPr>
          <p:cNvPr id="44037" name="Picture 3" descr="Cooper9e_1307"/>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19063" y="1717675"/>
            <a:ext cx="10010775" cy="3617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22</a:t>
            </a:fld>
            <a:endParaRPr lang="en-US" altLang="zh-TW"/>
          </a:p>
        </p:txBody>
      </p:sp>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Graphic of SD Analysis</a:t>
            </a:r>
          </a:p>
        </p:txBody>
      </p:sp>
      <p:pic>
        <p:nvPicPr>
          <p:cNvPr id="46085" name="Picture 3" descr="coo01757_1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981" y="1546615"/>
            <a:ext cx="6559550" cy="479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23</a:t>
            </a:fld>
            <a:endParaRPr lang="en-US" altLang="zh-TW"/>
          </a:p>
        </p:txBody>
      </p:sp>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2" descr="officeworker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43625" y="1046163"/>
            <a:ext cx="4130675" cy="462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3" name="Rectangle 3"/>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Numerical Scale</a:t>
            </a:r>
          </a:p>
        </p:txBody>
      </p:sp>
      <p:pic>
        <p:nvPicPr>
          <p:cNvPr id="48134" name="Picture 4" descr="crop2coo01757_120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700" y="4430713"/>
            <a:ext cx="78486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24</a:t>
            </a:fld>
            <a:endParaRPr lang="en-US" altLang="zh-TW"/>
          </a:p>
        </p:txBody>
      </p:sp>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Multiple Rating List Scales</a:t>
            </a:r>
          </a:p>
        </p:txBody>
      </p:sp>
      <p:pic>
        <p:nvPicPr>
          <p:cNvPr id="50181" name="Picture 3" descr="carbeingserviced"/>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80088" y="1406525"/>
            <a:ext cx="4494212" cy="299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2" name="Picture 4" descr="Copy of coo01757_120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90" y="3613919"/>
            <a:ext cx="92900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25</a:t>
            </a:fld>
            <a:endParaRPr lang="en-US" altLang="zh-TW"/>
          </a:p>
        </p:txBody>
      </p:sp>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2" descr="wal-martDistribution"/>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24313" y="1406525"/>
            <a:ext cx="6249987" cy="3663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9" name="Rectangle 3"/>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Constant-Sum Scales</a:t>
            </a:r>
          </a:p>
        </p:txBody>
      </p:sp>
      <p:pic>
        <p:nvPicPr>
          <p:cNvPr id="52230" name="Picture 4" descr="Copy (3) of coo01757_1203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646" y="4209596"/>
            <a:ext cx="80613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26</a:t>
            </a:fld>
            <a:endParaRPr lang="en-US" altLang="zh-TW"/>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Graphic Rating Scales</a:t>
            </a:r>
          </a:p>
        </p:txBody>
      </p:sp>
      <p:pic>
        <p:nvPicPr>
          <p:cNvPr id="54277" name="Picture 3" descr="Copy (4) of coo01757_120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3030538"/>
            <a:ext cx="10202862"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27</a:t>
            </a:fld>
            <a:endParaRPr lang="en-US" altLang="zh-TW"/>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Ranking Scales</a:t>
            </a:r>
          </a:p>
        </p:txBody>
      </p:sp>
      <p:sp>
        <p:nvSpPr>
          <p:cNvPr id="56325" name="Rectangle 3"/>
          <p:cNvSpPr>
            <a:spLocks noGrp="1" noChangeArrowheads="1"/>
          </p:cNvSpPr>
          <p:nvPr>
            <p:ph type="body" sz="half" idx="1"/>
          </p:nvPr>
        </p:nvSpPr>
        <p:spPr>
          <a:xfrm>
            <a:off x="769938" y="2224088"/>
            <a:ext cx="4284662" cy="3276600"/>
          </a:xfrm>
          <a:solidFill>
            <a:srgbClr val="FFDD99"/>
          </a:solidFill>
        </p:spPr>
        <p:txBody>
          <a:bodyPr/>
          <a:lstStyle/>
          <a:p>
            <a:pPr eaLnBrk="1" hangingPunct="1"/>
            <a:r>
              <a:rPr lang="en-US" altLang="zh-TW" sz="2800" smtClean="0">
                <a:ea typeface="新細明體" panose="02020500000000000000" pitchFamily="18" charset="-120"/>
              </a:rPr>
              <a:t>Paired-comparison scale</a:t>
            </a:r>
          </a:p>
          <a:p>
            <a:pPr eaLnBrk="1" hangingPunct="1"/>
            <a:r>
              <a:rPr lang="en-US" altLang="zh-TW" sz="2800" smtClean="0">
                <a:ea typeface="新細明體" panose="02020500000000000000" pitchFamily="18" charset="-120"/>
              </a:rPr>
              <a:t>Forced ranking scale</a:t>
            </a:r>
          </a:p>
          <a:p>
            <a:pPr eaLnBrk="1" hangingPunct="1"/>
            <a:r>
              <a:rPr lang="en-US" altLang="zh-TW" sz="2800" smtClean="0">
                <a:ea typeface="新細明體" panose="02020500000000000000" pitchFamily="18" charset="-120"/>
              </a:rPr>
              <a:t>Comparative scale</a:t>
            </a:r>
          </a:p>
        </p:txBody>
      </p:sp>
      <p:pic>
        <p:nvPicPr>
          <p:cNvPr id="56326" name="Picture 4"/>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19700" y="2224088"/>
            <a:ext cx="4284663" cy="3276600"/>
          </a:xfrm>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350AA7EB-5B9B-4CCB-948E-438AF83334FA}" type="slidenum">
              <a:rPr lang="en-US" altLang="zh-TW" smtClean="0"/>
              <a:pPr>
                <a:defRPr/>
              </a:pPr>
              <a:t>28</a:t>
            </a:fld>
            <a:endParaRPr lang="en-US" altLang="zh-TW"/>
          </a:p>
        </p:txBody>
      </p:sp>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Paired-Comparison Scale</a:t>
            </a:r>
          </a:p>
        </p:txBody>
      </p:sp>
      <p:pic>
        <p:nvPicPr>
          <p:cNvPr id="58373" name="Picture 3" descr="Copy of coo01757_1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644650"/>
            <a:ext cx="9445625"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29</a:t>
            </a:fld>
            <a:endParaRPr lang="en-US" altLang="zh-TW"/>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tLang="zh-TW" dirty="0" smtClean="0"/>
              <a:t>Target</a:t>
            </a:r>
            <a:r>
              <a:rPr lang="zh-TW" altLang="en-US" dirty="0" smtClean="0"/>
              <a:t> </a:t>
            </a:r>
            <a:r>
              <a:rPr lang="en-US" altLang="zh-TW" dirty="0" smtClean="0"/>
              <a:t>of Measurement</a:t>
            </a:r>
            <a:endParaRPr lang="zh-TW" altLang="en-US" dirty="0" smtClean="0"/>
          </a:p>
        </p:txBody>
      </p:sp>
      <p:sp>
        <p:nvSpPr>
          <p:cNvPr id="950275" name="Rectangle 3"/>
          <p:cNvSpPr>
            <a:spLocks noGrp="1" noChangeArrowheads="1"/>
          </p:cNvSpPr>
          <p:nvPr>
            <p:ph type="body" idx="1"/>
          </p:nvPr>
        </p:nvSpPr>
        <p:spPr>
          <a:xfrm>
            <a:off x="457200" y="1982788"/>
            <a:ext cx="8734425" cy="4106862"/>
          </a:xfrm>
        </p:spPr>
        <p:txBody>
          <a:bodyPr/>
          <a:lstStyle/>
          <a:p>
            <a:pPr eaLnBrk="1" hangingPunct="1">
              <a:lnSpc>
                <a:spcPct val="80000"/>
              </a:lnSpc>
            </a:pPr>
            <a:r>
              <a:rPr lang="en-US" altLang="zh-TW" dirty="0" smtClean="0"/>
              <a:t>Factual</a:t>
            </a:r>
          </a:p>
          <a:p>
            <a:pPr lvl="1" eaLnBrk="1" hangingPunct="1">
              <a:lnSpc>
                <a:spcPct val="80000"/>
              </a:lnSpc>
            </a:pPr>
            <a:r>
              <a:rPr lang="en-US" altLang="zh-TW" sz="2400" dirty="0" smtClean="0"/>
              <a:t>How many</a:t>
            </a:r>
            <a:r>
              <a:rPr lang="zh-TW" altLang="en-US" sz="2400" dirty="0" smtClean="0"/>
              <a:t> </a:t>
            </a:r>
            <a:r>
              <a:rPr lang="en-US" altLang="zh-TW" sz="2400" dirty="0" smtClean="0"/>
              <a:t>times</a:t>
            </a:r>
            <a:r>
              <a:rPr lang="zh-TW" altLang="en-US" sz="2400" dirty="0" smtClean="0"/>
              <a:t> </a:t>
            </a:r>
            <a:r>
              <a:rPr lang="en-US" altLang="zh-TW" sz="2400" dirty="0" smtClean="0"/>
              <a:t>did you travel</a:t>
            </a:r>
            <a:r>
              <a:rPr lang="zh-TW" altLang="en-US" sz="2400" dirty="0" smtClean="0"/>
              <a:t> </a:t>
            </a:r>
            <a:r>
              <a:rPr lang="en-US" altLang="zh-TW" sz="2400" dirty="0" smtClean="0"/>
              <a:t>overseas</a:t>
            </a:r>
          </a:p>
          <a:p>
            <a:pPr lvl="1" eaLnBrk="1" hangingPunct="1">
              <a:lnSpc>
                <a:spcPct val="80000"/>
              </a:lnSpc>
            </a:pPr>
            <a:r>
              <a:rPr lang="en-US" altLang="zh-TW" sz="2400" dirty="0" smtClean="0"/>
              <a:t>How many</a:t>
            </a:r>
            <a:r>
              <a:rPr lang="zh-TW" altLang="en-US" sz="2400" dirty="0" smtClean="0"/>
              <a:t> </a:t>
            </a:r>
            <a:r>
              <a:rPr lang="en-US" altLang="zh-TW" sz="2400" dirty="0" smtClean="0"/>
              <a:t>times</a:t>
            </a:r>
            <a:r>
              <a:rPr lang="zh-TW" altLang="en-US" sz="2400" dirty="0" smtClean="0"/>
              <a:t> </a:t>
            </a:r>
            <a:r>
              <a:rPr lang="en-US" altLang="zh-TW" sz="2400" dirty="0" smtClean="0"/>
              <a:t>did you failed</a:t>
            </a:r>
            <a:r>
              <a:rPr lang="zh-TW" altLang="en-US" sz="2400" dirty="0" smtClean="0"/>
              <a:t> </a:t>
            </a:r>
            <a:r>
              <a:rPr lang="en-US" altLang="zh-TW" sz="2400" dirty="0" smtClean="0"/>
              <a:t>a course</a:t>
            </a:r>
          </a:p>
          <a:p>
            <a:pPr lvl="1" eaLnBrk="1" hangingPunct="1">
              <a:lnSpc>
                <a:spcPct val="80000"/>
              </a:lnSpc>
            </a:pPr>
            <a:r>
              <a:rPr lang="en-US" altLang="zh-TW" sz="2400" dirty="0" smtClean="0"/>
              <a:t>Did you pray every</a:t>
            </a:r>
            <a:r>
              <a:rPr lang="zh-TW" altLang="en-US" sz="2400" dirty="0" smtClean="0"/>
              <a:t> </a:t>
            </a:r>
            <a:r>
              <a:rPr lang="en-US" altLang="zh-TW" sz="2400" dirty="0" smtClean="0"/>
              <a:t>week</a:t>
            </a:r>
          </a:p>
          <a:p>
            <a:pPr lvl="1" eaLnBrk="1" hangingPunct="1">
              <a:lnSpc>
                <a:spcPct val="80000"/>
              </a:lnSpc>
            </a:pPr>
            <a:r>
              <a:rPr lang="en-US" altLang="zh-TW" sz="2400" dirty="0" smtClean="0"/>
              <a:t>What</a:t>
            </a:r>
            <a:r>
              <a:rPr lang="zh-TW" altLang="en-US" sz="2400" dirty="0" smtClean="0"/>
              <a:t> </a:t>
            </a:r>
            <a:r>
              <a:rPr lang="en-US" altLang="zh-TW" sz="2400" dirty="0" smtClean="0"/>
              <a:t>is the revenue</a:t>
            </a:r>
            <a:r>
              <a:rPr lang="zh-TW" altLang="en-US" sz="2400" dirty="0" smtClean="0"/>
              <a:t> </a:t>
            </a:r>
            <a:r>
              <a:rPr lang="en-US" altLang="zh-TW" sz="2400" dirty="0" smtClean="0"/>
              <a:t>of your</a:t>
            </a:r>
            <a:r>
              <a:rPr lang="zh-TW" altLang="en-US" sz="2400" dirty="0" smtClean="0"/>
              <a:t> </a:t>
            </a:r>
            <a:r>
              <a:rPr lang="en-US" altLang="zh-TW" sz="2400" dirty="0" smtClean="0"/>
              <a:t>company</a:t>
            </a:r>
          </a:p>
          <a:p>
            <a:pPr eaLnBrk="1" hangingPunct="1">
              <a:lnSpc>
                <a:spcPct val="80000"/>
              </a:lnSpc>
            </a:pPr>
            <a:r>
              <a:rPr lang="en-US" altLang="zh-TW" dirty="0" smtClean="0"/>
              <a:t>Implicit</a:t>
            </a:r>
          </a:p>
          <a:p>
            <a:pPr lvl="1" eaLnBrk="1" hangingPunct="1">
              <a:lnSpc>
                <a:spcPct val="80000"/>
              </a:lnSpc>
            </a:pPr>
            <a:r>
              <a:rPr lang="en-US" altLang="zh-TW" sz="2400" dirty="0" smtClean="0"/>
              <a:t>What</a:t>
            </a:r>
            <a:r>
              <a:rPr lang="zh-TW" altLang="en-US" sz="2400" dirty="0" smtClean="0"/>
              <a:t> </a:t>
            </a:r>
            <a:r>
              <a:rPr lang="en-US" altLang="zh-TW" sz="2400" dirty="0" smtClean="0"/>
              <a:t>do you belief</a:t>
            </a:r>
          </a:p>
          <a:p>
            <a:pPr lvl="1" eaLnBrk="1" hangingPunct="1">
              <a:lnSpc>
                <a:spcPct val="80000"/>
              </a:lnSpc>
            </a:pPr>
            <a:r>
              <a:rPr lang="en-US" altLang="zh-TW" sz="2400" dirty="0" smtClean="0"/>
              <a:t>What</a:t>
            </a:r>
            <a:r>
              <a:rPr lang="zh-TW" altLang="en-US" sz="2400" dirty="0" smtClean="0"/>
              <a:t> </a:t>
            </a:r>
            <a:r>
              <a:rPr lang="en-US" altLang="zh-TW" sz="2400" dirty="0" smtClean="0"/>
              <a:t>do you think</a:t>
            </a:r>
          </a:p>
          <a:p>
            <a:pPr lvl="1" eaLnBrk="1" hangingPunct="1">
              <a:lnSpc>
                <a:spcPct val="80000"/>
              </a:lnSpc>
            </a:pPr>
            <a:r>
              <a:rPr lang="en-US" altLang="zh-TW" sz="2400" dirty="0" smtClean="0"/>
              <a:t>Who will</a:t>
            </a:r>
            <a:r>
              <a:rPr lang="zh-TW" altLang="en-US" sz="2400" dirty="0" smtClean="0"/>
              <a:t> </a:t>
            </a:r>
            <a:r>
              <a:rPr lang="en-US" altLang="zh-TW" sz="2400" dirty="0" smtClean="0"/>
              <a:t>you vote</a:t>
            </a:r>
            <a:r>
              <a:rPr lang="zh-TW" altLang="en-US" sz="2400" dirty="0" smtClean="0"/>
              <a:t> </a:t>
            </a:r>
            <a:r>
              <a:rPr lang="en-US" altLang="zh-TW" sz="2400" dirty="0" smtClean="0"/>
              <a:t>for</a:t>
            </a:r>
          </a:p>
          <a:p>
            <a:pPr lvl="1" eaLnBrk="1" hangingPunct="1">
              <a:lnSpc>
                <a:spcPct val="80000"/>
              </a:lnSpc>
            </a:pPr>
            <a:r>
              <a:rPr lang="en-US" altLang="zh-TW" sz="2400" dirty="0" smtClean="0"/>
              <a:t>What</a:t>
            </a:r>
            <a:r>
              <a:rPr lang="zh-TW" altLang="en-US" sz="2400" dirty="0" smtClean="0"/>
              <a:t> </a:t>
            </a:r>
            <a:r>
              <a:rPr lang="en-US" altLang="zh-TW" sz="2400" dirty="0" smtClean="0"/>
              <a:t>do you feel</a:t>
            </a:r>
          </a:p>
          <a:p>
            <a:pPr lvl="1" eaLnBrk="1" hangingPunct="1">
              <a:lnSpc>
                <a:spcPct val="80000"/>
              </a:lnSpc>
            </a:pPr>
            <a:r>
              <a:rPr lang="en-US" altLang="zh-TW" sz="2400" dirty="0" smtClean="0"/>
              <a:t>What</a:t>
            </a:r>
            <a:r>
              <a:rPr lang="zh-TW" altLang="en-US" sz="2400" dirty="0" smtClean="0"/>
              <a:t> </a:t>
            </a:r>
            <a:r>
              <a:rPr lang="en-US" altLang="zh-TW" sz="2400" dirty="0" smtClean="0"/>
              <a:t>is your</a:t>
            </a:r>
            <a:r>
              <a:rPr lang="zh-TW" altLang="en-US" sz="2400" dirty="0" smtClean="0"/>
              <a:t> </a:t>
            </a:r>
            <a:r>
              <a:rPr lang="en-US" altLang="zh-TW" sz="2400" dirty="0" smtClean="0"/>
              <a:t>intention</a:t>
            </a:r>
          </a:p>
        </p:txBody>
      </p:sp>
      <p:sp>
        <p:nvSpPr>
          <p:cNvPr id="950276" name="Text Box 4"/>
          <p:cNvSpPr txBox="1">
            <a:spLocks noChangeArrowheads="1"/>
          </p:cNvSpPr>
          <p:nvPr/>
        </p:nvSpPr>
        <p:spPr bwMode="auto">
          <a:xfrm>
            <a:off x="4273550" y="1909763"/>
            <a:ext cx="5832475" cy="523220"/>
          </a:xfrm>
          <a:prstGeom prst="rect">
            <a:avLst/>
          </a:prstGeom>
          <a:solidFill>
            <a:srgbClr val="FFFF66"/>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800" dirty="0" smtClean="0">
                <a:ea typeface="標楷體" panose="03000509000000000000" pitchFamily="65" charset="-120"/>
              </a:rPr>
              <a:t>Observable,</a:t>
            </a:r>
            <a:r>
              <a:rPr lang="zh-TW" altLang="en-US" sz="2800" dirty="0" smtClean="0">
                <a:ea typeface="標楷體" panose="03000509000000000000" pitchFamily="65" charset="-120"/>
              </a:rPr>
              <a:t> </a:t>
            </a:r>
            <a:r>
              <a:rPr lang="en-US" altLang="zh-TW" sz="2800" dirty="0" smtClean="0">
                <a:ea typeface="標楷體" panose="03000509000000000000" pitchFamily="65" charset="-120"/>
              </a:rPr>
              <a:t>direct</a:t>
            </a:r>
            <a:r>
              <a:rPr lang="zh-TW" altLang="en-US" sz="2800" dirty="0" smtClean="0">
                <a:ea typeface="標楷體" panose="03000509000000000000" pitchFamily="65" charset="-120"/>
              </a:rPr>
              <a:t> </a:t>
            </a:r>
            <a:r>
              <a:rPr lang="en-US" altLang="zh-TW" sz="2800" dirty="0" smtClean="0">
                <a:ea typeface="標楷體" panose="03000509000000000000" pitchFamily="65" charset="-120"/>
              </a:rPr>
              <a:t>measurement, ask</a:t>
            </a:r>
            <a:endParaRPr lang="zh-TW" altLang="en-US" sz="2800" dirty="0">
              <a:ea typeface="標楷體" panose="03000509000000000000" pitchFamily="65" charset="-120"/>
            </a:endParaRPr>
          </a:p>
        </p:txBody>
      </p:sp>
      <p:sp>
        <p:nvSpPr>
          <p:cNvPr id="950277" name="Text Box 5"/>
          <p:cNvSpPr txBox="1">
            <a:spLocks noChangeArrowheads="1"/>
          </p:cNvSpPr>
          <p:nvPr/>
        </p:nvSpPr>
        <p:spPr bwMode="auto">
          <a:xfrm>
            <a:off x="4273550" y="4143375"/>
            <a:ext cx="5832475" cy="954107"/>
          </a:xfrm>
          <a:prstGeom prst="rect">
            <a:avLst/>
          </a:prstGeom>
          <a:solidFill>
            <a:srgbClr val="CCFFCC"/>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800" dirty="0" smtClean="0">
                <a:ea typeface="標楷體" panose="03000509000000000000" pitchFamily="65" charset="-120"/>
              </a:rPr>
              <a:t>Can only</a:t>
            </a:r>
            <a:r>
              <a:rPr lang="zh-TW" altLang="en-US" sz="2800" dirty="0" smtClean="0">
                <a:ea typeface="標楷體" panose="03000509000000000000" pitchFamily="65" charset="-120"/>
              </a:rPr>
              <a:t> </a:t>
            </a:r>
            <a:r>
              <a:rPr lang="en-US" altLang="zh-TW" sz="2800" dirty="0" smtClean="0">
                <a:ea typeface="標楷體" panose="03000509000000000000" pitchFamily="65" charset="-120"/>
              </a:rPr>
              <a:t>be collect</a:t>
            </a:r>
            <a:r>
              <a:rPr lang="zh-TW" altLang="en-US" sz="2800" dirty="0" smtClean="0">
                <a:ea typeface="標楷體" panose="03000509000000000000" pitchFamily="65" charset="-120"/>
              </a:rPr>
              <a:t> </a:t>
            </a:r>
            <a:r>
              <a:rPr lang="en-US" altLang="zh-TW" sz="2800" dirty="0" smtClean="0">
                <a:ea typeface="標楷體" panose="03000509000000000000" pitchFamily="65" charset="-120"/>
              </a:rPr>
              <a:t>through</a:t>
            </a:r>
            <a:r>
              <a:rPr lang="zh-TW" altLang="en-US" sz="2800" dirty="0" smtClean="0">
                <a:ea typeface="標楷體" panose="03000509000000000000" pitchFamily="65" charset="-120"/>
              </a:rPr>
              <a:t> </a:t>
            </a:r>
            <a:r>
              <a:rPr lang="en-US" altLang="zh-TW" sz="2800" dirty="0" smtClean="0">
                <a:ea typeface="標楷體" panose="03000509000000000000" pitchFamily="65" charset="-120"/>
              </a:rPr>
              <a:t>questions</a:t>
            </a:r>
            <a:r>
              <a:rPr lang="zh-TW" altLang="en-US" sz="2800" dirty="0" smtClean="0">
                <a:ea typeface="標楷體" panose="03000509000000000000" pitchFamily="65" charset="-120"/>
              </a:rPr>
              <a:t> </a:t>
            </a:r>
            <a:r>
              <a:rPr lang="en-US" altLang="zh-TW" sz="2800" dirty="0" smtClean="0">
                <a:ea typeface="標楷體" panose="03000509000000000000" pitchFamily="65" charset="-120"/>
              </a:rPr>
              <a:t>and answer, questionnaire</a:t>
            </a:r>
            <a:r>
              <a:rPr lang="zh-TW" altLang="en-US" sz="2800" dirty="0" smtClean="0">
                <a:ea typeface="標楷體" panose="03000509000000000000" pitchFamily="65" charset="-120"/>
              </a:rPr>
              <a:t> </a:t>
            </a:r>
            <a:r>
              <a:rPr lang="en-US" altLang="zh-TW" sz="2800" dirty="0" smtClean="0">
                <a:ea typeface="標楷體" panose="03000509000000000000" pitchFamily="65" charset="-120"/>
              </a:rPr>
              <a:t>design</a:t>
            </a:r>
            <a:endParaRPr lang="zh-TW" altLang="en-US" sz="2800" dirty="0">
              <a:ea typeface="標楷體" panose="03000509000000000000" pitchFamily="65" charset="-120"/>
            </a:endParaRPr>
          </a:p>
        </p:txBody>
      </p:sp>
      <p:sp>
        <p:nvSpPr>
          <p:cNvPr id="950278" name="Text Box 6"/>
          <p:cNvSpPr txBox="1">
            <a:spLocks noChangeArrowheads="1"/>
          </p:cNvSpPr>
          <p:nvPr/>
        </p:nvSpPr>
        <p:spPr bwMode="auto">
          <a:xfrm>
            <a:off x="4273550" y="5438775"/>
            <a:ext cx="5832475" cy="523220"/>
          </a:xfrm>
          <a:prstGeom prst="rect">
            <a:avLst/>
          </a:prstGeom>
          <a:solidFill>
            <a:srgbClr val="FFCCCC"/>
          </a:solidFill>
          <a:ln>
            <a:noFill/>
          </a:ln>
          <a:effectLst/>
          <a:extLs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2800" dirty="0" smtClean="0">
                <a:ea typeface="標楷體" panose="03000509000000000000" pitchFamily="65" charset="-120"/>
              </a:rPr>
              <a:t>Avoid</a:t>
            </a:r>
            <a:r>
              <a:rPr lang="zh-TW" altLang="en-US" sz="2800" dirty="0" smtClean="0">
                <a:ea typeface="標楷體" panose="03000509000000000000" pitchFamily="65" charset="-120"/>
              </a:rPr>
              <a:t> </a:t>
            </a:r>
            <a:r>
              <a:rPr lang="en-US" altLang="zh-TW" sz="2800" dirty="0" smtClean="0">
                <a:ea typeface="標楷體" panose="03000509000000000000" pitchFamily="65" charset="-120"/>
              </a:rPr>
              <a:t>asking</a:t>
            </a:r>
            <a:r>
              <a:rPr lang="zh-TW" altLang="en-US" sz="2800" dirty="0" smtClean="0">
                <a:ea typeface="標楷體" panose="03000509000000000000" pitchFamily="65" charset="-120"/>
              </a:rPr>
              <a:t> </a:t>
            </a:r>
            <a:r>
              <a:rPr lang="en-US" altLang="zh-TW" sz="2800" dirty="0" smtClean="0"/>
              <a:t>socially correct questions</a:t>
            </a:r>
            <a:endParaRPr lang="zh-TW" altLang="en-US" sz="2800" dirty="0"/>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3</a:t>
            </a:fld>
            <a:endParaRPr lang="en-US" altLang="zh-TW"/>
          </a:p>
        </p:txBody>
      </p:sp>
    </p:spTree>
    <p:extLst>
      <p:ext uri="{BB962C8B-B14F-4D97-AF65-F5344CB8AC3E}">
        <p14:creationId xmlns:p14="http://schemas.microsoft.com/office/powerpoint/2010/main" val="211197175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0276"/>
                                        </p:tgtEl>
                                        <p:attrNameLst>
                                          <p:attrName>style.visibility</p:attrName>
                                        </p:attrNameLst>
                                      </p:cBhvr>
                                      <p:to>
                                        <p:strVal val="visible"/>
                                      </p:to>
                                    </p:set>
                                    <p:anim calcmode="lin" valueType="num">
                                      <p:cBhvr additive="base">
                                        <p:cTn id="7" dur="500" fill="hold"/>
                                        <p:tgtEl>
                                          <p:spTgt spid="950276"/>
                                        </p:tgtEl>
                                        <p:attrNameLst>
                                          <p:attrName>ppt_x</p:attrName>
                                        </p:attrNameLst>
                                      </p:cBhvr>
                                      <p:tavLst>
                                        <p:tav tm="0">
                                          <p:val>
                                            <p:strVal val="#ppt_x"/>
                                          </p:val>
                                        </p:tav>
                                        <p:tav tm="100000">
                                          <p:val>
                                            <p:strVal val="#ppt_x"/>
                                          </p:val>
                                        </p:tav>
                                      </p:tavLst>
                                    </p:anim>
                                    <p:anim calcmode="lin" valueType="num">
                                      <p:cBhvr additive="base">
                                        <p:cTn id="8" dur="500" fill="hold"/>
                                        <p:tgtEl>
                                          <p:spTgt spid="9502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50277"/>
                                        </p:tgtEl>
                                        <p:attrNameLst>
                                          <p:attrName>style.visibility</p:attrName>
                                        </p:attrNameLst>
                                      </p:cBhvr>
                                      <p:to>
                                        <p:strVal val="visible"/>
                                      </p:to>
                                    </p:set>
                                    <p:animEffect transition="in" filter="blinds(horizontal)">
                                      <p:cBhvr>
                                        <p:cTn id="13" dur="500"/>
                                        <p:tgtEl>
                                          <p:spTgt spid="950277"/>
                                        </p:tgtEl>
                                      </p:cBhvr>
                                    </p:animEffect>
                                  </p:childTnLst>
                                </p:cTn>
                              </p:par>
                              <p:par>
                                <p:cTn id="14" presetID="5" presetClass="entr" presetSubtype="10" fill="hold" nodeType="withEffect">
                                  <p:stCondLst>
                                    <p:cond delay="0"/>
                                  </p:stCondLst>
                                  <p:childTnLst>
                                    <p:set>
                                      <p:cBhvr>
                                        <p:cTn id="15" dur="1" fill="hold">
                                          <p:stCondLst>
                                            <p:cond delay="0"/>
                                          </p:stCondLst>
                                        </p:cTn>
                                        <p:tgtEl>
                                          <p:spTgt spid="950275">
                                            <p:txEl>
                                              <p:pRg st="5" end="5"/>
                                            </p:txEl>
                                          </p:spTgt>
                                        </p:tgtEl>
                                        <p:attrNameLst>
                                          <p:attrName>style.visibility</p:attrName>
                                        </p:attrNameLst>
                                      </p:cBhvr>
                                      <p:to>
                                        <p:strVal val="visible"/>
                                      </p:to>
                                    </p:set>
                                    <p:animEffect transition="in" filter="checkerboard(across)">
                                      <p:cBhvr>
                                        <p:cTn id="16" dur="500"/>
                                        <p:tgtEl>
                                          <p:spTgt spid="950275">
                                            <p:txEl>
                                              <p:pRg st="5" end="5"/>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950275">
                                            <p:txEl>
                                              <p:pRg st="6" end="6"/>
                                            </p:txEl>
                                          </p:spTgt>
                                        </p:tgtEl>
                                        <p:attrNameLst>
                                          <p:attrName>style.visibility</p:attrName>
                                        </p:attrNameLst>
                                      </p:cBhvr>
                                      <p:to>
                                        <p:strVal val="visible"/>
                                      </p:to>
                                    </p:set>
                                    <p:animEffect transition="in" filter="checkerboard(across)">
                                      <p:cBhvr>
                                        <p:cTn id="19" dur="500"/>
                                        <p:tgtEl>
                                          <p:spTgt spid="950275">
                                            <p:txEl>
                                              <p:pRg st="6" end="6"/>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950275">
                                            <p:txEl>
                                              <p:pRg st="7" end="7"/>
                                            </p:txEl>
                                          </p:spTgt>
                                        </p:tgtEl>
                                        <p:attrNameLst>
                                          <p:attrName>style.visibility</p:attrName>
                                        </p:attrNameLst>
                                      </p:cBhvr>
                                      <p:to>
                                        <p:strVal val="visible"/>
                                      </p:to>
                                    </p:set>
                                    <p:animEffect transition="in" filter="checkerboard(across)">
                                      <p:cBhvr>
                                        <p:cTn id="22" dur="500"/>
                                        <p:tgtEl>
                                          <p:spTgt spid="950275">
                                            <p:txEl>
                                              <p:pRg st="7" end="7"/>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950275">
                                            <p:txEl>
                                              <p:pRg st="8" end="8"/>
                                            </p:txEl>
                                          </p:spTgt>
                                        </p:tgtEl>
                                        <p:attrNameLst>
                                          <p:attrName>style.visibility</p:attrName>
                                        </p:attrNameLst>
                                      </p:cBhvr>
                                      <p:to>
                                        <p:strVal val="visible"/>
                                      </p:to>
                                    </p:set>
                                    <p:animEffect transition="in" filter="checkerboard(across)">
                                      <p:cBhvr>
                                        <p:cTn id="25" dur="500"/>
                                        <p:tgtEl>
                                          <p:spTgt spid="950275">
                                            <p:txEl>
                                              <p:pRg st="8" end="8"/>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950275">
                                            <p:txEl>
                                              <p:pRg st="9" end="9"/>
                                            </p:txEl>
                                          </p:spTgt>
                                        </p:tgtEl>
                                        <p:attrNameLst>
                                          <p:attrName>style.visibility</p:attrName>
                                        </p:attrNameLst>
                                      </p:cBhvr>
                                      <p:to>
                                        <p:strVal val="visible"/>
                                      </p:to>
                                    </p:set>
                                    <p:animEffect transition="in" filter="checkerboard(across)">
                                      <p:cBhvr>
                                        <p:cTn id="28" dur="500"/>
                                        <p:tgtEl>
                                          <p:spTgt spid="950275">
                                            <p:txEl>
                                              <p:pRg st="9" end="9"/>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950275">
                                            <p:txEl>
                                              <p:pRg st="10" end="10"/>
                                            </p:txEl>
                                          </p:spTgt>
                                        </p:tgtEl>
                                        <p:attrNameLst>
                                          <p:attrName>style.visibility</p:attrName>
                                        </p:attrNameLst>
                                      </p:cBhvr>
                                      <p:to>
                                        <p:strVal val="visible"/>
                                      </p:to>
                                    </p:set>
                                    <p:animEffect transition="in" filter="checkerboard(across)">
                                      <p:cBhvr>
                                        <p:cTn id="31" dur="500"/>
                                        <p:tgtEl>
                                          <p:spTgt spid="950275">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50278"/>
                                        </p:tgtEl>
                                        <p:attrNameLst>
                                          <p:attrName>style.visibility</p:attrName>
                                        </p:attrNameLst>
                                      </p:cBhvr>
                                      <p:to>
                                        <p:strVal val="visible"/>
                                      </p:to>
                                    </p:set>
                                    <p:animEffect transition="in" filter="box(in)">
                                      <p:cBhvr>
                                        <p:cTn id="36" dur="500"/>
                                        <p:tgtEl>
                                          <p:spTgt spid="95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76" grpId="0" animBg="1"/>
      <p:bldP spid="950277" grpId="0" animBg="1"/>
      <p:bldP spid="9502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2" descr="RadarPolic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37138" y="1217613"/>
            <a:ext cx="5237162" cy="3489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1" name="Rectangle 3"/>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Forced Ranking Scale</a:t>
            </a:r>
          </a:p>
        </p:txBody>
      </p:sp>
      <p:pic>
        <p:nvPicPr>
          <p:cNvPr id="60422" name="Picture 4" descr="Copy (2) of coo01757_1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338" y="3998714"/>
            <a:ext cx="820102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30</a:t>
            </a:fld>
            <a:endParaRPr lang="en-US" altLang="zh-TW"/>
          </a:p>
        </p:txBody>
      </p:sp>
    </p:spTree>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2" descr="womandryinghai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38788" y="1179513"/>
            <a:ext cx="4735512" cy="4424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9" name="Rectangle 3"/>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Comparative Scale</a:t>
            </a:r>
          </a:p>
        </p:txBody>
      </p:sp>
      <p:pic>
        <p:nvPicPr>
          <p:cNvPr id="62470" name="Picture 4" descr="Copy (3) of coo01757_1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14" y="4790802"/>
            <a:ext cx="730567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31</a:t>
            </a:fld>
            <a:endParaRPr lang="en-US" altLang="zh-TW"/>
          </a:p>
        </p:txBody>
      </p:sp>
    </p:spTree>
  </p:cSld>
  <p:clrMapOvr>
    <a:masterClrMapping/>
  </p:clrMapOvr>
  <p:transition>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Overall Flowchart for Instrument Design</a:t>
            </a:r>
          </a:p>
        </p:txBody>
      </p:sp>
      <p:pic>
        <p:nvPicPr>
          <p:cNvPr id="4101" name="Picture 3" descr="Exhibit 15-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112963" y="1622425"/>
            <a:ext cx="6589712" cy="5089525"/>
          </a:xfrm>
          <a:solidFill>
            <a:srgbClr val="FFFF66"/>
          </a:solidFill>
          <a:extLst>
            <a:ext uri="{91240B29-F687-4F45-9708-019B960494DF}">
              <a14:hiddenLine xmlns:a14="http://schemas.microsoft.com/office/drawing/2010/main" w="12700" cmpd="sng">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4102" name="Rectangle 4"/>
          <p:cNvSpPr>
            <a:spLocks noChangeArrowheads="1"/>
          </p:cNvSpPr>
          <p:nvPr/>
        </p:nvSpPr>
        <p:spPr bwMode="auto">
          <a:xfrm>
            <a:off x="6361113" y="5654675"/>
            <a:ext cx="1584325" cy="1008063"/>
          </a:xfrm>
          <a:prstGeom prst="rect">
            <a:avLst/>
          </a:prstGeom>
          <a:solidFill>
            <a:srgbClr val="FFFF6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800">
                <a:latin typeface="Arial" panose="020B0604020202020204" pitchFamily="34" charset="0"/>
              </a:rPr>
              <a:t>Instrument </a:t>
            </a:r>
          </a:p>
          <a:p>
            <a:pPr algn="ctr" eaLnBrk="1" hangingPunct="1"/>
            <a:r>
              <a:rPr lang="en-US" altLang="zh-TW" sz="1800">
                <a:latin typeface="Arial" panose="020B0604020202020204" pitchFamily="34" charset="0"/>
              </a:rPr>
              <a:t>Ready for Data </a:t>
            </a:r>
          </a:p>
          <a:p>
            <a:pPr algn="ctr" eaLnBrk="1" hangingPunct="1"/>
            <a:r>
              <a:rPr lang="en-US" altLang="zh-TW" sz="1800">
                <a:latin typeface="Arial" panose="020B0604020202020204" pitchFamily="34" charset="0"/>
              </a:rPr>
              <a:t>Collection</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32</a:t>
            </a:fld>
            <a:endParaRPr lang="en-US" altLang="zh-TW"/>
          </a:p>
        </p:txBody>
      </p:sp>
    </p:spTree>
    <p:extLst>
      <p:ext uri="{BB962C8B-B14F-4D97-AF65-F5344CB8AC3E}">
        <p14:creationId xmlns:p14="http://schemas.microsoft.com/office/powerpoint/2010/main" val="4233447942"/>
      </p:ext>
    </p:extLst>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712912" y="381000"/>
            <a:ext cx="8561387" cy="1139825"/>
          </a:xfrm>
        </p:spPr>
        <p:txBody>
          <a:bodyPr/>
          <a:lstStyle/>
          <a:p>
            <a:pPr eaLnBrk="1" hangingPunct="1"/>
            <a:r>
              <a:rPr lang="en-US" altLang="zh-TW" sz="3600" dirty="0" smtClean="0">
                <a:ea typeface="新細明體" panose="02020500000000000000" pitchFamily="18" charset="-120"/>
              </a:rPr>
              <a:t>Flowchart for Instrument Design </a:t>
            </a:r>
            <a:br>
              <a:rPr lang="en-US" altLang="zh-TW" sz="3600" dirty="0" smtClean="0">
                <a:ea typeface="新細明體" panose="02020500000000000000" pitchFamily="18" charset="-120"/>
              </a:rPr>
            </a:br>
            <a:r>
              <a:rPr lang="en-US" altLang="zh-TW" sz="3600" dirty="0" smtClean="0">
                <a:ea typeface="新細明體" panose="02020500000000000000" pitchFamily="18" charset="-120"/>
              </a:rPr>
              <a:t>Phase 1</a:t>
            </a:r>
          </a:p>
        </p:txBody>
      </p:sp>
      <p:pic>
        <p:nvPicPr>
          <p:cNvPr id="6149" name="Picture 3" descr="Exhibit 15-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22425"/>
            <a:ext cx="9567863" cy="4249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33</a:t>
            </a:fld>
            <a:endParaRPr lang="en-US" altLang="zh-TW"/>
          </a:p>
        </p:txBody>
      </p:sp>
    </p:spTree>
    <p:extLst>
      <p:ext uri="{BB962C8B-B14F-4D97-AF65-F5344CB8AC3E}">
        <p14:creationId xmlns:p14="http://schemas.microsoft.com/office/powerpoint/2010/main" val="387176709"/>
      </p:ext>
    </p:extLst>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Strategic Concerns in Instrument Design</a:t>
            </a:r>
          </a:p>
        </p:txBody>
      </p:sp>
      <p:sp>
        <p:nvSpPr>
          <p:cNvPr id="965635" name="AutoShape 3"/>
          <p:cNvSpPr>
            <a:spLocks noChangeArrowheads="1"/>
          </p:cNvSpPr>
          <p:nvPr/>
        </p:nvSpPr>
        <p:spPr bwMode="auto">
          <a:xfrm>
            <a:off x="1146175" y="1879600"/>
            <a:ext cx="8272463" cy="935038"/>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What type of scale is needed?</a:t>
            </a:r>
          </a:p>
        </p:txBody>
      </p:sp>
      <p:sp>
        <p:nvSpPr>
          <p:cNvPr id="965636" name="AutoShape 4"/>
          <p:cNvSpPr>
            <a:spLocks noChangeArrowheads="1"/>
          </p:cNvSpPr>
          <p:nvPr/>
        </p:nvSpPr>
        <p:spPr bwMode="auto">
          <a:xfrm>
            <a:off x="1146175" y="2995613"/>
            <a:ext cx="8272463" cy="896937"/>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What communication approach will be used?</a:t>
            </a:r>
          </a:p>
        </p:txBody>
      </p:sp>
      <p:sp>
        <p:nvSpPr>
          <p:cNvPr id="965637" name="AutoShape 5"/>
          <p:cNvSpPr>
            <a:spLocks noChangeArrowheads="1"/>
          </p:cNvSpPr>
          <p:nvPr/>
        </p:nvSpPr>
        <p:spPr bwMode="auto">
          <a:xfrm>
            <a:off x="1146175" y="4137025"/>
            <a:ext cx="8272463" cy="882650"/>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Should the questions be structured?</a:t>
            </a:r>
          </a:p>
        </p:txBody>
      </p:sp>
      <p:sp>
        <p:nvSpPr>
          <p:cNvPr id="965638" name="AutoShape 6"/>
          <p:cNvSpPr>
            <a:spLocks noChangeArrowheads="1"/>
          </p:cNvSpPr>
          <p:nvPr/>
        </p:nvSpPr>
        <p:spPr bwMode="auto">
          <a:xfrm>
            <a:off x="1146175" y="5218113"/>
            <a:ext cx="8272463" cy="896937"/>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Should the questioning be disguised?</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B50BA8D5-42E7-442D-8DDB-0282D5A8394A}" type="slidenum">
              <a:rPr lang="en-US" altLang="zh-TW" smtClean="0"/>
              <a:pPr>
                <a:defRPr/>
              </a:pPr>
              <a:t>34</a:t>
            </a:fld>
            <a:endParaRPr lang="en-US" altLang="zh-TW"/>
          </a:p>
        </p:txBody>
      </p:sp>
    </p:spTree>
    <p:extLst>
      <p:ext uri="{BB962C8B-B14F-4D97-AF65-F5344CB8AC3E}">
        <p14:creationId xmlns:p14="http://schemas.microsoft.com/office/powerpoint/2010/main" val="3098538563"/>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65635"/>
                                        </p:tgtEl>
                                        <p:attrNameLst>
                                          <p:attrName>style.visibility</p:attrName>
                                        </p:attrNameLst>
                                      </p:cBhvr>
                                      <p:to>
                                        <p:strVal val="visible"/>
                                      </p:to>
                                    </p:set>
                                    <p:animEffect transition="in" filter="blinds(horizontal)">
                                      <p:cBhvr>
                                        <p:cTn id="7" dur="500"/>
                                        <p:tgtEl>
                                          <p:spTgt spid="965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65636"/>
                                        </p:tgtEl>
                                        <p:attrNameLst>
                                          <p:attrName>style.visibility</p:attrName>
                                        </p:attrNameLst>
                                      </p:cBhvr>
                                      <p:to>
                                        <p:strVal val="visible"/>
                                      </p:to>
                                    </p:set>
                                    <p:animEffect transition="in" filter="blinds(horizontal)">
                                      <p:cBhvr>
                                        <p:cTn id="12" dur="500"/>
                                        <p:tgtEl>
                                          <p:spTgt spid="9656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5637"/>
                                        </p:tgtEl>
                                        <p:attrNameLst>
                                          <p:attrName>style.visibility</p:attrName>
                                        </p:attrNameLst>
                                      </p:cBhvr>
                                      <p:to>
                                        <p:strVal val="visible"/>
                                      </p:to>
                                    </p:set>
                                    <p:animEffect transition="in" filter="blinds(horizontal)">
                                      <p:cBhvr>
                                        <p:cTn id="17" dur="500"/>
                                        <p:tgtEl>
                                          <p:spTgt spid="9656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65638"/>
                                        </p:tgtEl>
                                        <p:attrNameLst>
                                          <p:attrName>style.visibility</p:attrName>
                                        </p:attrNameLst>
                                      </p:cBhvr>
                                      <p:to>
                                        <p:strVal val="visible"/>
                                      </p:to>
                                    </p:set>
                                    <p:animEffect transition="in" filter="blinds(horizontal)">
                                      <p:cBhvr>
                                        <p:cTn id="22" dur="500"/>
                                        <p:tgtEl>
                                          <p:spTgt spid="965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animBg="1"/>
      <p:bldP spid="965636" grpId="0" animBg="1"/>
      <p:bldP spid="965637" grpId="0" animBg="1"/>
      <p:bldP spid="9656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Technology Affects </a:t>
            </a:r>
            <a:br>
              <a:rPr lang="en-US" altLang="zh-TW" sz="3600" smtClean="0">
                <a:ea typeface="新細明體" panose="02020500000000000000" pitchFamily="18" charset="-120"/>
              </a:rPr>
            </a:br>
            <a:r>
              <a:rPr lang="en-US" altLang="zh-TW" sz="3600" smtClean="0">
                <a:ea typeface="新細明體" panose="02020500000000000000" pitchFamily="18" charset="-120"/>
              </a:rPr>
              <a:t>Questionnaire Development</a:t>
            </a:r>
          </a:p>
        </p:txBody>
      </p:sp>
      <p:sp>
        <p:nvSpPr>
          <p:cNvPr id="10245" name="Text Box 3"/>
          <p:cNvSpPr txBox="1">
            <a:spLocks noChangeArrowheads="1"/>
          </p:cNvSpPr>
          <p:nvPr/>
        </p:nvSpPr>
        <p:spPr bwMode="auto">
          <a:xfrm>
            <a:off x="514350" y="6115050"/>
            <a:ext cx="453707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spcBef>
                <a:spcPct val="50000"/>
              </a:spcBef>
            </a:pPr>
            <a:r>
              <a:rPr kumimoji="0" lang="en-US" altLang="zh-TW" sz="1400" b="1" i="1">
                <a:latin typeface="Arial" panose="020B0604020202020204" pitchFamily="34" charset="0"/>
              </a:rPr>
              <a:t>WebSurveyor used to write an instrument.</a:t>
            </a:r>
          </a:p>
        </p:txBody>
      </p:sp>
      <p:pic>
        <p:nvPicPr>
          <p:cNvPr id="10246" name="Picture 4" descr="P13-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14350" y="2324100"/>
            <a:ext cx="5265738" cy="452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7685" name="Rectangle 5"/>
          <p:cNvSpPr>
            <a:spLocks noGrp="1" noChangeArrowheads="1"/>
          </p:cNvSpPr>
          <p:nvPr>
            <p:ph type="body" sz="half" idx="3"/>
          </p:nvPr>
        </p:nvSpPr>
        <p:spPr>
          <a:xfrm>
            <a:off x="5651500" y="1616075"/>
            <a:ext cx="4494213" cy="3879850"/>
          </a:xfrm>
          <a:solidFill>
            <a:srgbClr val="FFDD99"/>
          </a:solidFill>
        </p:spPr>
        <p:txBody>
          <a:bodyPr/>
          <a:lstStyle/>
          <a:p>
            <a:pPr eaLnBrk="1" hangingPunct="1"/>
            <a:r>
              <a:rPr lang="en-US" altLang="zh-TW" sz="2800" smtClean="0">
                <a:ea typeface="新細明體" panose="02020500000000000000" pitchFamily="18" charset="-120"/>
              </a:rPr>
              <a:t>Write questionnaires more quickly</a:t>
            </a:r>
          </a:p>
          <a:p>
            <a:pPr eaLnBrk="1" hangingPunct="1"/>
            <a:r>
              <a:rPr lang="en-US" altLang="zh-TW" sz="2800" smtClean="0">
                <a:ea typeface="新細明體" panose="02020500000000000000" pitchFamily="18" charset="-120"/>
              </a:rPr>
              <a:t>Create visually driven instruments</a:t>
            </a:r>
          </a:p>
          <a:p>
            <a:pPr eaLnBrk="1" hangingPunct="1"/>
            <a:r>
              <a:rPr lang="en-US" altLang="zh-TW" sz="2800" smtClean="0">
                <a:ea typeface="新細明體" panose="02020500000000000000" pitchFamily="18" charset="-120"/>
              </a:rPr>
              <a:t>Eliminate manual data entry</a:t>
            </a:r>
          </a:p>
          <a:p>
            <a:pPr eaLnBrk="1" hangingPunct="1"/>
            <a:r>
              <a:rPr lang="en-US" altLang="zh-TW" sz="2800" smtClean="0">
                <a:ea typeface="新細明體" panose="02020500000000000000" pitchFamily="18" charset="-120"/>
              </a:rPr>
              <a:t>Save time in data analysis</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CFDF0C0D-9ECB-4E51-B1EF-64A6197B4377}" type="slidenum">
              <a:rPr lang="en-US" altLang="zh-TW" smtClean="0"/>
              <a:pPr>
                <a:defRPr/>
              </a:pPr>
              <a:t>35</a:t>
            </a:fld>
            <a:endParaRPr lang="en-US" altLang="zh-TW"/>
          </a:p>
        </p:txBody>
      </p:sp>
    </p:spTree>
    <p:extLst>
      <p:ext uri="{BB962C8B-B14F-4D97-AF65-F5344CB8AC3E}">
        <p14:creationId xmlns:p14="http://schemas.microsoft.com/office/powerpoint/2010/main" val="1529899730"/>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7685">
                                            <p:txEl>
                                              <p:pRg st="0" end="0"/>
                                            </p:txEl>
                                          </p:spTgt>
                                        </p:tgtEl>
                                        <p:attrNameLst>
                                          <p:attrName>style.visibility</p:attrName>
                                        </p:attrNameLst>
                                      </p:cBhvr>
                                      <p:to>
                                        <p:strVal val="visible"/>
                                      </p:to>
                                    </p:set>
                                    <p:animEffect transition="in" filter="blinds(horizontal)">
                                      <p:cBhvr>
                                        <p:cTn id="7" dur="500"/>
                                        <p:tgtEl>
                                          <p:spTgt spid="96768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67685">
                                            <p:txEl>
                                              <p:pRg st="1" end="1"/>
                                            </p:txEl>
                                          </p:spTgt>
                                        </p:tgtEl>
                                        <p:attrNameLst>
                                          <p:attrName>style.visibility</p:attrName>
                                        </p:attrNameLst>
                                      </p:cBhvr>
                                      <p:to>
                                        <p:strVal val="visible"/>
                                      </p:to>
                                    </p:set>
                                    <p:animEffect transition="in" filter="blinds(horizontal)">
                                      <p:cBhvr>
                                        <p:cTn id="10" dur="500"/>
                                        <p:tgtEl>
                                          <p:spTgt spid="96768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67685">
                                            <p:txEl>
                                              <p:pRg st="2" end="2"/>
                                            </p:txEl>
                                          </p:spTgt>
                                        </p:tgtEl>
                                        <p:attrNameLst>
                                          <p:attrName>style.visibility</p:attrName>
                                        </p:attrNameLst>
                                      </p:cBhvr>
                                      <p:to>
                                        <p:strVal val="visible"/>
                                      </p:to>
                                    </p:set>
                                    <p:animEffect transition="in" filter="blinds(horizontal)">
                                      <p:cBhvr>
                                        <p:cTn id="13" dur="500"/>
                                        <p:tgtEl>
                                          <p:spTgt spid="96768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67685">
                                            <p:txEl>
                                              <p:pRg st="3" end="3"/>
                                            </p:txEl>
                                          </p:spTgt>
                                        </p:tgtEl>
                                        <p:attrNameLst>
                                          <p:attrName>style.visibility</p:attrName>
                                        </p:attrNameLst>
                                      </p:cBhvr>
                                      <p:to>
                                        <p:strVal val="visible"/>
                                      </p:to>
                                    </p:set>
                                    <p:animEffect transition="in" filter="blinds(horizontal)">
                                      <p:cBhvr>
                                        <p:cTn id="16" dur="500"/>
                                        <p:tgtEl>
                                          <p:spTgt spid="9676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Flowchart for Instrument Design </a:t>
            </a:r>
            <a:br>
              <a:rPr lang="en-US" altLang="zh-TW" sz="3600" smtClean="0">
                <a:ea typeface="新細明體" panose="02020500000000000000" pitchFamily="18" charset="-120"/>
              </a:rPr>
            </a:br>
            <a:r>
              <a:rPr lang="en-US" altLang="zh-TW" sz="3600" smtClean="0">
                <a:ea typeface="新細明體" panose="02020500000000000000" pitchFamily="18" charset="-120"/>
              </a:rPr>
              <a:t>Phase 2</a:t>
            </a:r>
          </a:p>
        </p:txBody>
      </p:sp>
      <p:pic>
        <p:nvPicPr>
          <p:cNvPr id="16389" name="Picture 3" descr="Exhibit 15-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08101" y="1622450"/>
            <a:ext cx="8077522" cy="4783019"/>
          </a:xfrm>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36</a:t>
            </a:fld>
            <a:endParaRPr lang="en-US" altLang="zh-TW"/>
          </a:p>
        </p:txBody>
      </p:sp>
    </p:spTree>
    <p:extLst>
      <p:ext uri="{BB962C8B-B14F-4D97-AF65-F5344CB8AC3E}">
        <p14:creationId xmlns:p14="http://schemas.microsoft.com/office/powerpoint/2010/main" val="1225188723"/>
      </p:ext>
    </p:extLst>
  </p:cSld>
  <p:clrMapOvr>
    <a:masterClrMapping/>
  </p:clrMapOvr>
  <p:transition>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05263" y="2652713"/>
            <a:ext cx="5175250" cy="336232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8437" name="Rectangle 3"/>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Question Categories </a:t>
            </a:r>
            <a:br>
              <a:rPr lang="en-US" altLang="zh-TW" sz="3600" smtClean="0">
                <a:ea typeface="新細明體" panose="02020500000000000000" pitchFamily="18" charset="-120"/>
              </a:rPr>
            </a:br>
            <a:r>
              <a:rPr lang="en-US" altLang="zh-TW" sz="3600" smtClean="0">
                <a:ea typeface="新細明體" panose="02020500000000000000" pitchFamily="18" charset="-120"/>
              </a:rPr>
              <a:t>and Structure</a:t>
            </a:r>
          </a:p>
        </p:txBody>
      </p:sp>
      <p:sp>
        <p:nvSpPr>
          <p:cNvPr id="975876" name="AutoShape 4"/>
          <p:cNvSpPr>
            <a:spLocks noChangeArrowheads="1"/>
          </p:cNvSpPr>
          <p:nvPr/>
        </p:nvSpPr>
        <p:spPr bwMode="auto">
          <a:xfrm>
            <a:off x="960438" y="1912938"/>
            <a:ext cx="3802062" cy="1474787"/>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Administrative </a:t>
            </a:r>
          </a:p>
        </p:txBody>
      </p:sp>
      <p:sp>
        <p:nvSpPr>
          <p:cNvPr id="975877" name="AutoShape 5"/>
          <p:cNvSpPr>
            <a:spLocks noChangeArrowheads="1"/>
          </p:cNvSpPr>
          <p:nvPr/>
        </p:nvSpPr>
        <p:spPr bwMode="auto">
          <a:xfrm>
            <a:off x="960438" y="3387725"/>
            <a:ext cx="3802062" cy="1474788"/>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Classification</a:t>
            </a:r>
          </a:p>
        </p:txBody>
      </p:sp>
      <p:sp>
        <p:nvSpPr>
          <p:cNvPr id="975878" name="AutoShape 6"/>
          <p:cNvSpPr>
            <a:spLocks noChangeArrowheads="1"/>
          </p:cNvSpPr>
          <p:nvPr/>
        </p:nvSpPr>
        <p:spPr bwMode="auto">
          <a:xfrm>
            <a:off x="960438" y="4862513"/>
            <a:ext cx="3802062" cy="1474787"/>
          </a:xfrm>
          <a:prstGeom prst="roundRect">
            <a:avLst>
              <a:gd name="adj" fmla="val 16667"/>
            </a:avLst>
          </a:prstGeom>
          <a:solidFill>
            <a:srgbClr val="5AC07A"/>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solidFill>
                  <a:schemeClr val="bg1"/>
                </a:solidFill>
                <a:latin typeface="Arial" panose="020B0604020202020204" pitchFamily="34" charset="0"/>
              </a:rPr>
              <a:t>Target</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37</a:t>
            </a:fld>
            <a:endParaRPr lang="en-US" altLang="zh-TW"/>
          </a:p>
        </p:txBody>
      </p:sp>
    </p:spTree>
    <p:extLst>
      <p:ext uri="{BB962C8B-B14F-4D97-AF65-F5344CB8AC3E}">
        <p14:creationId xmlns:p14="http://schemas.microsoft.com/office/powerpoint/2010/main" val="104585484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5876"/>
                                        </p:tgtEl>
                                        <p:attrNameLst>
                                          <p:attrName>style.visibility</p:attrName>
                                        </p:attrNameLst>
                                      </p:cBhvr>
                                      <p:to>
                                        <p:strVal val="visible"/>
                                      </p:to>
                                    </p:set>
                                    <p:animEffect transition="in" filter="blinds(horizontal)">
                                      <p:cBhvr>
                                        <p:cTn id="7" dur="500"/>
                                        <p:tgtEl>
                                          <p:spTgt spid="9758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5877"/>
                                        </p:tgtEl>
                                        <p:attrNameLst>
                                          <p:attrName>style.visibility</p:attrName>
                                        </p:attrNameLst>
                                      </p:cBhvr>
                                      <p:to>
                                        <p:strVal val="visible"/>
                                      </p:to>
                                    </p:set>
                                    <p:animEffect transition="in" filter="blinds(horizontal)">
                                      <p:cBhvr>
                                        <p:cTn id="12" dur="500"/>
                                        <p:tgtEl>
                                          <p:spTgt spid="9758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5878"/>
                                        </p:tgtEl>
                                        <p:attrNameLst>
                                          <p:attrName>style.visibility</p:attrName>
                                        </p:attrNameLst>
                                      </p:cBhvr>
                                      <p:to>
                                        <p:strVal val="visible"/>
                                      </p:to>
                                    </p:set>
                                    <p:animEffect transition="in" filter="blinds(horizontal)">
                                      <p:cBhvr>
                                        <p:cTn id="17" dur="500"/>
                                        <p:tgtEl>
                                          <p:spTgt spid="975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6" grpId="0" animBg="1"/>
      <p:bldP spid="975877" grpId="0" animBg="1"/>
      <p:bldP spid="9758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Question Content</a:t>
            </a:r>
          </a:p>
        </p:txBody>
      </p:sp>
      <p:sp>
        <p:nvSpPr>
          <p:cNvPr id="977923" name="AutoShape 3"/>
          <p:cNvSpPr>
            <a:spLocks noChangeArrowheads="1"/>
          </p:cNvSpPr>
          <p:nvPr/>
        </p:nvSpPr>
        <p:spPr bwMode="auto">
          <a:xfrm>
            <a:off x="908050" y="1809750"/>
            <a:ext cx="8389938" cy="776288"/>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dirty="0">
                <a:latin typeface="Arial" panose="020B0604020202020204" pitchFamily="34" charset="0"/>
              </a:rPr>
              <a:t>Should this question be asked?</a:t>
            </a:r>
          </a:p>
          <a:p>
            <a:pPr algn="ctr" eaLnBrk="1" hangingPunct="1"/>
            <a:r>
              <a:rPr kumimoji="0" lang="zh-TW" altLang="en-US" b="1" dirty="0">
                <a:solidFill>
                  <a:srgbClr val="CC3300"/>
                </a:solidFill>
                <a:latin typeface="Arial" panose="020B0604020202020204" pitchFamily="34" charset="0"/>
              </a:rPr>
              <a:t>知道你問題的目的（不要是因為其他人都問）</a:t>
            </a:r>
          </a:p>
        </p:txBody>
      </p:sp>
      <p:sp>
        <p:nvSpPr>
          <p:cNvPr id="977924" name="AutoShape 4"/>
          <p:cNvSpPr>
            <a:spLocks noChangeArrowheads="1"/>
          </p:cNvSpPr>
          <p:nvPr/>
        </p:nvSpPr>
        <p:spPr bwMode="auto">
          <a:xfrm>
            <a:off x="908050" y="2771775"/>
            <a:ext cx="8389938" cy="777875"/>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Is the question of proper scope and coverage?</a:t>
            </a:r>
          </a:p>
        </p:txBody>
      </p:sp>
      <p:sp>
        <p:nvSpPr>
          <p:cNvPr id="977925" name="AutoShape 5"/>
          <p:cNvSpPr>
            <a:spLocks noChangeArrowheads="1"/>
          </p:cNvSpPr>
          <p:nvPr/>
        </p:nvSpPr>
        <p:spPr bwMode="auto">
          <a:xfrm>
            <a:off x="909638" y="3771900"/>
            <a:ext cx="8388350" cy="792163"/>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Can the participant adequately </a:t>
            </a:r>
          </a:p>
          <a:p>
            <a:pPr algn="ctr" eaLnBrk="1" hangingPunct="1"/>
            <a:r>
              <a:rPr kumimoji="0" lang="en-US" altLang="zh-TW" b="1">
                <a:latin typeface="Arial" panose="020B0604020202020204" pitchFamily="34" charset="0"/>
              </a:rPr>
              <a:t>answer this question as asked?</a:t>
            </a:r>
          </a:p>
        </p:txBody>
      </p:sp>
      <p:sp>
        <p:nvSpPr>
          <p:cNvPr id="977926" name="AutoShape 6"/>
          <p:cNvSpPr>
            <a:spLocks noChangeArrowheads="1"/>
          </p:cNvSpPr>
          <p:nvPr/>
        </p:nvSpPr>
        <p:spPr bwMode="auto">
          <a:xfrm>
            <a:off x="909638" y="4791075"/>
            <a:ext cx="8388350" cy="776288"/>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Will the participant willingly </a:t>
            </a:r>
          </a:p>
          <a:p>
            <a:pPr algn="ctr" eaLnBrk="1" hangingPunct="1"/>
            <a:r>
              <a:rPr kumimoji="0" lang="en-US" altLang="zh-TW" b="1">
                <a:latin typeface="Arial" panose="020B0604020202020204" pitchFamily="34" charset="0"/>
              </a:rPr>
              <a:t>answer this question as asked?</a:t>
            </a:r>
          </a:p>
        </p:txBody>
      </p:sp>
      <p:cxnSp>
        <p:nvCxnSpPr>
          <p:cNvPr id="977927" name="AutoShape 7"/>
          <p:cNvCxnSpPr>
            <a:cxnSpLocks noChangeShapeType="1"/>
            <a:stCxn id="977923" idx="1"/>
            <a:endCxn id="977924" idx="1"/>
          </p:cNvCxnSpPr>
          <p:nvPr/>
        </p:nvCxnSpPr>
        <p:spPr bwMode="auto">
          <a:xfrm rot="10800000" flipH="1" flipV="1">
            <a:off x="808038" y="2201863"/>
            <a:ext cx="1587" cy="965200"/>
          </a:xfrm>
          <a:prstGeom prst="curvedConnector3">
            <a:avLst>
              <a:gd name="adj1" fmla="val -144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7928" name="AutoShape 8"/>
          <p:cNvCxnSpPr>
            <a:cxnSpLocks noChangeShapeType="1"/>
            <a:stCxn id="977924" idx="1"/>
            <a:endCxn id="977925" idx="1"/>
          </p:cNvCxnSpPr>
          <p:nvPr/>
        </p:nvCxnSpPr>
        <p:spPr bwMode="auto">
          <a:xfrm rot="10800000" flipH="1" flipV="1">
            <a:off x="808038" y="3167063"/>
            <a:ext cx="1587" cy="1008062"/>
          </a:xfrm>
          <a:prstGeom prst="curvedConnector3">
            <a:avLst>
              <a:gd name="adj1" fmla="val -144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7929" name="AutoShape 9"/>
          <p:cNvCxnSpPr>
            <a:cxnSpLocks noChangeShapeType="1"/>
            <a:stCxn id="977925" idx="1"/>
            <a:endCxn id="977926" idx="1"/>
          </p:cNvCxnSpPr>
          <p:nvPr/>
        </p:nvCxnSpPr>
        <p:spPr bwMode="auto">
          <a:xfrm rot="10800000" flipH="1" flipV="1">
            <a:off x="809625" y="4175125"/>
            <a:ext cx="1588" cy="1014413"/>
          </a:xfrm>
          <a:prstGeom prst="curvedConnector3">
            <a:avLst>
              <a:gd name="adj1" fmla="val -14400000"/>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B50BA8D5-42E7-442D-8DDB-0282D5A8394A}" type="slidenum">
              <a:rPr lang="en-US" altLang="zh-TW" smtClean="0"/>
              <a:pPr>
                <a:defRPr/>
              </a:pPr>
              <a:t>38</a:t>
            </a:fld>
            <a:endParaRPr lang="en-US" altLang="zh-TW"/>
          </a:p>
        </p:txBody>
      </p:sp>
    </p:spTree>
    <p:extLst>
      <p:ext uri="{BB962C8B-B14F-4D97-AF65-F5344CB8AC3E}">
        <p14:creationId xmlns:p14="http://schemas.microsoft.com/office/powerpoint/2010/main" val="3479436224"/>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7923"/>
                                        </p:tgtEl>
                                        <p:attrNameLst>
                                          <p:attrName>style.visibility</p:attrName>
                                        </p:attrNameLst>
                                      </p:cBhvr>
                                      <p:to>
                                        <p:strVal val="visible"/>
                                      </p:to>
                                    </p:set>
                                    <p:animEffect transition="in" filter="blinds(horizontal)">
                                      <p:cBhvr>
                                        <p:cTn id="7" dur="500"/>
                                        <p:tgtEl>
                                          <p:spTgt spid="977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77927"/>
                                        </p:tgtEl>
                                        <p:attrNameLst>
                                          <p:attrName>style.visibility</p:attrName>
                                        </p:attrNameLst>
                                      </p:cBhvr>
                                      <p:to>
                                        <p:strVal val="visible"/>
                                      </p:to>
                                    </p:set>
                                    <p:animEffect transition="in" filter="blinds(horizontal)">
                                      <p:cBhvr>
                                        <p:cTn id="12" dur="500"/>
                                        <p:tgtEl>
                                          <p:spTgt spid="9779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77924"/>
                                        </p:tgtEl>
                                        <p:attrNameLst>
                                          <p:attrName>style.visibility</p:attrName>
                                        </p:attrNameLst>
                                      </p:cBhvr>
                                      <p:to>
                                        <p:strVal val="visible"/>
                                      </p:to>
                                    </p:set>
                                    <p:animEffect transition="in" filter="blinds(horizontal)">
                                      <p:cBhvr>
                                        <p:cTn id="15" dur="500"/>
                                        <p:tgtEl>
                                          <p:spTgt spid="9779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977928"/>
                                        </p:tgtEl>
                                        <p:attrNameLst>
                                          <p:attrName>style.visibility</p:attrName>
                                        </p:attrNameLst>
                                      </p:cBhvr>
                                      <p:to>
                                        <p:strVal val="visible"/>
                                      </p:to>
                                    </p:set>
                                    <p:animEffect transition="in" filter="blinds(horizontal)">
                                      <p:cBhvr>
                                        <p:cTn id="20" dur="500"/>
                                        <p:tgtEl>
                                          <p:spTgt spid="9779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77925"/>
                                        </p:tgtEl>
                                        <p:attrNameLst>
                                          <p:attrName>style.visibility</p:attrName>
                                        </p:attrNameLst>
                                      </p:cBhvr>
                                      <p:to>
                                        <p:strVal val="visible"/>
                                      </p:to>
                                    </p:set>
                                    <p:animEffect transition="in" filter="blinds(horizontal)">
                                      <p:cBhvr>
                                        <p:cTn id="23" dur="500"/>
                                        <p:tgtEl>
                                          <p:spTgt spid="9779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977929"/>
                                        </p:tgtEl>
                                        <p:attrNameLst>
                                          <p:attrName>style.visibility</p:attrName>
                                        </p:attrNameLst>
                                      </p:cBhvr>
                                      <p:to>
                                        <p:strVal val="visible"/>
                                      </p:to>
                                    </p:set>
                                    <p:animEffect transition="in" filter="blinds(horizontal)">
                                      <p:cBhvr>
                                        <p:cTn id="28" dur="500"/>
                                        <p:tgtEl>
                                          <p:spTgt spid="97792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77926"/>
                                        </p:tgtEl>
                                        <p:attrNameLst>
                                          <p:attrName>style.visibility</p:attrName>
                                        </p:attrNameLst>
                                      </p:cBhvr>
                                      <p:to>
                                        <p:strVal val="visible"/>
                                      </p:to>
                                    </p:set>
                                    <p:animEffect transition="in" filter="blinds(horizontal)">
                                      <p:cBhvr>
                                        <p:cTn id="31" dur="500"/>
                                        <p:tgtEl>
                                          <p:spTgt spid="977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animBg="1"/>
      <p:bldP spid="977924" grpId="0" animBg="1"/>
      <p:bldP spid="977925" grpId="0" animBg="1"/>
      <p:bldP spid="9779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Question Wording</a:t>
            </a:r>
          </a:p>
        </p:txBody>
      </p:sp>
      <p:sp>
        <p:nvSpPr>
          <p:cNvPr id="22533" name="AutoShape 3"/>
          <p:cNvSpPr>
            <a:spLocks noChangeArrowheads="1"/>
          </p:cNvSpPr>
          <p:nvPr/>
        </p:nvSpPr>
        <p:spPr bwMode="auto">
          <a:xfrm>
            <a:off x="3597275" y="3392488"/>
            <a:ext cx="3082925" cy="1171575"/>
          </a:xfrm>
          <a:prstGeom prst="octagon">
            <a:avLst>
              <a:gd name="adj" fmla="val 29287"/>
            </a:avLst>
          </a:prstGeom>
          <a:gradFill rotWithShape="1">
            <a:gsLst>
              <a:gs pos="0">
                <a:srgbClr val="FFDD99"/>
              </a:gs>
              <a:gs pos="100000">
                <a:srgbClr val="5AC07A"/>
              </a:gs>
            </a:gsLst>
            <a:path path="shape">
              <a:fillToRect l="50000" t="50000" r="50000" b="50000"/>
            </a:path>
          </a:gradFill>
          <a:ln w="9525" algn="ctr">
            <a:solidFill>
              <a:schemeClr val="tx1"/>
            </a:solidFill>
            <a:miter lim="800000"/>
            <a:headEnd/>
            <a:tailEnd/>
          </a:ln>
          <a:effectLst>
            <a:outerShdw dist="107763" dir="2700000" algn="ctr" rotWithShape="0">
              <a:schemeClr val="accent2">
                <a:alpha val="50000"/>
              </a:schemeClr>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Criteria</a:t>
            </a:r>
          </a:p>
        </p:txBody>
      </p:sp>
      <p:grpSp>
        <p:nvGrpSpPr>
          <p:cNvPr id="979972" name="Group 4"/>
          <p:cNvGrpSpPr>
            <a:grpSpLocks/>
          </p:cNvGrpSpPr>
          <p:nvPr/>
        </p:nvGrpSpPr>
        <p:grpSpPr bwMode="auto">
          <a:xfrm>
            <a:off x="3741738" y="1901825"/>
            <a:ext cx="2792412" cy="1490663"/>
            <a:chOff x="2098" y="1200"/>
            <a:chExt cx="1565" cy="941"/>
          </a:xfrm>
        </p:grpSpPr>
        <p:sp>
          <p:nvSpPr>
            <p:cNvPr id="22550" name="AutoShape 5"/>
            <p:cNvSpPr>
              <a:spLocks noChangeArrowheads="1"/>
            </p:cNvSpPr>
            <p:nvPr/>
          </p:nvSpPr>
          <p:spPr bwMode="auto">
            <a:xfrm>
              <a:off x="2098" y="1200"/>
              <a:ext cx="1565" cy="643"/>
            </a:xfrm>
            <a:prstGeom prst="roundRect">
              <a:avLst>
                <a:gd name="adj" fmla="val 16667"/>
              </a:avLst>
            </a:prstGeom>
            <a:solidFill>
              <a:srgbClr val="FFDD99"/>
            </a:solidFill>
            <a:ln w="2857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Shared </a:t>
              </a:r>
            </a:p>
            <a:p>
              <a:pPr algn="ctr" eaLnBrk="1" hangingPunct="1"/>
              <a:r>
                <a:rPr kumimoji="0" lang="en-US" altLang="zh-TW" b="1">
                  <a:latin typeface="Arial" panose="020B0604020202020204" pitchFamily="34" charset="0"/>
                </a:rPr>
                <a:t>vocabulary</a:t>
              </a:r>
            </a:p>
          </p:txBody>
        </p:sp>
        <p:cxnSp>
          <p:nvCxnSpPr>
            <p:cNvPr id="22551" name="AutoShape 6"/>
            <p:cNvCxnSpPr>
              <a:cxnSpLocks noChangeShapeType="1"/>
              <a:stCxn id="22550" idx="2"/>
              <a:endCxn id="22533" idx="3"/>
            </p:cNvCxnSpPr>
            <p:nvPr/>
          </p:nvCxnSpPr>
          <p:spPr bwMode="auto">
            <a:xfrm>
              <a:off x="2881" y="1843"/>
              <a:ext cx="0" cy="29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cxnSp>
      </p:grpSp>
      <p:grpSp>
        <p:nvGrpSpPr>
          <p:cNvPr id="979975" name="Group 7"/>
          <p:cNvGrpSpPr>
            <a:grpSpLocks/>
          </p:cNvGrpSpPr>
          <p:nvPr/>
        </p:nvGrpSpPr>
        <p:grpSpPr bwMode="auto">
          <a:xfrm>
            <a:off x="6680200" y="2409825"/>
            <a:ext cx="3375025" cy="1568450"/>
            <a:chOff x="3745" y="1521"/>
            <a:chExt cx="1892" cy="990"/>
          </a:xfrm>
        </p:grpSpPr>
        <p:sp>
          <p:nvSpPr>
            <p:cNvPr id="22548" name="AutoShape 8"/>
            <p:cNvSpPr>
              <a:spLocks noChangeArrowheads="1"/>
            </p:cNvSpPr>
            <p:nvPr/>
          </p:nvSpPr>
          <p:spPr bwMode="auto">
            <a:xfrm>
              <a:off x="4013" y="1521"/>
              <a:ext cx="1624" cy="643"/>
            </a:xfrm>
            <a:prstGeom prst="roundRect">
              <a:avLst>
                <a:gd name="adj" fmla="val 16667"/>
              </a:avLst>
            </a:prstGeom>
            <a:solidFill>
              <a:srgbClr val="FFDD99"/>
            </a:solidFill>
            <a:ln w="2857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Single </a:t>
              </a:r>
            </a:p>
            <a:p>
              <a:pPr algn="ctr" eaLnBrk="1" hangingPunct="1"/>
              <a:r>
                <a:rPr kumimoji="0" lang="en-US" altLang="zh-TW" b="1">
                  <a:latin typeface="Arial" panose="020B0604020202020204" pitchFamily="34" charset="0"/>
                </a:rPr>
                <a:t>meaning</a:t>
              </a:r>
            </a:p>
          </p:txBody>
        </p:sp>
        <p:cxnSp>
          <p:nvCxnSpPr>
            <p:cNvPr id="22549" name="AutoShape 9"/>
            <p:cNvCxnSpPr>
              <a:cxnSpLocks noChangeShapeType="1"/>
              <a:stCxn id="22548" idx="1"/>
              <a:endCxn id="22533" idx="2"/>
            </p:cNvCxnSpPr>
            <p:nvPr/>
          </p:nvCxnSpPr>
          <p:spPr bwMode="auto">
            <a:xfrm rot="10800000" flipV="1">
              <a:off x="3745" y="1843"/>
              <a:ext cx="268" cy="668"/>
            </a:xfrm>
            <a:prstGeom prst="bentConnector3">
              <a:avLst>
                <a:gd name="adj1" fmla="val 50000"/>
              </a:avLst>
            </a:prstGeom>
            <a:noFill/>
            <a:ln w="28575">
              <a:solidFill>
                <a:schemeClr val="tx1"/>
              </a:solidFill>
              <a:miter lim="800000"/>
              <a:headEnd/>
              <a:tailEnd/>
            </a:ln>
            <a:effectLst>
              <a:outerShdw dist="35921" dir="2700000" algn="ctr" rotWithShape="0">
                <a:schemeClr val="accent2">
                  <a:alpha val="50000"/>
                </a:schemeClr>
              </a:outerShdw>
            </a:effectLst>
            <a:extLst>
              <a:ext uri="{909E8E84-426E-40DD-AFC4-6F175D3DCCD1}">
                <a14:hiddenFill xmlns:a14="http://schemas.microsoft.com/office/drawing/2010/main">
                  <a:noFill/>
                </a14:hiddenFill>
              </a:ext>
            </a:extLst>
          </p:spPr>
        </p:cxnSp>
      </p:grpSp>
      <p:grpSp>
        <p:nvGrpSpPr>
          <p:cNvPr id="979978" name="Group 10"/>
          <p:cNvGrpSpPr>
            <a:grpSpLocks/>
          </p:cNvGrpSpPr>
          <p:nvPr/>
        </p:nvGrpSpPr>
        <p:grpSpPr bwMode="auto">
          <a:xfrm>
            <a:off x="6680200" y="3884613"/>
            <a:ext cx="3375025" cy="1019175"/>
            <a:chOff x="3745" y="2452"/>
            <a:chExt cx="1892" cy="643"/>
          </a:xfrm>
        </p:grpSpPr>
        <p:sp>
          <p:nvSpPr>
            <p:cNvPr id="22546" name="AutoShape 11"/>
            <p:cNvSpPr>
              <a:spLocks noChangeArrowheads="1"/>
            </p:cNvSpPr>
            <p:nvPr/>
          </p:nvSpPr>
          <p:spPr bwMode="auto">
            <a:xfrm>
              <a:off x="4013" y="2452"/>
              <a:ext cx="1624" cy="643"/>
            </a:xfrm>
            <a:prstGeom prst="roundRect">
              <a:avLst>
                <a:gd name="adj" fmla="val 16667"/>
              </a:avLst>
            </a:prstGeom>
            <a:solidFill>
              <a:srgbClr val="FFDD99"/>
            </a:solidFill>
            <a:ln w="2857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Misleading</a:t>
              </a:r>
            </a:p>
            <a:p>
              <a:pPr algn="ctr" eaLnBrk="1" hangingPunct="1"/>
              <a:r>
                <a:rPr kumimoji="0" lang="en-US" altLang="zh-TW" b="1">
                  <a:latin typeface="Arial" panose="020B0604020202020204" pitchFamily="34" charset="0"/>
                </a:rPr>
                <a:t> assumptions</a:t>
              </a:r>
            </a:p>
          </p:txBody>
        </p:sp>
        <p:cxnSp>
          <p:nvCxnSpPr>
            <p:cNvPr id="22547" name="AutoShape 12"/>
            <p:cNvCxnSpPr>
              <a:cxnSpLocks noChangeShapeType="1"/>
              <a:stCxn id="22546" idx="1"/>
              <a:endCxn id="22533" idx="2"/>
            </p:cNvCxnSpPr>
            <p:nvPr/>
          </p:nvCxnSpPr>
          <p:spPr bwMode="auto">
            <a:xfrm rot="10800000">
              <a:off x="3745" y="2511"/>
              <a:ext cx="268" cy="263"/>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cxnSp>
      </p:grpSp>
      <p:grpSp>
        <p:nvGrpSpPr>
          <p:cNvPr id="979981" name="Group 13"/>
          <p:cNvGrpSpPr>
            <a:grpSpLocks/>
          </p:cNvGrpSpPr>
          <p:nvPr/>
        </p:nvGrpSpPr>
        <p:grpSpPr bwMode="auto">
          <a:xfrm>
            <a:off x="273050" y="2409825"/>
            <a:ext cx="3324225" cy="1568450"/>
            <a:chOff x="153" y="1521"/>
            <a:chExt cx="1864" cy="990"/>
          </a:xfrm>
        </p:grpSpPr>
        <p:sp>
          <p:nvSpPr>
            <p:cNvPr id="22544" name="AutoShape 14"/>
            <p:cNvSpPr>
              <a:spLocks noChangeArrowheads="1"/>
            </p:cNvSpPr>
            <p:nvPr/>
          </p:nvSpPr>
          <p:spPr bwMode="auto">
            <a:xfrm>
              <a:off x="153" y="1521"/>
              <a:ext cx="1623" cy="643"/>
            </a:xfrm>
            <a:prstGeom prst="roundRect">
              <a:avLst>
                <a:gd name="adj" fmla="val 16667"/>
              </a:avLst>
            </a:prstGeom>
            <a:solidFill>
              <a:srgbClr val="FFDD99"/>
            </a:solidFill>
            <a:ln w="2857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Adequate </a:t>
              </a:r>
            </a:p>
            <a:p>
              <a:pPr algn="ctr" eaLnBrk="1" hangingPunct="1"/>
              <a:r>
                <a:rPr kumimoji="0" lang="en-US" altLang="zh-TW" b="1">
                  <a:latin typeface="Arial" panose="020B0604020202020204" pitchFamily="34" charset="0"/>
                </a:rPr>
                <a:t>alternatives</a:t>
              </a:r>
            </a:p>
          </p:txBody>
        </p:sp>
        <p:cxnSp>
          <p:nvCxnSpPr>
            <p:cNvPr id="22545" name="AutoShape 15"/>
            <p:cNvCxnSpPr>
              <a:cxnSpLocks noChangeShapeType="1"/>
              <a:stCxn id="22544" idx="3"/>
              <a:endCxn id="22533" idx="3"/>
            </p:cNvCxnSpPr>
            <p:nvPr/>
          </p:nvCxnSpPr>
          <p:spPr bwMode="auto">
            <a:xfrm>
              <a:off x="1776" y="1843"/>
              <a:ext cx="241" cy="668"/>
            </a:xfrm>
            <a:prstGeom prst="bentConnector3">
              <a:avLst>
                <a:gd name="adj1" fmla="val 49792"/>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cxnSp>
      </p:grpSp>
      <p:grpSp>
        <p:nvGrpSpPr>
          <p:cNvPr id="979984" name="Group 16"/>
          <p:cNvGrpSpPr>
            <a:grpSpLocks/>
          </p:cNvGrpSpPr>
          <p:nvPr/>
        </p:nvGrpSpPr>
        <p:grpSpPr bwMode="auto">
          <a:xfrm>
            <a:off x="273050" y="3938588"/>
            <a:ext cx="3324225" cy="1019175"/>
            <a:chOff x="153" y="2486"/>
            <a:chExt cx="1864" cy="643"/>
          </a:xfrm>
        </p:grpSpPr>
        <p:sp>
          <p:nvSpPr>
            <p:cNvPr id="22542" name="AutoShape 17"/>
            <p:cNvSpPr>
              <a:spLocks noChangeArrowheads="1"/>
            </p:cNvSpPr>
            <p:nvPr/>
          </p:nvSpPr>
          <p:spPr bwMode="auto">
            <a:xfrm>
              <a:off x="153" y="2486"/>
              <a:ext cx="1623" cy="643"/>
            </a:xfrm>
            <a:prstGeom prst="roundRect">
              <a:avLst>
                <a:gd name="adj" fmla="val 16667"/>
              </a:avLst>
            </a:prstGeom>
            <a:solidFill>
              <a:srgbClr val="FFDD99"/>
            </a:solidFill>
            <a:ln w="2857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Personalized </a:t>
              </a:r>
            </a:p>
          </p:txBody>
        </p:sp>
        <p:cxnSp>
          <p:nvCxnSpPr>
            <p:cNvPr id="22543" name="AutoShape 18"/>
            <p:cNvCxnSpPr>
              <a:cxnSpLocks noChangeShapeType="1"/>
              <a:stCxn id="22542" idx="3"/>
              <a:endCxn id="22533" idx="3"/>
            </p:cNvCxnSpPr>
            <p:nvPr/>
          </p:nvCxnSpPr>
          <p:spPr bwMode="auto">
            <a:xfrm flipV="1">
              <a:off x="1776" y="2511"/>
              <a:ext cx="241" cy="297"/>
            </a:xfrm>
            <a:prstGeom prst="bentConnector3">
              <a:avLst>
                <a:gd name="adj1" fmla="val 49792"/>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cxnSp>
      </p:grpSp>
      <p:grpSp>
        <p:nvGrpSpPr>
          <p:cNvPr id="979987" name="Group 19"/>
          <p:cNvGrpSpPr>
            <a:grpSpLocks/>
          </p:cNvGrpSpPr>
          <p:nvPr/>
        </p:nvGrpSpPr>
        <p:grpSpPr bwMode="auto">
          <a:xfrm>
            <a:off x="3741738" y="4564063"/>
            <a:ext cx="2792412" cy="1611312"/>
            <a:chOff x="2098" y="2880"/>
            <a:chExt cx="1565" cy="1017"/>
          </a:xfrm>
        </p:grpSpPr>
        <p:sp>
          <p:nvSpPr>
            <p:cNvPr id="22540" name="AutoShape 20"/>
            <p:cNvSpPr>
              <a:spLocks noChangeArrowheads="1"/>
            </p:cNvSpPr>
            <p:nvPr/>
          </p:nvSpPr>
          <p:spPr bwMode="auto">
            <a:xfrm>
              <a:off x="2098" y="3254"/>
              <a:ext cx="1565" cy="643"/>
            </a:xfrm>
            <a:prstGeom prst="roundRect">
              <a:avLst>
                <a:gd name="adj" fmla="val 16667"/>
              </a:avLst>
            </a:prstGeom>
            <a:solidFill>
              <a:srgbClr val="FFDD99"/>
            </a:solidFill>
            <a:ln w="28575" algn="ctr">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Biased</a:t>
              </a:r>
            </a:p>
          </p:txBody>
        </p:sp>
        <p:cxnSp>
          <p:nvCxnSpPr>
            <p:cNvPr id="22541" name="AutoShape 21"/>
            <p:cNvCxnSpPr>
              <a:cxnSpLocks noChangeShapeType="1"/>
              <a:stCxn id="22533" idx="2"/>
              <a:endCxn id="22540" idx="0"/>
            </p:cNvCxnSpPr>
            <p:nvPr/>
          </p:nvCxnSpPr>
          <p:spPr bwMode="auto">
            <a:xfrm>
              <a:off x="2881" y="2880"/>
              <a:ext cx="0" cy="37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accent2">
                        <a:alpha val="50000"/>
                      </a:schemeClr>
                    </a:outerShdw>
                  </a:effectLst>
                </a14:hiddenEffects>
              </a:ext>
            </a:extLst>
          </p:spPr>
        </p:cxnSp>
      </p:gr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B50BA8D5-42E7-442D-8DDB-0282D5A8394A}" type="slidenum">
              <a:rPr lang="en-US" altLang="zh-TW" smtClean="0"/>
              <a:pPr>
                <a:defRPr/>
              </a:pPr>
              <a:t>39</a:t>
            </a:fld>
            <a:endParaRPr lang="en-US" altLang="zh-TW"/>
          </a:p>
        </p:txBody>
      </p:sp>
    </p:spTree>
    <p:extLst>
      <p:ext uri="{BB962C8B-B14F-4D97-AF65-F5344CB8AC3E}">
        <p14:creationId xmlns:p14="http://schemas.microsoft.com/office/powerpoint/2010/main" val="3452888752"/>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9972"/>
                                        </p:tgtEl>
                                        <p:attrNameLst>
                                          <p:attrName>style.visibility</p:attrName>
                                        </p:attrNameLst>
                                      </p:cBhvr>
                                      <p:to>
                                        <p:strVal val="visible"/>
                                      </p:to>
                                    </p:set>
                                    <p:animEffect transition="in" filter="blinds(horizontal)">
                                      <p:cBhvr>
                                        <p:cTn id="7" dur="500"/>
                                        <p:tgtEl>
                                          <p:spTgt spid="979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79975"/>
                                        </p:tgtEl>
                                        <p:attrNameLst>
                                          <p:attrName>style.visibility</p:attrName>
                                        </p:attrNameLst>
                                      </p:cBhvr>
                                      <p:to>
                                        <p:strVal val="visible"/>
                                      </p:to>
                                    </p:set>
                                    <p:animEffect transition="in" filter="blinds(horizontal)">
                                      <p:cBhvr>
                                        <p:cTn id="12" dur="500"/>
                                        <p:tgtEl>
                                          <p:spTgt spid="9799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79978"/>
                                        </p:tgtEl>
                                        <p:attrNameLst>
                                          <p:attrName>style.visibility</p:attrName>
                                        </p:attrNameLst>
                                      </p:cBhvr>
                                      <p:to>
                                        <p:strVal val="visible"/>
                                      </p:to>
                                    </p:set>
                                    <p:animEffect transition="in" filter="blinds(horizontal)">
                                      <p:cBhvr>
                                        <p:cTn id="17" dur="500"/>
                                        <p:tgtEl>
                                          <p:spTgt spid="9799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79987"/>
                                        </p:tgtEl>
                                        <p:attrNameLst>
                                          <p:attrName>style.visibility</p:attrName>
                                        </p:attrNameLst>
                                      </p:cBhvr>
                                      <p:to>
                                        <p:strVal val="visible"/>
                                      </p:to>
                                    </p:set>
                                    <p:animEffect transition="in" filter="blinds(horizontal)">
                                      <p:cBhvr>
                                        <p:cTn id="22" dur="500"/>
                                        <p:tgtEl>
                                          <p:spTgt spid="9799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79984"/>
                                        </p:tgtEl>
                                        <p:attrNameLst>
                                          <p:attrName>style.visibility</p:attrName>
                                        </p:attrNameLst>
                                      </p:cBhvr>
                                      <p:to>
                                        <p:strVal val="visible"/>
                                      </p:to>
                                    </p:set>
                                    <p:animEffect transition="in" filter="blinds(horizontal)">
                                      <p:cBhvr>
                                        <p:cTn id="27" dur="500"/>
                                        <p:tgtEl>
                                          <p:spTgt spid="97998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79981"/>
                                        </p:tgtEl>
                                        <p:attrNameLst>
                                          <p:attrName>style.visibility</p:attrName>
                                        </p:attrNameLst>
                                      </p:cBhvr>
                                      <p:to>
                                        <p:strVal val="visible"/>
                                      </p:to>
                                    </p:set>
                                    <p:animEffect transition="in" filter="blinds(horizontal)">
                                      <p:cBhvr>
                                        <p:cTn id="32" dur="500"/>
                                        <p:tgtEl>
                                          <p:spTgt spid="979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descr="Eating Cornflake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96113" y="2373313"/>
            <a:ext cx="3173412" cy="4233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Rectangle 3"/>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Nature of Attitudes</a:t>
            </a:r>
          </a:p>
        </p:txBody>
      </p:sp>
      <p:pic>
        <p:nvPicPr>
          <p:cNvPr id="9222" name="Picture 4" descr="bowl_of_oatmeal"/>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831975" y="4030663"/>
            <a:ext cx="3400425" cy="1992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9621" name="AutoShape 5"/>
          <p:cNvSpPr>
            <a:spLocks noChangeArrowheads="1"/>
          </p:cNvSpPr>
          <p:nvPr/>
        </p:nvSpPr>
        <p:spPr bwMode="auto">
          <a:xfrm>
            <a:off x="322263" y="1873250"/>
            <a:ext cx="2293937" cy="685800"/>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000" b="1">
                <a:latin typeface="Arial" panose="020B0604020202020204" pitchFamily="34" charset="0"/>
              </a:rPr>
              <a:t>Cognitive</a:t>
            </a:r>
          </a:p>
        </p:txBody>
      </p:sp>
      <p:sp>
        <p:nvSpPr>
          <p:cNvPr id="879622" name="AutoShape 6"/>
          <p:cNvSpPr>
            <a:spLocks noChangeArrowheads="1"/>
          </p:cNvSpPr>
          <p:nvPr/>
        </p:nvSpPr>
        <p:spPr bwMode="auto">
          <a:xfrm>
            <a:off x="2616200" y="1873250"/>
            <a:ext cx="4495800" cy="685800"/>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000" b="1">
                <a:latin typeface="Arial" panose="020B0604020202020204" pitchFamily="34" charset="0"/>
              </a:rPr>
              <a:t>I think oatmeal is healthier</a:t>
            </a:r>
          </a:p>
          <a:p>
            <a:pPr algn="ctr" eaLnBrk="1" hangingPunct="1"/>
            <a:r>
              <a:rPr kumimoji="0" lang="en-US" altLang="zh-TW" sz="2000" b="1">
                <a:latin typeface="Arial" panose="020B0604020202020204" pitchFamily="34" charset="0"/>
              </a:rPr>
              <a:t>than corn flakes for breakfast.</a:t>
            </a:r>
          </a:p>
        </p:txBody>
      </p:sp>
      <p:sp>
        <p:nvSpPr>
          <p:cNvPr id="879623" name="AutoShape 7"/>
          <p:cNvSpPr>
            <a:spLocks noChangeArrowheads="1"/>
          </p:cNvSpPr>
          <p:nvPr/>
        </p:nvSpPr>
        <p:spPr bwMode="auto">
          <a:xfrm>
            <a:off x="322263" y="2559050"/>
            <a:ext cx="2293937" cy="684213"/>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000" b="1">
                <a:latin typeface="Arial" panose="020B0604020202020204" pitchFamily="34" charset="0"/>
              </a:rPr>
              <a:t>Affective</a:t>
            </a:r>
          </a:p>
        </p:txBody>
      </p:sp>
      <p:sp>
        <p:nvSpPr>
          <p:cNvPr id="879624" name="AutoShape 8"/>
          <p:cNvSpPr>
            <a:spLocks noChangeArrowheads="1"/>
          </p:cNvSpPr>
          <p:nvPr/>
        </p:nvSpPr>
        <p:spPr bwMode="auto">
          <a:xfrm>
            <a:off x="322263" y="3243263"/>
            <a:ext cx="2293937" cy="684212"/>
          </a:xfrm>
          <a:prstGeom prst="roundRect">
            <a:avLst>
              <a:gd name="adj" fmla="val 16667"/>
            </a:avLst>
          </a:prstGeom>
          <a:solidFill>
            <a:srgbClr val="5AC07A"/>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000" b="1">
                <a:solidFill>
                  <a:schemeClr val="bg1"/>
                </a:solidFill>
                <a:latin typeface="Arial" panose="020B0604020202020204" pitchFamily="34" charset="0"/>
              </a:rPr>
              <a:t>Behavioral</a:t>
            </a:r>
          </a:p>
        </p:txBody>
      </p:sp>
      <p:sp>
        <p:nvSpPr>
          <p:cNvPr id="879625" name="AutoShape 9"/>
          <p:cNvSpPr>
            <a:spLocks noChangeArrowheads="1"/>
          </p:cNvSpPr>
          <p:nvPr/>
        </p:nvSpPr>
        <p:spPr bwMode="auto">
          <a:xfrm>
            <a:off x="2616200" y="2559050"/>
            <a:ext cx="4495800" cy="684213"/>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000" b="1">
                <a:latin typeface="Arial" panose="020B0604020202020204" pitchFamily="34" charset="0"/>
              </a:rPr>
              <a:t>I hate corn flakes.</a:t>
            </a:r>
          </a:p>
        </p:txBody>
      </p:sp>
      <p:sp>
        <p:nvSpPr>
          <p:cNvPr id="879626" name="AutoShape 10"/>
          <p:cNvSpPr>
            <a:spLocks noChangeArrowheads="1"/>
          </p:cNvSpPr>
          <p:nvPr/>
        </p:nvSpPr>
        <p:spPr bwMode="auto">
          <a:xfrm>
            <a:off x="2616200" y="3243263"/>
            <a:ext cx="4495800" cy="684212"/>
          </a:xfrm>
          <a:prstGeom prst="roundRect">
            <a:avLst>
              <a:gd name="adj" fmla="val 16667"/>
            </a:avLst>
          </a:prstGeom>
          <a:solidFill>
            <a:srgbClr val="5AC07A"/>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000" b="1">
                <a:solidFill>
                  <a:schemeClr val="bg1"/>
                </a:solidFill>
                <a:latin typeface="Arial" panose="020B0604020202020204" pitchFamily="34" charset="0"/>
              </a:rPr>
              <a:t>I intend to eat more oatmeal</a:t>
            </a:r>
          </a:p>
          <a:p>
            <a:pPr algn="ctr" eaLnBrk="1" hangingPunct="1"/>
            <a:r>
              <a:rPr kumimoji="0" lang="en-US" altLang="zh-TW" sz="2000" b="1">
                <a:solidFill>
                  <a:schemeClr val="bg1"/>
                </a:solidFill>
                <a:latin typeface="Arial" panose="020B0604020202020204" pitchFamily="34" charset="0"/>
              </a:rPr>
              <a:t>for breakfast.</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4</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9621"/>
                                        </p:tgtEl>
                                        <p:attrNameLst>
                                          <p:attrName>style.visibility</p:attrName>
                                        </p:attrNameLst>
                                      </p:cBhvr>
                                      <p:to>
                                        <p:strVal val="visible"/>
                                      </p:to>
                                    </p:set>
                                    <p:animEffect transition="in" filter="blinds(horizontal)">
                                      <p:cBhvr>
                                        <p:cTn id="7" dur="500"/>
                                        <p:tgtEl>
                                          <p:spTgt spid="879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9622"/>
                                        </p:tgtEl>
                                        <p:attrNameLst>
                                          <p:attrName>style.visibility</p:attrName>
                                        </p:attrNameLst>
                                      </p:cBhvr>
                                      <p:to>
                                        <p:strVal val="visible"/>
                                      </p:to>
                                    </p:set>
                                    <p:animEffect transition="in" filter="blinds(horizontal)">
                                      <p:cBhvr>
                                        <p:cTn id="12" dur="500"/>
                                        <p:tgtEl>
                                          <p:spTgt spid="8796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9623"/>
                                        </p:tgtEl>
                                        <p:attrNameLst>
                                          <p:attrName>style.visibility</p:attrName>
                                        </p:attrNameLst>
                                      </p:cBhvr>
                                      <p:to>
                                        <p:strVal val="visible"/>
                                      </p:to>
                                    </p:set>
                                    <p:animEffect transition="in" filter="blinds(horizontal)">
                                      <p:cBhvr>
                                        <p:cTn id="17" dur="500"/>
                                        <p:tgtEl>
                                          <p:spTgt spid="8796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79625"/>
                                        </p:tgtEl>
                                        <p:attrNameLst>
                                          <p:attrName>style.visibility</p:attrName>
                                        </p:attrNameLst>
                                      </p:cBhvr>
                                      <p:to>
                                        <p:strVal val="visible"/>
                                      </p:to>
                                    </p:set>
                                    <p:animEffect transition="in" filter="blinds(horizontal)">
                                      <p:cBhvr>
                                        <p:cTn id="22" dur="500"/>
                                        <p:tgtEl>
                                          <p:spTgt spid="8796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79624"/>
                                        </p:tgtEl>
                                        <p:attrNameLst>
                                          <p:attrName>style.visibility</p:attrName>
                                        </p:attrNameLst>
                                      </p:cBhvr>
                                      <p:to>
                                        <p:strVal val="visible"/>
                                      </p:to>
                                    </p:set>
                                    <p:animEffect transition="in" filter="blinds(horizontal)">
                                      <p:cBhvr>
                                        <p:cTn id="27" dur="500"/>
                                        <p:tgtEl>
                                          <p:spTgt spid="8796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79626"/>
                                        </p:tgtEl>
                                        <p:attrNameLst>
                                          <p:attrName>style.visibility</p:attrName>
                                        </p:attrNameLst>
                                      </p:cBhvr>
                                      <p:to>
                                        <p:strVal val="visible"/>
                                      </p:to>
                                    </p:set>
                                    <p:animEffect transition="in" filter="blinds(horizontal)">
                                      <p:cBhvr>
                                        <p:cTn id="32" dur="500"/>
                                        <p:tgtEl>
                                          <p:spTgt spid="879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21" grpId="0" animBg="1"/>
      <p:bldP spid="879622" grpId="0" animBg="1"/>
      <p:bldP spid="879623" grpId="0" animBg="1"/>
      <p:bldP spid="879624" grpId="0" animBg="1"/>
      <p:bldP spid="879625" grpId="0" animBg="1"/>
      <p:bldP spid="8796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Response Strategy</a:t>
            </a:r>
          </a:p>
        </p:txBody>
      </p:sp>
      <p:sp>
        <p:nvSpPr>
          <p:cNvPr id="982019" name="Oval 3"/>
          <p:cNvSpPr>
            <a:spLocks noChangeArrowheads="1"/>
          </p:cNvSpPr>
          <p:nvPr/>
        </p:nvSpPr>
        <p:spPr bwMode="auto">
          <a:xfrm>
            <a:off x="3192463" y="3257550"/>
            <a:ext cx="3495675" cy="1385888"/>
          </a:xfrm>
          <a:prstGeom prst="ellipse">
            <a:avLst/>
          </a:prstGeom>
          <a:gradFill rotWithShape="0">
            <a:gsLst>
              <a:gs pos="0">
                <a:schemeClr val="bg1"/>
              </a:gs>
              <a:gs pos="100000">
                <a:srgbClr val="5AC07A"/>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Factors </a:t>
            </a:r>
          </a:p>
        </p:txBody>
      </p:sp>
      <p:grpSp>
        <p:nvGrpSpPr>
          <p:cNvPr id="982020" name="Group 4"/>
          <p:cNvGrpSpPr>
            <a:grpSpLocks/>
          </p:cNvGrpSpPr>
          <p:nvPr/>
        </p:nvGrpSpPr>
        <p:grpSpPr bwMode="auto">
          <a:xfrm>
            <a:off x="3192463" y="1406525"/>
            <a:ext cx="3495675" cy="1831975"/>
            <a:chOff x="1802" y="1062"/>
            <a:chExt cx="1960" cy="1156"/>
          </a:xfrm>
        </p:grpSpPr>
        <p:sp>
          <p:nvSpPr>
            <p:cNvPr id="24595" name="AutoShape 5"/>
            <p:cNvSpPr>
              <a:spLocks noChangeArrowheads="1"/>
            </p:cNvSpPr>
            <p:nvPr/>
          </p:nvSpPr>
          <p:spPr bwMode="auto">
            <a:xfrm>
              <a:off x="1802" y="1062"/>
              <a:ext cx="1960" cy="897"/>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Objectives </a:t>
              </a:r>
            </a:p>
            <a:p>
              <a:pPr algn="ctr" eaLnBrk="1" hangingPunct="1"/>
              <a:r>
                <a:rPr kumimoji="0" lang="en-US" altLang="zh-TW">
                  <a:latin typeface="Arial" panose="020B0604020202020204" pitchFamily="34" charset="0"/>
                </a:rPr>
                <a:t>of the study</a:t>
              </a:r>
            </a:p>
          </p:txBody>
        </p:sp>
        <p:cxnSp>
          <p:nvCxnSpPr>
            <p:cNvPr id="24596" name="AutoShape 6"/>
            <p:cNvCxnSpPr>
              <a:cxnSpLocks noChangeShapeType="1"/>
              <a:stCxn id="24595" idx="2"/>
              <a:endCxn id="982019" idx="0"/>
            </p:cNvCxnSpPr>
            <p:nvPr/>
          </p:nvCxnSpPr>
          <p:spPr bwMode="auto">
            <a:xfrm>
              <a:off x="2782" y="1971"/>
              <a:ext cx="0" cy="24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82023" name="Group 7"/>
          <p:cNvGrpSpPr>
            <a:grpSpLocks/>
          </p:cNvGrpSpPr>
          <p:nvPr/>
        </p:nvGrpSpPr>
        <p:grpSpPr bwMode="auto">
          <a:xfrm>
            <a:off x="6710363" y="2624138"/>
            <a:ext cx="3027362" cy="1420812"/>
            <a:chOff x="3774" y="1830"/>
            <a:chExt cx="1698" cy="897"/>
          </a:xfrm>
        </p:grpSpPr>
        <p:sp>
          <p:nvSpPr>
            <p:cNvPr id="24593" name="AutoShape 8"/>
            <p:cNvSpPr>
              <a:spLocks noChangeArrowheads="1"/>
            </p:cNvSpPr>
            <p:nvPr/>
          </p:nvSpPr>
          <p:spPr bwMode="auto">
            <a:xfrm>
              <a:off x="4118" y="1830"/>
              <a:ext cx="1354" cy="897"/>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Participant’s level of information</a:t>
              </a:r>
            </a:p>
          </p:txBody>
        </p:sp>
        <p:cxnSp>
          <p:nvCxnSpPr>
            <p:cNvPr id="24594" name="AutoShape 9"/>
            <p:cNvCxnSpPr>
              <a:cxnSpLocks noChangeShapeType="1"/>
              <a:stCxn id="24593" idx="1"/>
              <a:endCxn id="982019" idx="6"/>
            </p:cNvCxnSpPr>
            <p:nvPr/>
          </p:nvCxnSpPr>
          <p:spPr bwMode="auto">
            <a:xfrm rot="10800000" flipV="1">
              <a:off x="3774" y="2279"/>
              <a:ext cx="332" cy="389"/>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82026" name="Group 10"/>
          <p:cNvGrpSpPr>
            <a:grpSpLocks/>
          </p:cNvGrpSpPr>
          <p:nvPr/>
        </p:nvGrpSpPr>
        <p:grpSpPr bwMode="auto">
          <a:xfrm>
            <a:off x="5899150" y="4459288"/>
            <a:ext cx="3838575" cy="1817687"/>
            <a:chOff x="3320" y="2989"/>
            <a:chExt cx="2152" cy="1147"/>
          </a:xfrm>
        </p:grpSpPr>
        <p:sp>
          <p:nvSpPr>
            <p:cNvPr id="24591" name="AutoShape 11"/>
            <p:cNvSpPr>
              <a:spLocks noChangeArrowheads="1"/>
            </p:cNvSpPr>
            <p:nvPr/>
          </p:nvSpPr>
          <p:spPr bwMode="auto">
            <a:xfrm>
              <a:off x="3320" y="3239"/>
              <a:ext cx="2152" cy="897"/>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Degree to which participants have thought through topic</a:t>
              </a:r>
            </a:p>
          </p:txBody>
        </p:sp>
        <p:cxnSp>
          <p:nvCxnSpPr>
            <p:cNvPr id="24592" name="AutoShape 12"/>
            <p:cNvCxnSpPr>
              <a:cxnSpLocks noChangeShapeType="1"/>
              <a:stCxn id="24591" idx="0"/>
              <a:endCxn id="982019" idx="5"/>
            </p:cNvCxnSpPr>
            <p:nvPr/>
          </p:nvCxnSpPr>
          <p:spPr bwMode="auto">
            <a:xfrm rot="5400000" flipH="1">
              <a:off x="3817" y="2647"/>
              <a:ext cx="238" cy="921"/>
            </a:xfrm>
            <a:prstGeom prst="bentConnector3">
              <a:avLst>
                <a:gd name="adj1" fmla="val 2311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82029" name="Group 13"/>
          <p:cNvGrpSpPr>
            <a:grpSpLocks/>
          </p:cNvGrpSpPr>
          <p:nvPr/>
        </p:nvGrpSpPr>
        <p:grpSpPr bwMode="auto">
          <a:xfrm>
            <a:off x="557213" y="4459288"/>
            <a:ext cx="3838575" cy="1817687"/>
            <a:chOff x="325" y="2989"/>
            <a:chExt cx="2152" cy="1147"/>
          </a:xfrm>
        </p:grpSpPr>
        <p:sp>
          <p:nvSpPr>
            <p:cNvPr id="24589" name="AutoShape 14"/>
            <p:cNvSpPr>
              <a:spLocks noChangeArrowheads="1"/>
            </p:cNvSpPr>
            <p:nvPr/>
          </p:nvSpPr>
          <p:spPr bwMode="auto">
            <a:xfrm>
              <a:off x="325" y="3239"/>
              <a:ext cx="2152" cy="897"/>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Ease and clarity with which participant communicates</a:t>
              </a:r>
            </a:p>
          </p:txBody>
        </p:sp>
        <p:cxnSp>
          <p:nvCxnSpPr>
            <p:cNvPr id="24590" name="AutoShape 15"/>
            <p:cNvCxnSpPr>
              <a:cxnSpLocks noChangeShapeType="1"/>
              <a:stCxn id="24589" idx="0"/>
              <a:endCxn id="982019" idx="3"/>
            </p:cNvCxnSpPr>
            <p:nvPr/>
          </p:nvCxnSpPr>
          <p:spPr bwMode="auto">
            <a:xfrm rot="-5400000">
              <a:off x="1626" y="2764"/>
              <a:ext cx="238" cy="688"/>
            </a:xfrm>
            <a:prstGeom prst="bentConnector3">
              <a:avLst>
                <a:gd name="adj1" fmla="val 23111"/>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82032" name="Group 16"/>
          <p:cNvGrpSpPr>
            <a:grpSpLocks/>
          </p:cNvGrpSpPr>
          <p:nvPr/>
        </p:nvGrpSpPr>
        <p:grpSpPr bwMode="auto">
          <a:xfrm>
            <a:off x="284163" y="2624138"/>
            <a:ext cx="2886075" cy="1420812"/>
            <a:chOff x="172" y="1830"/>
            <a:chExt cx="1618" cy="897"/>
          </a:xfrm>
        </p:grpSpPr>
        <p:sp>
          <p:nvSpPr>
            <p:cNvPr id="24587" name="AutoShape 17"/>
            <p:cNvSpPr>
              <a:spLocks noChangeArrowheads="1"/>
            </p:cNvSpPr>
            <p:nvPr/>
          </p:nvSpPr>
          <p:spPr bwMode="auto">
            <a:xfrm>
              <a:off x="172" y="1830"/>
              <a:ext cx="1354" cy="897"/>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Participant’s </a:t>
              </a:r>
            </a:p>
            <a:p>
              <a:pPr algn="ctr" eaLnBrk="1" hangingPunct="1"/>
              <a:r>
                <a:rPr kumimoji="0" lang="en-US" altLang="zh-TW">
                  <a:latin typeface="Arial" panose="020B0604020202020204" pitchFamily="34" charset="0"/>
                </a:rPr>
                <a:t>motivation to</a:t>
              </a:r>
            </a:p>
            <a:p>
              <a:pPr algn="ctr" eaLnBrk="1" hangingPunct="1"/>
              <a:r>
                <a:rPr kumimoji="0" lang="en-US" altLang="zh-TW">
                  <a:latin typeface="Arial" panose="020B0604020202020204" pitchFamily="34" charset="0"/>
                </a:rPr>
                <a:t>share</a:t>
              </a:r>
            </a:p>
          </p:txBody>
        </p:sp>
        <p:cxnSp>
          <p:nvCxnSpPr>
            <p:cNvPr id="24588" name="AutoShape 18"/>
            <p:cNvCxnSpPr>
              <a:cxnSpLocks noChangeShapeType="1"/>
              <a:stCxn id="24587" idx="3"/>
              <a:endCxn id="982019" idx="2"/>
            </p:cNvCxnSpPr>
            <p:nvPr/>
          </p:nvCxnSpPr>
          <p:spPr bwMode="auto">
            <a:xfrm>
              <a:off x="1538" y="2279"/>
              <a:ext cx="252" cy="389"/>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B50BA8D5-42E7-442D-8DDB-0282D5A8394A}" type="slidenum">
              <a:rPr lang="en-US" altLang="zh-TW" smtClean="0"/>
              <a:pPr>
                <a:defRPr/>
              </a:pPr>
              <a:t>40</a:t>
            </a:fld>
            <a:endParaRPr lang="en-US" altLang="zh-TW"/>
          </a:p>
        </p:txBody>
      </p:sp>
    </p:spTree>
    <p:extLst>
      <p:ext uri="{BB962C8B-B14F-4D97-AF65-F5344CB8AC3E}">
        <p14:creationId xmlns:p14="http://schemas.microsoft.com/office/powerpoint/2010/main" val="4132116538"/>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82019"/>
                                        </p:tgtEl>
                                        <p:attrNameLst>
                                          <p:attrName>style.visibility</p:attrName>
                                        </p:attrNameLst>
                                      </p:cBhvr>
                                      <p:to>
                                        <p:strVal val="visible"/>
                                      </p:to>
                                    </p:set>
                                    <p:animEffect transition="in" filter="blinds(horizontal)">
                                      <p:cBhvr>
                                        <p:cTn id="7" dur="500"/>
                                        <p:tgtEl>
                                          <p:spTgt spid="9820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82020"/>
                                        </p:tgtEl>
                                        <p:attrNameLst>
                                          <p:attrName>style.visibility</p:attrName>
                                        </p:attrNameLst>
                                      </p:cBhvr>
                                      <p:to>
                                        <p:strVal val="visible"/>
                                      </p:to>
                                    </p:set>
                                    <p:animEffect transition="in" filter="blinds(horizontal)">
                                      <p:cBhvr>
                                        <p:cTn id="12" dur="500"/>
                                        <p:tgtEl>
                                          <p:spTgt spid="9820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82023"/>
                                        </p:tgtEl>
                                        <p:attrNameLst>
                                          <p:attrName>style.visibility</p:attrName>
                                        </p:attrNameLst>
                                      </p:cBhvr>
                                      <p:to>
                                        <p:strVal val="visible"/>
                                      </p:to>
                                    </p:set>
                                    <p:animEffect transition="in" filter="blinds(horizontal)">
                                      <p:cBhvr>
                                        <p:cTn id="17" dur="500"/>
                                        <p:tgtEl>
                                          <p:spTgt spid="9820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82026"/>
                                        </p:tgtEl>
                                        <p:attrNameLst>
                                          <p:attrName>style.visibility</p:attrName>
                                        </p:attrNameLst>
                                      </p:cBhvr>
                                      <p:to>
                                        <p:strVal val="visible"/>
                                      </p:to>
                                    </p:set>
                                    <p:animEffect transition="in" filter="blinds(horizontal)">
                                      <p:cBhvr>
                                        <p:cTn id="22" dur="500"/>
                                        <p:tgtEl>
                                          <p:spTgt spid="9820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82029"/>
                                        </p:tgtEl>
                                        <p:attrNameLst>
                                          <p:attrName>style.visibility</p:attrName>
                                        </p:attrNameLst>
                                      </p:cBhvr>
                                      <p:to>
                                        <p:strVal val="visible"/>
                                      </p:to>
                                    </p:set>
                                    <p:animEffect transition="in" filter="blinds(horizontal)">
                                      <p:cBhvr>
                                        <p:cTn id="27" dur="500"/>
                                        <p:tgtEl>
                                          <p:spTgt spid="9820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82032"/>
                                        </p:tgtEl>
                                        <p:attrNameLst>
                                          <p:attrName>style.visibility</p:attrName>
                                        </p:attrNameLst>
                                      </p:cBhvr>
                                      <p:to>
                                        <p:strVal val="visible"/>
                                      </p:to>
                                    </p:set>
                                    <p:animEffect transition="in" filter="blinds(horizontal)">
                                      <p:cBhvr>
                                        <p:cTn id="32" dur="500"/>
                                        <p:tgtEl>
                                          <p:spTgt spid="982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201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Free-Response Strategy</a:t>
            </a:r>
          </a:p>
        </p:txBody>
      </p:sp>
      <p:pic>
        <p:nvPicPr>
          <p:cNvPr id="26629" name="Picture 3" descr="insidehollenbeck"/>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94250" y="1217613"/>
            <a:ext cx="5480050" cy="3649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Rectangle 4"/>
          <p:cNvSpPr>
            <a:spLocks noChangeArrowheads="1"/>
          </p:cNvSpPr>
          <p:nvPr/>
        </p:nvSpPr>
        <p:spPr bwMode="auto">
          <a:xfrm>
            <a:off x="528638" y="3894036"/>
            <a:ext cx="9521825" cy="2473325"/>
          </a:xfrm>
          <a:prstGeom prst="rect">
            <a:avLst/>
          </a:prstGeom>
          <a:solidFill>
            <a:srgbClr val="FFDD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What factors influenced your enrollment in Metro U?</a:t>
            </a:r>
          </a:p>
          <a:p>
            <a:pPr algn="ctr" eaLnBrk="1" hangingPunct="1"/>
            <a:r>
              <a:rPr kumimoji="0" lang="en-US" altLang="zh-TW" b="1">
                <a:latin typeface="Arial" panose="020B0604020202020204" pitchFamily="34" charset="0"/>
              </a:rPr>
              <a:t>____________________________________________</a:t>
            </a:r>
          </a:p>
          <a:p>
            <a:pPr algn="ctr" eaLnBrk="1" hangingPunct="1"/>
            <a:r>
              <a:rPr kumimoji="0" lang="en-US" altLang="zh-TW" b="1">
                <a:latin typeface="Arial" panose="020B0604020202020204" pitchFamily="34" charset="0"/>
              </a:rPr>
              <a:t>____________________________________________</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41</a:t>
            </a:fld>
            <a:endParaRPr lang="en-US" altLang="zh-TW"/>
          </a:p>
        </p:txBody>
      </p:sp>
    </p:spTree>
    <p:extLst>
      <p:ext uri="{BB962C8B-B14F-4D97-AF65-F5344CB8AC3E}">
        <p14:creationId xmlns:p14="http://schemas.microsoft.com/office/powerpoint/2010/main" val="1586391652"/>
      </p:ext>
    </p:extLst>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Dichotomous Response Strategy</a:t>
            </a:r>
          </a:p>
        </p:txBody>
      </p:sp>
      <p:pic>
        <p:nvPicPr>
          <p:cNvPr id="28677" name="Picture 3" descr="reci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43513" y="1217613"/>
            <a:ext cx="5030787" cy="3573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8" name="Rectangle 4"/>
          <p:cNvSpPr>
            <a:spLocks noChangeArrowheads="1"/>
          </p:cNvSpPr>
          <p:nvPr/>
        </p:nvSpPr>
        <p:spPr bwMode="auto">
          <a:xfrm>
            <a:off x="0" y="4032251"/>
            <a:ext cx="9812338" cy="2357437"/>
          </a:xfrm>
          <a:prstGeom prst="rect">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22238">
              <a:defRPr kumimoji="1" sz="2400">
                <a:solidFill>
                  <a:schemeClr val="tx1"/>
                </a:solidFill>
                <a:latin typeface="Times New Roman" panose="02020603050405020304" pitchFamily="18" charset="0"/>
                <a:ea typeface="新細明體" panose="02020500000000000000" pitchFamily="18" charset="-120"/>
              </a:defRPr>
            </a:lvl1pPr>
            <a:lvl2pPr>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b="1">
                <a:latin typeface="Arial" panose="020B0604020202020204" pitchFamily="34" charset="0"/>
              </a:rPr>
              <a:t>Did you attend the “A Day at College” program at Metro U?</a:t>
            </a:r>
          </a:p>
          <a:p>
            <a:pPr eaLnBrk="1" hangingPunct="1"/>
            <a:endParaRPr kumimoji="0" lang="en-US" altLang="zh-TW" b="1">
              <a:latin typeface="Arial" panose="020B0604020202020204" pitchFamily="34" charset="0"/>
            </a:endParaRPr>
          </a:p>
          <a:p>
            <a:pPr lvl="1" eaLnBrk="1" hangingPunct="1">
              <a:buFont typeface="Wingdings" panose="05000000000000000000" pitchFamily="2" charset="2"/>
              <a:buChar char="q"/>
            </a:pPr>
            <a:r>
              <a:rPr kumimoji="0" lang="en-US" altLang="zh-TW" b="1">
                <a:latin typeface="Arial" panose="020B0604020202020204" pitchFamily="34" charset="0"/>
              </a:rPr>
              <a:t>Yes	</a:t>
            </a:r>
          </a:p>
          <a:p>
            <a:pPr lvl="1" eaLnBrk="1" hangingPunct="1">
              <a:buFont typeface="Wingdings" panose="05000000000000000000" pitchFamily="2" charset="2"/>
              <a:buChar char="q"/>
            </a:pPr>
            <a:r>
              <a:rPr kumimoji="0" lang="en-US" altLang="zh-TW" b="1">
                <a:latin typeface="Arial" panose="020B0604020202020204" pitchFamily="34" charset="0"/>
              </a:rPr>
              <a:t>No</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42</a:t>
            </a:fld>
            <a:endParaRPr lang="en-US" altLang="zh-TW"/>
          </a:p>
        </p:txBody>
      </p:sp>
    </p:spTree>
    <p:extLst>
      <p:ext uri="{BB962C8B-B14F-4D97-AF65-F5344CB8AC3E}">
        <p14:creationId xmlns:p14="http://schemas.microsoft.com/office/powerpoint/2010/main" val="893740464"/>
      </p:ext>
    </p:extLst>
  </p:cSld>
  <p:clrMapOvr>
    <a:masterClrMapping/>
  </p:clrMapOvr>
  <p:transition>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Multiple Choice Response Strategy</a:t>
            </a:r>
          </a:p>
        </p:txBody>
      </p:sp>
      <p:pic>
        <p:nvPicPr>
          <p:cNvPr id="30725" name="Picture 3" descr="fallcampus"/>
          <p:cNvPicPr>
            <a:picLocks noChangeAspect="1" noChangeArrowheads="1"/>
          </p:cNvPicPr>
          <p:nvPr>
            <p:ph idx="1"/>
          </p:nvPr>
        </p:nvPicPr>
        <p:blipFill>
          <a:blip r:embed="rId3">
            <a:extLst>
              <a:ext uri="{28A0092B-C50C-407E-A947-70E740481C1C}">
                <a14:useLocalDpi xmlns:a14="http://schemas.microsoft.com/office/drawing/2010/main" val="0"/>
              </a:ext>
            </a:extLst>
          </a:blip>
          <a:srcRect t="20149" b="17537"/>
          <a:stretch>
            <a:fillRect/>
          </a:stretch>
        </p:blipFill>
        <p:spPr>
          <a:xfrm>
            <a:off x="3103563" y="1622425"/>
            <a:ext cx="7170737" cy="317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6" name="Rectangle 4"/>
          <p:cNvSpPr>
            <a:spLocks noChangeArrowheads="1"/>
          </p:cNvSpPr>
          <p:nvPr/>
        </p:nvSpPr>
        <p:spPr bwMode="auto">
          <a:xfrm>
            <a:off x="96590" y="3328988"/>
            <a:ext cx="9658350" cy="3060700"/>
          </a:xfrm>
          <a:prstGeom prst="rect">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28600">
              <a:defRPr kumimoji="1" sz="2400">
                <a:solidFill>
                  <a:schemeClr val="tx1"/>
                </a:solidFill>
                <a:latin typeface="Times New Roman" panose="02020603050405020304" pitchFamily="18" charset="0"/>
                <a:ea typeface="新細明體" panose="02020500000000000000" pitchFamily="18" charset="-120"/>
              </a:defRPr>
            </a:lvl1pPr>
            <a:lvl2pPr marL="57150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sz="2200" b="1">
                <a:latin typeface="Arial" panose="020B0604020202020204" pitchFamily="34" charset="0"/>
              </a:rPr>
              <a:t>Which one of the following factors was most influential</a:t>
            </a:r>
          </a:p>
          <a:p>
            <a:pPr eaLnBrk="1" hangingPunct="1"/>
            <a:r>
              <a:rPr kumimoji="0" lang="en-US" altLang="zh-TW" sz="2200" b="1">
                <a:latin typeface="Arial" panose="020B0604020202020204" pitchFamily="34" charset="0"/>
              </a:rPr>
              <a:t>in your decision to attend Metro U?</a:t>
            </a:r>
          </a:p>
          <a:p>
            <a:pPr eaLnBrk="1" hangingPunct="1"/>
            <a:endParaRPr kumimoji="0" lang="en-US" altLang="zh-TW" sz="2200" b="1">
              <a:latin typeface="Arial" panose="020B0604020202020204" pitchFamily="34" charset="0"/>
            </a:endParaRPr>
          </a:p>
          <a:p>
            <a:pPr lvl="1" eaLnBrk="1" hangingPunct="1">
              <a:buFont typeface="Wingdings" panose="05000000000000000000" pitchFamily="2" charset="2"/>
              <a:buChar char="q"/>
            </a:pPr>
            <a:r>
              <a:rPr kumimoji="0" lang="en-US" altLang="zh-TW" sz="2200" b="1">
                <a:latin typeface="Arial" panose="020B0604020202020204" pitchFamily="34" charset="0"/>
              </a:rPr>
              <a:t>Good academic standing</a:t>
            </a:r>
          </a:p>
          <a:p>
            <a:pPr lvl="1" eaLnBrk="1" hangingPunct="1">
              <a:buFont typeface="Wingdings" panose="05000000000000000000" pitchFamily="2" charset="2"/>
              <a:buChar char="q"/>
            </a:pPr>
            <a:r>
              <a:rPr kumimoji="0" lang="en-US" altLang="zh-TW" sz="2200" b="1">
                <a:latin typeface="Arial" panose="020B0604020202020204" pitchFamily="34" charset="0"/>
              </a:rPr>
              <a:t>Specific program of study desired</a:t>
            </a:r>
          </a:p>
          <a:p>
            <a:pPr lvl="1" eaLnBrk="1" hangingPunct="1">
              <a:buFont typeface="Wingdings" panose="05000000000000000000" pitchFamily="2" charset="2"/>
              <a:buChar char="q"/>
            </a:pPr>
            <a:r>
              <a:rPr kumimoji="0" lang="en-US" altLang="zh-TW" sz="2200" b="1">
                <a:latin typeface="Arial" panose="020B0604020202020204" pitchFamily="34" charset="0"/>
              </a:rPr>
              <a:t>Enjoyable campus life</a:t>
            </a:r>
          </a:p>
          <a:p>
            <a:pPr lvl="1" eaLnBrk="1" hangingPunct="1">
              <a:buFont typeface="Wingdings" panose="05000000000000000000" pitchFamily="2" charset="2"/>
              <a:buChar char="q"/>
            </a:pPr>
            <a:r>
              <a:rPr kumimoji="0" lang="en-US" altLang="zh-TW" sz="2200" b="1">
                <a:latin typeface="Arial" panose="020B0604020202020204" pitchFamily="34" charset="0"/>
              </a:rPr>
              <a:t>Many friends from home</a:t>
            </a:r>
          </a:p>
          <a:p>
            <a:pPr lvl="1" eaLnBrk="1" hangingPunct="1">
              <a:buFont typeface="Wingdings" panose="05000000000000000000" pitchFamily="2" charset="2"/>
              <a:buChar char="q"/>
            </a:pPr>
            <a:r>
              <a:rPr kumimoji="0" lang="en-US" altLang="zh-TW" sz="2200" b="1">
                <a:latin typeface="Arial" panose="020B0604020202020204" pitchFamily="34" charset="0"/>
              </a:rPr>
              <a:t>High quality of faculty</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43</a:t>
            </a:fld>
            <a:endParaRPr lang="en-US" altLang="zh-TW"/>
          </a:p>
        </p:txBody>
      </p:sp>
    </p:spTree>
    <p:extLst>
      <p:ext uri="{BB962C8B-B14F-4D97-AF65-F5344CB8AC3E}">
        <p14:creationId xmlns:p14="http://schemas.microsoft.com/office/powerpoint/2010/main" val="61187393"/>
      </p:ext>
    </p:extLst>
  </p:cSld>
  <p:clrMapOvr>
    <a:masterClrMapping/>
  </p:clrMapOvr>
  <p:transition>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Checklist Response Strategy</a:t>
            </a:r>
          </a:p>
        </p:txBody>
      </p:sp>
      <p:pic>
        <p:nvPicPr>
          <p:cNvPr id="32773" name="Picture 3" descr="artclass"/>
          <p:cNvPicPr>
            <a:picLocks noChangeAspect="1" noChangeArrowheads="1"/>
          </p:cNvPicPr>
          <p:nvPr>
            <p:ph idx="1"/>
          </p:nvPr>
        </p:nvPicPr>
        <p:blipFill>
          <a:blip r:embed="rId3">
            <a:extLst>
              <a:ext uri="{28A0092B-C50C-407E-A947-70E740481C1C}">
                <a14:useLocalDpi xmlns:a14="http://schemas.microsoft.com/office/drawing/2010/main" val="0"/>
              </a:ext>
            </a:extLst>
          </a:blip>
          <a:srcRect t="15588"/>
          <a:stretch>
            <a:fillRect/>
          </a:stretch>
        </p:blipFill>
        <p:spPr>
          <a:xfrm>
            <a:off x="6057900" y="1217613"/>
            <a:ext cx="4216400" cy="4425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4" name="Rectangle 4"/>
          <p:cNvSpPr>
            <a:spLocks noChangeArrowheads="1"/>
          </p:cNvSpPr>
          <p:nvPr/>
        </p:nvSpPr>
        <p:spPr bwMode="auto">
          <a:xfrm>
            <a:off x="168598" y="3193022"/>
            <a:ext cx="8112125" cy="3167062"/>
          </a:xfrm>
          <a:prstGeom prst="rect">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22238">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sz="2000" b="1">
                <a:latin typeface="Arial" panose="020B0604020202020204" pitchFamily="34" charset="0"/>
              </a:rPr>
              <a:t>Which of the following factors influenced</a:t>
            </a:r>
          </a:p>
          <a:p>
            <a:pPr eaLnBrk="1" hangingPunct="1"/>
            <a:r>
              <a:rPr kumimoji="0" lang="en-US" altLang="zh-TW" sz="2000" b="1">
                <a:latin typeface="Arial" panose="020B0604020202020204" pitchFamily="34" charset="0"/>
              </a:rPr>
              <a:t>your decision to enroll in Metro U? (Check all that apply.)</a:t>
            </a:r>
          </a:p>
          <a:p>
            <a:pPr eaLnBrk="1" hangingPunct="1"/>
            <a:endParaRPr kumimoji="0" lang="en-US" altLang="zh-TW" sz="2000" b="1">
              <a:latin typeface="Arial" panose="020B0604020202020204" pitchFamily="34" charset="0"/>
            </a:endParaRPr>
          </a:p>
          <a:p>
            <a:pPr lvl="2" eaLnBrk="1" hangingPunct="1">
              <a:buFont typeface="Wingdings" panose="05000000000000000000" pitchFamily="2" charset="2"/>
              <a:buChar char="q"/>
            </a:pPr>
            <a:r>
              <a:rPr kumimoji="0" lang="en-US" altLang="zh-TW" sz="2000" b="1">
                <a:latin typeface="Arial" panose="020B0604020202020204" pitchFamily="34" charset="0"/>
              </a:rPr>
              <a:t> Tuition cost</a:t>
            </a:r>
          </a:p>
          <a:p>
            <a:pPr lvl="2" eaLnBrk="1" hangingPunct="1">
              <a:buFont typeface="Wingdings" panose="05000000000000000000" pitchFamily="2" charset="2"/>
              <a:buChar char="q"/>
            </a:pPr>
            <a:r>
              <a:rPr kumimoji="0" lang="en-US" altLang="zh-TW" sz="2000" b="1">
                <a:latin typeface="Arial" panose="020B0604020202020204" pitchFamily="34" charset="0"/>
              </a:rPr>
              <a:t> Specific program of study desired</a:t>
            </a:r>
          </a:p>
          <a:p>
            <a:pPr lvl="2" eaLnBrk="1" hangingPunct="1">
              <a:buFont typeface="Wingdings" panose="05000000000000000000" pitchFamily="2" charset="2"/>
              <a:buChar char="q"/>
            </a:pPr>
            <a:r>
              <a:rPr kumimoji="0" lang="en-US" altLang="zh-TW" sz="2000" b="1">
                <a:latin typeface="Arial" panose="020B0604020202020204" pitchFamily="34" charset="0"/>
              </a:rPr>
              <a:t> Parents’ preferences</a:t>
            </a:r>
          </a:p>
          <a:p>
            <a:pPr lvl="2" eaLnBrk="1" hangingPunct="1">
              <a:buFont typeface="Wingdings" panose="05000000000000000000" pitchFamily="2" charset="2"/>
              <a:buChar char="q"/>
            </a:pPr>
            <a:r>
              <a:rPr kumimoji="0" lang="en-US" altLang="zh-TW" sz="2000" b="1">
                <a:latin typeface="Arial" panose="020B0604020202020204" pitchFamily="34" charset="0"/>
              </a:rPr>
              <a:t> Opinion of brother or sister</a:t>
            </a:r>
          </a:p>
          <a:p>
            <a:pPr lvl="2" eaLnBrk="1" hangingPunct="1">
              <a:buFont typeface="Wingdings" panose="05000000000000000000" pitchFamily="2" charset="2"/>
              <a:buChar char="q"/>
            </a:pPr>
            <a:r>
              <a:rPr kumimoji="0" lang="en-US" altLang="zh-TW" sz="2000" b="1">
                <a:latin typeface="Arial" panose="020B0604020202020204" pitchFamily="34" charset="0"/>
              </a:rPr>
              <a:t> Many friends from home attend</a:t>
            </a:r>
          </a:p>
          <a:p>
            <a:pPr lvl="2" eaLnBrk="1" hangingPunct="1">
              <a:buFont typeface="Wingdings" panose="05000000000000000000" pitchFamily="2" charset="2"/>
              <a:buChar char="q"/>
            </a:pPr>
            <a:r>
              <a:rPr kumimoji="0" lang="en-US" altLang="zh-TW" sz="2000" b="1">
                <a:latin typeface="Arial" panose="020B0604020202020204" pitchFamily="34" charset="0"/>
              </a:rPr>
              <a:t> High quality of faculty</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44</a:t>
            </a:fld>
            <a:endParaRPr lang="en-US" altLang="zh-TW"/>
          </a:p>
        </p:txBody>
      </p:sp>
    </p:spTree>
    <p:extLst>
      <p:ext uri="{BB962C8B-B14F-4D97-AF65-F5344CB8AC3E}">
        <p14:creationId xmlns:p14="http://schemas.microsoft.com/office/powerpoint/2010/main" val="2128240355"/>
      </p:ext>
    </p:extLst>
  </p:cSld>
  <p:clrMapOvr>
    <a:masterClrMapping/>
  </p:clrMapOvr>
  <p:transition>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Rating Response Strategy</a:t>
            </a:r>
          </a:p>
        </p:txBody>
      </p:sp>
      <p:graphicFrame>
        <p:nvGraphicFramePr>
          <p:cNvPr id="992297" name="Group 41"/>
          <p:cNvGraphicFramePr>
            <a:graphicFrameLocks noGrp="1"/>
          </p:cNvGraphicFramePr>
          <p:nvPr>
            <p:ph idx="1"/>
          </p:nvPr>
        </p:nvGraphicFramePr>
        <p:xfrm>
          <a:off x="514350" y="1597025"/>
          <a:ext cx="9245600" cy="4564063"/>
        </p:xfrm>
        <a:graphic>
          <a:graphicData uri="http://schemas.openxmlformats.org/drawingml/2006/table">
            <a:tbl>
              <a:tblPr/>
              <a:tblGrid>
                <a:gridCol w="4229100"/>
                <a:gridCol w="1660525"/>
                <a:gridCol w="1662113"/>
                <a:gridCol w="1693862"/>
              </a:tblGrid>
              <a:tr h="79242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1"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Strongly influential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1"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Somewhat influential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1"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Not at all</a:t>
                      </a:r>
                    </a:p>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000" b="1"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influential</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754010">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Good academic reputation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rgbClr val="FFDD99"/>
                    </a:solidFill>
                  </a:tcPr>
                </a:tc>
              </a:tr>
              <a:tr h="755597">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Enjoyable campus life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r>
              <a:tr h="754010">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Many friends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r>
              <a:tr h="754010">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High quality faculty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cap="flat">
                      <a:noFill/>
                    </a:lnB>
                    <a:lnTlToBr>
                      <a:noFill/>
                    </a:lnTlToBr>
                    <a:lnBlToTr>
                      <a:noFill/>
                    </a:lnBlToTr>
                    <a:solidFill>
                      <a:srgbClr val="FFDD99"/>
                    </a:solidFill>
                  </a:tcPr>
                </a:tc>
              </a:tr>
              <a:tr h="754010">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4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rPr>
                        <a:t>Semester calendar</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r>
                        <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sym typeface="Wingdings" panose="05000000000000000000" pitchFamily="2" charset="2"/>
                        </a:rPr>
                        <a: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rgbClr val="FFDD99"/>
                    </a:solidFill>
                  </a:tcPr>
                </a:tc>
              </a:tr>
            </a:tbl>
          </a:graphicData>
        </a:graphic>
      </p:graphicFrame>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45</a:t>
            </a:fld>
            <a:endParaRPr lang="en-US" altLang="zh-TW"/>
          </a:p>
        </p:txBody>
      </p:sp>
    </p:spTree>
    <p:extLst>
      <p:ext uri="{BB962C8B-B14F-4D97-AF65-F5344CB8AC3E}">
        <p14:creationId xmlns:p14="http://schemas.microsoft.com/office/powerpoint/2010/main" val="1258157887"/>
      </p:ext>
    </p:extLst>
  </p:cSld>
  <p:clrMapOvr>
    <a:masterClrMapping/>
  </p:clrMapOvr>
  <p:transition>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Ranking</a:t>
            </a:r>
          </a:p>
        </p:txBody>
      </p:sp>
      <p:sp>
        <p:nvSpPr>
          <p:cNvPr id="36869" name="Text Box 3"/>
          <p:cNvSpPr txBox="1">
            <a:spLocks noChangeArrowheads="1"/>
          </p:cNvSpPr>
          <p:nvPr/>
        </p:nvSpPr>
        <p:spPr bwMode="auto">
          <a:xfrm>
            <a:off x="0" y="1693863"/>
            <a:ext cx="9996488" cy="2289175"/>
          </a:xfrm>
          <a:prstGeom prst="rect">
            <a:avLst/>
          </a:prstGeom>
          <a:solidFill>
            <a:srgbClr val="FFDD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spcBef>
                <a:spcPct val="50000"/>
              </a:spcBef>
            </a:pPr>
            <a:r>
              <a:rPr kumimoji="0" lang="en-US" altLang="zh-TW" sz="1800" b="1">
                <a:latin typeface="Arial" panose="020B0604020202020204" pitchFamily="34" charset="0"/>
              </a:rPr>
              <a:t>Please rank-order your top three factors from the following list based on their influence in encouraging you to apply to Metro U. Use 1 to indicate the most encouraging factor, 2 the next most encouraging factor, etc.</a:t>
            </a:r>
          </a:p>
          <a:p>
            <a:pPr eaLnBrk="1" hangingPunct="1"/>
            <a:r>
              <a:rPr kumimoji="0" lang="en-US" altLang="zh-TW" sz="1800" b="1">
                <a:latin typeface="Arial" panose="020B0604020202020204" pitchFamily="34" charset="0"/>
              </a:rPr>
              <a:t>_____ Opportunity to play collegiate sports</a:t>
            </a:r>
          </a:p>
          <a:p>
            <a:pPr eaLnBrk="1" hangingPunct="1"/>
            <a:r>
              <a:rPr kumimoji="0" lang="en-US" altLang="zh-TW" sz="1800" b="1">
                <a:latin typeface="Arial" panose="020B0604020202020204" pitchFamily="34" charset="0"/>
              </a:rPr>
              <a:t>_____ Closeness to home</a:t>
            </a:r>
          </a:p>
          <a:p>
            <a:pPr eaLnBrk="1" hangingPunct="1"/>
            <a:r>
              <a:rPr kumimoji="0" lang="en-US" altLang="zh-TW" sz="1800" b="1">
                <a:latin typeface="Arial" panose="020B0604020202020204" pitchFamily="34" charset="0"/>
              </a:rPr>
              <a:t>_____ Enjoyable campus life</a:t>
            </a:r>
          </a:p>
          <a:p>
            <a:pPr eaLnBrk="1" hangingPunct="1"/>
            <a:r>
              <a:rPr kumimoji="0" lang="en-US" altLang="zh-TW" sz="1800" b="1">
                <a:latin typeface="Arial" panose="020B0604020202020204" pitchFamily="34" charset="0"/>
              </a:rPr>
              <a:t>_____ Good academic reputation</a:t>
            </a:r>
          </a:p>
          <a:p>
            <a:pPr eaLnBrk="1" hangingPunct="1"/>
            <a:r>
              <a:rPr kumimoji="0" lang="en-US" altLang="zh-TW" sz="1800" b="1">
                <a:latin typeface="Arial" panose="020B0604020202020204" pitchFamily="34" charset="0"/>
              </a:rPr>
              <a:t>_____ High quality of faculty</a:t>
            </a:r>
          </a:p>
        </p:txBody>
      </p:sp>
      <p:pic>
        <p:nvPicPr>
          <p:cNvPr id="36870" name="Picture 4" descr="myerswinte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367213" y="2909888"/>
            <a:ext cx="5907087" cy="3935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46</a:t>
            </a:fld>
            <a:endParaRPr lang="en-US" altLang="zh-TW"/>
          </a:p>
        </p:txBody>
      </p:sp>
    </p:spTree>
    <p:extLst>
      <p:ext uri="{BB962C8B-B14F-4D97-AF65-F5344CB8AC3E}">
        <p14:creationId xmlns:p14="http://schemas.microsoft.com/office/powerpoint/2010/main" val="2242351307"/>
      </p:ext>
    </p:extLst>
  </p:cSld>
  <p:clrMapOvr>
    <a:masterClrMapping/>
  </p:clrMapOvr>
  <p:transition>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Summary of Scale Types</a:t>
            </a:r>
          </a:p>
        </p:txBody>
      </p:sp>
      <p:graphicFrame>
        <p:nvGraphicFramePr>
          <p:cNvPr id="996406" name="Group 54"/>
          <p:cNvGraphicFramePr>
            <a:graphicFrameLocks noGrp="1"/>
          </p:cNvGraphicFramePr>
          <p:nvPr>
            <p:ph idx="1"/>
          </p:nvPr>
        </p:nvGraphicFramePr>
        <p:xfrm>
          <a:off x="600075" y="1557338"/>
          <a:ext cx="9159875" cy="4848240"/>
        </p:xfrm>
        <a:graphic>
          <a:graphicData uri="http://schemas.openxmlformats.org/drawingml/2006/table">
            <a:tbl>
              <a:tblPr/>
              <a:tblGrid>
                <a:gridCol w="1622425"/>
                <a:gridCol w="4037013"/>
                <a:gridCol w="995362"/>
                <a:gridCol w="993775"/>
                <a:gridCol w="1511300"/>
              </a:tblGrid>
              <a:tr h="590511">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rPr>
                        <a:t>Type</a:t>
                      </a:r>
                      <a:endParaRPr kumimoji="1" lang="en-US" altLang="zh-TW" sz="2400" b="0"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rPr>
                        <a:t>Restrictions</a:t>
                      </a:r>
                      <a:endParaRPr kumimoji="1" lang="en-US" altLang="zh-TW" sz="2400" b="0"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rPr>
                        <a:t>Scale Items</a:t>
                      </a:r>
                      <a:endParaRPr kumimoji="1" lang="en-US" altLang="zh-TW" sz="2400" b="0"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rPr>
                        <a:t>Scale points</a:t>
                      </a:r>
                      <a:endParaRPr kumimoji="1" lang="en-US" altLang="zh-TW" sz="2400" b="0"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rPr>
                        <a:t>Data Type</a:t>
                      </a:r>
                      <a:endParaRPr kumimoji="1" lang="en-US" altLang="zh-TW" sz="2400" b="0"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r>
              <a:tr h="335258">
                <a:tc gridSpan="5">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CC3300"/>
                          </a:solidFill>
                          <a:effectLst/>
                          <a:latin typeface="Times New Roman" panose="02020603050405020304" pitchFamily="18" charset="0"/>
                          <a:ea typeface="新細明體" panose="02020500000000000000" pitchFamily="18" charset="-120"/>
                          <a:cs typeface="Arial" panose="020B0604020202020204" pitchFamily="34" charset="0"/>
                        </a:rPr>
                        <a:t>Rating Scales</a:t>
                      </a:r>
                      <a:endParaRPr kumimoji="1" lang="en-US" altLang="zh-TW" sz="2800" b="0" i="0" u="none" strike="noStrike" cap="none" normalizeH="0" baseline="0" smtClean="0">
                        <a:ln>
                          <a:noFill/>
                        </a:ln>
                        <a:solidFill>
                          <a:srgbClr val="CC3300"/>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66706">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Simple Category Scale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Needs mutually exclusive choices</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One or more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Nominal</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r>
              <a:tr h="846082">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Multiple Choice Single-Response Scale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Needs mutually exclusive choices; may use exhaustive list or ‘other’</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many</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Nominal</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r>
              <a:tr h="1074667">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Multiple Choice Multiple-Response Scale</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(checklist)</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Needs mutually exclusive choices; needs exhaustive list or ‘other’</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many</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Nominal</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r>
              <a:tr h="666706">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Likert Scale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Needs definitive positive or negative statements with which to agree/disagree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One or more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Ordinal</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r>
              <a:tr h="668294">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Likert-type Scale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Needs definitive positive or negative statements with which to agree/disagree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One or more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 or 9</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Ordinal</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r>
            </a:tbl>
          </a:graphicData>
        </a:graphic>
      </p:graphicFrame>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6F80DD45-4983-499F-ADA3-1FA0C0122E0B}" type="slidenum">
              <a:rPr lang="en-US" altLang="zh-TW" smtClean="0"/>
              <a:pPr>
                <a:defRPr/>
              </a:pPr>
              <a:t>47</a:t>
            </a:fld>
            <a:endParaRPr lang="en-US" altLang="zh-TW"/>
          </a:p>
        </p:txBody>
      </p:sp>
    </p:spTree>
    <p:extLst>
      <p:ext uri="{BB962C8B-B14F-4D97-AF65-F5344CB8AC3E}">
        <p14:creationId xmlns:p14="http://schemas.microsoft.com/office/powerpoint/2010/main" val="600179016"/>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Summary of Scale Types</a:t>
            </a:r>
          </a:p>
        </p:txBody>
      </p:sp>
      <p:graphicFrame>
        <p:nvGraphicFramePr>
          <p:cNvPr id="998403" name="Group 3"/>
          <p:cNvGraphicFramePr>
            <a:graphicFrameLocks noGrp="1"/>
          </p:cNvGraphicFramePr>
          <p:nvPr>
            <p:ph idx="1"/>
            <p:extLst>
              <p:ext uri="{D42A27DB-BD31-4B8C-83A1-F6EECF244321}">
                <p14:modId xmlns:p14="http://schemas.microsoft.com/office/powerpoint/2010/main" val="1790648621"/>
              </p:ext>
            </p:extLst>
          </p:nvPr>
        </p:nvGraphicFramePr>
        <p:xfrm>
          <a:off x="737518" y="1334418"/>
          <a:ext cx="8648104" cy="5273110"/>
        </p:xfrm>
        <a:graphic>
          <a:graphicData uri="http://schemas.openxmlformats.org/drawingml/2006/table">
            <a:tbl>
              <a:tblPr/>
              <a:tblGrid>
                <a:gridCol w="1531778"/>
                <a:gridCol w="3811462"/>
                <a:gridCol w="939750"/>
                <a:gridCol w="938252"/>
                <a:gridCol w="1426862"/>
              </a:tblGrid>
              <a:tr h="55520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dirty="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rPr>
                        <a:t>Type</a:t>
                      </a:r>
                      <a:endParaRPr kumimoji="1" lang="en-US" altLang="zh-TW" sz="2400" b="0" i="0" u="none" strike="noStrike" cap="none" normalizeH="0" baseline="0" dirty="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rPr>
                        <a:t>Restrictions</a:t>
                      </a:r>
                      <a:endParaRPr kumimoji="1" lang="en-US" altLang="zh-TW" sz="2400" b="0"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rPr>
                        <a:t>Scale Items</a:t>
                      </a:r>
                      <a:endParaRPr kumimoji="1" lang="en-US" altLang="zh-TW" sz="2400" b="0"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rPr>
                        <a:t>Scale points</a:t>
                      </a:r>
                      <a:endParaRPr kumimoji="1" lang="en-US" altLang="zh-TW" sz="2400" b="0"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rPr>
                        <a:t>Data Type</a:t>
                      </a:r>
                      <a:endParaRPr kumimoji="1" lang="en-US" altLang="zh-TW" sz="2400" b="0" i="0" u="none" strike="noStrike" cap="none" normalizeH="0" baseline="0" smtClean="0">
                        <a:ln>
                          <a:noFill/>
                        </a:ln>
                        <a:solidFill>
                          <a:schemeClr val="bg1"/>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r>
              <a:tr h="55520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Semantic Differential Scale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Needs words that are opposites to anchor the graphic space.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One or more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7</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Ordinal</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r>
              <a:tr h="125650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Numerical Scale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dirty="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Needs concepts with standardized or defined meanings; needs numbers anchor the end-points or points along the scale; score is a measurement of graphical space from one anchor.</a:t>
                      </a:r>
                      <a:endParaRPr kumimoji="1" lang="en-US" altLang="zh-TW" sz="2800" b="0" i="0" u="none" strike="noStrike" cap="none" normalizeH="0" baseline="0" dirty="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One or many</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3-10</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Ordinal or Interval</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r>
              <a:tr h="55520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Multiple Rating List Scale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Needs words that are opposites to anchor the end-points on the verbal scale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Up to 10</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5-7</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Ordinal</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r>
              <a:tr h="55520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Fixed Sum Scale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Participant needs ability to calculate total to some fixed number, often 100.</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Two or more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none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Interval or Ratio</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r>
              <a:tr h="555205">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Stapel Scale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Needs verbal labels that are operationally defined or standard.</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One or more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Ordinal or Interval</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r>
              <a:tr h="1022738">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4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Graphic Rating Scale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Needs visual images that can be interpreted as positive or negative anchors; score is a measurement of graphical space from one anchor.</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One or more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none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dirty="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Ordinal </a:t>
                      </a:r>
                      <a:endParaRPr kumimoji="1" lang="en-US" altLang="zh-TW" sz="1600" b="0" i="0" u="none" strike="noStrike" cap="none" normalizeH="0" baseline="0" dirty="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dirty="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(Interval, or Ratio)</a:t>
                      </a:r>
                      <a:endParaRPr kumimoji="1" lang="en-US" altLang="zh-TW" sz="2800" b="0" i="0" u="none" strike="noStrike" cap="none" normalizeH="0" baseline="0" dirty="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r>
            </a:tbl>
          </a:graphicData>
        </a:graphic>
      </p:graphicFrame>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6F80DD45-4983-499F-ADA3-1FA0C0122E0B}" type="slidenum">
              <a:rPr lang="en-US" altLang="zh-TW" smtClean="0"/>
              <a:pPr>
                <a:defRPr/>
              </a:pPr>
              <a:t>48</a:t>
            </a:fld>
            <a:endParaRPr lang="en-US" altLang="zh-TW"/>
          </a:p>
        </p:txBody>
      </p:sp>
    </p:spTree>
    <p:extLst>
      <p:ext uri="{BB962C8B-B14F-4D97-AF65-F5344CB8AC3E}">
        <p14:creationId xmlns:p14="http://schemas.microsoft.com/office/powerpoint/2010/main" val="392642546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Summary of Scale Types</a:t>
            </a:r>
          </a:p>
        </p:txBody>
      </p:sp>
      <p:graphicFrame>
        <p:nvGraphicFramePr>
          <p:cNvPr id="1000490" name="Group 42"/>
          <p:cNvGraphicFramePr>
            <a:graphicFrameLocks noGrp="1"/>
          </p:cNvGraphicFramePr>
          <p:nvPr>
            <p:ph idx="1"/>
          </p:nvPr>
        </p:nvGraphicFramePr>
        <p:xfrm>
          <a:off x="769938" y="1978025"/>
          <a:ext cx="8734425" cy="3486150"/>
        </p:xfrm>
        <a:graphic>
          <a:graphicData uri="http://schemas.openxmlformats.org/drawingml/2006/table">
            <a:tbl>
              <a:tblPr/>
              <a:tblGrid>
                <a:gridCol w="1547812"/>
                <a:gridCol w="3848100"/>
                <a:gridCol w="949325"/>
                <a:gridCol w="949325"/>
                <a:gridCol w="1439863"/>
              </a:tblGrid>
              <a:tr h="685800">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800" b="1" i="0" u="none" strike="noStrike" cap="none" normalizeH="0" baseline="0" smtClean="0">
                          <a:ln>
                            <a:noFill/>
                          </a:ln>
                          <a:solidFill>
                            <a:srgbClr val="FFFFFF"/>
                          </a:solidFill>
                          <a:effectLst/>
                          <a:latin typeface="Times New Roman" panose="02020603050405020304" pitchFamily="18" charset="0"/>
                          <a:ea typeface="新細明體" panose="02020500000000000000" pitchFamily="18" charset="-120"/>
                          <a:cs typeface="Arial" panose="020B0604020202020204" pitchFamily="34" charset="0"/>
                        </a:rPr>
                        <a:t>Type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800" b="1" i="0" u="none" strike="noStrike" cap="none" normalizeH="0" baseline="0" smtClean="0">
                          <a:ln>
                            <a:noFill/>
                          </a:ln>
                          <a:solidFill>
                            <a:srgbClr val="FFFFFF"/>
                          </a:solidFill>
                          <a:effectLst/>
                          <a:latin typeface="Times New Roman" panose="02020603050405020304" pitchFamily="18" charset="0"/>
                          <a:ea typeface="新細明體" panose="02020500000000000000" pitchFamily="18" charset="-120"/>
                          <a:cs typeface="Arial" panose="020B0604020202020204" pitchFamily="34" charset="0"/>
                        </a:rPr>
                        <a:t>Restrictions</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800" b="1" i="0" u="none" strike="noStrike" cap="none" normalizeH="0" baseline="0" smtClean="0">
                          <a:ln>
                            <a:noFill/>
                          </a:ln>
                          <a:solidFill>
                            <a:srgbClr val="FFFFFF"/>
                          </a:solidFill>
                          <a:effectLst/>
                          <a:latin typeface="Times New Roman" panose="02020603050405020304" pitchFamily="18" charset="0"/>
                          <a:ea typeface="新細明體" panose="02020500000000000000" pitchFamily="18" charset="-120"/>
                          <a:cs typeface="Arial" panose="020B0604020202020204" pitchFamily="34" charset="0"/>
                        </a:rPr>
                        <a:t>Scale Items</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800" b="1" i="0" u="none" strike="noStrike" cap="none" normalizeH="0" baseline="0" smtClean="0">
                          <a:ln>
                            <a:noFill/>
                          </a:ln>
                          <a:solidFill>
                            <a:srgbClr val="FFFFFF"/>
                          </a:solidFill>
                          <a:effectLst/>
                          <a:latin typeface="Times New Roman" panose="02020603050405020304" pitchFamily="18" charset="0"/>
                          <a:ea typeface="新細明體" panose="02020500000000000000" pitchFamily="18" charset="-120"/>
                          <a:cs typeface="Arial" panose="020B0604020202020204" pitchFamily="34" charset="0"/>
                        </a:rPr>
                        <a:t>Scale points</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800" b="1" i="0" u="none" strike="noStrike" cap="none" normalizeH="0" baseline="0" smtClean="0">
                          <a:ln>
                            <a:noFill/>
                          </a:ln>
                          <a:solidFill>
                            <a:srgbClr val="FFFFFF"/>
                          </a:solidFill>
                          <a:effectLst/>
                          <a:latin typeface="Times New Roman" panose="02020603050405020304" pitchFamily="18" charset="0"/>
                          <a:ea typeface="新細明體" panose="02020500000000000000" pitchFamily="18" charset="-120"/>
                          <a:cs typeface="Arial" panose="020B0604020202020204" pitchFamily="34" charset="0"/>
                        </a:rPr>
                        <a:t>Data Type</a:t>
                      </a:r>
                      <a:endParaRPr kumimoji="1" lang="en-US" altLang="zh-TW" sz="28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3300"/>
                    </a:solidFill>
                  </a:tcPr>
                </a:tc>
              </a:tr>
              <a:tr h="400050">
                <a:tc gridSpan="5">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2000" b="1" i="0" u="none" strike="noStrike" cap="none" normalizeH="0" baseline="0" smtClean="0">
                          <a:ln>
                            <a:noFill/>
                          </a:ln>
                          <a:solidFill>
                            <a:srgbClr val="CC3300"/>
                          </a:solidFill>
                          <a:effectLst/>
                          <a:latin typeface="Times New Roman" panose="02020603050405020304" pitchFamily="18" charset="0"/>
                          <a:ea typeface="新細明體" panose="02020500000000000000" pitchFamily="18" charset="-120"/>
                          <a:cs typeface="Arial" panose="020B0604020202020204" pitchFamily="34" charset="0"/>
                        </a:rPr>
                        <a:t>Ranking Scales</a:t>
                      </a:r>
                      <a:endParaRPr kumimoji="1" lang="en-US" altLang="zh-TW" sz="2000" b="0" i="0" u="none" strike="noStrike" cap="none" normalizeH="0" baseline="0" smtClean="0">
                        <a:ln>
                          <a:noFill/>
                        </a:ln>
                        <a:solidFill>
                          <a:srgbClr val="CC3300"/>
                        </a:solidFill>
                        <a:effectLst/>
                        <a:latin typeface="Times New Roman" panose="02020603050405020304" pitchFamily="18" charset="0"/>
                        <a:ea typeface="新細明體" panose="02020500000000000000" pitchFamily="18" charset="-12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914400">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Paired Comparison Scale</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Number is controlled by participant’s stamina and interest.</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Up to 10</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Ordinal</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r>
              <a:tr h="857250">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Forced Ranking Scale</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Needs mutually exclusive choices.</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Up to 10</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many</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Ordinal or Interval</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E0D"/>
                    </a:solidFill>
                  </a:tcPr>
                </a:tc>
              </a:tr>
              <a:tr h="628650">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1"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Arial" panose="020B0604020202020204" pitchFamily="34" charset="0"/>
                        </a:rPr>
                        <a:t>Comparative Scale</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Can use verbal or graphical scale.</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Up to 10</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None/>
                        <a:tabLst/>
                      </a:pPr>
                      <a:endParaRPr kumimoji="1" lang="zh-TW"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c>
                  <a:txBody>
                    <a:bodyPr/>
                    <a:lstStyle>
                      <a:lvl1pPr>
                        <a:spcBef>
                          <a:spcPct val="30000"/>
                        </a:spcBef>
                        <a:buClr>
                          <a:schemeClr val="accent2"/>
                        </a:buClr>
                        <a:buFont typeface="Wingdings" panose="05000000000000000000" pitchFamily="2" charset="2"/>
                        <a:defRPr kumimoji="1" sz="2800">
                          <a:solidFill>
                            <a:srgbClr val="000099"/>
                          </a:solidFill>
                          <a:latin typeface="Times New Roman" panose="02020603050405020304" pitchFamily="18" charset="0"/>
                          <a:ea typeface="標楷體" panose="03000509000000000000" pitchFamily="65" charset="-120"/>
                        </a:defRPr>
                      </a:lvl1pPr>
                      <a:lvl2pPr>
                        <a:spcBef>
                          <a:spcPct val="20000"/>
                        </a:spcBef>
                        <a:buClr>
                          <a:schemeClr val="hlink"/>
                        </a:buClr>
                        <a:buFont typeface="Webdings" panose="05030102010509060703" pitchFamily="18" charset="2"/>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buFont typeface="Wingdings" panose="05000000000000000000" pitchFamily="2" charset="2"/>
                        <a:defRPr kumimoji="1" sz="2000">
                          <a:solidFill>
                            <a:schemeClr val="folHlink"/>
                          </a:solidFill>
                          <a:latin typeface="Times New Roman" panose="02020603050405020304" pitchFamily="18" charset="0"/>
                          <a:ea typeface="新細明體" panose="02020500000000000000" pitchFamily="18" charset="-120"/>
                        </a:defRPr>
                      </a:lvl3pPr>
                      <a:lvl4pPr>
                        <a:spcBef>
                          <a:spcPct val="20000"/>
                        </a:spcBef>
                        <a:buFont typeface="Wingdings" panose="05000000000000000000" pitchFamily="2" charset="2"/>
                        <a:defRPr kumimoji="1">
                          <a:solidFill>
                            <a:srgbClr val="CC0000"/>
                          </a:solidFill>
                          <a:latin typeface="Times New Roman" panose="02020603050405020304" pitchFamily="18" charset="0"/>
                          <a:ea typeface="新細明體" panose="02020500000000000000" pitchFamily="18" charset="-120"/>
                        </a:defRPr>
                      </a:lvl4pPr>
                      <a:lvl5pPr>
                        <a:spcBef>
                          <a:spcPct val="20000"/>
                        </a:spcBef>
                        <a:defRPr kumimoji="1">
                          <a:solidFill>
                            <a:schemeClr val="folHlink"/>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folHlink"/>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1" lang="en-US" altLang="zh-TW" sz="1600" b="0" i="0" u="none" strike="noStrike" cap="none" normalizeH="0" baseline="0" smtClean="0">
                          <a:ln>
                            <a:noFill/>
                          </a:ln>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Ordinal</a:t>
                      </a:r>
                      <a:endParaRPr kumimoji="1" lang="en-US" altLang="zh-TW" sz="1600" b="0" i="0" u="none" strike="noStrike" cap="none" normalizeH="0" baseline="0" smtClean="0">
                        <a:ln>
                          <a:noFill/>
                        </a:ln>
                        <a:solidFill>
                          <a:srgbClr val="000099"/>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99"/>
                    </a:solidFill>
                  </a:tcPr>
                </a:tc>
              </a:tr>
            </a:tbl>
          </a:graphicData>
        </a:graphic>
      </p:graphicFrame>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6F80DD45-4983-499F-ADA3-1FA0C0122E0B}" type="slidenum">
              <a:rPr lang="en-US" altLang="zh-TW" smtClean="0"/>
              <a:pPr>
                <a:defRPr/>
              </a:pPr>
              <a:t>49</a:t>
            </a:fld>
            <a:endParaRPr lang="en-US" altLang="zh-TW"/>
          </a:p>
        </p:txBody>
      </p:sp>
    </p:spTree>
    <p:extLst>
      <p:ext uri="{BB962C8B-B14F-4D97-AF65-F5344CB8AC3E}">
        <p14:creationId xmlns:p14="http://schemas.microsoft.com/office/powerpoint/2010/main" val="406823394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Improving Predictability</a:t>
            </a:r>
            <a:r>
              <a:rPr lang="en-US" altLang="zh-TW" smtClean="0">
                <a:ea typeface="新細明體" panose="02020500000000000000" pitchFamily="18" charset="-120"/>
              </a:rPr>
              <a:t> </a:t>
            </a:r>
          </a:p>
        </p:txBody>
      </p:sp>
      <p:grpSp>
        <p:nvGrpSpPr>
          <p:cNvPr id="881667" name="Group 3"/>
          <p:cNvGrpSpPr>
            <a:grpSpLocks/>
          </p:cNvGrpSpPr>
          <p:nvPr/>
        </p:nvGrpSpPr>
        <p:grpSpPr bwMode="auto">
          <a:xfrm>
            <a:off x="469900" y="3932238"/>
            <a:ext cx="3297238" cy="1169987"/>
            <a:chOff x="288" y="2592"/>
            <a:chExt cx="1920" cy="816"/>
          </a:xfrm>
        </p:grpSpPr>
        <p:sp>
          <p:nvSpPr>
            <p:cNvPr id="11286" name="AutoShape 4"/>
            <p:cNvSpPr>
              <a:spLocks noChangeArrowheads="1"/>
            </p:cNvSpPr>
            <p:nvPr/>
          </p:nvSpPr>
          <p:spPr bwMode="auto">
            <a:xfrm>
              <a:off x="288" y="2592"/>
              <a:ext cx="1440" cy="816"/>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Reference groups</a:t>
              </a:r>
            </a:p>
          </p:txBody>
        </p:sp>
        <p:sp>
          <p:nvSpPr>
            <p:cNvPr id="11287" name="Line 5"/>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881670" name="Group 6"/>
          <p:cNvGrpSpPr>
            <a:grpSpLocks/>
          </p:cNvGrpSpPr>
          <p:nvPr/>
        </p:nvGrpSpPr>
        <p:grpSpPr bwMode="auto">
          <a:xfrm>
            <a:off x="684213" y="2371725"/>
            <a:ext cx="3168650" cy="1187450"/>
            <a:chOff x="384" y="1872"/>
            <a:chExt cx="1776" cy="749"/>
          </a:xfrm>
        </p:grpSpPr>
        <p:sp>
          <p:nvSpPr>
            <p:cNvPr id="11284" name="AutoShape 7">
              <a:hlinkHover r:id="" action="ppaction://macro?name=changecolor"/>
            </p:cNvPr>
            <p:cNvSpPr>
              <a:spLocks noChangeArrowheads="1"/>
            </p:cNvSpPr>
            <p:nvPr/>
          </p:nvSpPr>
          <p:spPr bwMode="auto">
            <a:xfrm>
              <a:off x="384" y="1872"/>
              <a:ext cx="1387"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Multiple measures</a:t>
              </a:r>
            </a:p>
          </p:txBody>
        </p:sp>
        <p:sp>
          <p:nvSpPr>
            <p:cNvPr id="11285" name="Line 8"/>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881673" name="Oval 9"/>
          <p:cNvSpPr>
            <a:spLocks noChangeArrowheads="1"/>
          </p:cNvSpPr>
          <p:nvPr/>
        </p:nvSpPr>
        <p:spPr bwMode="auto">
          <a:xfrm>
            <a:off x="3665538" y="2828925"/>
            <a:ext cx="2857500" cy="2252663"/>
          </a:xfrm>
          <a:prstGeom prst="ellipse">
            <a:avLst/>
          </a:prstGeom>
          <a:gradFill rotWithShape="0">
            <a:gsLst>
              <a:gs pos="0">
                <a:schemeClr val="bg1"/>
              </a:gs>
              <a:gs pos="100000">
                <a:srgbClr val="FFAE0D"/>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Factors</a:t>
            </a:r>
          </a:p>
        </p:txBody>
      </p:sp>
      <p:grpSp>
        <p:nvGrpSpPr>
          <p:cNvPr id="881674" name="Group 10"/>
          <p:cNvGrpSpPr>
            <a:grpSpLocks/>
          </p:cNvGrpSpPr>
          <p:nvPr/>
        </p:nvGrpSpPr>
        <p:grpSpPr bwMode="auto">
          <a:xfrm>
            <a:off x="6546850" y="2547938"/>
            <a:ext cx="3079750" cy="1187450"/>
            <a:chOff x="3745" y="1872"/>
            <a:chExt cx="1727" cy="749"/>
          </a:xfrm>
        </p:grpSpPr>
        <p:sp>
          <p:nvSpPr>
            <p:cNvPr id="11282" name="AutoShape 11"/>
            <p:cNvSpPr>
              <a:spLocks noChangeArrowheads="1"/>
            </p:cNvSpPr>
            <p:nvPr/>
          </p:nvSpPr>
          <p:spPr bwMode="auto">
            <a:xfrm>
              <a:off x="3984" y="1872"/>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Strong</a:t>
              </a:r>
            </a:p>
          </p:txBody>
        </p:sp>
        <p:sp>
          <p:nvSpPr>
            <p:cNvPr id="11283" name="Line 12"/>
            <p:cNvSpPr>
              <a:spLocks noChangeShapeType="1"/>
            </p:cNvSpPr>
            <p:nvPr/>
          </p:nvSpPr>
          <p:spPr bwMode="auto">
            <a:xfrm rot="6837260">
              <a:off x="3685" y="2332"/>
              <a:ext cx="310" cy="1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881677" name="Group 13"/>
          <p:cNvGrpSpPr>
            <a:grpSpLocks/>
          </p:cNvGrpSpPr>
          <p:nvPr/>
        </p:nvGrpSpPr>
        <p:grpSpPr bwMode="auto">
          <a:xfrm>
            <a:off x="3767138" y="1616075"/>
            <a:ext cx="2779712" cy="1187450"/>
            <a:chOff x="1771" y="1008"/>
            <a:chExt cx="2391" cy="948"/>
          </a:xfrm>
        </p:grpSpPr>
        <p:sp>
          <p:nvSpPr>
            <p:cNvPr id="11280" name="AutoShape 14"/>
            <p:cNvSpPr>
              <a:spLocks noChangeArrowheads="1"/>
            </p:cNvSpPr>
            <p:nvPr/>
          </p:nvSpPr>
          <p:spPr bwMode="auto">
            <a:xfrm>
              <a:off x="1771" y="1008"/>
              <a:ext cx="2391" cy="749"/>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Specific</a:t>
              </a:r>
            </a:p>
          </p:txBody>
        </p:sp>
        <p:cxnSp>
          <p:nvCxnSpPr>
            <p:cNvPr id="11281" name="AutoShape 15"/>
            <p:cNvCxnSpPr>
              <a:cxnSpLocks noChangeShapeType="1"/>
              <a:endCxn id="881673" idx="0"/>
            </p:cNvCxnSpPr>
            <p:nvPr/>
          </p:nvCxnSpPr>
          <p:spPr bwMode="auto">
            <a:xfrm>
              <a:off x="2904" y="1752"/>
              <a:ext cx="9" cy="2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81680" name="Group 16"/>
          <p:cNvGrpSpPr>
            <a:grpSpLocks/>
          </p:cNvGrpSpPr>
          <p:nvPr/>
        </p:nvGrpSpPr>
        <p:grpSpPr bwMode="auto">
          <a:xfrm>
            <a:off x="3938588" y="5102225"/>
            <a:ext cx="2644775" cy="1566863"/>
            <a:chOff x="2208" y="3260"/>
            <a:chExt cx="1483" cy="949"/>
          </a:xfrm>
        </p:grpSpPr>
        <p:sp>
          <p:nvSpPr>
            <p:cNvPr id="11278" name="AutoShape 17"/>
            <p:cNvSpPr>
              <a:spLocks noChangeArrowheads="1"/>
            </p:cNvSpPr>
            <p:nvPr/>
          </p:nvSpPr>
          <p:spPr bwMode="auto">
            <a:xfrm>
              <a:off x="2208" y="3434"/>
              <a:ext cx="1483" cy="775"/>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Basis</a:t>
              </a:r>
            </a:p>
          </p:txBody>
        </p:sp>
        <p:sp>
          <p:nvSpPr>
            <p:cNvPr id="11279" name="Line 18"/>
            <p:cNvSpPr>
              <a:spLocks noChangeShapeType="1"/>
            </p:cNvSpPr>
            <p:nvPr/>
          </p:nvSpPr>
          <p:spPr bwMode="auto">
            <a:xfrm>
              <a:off x="2856" y="3260"/>
              <a:ext cx="0" cy="1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881683" name="Group 19"/>
          <p:cNvGrpSpPr>
            <a:grpSpLocks/>
          </p:cNvGrpSpPr>
          <p:nvPr/>
        </p:nvGrpSpPr>
        <p:grpSpPr bwMode="auto">
          <a:xfrm>
            <a:off x="6523038" y="3957638"/>
            <a:ext cx="3236912" cy="1187450"/>
            <a:chOff x="3657" y="2498"/>
            <a:chExt cx="1815" cy="749"/>
          </a:xfrm>
        </p:grpSpPr>
        <p:sp>
          <p:nvSpPr>
            <p:cNvPr id="11276" name="AutoShape 20"/>
            <p:cNvSpPr>
              <a:spLocks noChangeArrowheads="1"/>
            </p:cNvSpPr>
            <p:nvPr/>
          </p:nvSpPr>
          <p:spPr bwMode="auto">
            <a:xfrm>
              <a:off x="3984" y="2498"/>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Direct</a:t>
              </a:r>
            </a:p>
          </p:txBody>
        </p:sp>
        <p:sp>
          <p:nvSpPr>
            <p:cNvPr id="11277" name="Line 21"/>
            <p:cNvSpPr>
              <a:spLocks noChangeShapeType="1"/>
            </p:cNvSpPr>
            <p:nvPr/>
          </p:nvSpPr>
          <p:spPr bwMode="auto">
            <a:xfrm flipH="1" flipV="1">
              <a:off x="3657" y="2699"/>
              <a:ext cx="327" cy="1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B50BA8D5-42E7-442D-8DDB-0282D5A8394A}" type="slidenum">
              <a:rPr lang="en-US" altLang="zh-TW" smtClean="0"/>
              <a:pPr>
                <a:defRPr/>
              </a:pPr>
              <a:t>5</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81673"/>
                                        </p:tgtEl>
                                        <p:attrNameLst>
                                          <p:attrName>style.visibility</p:attrName>
                                        </p:attrNameLst>
                                      </p:cBhvr>
                                      <p:to>
                                        <p:strVal val="visible"/>
                                      </p:to>
                                    </p:set>
                                    <p:animEffect transition="in" filter="blinds(horizontal)">
                                      <p:cBhvr>
                                        <p:cTn id="7" dur="500"/>
                                        <p:tgtEl>
                                          <p:spTgt spid="8816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81677"/>
                                        </p:tgtEl>
                                        <p:attrNameLst>
                                          <p:attrName>style.visibility</p:attrName>
                                        </p:attrNameLst>
                                      </p:cBhvr>
                                      <p:to>
                                        <p:strVal val="visible"/>
                                      </p:to>
                                    </p:set>
                                    <p:animEffect transition="in" filter="blinds(horizontal)">
                                      <p:cBhvr>
                                        <p:cTn id="12" dur="500"/>
                                        <p:tgtEl>
                                          <p:spTgt spid="8816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81674"/>
                                        </p:tgtEl>
                                        <p:attrNameLst>
                                          <p:attrName>style.visibility</p:attrName>
                                        </p:attrNameLst>
                                      </p:cBhvr>
                                      <p:to>
                                        <p:strVal val="visible"/>
                                      </p:to>
                                    </p:set>
                                    <p:animEffect transition="in" filter="blinds(horizontal)">
                                      <p:cBhvr>
                                        <p:cTn id="17" dur="500"/>
                                        <p:tgtEl>
                                          <p:spTgt spid="8816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881683"/>
                                        </p:tgtEl>
                                        <p:attrNameLst>
                                          <p:attrName>style.visibility</p:attrName>
                                        </p:attrNameLst>
                                      </p:cBhvr>
                                      <p:to>
                                        <p:strVal val="visible"/>
                                      </p:to>
                                    </p:set>
                                    <p:animEffect transition="in" filter="blinds(horizontal)">
                                      <p:cBhvr>
                                        <p:cTn id="22" dur="500"/>
                                        <p:tgtEl>
                                          <p:spTgt spid="88168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81680"/>
                                        </p:tgtEl>
                                        <p:attrNameLst>
                                          <p:attrName>style.visibility</p:attrName>
                                        </p:attrNameLst>
                                      </p:cBhvr>
                                      <p:to>
                                        <p:strVal val="visible"/>
                                      </p:to>
                                    </p:set>
                                    <p:animEffect transition="in" filter="blinds(horizontal)">
                                      <p:cBhvr>
                                        <p:cTn id="27" dur="500"/>
                                        <p:tgtEl>
                                          <p:spTgt spid="88168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81667"/>
                                        </p:tgtEl>
                                        <p:attrNameLst>
                                          <p:attrName>style.visibility</p:attrName>
                                        </p:attrNameLst>
                                      </p:cBhvr>
                                      <p:to>
                                        <p:strVal val="visible"/>
                                      </p:to>
                                    </p:set>
                                    <p:animEffect transition="in" filter="blinds(horizontal)">
                                      <p:cBhvr>
                                        <p:cTn id="32" dur="500"/>
                                        <p:tgtEl>
                                          <p:spTgt spid="88166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881670"/>
                                        </p:tgtEl>
                                        <p:attrNameLst>
                                          <p:attrName>style.visibility</p:attrName>
                                        </p:attrNameLst>
                                      </p:cBhvr>
                                      <p:to>
                                        <p:strVal val="visible"/>
                                      </p:to>
                                    </p:set>
                                    <p:animEffect transition="in" filter="blinds(horizontal)">
                                      <p:cBhvr>
                                        <p:cTn id="37" dur="500"/>
                                        <p:tgtEl>
                                          <p:spTgt spid="881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7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Sources of Questions</a:t>
            </a:r>
          </a:p>
        </p:txBody>
      </p:sp>
      <p:sp>
        <p:nvSpPr>
          <p:cNvPr id="51205" name="Rectangle 3"/>
          <p:cNvSpPr>
            <a:spLocks noGrp="1" noChangeArrowheads="1"/>
          </p:cNvSpPr>
          <p:nvPr>
            <p:ph type="body" sz="half" idx="1"/>
          </p:nvPr>
        </p:nvSpPr>
        <p:spPr>
          <a:xfrm>
            <a:off x="769938" y="1978025"/>
            <a:ext cx="4284662" cy="4106863"/>
          </a:xfrm>
          <a:solidFill>
            <a:srgbClr val="FFDD99"/>
          </a:solidFill>
        </p:spPr>
        <p:txBody>
          <a:bodyPr/>
          <a:lstStyle/>
          <a:p>
            <a:pPr eaLnBrk="1" hangingPunct="1">
              <a:lnSpc>
                <a:spcPct val="90000"/>
              </a:lnSpc>
            </a:pPr>
            <a:r>
              <a:rPr lang="en-US" altLang="zh-TW" sz="2800" smtClean="0">
                <a:ea typeface="新細明體" panose="02020500000000000000" pitchFamily="18" charset="-120"/>
              </a:rPr>
              <a:t>Handbook of Marketing Scales</a:t>
            </a:r>
          </a:p>
          <a:p>
            <a:pPr eaLnBrk="1" hangingPunct="1">
              <a:lnSpc>
                <a:spcPct val="90000"/>
              </a:lnSpc>
            </a:pPr>
            <a:r>
              <a:rPr lang="en-US" altLang="zh-TW" sz="2800" smtClean="0">
                <a:ea typeface="新細明體" panose="02020500000000000000" pitchFamily="18" charset="-120"/>
              </a:rPr>
              <a:t>The Gallup Poll Cumulative Index</a:t>
            </a:r>
          </a:p>
          <a:p>
            <a:pPr eaLnBrk="1" hangingPunct="1">
              <a:lnSpc>
                <a:spcPct val="90000"/>
              </a:lnSpc>
            </a:pPr>
            <a:r>
              <a:rPr lang="en-US" altLang="zh-TW" sz="2800" smtClean="0">
                <a:ea typeface="新細明體" panose="02020500000000000000" pitchFamily="18" charset="-120"/>
              </a:rPr>
              <a:t>Measures of Personality and Social-Psychological Attitudes</a:t>
            </a:r>
          </a:p>
          <a:p>
            <a:pPr eaLnBrk="1" hangingPunct="1">
              <a:lnSpc>
                <a:spcPct val="90000"/>
              </a:lnSpc>
            </a:pPr>
            <a:r>
              <a:rPr lang="en-US" altLang="zh-TW" sz="2800" smtClean="0">
                <a:ea typeface="新細明體" panose="02020500000000000000" pitchFamily="18" charset="-120"/>
              </a:rPr>
              <a:t>Measures of Political Attitudes</a:t>
            </a:r>
          </a:p>
        </p:txBody>
      </p:sp>
      <p:sp>
        <p:nvSpPr>
          <p:cNvPr id="51206" name="Rectangle 4"/>
          <p:cNvSpPr>
            <a:spLocks noGrp="1" noChangeArrowheads="1"/>
          </p:cNvSpPr>
          <p:nvPr>
            <p:ph type="body" sz="half" idx="2"/>
          </p:nvPr>
        </p:nvSpPr>
        <p:spPr>
          <a:xfrm>
            <a:off x="5219700" y="1978025"/>
            <a:ext cx="4284663" cy="4106863"/>
          </a:xfrm>
          <a:solidFill>
            <a:srgbClr val="FFDD99"/>
          </a:solidFill>
        </p:spPr>
        <p:txBody>
          <a:bodyPr/>
          <a:lstStyle/>
          <a:p>
            <a:pPr eaLnBrk="1" hangingPunct="1">
              <a:lnSpc>
                <a:spcPct val="90000"/>
              </a:lnSpc>
            </a:pPr>
            <a:r>
              <a:rPr lang="en-US" altLang="zh-TW" sz="2800" smtClean="0">
                <a:ea typeface="新細明體" panose="02020500000000000000" pitchFamily="18" charset="-120"/>
              </a:rPr>
              <a:t>Index to International Public Opinion</a:t>
            </a:r>
          </a:p>
          <a:p>
            <a:pPr eaLnBrk="1" hangingPunct="1">
              <a:lnSpc>
                <a:spcPct val="90000"/>
              </a:lnSpc>
            </a:pPr>
            <a:r>
              <a:rPr lang="en-US" altLang="zh-TW" sz="2800" smtClean="0">
                <a:ea typeface="新細明體" panose="02020500000000000000" pitchFamily="18" charset="-120"/>
              </a:rPr>
              <a:t>Sourcebook of Harris National Surveys</a:t>
            </a:r>
          </a:p>
          <a:p>
            <a:pPr eaLnBrk="1" hangingPunct="1">
              <a:lnSpc>
                <a:spcPct val="90000"/>
              </a:lnSpc>
            </a:pPr>
            <a:r>
              <a:rPr lang="en-US" altLang="zh-TW" sz="2800" smtClean="0">
                <a:ea typeface="新細明體" panose="02020500000000000000" pitchFamily="18" charset="-120"/>
              </a:rPr>
              <a:t>Marketing Scales Handbook</a:t>
            </a:r>
          </a:p>
          <a:p>
            <a:pPr eaLnBrk="1" hangingPunct="1">
              <a:lnSpc>
                <a:spcPct val="90000"/>
              </a:lnSpc>
            </a:pPr>
            <a:r>
              <a:rPr lang="en-US" altLang="zh-TW" sz="2800" smtClean="0">
                <a:ea typeface="新細明體" panose="02020500000000000000" pitchFamily="18" charset="-120"/>
              </a:rPr>
              <a:t>American Social Attitudes Data Sourcebook</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50</a:t>
            </a:fld>
            <a:endParaRPr lang="en-US" altLang="zh-TW"/>
          </a:p>
        </p:txBody>
      </p:sp>
    </p:spTree>
    <p:extLst>
      <p:ext uri="{BB962C8B-B14F-4D97-AF65-F5344CB8AC3E}">
        <p14:creationId xmlns:p14="http://schemas.microsoft.com/office/powerpoint/2010/main" val="2697026597"/>
      </p:ext>
    </p:extLst>
  </p:cSld>
  <p:clrMapOvr>
    <a:masterClrMapping/>
  </p:clrMapOvr>
  <p:transition>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1712913" y="381000"/>
            <a:ext cx="8104187" cy="1139825"/>
          </a:xfrm>
        </p:spPr>
        <p:txBody>
          <a:bodyPr/>
          <a:lstStyle/>
          <a:p>
            <a:pPr eaLnBrk="1" hangingPunct="1"/>
            <a:r>
              <a:rPr lang="en-US" altLang="zh-TW" sz="3200" smtClean="0">
                <a:ea typeface="新細明體" panose="02020500000000000000" pitchFamily="18" charset="-120"/>
              </a:rPr>
              <a:t>Flowchart for Instrument Design: </a:t>
            </a:r>
            <a:r>
              <a:rPr lang="en-US" altLang="zh-TW" sz="3200" smtClean="0">
                <a:solidFill>
                  <a:schemeClr val="bg1"/>
                </a:solidFill>
                <a:ea typeface="新細明體" panose="02020500000000000000" pitchFamily="18" charset="-120"/>
              </a:rPr>
              <a:t>Phase 3</a:t>
            </a:r>
          </a:p>
        </p:txBody>
      </p:sp>
      <p:pic>
        <p:nvPicPr>
          <p:cNvPr id="53253" name="Picture 3" descr="Exhibit 15-10"/>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12963" y="1425575"/>
            <a:ext cx="6334125" cy="541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4" name="Rectangle 4"/>
          <p:cNvSpPr>
            <a:spLocks noChangeArrowheads="1"/>
          </p:cNvSpPr>
          <p:nvPr/>
        </p:nvSpPr>
        <p:spPr bwMode="auto">
          <a:xfrm>
            <a:off x="6721475" y="3567113"/>
            <a:ext cx="1584325" cy="1008062"/>
          </a:xfrm>
          <a:prstGeom prst="rect">
            <a:avLst/>
          </a:prstGeom>
          <a:solidFill>
            <a:srgbClr val="FFFF66"/>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lang="en-US" altLang="zh-TW" sz="1800">
                <a:latin typeface="Arial" panose="020B0604020202020204" pitchFamily="34" charset="0"/>
              </a:rPr>
              <a:t>Instrument </a:t>
            </a:r>
          </a:p>
          <a:p>
            <a:pPr algn="ctr" eaLnBrk="1" hangingPunct="1"/>
            <a:r>
              <a:rPr lang="en-US" altLang="zh-TW" sz="1800">
                <a:latin typeface="Arial" panose="020B0604020202020204" pitchFamily="34" charset="0"/>
              </a:rPr>
              <a:t>Ready for Data </a:t>
            </a:r>
          </a:p>
          <a:p>
            <a:pPr algn="ctr" eaLnBrk="1" hangingPunct="1"/>
            <a:r>
              <a:rPr lang="en-US" altLang="zh-TW" sz="1800">
                <a:latin typeface="Arial" panose="020B0604020202020204" pitchFamily="34" charset="0"/>
              </a:rPr>
              <a:t>Collection</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E220B9F-53C1-4CB9-967F-323B8B7686AA}" type="slidenum">
              <a:rPr lang="en-US" altLang="zh-TW" smtClean="0"/>
              <a:pPr>
                <a:defRPr/>
              </a:pPr>
              <a:t>51</a:t>
            </a:fld>
            <a:endParaRPr lang="en-US" altLang="zh-TW"/>
          </a:p>
        </p:txBody>
      </p:sp>
    </p:spTree>
    <p:extLst>
      <p:ext uri="{BB962C8B-B14F-4D97-AF65-F5344CB8AC3E}">
        <p14:creationId xmlns:p14="http://schemas.microsoft.com/office/powerpoint/2010/main" val="1734029020"/>
      </p:ext>
    </p:extLst>
  </p:cSld>
  <p:clrMapOvr>
    <a:masterClrMapping/>
  </p:clrMapOvr>
  <p:transition>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Branching Question</a:t>
            </a:r>
          </a:p>
        </p:txBody>
      </p:sp>
      <p:grpSp>
        <p:nvGrpSpPr>
          <p:cNvPr id="55301" name="Group 3"/>
          <p:cNvGrpSpPr>
            <a:grpSpLocks/>
          </p:cNvGrpSpPr>
          <p:nvPr/>
        </p:nvGrpSpPr>
        <p:grpSpPr bwMode="auto">
          <a:xfrm>
            <a:off x="1225550" y="1981200"/>
            <a:ext cx="7934325" cy="3614738"/>
            <a:chOff x="363" y="1335"/>
            <a:chExt cx="4448" cy="2282"/>
          </a:xfrm>
        </p:grpSpPr>
        <p:pic>
          <p:nvPicPr>
            <p:cNvPr id="55302" name="Picture 4" descr="ch15_PicProfile_branching"/>
            <p:cNvPicPr>
              <a:picLocks noChangeAspect="1" noChangeArrowheads="1"/>
            </p:cNvPicPr>
            <p:nvPr/>
          </p:nvPicPr>
          <p:blipFill>
            <a:blip r:embed="rId3">
              <a:extLst>
                <a:ext uri="{28A0092B-C50C-407E-A947-70E740481C1C}">
                  <a14:useLocalDpi xmlns:a14="http://schemas.microsoft.com/office/drawing/2010/main" val="0"/>
                </a:ext>
              </a:extLst>
            </a:blip>
            <a:srcRect b="50885"/>
            <a:stretch>
              <a:fillRect/>
            </a:stretch>
          </p:blipFill>
          <p:spPr bwMode="auto">
            <a:xfrm>
              <a:off x="363" y="1335"/>
              <a:ext cx="4448" cy="1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3" name="Picture 5" descr="ch15_PicProfile_branching"/>
            <p:cNvPicPr>
              <a:picLocks noChangeAspect="1" noChangeArrowheads="1"/>
            </p:cNvPicPr>
            <p:nvPr/>
          </p:nvPicPr>
          <p:blipFill>
            <a:blip r:embed="rId3">
              <a:extLst>
                <a:ext uri="{28A0092B-C50C-407E-A947-70E740481C1C}">
                  <a14:useLocalDpi xmlns:a14="http://schemas.microsoft.com/office/drawing/2010/main" val="0"/>
                </a:ext>
              </a:extLst>
            </a:blip>
            <a:srcRect t="52989"/>
            <a:stretch>
              <a:fillRect/>
            </a:stretch>
          </p:blipFill>
          <p:spPr bwMode="auto">
            <a:xfrm>
              <a:off x="363" y="2590"/>
              <a:ext cx="4448" cy="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4C283C69-332D-42D6-93F4-D61B9E988BE9}" type="slidenum">
              <a:rPr lang="en-US" altLang="zh-TW" smtClean="0"/>
              <a:pPr>
                <a:defRPr/>
              </a:pPr>
              <a:t>52</a:t>
            </a:fld>
            <a:endParaRPr lang="en-US" altLang="zh-TW"/>
          </a:p>
        </p:txBody>
      </p:sp>
    </p:spTree>
    <p:extLst>
      <p:ext uri="{BB962C8B-B14F-4D97-AF65-F5344CB8AC3E}">
        <p14:creationId xmlns:p14="http://schemas.microsoft.com/office/powerpoint/2010/main" val="3827592603"/>
      </p:ext>
    </p:extLst>
  </p:cSld>
  <p:clrMapOvr>
    <a:masterClrMapping/>
  </p:clrMapOvr>
  <p:transition>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Overcoming Instrument Problems</a:t>
            </a:r>
          </a:p>
        </p:txBody>
      </p:sp>
      <p:sp>
        <p:nvSpPr>
          <p:cNvPr id="1022979" name="AutoShape 3"/>
          <p:cNvSpPr>
            <a:spLocks noChangeArrowheads="1"/>
          </p:cNvSpPr>
          <p:nvPr/>
        </p:nvSpPr>
        <p:spPr bwMode="auto">
          <a:xfrm>
            <a:off x="1212850" y="1989138"/>
            <a:ext cx="4813300" cy="63182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Build rapport</a:t>
            </a:r>
          </a:p>
        </p:txBody>
      </p:sp>
      <p:sp>
        <p:nvSpPr>
          <p:cNvPr id="1022980" name="AutoShape 4"/>
          <p:cNvSpPr>
            <a:spLocks noChangeArrowheads="1"/>
          </p:cNvSpPr>
          <p:nvPr/>
        </p:nvSpPr>
        <p:spPr bwMode="auto">
          <a:xfrm>
            <a:off x="1851025" y="2843213"/>
            <a:ext cx="4811713" cy="6302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Redesign question process</a:t>
            </a:r>
          </a:p>
        </p:txBody>
      </p:sp>
      <p:sp>
        <p:nvSpPr>
          <p:cNvPr id="1022981" name="AutoShape 5"/>
          <p:cNvSpPr>
            <a:spLocks noChangeArrowheads="1"/>
          </p:cNvSpPr>
          <p:nvPr/>
        </p:nvSpPr>
        <p:spPr bwMode="auto">
          <a:xfrm>
            <a:off x="2578100" y="3684588"/>
            <a:ext cx="4695825" cy="633412"/>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Explore alternatives</a:t>
            </a:r>
          </a:p>
        </p:txBody>
      </p:sp>
      <p:sp>
        <p:nvSpPr>
          <p:cNvPr id="1022982" name="AutoShape 6"/>
          <p:cNvSpPr>
            <a:spLocks noChangeArrowheads="1"/>
          </p:cNvSpPr>
          <p:nvPr/>
        </p:nvSpPr>
        <p:spPr bwMode="auto">
          <a:xfrm>
            <a:off x="3452813" y="4503738"/>
            <a:ext cx="4697412" cy="633412"/>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Use other methods</a:t>
            </a:r>
          </a:p>
        </p:txBody>
      </p:sp>
      <p:sp>
        <p:nvSpPr>
          <p:cNvPr id="1022983" name="AutoShape 7"/>
          <p:cNvSpPr>
            <a:spLocks noChangeArrowheads="1"/>
          </p:cNvSpPr>
          <p:nvPr/>
        </p:nvSpPr>
        <p:spPr bwMode="auto">
          <a:xfrm>
            <a:off x="4313238" y="5289550"/>
            <a:ext cx="4695825" cy="633413"/>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Pretest</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53</a:t>
            </a:fld>
            <a:endParaRPr lang="en-US" altLang="zh-TW"/>
          </a:p>
        </p:txBody>
      </p:sp>
    </p:spTree>
    <p:extLst>
      <p:ext uri="{BB962C8B-B14F-4D97-AF65-F5344CB8AC3E}">
        <p14:creationId xmlns:p14="http://schemas.microsoft.com/office/powerpoint/2010/main" val="746930007"/>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2979"/>
                                        </p:tgtEl>
                                        <p:attrNameLst>
                                          <p:attrName>style.visibility</p:attrName>
                                        </p:attrNameLst>
                                      </p:cBhvr>
                                      <p:to>
                                        <p:strVal val="visible"/>
                                      </p:to>
                                    </p:set>
                                    <p:animEffect transition="in" filter="blinds(horizontal)">
                                      <p:cBhvr>
                                        <p:cTn id="7" dur="500"/>
                                        <p:tgtEl>
                                          <p:spTgt spid="10229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2980"/>
                                        </p:tgtEl>
                                        <p:attrNameLst>
                                          <p:attrName>style.visibility</p:attrName>
                                        </p:attrNameLst>
                                      </p:cBhvr>
                                      <p:to>
                                        <p:strVal val="visible"/>
                                      </p:to>
                                    </p:set>
                                    <p:animEffect transition="in" filter="blinds(horizontal)">
                                      <p:cBhvr>
                                        <p:cTn id="12" dur="500"/>
                                        <p:tgtEl>
                                          <p:spTgt spid="10229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2981"/>
                                        </p:tgtEl>
                                        <p:attrNameLst>
                                          <p:attrName>style.visibility</p:attrName>
                                        </p:attrNameLst>
                                      </p:cBhvr>
                                      <p:to>
                                        <p:strVal val="visible"/>
                                      </p:to>
                                    </p:set>
                                    <p:animEffect transition="in" filter="blinds(horizontal)">
                                      <p:cBhvr>
                                        <p:cTn id="17" dur="500"/>
                                        <p:tgtEl>
                                          <p:spTgt spid="102298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2982"/>
                                        </p:tgtEl>
                                        <p:attrNameLst>
                                          <p:attrName>style.visibility</p:attrName>
                                        </p:attrNameLst>
                                      </p:cBhvr>
                                      <p:to>
                                        <p:strVal val="visible"/>
                                      </p:to>
                                    </p:set>
                                    <p:animEffect transition="in" filter="blinds(horizontal)">
                                      <p:cBhvr>
                                        <p:cTn id="22" dur="500"/>
                                        <p:tgtEl>
                                          <p:spTgt spid="102298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2983"/>
                                        </p:tgtEl>
                                        <p:attrNameLst>
                                          <p:attrName>style.visibility</p:attrName>
                                        </p:attrNameLst>
                                      </p:cBhvr>
                                      <p:to>
                                        <p:strVal val="visible"/>
                                      </p:to>
                                    </p:set>
                                    <p:animEffect transition="in" filter="blinds(horizontal)">
                                      <p:cBhvr>
                                        <p:cTn id="27" dur="500"/>
                                        <p:tgtEl>
                                          <p:spTgt spid="1022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979" grpId="0" animBg="1"/>
      <p:bldP spid="1022980" grpId="0" animBg="1"/>
      <p:bldP spid="1022981" grpId="0" animBg="1"/>
      <p:bldP spid="1022982" grpId="0" animBg="1"/>
      <p:bldP spid="10229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Selecting a </a:t>
            </a:r>
            <a:r>
              <a:rPr lang="en-US" altLang="zh-TW" smtClean="0">
                <a:ea typeface="新細明體" panose="02020500000000000000" pitchFamily="18" charset="-120"/>
              </a:rPr>
              <a:t>Measurement</a:t>
            </a:r>
            <a:r>
              <a:rPr lang="en-US" altLang="zh-TW" sz="4400" smtClean="0">
                <a:ea typeface="新細明體" panose="02020500000000000000" pitchFamily="18" charset="-120"/>
              </a:rPr>
              <a:t> Scale</a:t>
            </a:r>
          </a:p>
        </p:txBody>
      </p:sp>
      <p:sp>
        <p:nvSpPr>
          <p:cNvPr id="883715" name="AutoShape 3"/>
          <p:cNvSpPr>
            <a:spLocks noChangeArrowheads="1"/>
          </p:cNvSpPr>
          <p:nvPr/>
        </p:nvSpPr>
        <p:spPr bwMode="auto">
          <a:xfrm>
            <a:off x="1231900" y="1706563"/>
            <a:ext cx="3733800" cy="942975"/>
          </a:xfrm>
          <a:prstGeom prst="octagon">
            <a:avLst>
              <a:gd name="adj" fmla="val 29287"/>
            </a:avLst>
          </a:prstGeom>
          <a:gradFill rotWithShape="1">
            <a:gsLst>
              <a:gs pos="0">
                <a:srgbClr val="FFAE0D"/>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Research objectives</a:t>
            </a:r>
          </a:p>
        </p:txBody>
      </p:sp>
      <p:sp>
        <p:nvSpPr>
          <p:cNvPr id="883716" name="AutoShape 4"/>
          <p:cNvSpPr>
            <a:spLocks noChangeArrowheads="1"/>
          </p:cNvSpPr>
          <p:nvPr/>
        </p:nvSpPr>
        <p:spPr bwMode="auto">
          <a:xfrm>
            <a:off x="5137150" y="1706563"/>
            <a:ext cx="3733800" cy="942975"/>
          </a:xfrm>
          <a:prstGeom prst="octagon">
            <a:avLst>
              <a:gd name="adj" fmla="val 29287"/>
            </a:avLst>
          </a:prstGeom>
          <a:gradFill rotWithShape="1">
            <a:gsLst>
              <a:gs pos="0">
                <a:srgbClr val="FFAE0D"/>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Response types</a:t>
            </a:r>
          </a:p>
        </p:txBody>
      </p:sp>
      <p:sp>
        <p:nvSpPr>
          <p:cNvPr id="883717" name="AutoShape 5"/>
          <p:cNvSpPr>
            <a:spLocks noChangeArrowheads="1"/>
          </p:cNvSpPr>
          <p:nvPr/>
        </p:nvSpPr>
        <p:spPr bwMode="auto">
          <a:xfrm>
            <a:off x="1231900" y="2859088"/>
            <a:ext cx="3733800" cy="942975"/>
          </a:xfrm>
          <a:prstGeom prst="octagon">
            <a:avLst>
              <a:gd name="adj" fmla="val 29287"/>
            </a:avLst>
          </a:prstGeom>
          <a:gradFill rotWithShape="1">
            <a:gsLst>
              <a:gs pos="0">
                <a:srgbClr val="FFAE0D"/>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Data properties</a:t>
            </a:r>
          </a:p>
        </p:txBody>
      </p:sp>
      <p:sp>
        <p:nvSpPr>
          <p:cNvPr id="883718" name="AutoShape 6"/>
          <p:cNvSpPr>
            <a:spLocks noChangeArrowheads="1"/>
          </p:cNvSpPr>
          <p:nvPr/>
        </p:nvSpPr>
        <p:spPr bwMode="auto">
          <a:xfrm>
            <a:off x="5137150" y="2859088"/>
            <a:ext cx="3733800" cy="942975"/>
          </a:xfrm>
          <a:prstGeom prst="octagon">
            <a:avLst>
              <a:gd name="adj" fmla="val 29287"/>
            </a:avLst>
          </a:prstGeom>
          <a:gradFill rotWithShape="1">
            <a:gsLst>
              <a:gs pos="0">
                <a:srgbClr val="FFAE0D"/>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Number of </a:t>
            </a:r>
          </a:p>
          <a:p>
            <a:pPr algn="ctr" eaLnBrk="1" hangingPunct="1"/>
            <a:r>
              <a:rPr kumimoji="0" lang="en-US" altLang="zh-TW" b="1">
                <a:latin typeface="Arial" panose="020B0604020202020204" pitchFamily="34" charset="0"/>
              </a:rPr>
              <a:t>dimensions</a:t>
            </a:r>
          </a:p>
        </p:txBody>
      </p:sp>
      <p:sp>
        <p:nvSpPr>
          <p:cNvPr id="883719" name="AutoShape 7"/>
          <p:cNvSpPr>
            <a:spLocks noChangeArrowheads="1"/>
          </p:cNvSpPr>
          <p:nvPr/>
        </p:nvSpPr>
        <p:spPr bwMode="auto">
          <a:xfrm>
            <a:off x="5137150" y="3938588"/>
            <a:ext cx="3733800" cy="942975"/>
          </a:xfrm>
          <a:prstGeom prst="octagon">
            <a:avLst>
              <a:gd name="adj" fmla="val 29287"/>
            </a:avLst>
          </a:prstGeom>
          <a:gradFill rotWithShape="1">
            <a:gsLst>
              <a:gs pos="0">
                <a:srgbClr val="FFAE0D"/>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Forced or unforced</a:t>
            </a:r>
          </a:p>
          <a:p>
            <a:pPr algn="ctr" eaLnBrk="1" hangingPunct="1"/>
            <a:r>
              <a:rPr kumimoji="0" lang="en-US" altLang="zh-TW" b="1">
                <a:latin typeface="Arial" panose="020B0604020202020204" pitchFamily="34" charset="0"/>
              </a:rPr>
              <a:t>choices</a:t>
            </a:r>
          </a:p>
        </p:txBody>
      </p:sp>
      <p:sp>
        <p:nvSpPr>
          <p:cNvPr id="883720" name="AutoShape 8"/>
          <p:cNvSpPr>
            <a:spLocks noChangeArrowheads="1"/>
          </p:cNvSpPr>
          <p:nvPr/>
        </p:nvSpPr>
        <p:spPr bwMode="auto">
          <a:xfrm>
            <a:off x="1231900" y="3938588"/>
            <a:ext cx="3733800" cy="942975"/>
          </a:xfrm>
          <a:prstGeom prst="octagon">
            <a:avLst>
              <a:gd name="adj" fmla="val 29287"/>
            </a:avLst>
          </a:prstGeom>
          <a:gradFill rotWithShape="1">
            <a:gsLst>
              <a:gs pos="0">
                <a:srgbClr val="FFAE0D"/>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Balanced or </a:t>
            </a:r>
          </a:p>
          <a:p>
            <a:pPr algn="ctr" eaLnBrk="1" hangingPunct="1"/>
            <a:r>
              <a:rPr kumimoji="0" lang="en-US" altLang="zh-TW" b="1">
                <a:latin typeface="Arial" panose="020B0604020202020204" pitchFamily="34" charset="0"/>
              </a:rPr>
              <a:t>unbalanced</a:t>
            </a:r>
          </a:p>
        </p:txBody>
      </p:sp>
      <p:sp>
        <p:nvSpPr>
          <p:cNvPr id="883721" name="AutoShape 9"/>
          <p:cNvSpPr>
            <a:spLocks noChangeArrowheads="1"/>
          </p:cNvSpPr>
          <p:nvPr/>
        </p:nvSpPr>
        <p:spPr bwMode="auto">
          <a:xfrm>
            <a:off x="5137150" y="5065713"/>
            <a:ext cx="3733800" cy="942975"/>
          </a:xfrm>
          <a:prstGeom prst="octagon">
            <a:avLst>
              <a:gd name="adj" fmla="val 29287"/>
            </a:avLst>
          </a:prstGeom>
          <a:gradFill rotWithShape="1">
            <a:gsLst>
              <a:gs pos="0">
                <a:srgbClr val="FFAE0D"/>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Rater errors</a:t>
            </a:r>
          </a:p>
        </p:txBody>
      </p:sp>
      <p:sp>
        <p:nvSpPr>
          <p:cNvPr id="883722" name="AutoShape 10"/>
          <p:cNvSpPr>
            <a:spLocks noChangeArrowheads="1"/>
          </p:cNvSpPr>
          <p:nvPr/>
        </p:nvSpPr>
        <p:spPr bwMode="auto">
          <a:xfrm>
            <a:off x="1231900" y="5065713"/>
            <a:ext cx="3733800" cy="942975"/>
          </a:xfrm>
          <a:prstGeom prst="octagon">
            <a:avLst>
              <a:gd name="adj" fmla="val 29287"/>
            </a:avLst>
          </a:prstGeom>
          <a:gradFill rotWithShape="1">
            <a:gsLst>
              <a:gs pos="0">
                <a:srgbClr val="FFAE0D"/>
              </a:gs>
              <a:gs pos="100000">
                <a:schemeClr val="bg1"/>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Number of </a:t>
            </a:r>
          </a:p>
          <a:p>
            <a:pPr algn="ctr" eaLnBrk="1" hangingPunct="1"/>
            <a:r>
              <a:rPr kumimoji="0" lang="en-US" altLang="zh-TW" b="1">
                <a:latin typeface="Arial" panose="020B0604020202020204" pitchFamily="34" charset="0"/>
              </a:rPr>
              <a:t>scale points</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B50BA8D5-42E7-442D-8DDB-0282D5A8394A}" type="slidenum">
              <a:rPr lang="en-US" altLang="zh-TW" smtClean="0"/>
              <a:pPr>
                <a:defRPr/>
              </a:pPr>
              <a:t>6</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3715"/>
                                        </p:tgtEl>
                                        <p:attrNameLst>
                                          <p:attrName>style.visibility</p:attrName>
                                        </p:attrNameLst>
                                      </p:cBhvr>
                                      <p:to>
                                        <p:strVal val="visible"/>
                                      </p:to>
                                    </p:set>
                                    <p:animEffect transition="in" filter="blinds(horizontal)">
                                      <p:cBhvr>
                                        <p:cTn id="7" dur="500"/>
                                        <p:tgtEl>
                                          <p:spTgt spid="883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3716"/>
                                        </p:tgtEl>
                                        <p:attrNameLst>
                                          <p:attrName>style.visibility</p:attrName>
                                        </p:attrNameLst>
                                      </p:cBhvr>
                                      <p:to>
                                        <p:strVal val="visible"/>
                                      </p:to>
                                    </p:set>
                                    <p:animEffect transition="in" filter="blinds(horizontal)">
                                      <p:cBhvr>
                                        <p:cTn id="12" dur="500"/>
                                        <p:tgtEl>
                                          <p:spTgt spid="8837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83717"/>
                                        </p:tgtEl>
                                        <p:attrNameLst>
                                          <p:attrName>style.visibility</p:attrName>
                                        </p:attrNameLst>
                                      </p:cBhvr>
                                      <p:to>
                                        <p:strVal val="visible"/>
                                      </p:to>
                                    </p:set>
                                    <p:animEffect transition="in" filter="blinds(horizontal)">
                                      <p:cBhvr>
                                        <p:cTn id="17" dur="500"/>
                                        <p:tgtEl>
                                          <p:spTgt spid="8837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83718"/>
                                        </p:tgtEl>
                                        <p:attrNameLst>
                                          <p:attrName>style.visibility</p:attrName>
                                        </p:attrNameLst>
                                      </p:cBhvr>
                                      <p:to>
                                        <p:strVal val="visible"/>
                                      </p:to>
                                    </p:set>
                                    <p:animEffect transition="in" filter="blinds(horizontal)">
                                      <p:cBhvr>
                                        <p:cTn id="22" dur="500"/>
                                        <p:tgtEl>
                                          <p:spTgt spid="8837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83720"/>
                                        </p:tgtEl>
                                        <p:attrNameLst>
                                          <p:attrName>style.visibility</p:attrName>
                                        </p:attrNameLst>
                                      </p:cBhvr>
                                      <p:to>
                                        <p:strVal val="visible"/>
                                      </p:to>
                                    </p:set>
                                    <p:animEffect transition="in" filter="blinds(horizontal)">
                                      <p:cBhvr>
                                        <p:cTn id="27" dur="500"/>
                                        <p:tgtEl>
                                          <p:spTgt spid="8837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83719"/>
                                        </p:tgtEl>
                                        <p:attrNameLst>
                                          <p:attrName>style.visibility</p:attrName>
                                        </p:attrNameLst>
                                      </p:cBhvr>
                                      <p:to>
                                        <p:strVal val="visible"/>
                                      </p:to>
                                    </p:set>
                                    <p:animEffect transition="in" filter="blinds(horizontal)">
                                      <p:cBhvr>
                                        <p:cTn id="32" dur="500"/>
                                        <p:tgtEl>
                                          <p:spTgt spid="8837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83722"/>
                                        </p:tgtEl>
                                        <p:attrNameLst>
                                          <p:attrName>style.visibility</p:attrName>
                                        </p:attrNameLst>
                                      </p:cBhvr>
                                      <p:to>
                                        <p:strVal val="visible"/>
                                      </p:to>
                                    </p:set>
                                    <p:animEffect transition="in" filter="blinds(horizontal)">
                                      <p:cBhvr>
                                        <p:cTn id="37" dur="500"/>
                                        <p:tgtEl>
                                          <p:spTgt spid="8837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83721"/>
                                        </p:tgtEl>
                                        <p:attrNameLst>
                                          <p:attrName>style.visibility</p:attrName>
                                        </p:attrNameLst>
                                      </p:cBhvr>
                                      <p:to>
                                        <p:strVal val="visible"/>
                                      </p:to>
                                    </p:set>
                                    <p:animEffect transition="in" filter="blinds(horizontal)">
                                      <p:cBhvr>
                                        <p:cTn id="42" dur="500"/>
                                        <p:tgtEl>
                                          <p:spTgt spid="883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animBg="1"/>
      <p:bldP spid="883716" grpId="0" animBg="1"/>
      <p:bldP spid="883717" grpId="0" animBg="1"/>
      <p:bldP spid="883718" grpId="0" animBg="1"/>
      <p:bldP spid="883719" grpId="0" animBg="1"/>
      <p:bldP spid="883720" grpId="0" animBg="1"/>
      <p:bldP spid="883721" grpId="0" animBg="1"/>
      <p:bldP spid="8837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Response Types</a:t>
            </a:r>
          </a:p>
        </p:txBody>
      </p:sp>
      <p:sp>
        <p:nvSpPr>
          <p:cNvPr id="885763" name="AutoShape 3"/>
          <p:cNvSpPr>
            <a:spLocks noChangeArrowheads="1"/>
          </p:cNvSpPr>
          <p:nvPr/>
        </p:nvSpPr>
        <p:spPr bwMode="auto">
          <a:xfrm>
            <a:off x="3201988" y="1755775"/>
            <a:ext cx="3579812" cy="806450"/>
          </a:xfrm>
          <a:prstGeom prst="roundRect">
            <a:avLst>
              <a:gd name="adj" fmla="val 16667"/>
            </a:avLst>
          </a:prstGeom>
          <a:solidFill>
            <a:srgbClr val="FFDD99"/>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Rating scale</a:t>
            </a:r>
          </a:p>
        </p:txBody>
      </p:sp>
      <p:sp>
        <p:nvSpPr>
          <p:cNvPr id="885764" name="AutoShape 4"/>
          <p:cNvSpPr>
            <a:spLocks noChangeArrowheads="1"/>
          </p:cNvSpPr>
          <p:nvPr/>
        </p:nvSpPr>
        <p:spPr bwMode="auto">
          <a:xfrm>
            <a:off x="3201988" y="2714625"/>
            <a:ext cx="3579812" cy="806450"/>
          </a:xfrm>
          <a:prstGeom prst="roundRect">
            <a:avLst>
              <a:gd name="adj" fmla="val 16667"/>
            </a:avLst>
          </a:prstGeom>
          <a:gradFill rotWithShape="1">
            <a:gsLst>
              <a:gs pos="0">
                <a:srgbClr val="FFDD99"/>
              </a:gs>
              <a:gs pos="100000">
                <a:srgbClr val="FFAE0D"/>
              </a:gs>
            </a:gsLst>
            <a:lin ang="5400000" scaled="1"/>
          </a:gra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Ranking scale</a:t>
            </a:r>
          </a:p>
        </p:txBody>
      </p:sp>
      <p:sp>
        <p:nvSpPr>
          <p:cNvPr id="885765" name="AutoShape 5"/>
          <p:cNvSpPr>
            <a:spLocks noChangeArrowheads="1"/>
          </p:cNvSpPr>
          <p:nvPr/>
        </p:nvSpPr>
        <p:spPr bwMode="auto">
          <a:xfrm>
            <a:off x="3201988" y="3673475"/>
            <a:ext cx="3579812" cy="806450"/>
          </a:xfrm>
          <a:prstGeom prst="roundRect">
            <a:avLst>
              <a:gd name="adj" fmla="val 16667"/>
            </a:avLst>
          </a:prstGeom>
          <a:gradFill rotWithShape="1">
            <a:gsLst>
              <a:gs pos="0">
                <a:srgbClr val="FFAE0D"/>
              </a:gs>
              <a:gs pos="100000">
                <a:srgbClr val="5AC07A"/>
              </a:gs>
            </a:gsLst>
            <a:lin ang="5400000" scaled="1"/>
          </a:gra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Categorization</a:t>
            </a:r>
          </a:p>
        </p:txBody>
      </p:sp>
      <p:sp>
        <p:nvSpPr>
          <p:cNvPr id="885766" name="AutoShape 6"/>
          <p:cNvSpPr>
            <a:spLocks noChangeArrowheads="1"/>
          </p:cNvSpPr>
          <p:nvPr/>
        </p:nvSpPr>
        <p:spPr bwMode="auto">
          <a:xfrm>
            <a:off x="3201988" y="4687888"/>
            <a:ext cx="3579812" cy="806450"/>
          </a:xfrm>
          <a:prstGeom prst="roundRect">
            <a:avLst>
              <a:gd name="adj" fmla="val 16667"/>
            </a:avLst>
          </a:prstGeom>
          <a:solidFill>
            <a:srgbClr val="5AC07A"/>
          </a:solidFill>
          <a:ln w="9525" algn="ctr">
            <a:solidFill>
              <a:schemeClr val="tx1"/>
            </a:solidFill>
            <a:round/>
            <a:headEnd/>
            <a:tailEnd/>
          </a:ln>
          <a:effectLst>
            <a:outerShdw dist="107763" dir="2700000" algn="ctr" rotWithShape="0">
              <a:schemeClr val="accent2">
                <a:alpha val="50000"/>
              </a:schemeClr>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Sorting</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B50BA8D5-42E7-442D-8DDB-0282D5A8394A}" type="slidenum">
              <a:rPr lang="en-US" altLang="zh-TW" smtClean="0"/>
              <a:pPr>
                <a:defRPr/>
              </a:pPr>
              <a:t>7</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5763"/>
                                        </p:tgtEl>
                                        <p:attrNameLst>
                                          <p:attrName>style.visibility</p:attrName>
                                        </p:attrNameLst>
                                      </p:cBhvr>
                                      <p:to>
                                        <p:strVal val="visible"/>
                                      </p:to>
                                    </p:set>
                                    <p:animEffect transition="in" filter="blinds(horizontal)">
                                      <p:cBhvr>
                                        <p:cTn id="7" dur="500"/>
                                        <p:tgtEl>
                                          <p:spTgt spid="885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5764"/>
                                        </p:tgtEl>
                                        <p:attrNameLst>
                                          <p:attrName>style.visibility</p:attrName>
                                        </p:attrNameLst>
                                      </p:cBhvr>
                                      <p:to>
                                        <p:strVal val="visible"/>
                                      </p:to>
                                    </p:set>
                                    <p:animEffect transition="in" filter="blinds(horizontal)">
                                      <p:cBhvr>
                                        <p:cTn id="12" dur="500"/>
                                        <p:tgtEl>
                                          <p:spTgt spid="8857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85765"/>
                                        </p:tgtEl>
                                        <p:attrNameLst>
                                          <p:attrName>style.visibility</p:attrName>
                                        </p:attrNameLst>
                                      </p:cBhvr>
                                      <p:to>
                                        <p:strVal val="visible"/>
                                      </p:to>
                                    </p:set>
                                    <p:animEffect transition="in" filter="blinds(horizontal)">
                                      <p:cBhvr>
                                        <p:cTn id="17" dur="500"/>
                                        <p:tgtEl>
                                          <p:spTgt spid="8857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85766"/>
                                        </p:tgtEl>
                                        <p:attrNameLst>
                                          <p:attrName>style.visibility</p:attrName>
                                        </p:attrNameLst>
                                      </p:cBhvr>
                                      <p:to>
                                        <p:strVal val="visible"/>
                                      </p:to>
                                    </p:set>
                                    <p:animEffect transition="in" filter="blinds(horizontal)">
                                      <p:cBhvr>
                                        <p:cTn id="22" dur="500"/>
                                        <p:tgtEl>
                                          <p:spTgt spid="885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763" grpId="0" animBg="1"/>
      <p:bldP spid="885764" grpId="0" animBg="1"/>
      <p:bldP spid="885765" grpId="0" animBg="1"/>
      <p:bldP spid="8857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2" descr="minifocu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73650" y="2336800"/>
            <a:ext cx="4376738" cy="3519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Rectangle 3"/>
          <p:cNvSpPr>
            <a:spLocks noGrp="1" noChangeArrowheads="1"/>
          </p:cNvSpPr>
          <p:nvPr>
            <p:ph type="title"/>
          </p:nvPr>
        </p:nvSpPr>
        <p:spPr/>
        <p:txBody>
          <a:bodyPr/>
          <a:lstStyle/>
          <a:p>
            <a:pPr eaLnBrk="1" hangingPunct="1"/>
            <a:r>
              <a:rPr lang="en-US" altLang="zh-TW" sz="4400" smtClean="0">
                <a:ea typeface="新細明體" panose="02020500000000000000" pitchFamily="18" charset="-120"/>
              </a:rPr>
              <a:t>Number of Dimensions</a:t>
            </a:r>
          </a:p>
        </p:txBody>
      </p:sp>
      <p:sp>
        <p:nvSpPr>
          <p:cNvPr id="887812" name="AutoShape 4"/>
          <p:cNvSpPr>
            <a:spLocks noChangeArrowheads="1"/>
          </p:cNvSpPr>
          <p:nvPr/>
        </p:nvSpPr>
        <p:spPr bwMode="auto">
          <a:xfrm>
            <a:off x="1173163" y="2357438"/>
            <a:ext cx="3733800" cy="958850"/>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dirty="0" smtClean="0">
                <a:latin typeface="Arial" panose="020B0604020202020204" pitchFamily="34" charset="0"/>
              </a:rPr>
              <a:t>Unidimensional</a:t>
            </a:r>
            <a:endParaRPr kumimoji="0" lang="en-US" altLang="zh-TW" sz="2800" b="1" dirty="0">
              <a:latin typeface="Arial" panose="020B0604020202020204" pitchFamily="34" charset="0"/>
            </a:endParaRPr>
          </a:p>
        </p:txBody>
      </p:sp>
      <p:sp>
        <p:nvSpPr>
          <p:cNvPr id="887813" name="AutoShape 5"/>
          <p:cNvSpPr>
            <a:spLocks noChangeArrowheads="1"/>
          </p:cNvSpPr>
          <p:nvPr/>
        </p:nvSpPr>
        <p:spPr bwMode="auto">
          <a:xfrm>
            <a:off x="1173163" y="3697288"/>
            <a:ext cx="3733800" cy="896937"/>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dirty="0" smtClean="0">
                <a:latin typeface="Arial" panose="020B0604020202020204" pitchFamily="34" charset="0"/>
              </a:rPr>
              <a:t>Multi-dimensional</a:t>
            </a:r>
          </a:p>
        </p:txBody>
      </p:sp>
      <p:sp>
        <p:nvSpPr>
          <p:cNvPr id="2" name="頁尾版面配置區 1"/>
          <p:cNvSpPr>
            <a:spLocks noGrp="1"/>
          </p:cNvSpPr>
          <p:nvPr>
            <p:ph type="ftr" sz="quarter" idx="10"/>
          </p:nvPr>
        </p:nvSpPr>
        <p:spPr/>
        <p:txBody>
          <a:bodyPr/>
          <a:lstStyle/>
          <a:p>
            <a:pPr>
              <a:defRPr/>
            </a:pPr>
            <a:r>
              <a:rPr lang="en-US" altLang="zh-TW" smtClean="0"/>
              <a:t>CK Farn, CYCU</a:t>
            </a:r>
            <a:endParaRPr lang="zh-TW" altLang="en-US"/>
          </a:p>
        </p:txBody>
      </p:sp>
      <p:sp>
        <p:nvSpPr>
          <p:cNvPr id="3" name="投影片編號版面配置區 2"/>
          <p:cNvSpPr>
            <a:spLocks noGrp="1"/>
          </p:cNvSpPr>
          <p:nvPr>
            <p:ph type="sldNum" sz="quarter" idx="11"/>
          </p:nvPr>
        </p:nvSpPr>
        <p:spPr/>
        <p:txBody>
          <a:bodyPr/>
          <a:lstStyle/>
          <a:p>
            <a:pPr>
              <a:defRPr/>
            </a:pPr>
            <a:fld id="{1C7BCF56-1364-4014-8D0A-4756B9C4ABEF}" type="slidenum">
              <a:rPr lang="en-US" altLang="zh-TW" smtClean="0"/>
              <a:pPr>
                <a:defRPr/>
              </a:pPr>
              <a:t>8</a:t>
            </a:fld>
            <a:endParaRPr lang="en-US" altLang="zh-TW"/>
          </a:p>
        </p:txBody>
      </p:sp>
      <p:sp>
        <p:nvSpPr>
          <p:cNvPr id="10" name="AutoShape 5"/>
          <p:cNvSpPr>
            <a:spLocks noChangeArrowheads="1"/>
          </p:cNvSpPr>
          <p:nvPr/>
        </p:nvSpPr>
        <p:spPr bwMode="auto">
          <a:xfrm>
            <a:off x="1173163" y="4669434"/>
            <a:ext cx="3733800" cy="1453554"/>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dirty="0" smtClean="0">
                <a:solidFill>
                  <a:schemeClr val="accent2"/>
                </a:solidFill>
                <a:latin typeface="Arial" panose="020B0604020202020204" pitchFamily="34" charset="0"/>
              </a:rPr>
              <a:t>Reflective</a:t>
            </a:r>
          </a:p>
          <a:p>
            <a:pPr algn="ctr" eaLnBrk="1" hangingPunct="1"/>
            <a:r>
              <a:rPr kumimoji="0" lang="en-US" altLang="zh-TW" sz="2800" b="1" dirty="0" smtClean="0">
                <a:solidFill>
                  <a:schemeClr val="accent2"/>
                </a:solidFill>
                <a:latin typeface="Arial" panose="020B0604020202020204" pitchFamily="34" charset="0"/>
              </a:rPr>
              <a:t>Formative</a:t>
            </a:r>
            <a:endParaRPr kumimoji="0" lang="en-US" altLang="zh-TW" sz="2800" b="1" dirty="0">
              <a:solidFill>
                <a:schemeClr val="accent2"/>
              </a:solidFill>
              <a:latin typeface="Arial" panose="020B0604020202020204" pitchFamily="34"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7812"/>
                                        </p:tgtEl>
                                        <p:attrNameLst>
                                          <p:attrName>style.visibility</p:attrName>
                                        </p:attrNameLst>
                                      </p:cBhvr>
                                      <p:to>
                                        <p:strVal val="visible"/>
                                      </p:to>
                                    </p:set>
                                    <p:animEffect transition="in" filter="blinds(horizontal)">
                                      <p:cBhvr>
                                        <p:cTn id="7" dur="500"/>
                                        <p:tgtEl>
                                          <p:spTgt spid="8878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87813"/>
                                        </p:tgtEl>
                                        <p:attrNameLst>
                                          <p:attrName>style.visibility</p:attrName>
                                        </p:attrNameLst>
                                      </p:cBhvr>
                                      <p:to>
                                        <p:strVal val="visible"/>
                                      </p:to>
                                    </p:set>
                                    <p:animEffect transition="in" filter="blinds(horizontal)">
                                      <p:cBhvr>
                                        <p:cTn id="12" dur="500"/>
                                        <p:tgtEl>
                                          <p:spTgt spid="8878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12" grpId="0" animBg="1"/>
      <p:bldP spid="887813"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Multidimensional Scale</a:t>
            </a:r>
            <a:endParaRPr lang="zh-TW" altLang="en-US" dirty="0"/>
          </a:p>
        </p:txBody>
      </p:sp>
      <p:sp>
        <p:nvSpPr>
          <p:cNvPr id="3" name="內容版面配置區 2"/>
          <p:cNvSpPr>
            <a:spLocks noGrp="1"/>
          </p:cNvSpPr>
          <p:nvPr>
            <p:ph idx="1"/>
          </p:nvPr>
        </p:nvSpPr>
        <p:spPr/>
        <p:txBody>
          <a:bodyPr/>
          <a:lstStyle/>
          <a:p>
            <a:r>
              <a:rPr lang="en-US" altLang="zh-TW" dirty="0" smtClean="0"/>
              <a:t>Reflective</a:t>
            </a:r>
          </a:p>
          <a:p>
            <a:pPr lvl="1"/>
            <a:r>
              <a:rPr lang="en-US" altLang="zh-TW" dirty="0" smtClean="0"/>
              <a:t>Each item reflects on the property of the construct</a:t>
            </a:r>
          </a:p>
          <a:p>
            <a:pPr lvl="1"/>
            <a:r>
              <a:rPr lang="en-US" altLang="zh-TW" dirty="0" smtClean="0"/>
              <a:t>Example: Happy</a:t>
            </a:r>
            <a:endParaRPr lang="en-US" altLang="zh-TW" dirty="0" smtClean="0"/>
          </a:p>
          <a:p>
            <a:r>
              <a:rPr lang="en-US" altLang="zh-TW" dirty="0" smtClean="0"/>
              <a:t>Formative</a:t>
            </a:r>
          </a:p>
          <a:p>
            <a:pPr lvl="1"/>
            <a:r>
              <a:rPr lang="en-US" altLang="zh-TW" dirty="0" smtClean="0"/>
              <a:t>The construct is “formed” by a weighted total of the items</a:t>
            </a:r>
          </a:p>
          <a:p>
            <a:pPr lvl="1"/>
            <a:r>
              <a:rPr lang="en-US" altLang="zh-TW" dirty="0" smtClean="0"/>
              <a:t>Example: Social support</a:t>
            </a:r>
            <a:endParaRPr lang="zh-TW" altLang="en-US" dirty="0"/>
          </a:p>
        </p:txBody>
      </p:sp>
      <p:sp>
        <p:nvSpPr>
          <p:cNvPr id="4" name="頁尾版面配置區 3"/>
          <p:cNvSpPr>
            <a:spLocks noGrp="1"/>
          </p:cNvSpPr>
          <p:nvPr>
            <p:ph type="ftr" sz="quarter" idx="10"/>
          </p:nvPr>
        </p:nvSpPr>
        <p:spPr/>
        <p:txBody>
          <a:bodyPr/>
          <a:lstStyle/>
          <a:p>
            <a:pPr>
              <a:defRPr/>
            </a:pPr>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pPr>
              <a:defRPr/>
            </a:pPr>
            <a:fld id="{1C7BCF56-1364-4014-8D0A-4756B9C4ABEF}" type="slidenum">
              <a:rPr lang="en-US" altLang="zh-TW" smtClean="0"/>
              <a:pPr>
                <a:defRPr/>
              </a:pPr>
              <a:t>9</a:t>
            </a:fld>
            <a:endParaRPr lang="en-US" altLang="zh-TW"/>
          </a:p>
        </p:txBody>
      </p:sp>
    </p:spTree>
    <p:extLst>
      <p:ext uri="{BB962C8B-B14F-4D97-AF65-F5344CB8AC3E}">
        <p14:creationId xmlns:p14="http://schemas.microsoft.com/office/powerpoint/2010/main" val="99206671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1744</TotalTime>
  <Words>5992</Words>
  <Application>Microsoft Office PowerPoint</Application>
  <PresentationFormat>自訂</PresentationFormat>
  <Paragraphs>755</Paragraphs>
  <Slides>53</Slides>
  <Notes>51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53</vt:i4>
      </vt:variant>
    </vt:vector>
  </HeadingPairs>
  <TitlesOfParts>
    <vt:vector size="64" baseType="lpstr">
      <vt:lpstr>Times New Roman</vt:lpstr>
      <vt:lpstr>新細明體</vt:lpstr>
      <vt:lpstr>Arial</vt:lpstr>
      <vt:lpstr>SimHei</vt:lpstr>
      <vt:lpstr>標楷體</vt:lpstr>
      <vt:lpstr>Wingdings</vt:lpstr>
      <vt:lpstr>Webdings</vt:lpstr>
      <vt:lpstr>Taipei</vt:lpstr>
      <vt:lpstr>Arial Black</vt:lpstr>
      <vt:lpstr>Times</vt:lpstr>
      <vt:lpstr>0ckf</vt:lpstr>
      <vt:lpstr>Measurement Scales, Questionnaires and Instruments 量表設計</vt:lpstr>
      <vt:lpstr>Measurements are Relative</vt:lpstr>
      <vt:lpstr>Target of Measurement</vt:lpstr>
      <vt:lpstr>Nature of Attitudes</vt:lpstr>
      <vt:lpstr>Improving Predictability </vt:lpstr>
      <vt:lpstr>Selecting a Measurement Scale</vt:lpstr>
      <vt:lpstr>Response Types</vt:lpstr>
      <vt:lpstr>Number of Dimensions</vt:lpstr>
      <vt:lpstr>Multidimensional Scale</vt:lpstr>
      <vt:lpstr>Balanced or Unbalanced</vt:lpstr>
      <vt:lpstr>Forced or Unforced Choices</vt:lpstr>
      <vt:lpstr>Number of Scale Points</vt:lpstr>
      <vt:lpstr>Rater Errors</vt:lpstr>
      <vt:lpstr>Rater Errors</vt:lpstr>
      <vt:lpstr>Dealing with Halo Effects</vt:lpstr>
      <vt:lpstr>Simple Category Scale</vt:lpstr>
      <vt:lpstr>Multiple-Choice,  Single-Response Scale</vt:lpstr>
      <vt:lpstr>Multiple-Choice,  Multiple-Response Scale</vt:lpstr>
      <vt:lpstr>Likert Scale: agree/disagree</vt:lpstr>
      <vt:lpstr>Semantic Differential 語意分析</vt:lpstr>
      <vt:lpstr>Adapting SD Scales </vt:lpstr>
      <vt:lpstr>SD Scale for Analyzing Actor Candidates</vt:lpstr>
      <vt:lpstr>Graphic of SD Analysis</vt:lpstr>
      <vt:lpstr>Numerical Scale</vt:lpstr>
      <vt:lpstr>Multiple Rating List Scales</vt:lpstr>
      <vt:lpstr>Constant-Sum Scales</vt:lpstr>
      <vt:lpstr>Graphic Rating Scales</vt:lpstr>
      <vt:lpstr>Ranking Scales</vt:lpstr>
      <vt:lpstr>Paired-Comparison Scale</vt:lpstr>
      <vt:lpstr>Forced Ranking Scale</vt:lpstr>
      <vt:lpstr>Comparative Scale</vt:lpstr>
      <vt:lpstr>Overall Flowchart for Instrument Design</vt:lpstr>
      <vt:lpstr>Flowchart for Instrument Design  Phase 1</vt:lpstr>
      <vt:lpstr>Strategic Concerns in Instrument Design</vt:lpstr>
      <vt:lpstr>Technology Affects  Questionnaire Development</vt:lpstr>
      <vt:lpstr>Flowchart for Instrument Design  Phase 2</vt:lpstr>
      <vt:lpstr>Question Categories  and Structure</vt:lpstr>
      <vt:lpstr>Question Content</vt:lpstr>
      <vt:lpstr>Question Wording</vt:lpstr>
      <vt:lpstr>Response Strategy</vt:lpstr>
      <vt:lpstr>Free-Response Strategy</vt:lpstr>
      <vt:lpstr>Dichotomous Response Strategy</vt:lpstr>
      <vt:lpstr>Multiple Choice Response Strategy</vt:lpstr>
      <vt:lpstr>Checklist Response Strategy</vt:lpstr>
      <vt:lpstr>Rating Response Strategy</vt:lpstr>
      <vt:lpstr>Ranking</vt:lpstr>
      <vt:lpstr>Summary of Scale Types</vt:lpstr>
      <vt:lpstr>Summary of Scale Types</vt:lpstr>
      <vt:lpstr>Summary of Scale Types</vt:lpstr>
      <vt:lpstr>Sources of Questions</vt:lpstr>
      <vt:lpstr>Flowchart for Instrument Design: Phase 3</vt:lpstr>
      <vt:lpstr>Branching Question</vt:lpstr>
      <vt:lpstr>Overcoming Instrument Problems</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研究方法</dc:title>
  <dc:subject>Measurement Scales 變數衡量</dc:subject>
  <dc:creator>范錚強</dc:creator>
  <cp:lastModifiedBy>CKFarn</cp:lastModifiedBy>
  <cp:revision>69</cp:revision>
  <dcterms:modified xsi:type="dcterms:W3CDTF">2023-11-30T08:22:11Z</dcterms:modified>
</cp:coreProperties>
</file>