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256" r:id="rId5"/>
    <p:sldId id="295" r:id="rId6"/>
    <p:sldId id="268" r:id="rId7"/>
    <p:sldId id="289" r:id="rId8"/>
    <p:sldId id="296" r:id="rId9"/>
    <p:sldId id="297" r:id="rId10"/>
    <p:sldId id="298" r:id="rId11"/>
    <p:sldId id="299" r:id="rId12"/>
    <p:sldId id="300" r:id="rId13"/>
    <p:sldId id="301" r:id="rId14"/>
    <p:sldId id="303" r:id="rId15"/>
    <p:sldId id="304" r:id="rId16"/>
    <p:sldId id="305" r:id="rId17"/>
    <p:sldId id="306" r:id="rId18"/>
    <p:sldId id="307" r:id="rId19"/>
    <p:sldId id="308" r:id="rId20"/>
    <p:sldId id="309" r:id="rId21"/>
    <p:sldId id="310"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Lst>
  <p:sldSz cx="12192000" cy="6858000"/>
  <p:notesSz cx="6858000" cy="9144000"/>
  <p:defaultTextStyle>
    <a:defPPr rtl="0">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8" d="100"/>
          <a:sy n="118" d="100"/>
        </p:scale>
        <p:origin x="108" y="126"/>
      </p:cViewPr>
      <p:guideLst/>
    </p:cSldViewPr>
  </p:slideViewPr>
  <p:notesTextViewPr>
    <p:cViewPr>
      <p:scale>
        <a:sx n="1" d="1"/>
        <a:sy n="1" d="1"/>
      </p:scale>
      <p:origin x="0" y="0"/>
    </p:cViewPr>
  </p:notesText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9F92ACA-5C5C-4D68-B31E-A860F8A724EC}" type="datetime1">
              <a:rPr lang="zh-TW" altLang="en-US" smtClean="0">
                <a:latin typeface="Microsoft JhengHei UI" panose="020B0604030504040204" pitchFamily="34" charset="-120"/>
                <a:ea typeface="Microsoft JhengHei UI" panose="020B0604030504040204" pitchFamily="34" charset="-120"/>
              </a:rPr>
              <a:t>2023/12/5</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D331BE-4A26-441F-AE74-A51A4C94AC14}" type="slidenum">
              <a:rPr lang="en-US" altLang="zh-TW" smtClean="0">
                <a:latin typeface="Microsoft JhengHei UI" panose="020B0604030504040204" pitchFamily="34" charset="-120"/>
                <a:ea typeface="Microsoft JhengHei UI" panose="020B0604030504040204" pitchFamily="34" charset="-120"/>
              </a:rPr>
              <a:t>‹#›</a:t>
            </a:fld>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61217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67A8559F-A42D-4841-92F1-29245F046611}" type="datetime1">
              <a:rPr lang="zh-TW" altLang="en-US" noProof="0" smtClean="0"/>
              <a:t>2023/12/5</a:t>
            </a:fld>
            <a:endParaRPr lang="zh-TW" altLang="en-US" noProof="0"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BF6B3765-1535-41FB-A927-AAD2D1E85382}" type="slidenum">
              <a:rPr lang="en-US" altLang="zh-TW" noProof="0" smtClean="0"/>
              <a:pPr/>
              <a:t>‹#›</a:t>
            </a:fld>
            <a:endParaRPr lang="zh-TW" altLang="en-US" noProof="0"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BF6B3765-1535-41FB-A927-AAD2D1E85382}" type="slidenum">
              <a:rPr lang="en-US" altLang="zh-TW" smtClean="0">
                <a:latin typeface="Microsoft JhengHei UI" panose="020B0604030504040204" pitchFamily="34" charset="-120"/>
                <a:ea typeface="Microsoft JhengHei UI" panose="020B0604030504040204" pitchFamily="34" charset="-120"/>
              </a:rPr>
              <a:t>1</a:t>
            </a:fld>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9427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09800" y="4464028"/>
            <a:ext cx="9144000" cy="1641490"/>
          </a:xfrm>
        </p:spPr>
        <p:txBody>
          <a:bodyPr wrap="none" rtlCol="0"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zh-CN" altLang="en-US" noProof="0"/>
              <a:t>单击此处编辑母版标题样式</a:t>
            </a:r>
            <a:endParaRPr lang="zh-TW" altLang="en-US" noProof="0" dirty="0"/>
          </a:p>
        </p:txBody>
      </p:sp>
      <p:sp>
        <p:nvSpPr>
          <p:cNvPr id="3" name="副標題 2"/>
          <p:cNvSpPr>
            <a:spLocks noGrp="1"/>
          </p:cNvSpPr>
          <p:nvPr>
            <p:ph type="subTitle" idx="1"/>
          </p:nvPr>
        </p:nvSpPr>
        <p:spPr>
          <a:xfrm>
            <a:off x="2209799" y="3694375"/>
            <a:ext cx="9144000" cy="754025"/>
          </a:xfrm>
        </p:spPr>
        <p:txBody>
          <a:bodyPr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TW" altLang="en-US" noProof="0" dirty="0"/>
          </a:p>
        </p:txBody>
      </p:sp>
      <p:sp>
        <p:nvSpPr>
          <p:cNvPr id="7" name="日期版面配置區 6"/>
          <p:cNvSpPr>
            <a:spLocks noGrp="1"/>
          </p:cNvSpPr>
          <p:nvPr>
            <p:ph type="dt" sz="half" idx="10"/>
          </p:nvPr>
        </p:nvSpPr>
        <p:spPr/>
        <p:txBody>
          <a:bodyPr rtlCol="0"/>
          <a:lstStyle/>
          <a:p>
            <a:pPr rtl="0"/>
            <a:fld id="{1BB47D56-F335-4D7A-AA70-D7DED5932C2D}" type="datetime1">
              <a:rPr lang="zh-TW" altLang="en-US" noProof="0" smtClean="0"/>
              <a:t>2023/12/5</a:t>
            </a:fld>
            <a:endParaRPr lang="zh-TW" altLang="en-US" noProof="0" dirty="0"/>
          </a:p>
        </p:txBody>
      </p:sp>
      <p:sp>
        <p:nvSpPr>
          <p:cNvPr id="8" name="頁尾版面配置區 7"/>
          <p:cNvSpPr>
            <a:spLocks noGrp="1"/>
          </p:cNvSpPr>
          <p:nvPr>
            <p:ph type="ftr" sz="quarter" idx="11"/>
          </p:nvPr>
        </p:nvSpPr>
        <p:spPr/>
        <p:txBody>
          <a:bodyPr rtlCol="0"/>
          <a:lstStyle/>
          <a:p>
            <a:pPr rtl="0"/>
            <a:endParaRPr lang="zh-TW" altLang="en-US" noProof="0" dirty="0"/>
          </a:p>
        </p:txBody>
      </p:sp>
      <p:sp>
        <p:nvSpPr>
          <p:cNvPr id="9" name="投影片編號預留位置 8"/>
          <p:cNvSpPr>
            <a:spLocks noGrp="1"/>
          </p:cNvSpPr>
          <p:nvPr>
            <p:ph type="sldNum" sz="quarter" idx="12"/>
          </p:nvPr>
        </p:nvSpPr>
        <p:spPr/>
        <p:txBody>
          <a:bodyPr rtlCol="0"/>
          <a:lstStyle/>
          <a:p>
            <a:pPr rtl="0"/>
            <a:fld id="{6D22F896-40B5-4ADD-8801-0D06FADFA095}" type="slidenum">
              <a:rPr lang="en-US" altLang="zh-TW" noProof="0" smtClean="0"/>
              <a:pPr/>
              <a:t>‹#›</a:t>
            </a:fld>
            <a:endParaRPr lang="zh-TW" alt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含標題的全景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367160"/>
            <a:ext cx="10515600" cy="819355"/>
          </a:xfrm>
        </p:spPr>
        <p:txBody>
          <a:bodyPr rtlCol="0" anchor="b"/>
          <a:lstStyle>
            <a:lvl1pPr>
              <a:defRPr sz="3200"/>
            </a:lvl1pPr>
          </a:lstStyle>
          <a:p>
            <a:pPr rtl="0"/>
            <a:r>
              <a:rPr lang="zh-CN" altLang="en-US" noProof="0"/>
              <a:t>单击此处编辑母版标题样式</a:t>
            </a:r>
            <a:endParaRPr lang="zh-TW" altLang="en-US" noProof="0" dirty="0"/>
          </a:p>
        </p:txBody>
      </p:sp>
      <p:sp>
        <p:nvSpPr>
          <p:cNvPr id="3" name="圖片預留位置 2"/>
          <p:cNvSpPr>
            <a:spLocks noGrp="1" noChangeAspect="1"/>
          </p:cNvSpPr>
          <p:nvPr>
            <p:ph type="pic" idx="1"/>
          </p:nvPr>
        </p:nvSpPr>
        <p:spPr>
          <a:xfrm>
            <a:off x="839788" y="987425"/>
            <a:ext cx="10515600" cy="337973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单击图标添加图片</a:t>
            </a:r>
            <a:endParaRPr lang="zh-TW" altLang="en-US" noProof="0" dirty="0"/>
          </a:p>
        </p:txBody>
      </p:sp>
      <p:sp>
        <p:nvSpPr>
          <p:cNvPr id="4" name="文字預留位置 3"/>
          <p:cNvSpPr>
            <a:spLocks noGrp="1"/>
          </p:cNvSpPr>
          <p:nvPr>
            <p:ph type="body" sz="half" idx="2"/>
          </p:nvPr>
        </p:nvSpPr>
        <p:spPr>
          <a:xfrm>
            <a:off x="839788" y="5186516"/>
            <a:ext cx="10514012" cy="682472"/>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5" name="日期版面配置區 4"/>
          <p:cNvSpPr>
            <a:spLocks noGrp="1"/>
          </p:cNvSpPr>
          <p:nvPr>
            <p:ph type="dt" sz="half" idx="10"/>
          </p:nvPr>
        </p:nvSpPr>
        <p:spPr/>
        <p:txBody>
          <a:bodyPr rtlCol="0"/>
          <a:lstStyle/>
          <a:p>
            <a:pPr rtl="0"/>
            <a:fld id="{33BDE3BD-CF92-4181-A3F4-162CE7C952EF}" type="datetime1">
              <a:rPr lang="zh-TW" altLang="en-US" noProof="0" smtClean="0"/>
              <a:t>2023/12/5</a:t>
            </a:fld>
            <a:endParaRPr lang="zh-TW" altLang="en-US" noProof="0" dirty="0"/>
          </a:p>
        </p:txBody>
      </p:sp>
      <p:sp>
        <p:nvSpPr>
          <p:cNvPr id="6" name="頁尾版面配置區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3534344"/>
          </a:xfrm>
        </p:spPr>
        <p:txBody>
          <a:bodyPr rtlCol="0" anchor="ctr"/>
          <a:lstStyle>
            <a:lvl1pPr>
              <a:defRPr sz="3200"/>
            </a:lvl1pPr>
          </a:lstStyle>
          <a:p>
            <a:pPr rtl="0"/>
            <a:r>
              <a:rPr lang="zh-CN" altLang="en-US" noProof="0"/>
              <a:t>单击此处编辑母版标题样式</a:t>
            </a:r>
            <a:endParaRPr lang="zh-TW" altLang="en-US" noProof="0" dirty="0"/>
          </a:p>
        </p:txBody>
      </p:sp>
      <p:sp>
        <p:nvSpPr>
          <p:cNvPr id="4" name="文字預留位置 3"/>
          <p:cNvSpPr>
            <a:spLocks noGrp="1"/>
          </p:cNvSpPr>
          <p:nvPr>
            <p:ph type="body" sz="half" idx="2"/>
          </p:nvPr>
        </p:nvSpPr>
        <p:spPr>
          <a:xfrm>
            <a:off x="839788" y="4489399"/>
            <a:ext cx="10514012" cy="1501826"/>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5" name="日期版面配置區 4"/>
          <p:cNvSpPr>
            <a:spLocks noGrp="1"/>
          </p:cNvSpPr>
          <p:nvPr>
            <p:ph type="dt" sz="half" idx="10"/>
          </p:nvPr>
        </p:nvSpPr>
        <p:spPr/>
        <p:txBody>
          <a:bodyPr rtlCol="0"/>
          <a:lstStyle/>
          <a:p>
            <a:pPr rtl="0"/>
            <a:fld id="{7E52A3A1-E752-4EAF-A927-F99BCEDC5495}" type="datetime1">
              <a:rPr lang="zh-TW" altLang="en-US" noProof="0" smtClean="0"/>
              <a:t>2023/12/5</a:t>
            </a:fld>
            <a:endParaRPr lang="zh-TW" altLang="en-US" noProof="0" dirty="0"/>
          </a:p>
        </p:txBody>
      </p:sp>
      <p:sp>
        <p:nvSpPr>
          <p:cNvPr id="6" name="頁尾版面配置區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含標題的引述">
    <p:spTree>
      <p:nvGrpSpPr>
        <p:cNvPr id="1" name=""/>
        <p:cNvGrpSpPr/>
        <p:nvPr/>
      </p:nvGrpSpPr>
      <p:grpSpPr>
        <a:xfrm>
          <a:off x="0" y="0"/>
          <a:ext cx="0" cy="0"/>
          <a:chOff x="0" y="0"/>
          <a:chExt cx="0" cy="0"/>
        </a:xfrm>
      </p:grpSpPr>
      <p:sp>
        <p:nvSpPr>
          <p:cNvPr id="2" name="標題 1"/>
          <p:cNvSpPr>
            <a:spLocks noGrp="1"/>
          </p:cNvSpPr>
          <p:nvPr>
            <p:ph type="title"/>
          </p:nvPr>
        </p:nvSpPr>
        <p:spPr>
          <a:xfrm>
            <a:off x="1446212" y="372940"/>
            <a:ext cx="9302752" cy="2992904"/>
          </a:xfrm>
        </p:spPr>
        <p:txBody>
          <a:bodyPr rtlCol="0" anchor="ctr"/>
          <a:lstStyle>
            <a:lvl1pPr>
              <a:defRPr sz="4400">
                <a:latin typeface="Microsoft JhengHei UI" panose="020B0604030504040204" pitchFamily="34" charset="-120"/>
                <a:ea typeface="Microsoft JhengHei UI" panose="020B0604030504040204" pitchFamily="34" charset="-120"/>
              </a:defRPr>
            </a:lvl1pPr>
          </a:lstStyle>
          <a:p>
            <a:pPr rtl="0"/>
            <a:r>
              <a:rPr lang="zh-CN" altLang="en-US" noProof="0"/>
              <a:t>单击此处编辑母版标题样式</a:t>
            </a:r>
            <a:endParaRPr lang="zh-TW" altLang="en-US" noProof="0" dirty="0"/>
          </a:p>
        </p:txBody>
      </p:sp>
      <p:sp>
        <p:nvSpPr>
          <p:cNvPr id="12" name="文字預留位置 3"/>
          <p:cNvSpPr>
            <a:spLocks noGrp="1"/>
          </p:cNvSpPr>
          <p:nvPr>
            <p:ph type="body" sz="half" idx="13"/>
          </p:nvPr>
        </p:nvSpPr>
        <p:spPr>
          <a:xfrm>
            <a:off x="1720644" y="3373372"/>
            <a:ext cx="8752299" cy="548968"/>
          </a:xfrm>
        </p:spPr>
        <p:txBody>
          <a:bodyPr rtlCol="0" anchor="t">
            <a:normAutofit/>
          </a:bodyPr>
          <a:lstStyle>
            <a:lvl1pPr marL="0" indent="0">
              <a:buNone/>
              <a:defRPr sz="14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4" name="文字預留位置 3"/>
          <p:cNvSpPr>
            <a:spLocks noGrp="1"/>
          </p:cNvSpPr>
          <p:nvPr>
            <p:ph type="body" sz="half" idx="2"/>
          </p:nvPr>
        </p:nvSpPr>
        <p:spPr>
          <a:xfrm>
            <a:off x="838200" y="4509544"/>
            <a:ext cx="10512424" cy="1489496"/>
          </a:xfrm>
        </p:spPr>
        <p:txBody>
          <a:bodyPr rtlCol="0" anchor="ctr">
            <a:normAutofit/>
          </a:bodyPr>
          <a:lstStyle>
            <a:lvl1pPr marL="0" indent="0">
              <a:buNone/>
              <a:defRPr sz="16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5" name="日期版面配置區 4"/>
          <p:cNvSpPr>
            <a:spLocks noGrp="1"/>
          </p:cNvSpPr>
          <p:nvPr>
            <p:ph type="dt" sz="half" idx="10"/>
          </p:nvPr>
        </p:nvSpPr>
        <p:spPr>
          <a:xfrm>
            <a:off x="838200" y="6364165"/>
            <a:ext cx="2743200" cy="365125"/>
          </a:xfrm>
        </p:spPr>
        <p:txBody>
          <a:bodyPr rtlCol="0"/>
          <a:lstStyle>
            <a:lvl1pPr>
              <a:defRPr>
                <a:latin typeface="Microsoft JhengHei UI" panose="020B0604030504040204" pitchFamily="34" charset="-120"/>
                <a:ea typeface="Microsoft JhengHei UI" panose="020B0604030504040204" pitchFamily="34" charset="-120"/>
              </a:defRPr>
            </a:lvl1pPr>
          </a:lstStyle>
          <a:p>
            <a:fld id="{BC624338-9A21-4BAB-BA86-B016EDD23CCD}" type="datetime1">
              <a:rPr lang="zh-TW" altLang="en-US" noProof="0" smtClean="0"/>
              <a:t>2023/12/5</a:t>
            </a:fld>
            <a:endParaRPr lang="zh-TW" altLang="en-US" noProof="0" dirty="0"/>
          </a:p>
        </p:txBody>
      </p:sp>
      <p:sp>
        <p:nvSpPr>
          <p:cNvPr id="6" name="頁尾版面配置區 5"/>
          <p:cNvSpPr>
            <a:spLocks noGrp="1"/>
          </p:cNvSpPr>
          <p:nvPr>
            <p:ph type="ftr" sz="quarter" idx="11"/>
          </p:nvPr>
        </p:nvSpPr>
        <p:spPr>
          <a:xfrm>
            <a:off x="4038600" y="6364165"/>
            <a:ext cx="4114800" cy="365125"/>
          </a:xfrm>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a:xfrm>
            <a:off x="8610600" y="6364165"/>
            <a:ext cx="2743200" cy="365125"/>
          </a:xfrm>
        </p:spPr>
        <p:txBody>
          <a:bodyPr rtlCol="0"/>
          <a:lstStyle>
            <a:lvl1pPr>
              <a:defRPr>
                <a:latin typeface="Microsoft JhengHei UI" panose="020B0604030504040204" pitchFamily="34" charset="-120"/>
                <a:ea typeface="Microsoft JhengHei UI" panose="020B0604030504040204" pitchFamily="34" charset="-120"/>
              </a:defRPr>
            </a:lvl1pPr>
          </a:lstStyle>
          <a:p>
            <a:fld id="{6D22F896-40B5-4ADD-8801-0D06FADFA095}" type="slidenum">
              <a:rPr lang="en-US" altLang="zh-TW" noProof="0" smtClean="0"/>
              <a:pPr/>
              <a:t>‹#›</a:t>
            </a:fld>
            <a:endParaRPr lang="zh-TW" altLang="en-US" noProof="0" dirty="0"/>
          </a:p>
        </p:txBody>
      </p:sp>
      <p:sp>
        <p:nvSpPr>
          <p:cNvPr id="9" name="文字方塊 8"/>
          <p:cNvSpPr txBox="1"/>
          <p:nvPr/>
        </p:nvSpPr>
        <p:spPr>
          <a:xfrm>
            <a:off x="1111044" y="79463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zh-TW" altLang="en-US" sz="8000" noProof="0" dirty="0">
                <a:solidFill>
                  <a:schemeClr val="tx1"/>
                </a:solidFill>
                <a:effectLst/>
                <a:latin typeface="Microsoft JhengHei UI" panose="020B0604030504040204" pitchFamily="34" charset="-120"/>
                <a:ea typeface="Microsoft JhengHei UI" panose="020B0604030504040204" pitchFamily="34" charset="-120"/>
              </a:rPr>
              <a:t>“</a:t>
            </a:r>
          </a:p>
        </p:txBody>
      </p:sp>
      <p:sp>
        <p:nvSpPr>
          <p:cNvPr id="10" name="文字方塊 9"/>
          <p:cNvSpPr txBox="1"/>
          <p:nvPr/>
        </p:nvSpPr>
        <p:spPr>
          <a:xfrm>
            <a:off x="10437812" y="275101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TW" altLang="en-US" sz="8000" noProof="0" dirty="0">
                <a:solidFill>
                  <a:schemeClr val="tx1"/>
                </a:solidFill>
                <a:effectLst/>
                <a:latin typeface="Microsoft JhengHei UI" panose="020B0604030504040204" pitchFamily="34" charset="-120"/>
                <a:ea typeface="Microsoft JhengHei UI" panose="020B0604030504040204" pitchFamily="34" charset="-120"/>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2326967"/>
            <a:ext cx="10515600" cy="2511835"/>
          </a:xfrm>
        </p:spPr>
        <p:txBody>
          <a:bodyPr rtlCol="0" anchor="b">
            <a:normAutofit/>
          </a:bodyPr>
          <a:lstStyle>
            <a:lvl1pPr>
              <a:defRPr sz="5400"/>
            </a:lvl1pPr>
          </a:lstStyle>
          <a:p>
            <a:pPr rtl="0"/>
            <a:r>
              <a:rPr lang="zh-CN" altLang="en-US" noProof="0"/>
              <a:t>单击此处编辑母版标题样式</a:t>
            </a:r>
            <a:endParaRPr lang="zh-TW" altLang="en-US" noProof="0" dirty="0"/>
          </a:p>
        </p:txBody>
      </p:sp>
      <p:sp>
        <p:nvSpPr>
          <p:cNvPr id="4" name="文字預留位置 3"/>
          <p:cNvSpPr>
            <a:spLocks noGrp="1"/>
          </p:cNvSpPr>
          <p:nvPr>
            <p:ph type="body" sz="half" idx="2"/>
          </p:nvPr>
        </p:nvSpPr>
        <p:spPr>
          <a:xfrm>
            <a:off x="839788" y="4850581"/>
            <a:ext cx="10514012" cy="1140644"/>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5" name="日期版面配置區 4"/>
          <p:cNvSpPr>
            <a:spLocks noGrp="1"/>
          </p:cNvSpPr>
          <p:nvPr>
            <p:ph type="dt" sz="half" idx="10"/>
          </p:nvPr>
        </p:nvSpPr>
        <p:spPr/>
        <p:txBody>
          <a:bodyPr rtlCol="0"/>
          <a:lstStyle/>
          <a:p>
            <a:pPr rtl="0"/>
            <a:fld id="{DE17BDA9-2A38-4BAB-AFB6-395319E3116B}" type="datetime1">
              <a:rPr lang="zh-TW" altLang="en-US" noProof="0" smtClean="0"/>
              <a:t>2023/12/5</a:t>
            </a:fld>
            <a:endParaRPr lang="zh-TW" altLang="en-US" noProof="0" dirty="0"/>
          </a:p>
        </p:txBody>
      </p:sp>
      <p:sp>
        <p:nvSpPr>
          <p:cNvPr id="6" name="頁尾版面配置區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標題 1"/>
          <p:cNvSpPr>
            <a:spLocks noGrp="1"/>
          </p:cNvSpPr>
          <p:nvPr>
            <p:ph type="title"/>
          </p:nvPr>
        </p:nvSpPr>
        <p:spPr>
          <a:xfrm>
            <a:off x="838200" y="365125"/>
            <a:ext cx="10515600" cy="1325563"/>
          </a:xfrm>
        </p:spPr>
        <p:txBody>
          <a:bodyPr rtlCol="0"/>
          <a:lstStyle/>
          <a:p>
            <a:pPr rtl="0"/>
            <a:r>
              <a:rPr lang="zh-CN" altLang="en-US" noProof="0"/>
              <a:t>单击此处编辑母版标题样式</a:t>
            </a:r>
            <a:endParaRPr lang="zh-TW" altLang="en-US" noProof="0" dirty="0"/>
          </a:p>
        </p:txBody>
      </p:sp>
      <p:sp>
        <p:nvSpPr>
          <p:cNvPr id="7" name="文字預留位置 2"/>
          <p:cNvSpPr>
            <a:spLocks noGrp="1"/>
          </p:cNvSpPr>
          <p:nvPr>
            <p:ph type="body" idx="1"/>
          </p:nvPr>
        </p:nvSpPr>
        <p:spPr>
          <a:xfrm>
            <a:off x="1337282" y="1885950"/>
            <a:ext cx="2946866" cy="576262"/>
          </a:xfrm>
        </p:spPr>
        <p:txBody>
          <a:bodyPr rtlCol="0"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8" name="文字預留位置 3"/>
          <p:cNvSpPr>
            <a:spLocks noGrp="1"/>
          </p:cNvSpPr>
          <p:nvPr>
            <p:ph type="body" sz="half" idx="15"/>
          </p:nvPr>
        </p:nvSpPr>
        <p:spPr>
          <a:xfrm>
            <a:off x="1356798" y="257175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p>
        </p:txBody>
      </p:sp>
      <p:sp>
        <p:nvSpPr>
          <p:cNvPr id="9" name="文字預留位置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zh-CN" altLang="en-US" noProof="0"/>
              <a:t>单击此处编辑母版文本样式</a:t>
            </a:r>
          </a:p>
        </p:txBody>
      </p:sp>
      <p:sp>
        <p:nvSpPr>
          <p:cNvPr id="10" name="文字預留位置 3"/>
          <p:cNvSpPr>
            <a:spLocks noGrp="1"/>
          </p:cNvSpPr>
          <p:nvPr>
            <p:ph type="body" sz="half" idx="16"/>
          </p:nvPr>
        </p:nvSpPr>
        <p:spPr>
          <a:xfrm>
            <a:off x="4577441" y="257175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p>
        </p:txBody>
      </p:sp>
      <p:sp>
        <p:nvSpPr>
          <p:cNvPr id="11" name="文字預留位置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zh-CN" altLang="en-US" noProof="0"/>
              <a:t>单击此处编辑母版文本样式</a:t>
            </a:r>
          </a:p>
        </p:txBody>
      </p:sp>
      <p:sp>
        <p:nvSpPr>
          <p:cNvPr id="12" name="文字預留位置 3"/>
          <p:cNvSpPr>
            <a:spLocks noGrp="1"/>
          </p:cNvSpPr>
          <p:nvPr>
            <p:ph type="body" sz="half" idx="17"/>
          </p:nvPr>
        </p:nvSpPr>
        <p:spPr>
          <a:xfrm>
            <a:off x="7829035" y="257175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p>
        </p:txBody>
      </p:sp>
      <p:sp>
        <p:nvSpPr>
          <p:cNvPr id="3" name="日期版面配置區 2"/>
          <p:cNvSpPr>
            <a:spLocks noGrp="1"/>
          </p:cNvSpPr>
          <p:nvPr>
            <p:ph type="dt" sz="half" idx="10"/>
          </p:nvPr>
        </p:nvSpPr>
        <p:spPr/>
        <p:txBody>
          <a:bodyPr rtlCol="0"/>
          <a:lstStyle/>
          <a:p>
            <a:pPr rtl="0"/>
            <a:fld id="{8A9EC1AA-24BD-4CDC-B5F0-7663D1638FA6}" type="datetime1">
              <a:rPr lang="zh-TW" altLang="en-US" noProof="0" smtClean="0"/>
              <a:t>2023/12/5</a:t>
            </a:fld>
            <a:endParaRPr lang="zh-TW" altLang="en-US" noProof="0" dirty="0"/>
          </a:p>
        </p:txBody>
      </p:sp>
      <p:sp>
        <p:nvSpPr>
          <p:cNvPr id="4" name="頁尾版面配置區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標題 1"/>
          <p:cNvSpPr>
            <a:spLocks noGrp="1"/>
          </p:cNvSpPr>
          <p:nvPr>
            <p:ph type="title"/>
          </p:nvPr>
        </p:nvSpPr>
        <p:spPr>
          <a:xfrm>
            <a:off x="838200" y="365125"/>
            <a:ext cx="10515600" cy="1325563"/>
          </a:xfrm>
        </p:spPr>
        <p:txBody>
          <a:bodyPr rtlCol="0"/>
          <a:lstStyle/>
          <a:p>
            <a:pPr rtl="0"/>
            <a:r>
              <a:rPr lang="zh-CN" altLang="en-US" noProof="0"/>
              <a:t>单击此处编辑母版标题样式</a:t>
            </a:r>
            <a:endParaRPr lang="zh-TW" altLang="en-US" noProof="0" dirty="0"/>
          </a:p>
        </p:txBody>
      </p:sp>
      <p:sp>
        <p:nvSpPr>
          <p:cNvPr id="19" name="文字版面配置區 2"/>
          <p:cNvSpPr>
            <a:spLocks noGrp="1"/>
          </p:cNvSpPr>
          <p:nvPr>
            <p:ph type="body" idx="1"/>
          </p:nvPr>
        </p:nvSpPr>
        <p:spPr>
          <a:xfrm>
            <a:off x="1332085" y="4297503"/>
            <a:ext cx="2940050"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20" name="圖片預留位置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noProof="0"/>
              <a:t>单击图标添加图片</a:t>
            </a:r>
            <a:endParaRPr lang="zh-TW" altLang="en-US" noProof="0" dirty="0"/>
          </a:p>
        </p:txBody>
      </p:sp>
      <p:sp>
        <p:nvSpPr>
          <p:cNvPr id="21" name="文字預留位置 3"/>
          <p:cNvSpPr>
            <a:spLocks noGrp="1"/>
          </p:cNvSpPr>
          <p:nvPr>
            <p:ph type="body" sz="half" idx="18"/>
          </p:nvPr>
        </p:nvSpPr>
        <p:spPr>
          <a:xfrm>
            <a:off x="1332085" y="4873765"/>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p>
        </p:txBody>
      </p:sp>
      <p:sp>
        <p:nvSpPr>
          <p:cNvPr id="22" name="文字預留位置 4"/>
          <p:cNvSpPr>
            <a:spLocks noGrp="1"/>
          </p:cNvSpPr>
          <p:nvPr>
            <p:ph type="body" sz="quarter" idx="3"/>
          </p:nvPr>
        </p:nvSpPr>
        <p:spPr>
          <a:xfrm>
            <a:off x="4568997" y="4297503"/>
            <a:ext cx="2930525"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23" name="圖片預留位置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noProof="0"/>
              <a:t>单击图标添加图片</a:t>
            </a:r>
            <a:endParaRPr lang="zh-TW" altLang="en-US" noProof="0" dirty="0"/>
          </a:p>
        </p:txBody>
      </p:sp>
      <p:sp>
        <p:nvSpPr>
          <p:cNvPr id="24" name="文字預留位置 3"/>
          <p:cNvSpPr>
            <a:spLocks noGrp="1"/>
          </p:cNvSpPr>
          <p:nvPr>
            <p:ph type="body" sz="half" idx="19"/>
          </p:nvPr>
        </p:nvSpPr>
        <p:spPr>
          <a:xfrm>
            <a:off x="4567644" y="4873764"/>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p>
        </p:txBody>
      </p:sp>
      <p:sp>
        <p:nvSpPr>
          <p:cNvPr id="25" name="文字預留位置 4"/>
          <p:cNvSpPr>
            <a:spLocks noGrp="1"/>
          </p:cNvSpPr>
          <p:nvPr>
            <p:ph type="body" sz="quarter" idx="13"/>
          </p:nvPr>
        </p:nvSpPr>
        <p:spPr>
          <a:xfrm>
            <a:off x="7804322" y="4297503"/>
            <a:ext cx="2932113"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26" name="圖片預留位置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CN" altLang="en-US" noProof="0"/>
              <a:t>单击图标添加图片</a:t>
            </a:r>
            <a:endParaRPr lang="zh-TW" altLang="en-US" noProof="0" dirty="0"/>
          </a:p>
        </p:txBody>
      </p:sp>
      <p:sp>
        <p:nvSpPr>
          <p:cNvPr id="27" name="文字預留位置 3"/>
          <p:cNvSpPr>
            <a:spLocks noGrp="1"/>
          </p:cNvSpPr>
          <p:nvPr>
            <p:ph type="body" sz="half" idx="20"/>
          </p:nvPr>
        </p:nvSpPr>
        <p:spPr>
          <a:xfrm>
            <a:off x="7804197" y="4873762"/>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单击此处编辑母版文本样式</a:t>
            </a:r>
          </a:p>
        </p:txBody>
      </p:sp>
      <p:sp>
        <p:nvSpPr>
          <p:cNvPr id="3" name="日期版面配置區 2"/>
          <p:cNvSpPr>
            <a:spLocks noGrp="1"/>
          </p:cNvSpPr>
          <p:nvPr>
            <p:ph type="dt" sz="half" idx="10"/>
          </p:nvPr>
        </p:nvSpPr>
        <p:spPr/>
        <p:txBody>
          <a:bodyPr rtlCol="0"/>
          <a:lstStyle/>
          <a:p>
            <a:pPr rtl="0"/>
            <a:fld id="{877B27DC-57E8-454F-95D8-8508A5EF164A}" type="datetime1">
              <a:rPr lang="zh-TW" altLang="en-US" noProof="0" smtClean="0"/>
              <a:t>2023/12/5</a:t>
            </a:fld>
            <a:endParaRPr lang="zh-TW" altLang="en-US" noProof="0" dirty="0"/>
          </a:p>
        </p:txBody>
      </p:sp>
      <p:sp>
        <p:nvSpPr>
          <p:cNvPr id="4" name="頁尾版面配置區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CN" altLang="en-US" noProof="0"/>
              <a:t>单击此处编辑母版标题样式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TW" altLang="en-US" noProof="0" dirty="0"/>
          </a:p>
        </p:txBody>
      </p:sp>
      <p:sp>
        <p:nvSpPr>
          <p:cNvPr id="4" name="日期版面配置區 3"/>
          <p:cNvSpPr>
            <a:spLocks noGrp="1"/>
          </p:cNvSpPr>
          <p:nvPr>
            <p:ph type="dt" sz="half" idx="10"/>
          </p:nvPr>
        </p:nvSpPr>
        <p:spPr/>
        <p:txBody>
          <a:bodyPr rtlCol="0"/>
          <a:lstStyle/>
          <a:p>
            <a:pPr rtl="0"/>
            <a:fld id="{396D1038-E807-47BE-BB85-6011AB67DDE4}" type="datetime1">
              <a:rPr lang="zh-TW" altLang="en-US" noProof="0" smtClean="0"/>
              <a:t>2023/12/5</a:t>
            </a:fld>
            <a:endParaRPr lang="zh-TW" altLang="en-US" noProof="0" dirty="0"/>
          </a:p>
        </p:txBody>
      </p:sp>
      <p:sp>
        <p:nvSpPr>
          <p:cNvPr id="5" name="頁尾版面配置區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rtlCol="0"/>
          <a:lstStyle/>
          <a:p>
            <a:pPr rtl="0"/>
            <a:r>
              <a:rPr lang="zh-CN" altLang="en-US" noProof="0"/>
              <a:t>单击此处编辑母版标题样式</a:t>
            </a:r>
            <a:endParaRPr lang="zh-TW" altLang="en-US" noProof="0" dirty="0"/>
          </a:p>
        </p:txBody>
      </p:sp>
      <p:sp>
        <p:nvSpPr>
          <p:cNvPr id="3" name="直排文字預留位置 2"/>
          <p:cNvSpPr>
            <a:spLocks noGrp="1"/>
          </p:cNvSpPr>
          <p:nvPr>
            <p:ph type="body" orient="vert" idx="1"/>
          </p:nvPr>
        </p:nvSpPr>
        <p:spPr>
          <a:xfrm>
            <a:off x="838200" y="365125"/>
            <a:ext cx="7734300" cy="5811838"/>
          </a:xfrm>
        </p:spPr>
        <p:txBody>
          <a:bodyPr vert="eaVert"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TW" altLang="en-US" noProof="0" dirty="0"/>
          </a:p>
        </p:txBody>
      </p:sp>
      <p:sp>
        <p:nvSpPr>
          <p:cNvPr id="4" name="日期版面配置區 3"/>
          <p:cNvSpPr>
            <a:spLocks noGrp="1"/>
          </p:cNvSpPr>
          <p:nvPr>
            <p:ph type="dt" sz="half" idx="10"/>
          </p:nvPr>
        </p:nvSpPr>
        <p:spPr/>
        <p:txBody>
          <a:bodyPr rtlCol="0"/>
          <a:lstStyle/>
          <a:p>
            <a:pPr rtl="0"/>
            <a:fld id="{626A4A3C-7BBD-4CCF-9082-76504AFB11AA}" type="datetime1">
              <a:rPr lang="zh-TW" altLang="en-US" noProof="0" smtClean="0"/>
              <a:t>2023/12/5</a:t>
            </a:fld>
            <a:endParaRPr lang="zh-TW" altLang="en-US" noProof="0" dirty="0"/>
          </a:p>
        </p:txBody>
      </p:sp>
      <p:sp>
        <p:nvSpPr>
          <p:cNvPr id="5" name="頁尾版面配置區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8" name="標題 1"/>
          <p:cNvSpPr>
            <a:spLocks noGrp="1"/>
          </p:cNvSpPr>
          <p:nvPr>
            <p:ph type="title"/>
          </p:nvPr>
        </p:nvSpPr>
        <p:spPr/>
        <p:txBody>
          <a:bodyPr rtlCol="0"/>
          <a:lstStyle/>
          <a:p>
            <a:pPr rtl="0"/>
            <a:r>
              <a:rPr lang="zh-CN" altLang="en-US" noProof="0"/>
              <a:t>单击此处编辑母版标题样式</a:t>
            </a:r>
            <a:endParaRPr lang="zh-TW" altLang="en-US" noProof="0" dirty="0"/>
          </a:p>
        </p:txBody>
      </p:sp>
      <p:sp>
        <p:nvSpPr>
          <p:cNvPr id="3" name="內容預留位置 2"/>
          <p:cNvSpPr>
            <a:spLocks noGrp="1"/>
          </p:cNvSpPr>
          <p:nvPr>
            <p:ph idx="1"/>
          </p:nvPr>
        </p:nvSpPr>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TW" altLang="en-US" noProof="0" dirty="0"/>
          </a:p>
        </p:txBody>
      </p:sp>
      <p:sp>
        <p:nvSpPr>
          <p:cNvPr id="4" name="日期版面配置區 3"/>
          <p:cNvSpPr>
            <a:spLocks noGrp="1"/>
          </p:cNvSpPr>
          <p:nvPr>
            <p:ph type="dt" sz="half" idx="10"/>
          </p:nvPr>
        </p:nvSpPr>
        <p:spPr/>
        <p:txBody>
          <a:bodyPr rtlCol="0"/>
          <a:lstStyle/>
          <a:p>
            <a:pPr rtl="0"/>
            <a:fld id="{F28ACAE8-A5FA-4329-9D06-3F31D28C5D68}" type="datetime1">
              <a:rPr lang="zh-TW" altLang="en-US" noProof="0" smtClean="0"/>
              <a:t>2023/12/5</a:t>
            </a:fld>
            <a:endParaRPr lang="zh-TW" altLang="en-US" noProof="0" dirty="0"/>
          </a:p>
        </p:txBody>
      </p:sp>
      <p:sp>
        <p:nvSpPr>
          <p:cNvPr id="5" name="頁尾版面配置區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標題 1"/>
          <p:cNvSpPr>
            <a:spLocks noGrp="1"/>
          </p:cNvSpPr>
          <p:nvPr>
            <p:ph type="ctrTitle"/>
          </p:nvPr>
        </p:nvSpPr>
        <p:spPr>
          <a:xfrm>
            <a:off x="854532" y="4464028"/>
            <a:ext cx="9144000" cy="1641490"/>
          </a:xfrm>
        </p:spPr>
        <p:txBody>
          <a:bodyPr wrap="none" rtlCol="0"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zh-CN" altLang="en-US" noProof="0"/>
              <a:t>单击此处编辑母版标题样式</a:t>
            </a:r>
            <a:endParaRPr lang="zh-TW" altLang="en-US" noProof="0" dirty="0"/>
          </a:p>
        </p:txBody>
      </p:sp>
      <p:sp>
        <p:nvSpPr>
          <p:cNvPr id="8" name="副標題 2"/>
          <p:cNvSpPr>
            <a:spLocks noGrp="1"/>
          </p:cNvSpPr>
          <p:nvPr>
            <p:ph type="subTitle" idx="1"/>
          </p:nvPr>
        </p:nvSpPr>
        <p:spPr>
          <a:xfrm>
            <a:off x="854532" y="3693674"/>
            <a:ext cx="9144000" cy="754025"/>
          </a:xfrm>
        </p:spPr>
        <p:txBody>
          <a:bodyPr rtlCol="0"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TW" altLang="en-US" noProof="0" dirty="0"/>
          </a:p>
        </p:txBody>
      </p:sp>
      <p:sp>
        <p:nvSpPr>
          <p:cNvPr id="4" name="日期版面配置區 3"/>
          <p:cNvSpPr>
            <a:spLocks noGrp="1"/>
          </p:cNvSpPr>
          <p:nvPr>
            <p:ph type="dt" sz="half" idx="10"/>
          </p:nvPr>
        </p:nvSpPr>
        <p:spPr/>
        <p:txBody>
          <a:bodyPr rtlCol="0"/>
          <a:lstStyle/>
          <a:p>
            <a:pPr rtl="0"/>
            <a:fld id="{754F1786-BC7F-45A7-8EFA-44AB63B71F0C}" type="datetime1">
              <a:rPr lang="zh-TW" altLang="en-US" noProof="0" smtClean="0"/>
              <a:t>2023/12/5</a:t>
            </a:fld>
            <a:endParaRPr lang="zh-TW" altLang="en-US" noProof="0" dirty="0"/>
          </a:p>
        </p:txBody>
      </p:sp>
      <p:sp>
        <p:nvSpPr>
          <p:cNvPr id="5" name="頁尾版面配置區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CN" altLang="en-US" noProof="0"/>
              <a:t>单击此处编辑母版标题样式</a:t>
            </a:r>
            <a:endParaRPr lang="zh-TW" altLang="en-US" noProof="0" dirty="0"/>
          </a:p>
        </p:txBody>
      </p:sp>
      <p:sp>
        <p:nvSpPr>
          <p:cNvPr id="3" name="內容預留位置 2"/>
          <p:cNvSpPr>
            <a:spLocks noGrp="1"/>
          </p:cNvSpPr>
          <p:nvPr>
            <p:ph sz="half" idx="1"/>
          </p:nvPr>
        </p:nvSpPr>
        <p:spPr>
          <a:xfrm>
            <a:off x="1120000" y="1825625"/>
            <a:ext cx="5025216" cy="4351338"/>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TW" altLang="en-US" noProof="0" dirty="0"/>
          </a:p>
        </p:txBody>
      </p:sp>
      <p:sp>
        <p:nvSpPr>
          <p:cNvPr id="4" name="內容預留位置 3"/>
          <p:cNvSpPr>
            <a:spLocks noGrp="1"/>
          </p:cNvSpPr>
          <p:nvPr>
            <p:ph sz="half" idx="2"/>
          </p:nvPr>
        </p:nvSpPr>
        <p:spPr>
          <a:xfrm>
            <a:off x="6319840" y="1825625"/>
            <a:ext cx="5033960" cy="4351338"/>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TW" altLang="en-US" noProof="0" dirty="0"/>
          </a:p>
        </p:txBody>
      </p:sp>
      <p:sp>
        <p:nvSpPr>
          <p:cNvPr id="5" name="日期版面配置區 4"/>
          <p:cNvSpPr>
            <a:spLocks noGrp="1"/>
          </p:cNvSpPr>
          <p:nvPr>
            <p:ph type="dt" sz="half" idx="10"/>
          </p:nvPr>
        </p:nvSpPr>
        <p:spPr/>
        <p:txBody>
          <a:bodyPr rtlCol="0"/>
          <a:lstStyle/>
          <a:p>
            <a:pPr rtl="0"/>
            <a:fld id="{F29D915E-364B-4CE0-BD6C-933379A44151}" type="datetime1">
              <a:rPr lang="zh-TW" altLang="en-US" noProof="0" smtClean="0"/>
              <a:t>2023/12/5</a:t>
            </a:fld>
            <a:endParaRPr lang="zh-TW" altLang="en-US" noProof="0" dirty="0"/>
          </a:p>
        </p:txBody>
      </p:sp>
      <p:sp>
        <p:nvSpPr>
          <p:cNvPr id="6" name="頁尾版面配置區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rtlCol="0"/>
          <a:lstStyle/>
          <a:p>
            <a:pPr rtl="0"/>
            <a:r>
              <a:rPr lang="zh-CN" altLang="en-US" noProof="0"/>
              <a:t>单击此处编辑母版标题样式</a:t>
            </a:r>
            <a:endParaRPr lang="zh-TW" altLang="en-US" noProof="0" dirty="0"/>
          </a:p>
        </p:txBody>
      </p:sp>
      <p:sp>
        <p:nvSpPr>
          <p:cNvPr id="3" name="文字預留位置 2"/>
          <p:cNvSpPr>
            <a:spLocks noGrp="1"/>
          </p:cNvSpPr>
          <p:nvPr>
            <p:ph type="body" idx="1"/>
          </p:nvPr>
        </p:nvSpPr>
        <p:spPr>
          <a:xfrm>
            <a:off x="1120000" y="1681163"/>
            <a:ext cx="5025216" cy="823912"/>
          </a:xfrm>
        </p:spPr>
        <p:txBody>
          <a:bodyPr rtlCol="0"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4" name="內容預留位置 3"/>
          <p:cNvSpPr>
            <a:spLocks noGrp="1"/>
          </p:cNvSpPr>
          <p:nvPr>
            <p:ph sz="half" idx="2"/>
          </p:nvPr>
        </p:nvSpPr>
        <p:spPr>
          <a:xfrm>
            <a:off x="1120000" y="2505075"/>
            <a:ext cx="5025216" cy="3684588"/>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TW" altLang="en-US" noProof="0" dirty="0"/>
          </a:p>
        </p:txBody>
      </p:sp>
      <p:sp>
        <p:nvSpPr>
          <p:cNvPr id="5" name="文字預留位置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zh-CN" altLang="en-US" noProof="0"/>
              <a:t>单击此处编辑母版文本样式</a:t>
            </a:r>
          </a:p>
        </p:txBody>
      </p:sp>
      <p:sp>
        <p:nvSpPr>
          <p:cNvPr id="6" name="內容預留位置 5"/>
          <p:cNvSpPr>
            <a:spLocks noGrp="1"/>
          </p:cNvSpPr>
          <p:nvPr>
            <p:ph sz="quarter" idx="4"/>
          </p:nvPr>
        </p:nvSpPr>
        <p:spPr>
          <a:xfrm>
            <a:off x="6319840" y="2505075"/>
            <a:ext cx="5035548" cy="3684588"/>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TW" altLang="en-US" noProof="0" dirty="0"/>
          </a:p>
        </p:txBody>
      </p:sp>
      <p:sp>
        <p:nvSpPr>
          <p:cNvPr id="7" name="日期版面配置區 6"/>
          <p:cNvSpPr>
            <a:spLocks noGrp="1"/>
          </p:cNvSpPr>
          <p:nvPr>
            <p:ph type="dt" sz="half" idx="10"/>
          </p:nvPr>
        </p:nvSpPr>
        <p:spPr/>
        <p:txBody>
          <a:bodyPr rtlCol="0"/>
          <a:lstStyle/>
          <a:p>
            <a:pPr rtl="0"/>
            <a:fld id="{CCB9A9A7-6E64-4EA3-82CF-1FEB51231E13}" type="datetime1">
              <a:rPr lang="zh-TW" altLang="en-US" noProof="0" smtClean="0"/>
              <a:t>2023/12/5</a:t>
            </a:fld>
            <a:endParaRPr lang="zh-TW" altLang="en-US" noProof="0" dirty="0"/>
          </a:p>
        </p:txBody>
      </p:sp>
      <p:sp>
        <p:nvSpPr>
          <p:cNvPr id="8" name="頁尾版面配置區 7"/>
          <p:cNvSpPr>
            <a:spLocks noGrp="1"/>
          </p:cNvSpPr>
          <p:nvPr>
            <p:ph type="ftr" sz="quarter" idx="11"/>
          </p:nvPr>
        </p:nvSpPr>
        <p:spPr/>
        <p:txBody>
          <a:bodyPr rtlCol="0"/>
          <a:lstStyle/>
          <a:p>
            <a:pPr rtl="0"/>
            <a:endParaRPr lang="zh-TW" altLang="en-US" noProof="0" dirty="0"/>
          </a:p>
        </p:txBody>
      </p:sp>
      <p:sp>
        <p:nvSpPr>
          <p:cNvPr id="9" name="投影片編號預留位置 8"/>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CN" altLang="en-US" noProof="0"/>
              <a:t>单击此处编辑母版标题样式</a:t>
            </a:r>
            <a:endParaRPr lang="zh-TW" altLang="en-US" noProof="0" dirty="0"/>
          </a:p>
        </p:txBody>
      </p:sp>
      <p:sp>
        <p:nvSpPr>
          <p:cNvPr id="3" name="日期版面配置區 2"/>
          <p:cNvSpPr>
            <a:spLocks noGrp="1"/>
          </p:cNvSpPr>
          <p:nvPr>
            <p:ph type="dt" sz="half" idx="10"/>
          </p:nvPr>
        </p:nvSpPr>
        <p:spPr/>
        <p:txBody>
          <a:bodyPr rtlCol="0"/>
          <a:lstStyle/>
          <a:p>
            <a:pPr rtl="0"/>
            <a:fld id="{F9E15956-95B5-415F-9BC1-269E85946D3C}" type="datetime1">
              <a:rPr lang="zh-TW" altLang="en-US" noProof="0" smtClean="0"/>
              <a:t>2023/12/5</a:t>
            </a:fld>
            <a:endParaRPr lang="zh-TW" altLang="en-US" noProof="0" dirty="0"/>
          </a:p>
        </p:txBody>
      </p:sp>
      <p:sp>
        <p:nvSpPr>
          <p:cNvPr id="4" name="頁尾版面配置區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rtlCol="0"/>
          <a:lstStyle/>
          <a:p>
            <a:pPr rtl="0"/>
            <a:fld id="{766C6D71-6190-48A7-ABB4-E4E420CF1888}" type="datetime1">
              <a:rPr lang="zh-TW" altLang="en-US" noProof="0" smtClean="0"/>
              <a:t>2023/12/5</a:t>
            </a:fld>
            <a:endParaRPr lang="zh-TW" altLang="en-US" noProof="0" dirty="0"/>
          </a:p>
        </p:txBody>
      </p:sp>
      <p:sp>
        <p:nvSpPr>
          <p:cNvPr id="3" name="頁尾版面配置區 2"/>
          <p:cNvSpPr>
            <a:spLocks noGrp="1"/>
          </p:cNvSpPr>
          <p:nvPr>
            <p:ph type="ftr" sz="quarter" idx="11"/>
          </p:nvPr>
        </p:nvSpPr>
        <p:spPr/>
        <p:txBody>
          <a:bodyPr rtlCol="0"/>
          <a:lstStyle/>
          <a:p>
            <a:pPr rtl="0"/>
            <a:endParaRPr lang="zh-TW" altLang="en-US" noProof="0" dirty="0"/>
          </a:p>
        </p:txBody>
      </p:sp>
      <p:sp>
        <p:nvSpPr>
          <p:cNvPr id="4" name="投影片編號預留位置 3"/>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rtlCol="0" anchor="b"/>
          <a:lstStyle>
            <a:lvl1pPr>
              <a:defRPr sz="3200"/>
            </a:lvl1pPr>
          </a:lstStyle>
          <a:p>
            <a:pPr rtl="0"/>
            <a:r>
              <a:rPr lang="zh-CN" altLang="en-US" noProof="0"/>
              <a:t>单击此处编辑母版标题样式</a:t>
            </a:r>
            <a:endParaRPr lang="zh-TW" altLang="en-US" noProof="0" dirty="0"/>
          </a:p>
        </p:txBody>
      </p:sp>
      <p:sp>
        <p:nvSpPr>
          <p:cNvPr id="3" name="內容預留位置 2"/>
          <p:cNvSpPr>
            <a:spLocks noGrp="1"/>
          </p:cNvSpPr>
          <p:nvPr>
            <p:ph idx="1"/>
          </p:nvPr>
        </p:nvSpPr>
        <p:spPr>
          <a:xfrm>
            <a:off x="5183188" y="987425"/>
            <a:ext cx="6172200" cy="4873625"/>
          </a:xfrm>
        </p:spPr>
        <p:txBody>
          <a:bodyPr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TW" altLang="en-US" noProof="0" dirty="0"/>
          </a:p>
        </p:txBody>
      </p:sp>
      <p:sp>
        <p:nvSpPr>
          <p:cNvPr id="4" name="文字預留位置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5" name="日期版面配置區 4"/>
          <p:cNvSpPr>
            <a:spLocks noGrp="1"/>
          </p:cNvSpPr>
          <p:nvPr>
            <p:ph type="dt" sz="half" idx="10"/>
          </p:nvPr>
        </p:nvSpPr>
        <p:spPr/>
        <p:txBody>
          <a:bodyPr rtlCol="0"/>
          <a:lstStyle/>
          <a:p>
            <a:pPr rtl="0"/>
            <a:fld id="{C80EA430-97A8-43A2-A829-F0763FD18B7F}" type="datetime1">
              <a:rPr lang="zh-TW" altLang="en-US" noProof="0" smtClean="0"/>
              <a:t>2023/12/5</a:t>
            </a:fld>
            <a:endParaRPr lang="zh-TW" altLang="en-US" noProof="0" dirty="0"/>
          </a:p>
        </p:txBody>
      </p:sp>
      <p:sp>
        <p:nvSpPr>
          <p:cNvPr id="6" name="頁尾版面配置區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rtlCol="0" anchor="b"/>
          <a:lstStyle>
            <a:lvl1pPr>
              <a:defRPr sz="3200"/>
            </a:lvl1pPr>
          </a:lstStyle>
          <a:p>
            <a:pPr rtl="0"/>
            <a:r>
              <a:rPr lang="zh-CN" altLang="en-US" noProof="0"/>
              <a:t>单击此处编辑母版标题样式</a:t>
            </a:r>
            <a:endParaRPr lang="zh-TW" altLang="en-US" noProof="0" dirty="0"/>
          </a:p>
        </p:txBody>
      </p:sp>
      <p:sp>
        <p:nvSpPr>
          <p:cNvPr id="3" name="圖片預留位置 2"/>
          <p:cNvSpPr>
            <a:spLocks noGrp="1" noChangeAspect="1"/>
          </p:cNvSpPr>
          <p:nvPr>
            <p:ph type="pic" idx="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单击图标添加图片</a:t>
            </a:r>
            <a:endParaRPr lang="zh-TW" altLang="en-US" noProof="0" dirty="0"/>
          </a:p>
        </p:txBody>
      </p:sp>
      <p:sp>
        <p:nvSpPr>
          <p:cNvPr id="4" name="文字預留位置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5" name="日期版面配置區 4"/>
          <p:cNvSpPr>
            <a:spLocks noGrp="1"/>
          </p:cNvSpPr>
          <p:nvPr>
            <p:ph type="dt" sz="half" idx="10"/>
          </p:nvPr>
        </p:nvSpPr>
        <p:spPr/>
        <p:txBody>
          <a:bodyPr rtlCol="0"/>
          <a:lstStyle/>
          <a:p>
            <a:pPr rtl="0"/>
            <a:fld id="{EE6E8404-5ACD-4876-9C65-3A64341E0A0D}" type="datetime1">
              <a:rPr lang="zh-TW" altLang="en-US" noProof="0" smtClean="0"/>
              <a:t>2023/12/5</a:t>
            </a:fld>
            <a:endParaRPr lang="zh-TW" altLang="en-US" noProof="0" dirty="0"/>
          </a:p>
        </p:txBody>
      </p:sp>
      <p:sp>
        <p:nvSpPr>
          <p:cNvPr id="6" name="頁尾版面配置區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icrosoft JhengHei UI" panose="020B0604030504040204" pitchFamily="34" charset="-120"/>
                <a:ea typeface="Microsoft JhengHei UI" panose="020B0604030504040204" pitchFamily="34" charset="-120"/>
              </a:defRPr>
            </a:lvl1pPr>
          </a:lstStyle>
          <a:p>
            <a:fld id="{3CA24D85-54EF-4D4A-92CE-D0C49294934D}" type="datetime1">
              <a:rPr lang="zh-TW" altLang="en-US" noProof="0" smtClean="0"/>
              <a:t>2023/12/5</a:t>
            </a:fld>
            <a:endParaRPr lang="zh-TW" altLang="en-US" noProof="0" dirty="0"/>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icrosoft JhengHei UI" panose="020B0604030504040204" pitchFamily="34" charset="-120"/>
                <a:ea typeface="Microsoft JhengHei UI" panose="020B0604030504040204" pitchFamily="34" charset="-120"/>
              </a:defRPr>
            </a:lvl1pPr>
          </a:lstStyle>
          <a:p>
            <a:fld id="{6D22F896-40B5-4ADD-8801-0D06FADFA095}" type="slidenum">
              <a:rPr lang="en-US" altLang="zh-TW" noProof="0" smtClean="0"/>
              <a:pPr/>
              <a:t>‹#›</a:t>
            </a:fld>
            <a:endParaRPr lang="zh-TW" altLang="en-US"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圖片 4" descr="波浪特寫影像">
            <a:extLst>
              <a:ext uri="{FF2B5EF4-FFF2-40B4-BE49-F238E27FC236}">
                <a16:creationId xmlns:a16="http://schemas.microsoft.com/office/drawing/2014/main" id="{9648A932-5E17-4859-9FE3-70EB96EA5C70}"/>
              </a:ext>
            </a:extLst>
          </p:cNvPr>
          <p:cNvPicPr>
            <a:picLocks noChangeAspect="1"/>
          </p:cNvPicPr>
          <p:nvPr/>
        </p:nvPicPr>
        <p:blipFill rotWithShape="1">
          <a:blip r:embed="rId4">
            <a:alphaModFix amt="41000"/>
          </a:blip>
          <a:srcRect l="9091" t="3462" b="19929"/>
          <a:stretch/>
        </p:blipFill>
        <p:spPr>
          <a:xfrm>
            <a:off x="20" y="1"/>
            <a:ext cx="12191980" cy="6858000"/>
          </a:xfrm>
          <a:prstGeom prst="rect">
            <a:avLst/>
          </a:prstGeom>
        </p:spPr>
      </p:pic>
      <p:sp>
        <p:nvSpPr>
          <p:cNvPr id="2" name="標題 1">
            <a:extLst>
              <a:ext uri="{FF2B5EF4-FFF2-40B4-BE49-F238E27FC236}">
                <a16:creationId xmlns:a16="http://schemas.microsoft.com/office/drawing/2014/main" id="{AF6636B6-A233-459A-95E5-DFBD46F360BC}"/>
              </a:ext>
            </a:extLst>
          </p:cNvPr>
          <p:cNvSpPr>
            <a:spLocks noGrp="1"/>
          </p:cNvSpPr>
          <p:nvPr>
            <p:ph type="ctrTitle"/>
          </p:nvPr>
        </p:nvSpPr>
        <p:spPr>
          <a:xfrm>
            <a:off x="357327" y="671453"/>
            <a:ext cx="11099800" cy="3514621"/>
          </a:xfrm>
        </p:spPr>
        <p:txBody>
          <a:bodyPr rtlCol="0">
            <a:normAutofit/>
          </a:bodyPr>
          <a:lstStyle/>
          <a:p>
            <a:pPr algn="l"/>
            <a:r>
              <a:rPr lang="en-US" altLang="ja-JP" sz="4800" dirty="0">
                <a:latin typeface="Microsoft JhengHei UI" panose="020B0604030504040204" pitchFamily="34" charset="-120"/>
              </a:rPr>
              <a:t>Measuring the </a:t>
            </a:r>
            <a:r>
              <a:rPr lang="en-US" altLang="zh-TW" sz="4800" dirty="0">
                <a:latin typeface="Microsoft JhengHei UI" panose="020B0604030504040204" pitchFamily="34" charset="-120"/>
              </a:rPr>
              <a:t>L</a:t>
            </a:r>
            <a:r>
              <a:rPr lang="en-US" altLang="ja-JP" sz="4800" dirty="0">
                <a:latin typeface="Microsoft JhengHei UI" panose="020B0604030504040204" pitchFamily="34" charset="-120"/>
              </a:rPr>
              <a:t>ogistics </a:t>
            </a:r>
            <a:r>
              <a:rPr lang="en-US" altLang="zh-TW" sz="4800" dirty="0">
                <a:latin typeface="Microsoft JhengHei UI" panose="020B0604030504040204" pitchFamily="34" charset="-120"/>
              </a:rPr>
              <a:t>P</a:t>
            </a:r>
            <a:r>
              <a:rPr lang="en-US" altLang="ja-JP" sz="4800" dirty="0">
                <a:latin typeface="Microsoft JhengHei UI" panose="020B0604030504040204" pitchFamily="34" charset="-120"/>
              </a:rPr>
              <a:t>erformance </a:t>
            </a:r>
            <a:br>
              <a:rPr lang="en-US" altLang="ja-JP" sz="4800" dirty="0">
                <a:latin typeface="Microsoft JhengHei UI" panose="020B0604030504040204" pitchFamily="34" charset="-120"/>
              </a:rPr>
            </a:br>
            <a:r>
              <a:rPr lang="en-US" altLang="ja-JP" sz="4800" dirty="0">
                <a:latin typeface="Microsoft JhengHei UI" panose="020B0604030504040204" pitchFamily="34" charset="-120"/>
              </a:rPr>
              <a:t>of </a:t>
            </a:r>
            <a:r>
              <a:rPr lang="en-US" altLang="zh-TW" sz="4800" dirty="0">
                <a:latin typeface="Microsoft JhengHei UI" panose="020B0604030504040204" pitchFamily="34" charset="-120"/>
              </a:rPr>
              <a:t>I</a:t>
            </a:r>
            <a:r>
              <a:rPr lang="en-US" altLang="ja-JP" sz="4800" dirty="0">
                <a:latin typeface="Microsoft JhengHei UI" panose="020B0604030504040204" pitchFamily="34" charset="-120"/>
              </a:rPr>
              <a:t>nternal </a:t>
            </a:r>
            <a:r>
              <a:rPr lang="en-US" altLang="zh-TW" sz="4800" dirty="0">
                <a:latin typeface="Microsoft JhengHei UI" panose="020B0604030504040204" pitchFamily="34" charset="-120"/>
              </a:rPr>
              <a:t>H</a:t>
            </a:r>
            <a:r>
              <a:rPr lang="en-US" altLang="ja-JP" sz="4800" dirty="0">
                <a:latin typeface="Microsoft JhengHei UI" panose="020B0604030504040204" pitchFamily="34" charset="-120"/>
              </a:rPr>
              <a:t>ospital </a:t>
            </a:r>
            <a:r>
              <a:rPr lang="en-US" altLang="zh-TW" sz="4800" dirty="0">
                <a:latin typeface="Microsoft JhengHei UI" panose="020B0604030504040204" pitchFamily="34" charset="-120"/>
              </a:rPr>
              <a:t>S</a:t>
            </a:r>
            <a:r>
              <a:rPr lang="en-US" altLang="ja-JP" sz="4800" dirty="0">
                <a:latin typeface="Microsoft JhengHei UI" panose="020B0604030504040204" pitchFamily="34" charset="-120"/>
              </a:rPr>
              <a:t>upply </a:t>
            </a:r>
            <a:r>
              <a:rPr lang="en-US" altLang="zh-TW" sz="4800" dirty="0">
                <a:latin typeface="Microsoft JhengHei UI" panose="020B0604030504040204" pitchFamily="34" charset="-120"/>
              </a:rPr>
              <a:t>C</a:t>
            </a:r>
            <a:r>
              <a:rPr lang="en-US" altLang="ja-JP" sz="4800" dirty="0">
                <a:latin typeface="Microsoft JhengHei UI" panose="020B0604030504040204" pitchFamily="34" charset="-120"/>
              </a:rPr>
              <a:t>hains –</a:t>
            </a:r>
            <a:br>
              <a:rPr lang="en-US" altLang="ja-JP" sz="4800" dirty="0">
                <a:latin typeface="Microsoft JhengHei UI" panose="020B0604030504040204" pitchFamily="34" charset="-120"/>
              </a:rPr>
            </a:br>
            <a:r>
              <a:rPr lang="en-US" altLang="ja-JP" sz="4800" dirty="0">
                <a:latin typeface="Microsoft JhengHei UI" panose="020B0604030504040204" pitchFamily="34" charset="-120"/>
              </a:rPr>
              <a:t>A </a:t>
            </a:r>
            <a:r>
              <a:rPr lang="en-US" altLang="zh-TW" sz="4800" dirty="0">
                <a:latin typeface="Microsoft JhengHei UI" panose="020B0604030504040204" pitchFamily="34" charset="-120"/>
              </a:rPr>
              <a:t>L</a:t>
            </a:r>
            <a:r>
              <a:rPr lang="en-US" altLang="ja-JP" sz="4800" dirty="0">
                <a:latin typeface="Microsoft JhengHei UI" panose="020B0604030504040204" pitchFamily="34" charset="-120"/>
              </a:rPr>
              <a:t>iterature </a:t>
            </a:r>
            <a:r>
              <a:rPr lang="en-US" altLang="zh-TW" sz="4800" dirty="0">
                <a:latin typeface="Microsoft JhengHei UI" panose="020B0604030504040204" pitchFamily="34" charset="-120"/>
              </a:rPr>
              <a:t>S</a:t>
            </a:r>
            <a:r>
              <a:rPr lang="en-US" altLang="ja-JP" sz="4800" dirty="0">
                <a:latin typeface="Microsoft JhengHei UI" panose="020B0604030504040204" pitchFamily="34" charset="-120"/>
              </a:rPr>
              <a:t>tudy</a:t>
            </a:r>
          </a:p>
        </p:txBody>
      </p:sp>
      <p:sp>
        <p:nvSpPr>
          <p:cNvPr id="4" name="副標題 2">
            <a:extLst>
              <a:ext uri="{FF2B5EF4-FFF2-40B4-BE49-F238E27FC236}">
                <a16:creationId xmlns:a16="http://schemas.microsoft.com/office/drawing/2014/main" id="{475D8C21-EE28-37E7-0385-A21C074A9F81}"/>
              </a:ext>
            </a:extLst>
          </p:cNvPr>
          <p:cNvSpPr txBox="1">
            <a:spLocks/>
          </p:cNvSpPr>
          <p:nvPr/>
        </p:nvSpPr>
        <p:spPr>
          <a:xfrm>
            <a:off x="6775924" y="4432041"/>
            <a:ext cx="4800601" cy="2179993"/>
          </a:xfrm>
          <a:prstGeom prst="rect">
            <a:avLst/>
          </a:prstGeom>
        </p:spPr>
        <p:txBody>
          <a:bodyPr vert="horz" lIns="91440" tIns="45720" rIns="91440" bIns="45720" rtlCol="0" anchor="b">
            <a:normAutofit fontScale="85000" lnSpcReduction="10000"/>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icrosoft JhengHei UI" panose="020B0604030504040204" pitchFamily="34" charset="-12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icrosoft JhengHei UI" panose="020B0604030504040204" pitchFamily="34" charset="-120"/>
                <a:ea typeface="Microsoft JhengHei UI" panose="020B0604030504040204" pitchFamily="34" charset="-12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icrosoft JhengHei UI" panose="020B0604030504040204" pitchFamily="34" charset="-120"/>
                <a:ea typeface="Microsoft JhengHei UI" panose="020B0604030504040204" pitchFamily="34" charset="-12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icrosoft JhengHei UI" panose="020B0604030504040204" pitchFamily="34" charset="-120"/>
                <a:ea typeface="Microsoft JhengHei UI" panose="020B0604030504040204" pitchFamily="34" charset="-12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icrosoft JhengHei UI" panose="020B0604030504040204" pitchFamily="34" charset="-120"/>
                <a:ea typeface="Microsoft JhengHei UI" panose="020B0604030504040204" pitchFamily="34"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TW" dirty="0"/>
              <a:t>Course: Special Topics on Global Logistics Management</a:t>
            </a:r>
          </a:p>
          <a:p>
            <a:pPr algn="l"/>
            <a:r>
              <a:rPr lang="en-US" altLang="zh-TW" dirty="0"/>
              <a:t>Professor: Dr. CHENG-WEN</a:t>
            </a:r>
            <a:r>
              <a:rPr lang="zh-TW" altLang="en-US" dirty="0"/>
              <a:t> </a:t>
            </a:r>
            <a:r>
              <a:rPr lang="en-US" altLang="zh-TW" dirty="0"/>
              <a:t>LEE</a:t>
            </a:r>
          </a:p>
          <a:p>
            <a:pPr algn="l"/>
            <a:r>
              <a:rPr lang="en-US" altLang="zh-TW" dirty="0"/>
              <a:t>Student: Benjamin Lee</a:t>
            </a:r>
          </a:p>
          <a:p>
            <a:pPr algn="l"/>
            <a:r>
              <a:rPr lang="en-US" altLang="zh-TW" dirty="0">
                <a:latin typeface="Microsoft JhengHei UI" panose="020B0604030504040204" pitchFamily="34" charset="-120"/>
              </a:rPr>
              <a:t>Date: 5 Dec. 2023</a:t>
            </a:r>
          </a:p>
        </p:txBody>
      </p:sp>
      <p:sp>
        <p:nvSpPr>
          <p:cNvPr id="7" name="Rectangle 2">
            <a:extLst>
              <a:ext uri="{FF2B5EF4-FFF2-40B4-BE49-F238E27FC236}">
                <a16:creationId xmlns:a16="http://schemas.microsoft.com/office/drawing/2014/main" id="{18CA995F-DA7D-7F0B-66A9-667071D887BC}"/>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C203C304-A0D8-9322-D3CD-190E161A08A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19862-8608-EBCC-4461-744DEF9A8CE1}"/>
              </a:ext>
            </a:extLst>
          </p:cNvPr>
          <p:cNvSpPr>
            <a:spLocks noGrp="1"/>
          </p:cNvSpPr>
          <p:nvPr>
            <p:ph type="title"/>
          </p:nvPr>
        </p:nvSpPr>
        <p:spPr>
          <a:xfrm>
            <a:off x="838200" y="196314"/>
            <a:ext cx="10515600" cy="957238"/>
          </a:xfrm>
        </p:spPr>
        <p:txBody>
          <a:bodyPr>
            <a:noAutofit/>
          </a:bodyPr>
          <a:lstStyle/>
          <a:p>
            <a:r>
              <a:rPr lang="en-US" altLang="zh-TW" sz="4400" dirty="0">
                <a:solidFill>
                  <a:schemeClr val="tx1"/>
                </a:solidFill>
              </a:rPr>
              <a:t>Introduction(Cont’d)</a:t>
            </a:r>
            <a:br>
              <a:rPr lang="en-US" altLang="zh-TW" sz="4400" dirty="0">
                <a:solidFill>
                  <a:schemeClr val="tx1"/>
                </a:solidFill>
              </a:rPr>
            </a:br>
            <a:r>
              <a:rPr lang="en-US" altLang="zh-TW" sz="2000" i="1" dirty="0">
                <a:solidFill>
                  <a:schemeClr val="tx1"/>
                </a:solidFill>
              </a:rPr>
              <a:t>Methodology of this article</a:t>
            </a:r>
            <a:endParaRPr lang="zh-TW" altLang="en-US" sz="2000" i="1" dirty="0"/>
          </a:p>
        </p:txBody>
      </p:sp>
      <p:sp>
        <p:nvSpPr>
          <p:cNvPr id="3" name="内容占位符 2">
            <a:extLst>
              <a:ext uri="{FF2B5EF4-FFF2-40B4-BE49-F238E27FC236}">
                <a16:creationId xmlns:a16="http://schemas.microsoft.com/office/drawing/2014/main" id="{67B3DAF7-F911-DF56-61D4-1DD0FD579346}"/>
              </a:ext>
            </a:extLst>
          </p:cNvPr>
          <p:cNvSpPr>
            <a:spLocks noGrp="1"/>
          </p:cNvSpPr>
          <p:nvPr>
            <p:ph idx="1"/>
          </p:nvPr>
        </p:nvSpPr>
        <p:spPr>
          <a:xfrm>
            <a:off x="242922" y="1153552"/>
            <a:ext cx="11658346" cy="5508134"/>
          </a:xfrm>
        </p:spPr>
        <p:txBody>
          <a:bodyPr>
            <a:normAutofit/>
          </a:bodyPr>
          <a:lstStyle/>
          <a:p>
            <a:pPr lvl="1">
              <a:buFont typeface="Wingdings" panose="05000000000000000000" pitchFamily="2" charset="2"/>
              <a:buChar char="u"/>
            </a:pPr>
            <a:r>
              <a:rPr lang="en-US" altLang="zh-TW" dirty="0"/>
              <a:t>articles were screened to determine </a:t>
            </a:r>
          </a:p>
          <a:p>
            <a:pPr lvl="2">
              <a:buFont typeface="Wingdings" panose="05000000000000000000" pitchFamily="2" charset="2"/>
              <a:buChar char="u"/>
            </a:pPr>
            <a:r>
              <a:rPr lang="en-US" altLang="zh-TW" dirty="0"/>
              <a:t>(1) if it concerned internal supply chain management </a:t>
            </a:r>
          </a:p>
          <a:p>
            <a:pPr lvl="2">
              <a:buFont typeface="Wingdings" panose="05000000000000000000" pitchFamily="2" charset="2"/>
              <a:buChar char="u"/>
            </a:pPr>
            <a:r>
              <a:rPr lang="en-US" altLang="zh-TW" dirty="0"/>
              <a:t>(2) </a:t>
            </a:r>
            <a:r>
              <a:rPr lang="en-US" altLang="zh-TW" dirty="0" err="1"/>
              <a:t>wether</a:t>
            </a:r>
            <a:r>
              <a:rPr lang="en-US" altLang="zh-TW" dirty="0"/>
              <a:t> the application or literature fits in the hospital environment</a:t>
            </a:r>
          </a:p>
          <a:p>
            <a:pPr lvl="2">
              <a:buFont typeface="Wingdings" panose="05000000000000000000" pitchFamily="2" charset="2"/>
              <a:buChar char="u"/>
            </a:pPr>
            <a:r>
              <a:rPr lang="en-US" altLang="zh-TW" dirty="0"/>
              <a:t>(3) if it was related to performance measurement of the logistics activities in a hospital</a:t>
            </a:r>
          </a:p>
          <a:p>
            <a:pPr lvl="1">
              <a:buFont typeface="Wingdings" panose="05000000000000000000" pitchFamily="2" charset="2"/>
              <a:buChar char="u"/>
            </a:pPr>
            <a:r>
              <a:rPr lang="en-US" altLang="zh-TW" dirty="0"/>
              <a:t>A total of 99 articles were assessed in this review.</a:t>
            </a:r>
          </a:p>
          <a:p>
            <a:pPr lvl="1">
              <a:buFont typeface="Wingdings" panose="05000000000000000000" pitchFamily="2" charset="2"/>
              <a:buChar char="u"/>
            </a:pPr>
            <a:r>
              <a:rPr lang="en-US" altLang="zh-TW" dirty="0"/>
              <a:t>Tables 1 and 2 include the articles that address performance measurement in inventory and distribution management respectively</a:t>
            </a:r>
          </a:p>
          <a:p>
            <a:pPr lvl="1">
              <a:buFont typeface="Wingdings" panose="05000000000000000000" pitchFamily="2" charset="2"/>
              <a:buChar char="u"/>
            </a:pPr>
            <a:r>
              <a:rPr lang="en-US" altLang="zh-TW" dirty="0"/>
              <a:t>This paper </a:t>
            </a:r>
            <a:r>
              <a:rPr lang="en-US" altLang="zh-TW" dirty="0" err="1"/>
              <a:t>focuse</a:t>
            </a:r>
            <a:r>
              <a:rPr lang="en-US" altLang="zh-TW" dirty="0"/>
              <a:t> on inventory (table.1) and distribution (table.2) management, and operational performance in the operating room supply chain.</a:t>
            </a:r>
          </a:p>
          <a:p>
            <a:pPr lvl="1">
              <a:buFont typeface="Wingdings" panose="05000000000000000000" pitchFamily="2" charset="2"/>
              <a:buChar char="u"/>
            </a:pPr>
            <a:r>
              <a:rPr lang="en-US" altLang="zh-TW" dirty="0"/>
              <a:t>The objective of this article is to present existing research on performance measurement in the internal hospital supply chain (e.g. inventory management, distribution activities), and more specifically in the operating room since it is critical to the patient care process and it has become a major cost center of the hospital.</a:t>
            </a:r>
          </a:p>
        </p:txBody>
      </p:sp>
    </p:spTree>
    <p:extLst>
      <p:ext uri="{BB962C8B-B14F-4D97-AF65-F5344CB8AC3E}">
        <p14:creationId xmlns:p14="http://schemas.microsoft.com/office/powerpoint/2010/main" val="416051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19862-8608-EBCC-4461-744DEF9A8CE1}"/>
              </a:ext>
            </a:extLst>
          </p:cNvPr>
          <p:cNvSpPr>
            <a:spLocks noGrp="1"/>
          </p:cNvSpPr>
          <p:nvPr>
            <p:ph type="title"/>
          </p:nvPr>
        </p:nvSpPr>
        <p:spPr>
          <a:xfrm>
            <a:off x="838200" y="196314"/>
            <a:ext cx="10515600" cy="957238"/>
          </a:xfrm>
        </p:spPr>
        <p:txBody>
          <a:bodyPr>
            <a:noAutofit/>
          </a:bodyPr>
          <a:lstStyle/>
          <a:p>
            <a:r>
              <a:rPr lang="en-US" altLang="zh-TW" sz="4400" dirty="0">
                <a:solidFill>
                  <a:schemeClr val="tx1"/>
                </a:solidFill>
              </a:rPr>
              <a:t>Introduction(Cont’d)</a:t>
            </a:r>
            <a:br>
              <a:rPr lang="en-US" altLang="zh-TW" sz="4400" dirty="0">
                <a:solidFill>
                  <a:schemeClr val="tx1"/>
                </a:solidFill>
              </a:rPr>
            </a:br>
            <a:r>
              <a:rPr lang="en-US" altLang="zh-TW" sz="2000" i="1" dirty="0">
                <a:solidFill>
                  <a:schemeClr val="tx1"/>
                </a:solidFill>
              </a:rPr>
              <a:t>Methodology of this article</a:t>
            </a:r>
            <a:endParaRPr lang="zh-TW" altLang="en-US" sz="2000" i="1" dirty="0"/>
          </a:p>
        </p:txBody>
      </p:sp>
      <p:pic>
        <p:nvPicPr>
          <p:cNvPr id="6" name="内容占位符 5">
            <a:extLst>
              <a:ext uri="{FF2B5EF4-FFF2-40B4-BE49-F238E27FC236}">
                <a16:creationId xmlns:a16="http://schemas.microsoft.com/office/drawing/2014/main" id="{1A24C03A-3BC3-F61D-A448-D46713279F4C}"/>
              </a:ext>
            </a:extLst>
          </p:cNvPr>
          <p:cNvPicPr>
            <a:picLocks noGrp="1" noChangeAspect="1"/>
          </p:cNvPicPr>
          <p:nvPr>
            <p:ph idx="1"/>
          </p:nvPr>
        </p:nvPicPr>
        <p:blipFill>
          <a:blip r:embed="rId2"/>
          <a:stretch>
            <a:fillRect/>
          </a:stretch>
        </p:blipFill>
        <p:spPr>
          <a:xfrm>
            <a:off x="983212" y="1799883"/>
            <a:ext cx="10515600" cy="4990956"/>
          </a:xfrm>
        </p:spPr>
      </p:pic>
      <p:sp>
        <p:nvSpPr>
          <p:cNvPr id="9" name="文本框 8">
            <a:extLst>
              <a:ext uri="{FF2B5EF4-FFF2-40B4-BE49-F238E27FC236}">
                <a16:creationId xmlns:a16="http://schemas.microsoft.com/office/drawing/2014/main" id="{3C66C895-22BD-E02B-9110-1550568F983E}"/>
              </a:ext>
            </a:extLst>
          </p:cNvPr>
          <p:cNvSpPr txBox="1"/>
          <p:nvPr/>
        </p:nvSpPr>
        <p:spPr>
          <a:xfrm>
            <a:off x="688132" y="1153552"/>
            <a:ext cx="11105761" cy="646331"/>
          </a:xfrm>
          <a:prstGeom prst="rect">
            <a:avLst/>
          </a:prstGeom>
          <a:noFill/>
        </p:spPr>
        <p:txBody>
          <a:bodyPr wrap="square">
            <a:spAutoFit/>
          </a:bodyPr>
          <a:lstStyle/>
          <a:p>
            <a:r>
              <a:rPr lang="en-US" altLang="zh-TW" dirty="0"/>
              <a:t>Table 1 presents an overview of the four types of performance indicators –quality, time, financial and productivity –for inventory management activities which are retrieved from literature.</a:t>
            </a:r>
            <a:endParaRPr lang="zh-TW" altLang="en-US" dirty="0"/>
          </a:p>
        </p:txBody>
      </p:sp>
    </p:spTree>
    <p:extLst>
      <p:ext uri="{BB962C8B-B14F-4D97-AF65-F5344CB8AC3E}">
        <p14:creationId xmlns:p14="http://schemas.microsoft.com/office/powerpoint/2010/main" val="211472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9A5E3-09EB-1B6C-A05E-91C346D77AB6}"/>
              </a:ext>
            </a:extLst>
          </p:cNvPr>
          <p:cNvSpPr>
            <a:spLocks noGrp="1"/>
          </p:cNvSpPr>
          <p:nvPr>
            <p:ph type="title"/>
          </p:nvPr>
        </p:nvSpPr>
        <p:spPr>
          <a:xfrm>
            <a:off x="838200" y="167855"/>
            <a:ext cx="10515600" cy="1091777"/>
          </a:xfrm>
        </p:spPr>
        <p:txBody>
          <a:bodyPr>
            <a:noAutofit/>
          </a:bodyPr>
          <a:lstStyle/>
          <a:p>
            <a:pPr>
              <a:buFont typeface="Wingdings" panose="05000000000000000000" pitchFamily="2" charset="2"/>
              <a:buChar char="u"/>
            </a:pPr>
            <a:r>
              <a:rPr lang="en-US" altLang="zh-TW" sz="3600" dirty="0" err="1">
                <a:solidFill>
                  <a:schemeClr val="tx1"/>
                </a:solidFill>
              </a:rPr>
              <a:t>Invenyory</a:t>
            </a:r>
            <a:r>
              <a:rPr lang="en-US" altLang="zh-TW" sz="3600" dirty="0">
                <a:solidFill>
                  <a:schemeClr val="tx1"/>
                </a:solidFill>
              </a:rPr>
              <a:t> management</a:t>
            </a:r>
          </a:p>
        </p:txBody>
      </p:sp>
      <p:sp>
        <p:nvSpPr>
          <p:cNvPr id="3" name="内容占位符 2">
            <a:extLst>
              <a:ext uri="{FF2B5EF4-FFF2-40B4-BE49-F238E27FC236}">
                <a16:creationId xmlns:a16="http://schemas.microsoft.com/office/drawing/2014/main" id="{A581FB27-3509-A686-36EA-0C45455782D0}"/>
              </a:ext>
            </a:extLst>
          </p:cNvPr>
          <p:cNvSpPr>
            <a:spLocks noGrp="1"/>
          </p:cNvSpPr>
          <p:nvPr>
            <p:ph idx="1"/>
          </p:nvPr>
        </p:nvSpPr>
        <p:spPr>
          <a:xfrm>
            <a:off x="838200" y="1259632"/>
            <a:ext cx="10233800" cy="5042694"/>
          </a:xfrm>
        </p:spPr>
        <p:txBody>
          <a:bodyPr>
            <a:normAutofit fontScale="70000" lnSpcReduction="20000"/>
          </a:bodyPr>
          <a:lstStyle/>
          <a:p>
            <a:pPr>
              <a:buFont typeface="Wingdings" panose="05000000000000000000" pitchFamily="2" charset="2"/>
              <a:buChar char="u"/>
            </a:pPr>
            <a:r>
              <a:rPr lang="en-US" altLang="zh-TW" dirty="0"/>
              <a:t>Inventory management constitutes the key lever to realize efficiency improvements while satisfying healthcare service levels (</a:t>
            </a:r>
            <a:r>
              <a:rPr lang="en-US" altLang="zh-TW" dirty="0" err="1"/>
              <a:t>Volland</a:t>
            </a:r>
            <a:r>
              <a:rPr lang="en-US" altLang="zh-TW" dirty="0"/>
              <a:t> J et al 2016).</a:t>
            </a:r>
          </a:p>
          <a:p>
            <a:pPr>
              <a:buFont typeface="Wingdings" panose="05000000000000000000" pitchFamily="2" charset="2"/>
              <a:buChar char="u"/>
            </a:pPr>
            <a:r>
              <a:rPr lang="en-US" altLang="zh-TW" dirty="0"/>
              <a:t>One of the biggest challenges in healthcare supply chain management is balancing costs with the right amount of inventory to sustain quality and timely patient care (</a:t>
            </a:r>
            <a:r>
              <a:rPr lang="en-US" altLang="zh-TW" dirty="0" err="1"/>
              <a:t>Abukhousa</a:t>
            </a:r>
            <a:r>
              <a:rPr lang="en-US" altLang="zh-TW" dirty="0"/>
              <a:t> E et al., 2014).</a:t>
            </a:r>
          </a:p>
          <a:p>
            <a:pPr>
              <a:buFont typeface="Wingdings" panose="05000000000000000000" pitchFamily="2" charset="2"/>
              <a:buChar char="u"/>
            </a:pPr>
            <a:r>
              <a:rPr lang="en-US" altLang="zh-TW" dirty="0"/>
              <a:t>Current practices in healthcare organizations rely on surplus planning of resources to deal with complex and lastminute changes in the operating room planning and hence, produce stock wastages due to poor planning, not understanding appropriate inventory levels and not monitoring budgetary guidelines (</a:t>
            </a:r>
            <a:r>
              <a:rPr lang="en-US" altLang="zh-TW" dirty="0" err="1"/>
              <a:t>Abukhousa</a:t>
            </a:r>
            <a:r>
              <a:rPr lang="en-US" altLang="zh-TW" dirty="0"/>
              <a:t> E et al., 2014).</a:t>
            </a:r>
          </a:p>
          <a:p>
            <a:pPr>
              <a:buFont typeface="Wingdings" panose="05000000000000000000" pitchFamily="2" charset="2"/>
              <a:buChar char="u"/>
            </a:pPr>
            <a:r>
              <a:rPr lang="en-US" altLang="zh-TW" dirty="0"/>
              <a:t>Forecasting techniques, inventory management, simulation and optimization algorithms provide solution approaches to control inventory in hospital warehouses. New technologies and automation (e.g. RFID, bar- coding) can point to new supply chain capabilities and help healthcare providers overcome the biggest inventory and distribution management barriers of product variability, charge capture inaccuracies, complicated workflows, etc. [Cardinal health, 2015). </a:t>
            </a:r>
          </a:p>
          <a:p>
            <a:pPr>
              <a:buFont typeface="Wingdings" panose="05000000000000000000" pitchFamily="2" charset="2"/>
              <a:buChar char="u"/>
            </a:pPr>
            <a:r>
              <a:rPr lang="en-US" altLang="zh-TW" dirty="0"/>
              <a:t>There is a growing need for technologies that provide end-to-end supply chain visibility, resulting in lower inventory and cost, improved patient service, improved tracking, shorter delivery times, and lean and proactive supply chain partners (</a:t>
            </a:r>
            <a:r>
              <a:rPr lang="en-US" altLang="zh-TW" dirty="0" err="1"/>
              <a:t>Dittmann</a:t>
            </a:r>
            <a:r>
              <a:rPr lang="en-US" altLang="zh-TW" dirty="0"/>
              <a:t> JP et al., 2015) .</a:t>
            </a:r>
            <a:endParaRPr lang="zh-TW" altLang="en-US" dirty="0"/>
          </a:p>
        </p:txBody>
      </p:sp>
    </p:spTree>
    <p:extLst>
      <p:ext uri="{BB962C8B-B14F-4D97-AF65-F5344CB8AC3E}">
        <p14:creationId xmlns:p14="http://schemas.microsoft.com/office/powerpoint/2010/main" val="428686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9A5E3-09EB-1B6C-A05E-91C346D77AB6}"/>
              </a:ext>
            </a:extLst>
          </p:cNvPr>
          <p:cNvSpPr>
            <a:spLocks noGrp="1"/>
          </p:cNvSpPr>
          <p:nvPr>
            <p:ph type="title"/>
          </p:nvPr>
        </p:nvSpPr>
        <p:spPr>
          <a:xfrm>
            <a:off x="838200" y="354563"/>
            <a:ext cx="10515600" cy="653144"/>
          </a:xfrm>
        </p:spPr>
        <p:txBody>
          <a:bodyPr>
            <a:noAutofit/>
          </a:bodyPr>
          <a:lstStyle/>
          <a:p>
            <a:r>
              <a:rPr lang="en-US" altLang="zh-TW" sz="3600" dirty="0" err="1">
                <a:solidFill>
                  <a:schemeClr val="tx1"/>
                </a:solidFill>
              </a:rPr>
              <a:t>Invenyory</a:t>
            </a:r>
            <a:r>
              <a:rPr lang="en-US" altLang="zh-TW" sz="3600" dirty="0">
                <a:solidFill>
                  <a:schemeClr val="tx1"/>
                </a:solidFill>
              </a:rPr>
              <a:t> management</a:t>
            </a:r>
            <a:br>
              <a:rPr lang="en-US" altLang="zh-TW" sz="3600" dirty="0">
                <a:solidFill>
                  <a:schemeClr val="tx1"/>
                </a:solidFill>
              </a:rPr>
            </a:br>
            <a:r>
              <a:rPr lang="en-US" altLang="zh-TW" sz="1600" dirty="0">
                <a:solidFill>
                  <a:schemeClr val="tx1"/>
                </a:solidFill>
              </a:rPr>
              <a:t>Inventory management in hospital</a:t>
            </a:r>
            <a:br>
              <a:rPr lang="en-US" altLang="zh-TW" sz="3600" dirty="0">
                <a:solidFill>
                  <a:schemeClr val="tx1"/>
                </a:solidFill>
              </a:rPr>
            </a:br>
            <a:endParaRPr lang="en-US" altLang="zh-TW" sz="3600" dirty="0">
              <a:solidFill>
                <a:schemeClr val="tx1"/>
              </a:solidFill>
            </a:endParaRPr>
          </a:p>
        </p:txBody>
      </p:sp>
      <p:sp>
        <p:nvSpPr>
          <p:cNvPr id="3" name="内容占位符 2">
            <a:extLst>
              <a:ext uri="{FF2B5EF4-FFF2-40B4-BE49-F238E27FC236}">
                <a16:creationId xmlns:a16="http://schemas.microsoft.com/office/drawing/2014/main" id="{A581FB27-3509-A686-36EA-0C45455782D0}"/>
              </a:ext>
            </a:extLst>
          </p:cNvPr>
          <p:cNvSpPr>
            <a:spLocks noGrp="1"/>
          </p:cNvSpPr>
          <p:nvPr>
            <p:ph idx="1"/>
          </p:nvPr>
        </p:nvSpPr>
        <p:spPr>
          <a:xfrm>
            <a:off x="838200" y="867747"/>
            <a:ext cx="10233800" cy="5850294"/>
          </a:xfrm>
        </p:spPr>
        <p:txBody>
          <a:bodyPr>
            <a:normAutofit fontScale="85000" lnSpcReduction="20000"/>
          </a:bodyPr>
          <a:lstStyle/>
          <a:p>
            <a:pPr>
              <a:buFont typeface="Wingdings" panose="05000000000000000000" pitchFamily="2" charset="2"/>
              <a:buChar char="u"/>
            </a:pPr>
            <a:r>
              <a:rPr lang="en-US" altLang="zh-TW" dirty="0"/>
              <a:t>Four types of materials are used in the operating room</a:t>
            </a:r>
          </a:p>
          <a:p>
            <a:pPr lvl="1">
              <a:buFont typeface="Wingdings" panose="05000000000000000000" pitchFamily="2" charset="2"/>
              <a:buChar char="u"/>
            </a:pPr>
            <a:r>
              <a:rPr lang="en-US" altLang="zh-TW" dirty="0"/>
              <a:t>The medical consumables or disposables (e.g. surgical drapes, gloves, suture, syringes, bandage, etc.), often combined into custom procedure trays (CPTs), are the most frequently used items taking up the majority of the storage space.</a:t>
            </a:r>
          </a:p>
          <a:p>
            <a:pPr lvl="1">
              <a:buFont typeface="Wingdings" panose="05000000000000000000" pitchFamily="2" charset="2"/>
              <a:buChar char="u"/>
            </a:pPr>
            <a:r>
              <a:rPr lang="en-US" altLang="zh-TW" dirty="0"/>
              <a:t>Procedure-specific surgical supplies are often stored at point-of-care locations (e.g. operating rooms).</a:t>
            </a:r>
          </a:p>
          <a:p>
            <a:pPr lvl="1">
              <a:buFont typeface="Wingdings" panose="05000000000000000000" pitchFamily="2" charset="2"/>
              <a:buChar char="u"/>
            </a:pPr>
            <a:r>
              <a:rPr lang="en-US" altLang="zh-TW" dirty="0"/>
              <a:t>The sterile, reusable supplies which are organized into surgical instrument trays.</a:t>
            </a:r>
          </a:p>
          <a:p>
            <a:pPr lvl="1">
              <a:buFont typeface="Wingdings" panose="05000000000000000000" pitchFamily="2" charset="2"/>
              <a:buChar char="u"/>
            </a:pPr>
            <a:r>
              <a:rPr lang="en-US" altLang="zh-TW" dirty="0"/>
              <a:t>The high-cost, slow-moving materials are often held in consignment with the vendor or supplier.</a:t>
            </a:r>
          </a:p>
          <a:p>
            <a:pPr>
              <a:buFont typeface="Wingdings" panose="05000000000000000000" pitchFamily="2" charset="2"/>
              <a:buChar char="u"/>
            </a:pPr>
            <a:r>
              <a:rPr lang="en-US" altLang="zh-TW" dirty="0"/>
              <a:t>The inventory system is characterized by centralized and </a:t>
            </a:r>
            <a:r>
              <a:rPr lang="en-US" altLang="zh-TW" dirty="0" err="1"/>
              <a:t>decen</a:t>
            </a:r>
            <a:r>
              <a:rPr lang="en-US" altLang="zh-TW" dirty="0"/>
              <a:t>- </a:t>
            </a:r>
            <a:r>
              <a:rPr lang="en-US" altLang="zh-TW" dirty="0" err="1"/>
              <a:t>tralized</a:t>
            </a:r>
            <a:r>
              <a:rPr lang="en-US" altLang="zh-TW" dirty="0"/>
              <a:t> storage areas, whereby the hospital central storage room replenishes the lower-level (decentral) point-of-use locations (e.g. operating rooms) [12,26] .</a:t>
            </a:r>
          </a:p>
          <a:p>
            <a:pPr>
              <a:buFont typeface="Wingdings" panose="05000000000000000000" pitchFamily="2" charset="2"/>
              <a:buChar char="u"/>
            </a:pPr>
            <a:r>
              <a:rPr lang="en-US" altLang="zh-TW" dirty="0"/>
              <a:t>A general rule of thumb states that maximum 20% of the supplies should be stored in the operating room, with the remaining inventory in the central storage room (Park KW et al.,2009)</a:t>
            </a:r>
            <a:r>
              <a:rPr lang="zh-TW" altLang="en-US" dirty="0"/>
              <a:t> </a:t>
            </a:r>
            <a:r>
              <a:rPr lang="en-US" altLang="zh-TW" dirty="0"/>
              <a:t>.</a:t>
            </a:r>
          </a:p>
          <a:p>
            <a:pPr>
              <a:buFont typeface="Wingdings" panose="05000000000000000000" pitchFamily="2" charset="2"/>
              <a:buChar char="u"/>
            </a:pPr>
            <a:r>
              <a:rPr lang="en-US" altLang="zh-TW" dirty="0"/>
              <a:t>The operational efficiency of hospital supply chain processes can be improved by focusing on replenishment of inventories based on product consumption and independent of the level of product variability.</a:t>
            </a:r>
            <a:endParaRPr lang="zh-TW" altLang="en-US" dirty="0"/>
          </a:p>
        </p:txBody>
      </p:sp>
    </p:spTree>
    <p:extLst>
      <p:ext uri="{BB962C8B-B14F-4D97-AF65-F5344CB8AC3E}">
        <p14:creationId xmlns:p14="http://schemas.microsoft.com/office/powerpoint/2010/main" val="50992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9A5E3-09EB-1B6C-A05E-91C346D77AB6}"/>
              </a:ext>
            </a:extLst>
          </p:cNvPr>
          <p:cNvSpPr>
            <a:spLocks noGrp="1"/>
          </p:cNvSpPr>
          <p:nvPr>
            <p:ph type="title"/>
          </p:nvPr>
        </p:nvSpPr>
        <p:spPr>
          <a:xfrm>
            <a:off x="838200" y="354563"/>
            <a:ext cx="10515600" cy="653144"/>
          </a:xfrm>
        </p:spPr>
        <p:txBody>
          <a:bodyPr>
            <a:noAutofit/>
          </a:bodyPr>
          <a:lstStyle/>
          <a:p>
            <a:r>
              <a:rPr lang="en-US" altLang="zh-TW" sz="3600" dirty="0" err="1">
                <a:solidFill>
                  <a:schemeClr val="tx1"/>
                </a:solidFill>
              </a:rPr>
              <a:t>Invenyory</a:t>
            </a:r>
            <a:r>
              <a:rPr lang="en-US" altLang="zh-TW" sz="3600" dirty="0">
                <a:solidFill>
                  <a:schemeClr val="tx1"/>
                </a:solidFill>
              </a:rPr>
              <a:t> management</a:t>
            </a:r>
            <a:br>
              <a:rPr lang="en-US" altLang="zh-TW" sz="3600" dirty="0">
                <a:solidFill>
                  <a:schemeClr val="tx1"/>
                </a:solidFill>
              </a:rPr>
            </a:br>
            <a:r>
              <a:rPr lang="en-US" altLang="zh-TW" sz="1600" dirty="0">
                <a:solidFill>
                  <a:schemeClr val="tx1"/>
                </a:solidFill>
              </a:rPr>
              <a:t>Inventory management in hospital</a:t>
            </a:r>
            <a:br>
              <a:rPr lang="en-US" altLang="zh-TW" sz="3600" dirty="0">
                <a:solidFill>
                  <a:schemeClr val="tx1"/>
                </a:solidFill>
              </a:rPr>
            </a:br>
            <a:endParaRPr lang="en-US" altLang="zh-TW" sz="3600" dirty="0">
              <a:solidFill>
                <a:schemeClr val="tx1"/>
              </a:solidFill>
            </a:endParaRPr>
          </a:p>
        </p:txBody>
      </p:sp>
      <p:sp>
        <p:nvSpPr>
          <p:cNvPr id="3" name="内容占位符 2">
            <a:extLst>
              <a:ext uri="{FF2B5EF4-FFF2-40B4-BE49-F238E27FC236}">
                <a16:creationId xmlns:a16="http://schemas.microsoft.com/office/drawing/2014/main" id="{A581FB27-3509-A686-36EA-0C45455782D0}"/>
              </a:ext>
            </a:extLst>
          </p:cNvPr>
          <p:cNvSpPr>
            <a:spLocks noGrp="1"/>
          </p:cNvSpPr>
          <p:nvPr>
            <p:ph idx="1"/>
          </p:nvPr>
        </p:nvSpPr>
        <p:spPr>
          <a:xfrm>
            <a:off x="838200" y="867747"/>
            <a:ext cx="10233800" cy="5850294"/>
          </a:xfrm>
        </p:spPr>
        <p:txBody>
          <a:bodyPr>
            <a:normAutofit fontScale="92500" lnSpcReduction="20000"/>
          </a:bodyPr>
          <a:lstStyle/>
          <a:p>
            <a:pPr>
              <a:buFont typeface="Wingdings" panose="05000000000000000000" pitchFamily="2" charset="2"/>
              <a:buChar char="u"/>
            </a:pPr>
            <a:r>
              <a:rPr lang="en-US" altLang="zh-TW" dirty="0"/>
              <a:t>Rossetti et al. [2012] list a number of periodic and continuous inventory policies, such as reorder point/reorder quantity policy or two-bin Kanban system, reorder point/order-up-to policy, PAR (Periodic Automatic Replenishment )</a:t>
            </a:r>
            <a:r>
              <a:rPr lang="zh-TW" altLang="en-US" dirty="0"/>
              <a:t> </a:t>
            </a:r>
            <a:r>
              <a:rPr lang="en-US" altLang="zh-TW" dirty="0"/>
              <a:t>level system, etc.</a:t>
            </a:r>
          </a:p>
          <a:p>
            <a:pPr>
              <a:buFont typeface="Wingdings" panose="05000000000000000000" pitchFamily="2" charset="2"/>
              <a:buChar char="u"/>
            </a:pPr>
            <a:r>
              <a:rPr lang="en-US" altLang="zh-TW" dirty="0"/>
              <a:t>Using data standards in barcodes allows for automatically updated inventory replenishment systems upon scanning, increased inventory accuracy and increased visibility throughout the supply chain, with major cost and</a:t>
            </a:r>
            <a:r>
              <a:rPr lang="zh-TW" altLang="en-US" dirty="0"/>
              <a:t> </a:t>
            </a:r>
            <a:r>
              <a:rPr lang="en-US" altLang="zh-TW" dirty="0"/>
              <a:t>inventory savings (</a:t>
            </a:r>
            <a:r>
              <a:rPr lang="en-US" altLang="zh-TW" dirty="0" err="1"/>
              <a:t>Dittmann</a:t>
            </a:r>
            <a:r>
              <a:rPr lang="en-US" altLang="zh-TW" dirty="0"/>
              <a:t> JP, 2015)</a:t>
            </a:r>
          </a:p>
          <a:p>
            <a:pPr>
              <a:buFont typeface="Wingdings" panose="05000000000000000000" pitchFamily="2" charset="2"/>
              <a:buChar char="u"/>
            </a:pPr>
            <a:r>
              <a:rPr lang="en-US" altLang="zh-TW" dirty="0"/>
              <a:t>A hybrid inventory policy combines periodic and continuous replenishments and it will result in a reduction in cost, </a:t>
            </a:r>
            <a:r>
              <a:rPr lang="en-US" altLang="zh-TW" dirty="0" err="1"/>
              <a:t>nventory</a:t>
            </a:r>
            <a:r>
              <a:rPr lang="en-US" altLang="zh-TW" dirty="0"/>
              <a:t> and number of replenishments at point-of-use locations (Rosales CR et al., 2015).</a:t>
            </a:r>
          </a:p>
          <a:p>
            <a:pPr>
              <a:buFont typeface="Wingdings" panose="05000000000000000000" pitchFamily="2" charset="2"/>
              <a:buChar char="u"/>
            </a:pPr>
            <a:r>
              <a:rPr lang="en-US" altLang="zh-TW" dirty="0"/>
              <a:t>Another way to control inventory in the operating room is to apply lean management tools and conduct a waste analysis. Lean principles can streamline processes, reduce costs, reduce waste, improve quality and increase satisfaction among patients, healthcare providers and staff (Womack J et al., 2005) .</a:t>
            </a:r>
            <a:endParaRPr lang="zh-TW" altLang="en-US" dirty="0"/>
          </a:p>
        </p:txBody>
      </p:sp>
    </p:spTree>
    <p:extLst>
      <p:ext uri="{BB962C8B-B14F-4D97-AF65-F5344CB8AC3E}">
        <p14:creationId xmlns:p14="http://schemas.microsoft.com/office/powerpoint/2010/main" val="420498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9A5E3-09EB-1B6C-A05E-91C346D77AB6}"/>
              </a:ext>
            </a:extLst>
          </p:cNvPr>
          <p:cNvSpPr>
            <a:spLocks noGrp="1"/>
          </p:cNvSpPr>
          <p:nvPr>
            <p:ph type="title"/>
          </p:nvPr>
        </p:nvSpPr>
        <p:spPr>
          <a:xfrm>
            <a:off x="838200" y="354563"/>
            <a:ext cx="10515600" cy="653144"/>
          </a:xfrm>
        </p:spPr>
        <p:txBody>
          <a:bodyPr>
            <a:noAutofit/>
          </a:bodyPr>
          <a:lstStyle/>
          <a:p>
            <a:r>
              <a:rPr lang="en-US" altLang="zh-TW" sz="3600" dirty="0" err="1">
                <a:solidFill>
                  <a:schemeClr val="tx1"/>
                </a:solidFill>
              </a:rPr>
              <a:t>Invenyory</a:t>
            </a:r>
            <a:r>
              <a:rPr lang="en-US" altLang="zh-TW" sz="3600" dirty="0">
                <a:solidFill>
                  <a:schemeClr val="tx1"/>
                </a:solidFill>
              </a:rPr>
              <a:t> management</a:t>
            </a:r>
            <a:br>
              <a:rPr lang="en-US" altLang="zh-TW" sz="3600" dirty="0">
                <a:solidFill>
                  <a:schemeClr val="tx1"/>
                </a:solidFill>
              </a:rPr>
            </a:br>
            <a:r>
              <a:rPr lang="en-US" altLang="zh-TW" sz="1600" dirty="0">
                <a:solidFill>
                  <a:schemeClr val="tx1"/>
                </a:solidFill>
              </a:rPr>
              <a:t>Inventory management in hospital</a:t>
            </a:r>
            <a:br>
              <a:rPr lang="en-US" altLang="zh-TW" sz="3600" dirty="0">
                <a:solidFill>
                  <a:schemeClr val="tx1"/>
                </a:solidFill>
              </a:rPr>
            </a:br>
            <a:endParaRPr lang="en-US" altLang="zh-TW" sz="3600" dirty="0">
              <a:solidFill>
                <a:schemeClr val="tx1"/>
              </a:solidFill>
            </a:endParaRPr>
          </a:p>
        </p:txBody>
      </p:sp>
      <p:sp>
        <p:nvSpPr>
          <p:cNvPr id="3" name="内容占位符 2">
            <a:extLst>
              <a:ext uri="{FF2B5EF4-FFF2-40B4-BE49-F238E27FC236}">
                <a16:creationId xmlns:a16="http://schemas.microsoft.com/office/drawing/2014/main" id="{A581FB27-3509-A686-36EA-0C45455782D0}"/>
              </a:ext>
            </a:extLst>
          </p:cNvPr>
          <p:cNvSpPr>
            <a:spLocks noGrp="1"/>
          </p:cNvSpPr>
          <p:nvPr>
            <p:ph idx="1"/>
          </p:nvPr>
        </p:nvSpPr>
        <p:spPr>
          <a:xfrm>
            <a:off x="838200" y="867747"/>
            <a:ext cx="10233800" cy="5850294"/>
          </a:xfrm>
        </p:spPr>
        <p:txBody>
          <a:bodyPr>
            <a:normAutofit fontScale="92500" lnSpcReduction="10000"/>
          </a:bodyPr>
          <a:lstStyle/>
          <a:p>
            <a:pPr>
              <a:buFont typeface="Wingdings" panose="05000000000000000000" pitchFamily="2" charset="2"/>
              <a:buChar char="u"/>
            </a:pPr>
            <a:r>
              <a:rPr lang="en-US" altLang="zh-TW" dirty="0"/>
              <a:t>Information technology and technological innovations enable decision-making throughout the supply chain, improve </a:t>
            </a:r>
            <a:r>
              <a:rPr lang="en-US" altLang="zh-TW" dirty="0" err="1"/>
              <a:t>productiv</a:t>
            </a:r>
            <a:r>
              <a:rPr lang="en-US" altLang="zh-TW" dirty="0"/>
              <a:t>- </a:t>
            </a:r>
            <a:r>
              <a:rPr lang="en-US" altLang="zh-TW" dirty="0" err="1"/>
              <a:t>ity</a:t>
            </a:r>
            <a:r>
              <a:rPr lang="en-US" altLang="zh-TW" dirty="0"/>
              <a:t>, lower costs and improve patient safety.</a:t>
            </a:r>
          </a:p>
          <a:p>
            <a:pPr>
              <a:buFont typeface="Wingdings" panose="05000000000000000000" pitchFamily="2" charset="2"/>
              <a:buChar char="u"/>
            </a:pPr>
            <a:r>
              <a:rPr lang="en-US" altLang="zh-TW" dirty="0"/>
              <a:t>The Materials Management Information System (MMIS) typically supports inventory management. Automatic identification and data capture technologies, such as barcoding and RFID, help systems identify products, and capture and store information. The use of barcodes is widespread among hospitals, but it has limitations since it requires personnel time for scanning with manual cycle counts to match supply usage and inventory levels, and hence human accuracy</a:t>
            </a:r>
          </a:p>
          <a:p>
            <a:pPr>
              <a:buFont typeface="Wingdings" panose="05000000000000000000" pitchFamily="2" charset="2"/>
              <a:buChar char="u"/>
            </a:pPr>
            <a:r>
              <a:rPr lang="en-US" altLang="zh-TW" dirty="0"/>
              <a:t>Hospitals should evaluate the medical effectiveness of the new technologies as well as the cost before adoption. In addition, the logistical performance (e.g. fill rate, supply chain cost) should be evaluated for various levels of cost in order to take advantage of technological advances.</a:t>
            </a:r>
            <a:endParaRPr lang="zh-TW" altLang="en-US" dirty="0"/>
          </a:p>
        </p:txBody>
      </p:sp>
    </p:spTree>
    <p:extLst>
      <p:ext uri="{BB962C8B-B14F-4D97-AF65-F5344CB8AC3E}">
        <p14:creationId xmlns:p14="http://schemas.microsoft.com/office/powerpoint/2010/main" val="328996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9A5E3-09EB-1B6C-A05E-91C346D77AB6}"/>
              </a:ext>
            </a:extLst>
          </p:cNvPr>
          <p:cNvSpPr>
            <a:spLocks noGrp="1"/>
          </p:cNvSpPr>
          <p:nvPr>
            <p:ph type="title"/>
          </p:nvPr>
        </p:nvSpPr>
        <p:spPr>
          <a:xfrm>
            <a:off x="838200" y="354563"/>
            <a:ext cx="10515600" cy="653144"/>
          </a:xfrm>
        </p:spPr>
        <p:txBody>
          <a:bodyPr>
            <a:noAutofit/>
          </a:bodyPr>
          <a:lstStyle/>
          <a:p>
            <a:r>
              <a:rPr lang="en-US" altLang="zh-TW" sz="3600" dirty="0" err="1">
                <a:solidFill>
                  <a:schemeClr val="tx1"/>
                </a:solidFill>
              </a:rPr>
              <a:t>Invenyory</a:t>
            </a:r>
            <a:r>
              <a:rPr lang="en-US" altLang="zh-TW" sz="3600" dirty="0">
                <a:solidFill>
                  <a:schemeClr val="tx1"/>
                </a:solidFill>
              </a:rPr>
              <a:t> management</a:t>
            </a:r>
            <a:br>
              <a:rPr lang="en-US" altLang="zh-TW" sz="3600" dirty="0">
                <a:solidFill>
                  <a:schemeClr val="tx1"/>
                </a:solidFill>
              </a:rPr>
            </a:br>
            <a:r>
              <a:rPr lang="en-US" altLang="zh-TW" sz="1600" dirty="0">
                <a:solidFill>
                  <a:schemeClr val="tx1"/>
                </a:solidFill>
              </a:rPr>
              <a:t>Inventory classification</a:t>
            </a:r>
            <a:br>
              <a:rPr lang="en-US" altLang="zh-TW" sz="3600" dirty="0">
                <a:solidFill>
                  <a:schemeClr val="tx1"/>
                </a:solidFill>
              </a:rPr>
            </a:br>
            <a:endParaRPr lang="en-US" altLang="zh-TW" sz="3600" dirty="0">
              <a:solidFill>
                <a:schemeClr val="tx1"/>
              </a:solidFill>
            </a:endParaRPr>
          </a:p>
        </p:txBody>
      </p:sp>
      <p:sp>
        <p:nvSpPr>
          <p:cNvPr id="3" name="内容占位符 2">
            <a:extLst>
              <a:ext uri="{FF2B5EF4-FFF2-40B4-BE49-F238E27FC236}">
                <a16:creationId xmlns:a16="http://schemas.microsoft.com/office/drawing/2014/main" id="{A581FB27-3509-A686-36EA-0C45455782D0}"/>
              </a:ext>
            </a:extLst>
          </p:cNvPr>
          <p:cNvSpPr>
            <a:spLocks noGrp="1"/>
          </p:cNvSpPr>
          <p:nvPr>
            <p:ph idx="1"/>
          </p:nvPr>
        </p:nvSpPr>
        <p:spPr>
          <a:xfrm>
            <a:off x="838200" y="867747"/>
            <a:ext cx="10233800" cy="5850294"/>
          </a:xfrm>
        </p:spPr>
        <p:txBody>
          <a:bodyPr>
            <a:normAutofit/>
          </a:bodyPr>
          <a:lstStyle/>
          <a:p>
            <a:pPr>
              <a:buFont typeface="Wingdings" panose="05000000000000000000" pitchFamily="2" charset="2"/>
              <a:buChar char="u"/>
            </a:pPr>
            <a:r>
              <a:rPr lang="en-US" altLang="zh-TW" dirty="0"/>
              <a:t>The ABC analysis is a traditional approach to classify items in a hospital inventory based on Pareto’s principle of “vital few and trivial many.</a:t>
            </a:r>
          </a:p>
          <a:p>
            <a:pPr lvl="1">
              <a:buFont typeface="Wingdings" panose="05000000000000000000" pitchFamily="2" charset="2"/>
              <a:buChar char="u"/>
            </a:pPr>
            <a:r>
              <a:rPr lang="en-US" altLang="zh-TW" dirty="0"/>
              <a:t>"A items" with very tight control and accurate records, "B items" with less tightly controlled and good records, and "C items" with the simplest controls possible and minimal records.</a:t>
            </a:r>
          </a:p>
          <a:p>
            <a:pPr lvl="1">
              <a:buFont typeface="Wingdings" panose="05000000000000000000" pitchFamily="2" charset="2"/>
              <a:buChar char="u"/>
            </a:pPr>
            <a:r>
              <a:rPr lang="en-US" altLang="zh-TW" dirty="0"/>
              <a:t>This method classifies items in terms of one single criterion and does not consider other attributes of each item, such as size, consumption, obsolescence characteristics, order frequency, functionality, etc.</a:t>
            </a:r>
          </a:p>
          <a:p>
            <a:pPr>
              <a:buFont typeface="Wingdings" panose="05000000000000000000" pitchFamily="2" charset="2"/>
              <a:buChar char="u"/>
            </a:pPr>
            <a:r>
              <a:rPr lang="en-US" altLang="zh-TW" dirty="0"/>
              <a:t>VED analysis classifies items into three categories based on their criticality for the operation.</a:t>
            </a:r>
          </a:p>
          <a:p>
            <a:pPr lvl="1">
              <a:buFont typeface="Wingdings" panose="05000000000000000000" pitchFamily="2" charset="2"/>
              <a:buChar char="u"/>
            </a:pPr>
            <a:r>
              <a:rPr lang="en-US" altLang="zh-TW" dirty="0"/>
              <a:t>Vital</a:t>
            </a:r>
          </a:p>
          <a:p>
            <a:pPr lvl="1">
              <a:buFont typeface="Wingdings" panose="05000000000000000000" pitchFamily="2" charset="2"/>
              <a:buChar char="u"/>
            </a:pPr>
            <a:r>
              <a:rPr lang="en-US" altLang="zh-TW" dirty="0"/>
              <a:t>Essential</a:t>
            </a:r>
          </a:p>
          <a:p>
            <a:pPr lvl="1">
              <a:buFont typeface="Wingdings" panose="05000000000000000000" pitchFamily="2" charset="2"/>
              <a:buChar char="u"/>
            </a:pPr>
            <a:r>
              <a:rPr lang="en-US" altLang="zh-TW" dirty="0"/>
              <a:t>Desirable</a:t>
            </a:r>
            <a:endParaRPr lang="zh-TW" altLang="en-US" dirty="0"/>
          </a:p>
        </p:txBody>
      </p:sp>
    </p:spTree>
    <p:extLst>
      <p:ext uri="{BB962C8B-B14F-4D97-AF65-F5344CB8AC3E}">
        <p14:creationId xmlns:p14="http://schemas.microsoft.com/office/powerpoint/2010/main" val="191099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9A5E3-09EB-1B6C-A05E-91C346D77AB6}"/>
              </a:ext>
            </a:extLst>
          </p:cNvPr>
          <p:cNvSpPr>
            <a:spLocks noGrp="1"/>
          </p:cNvSpPr>
          <p:nvPr>
            <p:ph type="title"/>
          </p:nvPr>
        </p:nvSpPr>
        <p:spPr>
          <a:xfrm>
            <a:off x="838200" y="354563"/>
            <a:ext cx="10515600" cy="653144"/>
          </a:xfrm>
        </p:spPr>
        <p:txBody>
          <a:bodyPr>
            <a:noAutofit/>
          </a:bodyPr>
          <a:lstStyle/>
          <a:p>
            <a:r>
              <a:rPr lang="en-US" altLang="zh-TW" sz="3600" dirty="0" err="1">
                <a:solidFill>
                  <a:schemeClr val="tx1"/>
                </a:solidFill>
              </a:rPr>
              <a:t>Invenyory</a:t>
            </a:r>
            <a:r>
              <a:rPr lang="en-US" altLang="zh-TW" sz="3600" dirty="0">
                <a:solidFill>
                  <a:schemeClr val="tx1"/>
                </a:solidFill>
              </a:rPr>
              <a:t> management</a:t>
            </a:r>
            <a:br>
              <a:rPr lang="en-US" altLang="zh-TW" sz="3600" dirty="0">
                <a:solidFill>
                  <a:schemeClr val="tx1"/>
                </a:solidFill>
              </a:rPr>
            </a:br>
            <a:r>
              <a:rPr lang="en-US" altLang="zh-TW" sz="1600" dirty="0">
                <a:solidFill>
                  <a:schemeClr val="tx1"/>
                </a:solidFill>
              </a:rPr>
              <a:t>Inventory classification</a:t>
            </a:r>
            <a:br>
              <a:rPr lang="en-US" altLang="zh-TW" sz="3600" dirty="0">
                <a:solidFill>
                  <a:schemeClr val="tx1"/>
                </a:solidFill>
              </a:rPr>
            </a:br>
            <a:endParaRPr lang="en-US" altLang="zh-TW" sz="3600" dirty="0">
              <a:solidFill>
                <a:schemeClr val="tx1"/>
              </a:solidFill>
            </a:endParaRPr>
          </a:p>
        </p:txBody>
      </p:sp>
      <p:sp>
        <p:nvSpPr>
          <p:cNvPr id="3" name="内容占位符 2">
            <a:extLst>
              <a:ext uri="{FF2B5EF4-FFF2-40B4-BE49-F238E27FC236}">
                <a16:creationId xmlns:a16="http://schemas.microsoft.com/office/drawing/2014/main" id="{A581FB27-3509-A686-36EA-0C45455782D0}"/>
              </a:ext>
            </a:extLst>
          </p:cNvPr>
          <p:cNvSpPr>
            <a:spLocks noGrp="1"/>
          </p:cNvSpPr>
          <p:nvPr>
            <p:ph idx="1"/>
          </p:nvPr>
        </p:nvSpPr>
        <p:spPr>
          <a:xfrm>
            <a:off x="838200" y="867747"/>
            <a:ext cx="10233800" cy="5850294"/>
          </a:xfrm>
        </p:spPr>
        <p:txBody>
          <a:bodyPr>
            <a:normAutofit fontScale="77500" lnSpcReduction="20000"/>
          </a:bodyPr>
          <a:lstStyle/>
          <a:p>
            <a:pPr>
              <a:buFont typeface="Wingdings" panose="05000000000000000000" pitchFamily="2" charset="2"/>
              <a:buChar char="u"/>
            </a:pPr>
            <a:r>
              <a:rPr lang="en-US" altLang="zh-TW" dirty="0" err="1"/>
              <a:t>Molenaers</a:t>
            </a:r>
            <a:r>
              <a:rPr lang="en-US" altLang="zh-TW" dirty="0"/>
              <a:t> et al. [2011] develop a classification scheme based on item criticality to rationalize the efficiency of the inventory policy of spare parts for maintenance purposes. They combine a decision diagram and Analytical Hierarchy Planning (AHP) to determine the criticality level of a spare part based on relevant criticality criteria (e.g. equipment criticality, logistics characteristics and probability of failure). The criticality level can be used as a justified basis for holding these items in stock and to determine service level requirements.</a:t>
            </a:r>
          </a:p>
          <a:p>
            <a:pPr>
              <a:buFont typeface="Wingdings" panose="05000000000000000000" pitchFamily="2" charset="2"/>
              <a:buChar char="u"/>
            </a:pPr>
            <a:r>
              <a:rPr lang="en-US" altLang="zh-TW" dirty="0"/>
              <a:t>Nicholson et al., [2004] suggest to use the criticality of items as a starting point to determine the desired service levels for each item.</a:t>
            </a:r>
          </a:p>
          <a:p>
            <a:pPr>
              <a:buFont typeface="Wingdings" panose="05000000000000000000" pitchFamily="2" charset="2"/>
              <a:buChar char="u"/>
            </a:pPr>
            <a:r>
              <a:rPr lang="en-US" altLang="zh-TW" dirty="0"/>
              <a:t>Danas et al. [2006] adopt the multi-attribute spare tree analysis (MASTA) approach for spare parts inventory for production machines from </a:t>
            </a:r>
            <a:r>
              <a:rPr lang="en-US" altLang="zh-TW" dirty="0" err="1"/>
              <a:t>Braglia</a:t>
            </a:r>
            <a:r>
              <a:rPr lang="en-US" altLang="zh-TW" dirty="0"/>
              <a:t>, Grassi and </a:t>
            </a:r>
            <a:r>
              <a:rPr lang="en-US" altLang="zh-TW" dirty="0" err="1"/>
              <a:t>Montanari</a:t>
            </a:r>
            <a:r>
              <a:rPr lang="en-US" altLang="zh-TW" dirty="0"/>
              <a:t> [2004] and apply it to a hospital pharmacy environment. They identify four major categories –patient treatment criticality, supply characteristics, inventory problems and usage rate –and their corresponding characteristics .</a:t>
            </a:r>
          </a:p>
          <a:p>
            <a:pPr>
              <a:buFont typeface="Wingdings" panose="05000000000000000000" pitchFamily="2" charset="2"/>
              <a:buChar char="u"/>
            </a:pPr>
            <a:r>
              <a:rPr lang="en-US" altLang="zh-TW" dirty="0"/>
              <a:t>Al-</a:t>
            </a:r>
            <a:r>
              <a:rPr lang="en-US" altLang="zh-TW" dirty="0" err="1"/>
              <a:t>Qatawneh</a:t>
            </a:r>
            <a:r>
              <a:rPr lang="en-US" altLang="zh-TW" dirty="0"/>
              <a:t> and Hafeez [2] develop a multi-criteria classification system depending on the criticality, cost and usage value of items to assign different service level percentages to items and hence to optimize the overall inventory cost and to ensure the availability of items that are critical for patient care.</a:t>
            </a:r>
            <a:endParaRPr lang="zh-TW" altLang="en-US" dirty="0"/>
          </a:p>
        </p:txBody>
      </p:sp>
    </p:spTree>
    <p:extLst>
      <p:ext uri="{BB962C8B-B14F-4D97-AF65-F5344CB8AC3E}">
        <p14:creationId xmlns:p14="http://schemas.microsoft.com/office/powerpoint/2010/main" val="328537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9A5E3-09EB-1B6C-A05E-91C346D77AB6}"/>
              </a:ext>
            </a:extLst>
          </p:cNvPr>
          <p:cNvSpPr>
            <a:spLocks noGrp="1"/>
          </p:cNvSpPr>
          <p:nvPr>
            <p:ph type="title"/>
          </p:nvPr>
        </p:nvSpPr>
        <p:spPr>
          <a:xfrm>
            <a:off x="838200" y="354563"/>
            <a:ext cx="10515600" cy="653144"/>
          </a:xfrm>
        </p:spPr>
        <p:txBody>
          <a:bodyPr>
            <a:noAutofit/>
          </a:bodyPr>
          <a:lstStyle/>
          <a:p>
            <a:r>
              <a:rPr lang="en-US" altLang="zh-TW" sz="3600" dirty="0" err="1">
                <a:solidFill>
                  <a:schemeClr val="tx1"/>
                </a:solidFill>
              </a:rPr>
              <a:t>Invenyory</a:t>
            </a:r>
            <a:r>
              <a:rPr lang="en-US" altLang="zh-TW" sz="3600" dirty="0">
                <a:solidFill>
                  <a:schemeClr val="tx1"/>
                </a:solidFill>
              </a:rPr>
              <a:t> management</a:t>
            </a:r>
            <a:br>
              <a:rPr lang="en-US" altLang="zh-TW" sz="3600" dirty="0">
                <a:solidFill>
                  <a:schemeClr val="tx1"/>
                </a:solidFill>
              </a:rPr>
            </a:br>
            <a:r>
              <a:rPr lang="en-US" altLang="zh-TW" sz="1600" dirty="0">
                <a:solidFill>
                  <a:schemeClr val="tx1"/>
                </a:solidFill>
              </a:rPr>
              <a:t>Performance measurement for inventory systems</a:t>
            </a:r>
            <a:br>
              <a:rPr lang="en-US" altLang="zh-TW" sz="3600" dirty="0">
                <a:solidFill>
                  <a:schemeClr val="tx1"/>
                </a:solidFill>
              </a:rPr>
            </a:br>
            <a:endParaRPr lang="en-US" altLang="zh-TW" sz="3600" dirty="0">
              <a:solidFill>
                <a:schemeClr val="tx1"/>
              </a:solidFill>
            </a:endParaRPr>
          </a:p>
        </p:txBody>
      </p:sp>
      <p:sp>
        <p:nvSpPr>
          <p:cNvPr id="3" name="内容占位符 2">
            <a:extLst>
              <a:ext uri="{FF2B5EF4-FFF2-40B4-BE49-F238E27FC236}">
                <a16:creationId xmlns:a16="http://schemas.microsoft.com/office/drawing/2014/main" id="{A581FB27-3509-A686-36EA-0C45455782D0}"/>
              </a:ext>
            </a:extLst>
          </p:cNvPr>
          <p:cNvSpPr>
            <a:spLocks noGrp="1"/>
          </p:cNvSpPr>
          <p:nvPr>
            <p:ph idx="1"/>
          </p:nvPr>
        </p:nvSpPr>
        <p:spPr>
          <a:xfrm>
            <a:off x="838200" y="1007707"/>
            <a:ext cx="10233800" cy="5682342"/>
          </a:xfrm>
        </p:spPr>
        <p:txBody>
          <a:bodyPr>
            <a:noAutofit/>
          </a:bodyPr>
          <a:lstStyle/>
          <a:p>
            <a:pPr>
              <a:buFont typeface="Wingdings" panose="05000000000000000000" pitchFamily="2" charset="2"/>
              <a:buChar char="u"/>
            </a:pPr>
            <a:r>
              <a:rPr lang="en-US" altLang="zh-TW" sz="2000" dirty="0"/>
              <a:t>The financial performance indicators cost identify the supply chain cost drivers and help move toward a more efficiently managed supply chain [</a:t>
            </a:r>
            <a:r>
              <a:rPr lang="it-IT" altLang="zh-TW" sz="2000" dirty="0"/>
              <a:t>Aronovich D</a:t>
            </a:r>
            <a:r>
              <a:rPr lang="zh-TW" altLang="en-US" sz="2000" dirty="0"/>
              <a:t> </a:t>
            </a:r>
            <a:r>
              <a:rPr lang="en-US" altLang="zh-TW" sz="2000" dirty="0"/>
              <a:t>et al., </a:t>
            </a:r>
            <a:r>
              <a:rPr lang="it-IT" altLang="zh-TW" sz="2000" dirty="0"/>
              <a:t>2010). </a:t>
            </a:r>
            <a:endParaRPr lang="en-US" altLang="zh-TW" sz="2000" dirty="0"/>
          </a:p>
          <a:p>
            <a:pPr lvl="1">
              <a:buFont typeface="Wingdings" panose="05000000000000000000" pitchFamily="2" charset="2"/>
              <a:buChar char="u"/>
            </a:pPr>
            <a:r>
              <a:rPr lang="en-US" altLang="zh-TW" sz="2000" dirty="0"/>
              <a:t>inventory holding cost</a:t>
            </a:r>
          </a:p>
          <a:p>
            <a:pPr lvl="1">
              <a:buFont typeface="Wingdings" panose="05000000000000000000" pitchFamily="2" charset="2"/>
              <a:buChar char="u"/>
            </a:pPr>
            <a:r>
              <a:rPr lang="en-US" altLang="zh-TW" sz="2000" dirty="0"/>
              <a:t>value of stock</a:t>
            </a:r>
          </a:p>
          <a:p>
            <a:pPr lvl="1">
              <a:buFont typeface="Wingdings" panose="05000000000000000000" pitchFamily="2" charset="2"/>
              <a:buChar char="u"/>
            </a:pPr>
            <a:r>
              <a:rPr lang="en-US" altLang="zh-TW" sz="2000" dirty="0"/>
              <a:t>average response cost</a:t>
            </a:r>
          </a:p>
          <a:p>
            <a:pPr>
              <a:buFont typeface="Wingdings" panose="05000000000000000000" pitchFamily="2" charset="2"/>
              <a:buChar char="u"/>
            </a:pPr>
            <a:r>
              <a:rPr lang="en-US" altLang="zh-TW" sz="2000" dirty="0"/>
              <a:t>The inventory costs are estimated to be between 10% and 18% of net revenues (Jarett PG ,1998) .</a:t>
            </a:r>
          </a:p>
          <a:p>
            <a:pPr>
              <a:buFont typeface="Wingdings" panose="05000000000000000000" pitchFamily="2" charset="2"/>
              <a:buChar char="u"/>
            </a:pPr>
            <a:r>
              <a:rPr lang="en-US" altLang="zh-TW" sz="2000" dirty="0"/>
              <a:t>Epstein and Dexter [2000] categorize the inventory costs into five types of costs: ordering, shipping, purchasing, storage and opportunity costs. </a:t>
            </a:r>
          </a:p>
          <a:p>
            <a:pPr>
              <a:buFont typeface="Wingdings" panose="05000000000000000000" pitchFamily="2" charset="2"/>
              <a:buChar char="u"/>
            </a:pPr>
            <a:r>
              <a:rPr lang="en-US" altLang="zh-TW" sz="2000" dirty="0"/>
              <a:t>An optimized inventory management system will result in an improved workflow of all employees, improved control of both inventory and waste, significant cost savings, increased trace- ability, data collection and accurate case costing.</a:t>
            </a:r>
          </a:p>
          <a:p>
            <a:pPr>
              <a:buFont typeface="Wingdings" panose="05000000000000000000" pitchFamily="2" charset="2"/>
              <a:buChar char="u"/>
            </a:pPr>
            <a:r>
              <a:rPr lang="en-US" altLang="zh-TW" sz="2000" dirty="0"/>
              <a:t>Table 1 presents an overview of the four types of performance indicators –</a:t>
            </a:r>
          </a:p>
          <a:p>
            <a:pPr lvl="1">
              <a:buFont typeface="Wingdings" panose="05000000000000000000" pitchFamily="2" charset="2"/>
              <a:buChar char="u"/>
            </a:pPr>
            <a:r>
              <a:rPr lang="en-US" altLang="zh-TW" sz="2000" dirty="0"/>
              <a:t>Quality</a:t>
            </a:r>
          </a:p>
          <a:p>
            <a:pPr lvl="1">
              <a:buFont typeface="Wingdings" panose="05000000000000000000" pitchFamily="2" charset="2"/>
              <a:buChar char="u"/>
            </a:pPr>
            <a:r>
              <a:rPr lang="en-US" altLang="zh-TW" sz="2000" dirty="0"/>
              <a:t>Time</a:t>
            </a:r>
          </a:p>
          <a:p>
            <a:pPr lvl="1">
              <a:buFont typeface="Wingdings" panose="05000000000000000000" pitchFamily="2" charset="2"/>
              <a:buChar char="u"/>
            </a:pPr>
            <a:r>
              <a:rPr lang="en-US" altLang="zh-TW" sz="2000" dirty="0"/>
              <a:t>financial and productivity</a:t>
            </a:r>
            <a:endParaRPr lang="zh-TW" altLang="en-US" sz="2000" dirty="0"/>
          </a:p>
        </p:txBody>
      </p:sp>
    </p:spTree>
    <p:extLst>
      <p:ext uri="{BB962C8B-B14F-4D97-AF65-F5344CB8AC3E}">
        <p14:creationId xmlns:p14="http://schemas.microsoft.com/office/powerpoint/2010/main" val="282517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p>
        </p:txBody>
      </p:sp>
      <p:sp>
        <p:nvSpPr>
          <p:cNvPr id="3" name="内容占位符 2">
            <a:extLst>
              <a:ext uri="{FF2B5EF4-FFF2-40B4-BE49-F238E27FC236}">
                <a16:creationId xmlns:a16="http://schemas.microsoft.com/office/drawing/2014/main" id="{E64C6A63-E0E7-DEF5-87B0-832272A9568C}"/>
              </a:ext>
            </a:extLst>
          </p:cNvPr>
          <p:cNvSpPr>
            <a:spLocks noGrp="1"/>
          </p:cNvSpPr>
          <p:nvPr>
            <p:ph idx="1"/>
          </p:nvPr>
        </p:nvSpPr>
        <p:spPr>
          <a:xfrm>
            <a:off x="531846" y="1073020"/>
            <a:ext cx="11150082" cy="5572752"/>
          </a:xfrm>
        </p:spPr>
        <p:txBody>
          <a:bodyPr/>
          <a:lstStyle/>
          <a:p>
            <a:pPr>
              <a:buFont typeface="Wingdings" panose="05000000000000000000" pitchFamily="2" charset="2"/>
              <a:buChar char="u"/>
            </a:pPr>
            <a:r>
              <a:rPr lang="en-US" altLang="zh-TW" dirty="0"/>
              <a:t>A mismatch between demand and supply often results in hospital waiting times, due to the lack of planning, </a:t>
            </a:r>
            <a:r>
              <a:rPr lang="en-US" altLang="zh-TW" dirty="0" err="1"/>
              <a:t>coordina</a:t>
            </a:r>
            <a:r>
              <a:rPr lang="en-US" altLang="zh-TW" dirty="0"/>
              <a:t>- </a:t>
            </a:r>
            <a:r>
              <a:rPr lang="en-US" altLang="zh-TW" dirty="0" err="1"/>
              <a:t>tion</a:t>
            </a:r>
            <a:r>
              <a:rPr lang="en-US" altLang="zh-TW" dirty="0"/>
              <a:t> and communication in delivering healthcare services.</a:t>
            </a:r>
          </a:p>
          <a:p>
            <a:pPr>
              <a:buFont typeface="Wingdings" panose="05000000000000000000" pitchFamily="2" charset="2"/>
              <a:buChar char="u"/>
            </a:pPr>
            <a:r>
              <a:rPr lang="en-US" altLang="zh-TW" dirty="0"/>
              <a:t>The hospital material managers are responsible for having medicines and other medical supplies available at the health facility, while being aware of the distribution costs (Little J et al., 2008) .</a:t>
            </a:r>
          </a:p>
          <a:p>
            <a:endParaRPr lang="zh-TW" altLang="en-US" dirty="0"/>
          </a:p>
        </p:txBody>
      </p:sp>
    </p:spTree>
    <p:extLst>
      <p:ext uri="{BB962C8B-B14F-4D97-AF65-F5344CB8AC3E}">
        <p14:creationId xmlns:p14="http://schemas.microsoft.com/office/powerpoint/2010/main" val="124562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9A5E3-09EB-1B6C-A05E-91C346D77AB6}"/>
              </a:ext>
            </a:extLst>
          </p:cNvPr>
          <p:cNvSpPr>
            <a:spLocks noGrp="1"/>
          </p:cNvSpPr>
          <p:nvPr>
            <p:ph type="title"/>
          </p:nvPr>
        </p:nvSpPr>
        <p:spPr>
          <a:xfrm>
            <a:off x="838200" y="167855"/>
            <a:ext cx="10515600" cy="1091777"/>
          </a:xfrm>
        </p:spPr>
        <p:txBody>
          <a:bodyPr>
            <a:noAutofit/>
          </a:bodyPr>
          <a:lstStyle/>
          <a:p>
            <a:r>
              <a:rPr lang="en-US" altLang="zh-TW" sz="3600" dirty="0">
                <a:solidFill>
                  <a:schemeClr val="tx1"/>
                </a:solidFill>
              </a:rPr>
              <a:t>Outline</a:t>
            </a:r>
            <a:endParaRPr lang="zh-TW" altLang="en-US" sz="3600" dirty="0"/>
          </a:p>
        </p:txBody>
      </p:sp>
      <p:sp>
        <p:nvSpPr>
          <p:cNvPr id="3" name="内容占位符 2">
            <a:extLst>
              <a:ext uri="{FF2B5EF4-FFF2-40B4-BE49-F238E27FC236}">
                <a16:creationId xmlns:a16="http://schemas.microsoft.com/office/drawing/2014/main" id="{A581FB27-3509-A686-36EA-0C45455782D0}"/>
              </a:ext>
            </a:extLst>
          </p:cNvPr>
          <p:cNvSpPr>
            <a:spLocks noGrp="1"/>
          </p:cNvSpPr>
          <p:nvPr>
            <p:ph idx="1"/>
          </p:nvPr>
        </p:nvSpPr>
        <p:spPr>
          <a:xfrm>
            <a:off x="838200" y="1548882"/>
            <a:ext cx="10233800" cy="3890961"/>
          </a:xfrm>
        </p:spPr>
        <p:txBody>
          <a:bodyPr/>
          <a:lstStyle/>
          <a:p>
            <a:pPr>
              <a:buFont typeface="Wingdings" panose="05000000000000000000" pitchFamily="2" charset="2"/>
              <a:buChar char="u"/>
            </a:pPr>
            <a:r>
              <a:rPr lang="en-US" altLang="zh-TW" sz="2800" dirty="0">
                <a:solidFill>
                  <a:schemeClr val="tx1"/>
                </a:solidFill>
              </a:rPr>
              <a:t>Introduction</a:t>
            </a:r>
          </a:p>
          <a:p>
            <a:pPr>
              <a:buFont typeface="Wingdings" panose="05000000000000000000" pitchFamily="2" charset="2"/>
              <a:buChar char="u"/>
            </a:pPr>
            <a:r>
              <a:rPr lang="en-US" altLang="zh-TW" dirty="0"/>
              <a:t>Inventory management</a:t>
            </a:r>
          </a:p>
          <a:p>
            <a:pPr>
              <a:buFont typeface="Wingdings" panose="05000000000000000000" pitchFamily="2" charset="2"/>
              <a:buChar char="u"/>
            </a:pPr>
            <a:r>
              <a:rPr lang="en-US" altLang="zh-TW" dirty="0"/>
              <a:t>Distribution and scheduling</a:t>
            </a:r>
          </a:p>
          <a:p>
            <a:pPr>
              <a:buFont typeface="Wingdings" panose="05000000000000000000" pitchFamily="2" charset="2"/>
              <a:buChar char="u"/>
            </a:pPr>
            <a:r>
              <a:rPr lang="en-US" altLang="zh-TW" dirty="0"/>
              <a:t>Multi-criteria decision-making</a:t>
            </a:r>
          </a:p>
          <a:p>
            <a:pPr>
              <a:buFont typeface="Wingdings" panose="05000000000000000000" pitchFamily="2" charset="2"/>
              <a:buChar char="u"/>
            </a:pPr>
            <a:r>
              <a:rPr lang="en-US" altLang="zh-TW" dirty="0"/>
              <a:t>Conclusion</a:t>
            </a:r>
            <a:endParaRPr lang="zh-TW" altLang="en-US" dirty="0"/>
          </a:p>
        </p:txBody>
      </p:sp>
    </p:spTree>
    <p:extLst>
      <p:ext uri="{BB962C8B-B14F-4D97-AF65-F5344CB8AC3E}">
        <p14:creationId xmlns:p14="http://schemas.microsoft.com/office/powerpoint/2010/main" val="235639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br>
              <a:rPr lang="en-US" altLang="zh-TW" sz="3600" dirty="0">
                <a:solidFill>
                  <a:schemeClr val="tx1"/>
                </a:solidFill>
              </a:rPr>
            </a:br>
            <a:r>
              <a:rPr lang="en-US" altLang="zh-TW" sz="1800" dirty="0">
                <a:solidFill>
                  <a:schemeClr val="tx1"/>
                </a:solidFill>
              </a:rPr>
              <a:t>Internal distribution and scheduling activities</a:t>
            </a:r>
          </a:p>
        </p:txBody>
      </p:sp>
      <p:pic>
        <p:nvPicPr>
          <p:cNvPr id="4" name="内容占位符 3">
            <a:extLst>
              <a:ext uri="{FF2B5EF4-FFF2-40B4-BE49-F238E27FC236}">
                <a16:creationId xmlns:a16="http://schemas.microsoft.com/office/drawing/2014/main" id="{889DC967-90E4-91AC-F40B-A1C174C5F0E0}"/>
              </a:ext>
            </a:extLst>
          </p:cNvPr>
          <p:cNvPicPr>
            <a:picLocks noGrp="1" noChangeAspect="1"/>
          </p:cNvPicPr>
          <p:nvPr>
            <p:ph idx="1"/>
          </p:nvPr>
        </p:nvPicPr>
        <p:blipFill>
          <a:blip r:embed="rId2"/>
          <a:stretch>
            <a:fillRect/>
          </a:stretch>
        </p:blipFill>
        <p:spPr>
          <a:xfrm>
            <a:off x="5756987" y="1021702"/>
            <a:ext cx="6279501" cy="5582082"/>
          </a:xfrm>
        </p:spPr>
      </p:pic>
      <p:sp>
        <p:nvSpPr>
          <p:cNvPr id="9" name="文本框 8">
            <a:extLst>
              <a:ext uri="{FF2B5EF4-FFF2-40B4-BE49-F238E27FC236}">
                <a16:creationId xmlns:a16="http://schemas.microsoft.com/office/drawing/2014/main" id="{BF91CD24-E5E9-9209-653D-C3C3912502E8}"/>
              </a:ext>
            </a:extLst>
          </p:cNvPr>
          <p:cNvSpPr txBox="1"/>
          <p:nvPr/>
        </p:nvSpPr>
        <p:spPr>
          <a:xfrm>
            <a:off x="370892" y="951723"/>
            <a:ext cx="5283459" cy="5863144"/>
          </a:xfrm>
          <a:prstGeom prst="rect">
            <a:avLst/>
          </a:prstGeom>
          <a:noFill/>
        </p:spPr>
        <p:txBody>
          <a:bodyPr wrap="square">
            <a:spAutoFit/>
          </a:bodyPr>
          <a:lstStyle/>
          <a:p>
            <a:pPr marL="285750" indent="-285750">
              <a:buFont typeface="Wingdings" panose="05000000000000000000" pitchFamily="2" charset="2"/>
              <a:buChar char="u"/>
            </a:pPr>
            <a:r>
              <a:rPr lang="en-US" altLang="zh-TW" sz="1700" dirty="0"/>
              <a:t>Figure 1 shows an overview of the external and internal supply chain with the as- sociated actors</a:t>
            </a:r>
          </a:p>
          <a:p>
            <a:pPr marL="285750" indent="-285750">
              <a:buFont typeface="Wingdings" panose="05000000000000000000" pitchFamily="2" charset="2"/>
              <a:buChar char="u"/>
            </a:pPr>
            <a:r>
              <a:rPr lang="en-US" altLang="zh-TW" sz="1700" dirty="0"/>
              <a:t>The external supply chain processes include transactions with distributors, GPOs and manufacturers upstream in the supply chain in order to save money on procurement</a:t>
            </a:r>
          </a:p>
          <a:p>
            <a:pPr marL="285750" indent="-285750">
              <a:buFont typeface="Wingdings" panose="05000000000000000000" pitchFamily="2" charset="2"/>
              <a:buChar char="u"/>
            </a:pPr>
            <a:r>
              <a:rPr lang="en-US" altLang="zh-TW" sz="1700" dirty="0"/>
              <a:t>This study focuses on the internal supply chain processes including product and information flows from receiving, replenishing, picking, etc. within the hospital.</a:t>
            </a:r>
          </a:p>
          <a:p>
            <a:pPr marL="285750" indent="-285750">
              <a:buFont typeface="Wingdings" panose="05000000000000000000" pitchFamily="2" charset="2"/>
              <a:buChar char="u"/>
            </a:pPr>
            <a:r>
              <a:rPr lang="en-US" altLang="zh-TW" sz="1700" dirty="0"/>
              <a:t>The objective is to optimize the service delivery in terms of costs, quality, time and flexibility to increase patient’s and personnel’s satisfaction and the economical return</a:t>
            </a:r>
          </a:p>
          <a:p>
            <a:pPr marL="285750" indent="-285750">
              <a:buFont typeface="Wingdings" panose="05000000000000000000" pitchFamily="2" charset="2"/>
              <a:buChar char="u"/>
            </a:pPr>
            <a:r>
              <a:rPr lang="en-US" altLang="zh-TW" sz="1700" dirty="0"/>
              <a:t>One of the most important issues is to look at the supply chain from an integrated perspective</a:t>
            </a:r>
          </a:p>
          <a:p>
            <a:pPr marL="285750" indent="-285750">
              <a:buFont typeface="Wingdings" panose="05000000000000000000" pitchFamily="2" charset="2"/>
              <a:buChar char="u"/>
            </a:pPr>
            <a:r>
              <a:rPr lang="en-US" altLang="zh-TW" sz="1700" dirty="0"/>
              <a:t>In order to achieve a high-performing supply chain, various departments in the internal supply chain (e.g. central sterilization, pharmacy, operating room, material management, etc.) must be efficient and integrated which requires a thorough operational planning and coordination</a:t>
            </a:r>
            <a:r>
              <a:rPr lang="en-US" altLang="zh-TW" dirty="0"/>
              <a:t>.</a:t>
            </a:r>
            <a:endParaRPr lang="zh-TW" altLang="en-US" dirty="0"/>
          </a:p>
        </p:txBody>
      </p:sp>
    </p:spTree>
    <p:extLst>
      <p:ext uri="{BB962C8B-B14F-4D97-AF65-F5344CB8AC3E}">
        <p14:creationId xmlns:p14="http://schemas.microsoft.com/office/powerpoint/2010/main" val="136492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br>
              <a:rPr lang="en-US" altLang="zh-TW" sz="3600" dirty="0">
                <a:solidFill>
                  <a:schemeClr val="tx1"/>
                </a:solidFill>
              </a:rPr>
            </a:br>
            <a:r>
              <a:rPr lang="en-US" altLang="zh-TW" sz="1800" dirty="0">
                <a:solidFill>
                  <a:schemeClr val="tx1"/>
                </a:solidFill>
              </a:rPr>
              <a:t>Internal distribution and scheduling activities</a:t>
            </a:r>
          </a:p>
        </p:txBody>
      </p:sp>
      <p:sp>
        <p:nvSpPr>
          <p:cNvPr id="3" name="内容占位符 2">
            <a:extLst>
              <a:ext uri="{FF2B5EF4-FFF2-40B4-BE49-F238E27FC236}">
                <a16:creationId xmlns:a16="http://schemas.microsoft.com/office/drawing/2014/main" id="{A2806FE8-CC9E-3CE2-3511-6048345CF0D2}"/>
              </a:ext>
            </a:extLst>
          </p:cNvPr>
          <p:cNvSpPr>
            <a:spLocks noGrp="1"/>
          </p:cNvSpPr>
          <p:nvPr>
            <p:ph idx="1"/>
          </p:nvPr>
        </p:nvSpPr>
        <p:spPr>
          <a:xfrm>
            <a:off x="559837" y="1026366"/>
            <a:ext cx="11010122" cy="5619405"/>
          </a:xfrm>
        </p:spPr>
        <p:txBody>
          <a:bodyPr/>
          <a:lstStyle/>
          <a:p>
            <a:pPr>
              <a:buFont typeface="Wingdings" panose="05000000000000000000" pitchFamily="2" charset="2"/>
              <a:buChar char="u"/>
            </a:pPr>
            <a:r>
              <a:rPr lang="en-US" altLang="zh-TW" dirty="0"/>
              <a:t>Integration results in streamlined, cost-effective processes characterized by optimal usage of space, reduced cost, standardization, and fewer cancellations or delayed interventions.</a:t>
            </a:r>
          </a:p>
          <a:p>
            <a:pPr>
              <a:buFont typeface="Wingdings" panose="05000000000000000000" pitchFamily="2" charset="2"/>
              <a:buChar char="u"/>
            </a:pPr>
            <a:r>
              <a:rPr lang="en-US" altLang="zh-TW" dirty="0"/>
              <a:t>Applying barcode scanning or RFID technologies to identify the pharmaceuticals or medical supplies allows materials managers to speed the distribution, to efficiently control recalled products, notifications to patient billing, clinical record systems, and to improve the traceability of supplies.</a:t>
            </a:r>
          </a:p>
          <a:p>
            <a:pPr>
              <a:buFont typeface="Wingdings" panose="05000000000000000000" pitchFamily="2" charset="2"/>
              <a:buChar char="u"/>
            </a:pPr>
            <a:r>
              <a:rPr lang="en-US" altLang="zh-TW" dirty="0"/>
              <a:t>Balance should be made between inventory costs, ordering costs, and the costs of implementing the new technology. Surgical procedures require a great variety of medical supplies which are stored in multiple storage areas.</a:t>
            </a:r>
            <a:endParaRPr lang="zh-TW" altLang="en-US" dirty="0"/>
          </a:p>
        </p:txBody>
      </p:sp>
    </p:spTree>
    <p:extLst>
      <p:ext uri="{BB962C8B-B14F-4D97-AF65-F5344CB8AC3E}">
        <p14:creationId xmlns:p14="http://schemas.microsoft.com/office/powerpoint/2010/main" val="343973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br>
              <a:rPr lang="en-US" altLang="zh-TW" sz="3600" dirty="0">
                <a:solidFill>
                  <a:schemeClr val="tx1"/>
                </a:solidFill>
              </a:rPr>
            </a:br>
            <a:r>
              <a:rPr lang="en-US" altLang="zh-TW" sz="1800" dirty="0">
                <a:solidFill>
                  <a:schemeClr val="tx1"/>
                </a:solidFill>
              </a:rPr>
              <a:t>Internal distribution and scheduling activities</a:t>
            </a:r>
          </a:p>
        </p:txBody>
      </p:sp>
      <p:sp>
        <p:nvSpPr>
          <p:cNvPr id="3" name="内容占位符 2">
            <a:extLst>
              <a:ext uri="{FF2B5EF4-FFF2-40B4-BE49-F238E27FC236}">
                <a16:creationId xmlns:a16="http://schemas.microsoft.com/office/drawing/2014/main" id="{A2806FE8-CC9E-3CE2-3511-6048345CF0D2}"/>
              </a:ext>
            </a:extLst>
          </p:cNvPr>
          <p:cNvSpPr>
            <a:spLocks noGrp="1"/>
          </p:cNvSpPr>
          <p:nvPr>
            <p:ph idx="1"/>
          </p:nvPr>
        </p:nvSpPr>
        <p:spPr>
          <a:xfrm>
            <a:off x="559837" y="1026366"/>
            <a:ext cx="11010122" cy="5619405"/>
          </a:xfrm>
        </p:spPr>
        <p:txBody>
          <a:bodyPr>
            <a:normAutofit lnSpcReduction="10000"/>
          </a:bodyPr>
          <a:lstStyle/>
          <a:p>
            <a:pPr>
              <a:buFont typeface="Wingdings" panose="05000000000000000000" pitchFamily="2" charset="2"/>
              <a:buChar char="u"/>
            </a:pPr>
            <a:r>
              <a:rPr lang="en-US" altLang="zh-TW" dirty="0"/>
              <a:t>The supply department also has to make scheduling decisions related to inventory (e.g. how often and when should each medical care unit be visited).</a:t>
            </a:r>
          </a:p>
          <a:p>
            <a:pPr>
              <a:buFont typeface="Wingdings" panose="05000000000000000000" pitchFamily="2" charset="2"/>
              <a:buChar char="u"/>
            </a:pPr>
            <a:r>
              <a:rPr lang="en-US" altLang="zh-TW" dirty="0"/>
              <a:t>The delivery frequency is important to hospital material managers as it influences the effort needed for material management activities. They should simplify or standardize the flows of materials, control the inventory and ensure safety and availability of medical supplies</a:t>
            </a:r>
          </a:p>
          <a:p>
            <a:pPr>
              <a:buFont typeface="Wingdings" panose="05000000000000000000" pitchFamily="2" charset="2"/>
              <a:buChar char="u"/>
            </a:pPr>
            <a:r>
              <a:rPr lang="en-US" altLang="zh-TW" dirty="0"/>
              <a:t>Automated dispensing machines (ADM), based on a hybrid inventory system, can be implemented to store and deliver pharmaceuticals. This system reduces the time spent by nurses to manage supplies, reduces dispensing errors (e.g. wrong dose, wrong product, non-dispensing), simplifies the dispensing process, increases material traceability, increases personnel satisfaction, etc.</a:t>
            </a:r>
            <a:endParaRPr lang="zh-TW" altLang="en-US" dirty="0"/>
          </a:p>
        </p:txBody>
      </p:sp>
    </p:spTree>
    <p:extLst>
      <p:ext uri="{BB962C8B-B14F-4D97-AF65-F5344CB8AC3E}">
        <p14:creationId xmlns:p14="http://schemas.microsoft.com/office/powerpoint/2010/main" val="40323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br>
              <a:rPr lang="en-US" altLang="zh-TW" sz="3600" dirty="0">
                <a:solidFill>
                  <a:schemeClr val="tx1"/>
                </a:solidFill>
              </a:rPr>
            </a:br>
            <a:r>
              <a:rPr lang="en-US" altLang="zh-TW" sz="1800" dirty="0">
                <a:solidFill>
                  <a:schemeClr val="tx1"/>
                </a:solidFill>
              </a:rPr>
              <a:t>Internal distribution and scheduling activities</a:t>
            </a:r>
          </a:p>
        </p:txBody>
      </p:sp>
      <p:sp>
        <p:nvSpPr>
          <p:cNvPr id="3" name="内容占位符 2">
            <a:extLst>
              <a:ext uri="{FF2B5EF4-FFF2-40B4-BE49-F238E27FC236}">
                <a16:creationId xmlns:a16="http://schemas.microsoft.com/office/drawing/2014/main" id="{A2806FE8-CC9E-3CE2-3511-6048345CF0D2}"/>
              </a:ext>
            </a:extLst>
          </p:cNvPr>
          <p:cNvSpPr>
            <a:spLocks noGrp="1"/>
          </p:cNvSpPr>
          <p:nvPr>
            <p:ph idx="1"/>
          </p:nvPr>
        </p:nvSpPr>
        <p:spPr>
          <a:xfrm>
            <a:off x="559837" y="1026366"/>
            <a:ext cx="11010122" cy="5619405"/>
          </a:xfrm>
        </p:spPr>
        <p:txBody>
          <a:bodyPr>
            <a:normAutofit/>
          </a:bodyPr>
          <a:lstStyle/>
          <a:p>
            <a:pPr>
              <a:buFont typeface="Wingdings" panose="05000000000000000000" pitchFamily="2" charset="2"/>
              <a:buChar char="u"/>
            </a:pPr>
            <a:r>
              <a:rPr lang="en-US" altLang="zh-TW" dirty="0"/>
              <a:t>By means of the material requirements planning (MRP) method, medical information is retrieved to pull medical unit replenishments and pharmacy orders with suppliers. This will result in a more frequent delivery schedule, exploiting the advantages of a central stock while assuring a high service level to patients.</a:t>
            </a:r>
          </a:p>
          <a:p>
            <a:pPr>
              <a:buFont typeface="Wingdings" panose="05000000000000000000" pitchFamily="2" charset="2"/>
              <a:buChar char="u"/>
            </a:pPr>
            <a:r>
              <a:rPr lang="en-US" altLang="zh-TW" dirty="0"/>
              <a:t>A streamlined hospital material management process (e.g. patient management, medical unit inventory management, centralized management) might lead to reduced costs (ordering, purchasing, warehousing, handling, transportation, distribution, stock-out costs), reduced stock points at patient care locations, improved efficiency, materials traceability, information sharing, and increased patient safety, while simplifying the activities accomplishment by hospital personnel.</a:t>
            </a:r>
            <a:endParaRPr lang="zh-TW" altLang="en-US" dirty="0"/>
          </a:p>
        </p:txBody>
      </p:sp>
    </p:spTree>
    <p:extLst>
      <p:ext uri="{BB962C8B-B14F-4D97-AF65-F5344CB8AC3E}">
        <p14:creationId xmlns:p14="http://schemas.microsoft.com/office/powerpoint/2010/main" val="297802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br>
              <a:rPr lang="en-US" altLang="zh-TW" sz="3600" dirty="0">
                <a:solidFill>
                  <a:schemeClr val="tx1"/>
                </a:solidFill>
              </a:rPr>
            </a:br>
            <a:r>
              <a:rPr lang="en-US" altLang="zh-TW" sz="1800" dirty="0">
                <a:solidFill>
                  <a:schemeClr val="tx1"/>
                </a:solidFill>
              </a:rPr>
              <a:t>Performance measurement of distribution system</a:t>
            </a:r>
          </a:p>
        </p:txBody>
      </p:sp>
      <p:sp>
        <p:nvSpPr>
          <p:cNvPr id="3" name="内容占位符 2">
            <a:extLst>
              <a:ext uri="{FF2B5EF4-FFF2-40B4-BE49-F238E27FC236}">
                <a16:creationId xmlns:a16="http://schemas.microsoft.com/office/drawing/2014/main" id="{A2806FE8-CC9E-3CE2-3511-6048345CF0D2}"/>
              </a:ext>
            </a:extLst>
          </p:cNvPr>
          <p:cNvSpPr>
            <a:spLocks noGrp="1"/>
          </p:cNvSpPr>
          <p:nvPr>
            <p:ph idx="1"/>
          </p:nvPr>
        </p:nvSpPr>
        <p:spPr>
          <a:xfrm>
            <a:off x="559837" y="1026366"/>
            <a:ext cx="11010122" cy="5619405"/>
          </a:xfrm>
        </p:spPr>
        <p:txBody>
          <a:bodyPr>
            <a:normAutofit/>
          </a:bodyPr>
          <a:lstStyle/>
          <a:p>
            <a:pPr>
              <a:buFont typeface="Wingdings" panose="05000000000000000000" pitchFamily="2" charset="2"/>
              <a:buChar char="u"/>
            </a:pPr>
            <a:r>
              <a:rPr lang="en-US" altLang="zh-TW" dirty="0"/>
              <a:t>By streamlining the supply chain, the costs of internal </a:t>
            </a:r>
            <a:r>
              <a:rPr lang="en-US" altLang="zh-TW" dirty="0" err="1"/>
              <a:t>distribu</a:t>
            </a:r>
            <a:r>
              <a:rPr lang="en-US" altLang="zh-TW" dirty="0"/>
              <a:t>- </a:t>
            </a:r>
            <a:r>
              <a:rPr lang="en-US" altLang="zh-TW" dirty="0" err="1"/>
              <a:t>tion</a:t>
            </a:r>
            <a:r>
              <a:rPr lang="en-US" altLang="zh-TW" dirty="0"/>
              <a:t> can be reduced. Effective inventory control lowers the cost of internal distribution by improving inventory turnovers and hence, it reduces time and labor associated with inventory management (e.g. ordering, handling stock-outs, etc.)</a:t>
            </a:r>
          </a:p>
          <a:p>
            <a:pPr>
              <a:buFont typeface="Wingdings" panose="05000000000000000000" pitchFamily="2" charset="2"/>
              <a:buChar char="u"/>
            </a:pPr>
            <a:r>
              <a:rPr lang="en-US" altLang="zh-TW" dirty="0"/>
              <a:t>The performance of the internal hospital distribution activities can be evaluated on several factors, such as </a:t>
            </a:r>
          </a:p>
          <a:p>
            <a:pPr lvl="1">
              <a:buFont typeface="Wingdings" panose="05000000000000000000" pitchFamily="2" charset="2"/>
              <a:buChar char="u"/>
            </a:pPr>
            <a:r>
              <a:rPr lang="en-US" altLang="zh-TW" dirty="0"/>
              <a:t>on-time delivery of supplies</a:t>
            </a:r>
          </a:p>
          <a:p>
            <a:pPr lvl="1">
              <a:buFont typeface="Wingdings" panose="05000000000000000000" pitchFamily="2" charset="2"/>
              <a:buChar char="u"/>
            </a:pPr>
            <a:r>
              <a:rPr lang="en-US" altLang="zh-TW" dirty="0"/>
              <a:t>response time to urgent requests</a:t>
            </a:r>
          </a:p>
          <a:p>
            <a:pPr lvl="1">
              <a:buFont typeface="Wingdings" panose="05000000000000000000" pitchFamily="2" charset="2"/>
              <a:buChar char="u"/>
            </a:pPr>
            <a:r>
              <a:rPr lang="en-US" altLang="zh-TW" dirty="0"/>
              <a:t>Errors</a:t>
            </a:r>
          </a:p>
          <a:p>
            <a:pPr lvl="1">
              <a:buFont typeface="Wingdings" panose="05000000000000000000" pitchFamily="2" charset="2"/>
              <a:buChar char="u"/>
            </a:pPr>
            <a:r>
              <a:rPr lang="en-US" altLang="zh-TW" dirty="0"/>
              <a:t>Waste</a:t>
            </a:r>
          </a:p>
          <a:p>
            <a:pPr lvl="1">
              <a:buFont typeface="Wingdings" panose="05000000000000000000" pitchFamily="2" charset="2"/>
              <a:buChar char="u"/>
            </a:pPr>
            <a:r>
              <a:rPr lang="en-US" altLang="zh-TW" dirty="0"/>
              <a:t>satisfaction of patient and personnel</a:t>
            </a:r>
          </a:p>
          <a:p>
            <a:pPr lvl="1">
              <a:buFont typeface="Wingdings" panose="05000000000000000000" pitchFamily="2" charset="2"/>
              <a:buChar char="u"/>
            </a:pPr>
            <a:r>
              <a:rPr lang="en-US" altLang="zh-TW" dirty="0"/>
              <a:t>streamlined organization</a:t>
            </a:r>
          </a:p>
          <a:p>
            <a:pPr marL="457200" lvl="1" indent="0">
              <a:buNone/>
            </a:pPr>
            <a:endParaRPr lang="zh-TW" altLang="en-US" dirty="0"/>
          </a:p>
        </p:txBody>
      </p:sp>
    </p:spTree>
    <p:extLst>
      <p:ext uri="{BB962C8B-B14F-4D97-AF65-F5344CB8AC3E}">
        <p14:creationId xmlns:p14="http://schemas.microsoft.com/office/powerpoint/2010/main" val="23694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br>
              <a:rPr lang="en-US" altLang="zh-TW" sz="3600" dirty="0">
                <a:solidFill>
                  <a:schemeClr val="tx1"/>
                </a:solidFill>
              </a:rPr>
            </a:br>
            <a:r>
              <a:rPr lang="en-US" altLang="zh-TW" sz="1800" dirty="0">
                <a:solidFill>
                  <a:schemeClr val="tx1"/>
                </a:solidFill>
              </a:rPr>
              <a:t>Performance measurement of distribution system</a:t>
            </a:r>
          </a:p>
        </p:txBody>
      </p:sp>
      <p:sp>
        <p:nvSpPr>
          <p:cNvPr id="3" name="内容占位符 2">
            <a:extLst>
              <a:ext uri="{FF2B5EF4-FFF2-40B4-BE49-F238E27FC236}">
                <a16:creationId xmlns:a16="http://schemas.microsoft.com/office/drawing/2014/main" id="{A2806FE8-CC9E-3CE2-3511-6048345CF0D2}"/>
              </a:ext>
            </a:extLst>
          </p:cNvPr>
          <p:cNvSpPr>
            <a:spLocks noGrp="1"/>
          </p:cNvSpPr>
          <p:nvPr>
            <p:ph idx="1"/>
          </p:nvPr>
        </p:nvSpPr>
        <p:spPr>
          <a:xfrm>
            <a:off x="559837" y="1026366"/>
            <a:ext cx="11010122" cy="5619405"/>
          </a:xfrm>
        </p:spPr>
        <p:txBody>
          <a:bodyPr>
            <a:normAutofit lnSpcReduction="10000"/>
          </a:bodyPr>
          <a:lstStyle/>
          <a:p>
            <a:pPr lvl="1">
              <a:buFont typeface="Wingdings" panose="05000000000000000000" pitchFamily="2" charset="2"/>
              <a:buChar char="u"/>
            </a:pPr>
            <a:r>
              <a:rPr lang="en-US" altLang="zh-TW" dirty="0"/>
              <a:t>The Supply Chain Operation Reference (SCOR) model addresses, improves and communicates SCM activities within and between all involved stakeholders (Lenin K, 2014) . It can be used to define the current logistics processes, get benchmarks or best-practices and define performance measures.</a:t>
            </a:r>
          </a:p>
          <a:p>
            <a:pPr lvl="1">
              <a:buFont typeface="Wingdings" panose="05000000000000000000" pitchFamily="2" charset="2"/>
              <a:buChar char="u"/>
            </a:pPr>
            <a:r>
              <a:rPr lang="en-US" altLang="zh-TW" dirty="0"/>
              <a:t>Di </a:t>
            </a:r>
            <a:r>
              <a:rPr lang="en-US" altLang="zh-TW" dirty="0" err="1"/>
              <a:t>Martinelly</a:t>
            </a:r>
            <a:r>
              <a:rPr lang="en-US" altLang="zh-TW" dirty="0"/>
              <a:t> [2009] apply the Porter-SCOR modeling approach to the hospital supply chain and define reliability, responsiveness, flexibility, costs and assets as five types of performance indicators.</a:t>
            </a:r>
          </a:p>
          <a:p>
            <a:pPr lvl="1">
              <a:buFont typeface="Wingdings" panose="05000000000000000000" pitchFamily="2" charset="2"/>
              <a:buChar char="u"/>
            </a:pPr>
            <a:r>
              <a:rPr lang="en-US" altLang="zh-TW" dirty="0"/>
              <a:t>Rossetti and </a:t>
            </a:r>
            <a:r>
              <a:rPr lang="en-US" altLang="zh-TW" dirty="0" err="1"/>
              <a:t>Selandari</a:t>
            </a:r>
            <a:r>
              <a:rPr lang="en-US" altLang="zh-TW" dirty="0"/>
              <a:t> [2001] use the AHP model to formulate the hospital delivery system and select three groups of performance indicators –</a:t>
            </a:r>
          </a:p>
          <a:p>
            <a:pPr lvl="2">
              <a:buFont typeface="Wingdings" panose="05000000000000000000" pitchFamily="2" charset="2"/>
              <a:buChar char="u"/>
            </a:pPr>
            <a:r>
              <a:rPr lang="en-US" altLang="zh-TW" dirty="0"/>
              <a:t>Technical</a:t>
            </a:r>
          </a:p>
          <a:p>
            <a:pPr lvl="2">
              <a:buFont typeface="Wingdings" panose="05000000000000000000" pitchFamily="2" charset="2"/>
              <a:buChar char="u"/>
            </a:pPr>
            <a:r>
              <a:rPr lang="en-US" altLang="zh-TW" dirty="0"/>
              <a:t>Economic </a:t>
            </a:r>
          </a:p>
          <a:p>
            <a:pPr lvl="2">
              <a:buFont typeface="Wingdings" panose="05000000000000000000" pitchFamily="2" charset="2"/>
              <a:buChar char="u"/>
            </a:pPr>
            <a:r>
              <a:rPr lang="en-US" altLang="zh-TW" dirty="0"/>
              <a:t>Qualitative</a:t>
            </a:r>
          </a:p>
          <a:p>
            <a:pPr marL="457200" lvl="1" indent="0">
              <a:buNone/>
            </a:pPr>
            <a:r>
              <a:rPr lang="en-US" altLang="zh-TW" dirty="0"/>
              <a:t>   related to the distribution process to decide on the replacement of a      human-based delivery system by mobile robots to distribute </a:t>
            </a:r>
            <a:r>
              <a:rPr lang="en-US" altLang="zh-TW" dirty="0" err="1"/>
              <a:t>phar</a:t>
            </a:r>
            <a:r>
              <a:rPr lang="en-US" altLang="zh-TW" dirty="0"/>
              <a:t>- </a:t>
            </a:r>
            <a:r>
              <a:rPr lang="en-US" altLang="zh-TW" dirty="0" err="1"/>
              <a:t>maceuticals</a:t>
            </a:r>
            <a:r>
              <a:rPr lang="en-US" altLang="zh-TW" dirty="0"/>
              <a:t>.</a:t>
            </a:r>
            <a:endParaRPr lang="zh-TW" altLang="en-US" dirty="0"/>
          </a:p>
        </p:txBody>
      </p:sp>
    </p:spTree>
    <p:extLst>
      <p:ext uri="{BB962C8B-B14F-4D97-AF65-F5344CB8AC3E}">
        <p14:creationId xmlns:p14="http://schemas.microsoft.com/office/powerpoint/2010/main" val="382489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br>
              <a:rPr lang="en-US" altLang="zh-TW" sz="3600" dirty="0">
                <a:solidFill>
                  <a:schemeClr val="tx1"/>
                </a:solidFill>
              </a:rPr>
            </a:br>
            <a:r>
              <a:rPr lang="en-US" altLang="zh-TW" sz="1800" dirty="0">
                <a:solidFill>
                  <a:schemeClr val="tx1"/>
                </a:solidFill>
              </a:rPr>
              <a:t>Performance measurement of distribution system</a:t>
            </a:r>
          </a:p>
        </p:txBody>
      </p:sp>
      <p:pic>
        <p:nvPicPr>
          <p:cNvPr id="10" name="内容占位符 9">
            <a:extLst>
              <a:ext uri="{FF2B5EF4-FFF2-40B4-BE49-F238E27FC236}">
                <a16:creationId xmlns:a16="http://schemas.microsoft.com/office/drawing/2014/main" id="{1A277F90-5AC3-5012-EB7A-7E554A9065C3}"/>
              </a:ext>
            </a:extLst>
          </p:cNvPr>
          <p:cNvPicPr>
            <a:picLocks noGrp="1" noChangeAspect="1"/>
          </p:cNvPicPr>
          <p:nvPr>
            <p:ph idx="1"/>
          </p:nvPr>
        </p:nvPicPr>
        <p:blipFill>
          <a:blip r:embed="rId2"/>
          <a:stretch>
            <a:fillRect/>
          </a:stretch>
        </p:blipFill>
        <p:spPr>
          <a:xfrm>
            <a:off x="989045" y="1349247"/>
            <a:ext cx="10086391" cy="5308990"/>
          </a:xfrm>
        </p:spPr>
      </p:pic>
      <p:sp>
        <p:nvSpPr>
          <p:cNvPr id="8" name="文本框 7">
            <a:extLst>
              <a:ext uri="{FF2B5EF4-FFF2-40B4-BE49-F238E27FC236}">
                <a16:creationId xmlns:a16="http://schemas.microsoft.com/office/drawing/2014/main" id="{82978C10-7EAF-606A-0DF7-D21236F29F0B}"/>
              </a:ext>
            </a:extLst>
          </p:cNvPr>
          <p:cNvSpPr txBox="1"/>
          <p:nvPr/>
        </p:nvSpPr>
        <p:spPr>
          <a:xfrm>
            <a:off x="559837" y="979915"/>
            <a:ext cx="11215396" cy="369332"/>
          </a:xfrm>
          <a:prstGeom prst="rect">
            <a:avLst/>
          </a:prstGeom>
          <a:noFill/>
        </p:spPr>
        <p:txBody>
          <a:bodyPr wrap="square">
            <a:spAutoFit/>
          </a:bodyPr>
          <a:lstStyle/>
          <a:p>
            <a:r>
              <a:rPr lang="en-US" altLang="zh-TW" dirty="0"/>
              <a:t>Table 2 shows an overview of indicators identified in literature to measure the performance of distribution activities.</a:t>
            </a:r>
            <a:endParaRPr lang="zh-TW" altLang="en-US" dirty="0"/>
          </a:p>
        </p:txBody>
      </p:sp>
    </p:spTree>
    <p:extLst>
      <p:ext uri="{BB962C8B-B14F-4D97-AF65-F5344CB8AC3E}">
        <p14:creationId xmlns:p14="http://schemas.microsoft.com/office/powerpoint/2010/main" val="1459305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br>
              <a:rPr lang="en-US" altLang="zh-TW" sz="3600" dirty="0">
                <a:solidFill>
                  <a:schemeClr val="tx1"/>
                </a:solidFill>
              </a:rPr>
            </a:br>
            <a:r>
              <a:rPr lang="en-US" altLang="zh-TW" sz="1800" dirty="0">
                <a:solidFill>
                  <a:schemeClr val="tx1"/>
                </a:solidFill>
              </a:rPr>
              <a:t>Performance measurement of distribution system</a:t>
            </a:r>
          </a:p>
        </p:txBody>
      </p:sp>
      <p:sp>
        <p:nvSpPr>
          <p:cNvPr id="3" name="内容占位符 2">
            <a:extLst>
              <a:ext uri="{FF2B5EF4-FFF2-40B4-BE49-F238E27FC236}">
                <a16:creationId xmlns:a16="http://schemas.microsoft.com/office/drawing/2014/main" id="{DAA10042-3D11-DE99-BB3D-372A0F328E23}"/>
              </a:ext>
            </a:extLst>
          </p:cNvPr>
          <p:cNvSpPr>
            <a:spLocks noGrp="1"/>
          </p:cNvSpPr>
          <p:nvPr>
            <p:ph idx="1"/>
          </p:nvPr>
        </p:nvSpPr>
        <p:spPr>
          <a:xfrm>
            <a:off x="838200" y="1116498"/>
            <a:ext cx="10515600" cy="5529273"/>
          </a:xfrm>
        </p:spPr>
        <p:txBody>
          <a:bodyPr>
            <a:normAutofit fontScale="92500" lnSpcReduction="20000"/>
          </a:bodyPr>
          <a:lstStyle/>
          <a:p>
            <a:pPr>
              <a:buFont typeface="Wingdings" panose="05000000000000000000" pitchFamily="2" charset="2"/>
              <a:buChar char="u"/>
            </a:pPr>
            <a:r>
              <a:rPr lang="en-US" altLang="zh-TW" dirty="0"/>
              <a:t>The organization of the internal transportation for pharmaceuticals in a hospital is complex, as different types of pharmaceuticals need to be delivered from different storage areas to various point-of-use locations, and different actors (e.g. warehouse employees, nurses, etc.) are involved (</a:t>
            </a:r>
            <a:r>
              <a:rPr lang="en-US" altLang="zh-TW" dirty="0" err="1"/>
              <a:t>Lebeer</a:t>
            </a:r>
            <a:r>
              <a:rPr lang="en-US" altLang="zh-TW" dirty="0"/>
              <a:t> S et al., 2009).</a:t>
            </a:r>
          </a:p>
          <a:p>
            <a:pPr>
              <a:buFont typeface="Wingdings" panose="05000000000000000000" pitchFamily="2" charset="2"/>
              <a:buChar char="u"/>
            </a:pPr>
            <a:r>
              <a:rPr lang="en-US" altLang="zh-TW" dirty="0"/>
              <a:t>The internal transportation system can be quantified by incorporating the hospital lay-out and corresponding distances, flow dimensions such as time and quantity, and resources (e.g. case carts and personnel along with their associated costs).</a:t>
            </a:r>
          </a:p>
          <a:p>
            <a:pPr>
              <a:buFont typeface="Wingdings" panose="05000000000000000000" pitchFamily="2" charset="2"/>
              <a:buChar char="u"/>
            </a:pPr>
            <a:r>
              <a:rPr lang="en-US" altLang="zh-TW" dirty="0"/>
              <a:t>The performance of the distribution activities can be evaluated based on several criteria, such as </a:t>
            </a:r>
          </a:p>
          <a:p>
            <a:pPr lvl="1">
              <a:buFont typeface="Wingdings" panose="05000000000000000000" pitchFamily="2" charset="2"/>
              <a:buChar char="u"/>
            </a:pPr>
            <a:r>
              <a:rPr lang="en-US" altLang="zh-TW" dirty="0"/>
              <a:t>cost</a:t>
            </a:r>
          </a:p>
          <a:p>
            <a:pPr lvl="1">
              <a:buFont typeface="Wingdings" panose="05000000000000000000" pitchFamily="2" charset="2"/>
              <a:buChar char="u"/>
            </a:pPr>
            <a:r>
              <a:rPr lang="en-US" altLang="zh-TW" dirty="0"/>
              <a:t>ergonomics for personnel</a:t>
            </a:r>
          </a:p>
          <a:p>
            <a:pPr lvl="1">
              <a:buFont typeface="Wingdings" panose="05000000000000000000" pitchFamily="2" charset="2"/>
              <a:buChar char="u"/>
            </a:pPr>
            <a:r>
              <a:rPr lang="en-US" altLang="zh-TW" dirty="0"/>
              <a:t>lead time</a:t>
            </a:r>
          </a:p>
          <a:p>
            <a:pPr lvl="1">
              <a:buFont typeface="Wingdings" panose="05000000000000000000" pitchFamily="2" charset="2"/>
              <a:buChar char="u"/>
            </a:pPr>
            <a:r>
              <a:rPr lang="en-US" altLang="zh-TW" dirty="0"/>
              <a:t>reliability of timely and correct deliveries</a:t>
            </a:r>
          </a:p>
          <a:p>
            <a:pPr lvl="1">
              <a:buFont typeface="Wingdings" panose="05000000000000000000" pitchFamily="2" charset="2"/>
              <a:buChar char="u"/>
            </a:pPr>
            <a:r>
              <a:rPr lang="en-US" altLang="zh-TW" dirty="0"/>
              <a:t>traceability of supplies</a:t>
            </a:r>
          </a:p>
          <a:p>
            <a:pPr lvl="1">
              <a:buFont typeface="Wingdings" panose="05000000000000000000" pitchFamily="2" charset="2"/>
              <a:buChar char="u"/>
            </a:pPr>
            <a:r>
              <a:rPr lang="en-US" altLang="zh-TW" dirty="0"/>
              <a:t>walking distances</a:t>
            </a:r>
            <a:endParaRPr lang="zh-TW" altLang="en-US" dirty="0"/>
          </a:p>
        </p:txBody>
      </p:sp>
    </p:spTree>
    <p:extLst>
      <p:ext uri="{BB962C8B-B14F-4D97-AF65-F5344CB8AC3E}">
        <p14:creationId xmlns:p14="http://schemas.microsoft.com/office/powerpoint/2010/main" val="4068576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Distribution and scheduling</a:t>
            </a:r>
            <a:br>
              <a:rPr lang="en-US" altLang="zh-TW" sz="3600" dirty="0">
                <a:solidFill>
                  <a:schemeClr val="tx1"/>
                </a:solidFill>
              </a:rPr>
            </a:br>
            <a:r>
              <a:rPr lang="en-US" altLang="zh-TW" sz="1800" dirty="0">
                <a:solidFill>
                  <a:schemeClr val="tx1"/>
                </a:solidFill>
              </a:rPr>
              <a:t>Performance measurement of distribution system</a:t>
            </a:r>
          </a:p>
        </p:txBody>
      </p:sp>
      <p:sp>
        <p:nvSpPr>
          <p:cNvPr id="3" name="内容占位符 2">
            <a:extLst>
              <a:ext uri="{FF2B5EF4-FFF2-40B4-BE49-F238E27FC236}">
                <a16:creationId xmlns:a16="http://schemas.microsoft.com/office/drawing/2014/main" id="{DAA10042-3D11-DE99-BB3D-372A0F328E23}"/>
              </a:ext>
            </a:extLst>
          </p:cNvPr>
          <p:cNvSpPr>
            <a:spLocks noGrp="1"/>
          </p:cNvSpPr>
          <p:nvPr>
            <p:ph idx="1"/>
          </p:nvPr>
        </p:nvSpPr>
        <p:spPr>
          <a:xfrm>
            <a:off x="838200" y="1116498"/>
            <a:ext cx="10515600" cy="5529273"/>
          </a:xfrm>
        </p:spPr>
        <p:txBody>
          <a:bodyPr>
            <a:normAutofit fontScale="92500" lnSpcReduction="10000"/>
          </a:bodyPr>
          <a:lstStyle/>
          <a:p>
            <a:pPr>
              <a:buFont typeface="Wingdings" panose="05000000000000000000" pitchFamily="2" charset="2"/>
              <a:buChar char="u"/>
            </a:pPr>
            <a:r>
              <a:rPr lang="en-US" altLang="zh-TW" dirty="0"/>
              <a:t>An optimized pharmaceutical supply chain will result in decreased stock-out rates, reduced picking time, reduced storage costs and traceability of pharmaceuticals.</a:t>
            </a:r>
          </a:p>
          <a:p>
            <a:pPr>
              <a:buFont typeface="Wingdings" panose="05000000000000000000" pitchFamily="2" charset="2"/>
              <a:buChar char="u"/>
            </a:pPr>
            <a:r>
              <a:rPr lang="en-US" altLang="zh-TW" dirty="0"/>
              <a:t>Sarno [2014] considers the logistics costs related to pharmacy management policies in terms of personnel and physical resources (transportation resources, inventory costs).</a:t>
            </a:r>
          </a:p>
          <a:p>
            <a:pPr>
              <a:buFont typeface="Wingdings" panose="05000000000000000000" pitchFamily="2" charset="2"/>
              <a:buChar char="u"/>
            </a:pPr>
            <a:r>
              <a:rPr lang="en-US" altLang="zh-TW" dirty="0"/>
              <a:t>Augusto and Xie [2005] develop a supply and transportation planning in order to balance workloads for both pharmacy assistants and transporters, while respect- </a:t>
            </a:r>
            <a:r>
              <a:rPr lang="en-US" altLang="zh-TW" dirty="0" err="1"/>
              <a:t>ing</a:t>
            </a:r>
            <a:r>
              <a:rPr lang="en-US" altLang="zh-TW" dirty="0"/>
              <a:t> the availability constraint of having a mobile medicine closet at each medical unit.</a:t>
            </a:r>
          </a:p>
          <a:p>
            <a:pPr>
              <a:buFont typeface="Wingdings" panose="05000000000000000000" pitchFamily="2" charset="2"/>
              <a:buChar char="u"/>
            </a:pPr>
            <a:r>
              <a:rPr lang="en-US" altLang="zh-TW" dirty="0" err="1"/>
              <a:t>Banerjea</a:t>
            </a:r>
            <a:r>
              <a:rPr lang="en-US" altLang="zh-TW" dirty="0"/>
              <a:t>–Brodeur et al., [1998] model the linen distribution as a periodic vehicle routing problem to determine the routing and frequency of linen delivery to care units by respecting the constraints of carts sizes and linen availability.</a:t>
            </a:r>
            <a:endParaRPr lang="zh-TW" altLang="en-US" dirty="0"/>
          </a:p>
        </p:txBody>
      </p:sp>
    </p:spTree>
    <p:extLst>
      <p:ext uri="{BB962C8B-B14F-4D97-AF65-F5344CB8AC3E}">
        <p14:creationId xmlns:p14="http://schemas.microsoft.com/office/powerpoint/2010/main" val="3952129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Multi-Criteria Decision-Making</a:t>
            </a:r>
            <a:endParaRPr lang="en-US" altLang="zh-TW" sz="1800" dirty="0">
              <a:solidFill>
                <a:schemeClr val="tx1"/>
              </a:solidFill>
            </a:endParaRPr>
          </a:p>
        </p:txBody>
      </p:sp>
      <p:sp>
        <p:nvSpPr>
          <p:cNvPr id="3" name="内容占位符 2">
            <a:extLst>
              <a:ext uri="{FF2B5EF4-FFF2-40B4-BE49-F238E27FC236}">
                <a16:creationId xmlns:a16="http://schemas.microsoft.com/office/drawing/2014/main" id="{DAA10042-3D11-DE99-BB3D-372A0F328E23}"/>
              </a:ext>
            </a:extLst>
          </p:cNvPr>
          <p:cNvSpPr>
            <a:spLocks noGrp="1"/>
          </p:cNvSpPr>
          <p:nvPr>
            <p:ph idx="1"/>
          </p:nvPr>
        </p:nvSpPr>
        <p:spPr>
          <a:xfrm>
            <a:off x="838200" y="1116498"/>
            <a:ext cx="10515600" cy="5529273"/>
          </a:xfrm>
        </p:spPr>
        <p:txBody>
          <a:bodyPr>
            <a:normAutofit lnSpcReduction="10000"/>
          </a:bodyPr>
          <a:lstStyle/>
          <a:p>
            <a:pPr>
              <a:buFont typeface="Wingdings" panose="05000000000000000000" pitchFamily="2" charset="2"/>
              <a:buChar char="u"/>
            </a:pPr>
            <a:r>
              <a:rPr lang="en-US" altLang="zh-TW" dirty="0"/>
              <a:t>The four main stakeholders in the healthcare environment include (Little J et al.,2008)</a:t>
            </a:r>
          </a:p>
          <a:p>
            <a:pPr lvl="1">
              <a:buFont typeface="Wingdings" panose="05000000000000000000" pitchFamily="2" charset="2"/>
              <a:buChar char="u"/>
            </a:pPr>
            <a:r>
              <a:rPr lang="en-US" altLang="zh-TW" dirty="0"/>
              <a:t>medical staff</a:t>
            </a:r>
          </a:p>
          <a:p>
            <a:pPr lvl="1">
              <a:buFont typeface="Wingdings" panose="05000000000000000000" pitchFamily="2" charset="2"/>
              <a:buChar char="u"/>
            </a:pPr>
            <a:r>
              <a:rPr lang="en-US" altLang="zh-TW" dirty="0"/>
              <a:t>materials management staff</a:t>
            </a:r>
          </a:p>
          <a:p>
            <a:pPr lvl="1">
              <a:buFont typeface="Wingdings" panose="05000000000000000000" pitchFamily="2" charset="2"/>
              <a:buChar char="u"/>
            </a:pPr>
            <a:r>
              <a:rPr lang="en-US" altLang="zh-TW" dirty="0"/>
              <a:t>department managers</a:t>
            </a:r>
          </a:p>
          <a:p>
            <a:pPr lvl="1">
              <a:buFont typeface="Wingdings" panose="05000000000000000000" pitchFamily="2" charset="2"/>
              <a:buChar char="u"/>
            </a:pPr>
            <a:r>
              <a:rPr lang="en-US" altLang="zh-TW" dirty="0"/>
              <a:t>patients</a:t>
            </a:r>
          </a:p>
          <a:p>
            <a:pPr>
              <a:buFont typeface="Wingdings" panose="05000000000000000000" pitchFamily="2" charset="2"/>
              <a:buChar char="u"/>
            </a:pPr>
            <a:r>
              <a:rPr lang="en-US" altLang="zh-TW" dirty="0"/>
              <a:t>The existence of conflicting interests and power relationships among the stakeholders result in a multi-dimensional character of the inventory and internal distribution system in healthcare operations.</a:t>
            </a:r>
          </a:p>
          <a:p>
            <a:pPr>
              <a:buFont typeface="Wingdings" panose="05000000000000000000" pitchFamily="2" charset="2"/>
              <a:buChar char="u"/>
            </a:pPr>
            <a:r>
              <a:rPr lang="en-US" altLang="zh-TW" dirty="0"/>
              <a:t>The different expectations and perceptions of the stakeholders complicate the performance definition in the healthcare sector. The performance indicators reflect the conflicting hospital objectives depending on the different stakeholders’ perspectives (Di </a:t>
            </a:r>
            <a:r>
              <a:rPr lang="en-US" altLang="zh-TW" dirty="0" err="1"/>
              <a:t>Martinelly</a:t>
            </a:r>
            <a:r>
              <a:rPr lang="en-US" altLang="zh-TW" dirty="0"/>
              <a:t> C,2009).</a:t>
            </a:r>
          </a:p>
        </p:txBody>
      </p:sp>
    </p:spTree>
    <p:extLst>
      <p:ext uri="{BB962C8B-B14F-4D97-AF65-F5344CB8AC3E}">
        <p14:creationId xmlns:p14="http://schemas.microsoft.com/office/powerpoint/2010/main" val="261509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9A5E3-09EB-1B6C-A05E-91C346D77AB6}"/>
              </a:ext>
            </a:extLst>
          </p:cNvPr>
          <p:cNvSpPr>
            <a:spLocks noGrp="1"/>
          </p:cNvSpPr>
          <p:nvPr>
            <p:ph type="title"/>
          </p:nvPr>
        </p:nvSpPr>
        <p:spPr>
          <a:xfrm>
            <a:off x="838200" y="167855"/>
            <a:ext cx="10515600" cy="1091777"/>
          </a:xfrm>
        </p:spPr>
        <p:txBody>
          <a:bodyPr>
            <a:noAutofit/>
          </a:bodyPr>
          <a:lstStyle/>
          <a:p>
            <a:pPr>
              <a:buFont typeface="Wingdings" panose="05000000000000000000" pitchFamily="2" charset="2"/>
              <a:buChar char="u"/>
            </a:pPr>
            <a:r>
              <a:rPr lang="en-US" altLang="zh-TW" sz="3600" dirty="0">
                <a:solidFill>
                  <a:schemeClr val="tx1"/>
                </a:solidFill>
              </a:rPr>
              <a:t>Introduction</a:t>
            </a:r>
          </a:p>
        </p:txBody>
      </p:sp>
      <p:sp>
        <p:nvSpPr>
          <p:cNvPr id="3" name="内容占位符 2">
            <a:extLst>
              <a:ext uri="{FF2B5EF4-FFF2-40B4-BE49-F238E27FC236}">
                <a16:creationId xmlns:a16="http://schemas.microsoft.com/office/drawing/2014/main" id="{A581FB27-3509-A686-36EA-0C45455782D0}"/>
              </a:ext>
            </a:extLst>
          </p:cNvPr>
          <p:cNvSpPr>
            <a:spLocks noGrp="1"/>
          </p:cNvSpPr>
          <p:nvPr>
            <p:ph idx="1"/>
          </p:nvPr>
        </p:nvSpPr>
        <p:spPr>
          <a:xfrm>
            <a:off x="838200" y="1259632"/>
            <a:ext cx="10233800" cy="5042694"/>
          </a:xfrm>
        </p:spPr>
        <p:txBody>
          <a:bodyPr>
            <a:normAutofit fontScale="92500" lnSpcReduction="20000"/>
          </a:bodyPr>
          <a:lstStyle/>
          <a:p>
            <a:pPr>
              <a:buFont typeface="Wingdings" panose="05000000000000000000" pitchFamily="2" charset="2"/>
              <a:buChar char="u"/>
            </a:pPr>
            <a:r>
              <a:rPr lang="en-US" altLang="zh-TW" dirty="0"/>
              <a:t>Characteristics of internal supply chain in hospitals(Lewis MO et al., 2010)</a:t>
            </a:r>
          </a:p>
          <a:p>
            <a:pPr lvl="1">
              <a:buFont typeface="Wingdings" panose="05000000000000000000" pitchFamily="2" charset="2"/>
              <a:buChar char="u"/>
            </a:pPr>
            <a:r>
              <a:rPr lang="en-US" altLang="zh-TW" dirty="0"/>
              <a:t>complexity</a:t>
            </a:r>
          </a:p>
          <a:p>
            <a:pPr lvl="1">
              <a:buFont typeface="Wingdings" panose="05000000000000000000" pitchFamily="2" charset="2"/>
              <a:buChar char="u"/>
            </a:pPr>
            <a:r>
              <a:rPr lang="en-US" altLang="zh-TW" dirty="0"/>
              <a:t>uniqueness</a:t>
            </a:r>
          </a:p>
          <a:p>
            <a:pPr lvl="1">
              <a:buFont typeface="Wingdings" panose="05000000000000000000" pitchFamily="2" charset="2"/>
              <a:buChar char="u"/>
            </a:pPr>
            <a:r>
              <a:rPr lang="en-US" altLang="zh-TW" dirty="0"/>
              <a:t>operational challenges</a:t>
            </a:r>
          </a:p>
          <a:p>
            <a:pPr marL="914400" lvl="2" indent="0">
              <a:buNone/>
            </a:pPr>
            <a:r>
              <a:rPr lang="en-US" altLang="zh-TW" dirty="0"/>
              <a:t>such as</a:t>
            </a:r>
          </a:p>
          <a:p>
            <a:pPr lvl="2">
              <a:buFont typeface="Wingdings" panose="05000000000000000000" pitchFamily="2" charset="2"/>
              <a:buChar char="u"/>
            </a:pPr>
            <a:r>
              <a:rPr lang="en-US" altLang="zh-TW" dirty="0"/>
              <a:t>extremely expensive products and medical devices used in operating rooms</a:t>
            </a:r>
          </a:p>
          <a:p>
            <a:pPr lvl="2">
              <a:buFont typeface="Wingdings" panose="05000000000000000000" pitchFamily="2" charset="2"/>
              <a:buChar char="u"/>
            </a:pPr>
            <a:r>
              <a:rPr lang="en-US" altLang="zh-TW" dirty="0"/>
              <a:t>difficult inventory tracking due to the urgency of treatments</a:t>
            </a:r>
          </a:p>
          <a:p>
            <a:pPr lvl="2">
              <a:buFont typeface="Wingdings" panose="05000000000000000000" pitchFamily="2" charset="2"/>
              <a:buChar char="u"/>
            </a:pPr>
            <a:r>
              <a:rPr lang="en-US" altLang="zh-TW" dirty="0"/>
              <a:t>unpredictable demand for medical supplies </a:t>
            </a:r>
          </a:p>
          <a:p>
            <a:pPr>
              <a:buFont typeface="Wingdings" panose="05000000000000000000" pitchFamily="2" charset="2"/>
              <a:buChar char="u"/>
            </a:pPr>
            <a:r>
              <a:rPr lang="en-US" altLang="zh-TW" dirty="0"/>
              <a:t>Many different types of supplies are stored in multiple storage rooms within the hospital and many processes interact to contribute to the achievement of high- quality patient care (Sarno D. 2014). </a:t>
            </a:r>
          </a:p>
          <a:p>
            <a:pPr>
              <a:buFont typeface="Wingdings" panose="05000000000000000000" pitchFamily="2" charset="2"/>
              <a:buChar char="u"/>
            </a:pPr>
            <a:r>
              <a:rPr lang="en-US" altLang="zh-TW"/>
              <a:t>It </a:t>
            </a:r>
            <a:r>
              <a:rPr lang="en-US" altLang="zh-TW" dirty="0"/>
              <a:t>is beneficial to have effective logistics practices in a hospital for controlling and distributing the supplies to patient care units.</a:t>
            </a:r>
            <a:endParaRPr lang="zh-TW" altLang="en-US" dirty="0"/>
          </a:p>
        </p:txBody>
      </p:sp>
    </p:spTree>
    <p:extLst>
      <p:ext uri="{BB962C8B-B14F-4D97-AF65-F5344CB8AC3E}">
        <p14:creationId xmlns:p14="http://schemas.microsoft.com/office/powerpoint/2010/main" val="126787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Multi-Criteria Decision-Making</a:t>
            </a:r>
            <a:endParaRPr lang="en-US" altLang="zh-TW" sz="1800" dirty="0">
              <a:solidFill>
                <a:schemeClr val="tx1"/>
              </a:solidFill>
            </a:endParaRPr>
          </a:p>
        </p:txBody>
      </p:sp>
      <p:sp>
        <p:nvSpPr>
          <p:cNvPr id="3" name="内容占位符 2">
            <a:extLst>
              <a:ext uri="{FF2B5EF4-FFF2-40B4-BE49-F238E27FC236}">
                <a16:creationId xmlns:a16="http://schemas.microsoft.com/office/drawing/2014/main" id="{DAA10042-3D11-DE99-BB3D-372A0F328E23}"/>
              </a:ext>
            </a:extLst>
          </p:cNvPr>
          <p:cNvSpPr>
            <a:spLocks noGrp="1"/>
          </p:cNvSpPr>
          <p:nvPr>
            <p:ph idx="1"/>
          </p:nvPr>
        </p:nvSpPr>
        <p:spPr>
          <a:xfrm>
            <a:off x="838200" y="1116498"/>
            <a:ext cx="10515600" cy="5529273"/>
          </a:xfrm>
        </p:spPr>
        <p:txBody>
          <a:bodyPr>
            <a:normAutofit fontScale="77500" lnSpcReduction="20000"/>
          </a:bodyPr>
          <a:lstStyle/>
          <a:p>
            <a:pPr>
              <a:buFont typeface="Wingdings" panose="05000000000000000000" pitchFamily="2" charset="2"/>
              <a:buChar char="u"/>
            </a:pPr>
            <a:r>
              <a:rPr lang="en-US" altLang="zh-TW" dirty="0"/>
              <a:t>Multi-criteria decision-making (MCDM) can be applied as a quantitative approach to assess a number of alternatives on multiple criteria in order to find the best choice. </a:t>
            </a:r>
          </a:p>
          <a:p>
            <a:pPr>
              <a:buFont typeface="Wingdings" panose="05000000000000000000" pitchFamily="2" charset="2"/>
              <a:buChar char="u"/>
            </a:pPr>
            <a:r>
              <a:rPr lang="en-US" altLang="zh-TW" dirty="0"/>
              <a:t>Relative weights are assigned to the criteria in order to represent their importance as a quantitative measure and to prioritize the indicators by using the Analytical Hierarchy Process (AHP) or the extended Analytical Network Process (ANP) method.</a:t>
            </a:r>
          </a:p>
          <a:p>
            <a:pPr>
              <a:buFont typeface="Wingdings" panose="05000000000000000000" pitchFamily="2" charset="2"/>
              <a:buChar char="u"/>
            </a:pPr>
            <a:r>
              <a:rPr lang="en-US" altLang="zh-TW" dirty="0"/>
              <a:t>Rossetti and </a:t>
            </a:r>
            <a:r>
              <a:rPr lang="en-US" altLang="zh-TW" dirty="0" err="1"/>
              <a:t>Selandari</a:t>
            </a:r>
            <a:r>
              <a:rPr lang="en-US" altLang="zh-TW" dirty="0"/>
              <a:t> [2001] perform a multi-objective analysis to improve the performance of hospital delivery systems. They use the AHP model to evaluate the replacement of a human-based delivery system by automation alternatives by selecting a set of performance measures, including the economic, technical and qualitative indicators.</a:t>
            </a:r>
          </a:p>
          <a:p>
            <a:pPr>
              <a:buFont typeface="Wingdings" panose="05000000000000000000" pitchFamily="2" charset="2"/>
              <a:buChar char="u"/>
            </a:pPr>
            <a:r>
              <a:rPr lang="en-US" altLang="zh-TW" dirty="0" err="1"/>
              <a:t>Hoeur</a:t>
            </a:r>
            <a:r>
              <a:rPr lang="en-US" altLang="zh-TW" dirty="0"/>
              <a:t> et al. [2015] develop a framework to quantitatively measure healthcare logistics activities’ effectiveness and efficiency, and they use the ANP model to determine interrelationships between and to prioritize the performance indicators. They identify inventory management and information and technology management to be the most critical components in healthcare logistics. However, they did not take into account the internal distribution processes within the hospital.</a:t>
            </a:r>
          </a:p>
        </p:txBody>
      </p:sp>
      <p:sp>
        <p:nvSpPr>
          <p:cNvPr id="4" name="文本框 3">
            <a:extLst>
              <a:ext uri="{FF2B5EF4-FFF2-40B4-BE49-F238E27FC236}">
                <a16:creationId xmlns:a16="http://schemas.microsoft.com/office/drawing/2014/main" id="{A49337D1-99CC-9443-AC6F-355645A319A7}"/>
              </a:ext>
            </a:extLst>
          </p:cNvPr>
          <p:cNvSpPr txBox="1"/>
          <p:nvPr/>
        </p:nvSpPr>
        <p:spPr>
          <a:xfrm>
            <a:off x="3048778" y="3244334"/>
            <a:ext cx="6097554" cy="369332"/>
          </a:xfrm>
          <a:prstGeom prst="rect">
            <a:avLst/>
          </a:prstGeom>
          <a:noFill/>
        </p:spPr>
        <p:txBody>
          <a:bodyPr wrap="square">
            <a:spAutoFit/>
          </a:bodyPr>
          <a:lstStyle/>
          <a:p>
            <a:r>
              <a:rPr lang="zh-TW" altLang="en-US" dirty="0"/>
              <a:t>Toward Sust Oper Supply Chain Logist Syst 2015:37–50 .</a:t>
            </a:r>
          </a:p>
        </p:txBody>
      </p:sp>
      <p:sp>
        <p:nvSpPr>
          <p:cNvPr id="7" name="文本框 6">
            <a:extLst>
              <a:ext uri="{FF2B5EF4-FFF2-40B4-BE49-F238E27FC236}">
                <a16:creationId xmlns:a16="http://schemas.microsoft.com/office/drawing/2014/main" id="{3D94DF5E-676C-5727-9ABA-1439569BDDF9}"/>
              </a:ext>
            </a:extLst>
          </p:cNvPr>
          <p:cNvSpPr txBox="1"/>
          <p:nvPr/>
        </p:nvSpPr>
        <p:spPr>
          <a:xfrm>
            <a:off x="3048778" y="3244334"/>
            <a:ext cx="6097554" cy="369332"/>
          </a:xfrm>
          <a:prstGeom prst="rect">
            <a:avLst/>
          </a:prstGeom>
          <a:noFill/>
        </p:spPr>
        <p:txBody>
          <a:bodyPr wrap="square">
            <a:spAutoFit/>
          </a:bodyPr>
          <a:lstStyle/>
          <a:p>
            <a:r>
              <a:rPr lang="zh-TW" altLang="en-US" dirty="0"/>
              <a:t>Toward Sust Oper Supply Chain Logist Syst 2015:37–50 .</a:t>
            </a:r>
          </a:p>
        </p:txBody>
      </p:sp>
    </p:spTree>
    <p:extLst>
      <p:ext uri="{BB962C8B-B14F-4D97-AF65-F5344CB8AC3E}">
        <p14:creationId xmlns:p14="http://schemas.microsoft.com/office/powerpoint/2010/main" val="1811204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Multi-Criteria Decision-Making</a:t>
            </a:r>
            <a:endParaRPr lang="en-US" altLang="zh-TW" sz="1800" dirty="0">
              <a:solidFill>
                <a:schemeClr val="tx1"/>
              </a:solidFill>
            </a:endParaRPr>
          </a:p>
        </p:txBody>
      </p:sp>
      <p:sp>
        <p:nvSpPr>
          <p:cNvPr id="3" name="内容占位符 2">
            <a:extLst>
              <a:ext uri="{FF2B5EF4-FFF2-40B4-BE49-F238E27FC236}">
                <a16:creationId xmlns:a16="http://schemas.microsoft.com/office/drawing/2014/main" id="{DAA10042-3D11-DE99-BB3D-372A0F328E23}"/>
              </a:ext>
            </a:extLst>
          </p:cNvPr>
          <p:cNvSpPr>
            <a:spLocks noGrp="1"/>
          </p:cNvSpPr>
          <p:nvPr>
            <p:ph idx="1"/>
          </p:nvPr>
        </p:nvSpPr>
        <p:spPr>
          <a:xfrm>
            <a:off x="838200" y="1116498"/>
            <a:ext cx="10515600" cy="5529273"/>
          </a:xfrm>
        </p:spPr>
        <p:txBody>
          <a:bodyPr>
            <a:normAutofit/>
          </a:bodyPr>
          <a:lstStyle/>
          <a:p>
            <a:pPr>
              <a:buFont typeface="Wingdings" panose="05000000000000000000" pitchFamily="2" charset="2"/>
              <a:buChar char="u"/>
            </a:pPr>
            <a:r>
              <a:rPr lang="en-US" altLang="zh-TW" dirty="0"/>
              <a:t>In the healthcare context, MCDM is a useful approach because it takes multiple, often conflicting, quantitative and qualitative criteria into account in order to make justifiable decisions (</a:t>
            </a:r>
            <a:r>
              <a:rPr lang="en-US" altLang="zh-TW" dirty="0" err="1"/>
              <a:t>Lebeer</a:t>
            </a:r>
            <a:r>
              <a:rPr lang="en-US" altLang="zh-TW" dirty="0"/>
              <a:t> S et al., 2009).</a:t>
            </a:r>
          </a:p>
          <a:p>
            <a:pPr>
              <a:buFont typeface="Wingdings" panose="05000000000000000000" pitchFamily="2" charset="2"/>
              <a:buChar char="u"/>
            </a:pPr>
            <a:r>
              <a:rPr lang="en-US" altLang="zh-TW" dirty="0"/>
              <a:t>Biased attitude of the decision maker results in subjectivity when identifying the alternatives, criteria and their weights.</a:t>
            </a:r>
          </a:p>
          <a:p>
            <a:pPr>
              <a:buFont typeface="Wingdings" panose="05000000000000000000" pitchFamily="2" charset="2"/>
              <a:buChar char="u"/>
            </a:pPr>
            <a:r>
              <a:rPr lang="en-US" altLang="zh-TW" dirty="0"/>
              <a:t>Group decision-making methods like consensus may be used to avoid this.</a:t>
            </a:r>
          </a:p>
        </p:txBody>
      </p:sp>
    </p:spTree>
    <p:extLst>
      <p:ext uri="{BB962C8B-B14F-4D97-AF65-F5344CB8AC3E}">
        <p14:creationId xmlns:p14="http://schemas.microsoft.com/office/powerpoint/2010/main" val="2055140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Conclusion</a:t>
            </a:r>
            <a:endParaRPr lang="en-US" altLang="zh-TW" sz="1800" dirty="0">
              <a:solidFill>
                <a:schemeClr val="tx1"/>
              </a:solidFill>
            </a:endParaRPr>
          </a:p>
        </p:txBody>
      </p:sp>
      <p:sp>
        <p:nvSpPr>
          <p:cNvPr id="3" name="内容占位符 2">
            <a:extLst>
              <a:ext uri="{FF2B5EF4-FFF2-40B4-BE49-F238E27FC236}">
                <a16:creationId xmlns:a16="http://schemas.microsoft.com/office/drawing/2014/main" id="{DAA10042-3D11-DE99-BB3D-372A0F328E23}"/>
              </a:ext>
            </a:extLst>
          </p:cNvPr>
          <p:cNvSpPr>
            <a:spLocks noGrp="1"/>
          </p:cNvSpPr>
          <p:nvPr>
            <p:ph idx="1"/>
          </p:nvPr>
        </p:nvSpPr>
        <p:spPr>
          <a:xfrm>
            <a:off x="838200" y="1116498"/>
            <a:ext cx="10515600" cy="5529273"/>
          </a:xfrm>
        </p:spPr>
        <p:txBody>
          <a:bodyPr>
            <a:normAutofit fontScale="92500" lnSpcReduction="10000"/>
          </a:bodyPr>
          <a:lstStyle/>
          <a:p>
            <a:pPr>
              <a:buFont typeface="Wingdings" panose="05000000000000000000" pitchFamily="2" charset="2"/>
              <a:buChar char="u"/>
            </a:pPr>
            <a:r>
              <a:rPr lang="en-US" altLang="zh-TW" dirty="0"/>
              <a:t>The literature study above is situated in the domain of supply chain management in healthcare, and more specifically at the internal hospital supply chain in the operating room environment. The internal supply chain is unique and differs from other industries.</a:t>
            </a:r>
          </a:p>
          <a:p>
            <a:pPr>
              <a:buFont typeface="Wingdings" panose="05000000000000000000" pitchFamily="2" charset="2"/>
              <a:buChar char="u"/>
            </a:pPr>
            <a:r>
              <a:rPr lang="en-US" altLang="zh-TW" dirty="0"/>
              <a:t>Interaction between clinical, material and information flows is essential for improving operational performance of the logistics processes and to obtain an integrated supply chain.</a:t>
            </a:r>
          </a:p>
          <a:p>
            <a:pPr>
              <a:buFont typeface="Wingdings" panose="05000000000000000000" pitchFamily="2" charset="2"/>
              <a:buChar char="u"/>
            </a:pPr>
            <a:r>
              <a:rPr lang="en-US" altLang="zh-TW" dirty="0"/>
              <a:t>Integration and streamlining the supply chain is required to increase efficiency while guaranteeing high quality patient care. However, a lack of visibility of end-to-end performances of logistics processes, low product traceability, internal distribution problems, low ability to manage product utilization and a lack of data standardization make it challenging for logistics managers to achieve supply chain excellence</a:t>
            </a:r>
          </a:p>
        </p:txBody>
      </p:sp>
    </p:spTree>
    <p:extLst>
      <p:ext uri="{BB962C8B-B14F-4D97-AF65-F5344CB8AC3E}">
        <p14:creationId xmlns:p14="http://schemas.microsoft.com/office/powerpoint/2010/main" val="2344737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B0C6F44-9C53-0C8D-33DA-667379DA0AF4}"/>
              </a:ext>
            </a:extLst>
          </p:cNvPr>
          <p:cNvSpPr>
            <a:spLocks noGrp="1"/>
          </p:cNvSpPr>
          <p:nvPr>
            <p:ph type="title"/>
          </p:nvPr>
        </p:nvSpPr>
        <p:spPr>
          <a:xfrm>
            <a:off x="838200" y="212228"/>
            <a:ext cx="10515600" cy="671804"/>
          </a:xfrm>
        </p:spPr>
        <p:txBody>
          <a:bodyPr>
            <a:noAutofit/>
          </a:bodyPr>
          <a:lstStyle/>
          <a:p>
            <a:r>
              <a:rPr lang="en-US" altLang="zh-TW" sz="3600" dirty="0">
                <a:solidFill>
                  <a:schemeClr val="tx1"/>
                </a:solidFill>
              </a:rPr>
              <a:t>Conclusion</a:t>
            </a:r>
            <a:endParaRPr lang="en-US" altLang="zh-TW" sz="1800" dirty="0">
              <a:solidFill>
                <a:schemeClr val="tx1"/>
              </a:solidFill>
            </a:endParaRPr>
          </a:p>
        </p:txBody>
      </p:sp>
      <p:sp>
        <p:nvSpPr>
          <p:cNvPr id="3" name="内容占位符 2">
            <a:extLst>
              <a:ext uri="{FF2B5EF4-FFF2-40B4-BE49-F238E27FC236}">
                <a16:creationId xmlns:a16="http://schemas.microsoft.com/office/drawing/2014/main" id="{DAA10042-3D11-DE99-BB3D-372A0F328E23}"/>
              </a:ext>
            </a:extLst>
          </p:cNvPr>
          <p:cNvSpPr>
            <a:spLocks noGrp="1"/>
          </p:cNvSpPr>
          <p:nvPr>
            <p:ph idx="1"/>
          </p:nvPr>
        </p:nvSpPr>
        <p:spPr>
          <a:xfrm>
            <a:off x="838200" y="1116498"/>
            <a:ext cx="10515600" cy="5529273"/>
          </a:xfrm>
        </p:spPr>
        <p:txBody>
          <a:bodyPr>
            <a:normAutofit fontScale="92500" lnSpcReduction="20000"/>
          </a:bodyPr>
          <a:lstStyle/>
          <a:p>
            <a:pPr>
              <a:buFont typeface="Wingdings" panose="05000000000000000000" pitchFamily="2" charset="2"/>
              <a:buChar char="u"/>
            </a:pPr>
            <a:r>
              <a:rPr lang="en-US" altLang="zh-TW" dirty="0"/>
              <a:t>From the literature, it can be summarized there are several objectives and criteria for inventory and distribution management in hospitals. However, a methodological approach is missing for selecting relevant KPIs to measure the performance of the internal supply chain. Further research in this field will focus on the development of a general framework to measure the performance of the internal logistics flow in hospitals, and more specifically in the operating theatre, in terms of time and cost savings, etc. while guaranteeing a high service level to patients. In developing the framework, the AHP or ANP methodology can be used to simplify the complex multi-criteria decision problem by determining the relationship and prioritizing between the logistics performance indicators. However, different performance indicators will be important depending on the hospitals’ or stakeholders’ preferences. The framework serves as a guideline when selecting relevant performance indicators aligned with the logistics and medical-oriented objectives.</a:t>
            </a:r>
          </a:p>
        </p:txBody>
      </p:sp>
    </p:spTree>
    <p:extLst>
      <p:ext uri="{BB962C8B-B14F-4D97-AF65-F5344CB8AC3E}">
        <p14:creationId xmlns:p14="http://schemas.microsoft.com/office/powerpoint/2010/main" val="340071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19862-8608-EBCC-4461-744DEF9A8CE1}"/>
              </a:ext>
            </a:extLst>
          </p:cNvPr>
          <p:cNvSpPr>
            <a:spLocks noGrp="1"/>
          </p:cNvSpPr>
          <p:nvPr>
            <p:ph type="title"/>
          </p:nvPr>
        </p:nvSpPr>
        <p:spPr>
          <a:xfrm>
            <a:off x="838200" y="196313"/>
            <a:ext cx="10515600" cy="816561"/>
          </a:xfrm>
        </p:spPr>
        <p:txBody>
          <a:bodyPr>
            <a:noAutofit/>
          </a:bodyPr>
          <a:lstStyle/>
          <a:p>
            <a:r>
              <a:rPr lang="en-US" altLang="zh-TW" sz="4400" dirty="0">
                <a:solidFill>
                  <a:schemeClr val="tx1"/>
                </a:solidFill>
              </a:rPr>
              <a:t>Introduction(Cont’d)</a:t>
            </a:r>
            <a:endParaRPr lang="zh-TW" altLang="en-US" sz="4400" dirty="0"/>
          </a:p>
        </p:txBody>
      </p:sp>
      <p:sp>
        <p:nvSpPr>
          <p:cNvPr id="3" name="内容占位符 2">
            <a:extLst>
              <a:ext uri="{FF2B5EF4-FFF2-40B4-BE49-F238E27FC236}">
                <a16:creationId xmlns:a16="http://schemas.microsoft.com/office/drawing/2014/main" id="{67B3DAF7-F911-DF56-61D4-1DD0FD579346}"/>
              </a:ext>
            </a:extLst>
          </p:cNvPr>
          <p:cNvSpPr>
            <a:spLocks noGrp="1"/>
          </p:cNvSpPr>
          <p:nvPr>
            <p:ph idx="1"/>
          </p:nvPr>
        </p:nvSpPr>
        <p:spPr>
          <a:xfrm>
            <a:off x="242922" y="1012874"/>
            <a:ext cx="11658346" cy="5845126"/>
          </a:xfrm>
        </p:spPr>
        <p:txBody>
          <a:bodyPr>
            <a:normAutofit/>
          </a:bodyPr>
          <a:lstStyle/>
          <a:p>
            <a:pPr>
              <a:buFont typeface="Wingdings" panose="05000000000000000000" pitchFamily="2" charset="2"/>
              <a:buChar char="u"/>
            </a:pPr>
            <a:r>
              <a:rPr lang="en-US" altLang="zh-TW" dirty="0"/>
              <a:t>The cost of logistics operations has increased, ranging between 20% up to 45% of the total hospital operating budgets, partly due to the considerable amount of wastes in healthcare supply chain processes </a:t>
            </a:r>
            <a:r>
              <a:rPr lang="fr-FR" altLang="zh-TW" dirty="0"/>
              <a:t>(Landry S et al., 2000)</a:t>
            </a:r>
          </a:p>
          <a:p>
            <a:pPr>
              <a:buFont typeface="Wingdings" panose="05000000000000000000" pitchFamily="2" charset="2"/>
              <a:buChar char="u"/>
            </a:pPr>
            <a:r>
              <a:rPr lang="en-US" altLang="zh-TW" dirty="0"/>
              <a:t>The operating theatre, in particular, turned into a major cost driver for a hospital, with the medical supplies and equipment used in the operating rooms taking up 40% to 60% of the hospital supply expenditures.</a:t>
            </a:r>
          </a:p>
          <a:p>
            <a:pPr>
              <a:buFont typeface="Wingdings" panose="05000000000000000000" pitchFamily="2" charset="2"/>
              <a:buChar char="u"/>
            </a:pPr>
            <a:r>
              <a:rPr lang="en-US" altLang="zh-TW" dirty="0"/>
              <a:t>The healthcare sector exhibits special features that directly affect the quality of patient care.</a:t>
            </a:r>
          </a:p>
          <a:p>
            <a:pPr lvl="1">
              <a:buFont typeface="Wingdings" panose="05000000000000000000" pitchFamily="2" charset="2"/>
              <a:buChar char="u"/>
            </a:pPr>
            <a:r>
              <a:rPr lang="en-US" altLang="zh-TW" dirty="0"/>
              <a:t>non-availability of materials may postpone a surgical procedure</a:t>
            </a:r>
          </a:p>
          <a:p>
            <a:pPr lvl="1">
              <a:buFont typeface="Wingdings" panose="05000000000000000000" pitchFamily="2" charset="2"/>
              <a:buChar char="u"/>
            </a:pPr>
            <a:r>
              <a:rPr lang="en-US" altLang="zh-TW" dirty="0"/>
              <a:t>possibly results in planning trouble and/or hazard of patient’s health</a:t>
            </a:r>
          </a:p>
          <a:p>
            <a:pPr lvl="1">
              <a:buFont typeface="Wingdings" panose="05000000000000000000" pitchFamily="2" charset="2"/>
              <a:buChar char="u"/>
            </a:pPr>
            <a:r>
              <a:rPr lang="en-US" altLang="zh-TW" dirty="0"/>
              <a:t>hidden stocks or overstocking of supplies in patient care locations increase costs and cause supply chain inefficiencies</a:t>
            </a:r>
          </a:p>
        </p:txBody>
      </p:sp>
    </p:spTree>
    <p:extLst>
      <p:ext uri="{BB962C8B-B14F-4D97-AF65-F5344CB8AC3E}">
        <p14:creationId xmlns:p14="http://schemas.microsoft.com/office/powerpoint/2010/main" val="289500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19862-8608-EBCC-4461-744DEF9A8CE1}"/>
              </a:ext>
            </a:extLst>
          </p:cNvPr>
          <p:cNvSpPr>
            <a:spLocks noGrp="1"/>
          </p:cNvSpPr>
          <p:nvPr>
            <p:ph type="title"/>
          </p:nvPr>
        </p:nvSpPr>
        <p:spPr>
          <a:xfrm>
            <a:off x="838200" y="196313"/>
            <a:ext cx="10515600" cy="816561"/>
          </a:xfrm>
        </p:spPr>
        <p:txBody>
          <a:bodyPr>
            <a:noAutofit/>
          </a:bodyPr>
          <a:lstStyle/>
          <a:p>
            <a:r>
              <a:rPr lang="en-US" altLang="zh-TW" sz="4400" dirty="0">
                <a:solidFill>
                  <a:schemeClr val="tx1"/>
                </a:solidFill>
              </a:rPr>
              <a:t>Introduction(Cont’d)</a:t>
            </a:r>
            <a:endParaRPr lang="zh-TW" altLang="en-US" sz="4400" dirty="0"/>
          </a:p>
        </p:txBody>
      </p:sp>
      <p:sp>
        <p:nvSpPr>
          <p:cNvPr id="3" name="内容占位符 2">
            <a:extLst>
              <a:ext uri="{FF2B5EF4-FFF2-40B4-BE49-F238E27FC236}">
                <a16:creationId xmlns:a16="http://schemas.microsoft.com/office/drawing/2014/main" id="{67B3DAF7-F911-DF56-61D4-1DD0FD579346}"/>
              </a:ext>
            </a:extLst>
          </p:cNvPr>
          <p:cNvSpPr>
            <a:spLocks noGrp="1"/>
          </p:cNvSpPr>
          <p:nvPr>
            <p:ph idx="1"/>
          </p:nvPr>
        </p:nvSpPr>
        <p:spPr>
          <a:xfrm>
            <a:off x="242922" y="1012874"/>
            <a:ext cx="11658346" cy="5845126"/>
          </a:xfrm>
        </p:spPr>
        <p:txBody>
          <a:bodyPr>
            <a:normAutofit lnSpcReduction="10000"/>
          </a:bodyPr>
          <a:lstStyle/>
          <a:p>
            <a:pPr>
              <a:buFont typeface="Wingdings" panose="05000000000000000000" pitchFamily="2" charset="2"/>
              <a:buChar char="u"/>
            </a:pPr>
            <a:r>
              <a:rPr lang="en-US" altLang="zh-TW" dirty="0"/>
              <a:t>Healthcare Supply Chain Management (SCM) </a:t>
            </a:r>
          </a:p>
          <a:p>
            <a:pPr lvl="1">
              <a:buFont typeface="Wingdings" panose="05000000000000000000" pitchFamily="2" charset="2"/>
              <a:buChar char="u"/>
            </a:pPr>
            <a:r>
              <a:rPr lang="en-US" altLang="zh-TW" dirty="0"/>
              <a:t>information</a:t>
            </a:r>
          </a:p>
          <a:p>
            <a:pPr lvl="1">
              <a:buFont typeface="Wingdings" panose="05000000000000000000" pitchFamily="2" charset="2"/>
              <a:buChar char="u"/>
            </a:pPr>
            <a:r>
              <a:rPr lang="en-US" altLang="zh-TW" dirty="0"/>
              <a:t>supplies </a:t>
            </a:r>
          </a:p>
          <a:p>
            <a:pPr lvl="1">
              <a:buFont typeface="Wingdings" panose="05000000000000000000" pitchFamily="2" charset="2"/>
              <a:buChar char="u"/>
            </a:pPr>
            <a:r>
              <a:rPr lang="en-US" altLang="zh-TW" dirty="0"/>
              <a:t>finances </a:t>
            </a:r>
          </a:p>
          <a:p>
            <a:pPr>
              <a:buFont typeface="Wingdings" panose="05000000000000000000" pitchFamily="2" charset="2"/>
              <a:buChar char="u"/>
            </a:pPr>
            <a:r>
              <a:rPr lang="en-US" altLang="zh-TW" dirty="0"/>
              <a:t>involved with the acquisition and movement of goods and services from the supplier to the end user in order to enhance clinical outcomes while controlling costs( De Vries J et al., 2011).</a:t>
            </a:r>
          </a:p>
          <a:p>
            <a:pPr>
              <a:buFont typeface="Wingdings" panose="05000000000000000000" pitchFamily="2" charset="2"/>
              <a:buChar char="u"/>
            </a:pPr>
            <a:r>
              <a:rPr lang="en-US" altLang="zh-TW" dirty="0"/>
              <a:t>The companies that make up the supply chain need to interact and cooperate in order to fulfill the purposes of the logistics processes (</a:t>
            </a:r>
            <a:r>
              <a:rPr lang="en-US" altLang="zh-TW" dirty="0" err="1"/>
              <a:t>Balcazar</a:t>
            </a:r>
            <a:r>
              <a:rPr lang="en-US" altLang="zh-TW" dirty="0"/>
              <a:t>-Camacho DA et al., 2016).</a:t>
            </a:r>
          </a:p>
          <a:p>
            <a:pPr>
              <a:buFont typeface="Wingdings" panose="05000000000000000000" pitchFamily="2" charset="2"/>
              <a:buChar char="u"/>
            </a:pPr>
            <a:r>
              <a:rPr lang="en-US" altLang="zh-TW" dirty="0"/>
              <a:t>The ultimate goal is to achieve “a well-coordinated system that delivers care with great efficiency and quality, at reasonable cost, matching the resources for care to where (and when) they are needed most” ( Hall R. 2012).</a:t>
            </a:r>
          </a:p>
        </p:txBody>
      </p:sp>
    </p:spTree>
    <p:extLst>
      <p:ext uri="{BB962C8B-B14F-4D97-AF65-F5344CB8AC3E}">
        <p14:creationId xmlns:p14="http://schemas.microsoft.com/office/powerpoint/2010/main" val="25794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19862-8608-EBCC-4461-744DEF9A8CE1}"/>
              </a:ext>
            </a:extLst>
          </p:cNvPr>
          <p:cNvSpPr>
            <a:spLocks noGrp="1"/>
          </p:cNvSpPr>
          <p:nvPr>
            <p:ph type="title"/>
          </p:nvPr>
        </p:nvSpPr>
        <p:spPr>
          <a:xfrm>
            <a:off x="838200" y="196313"/>
            <a:ext cx="10515600" cy="816561"/>
          </a:xfrm>
        </p:spPr>
        <p:txBody>
          <a:bodyPr>
            <a:noAutofit/>
          </a:bodyPr>
          <a:lstStyle/>
          <a:p>
            <a:r>
              <a:rPr lang="en-US" altLang="zh-TW" sz="4400" dirty="0">
                <a:solidFill>
                  <a:schemeClr val="tx1"/>
                </a:solidFill>
              </a:rPr>
              <a:t>Introduction(Cont’d)</a:t>
            </a:r>
            <a:endParaRPr lang="zh-TW" altLang="en-US" sz="4400" dirty="0"/>
          </a:p>
        </p:txBody>
      </p:sp>
      <p:sp>
        <p:nvSpPr>
          <p:cNvPr id="3" name="内容占位符 2">
            <a:extLst>
              <a:ext uri="{FF2B5EF4-FFF2-40B4-BE49-F238E27FC236}">
                <a16:creationId xmlns:a16="http://schemas.microsoft.com/office/drawing/2014/main" id="{67B3DAF7-F911-DF56-61D4-1DD0FD579346}"/>
              </a:ext>
            </a:extLst>
          </p:cNvPr>
          <p:cNvSpPr>
            <a:spLocks noGrp="1"/>
          </p:cNvSpPr>
          <p:nvPr>
            <p:ph idx="1"/>
          </p:nvPr>
        </p:nvSpPr>
        <p:spPr>
          <a:xfrm>
            <a:off x="242922" y="1012874"/>
            <a:ext cx="11658346" cy="5845126"/>
          </a:xfrm>
        </p:spPr>
        <p:txBody>
          <a:bodyPr>
            <a:normAutofit lnSpcReduction="10000"/>
          </a:bodyPr>
          <a:lstStyle/>
          <a:p>
            <a:pPr>
              <a:buFont typeface="Wingdings" panose="05000000000000000000" pitchFamily="2" charset="2"/>
              <a:buChar char="u"/>
            </a:pPr>
            <a:r>
              <a:rPr lang="en-US" altLang="zh-TW" dirty="0"/>
              <a:t>scope of this article</a:t>
            </a:r>
          </a:p>
          <a:p>
            <a:pPr lvl="1">
              <a:buFont typeface="Wingdings" panose="05000000000000000000" pitchFamily="2" charset="2"/>
              <a:buChar char="u"/>
            </a:pPr>
            <a:r>
              <a:rPr lang="en-US" altLang="zh-TW" dirty="0"/>
              <a:t>internal hospital supply chain processes, and more specifically medical supply logistics in the operating room environment</a:t>
            </a:r>
          </a:p>
          <a:p>
            <a:pPr>
              <a:buFont typeface="Wingdings" panose="05000000000000000000" pitchFamily="2" charset="2"/>
              <a:buChar char="u"/>
            </a:pPr>
            <a:r>
              <a:rPr lang="en-US" altLang="zh-TW" dirty="0"/>
              <a:t>focus on inventory control and distribution of medical supplies and equipment to ensure availability and cost containment</a:t>
            </a:r>
          </a:p>
          <a:p>
            <a:pPr>
              <a:buFont typeface="Wingdings" panose="05000000000000000000" pitchFamily="2" charset="2"/>
              <a:buChar char="u"/>
            </a:pPr>
            <a:r>
              <a:rPr lang="en-US" altLang="zh-TW" dirty="0"/>
              <a:t>internal supply chain processes are performed within the hospital and include product and information flows from receiving, replenishing, picking, etc.</a:t>
            </a:r>
          </a:p>
          <a:p>
            <a:pPr>
              <a:buFont typeface="Wingdings" panose="05000000000000000000" pitchFamily="2" charset="2"/>
              <a:buChar char="u"/>
            </a:pPr>
            <a:r>
              <a:rPr lang="en-US" altLang="zh-TW" dirty="0"/>
              <a:t>functions of the internal supply chain</a:t>
            </a:r>
          </a:p>
          <a:p>
            <a:pPr lvl="1">
              <a:buFont typeface="Wingdings" panose="05000000000000000000" pitchFamily="2" charset="2"/>
              <a:buChar char="u"/>
            </a:pPr>
            <a:r>
              <a:rPr lang="en-US" altLang="zh-TW" dirty="0"/>
              <a:t>Purchasing</a:t>
            </a:r>
          </a:p>
          <a:p>
            <a:pPr lvl="1">
              <a:buFont typeface="Wingdings" panose="05000000000000000000" pitchFamily="2" charset="2"/>
              <a:buChar char="u"/>
            </a:pPr>
            <a:r>
              <a:rPr lang="en-US" altLang="zh-TW" dirty="0"/>
              <a:t>Inventory</a:t>
            </a:r>
          </a:p>
          <a:p>
            <a:pPr lvl="1">
              <a:buFont typeface="Wingdings" panose="05000000000000000000" pitchFamily="2" charset="2"/>
              <a:buChar char="u"/>
            </a:pPr>
            <a:r>
              <a:rPr lang="en-US" altLang="zh-TW" dirty="0"/>
              <a:t>distribution </a:t>
            </a:r>
          </a:p>
          <a:p>
            <a:pPr lvl="1">
              <a:buFont typeface="Wingdings" panose="05000000000000000000" pitchFamily="2" charset="2"/>
              <a:buChar char="u"/>
            </a:pPr>
            <a:r>
              <a:rPr lang="en-US" altLang="zh-TW" dirty="0"/>
              <a:t>consumption</a:t>
            </a:r>
          </a:p>
          <a:p>
            <a:pPr>
              <a:buFont typeface="Wingdings" panose="05000000000000000000" pitchFamily="2" charset="2"/>
              <a:buChar char="u"/>
            </a:pPr>
            <a:r>
              <a:rPr lang="en-US" altLang="zh-TW" dirty="0"/>
              <a:t>In this article, the focus will be on inventory and distribution management in the operating theatre.</a:t>
            </a:r>
          </a:p>
        </p:txBody>
      </p:sp>
    </p:spTree>
    <p:extLst>
      <p:ext uri="{BB962C8B-B14F-4D97-AF65-F5344CB8AC3E}">
        <p14:creationId xmlns:p14="http://schemas.microsoft.com/office/powerpoint/2010/main" val="7737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19862-8608-EBCC-4461-744DEF9A8CE1}"/>
              </a:ext>
            </a:extLst>
          </p:cNvPr>
          <p:cNvSpPr>
            <a:spLocks noGrp="1"/>
          </p:cNvSpPr>
          <p:nvPr>
            <p:ph type="title"/>
          </p:nvPr>
        </p:nvSpPr>
        <p:spPr>
          <a:xfrm>
            <a:off x="838200" y="196314"/>
            <a:ext cx="10515600" cy="957238"/>
          </a:xfrm>
        </p:spPr>
        <p:txBody>
          <a:bodyPr>
            <a:noAutofit/>
          </a:bodyPr>
          <a:lstStyle/>
          <a:p>
            <a:r>
              <a:rPr lang="en-US" altLang="zh-TW" sz="4400" dirty="0">
                <a:solidFill>
                  <a:schemeClr val="tx1"/>
                </a:solidFill>
              </a:rPr>
              <a:t>Introduction(Cont’d)</a:t>
            </a:r>
            <a:br>
              <a:rPr lang="en-US" altLang="zh-TW" sz="4400" dirty="0">
                <a:solidFill>
                  <a:schemeClr val="tx1"/>
                </a:solidFill>
              </a:rPr>
            </a:br>
            <a:r>
              <a:rPr lang="en-US" altLang="zh-TW" sz="2000" i="1" dirty="0">
                <a:solidFill>
                  <a:schemeClr val="tx1"/>
                </a:solidFill>
              </a:rPr>
              <a:t>Hospital supply chain strategy</a:t>
            </a:r>
            <a:endParaRPr lang="zh-TW" altLang="en-US" sz="2000" i="1" dirty="0"/>
          </a:p>
        </p:txBody>
      </p:sp>
      <p:sp>
        <p:nvSpPr>
          <p:cNvPr id="3" name="内容占位符 2">
            <a:extLst>
              <a:ext uri="{FF2B5EF4-FFF2-40B4-BE49-F238E27FC236}">
                <a16:creationId xmlns:a16="http://schemas.microsoft.com/office/drawing/2014/main" id="{67B3DAF7-F911-DF56-61D4-1DD0FD579346}"/>
              </a:ext>
            </a:extLst>
          </p:cNvPr>
          <p:cNvSpPr>
            <a:spLocks noGrp="1"/>
          </p:cNvSpPr>
          <p:nvPr>
            <p:ph idx="1"/>
          </p:nvPr>
        </p:nvSpPr>
        <p:spPr>
          <a:xfrm>
            <a:off x="242922" y="1153552"/>
            <a:ext cx="11658346" cy="5704448"/>
          </a:xfrm>
        </p:spPr>
        <p:txBody>
          <a:bodyPr>
            <a:normAutofit/>
          </a:bodyPr>
          <a:lstStyle/>
          <a:p>
            <a:pPr>
              <a:buFont typeface="Wingdings" panose="05000000000000000000" pitchFamily="2" charset="2"/>
              <a:buChar char="u"/>
            </a:pPr>
            <a:r>
              <a:rPr lang="en-US" altLang="zh-TW" dirty="0"/>
              <a:t>key steps to strategic healthcare SCM</a:t>
            </a:r>
          </a:p>
          <a:p>
            <a:pPr lvl="1">
              <a:buFont typeface="Wingdings" panose="05000000000000000000" pitchFamily="2" charset="2"/>
              <a:buChar char="u"/>
            </a:pPr>
            <a:r>
              <a:rPr lang="en-US" altLang="zh-TW" dirty="0"/>
              <a:t>improve collaboration with vendors</a:t>
            </a:r>
          </a:p>
          <a:p>
            <a:pPr lvl="1">
              <a:buFont typeface="Wingdings" panose="05000000000000000000" pitchFamily="2" charset="2"/>
              <a:buChar char="u"/>
            </a:pPr>
            <a:r>
              <a:rPr lang="en-US" altLang="zh-TW" dirty="0"/>
              <a:t>align with physicians</a:t>
            </a:r>
          </a:p>
          <a:p>
            <a:pPr lvl="1">
              <a:buFont typeface="Wingdings" panose="05000000000000000000" pitchFamily="2" charset="2"/>
              <a:buChar char="u"/>
            </a:pPr>
            <a:r>
              <a:rPr lang="en-US" altLang="zh-TW" dirty="0"/>
              <a:t>focus on integration</a:t>
            </a:r>
          </a:p>
          <a:p>
            <a:pPr lvl="1">
              <a:buFont typeface="Wingdings" panose="05000000000000000000" pitchFamily="2" charset="2"/>
              <a:buChar char="u"/>
            </a:pPr>
            <a:r>
              <a:rPr lang="en-US" altLang="zh-TW" dirty="0"/>
              <a:t>automate the supply chain</a:t>
            </a:r>
          </a:p>
          <a:p>
            <a:pPr lvl="1">
              <a:buFont typeface="Wingdings" panose="05000000000000000000" pitchFamily="2" charset="2"/>
              <a:buChar char="u"/>
            </a:pPr>
            <a:r>
              <a:rPr lang="en-US" altLang="zh-TW" dirty="0"/>
              <a:t>adopt more and better standards</a:t>
            </a:r>
          </a:p>
          <a:p>
            <a:pPr lvl="1">
              <a:buFont typeface="Wingdings" panose="05000000000000000000" pitchFamily="2" charset="2"/>
              <a:buChar char="u"/>
            </a:pPr>
            <a:r>
              <a:rPr lang="en-US" altLang="zh-TW" dirty="0"/>
              <a:t>use process improvement methodologies</a:t>
            </a:r>
          </a:p>
          <a:p>
            <a:pPr>
              <a:buFont typeface="Wingdings" panose="05000000000000000000" pitchFamily="2" charset="2"/>
              <a:buChar char="u"/>
            </a:pPr>
            <a:r>
              <a:rPr lang="en-US" altLang="zh-TW" dirty="0"/>
              <a:t>the right supply chain key performance indicators (KPIs) should be defined to track performance and evaluate the implementation of the supply chain strategy.</a:t>
            </a:r>
          </a:p>
        </p:txBody>
      </p:sp>
    </p:spTree>
    <p:extLst>
      <p:ext uri="{BB962C8B-B14F-4D97-AF65-F5344CB8AC3E}">
        <p14:creationId xmlns:p14="http://schemas.microsoft.com/office/powerpoint/2010/main" val="212136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19862-8608-EBCC-4461-744DEF9A8CE1}"/>
              </a:ext>
            </a:extLst>
          </p:cNvPr>
          <p:cNvSpPr>
            <a:spLocks noGrp="1"/>
          </p:cNvSpPr>
          <p:nvPr>
            <p:ph type="title"/>
          </p:nvPr>
        </p:nvSpPr>
        <p:spPr>
          <a:xfrm>
            <a:off x="838200" y="196314"/>
            <a:ext cx="10515600" cy="957238"/>
          </a:xfrm>
        </p:spPr>
        <p:txBody>
          <a:bodyPr>
            <a:noAutofit/>
          </a:bodyPr>
          <a:lstStyle/>
          <a:p>
            <a:r>
              <a:rPr lang="en-US" altLang="zh-TW" sz="4400" dirty="0">
                <a:solidFill>
                  <a:schemeClr val="tx1"/>
                </a:solidFill>
              </a:rPr>
              <a:t>Introduction(Cont’d)</a:t>
            </a:r>
            <a:br>
              <a:rPr lang="en-US" altLang="zh-TW" sz="4400" dirty="0">
                <a:solidFill>
                  <a:schemeClr val="tx1"/>
                </a:solidFill>
              </a:rPr>
            </a:br>
            <a:r>
              <a:rPr lang="en-US" altLang="zh-TW" sz="2000" i="1" dirty="0">
                <a:solidFill>
                  <a:schemeClr val="tx1"/>
                </a:solidFill>
              </a:rPr>
              <a:t>Hospital supply chain strategy</a:t>
            </a:r>
            <a:endParaRPr lang="zh-TW" altLang="en-US" sz="2000" i="1" dirty="0"/>
          </a:p>
        </p:txBody>
      </p:sp>
      <p:sp>
        <p:nvSpPr>
          <p:cNvPr id="3" name="内容占位符 2">
            <a:extLst>
              <a:ext uri="{FF2B5EF4-FFF2-40B4-BE49-F238E27FC236}">
                <a16:creationId xmlns:a16="http://schemas.microsoft.com/office/drawing/2014/main" id="{67B3DAF7-F911-DF56-61D4-1DD0FD579346}"/>
              </a:ext>
            </a:extLst>
          </p:cNvPr>
          <p:cNvSpPr>
            <a:spLocks noGrp="1"/>
          </p:cNvSpPr>
          <p:nvPr>
            <p:ph idx="1"/>
          </p:nvPr>
        </p:nvSpPr>
        <p:spPr>
          <a:xfrm>
            <a:off x="242922" y="1153552"/>
            <a:ext cx="11658346" cy="5704448"/>
          </a:xfrm>
        </p:spPr>
        <p:txBody>
          <a:bodyPr>
            <a:normAutofit/>
          </a:bodyPr>
          <a:lstStyle/>
          <a:p>
            <a:pPr>
              <a:buFont typeface="Wingdings" panose="05000000000000000000" pitchFamily="2" charset="2"/>
              <a:buChar char="u"/>
            </a:pPr>
            <a:r>
              <a:rPr lang="en-US" altLang="zh-TW" dirty="0"/>
              <a:t>Healthcare SCM is concerned with five domains in order to get integrated supply chain processes(</a:t>
            </a:r>
            <a:r>
              <a:rPr lang="zh-TW" altLang="en-US" dirty="0"/>
              <a:t> </a:t>
            </a:r>
            <a:r>
              <a:rPr lang="en-US" altLang="zh-TW" dirty="0"/>
              <a:t>Chandra C. et al., 2004)</a:t>
            </a:r>
          </a:p>
          <a:p>
            <a:pPr lvl="1">
              <a:buFont typeface="Wingdings" panose="05000000000000000000" pitchFamily="2" charset="2"/>
              <a:buChar char="u"/>
            </a:pPr>
            <a:r>
              <a:rPr lang="en-US" altLang="zh-TW" dirty="0"/>
              <a:t>demand can be managed by using forecasting techniques and by standardizing supplies</a:t>
            </a:r>
          </a:p>
          <a:p>
            <a:pPr lvl="1">
              <a:buFont typeface="Wingdings" panose="05000000000000000000" pitchFamily="2" charset="2"/>
              <a:buChar char="u"/>
            </a:pPr>
            <a:r>
              <a:rPr lang="en-US" altLang="zh-TW" dirty="0"/>
              <a:t>effective order management practices should be in place by consolidating purchases</a:t>
            </a:r>
          </a:p>
          <a:p>
            <a:pPr lvl="1">
              <a:buFont typeface="Wingdings" panose="05000000000000000000" pitchFamily="2" charset="2"/>
              <a:buChar char="u"/>
            </a:pPr>
            <a:r>
              <a:rPr lang="en-US" altLang="zh-TW" dirty="0"/>
              <a:t>supply chain actors should participate in GPO (Group Purchasing </a:t>
            </a:r>
          </a:p>
          <a:p>
            <a:pPr marL="457200" lvl="1" indent="0">
              <a:buNone/>
            </a:pPr>
            <a:r>
              <a:rPr lang="en-US" altLang="zh-TW" dirty="0"/>
              <a:t>   organization agreements to reduce the number of suppliers</a:t>
            </a:r>
          </a:p>
          <a:p>
            <a:pPr lvl="1">
              <a:buFont typeface="Wingdings" panose="05000000000000000000" pitchFamily="2" charset="2"/>
              <a:buChar char="u"/>
            </a:pPr>
            <a:r>
              <a:rPr lang="en-US" altLang="zh-TW" dirty="0"/>
              <a:t>adopting automated point-of-use distribution, minimizing Stock-Keeping Units (SKUs), maximizing inventory turnover rates, increasing non-stock items, etc. all contribute to integrated management savings</a:t>
            </a:r>
          </a:p>
          <a:p>
            <a:pPr lvl="1">
              <a:buFont typeface="Wingdings" panose="05000000000000000000" pitchFamily="2" charset="2"/>
              <a:buChar char="u"/>
            </a:pPr>
            <a:endParaRPr lang="en-US" altLang="zh-TW" dirty="0"/>
          </a:p>
        </p:txBody>
      </p:sp>
    </p:spTree>
    <p:extLst>
      <p:ext uri="{BB962C8B-B14F-4D97-AF65-F5344CB8AC3E}">
        <p14:creationId xmlns:p14="http://schemas.microsoft.com/office/powerpoint/2010/main" val="139704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19862-8608-EBCC-4461-744DEF9A8CE1}"/>
              </a:ext>
            </a:extLst>
          </p:cNvPr>
          <p:cNvSpPr>
            <a:spLocks noGrp="1"/>
          </p:cNvSpPr>
          <p:nvPr>
            <p:ph type="title"/>
          </p:nvPr>
        </p:nvSpPr>
        <p:spPr>
          <a:xfrm>
            <a:off x="838200" y="196314"/>
            <a:ext cx="10515600" cy="957238"/>
          </a:xfrm>
        </p:spPr>
        <p:txBody>
          <a:bodyPr>
            <a:noAutofit/>
          </a:bodyPr>
          <a:lstStyle/>
          <a:p>
            <a:r>
              <a:rPr lang="en-US" altLang="zh-TW" sz="4400" dirty="0">
                <a:solidFill>
                  <a:schemeClr val="tx1"/>
                </a:solidFill>
              </a:rPr>
              <a:t>Introduction(Cont’d)</a:t>
            </a:r>
            <a:br>
              <a:rPr lang="en-US" altLang="zh-TW" sz="4400" dirty="0">
                <a:solidFill>
                  <a:schemeClr val="tx1"/>
                </a:solidFill>
              </a:rPr>
            </a:br>
            <a:r>
              <a:rPr lang="en-US" altLang="zh-TW" sz="2000" i="1" dirty="0">
                <a:solidFill>
                  <a:schemeClr val="tx1"/>
                </a:solidFill>
              </a:rPr>
              <a:t>Methodology of this article</a:t>
            </a:r>
            <a:endParaRPr lang="zh-TW" altLang="en-US" sz="2000" i="1" dirty="0"/>
          </a:p>
        </p:txBody>
      </p:sp>
      <p:sp>
        <p:nvSpPr>
          <p:cNvPr id="3" name="内容占位符 2">
            <a:extLst>
              <a:ext uri="{FF2B5EF4-FFF2-40B4-BE49-F238E27FC236}">
                <a16:creationId xmlns:a16="http://schemas.microsoft.com/office/drawing/2014/main" id="{67B3DAF7-F911-DF56-61D4-1DD0FD579346}"/>
              </a:ext>
            </a:extLst>
          </p:cNvPr>
          <p:cNvSpPr>
            <a:spLocks noGrp="1"/>
          </p:cNvSpPr>
          <p:nvPr>
            <p:ph idx="1"/>
          </p:nvPr>
        </p:nvSpPr>
        <p:spPr>
          <a:xfrm>
            <a:off x="242922" y="1153552"/>
            <a:ext cx="11658346" cy="5704448"/>
          </a:xfrm>
        </p:spPr>
        <p:txBody>
          <a:bodyPr>
            <a:normAutofit/>
          </a:bodyPr>
          <a:lstStyle/>
          <a:p>
            <a:pPr lvl="1">
              <a:buFont typeface="Wingdings" panose="05000000000000000000" pitchFamily="2" charset="2"/>
              <a:buChar char="u"/>
            </a:pPr>
            <a:r>
              <a:rPr lang="en-US" altLang="zh-TW" dirty="0"/>
              <a:t>The methodology used in this study was an extensive search of the journal articles that describe the internal supply chain of a hospital.</a:t>
            </a:r>
          </a:p>
          <a:p>
            <a:pPr lvl="1">
              <a:buFont typeface="Wingdings" panose="05000000000000000000" pitchFamily="2" charset="2"/>
              <a:buChar char="u"/>
            </a:pPr>
            <a:r>
              <a:rPr lang="en-US" altLang="zh-TW" dirty="0"/>
              <a:t>Keywords</a:t>
            </a:r>
          </a:p>
          <a:p>
            <a:pPr lvl="2">
              <a:buFont typeface="Wingdings" panose="05000000000000000000" pitchFamily="2" charset="2"/>
              <a:buChar char="u"/>
            </a:pPr>
            <a:r>
              <a:rPr lang="en-US" altLang="zh-TW" dirty="0"/>
              <a:t>Hospital materials management </a:t>
            </a:r>
          </a:p>
          <a:p>
            <a:pPr lvl="2">
              <a:buFont typeface="Wingdings" panose="05000000000000000000" pitchFamily="2" charset="2"/>
              <a:buChar char="u"/>
            </a:pPr>
            <a:r>
              <a:rPr lang="en-US" altLang="zh-TW" dirty="0"/>
              <a:t>Hospital supply chain management</a:t>
            </a:r>
          </a:p>
          <a:p>
            <a:pPr lvl="2">
              <a:buFont typeface="Wingdings" panose="05000000000000000000" pitchFamily="2" charset="2"/>
              <a:buChar char="u"/>
            </a:pPr>
            <a:r>
              <a:rPr lang="en-US" altLang="zh-TW" dirty="0"/>
              <a:t>Operations research/management healthcare</a:t>
            </a:r>
          </a:p>
          <a:p>
            <a:pPr lvl="2">
              <a:buFont typeface="Wingdings" panose="05000000000000000000" pitchFamily="2" charset="2"/>
              <a:buChar char="u"/>
            </a:pPr>
            <a:r>
              <a:rPr lang="en-US" altLang="zh-TW" dirty="0"/>
              <a:t>Operating theatre logistics</a:t>
            </a:r>
          </a:p>
          <a:p>
            <a:pPr lvl="2">
              <a:buFont typeface="Wingdings" panose="05000000000000000000" pitchFamily="2" charset="2"/>
              <a:buChar char="u"/>
            </a:pPr>
            <a:r>
              <a:rPr lang="en-US" altLang="zh-TW" dirty="0"/>
              <a:t>Medical supplies operating theatre</a:t>
            </a:r>
          </a:p>
          <a:p>
            <a:pPr lvl="2">
              <a:buFont typeface="Wingdings" panose="05000000000000000000" pitchFamily="2" charset="2"/>
              <a:buChar char="u"/>
            </a:pPr>
            <a:r>
              <a:rPr lang="en-US" altLang="zh-TW" dirty="0"/>
              <a:t>Hospital inventory management</a:t>
            </a:r>
          </a:p>
          <a:p>
            <a:pPr lvl="2">
              <a:buFont typeface="Wingdings" panose="05000000000000000000" pitchFamily="2" charset="2"/>
              <a:buChar char="u"/>
            </a:pPr>
            <a:r>
              <a:rPr lang="en-US" altLang="zh-TW" dirty="0"/>
              <a:t>Internal distribution hospital</a:t>
            </a:r>
          </a:p>
          <a:p>
            <a:pPr lvl="2">
              <a:buFont typeface="Wingdings" panose="05000000000000000000" pitchFamily="2" charset="2"/>
              <a:buChar char="u"/>
            </a:pPr>
            <a:r>
              <a:rPr lang="en-US" altLang="zh-TW" dirty="0"/>
              <a:t>Integrated hospital supply chain</a:t>
            </a:r>
          </a:p>
          <a:p>
            <a:pPr lvl="2">
              <a:buFont typeface="Wingdings" panose="05000000000000000000" pitchFamily="2" charset="2"/>
              <a:buChar char="u"/>
            </a:pPr>
            <a:r>
              <a:rPr lang="en-US" altLang="zh-TW" dirty="0"/>
              <a:t>MCDM healthcare</a:t>
            </a:r>
          </a:p>
          <a:p>
            <a:pPr lvl="2">
              <a:buFont typeface="Wingdings" panose="05000000000000000000" pitchFamily="2" charset="2"/>
              <a:buChar char="u"/>
            </a:pPr>
            <a:r>
              <a:rPr lang="en-US" altLang="zh-TW" dirty="0"/>
              <a:t>Performance indicators hospital supply chain</a:t>
            </a:r>
          </a:p>
        </p:txBody>
      </p:sp>
    </p:spTree>
    <p:extLst>
      <p:ext uri="{BB962C8B-B14F-4D97-AF65-F5344CB8AC3E}">
        <p14:creationId xmlns:p14="http://schemas.microsoft.com/office/powerpoint/2010/main" val="363054030"/>
      </p:ext>
    </p:extLst>
  </p:cSld>
  <p:clrMapOvr>
    <a:masterClrMapping/>
  </p:clrMapOvr>
</p:sld>
</file>

<file path=ppt/theme/theme1.xml><?xml version="1.0" encoding="utf-8"?>
<a:theme xmlns:a="http://schemas.openxmlformats.org/drawingml/2006/main" name="深度">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4244_TF77929380.potx" id="{EBCA3B65-2477-4903-AC54-33768BA59A57}" vid="{EE92DFA1-99C2-4F1A-906C-E577A04C6E3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深度設計</Template>
  <TotalTime>2833</TotalTime>
  <Words>4139</Words>
  <Application>Microsoft Office PowerPoint</Application>
  <PresentationFormat>寬螢幕</PresentationFormat>
  <Paragraphs>218</Paragraphs>
  <Slides>33</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33</vt:i4>
      </vt:variant>
    </vt:vector>
  </HeadingPairs>
  <TitlesOfParts>
    <vt:vector size="38" baseType="lpstr">
      <vt:lpstr>Microsoft JhengHei UI</vt:lpstr>
      <vt:lpstr>Arial</vt:lpstr>
      <vt:lpstr>Corbel</vt:lpstr>
      <vt:lpstr>Wingdings</vt:lpstr>
      <vt:lpstr>深度</vt:lpstr>
      <vt:lpstr>Measuring the Logistics Performance  of Internal Hospital Supply Chains – A Literature Study</vt:lpstr>
      <vt:lpstr>Outline</vt:lpstr>
      <vt:lpstr>Introduction</vt:lpstr>
      <vt:lpstr>Introduction(Cont’d)</vt:lpstr>
      <vt:lpstr>Introduction(Cont’d)</vt:lpstr>
      <vt:lpstr>Introduction(Cont’d)</vt:lpstr>
      <vt:lpstr>Introduction(Cont’d) Hospital supply chain strategy</vt:lpstr>
      <vt:lpstr>Introduction(Cont’d) Hospital supply chain strategy</vt:lpstr>
      <vt:lpstr>Introduction(Cont’d) Methodology of this article</vt:lpstr>
      <vt:lpstr>Introduction(Cont’d) Methodology of this article</vt:lpstr>
      <vt:lpstr>Introduction(Cont’d) Methodology of this article</vt:lpstr>
      <vt:lpstr>Invenyory management</vt:lpstr>
      <vt:lpstr>Invenyory management Inventory management in hospital </vt:lpstr>
      <vt:lpstr>Invenyory management Inventory management in hospital </vt:lpstr>
      <vt:lpstr>Invenyory management Inventory management in hospital </vt:lpstr>
      <vt:lpstr>Invenyory management Inventory classification </vt:lpstr>
      <vt:lpstr>Invenyory management Inventory classification </vt:lpstr>
      <vt:lpstr>Invenyory management Performance measurement for inventory systems </vt:lpstr>
      <vt:lpstr>Distribution and scheduling</vt:lpstr>
      <vt:lpstr>Distribution and scheduling Internal distribution and scheduling activities</vt:lpstr>
      <vt:lpstr>Distribution and scheduling Internal distribution and scheduling activities</vt:lpstr>
      <vt:lpstr>Distribution and scheduling Internal distribution and scheduling activities</vt:lpstr>
      <vt:lpstr>Distribution and scheduling Internal distribution and scheduling activities</vt:lpstr>
      <vt:lpstr>Distribution and scheduling Performance measurement of distribution system</vt:lpstr>
      <vt:lpstr>Distribution and scheduling Performance measurement of distribution system</vt:lpstr>
      <vt:lpstr>Distribution and scheduling Performance measurement of distribution system</vt:lpstr>
      <vt:lpstr>Distribution and scheduling Performance measurement of distribution system</vt:lpstr>
      <vt:lpstr>Distribution and scheduling Performance measurement of distribution system</vt:lpstr>
      <vt:lpstr>Multi-Criteria Decision-Making</vt:lpstr>
      <vt:lpstr>Multi-Criteria Decision-Making</vt:lpstr>
      <vt:lpstr>Multi-Criteria Decision-Making</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the Relationship between CSR and Financial Performance</dc:title>
  <dc:creator>李仲賢</dc:creator>
  <cp:lastModifiedBy>李仲賢</cp:lastModifiedBy>
  <cp:revision>56</cp:revision>
  <dcterms:created xsi:type="dcterms:W3CDTF">2023-10-12T11:27:52Z</dcterms:created>
  <dcterms:modified xsi:type="dcterms:W3CDTF">2023-12-05T00:56:10Z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