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34"/>
  </p:notesMasterIdLst>
  <p:handoutMasterIdLst>
    <p:handoutMasterId r:id="rId35"/>
  </p:handoutMasterIdLst>
  <p:sldIdLst>
    <p:sldId id="358" r:id="rId4"/>
    <p:sldId id="345" r:id="rId5"/>
    <p:sldId id="342"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6" r:id="rId29"/>
    <p:sldId id="382" r:id="rId30"/>
    <p:sldId id="383" r:id="rId31"/>
    <p:sldId id="384" r:id="rId32"/>
    <p:sldId id="359" r:id="rId33"/>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i-I Liao"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CC3300"/>
    <a:srgbClr val="FEB856"/>
    <a:srgbClr val="9FEDF0"/>
    <a:srgbClr val="C00000"/>
    <a:srgbClr val="1CB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5360" autoAdjust="0"/>
  </p:normalViewPr>
  <p:slideViewPr>
    <p:cSldViewPr showGuides="1">
      <p:cViewPr varScale="1">
        <p:scale>
          <a:sx n="65" d="100"/>
          <a:sy n="65" d="100"/>
        </p:scale>
        <p:origin x="38" y="878"/>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70647C-2142-49BD-86CE-ED609DF61204}" type="datetimeFigureOut">
              <a:rPr lang="ko-KR" altLang="en-US" smtClean="0"/>
              <a:t>2023-10-29</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46AFA7-4971-4E87-AA3D-540E429FAD85}" type="slidenum">
              <a:rPr lang="ko-KR" altLang="en-US" smtClean="0"/>
              <a:t>‹#›</a:t>
            </a:fld>
            <a:endParaRPr lang="ko-KR" altLang="en-US"/>
          </a:p>
        </p:txBody>
      </p:sp>
    </p:spTree>
    <p:extLst>
      <p:ext uri="{BB962C8B-B14F-4D97-AF65-F5344CB8AC3E}">
        <p14:creationId xmlns:p14="http://schemas.microsoft.com/office/powerpoint/2010/main" val="2931979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DFE15-6179-4579-ADBF-D18E81C13FE2}" type="datetimeFigureOut">
              <a:rPr lang="ko-KR" altLang="en-US" smtClean="0"/>
              <a:t>2023-10-29</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CC151-D09E-4313-86BF-DE81850A7CA1}" type="slidenum">
              <a:rPr lang="ko-KR" altLang="en-US" smtClean="0"/>
              <a:t>‹#›</a:t>
            </a:fld>
            <a:endParaRPr lang="ko-KR" altLang="en-US"/>
          </a:p>
        </p:txBody>
      </p:sp>
    </p:spTree>
    <p:extLst>
      <p:ext uri="{BB962C8B-B14F-4D97-AF65-F5344CB8AC3E}">
        <p14:creationId xmlns:p14="http://schemas.microsoft.com/office/powerpoint/2010/main" val="4158317734"/>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32" name="Group 131"/>
          <p:cNvGrpSpPr/>
          <p:nvPr userDrawn="1"/>
        </p:nvGrpSpPr>
        <p:grpSpPr>
          <a:xfrm>
            <a:off x="3293503" y="411510"/>
            <a:ext cx="2556993" cy="2699230"/>
            <a:chOff x="787805" y="339502"/>
            <a:chExt cx="4175262" cy="4407517"/>
          </a:xfrm>
        </p:grpSpPr>
        <p:sp>
          <p:nvSpPr>
            <p:cNvPr id="133" name="Oval 132"/>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34" name="Group 133"/>
            <p:cNvGrpSpPr/>
            <p:nvPr/>
          </p:nvGrpSpPr>
          <p:grpSpPr>
            <a:xfrm>
              <a:off x="1129436" y="1046675"/>
              <a:ext cx="3492000" cy="3700344"/>
              <a:chOff x="5304922" y="1037184"/>
              <a:chExt cx="3492000" cy="3700344"/>
            </a:xfrm>
          </p:grpSpPr>
          <p:grpSp>
            <p:nvGrpSpPr>
              <p:cNvPr id="135" name="Group 134"/>
              <p:cNvGrpSpPr/>
              <p:nvPr/>
            </p:nvGrpSpPr>
            <p:grpSpPr>
              <a:xfrm>
                <a:off x="5304922" y="3743716"/>
                <a:ext cx="3492000" cy="437610"/>
                <a:chOff x="1709238" y="4209096"/>
                <a:chExt cx="3492000" cy="437610"/>
              </a:xfrm>
            </p:grpSpPr>
            <p:sp>
              <p:nvSpPr>
                <p:cNvPr id="161" name="Rectangle 160"/>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62" name="Group 161"/>
                <p:cNvGrpSpPr/>
                <p:nvPr/>
              </p:nvGrpSpPr>
              <p:grpSpPr>
                <a:xfrm>
                  <a:off x="2078720" y="4209096"/>
                  <a:ext cx="469833" cy="432000"/>
                  <a:chOff x="2078720" y="4209096"/>
                  <a:chExt cx="469833" cy="432000"/>
                </a:xfrm>
              </p:grpSpPr>
              <p:sp>
                <p:nvSpPr>
                  <p:cNvPr id="170" name="Rectangle 16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1" name="Rectangle 17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2" name="Rectangle 17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3" name="Rectangle 17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63" name="Group 162"/>
                <p:cNvGrpSpPr/>
                <p:nvPr/>
              </p:nvGrpSpPr>
              <p:grpSpPr>
                <a:xfrm>
                  <a:off x="4098293" y="4384000"/>
                  <a:ext cx="900965" cy="82800"/>
                  <a:chOff x="4098293" y="4384000"/>
                  <a:chExt cx="900965" cy="82800"/>
                </a:xfrm>
              </p:grpSpPr>
              <p:sp>
                <p:nvSpPr>
                  <p:cNvPr id="164" name="Rectangle 16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5" name="Rectangle 16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6" name="Rectangle 16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7" name="Rectangle 16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8" name="Rectangle 16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9" name="Rectangle 16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36" name="Group 135"/>
              <p:cNvGrpSpPr/>
              <p:nvPr/>
            </p:nvGrpSpPr>
            <p:grpSpPr>
              <a:xfrm flipH="1">
                <a:off x="5304922" y="4299918"/>
                <a:ext cx="3492000" cy="437610"/>
                <a:chOff x="1709238" y="4209096"/>
                <a:chExt cx="3492000" cy="437610"/>
              </a:xfrm>
            </p:grpSpPr>
            <p:sp>
              <p:nvSpPr>
                <p:cNvPr id="148" name="Rectangle 147"/>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9" name="Group 148"/>
                <p:cNvGrpSpPr/>
                <p:nvPr/>
              </p:nvGrpSpPr>
              <p:grpSpPr>
                <a:xfrm>
                  <a:off x="2078720" y="4209096"/>
                  <a:ext cx="469833" cy="432000"/>
                  <a:chOff x="2078720" y="4209096"/>
                  <a:chExt cx="469833" cy="432000"/>
                </a:xfrm>
              </p:grpSpPr>
              <p:sp>
                <p:nvSpPr>
                  <p:cNvPr id="157" name="Rectangle 156"/>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8" name="Rectangle 157"/>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9" name="Rectangle 158"/>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0" name="Rectangle 159"/>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50" name="Group 149"/>
                <p:cNvGrpSpPr/>
                <p:nvPr/>
              </p:nvGrpSpPr>
              <p:grpSpPr>
                <a:xfrm>
                  <a:off x="4098293" y="4384000"/>
                  <a:ext cx="900965" cy="82800"/>
                  <a:chOff x="4098293" y="4384000"/>
                  <a:chExt cx="900965" cy="82800"/>
                </a:xfrm>
              </p:grpSpPr>
              <p:sp>
                <p:nvSpPr>
                  <p:cNvPr id="151" name="Rectangle 150"/>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2" name="Rectangle 151"/>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3" name="Rectangle 152"/>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4" name="Rectangle 153"/>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5" name="Rectangle 154"/>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6" name="Rectangle 155"/>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37" name="Group 136"/>
              <p:cNvGrpSpPr/>
              <p:nvPr/>
            </p:nvGrpSpPr>
            <p:grpSpPr>
              <a:xfrm>
                <a:off x="6272654" y="1875857"/>
                <a:ext cx="720080" cy="720080"/>
                <a:chOff x="6272654" y="1875857"/>
                <a:chExt cx="720080" cy="720080"/>
              </a:xfrm>
            </p:grpSpPr>
            <p:sp>
              <p:nvSpPr>
                <p:cNvPr id="146" name="Rectangle 145"/>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8" name="Group 137"/>
              <p:cNvGrpSpPr/>
              <p:nvPr/>
            </p:nvGrpSpPr>
            <p:grpSpPr>
              <a:xfrm>
                <a:off x="7109110" y="1875857"/>
                <a:ext cx="720080" cy="720080"/>
                <a:chOff x="7109110" y="1875857"/>
                <a:chExt cx="720080" cy="720080"/>
              </a:xfrm>
            </p:grpSpPr>
            <p:sp>
              <p:nvSpPr>
                <p:cNvPr id="144" name="Rectangle 143"/>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5"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9" name="Group 138"/>
              <p:cNvGrpSpPr/>
              <p:nvPr/>
            </p:nvGrpSpPr>
            <p:grpSpPr>
              <a:xfrm>
                <a:off x="6690882" y="1037184"/>
                <a:ext cx="720080" cy="720080"/>
                <a:chOff x="6690882" y="1037184"/>
                <a:chExt cx="720080" cy="720080"/>
              </a:xfrm>
            </p:grpSpPr>
            <p:sp>
              <p:nvSpPr>
                <p:cNvPr id="142" name="Rectangle 141"/>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3" name="Block Arc 142"/>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40"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1"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
        <p:nvSpPr>
          <p:cNvPr id="51" name="Text Placeholder 9">
            <a:extLst>
              <a:ext uri="{FF2B5EF4-FFF2-40B4-BE49-F238E27FC236}">
                <a16:creationId xmlns:a16="http://schemas.microsoft.com/office/drawing/2014/main" id="{139BBCBE-08BA-417D-87EB-C9DA6CB356FA}"/>
              </a:ext>
            </a:extLst>
          </p:cNvPr>
          <p:cNvSpPr>
            <a:spLocks noGrp="1"/>
          </p:cNvSpPr>
          <p:nvPr>
            <p:ph type="body" sz="quarter" idx="11" hasCustomPrompt="1"/>
          </p:nvPr>
        </p:nvSpPr>
        <p:spPr>
          <a:xfrm>
            <a:off x="0" y="3969062"/>
            <a:ext cx="9143999" cy="432000"/>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52" name="제목 1">
            <a:extLst>
              <a:ext uri="{FF2B5EF4-FFF2-40B4-BE49-F238E27FC236}">
                <a16:creationId xmlns:a16="http://schemas.microsoft.com/office/drawing/2014/main" id="{AE33218E-9C24-435F-948C-815D84D473FB}"/>
              </a:ext>
            </a:extLst>
          </p:cNvPr>
          <p:cNvSpPr>
            <a:spLocks noGrp="1"/>
          </p:cNvSpPr>
          <p:nvPr>
            <p:ph type="title" hasCustomPrompt="1"/>
          </p:nvPr>
        </p:nvSpPr>
        <p:spPr>
          <a:xfrm>
            <a:off x="0" y="3417417"/>
            <a:ext cx="9143998" cy="540000"/>
          </a:xfrm>
          <a:prstGeom prst="rect">
            <a:avLst/>
          </a:prstGeom>
        </p:spPr>
        <p:txBody>
          <a:bodyPr anchor="ctr">
            <a:noAutofit/>
          </a:bodyPr>
          <a:lstStyle>
            <a:lvl1pPr algn="ctr">
              <a:defRPr sz="3600" b="1" baseline="0">
                <a:solidFill>
                  <a:schemeClr val="tx1"/>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237931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255577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icture Placeholder 2"/>
          <p:cNvSpPr>
            <a:spLocks noGrp="1"/>
          </p:cNvSpPr>
          <p:nvPr>
            <p:ph type="pic" idx="10" hasCustomPrompt="1"/>
          </p:nvPr>
        </p:nvSpPr>
        <p:spPr>
          <a:xfrm>
            <a:off x="2555776" y="0"/>
            <a:ext cx="6588224" cy="257175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6144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0"/>
            <a:ext cx="4572000" cy="257175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572000" y="2571750"/>
            <a:ext cx="4572000" cy="257175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419626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4182700" y="0"/>
            <a:ext cx="4248472" cy="185167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182700" y="3291830"/>
            <a:ext cx="4248472" cy="185167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Rectangle 9"/>
          <p:cNvSpPr/>
          <p:nvPr userDrawn="1"/>
        </p:nvSpPr>
        <p:spPr>
          <a:xfrm>
            <a:off x="4182699" y="1851670"/>
            <a:ext cx="4259041" cy="145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95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5"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076700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1167594"/>
            <a:ext cx="2880000" cy="2808312"/>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p:cNvSpPr>
            <a:spLocks noGrp="1"/>
          </p:cNvSpPr>
          <p:nvPr>
            <p:ph type="pic" idx="11" hasCustomPrompt="1"/>
          </p:nvPr>
        </p:nvSpPr>
        <p:spPr>
          <a:xfrm>
            <a:off x="6264000" y="0"/>
            <a:ext cx="2880000" cy="514349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759703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20000" y="540000"/>
            <a:ext cx="2484000" cy="406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2" hasCustomPrompt="1"/>
          </p:nvPr>
        </p:nvSpPr>
        <p:spPr>
          <a:xfrm>
            <a:off x="5926807" y="540000"/>
            <a:ext cx="2484704" cy="406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3323403" y="540000"/>
            <a:ext cx="2484000" cy="40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49304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3" name="Rectangle 12"/>
          <p:cNvSpPr/>
          <p:nvPr userDrawn="1"/>
        </p:nvSpPr>
        <p:spPr>
          <a:xfrm>
            <a:off x="4564685" y="0"/>
            <a:ext cx="4579315"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Group 3"/>
          <p:cNvGrpSpPr/>
          <p:nvPr userDrawn="1"/>
        </p:nvGrpSpPr>
        <p:grpSpPr>
          <a:xfrm>
            <a:off x="3556573" y="832001"/>
            <a:ext cx="2016224" cy="3482571"/>
            <a:chOff x="2627784" y="1825002"/>
            <a:chExt cx="1198166" cy="2069560"/>
          </a:xfrm>
        </p:grpSpPr>
        <p:sp>
          <p:nvSpPr>
            <p:cNvPr id="5" name="Rounded Rectangle 4"/>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Group 6"/>
            <p:cNvGrpSpPr/>
            <p:nvPr/>
          </p:nvGrpSpPr>
          <p:grpSpPr>
            <a:xfrm>
              <a:off x="3168829" y="3704452"/>
              <a:ext cx="116076" cy="127684"/>
              <a:chOff x="2453209" y="5151638"/>
              <a:chExt cx="191820" cy="211002"/>
            </a:xfrm>
          </p:grpSpPr>
          <p:sp>
            <p:nvSpPr>
              <p:cNvPr id="10" name="Oval 9"/>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ounded Rectangle 10"/>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2" name="Picture Placeholder 2"/>
          <p:cNvSpPr>
            <a:spLocks noGrp="1"/>
          </p:cNvSpPr>
          <p:nvPr>
            <p:ph type="pic" idx="1" hasCustomPrompt="1"/>
          </p:nvPr>
        </p:nvSpPr>
        <p:spPr>
          <a:xfrm>
            <a:off x="3677198" y="1115645"/>
            <a:ext cx="1774974" cy="27987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1627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7" name="Rectangle 6"/>
          <p:cNvSpPr/>
          <p:nvPr userDrawn="1"/>
        </p:nvSpPr>
        <p:spPr>
          <a:xfrm>
            <a:off x="1" y="1239541"/>
            <a:ext cx="9144000" cy="3363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1766153"/>
            <a:ext cx="4217146" cy="2310733"/>
          </a:xfrm>
          <a:prstGeom prst="rect">
            <a:avLst/>
          </a:prstGeom>
        </p:spPr>
      </p:pic>
      <p:sp>
        <p:nvSpPr>
          <p:cNvPr id="5" name="Picture Placeholder 2"/>
          <p:cNvSpPr>
            <a:spLocks noGrp="1"/>
          </p:cNvSpPr>
          <p:nvPr>
            <p:ph type="pic" idx="1" hasCustomPrompt="1"/>
          </p:nvPr>
        </p:nvSpPr>
        <p:spPr>
          <a:xfrm>
            <a:off x="1115416" y="1859201"/>
            <a:ext cx="2772000" cy="194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itle 1">
            <a:extLst>
              <a:ext uri="{FF2B5EF4-FFF2-40B4-BE49-F238E27FC236}">
                <a16:creationId xmlns:a16="http://schemas.microsoft.com/office/drawing/2014/main" id="{216FB63C-5800-4111-92B0-B9CD0BCBE589}"/>
              </a:ext>
            </a:extLst>
          </p:cNvPr>
          <p:cNvSpPr>
            <a:spLocks noGrp="1"/>
          </p:cNvSpPr>
          <p:nvPr>
            <p:ph type="title" hasCustomPrompt="1"/>
          </p:nvPr>
        </p:nvSpPr>
        <p:spPr>
          <a:xfrm>
            <a:off x="0" y="67028"/>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518516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grpSp>
        <p:nvGrpSpPr>
          <p:cNvPr id="17" name="Group 16"/>
          <p:cNvGrpSpPr/>
          <p:nvPr userDrawn="1"/>
        </p:nvGrpSpPr>
        <p:grpSpPr>
          <a:xfrm>
            <a:off x="539552" y="1331976"/>
            <a:ext cx="1852788" cy="3200273"/>
            <a:chOff x="2627784" y="1825002"/>
            <a:chExt cx="1198166" cy="2069560"/>
          </a:xfrm>
        </p:grpSpPr>
        <p:sp>
          <p:nvSpPr>
            <p:cNvPr id="18" name="Rounded Rectangle 17"/>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0" name="Group 19"/>
            <p:cNvGrpSpPr/>
            <p:nvPr/>
          </p:nvGrpSpPr>
          <p:grpSpPr>
            <a:xfrm>
              <a:off x="3168829" y="3704452"/>
              <a:ext cx="116076" cy="127684"/>
              <a:chOff x="2453209" y="5151638"/>
              <a:chExt cx="191820" cy="211002"/>
            </a:xfrm>
          </p:grpSpPr>
          <p:sp>
            <p:nvSpPr>
              <p:cNvPr id="21" name="Oval 20"/>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ounded Rectangle 21"/>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3" name="Picture Placeholder 2"/>
          <p:cNvSpPr>
            <a:spLocks noGrp="1"/>
          </p:cNvSpPr>
          <p:nvPr>
            <p:ph type="pic" idx="10" hasCustomPrompt="1"/>
          </p:nvPr>
        </p:nvSpPr>
        <p:spPr>
          <a:xfrm>
            <a:off x="660177" y="1646164"/>
            <a:ext cx="1030277" cy="25718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0" name="Group 9"/>
          <p:cNvGrpSpPr/>
          <p:nvPr userDrawn="1"/>
        </p:nvGrpSpPr>
        <p:grpSpPr>
          <a:xfrm>
            <a:off x="1690454" y="1221920"/>
            <a:ext cx="1980221" cy="3420385"/>
            <a:chOff x="2627784" y="1825002"/>
            <a:chExt cx="1198166" cy="2069560"/>
          </a:xfrm>
        </p:grpSpPr>
        <p:sp>
          <p:nvSpPr>
            <p:cNvPr id="11" name="Rounded Rectangle 10"/>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3" name="Group 12"/>
            <p:cNvGrpSpPr/>
            <p:nvPr/>
          </p:nvGrpSpPr>
          <p:grpSpPr>
            <a:xfrm>
              <a:off x="3168829" y="3704452"/>
              <a:ext cx="116076" cy="127684"/>
              <a:chOff x="2453209" y="5151638"/>
              <a:chExt cx="191820" cy="211002"/>
            </a:xfrm>
          </p:grpSpPr>
          <p:sp>
            <p:nvSpPr>
              <p:cNvPr id="14" name="Oval 13"/>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ounded Rectangle 14"/>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6" name="Picture Placeholder 2"/>
          <p:cNvSpPr>
            <a:spLocks noGrp="1"/>
          </p:cNvSpPr>
          <p:nvPr>
            <p:ph type="pic" idx="1" hasCustomPrompt="1"/>
          </p:nvPr>
        </p:nvSpPr>
        <p:spPr>
          <a:xfrm>
            <a:off x="1811099" y="1544792"/>
            <a:ext cx="1743279" cy="274878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Title 1">
            <a:extLst>
              <a:ext uri="{FF2B5EF4-FFF2-40B4-BE49-F238E27FC236}">
                <a16:creationId xmlns:a16="http://schemas.microsoft.com/office/drawing/2014/main" id="{A4481C05-B01C-4D49-8033-5D0490F68262}"/>
              </a:ext>
            </a:extLst>
          </p:cNvPr>
          <p:cNvSpPr>
            <a:spLocks noGrp="1"/>
          </p:cNvSpPr>
          <p:nvPr>
            <p:ph type="title" hasCustomPrompt="1"/>
          </p:nvPr>
        </p:nvSpPr>
        <p:spPr>
          <a:xfrm>
            <a:off x="0" y="67028"/>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2081290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90767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val 2"/>
          <p:cNvSpPr/>
          <p:nvPr userDrawn="1"/>
        </p:nvSpPr>
        <p:spPr>
          <a:xfrm>
            <a:off x="2947035" y="473947"/>
            <a:ext cx="3249931" cy="32499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7" name="Group 6"/>
          <p:cNvGrpSpPr/>
          <p:nvPr userDrawn="1"/>
        </p:nvGrpSpPr>
        <p:grpSpPr>
          <a:xfrm>
            <a:off x="3624362" y="1094735"/>
            <a:ext cx="1895276" cy="2008355"/>
            <a:chOff x="5304922" y="1037184"/>
            <a:chExt cx="3492000" cy="3700344"/>
          </a:xfrm>
        </p:grpSpPr>
        <p:grpSp>
          <p:nvGrpSpPr>
            <p:cNvPr id="8" name="Group 7"/>
            <p:cNvGrpSpPr/>
            <p:nvPr/>
          </p:nvGrpSpPr>
          <p:grpSpPr>
            <a:xfrm>
              <a:off x="5304922" y="3743716"/>
              <a:ext cx="3492000" cy="437610"/>
              <a:chOff x="1709238" y="4209096"/>
              <a:chExt cx="3492000" cy="437610"/>
            </a:xfrm>
          </p:grpSpPr>
          <p:sp>
            <p:nvSpPr>
              <p:cNvPr id="34" name="Rectangle 33"/>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5" name="Group 34"/>
              <p:cNvGrpSpPr/>
              <p:nvPr/>
            </p:nvGrpSpPr>
            <p:grpSpPr>
              <a:xfrm>
                <a:off x="2078720" y="4209096"/>
                <a:ext cx="469833" cy="432000"/>
                <a:chOff x="2078720" y="4209096"/>
                <a:chExt cx="469833" cy="432000"/>
              </a:xfrm>
            </p:grpSpPr>
            <p:sp>
              <p:nvSpPr>
                <p:cNvPr id="43" name="Rectangle 42"/>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43"/>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44"/>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45"/>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6" name="Group 35"/>
              <p:cNvGrpSpPr/>
              <p:nvPr/>
            </p:nvGrpSpPr>
            <p:grpSpPr>
              <a:xfrm>
                <a:off x="4098293" y="4384000"/>
                <a:ext cx="900965" cy="82800"/>
                <a:chOff x="4098293" y="4384000"/>
                <a:chExt cx="900965" cy="82800"/>
              </a:xfrm>
            </p:grpSpPr>
            <p:sp>
              <p:nvSpPr>
                <p:cNvPr id="37" name="Rectangle 36"/>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37"/>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8"/>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39"/>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40"/>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41"/>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9" name="Group 8"/>
            <p:cNvGrpSpPr/>
            <p:nvPr/>
          </p:nvGrpSpPr>
          <p:grpSpPr>
            <a:xfrm flipH="1">
              <a:off x="5304922" y="4299918"/>
              <a:ext cx="3492000" cy="437610"/>
              <a:chOff x="1709238" y="4209096"/>
              <a:chExt cx="3492000" cy="437610"/>
            </a:xfrm>
          </p:grpSpPr>
          <p:sp>
            <p:nvSpPr>
              <p:cNvPr id="21" name="Rectangle 20"/>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2" name="Group 21"/>
              <p:cNvGrpSpPr/>
              <p:nvPr/>
            </p:nvGrpSpPr>
            <p:grpSpPr>
              <a:xfrm>
                <a:off x="2078720" y="4209096"/>
                <a:ext cx="469833" cy="432000"/>
                <a:chOff x="2078720" y="4209096"/>
                <a:chExt cx="469833" cy="432000"/>
              </a:xfrm>
            </p:grpSpPr>
            <p:sp>
              <p:nvSpPr>
                <p:cNvPr id="30" name="Rectangle 2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3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3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3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a:off x="4098293" y="4384000"/>
                <a:ext cx="900965" cy="82800"/>
                <a:chOff x="4098293" y="4384000"/>
                <a:chExt cx="900965" cy="82800"/>
              </a:xfrm>
            </p:grpSpPr>
            <p:sp>
              <p:nvSpPr>
                <p:cNvPr id="24" name="Rectangle 2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2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2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0" name="Group 9"/>
            <p:cNvGrpSpPr/>
            <p:nvPr/>
          </p:nvGrpSpPr>
          <p:grpSpPr>
            <a:xfrm>
              <a:off x="6272654" y="1875857"/>
              <a:ext cx="720080" cy="720080"/>
              <a:chOff x="6272654" y="1875857"/>
              <a:chExt cx="720080" cy="720080"/>
            </a:xfrm>
          </p:grpSpPr>
          <p:sp>
            <p:nvSpPr>
              <p:cNvPr id="19" name="Rectangle 18"/>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mn-lt"/>
                </a:endParaRPr>
              </a:p>
            </p:txBody>
          </p:sp>
        </p:grpSp>
        <p:grpSp>
          <p:nvGrpSpPr>
            <p:cNvPr id="11" name="Group 10"/>
            <p:cNvGrpSpPr/>
            <p:nvPr/>
          </p:nvGrpSpPr>
          <p:grpSpPr>
            <a:xfrm>
              <a:off x="7109110" y="1875857"/>
              <a:ext cx="720080" cy="720080"/>
              <a:chOff x="7109110" y="1875857"/>
              <a:chExt cx="720080" cy="720080"/>
            </a:xfrm>
          </p:grpSpPr>
          <p:sp>
            <p:nvSpPr>
              <p:cNvPr id="17" name="Rectangle 16"/>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mn-lt"/>
                </a:endParaRPr>
              </a:p>
            </p:txBody>
          </p:sp>
        </p:grpSp>
        <p:grpSp>
          <p:nvGrpSpPr>
            <p:cNvPr id="12" name="Group 11"/>
            <p:cNvGrpSpPr/>
            <p:nvPr/>
          </p:nvGrpSpPr>
          <p:grpSpPr>
            <a:xfrm>
              <a:off x="6690882" y="1037184"/>
              <a:ext cx="720080" cy="720080"/>
              <a:chOff x="6690882" y="1037184"/>
              <a:chExt cx="720080" cy="720080"/>
            </a:xfrm>
          </p:grpSpPr>
          <p:sp>
            <p:nvSpPr>
              <p:cNvPr id="15" name="Rectangle 14"/>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sp>
            <p:nvSpPr>
              <p:cNvPr id="16" name="Block Arc 15"/>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14"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
        <p:nvSpPr>
          <p:cNvPr id="49" name="제목 1"/>
          <p:cNvSpPr>
            <a:spLocks noGrp="1"/>
          </p:cNvSpPr>
          <p:nvPr>
            <p:ph type="title" hasCustomPrompt="1"/>
          </p:nvPr>
        </p:nvSpPr>
        <p:spPr>
          <a:xfrm>
            <a:off x="1828381" y="3730051"/>
            <a:ext cx="5472608" cy="540000"/>
          </a:xfrm>
          <a:prstGeom prst="rect">
            <a:avLst/>
          </a:prstGeom>
        </p:spPr>
        <p:txBody>
          <a:bodyPr anchor="ctr">
            <a:noAutofit/>
          </a:bodyPr>
          <a:lstStyle>
            <a:lvl1pPr algn="ctr">
              <a:defRPr sz="3600" b="1" baseline="0">
                <a:solidFill>
                  <a:schemeClr val="tx1">
                    <a:lumMod val="75000"/>
                    <a:lumOff val="25000"/>
                  </a:schemeClr>
                </a:solidFill>
                <a:effectLst/>
                <a:latin typeface="+mj-lt"/>
                <a:cs typeface="Arial" pitchFamily="34" charset="0"/>
              </a:defRPr>
            </a:lvl1pPr>
          </a:lstStyle>
          <a:p>
            <a:r>
              <a:rPr lang="en-US" altLang="ko-KR" dirty="0"/>
              <a:t>Thank you</a:t>
            </a:r>
            <a:endParaRPr lang="ko-KR" altLang="en-US" dirty="0"/>
          </a:p>
        </p:txBody>
      </p:sp>
      <p:sp>
        <p:nvSpPr>
          <p:cNvPr id="50" name="Text Placeholder 9"/>
          <p:cNvSpPr>
            <a:spLocks noGrp="1"/>
          </p:cNvSpPr>
          <p:nvPr>
            <p:ph type="body" sz="quarter" idx="10" hasCustomPrompt="1"/>
          </p:nvPr>
        </p:nvSpPr>
        <p:spPr>
          <a:xfrm>
            <a:off x="1828381" y="4279619"/>
            <a:ext cx="5472608" cy="252000"/>
          </a:xfrm>
          <a:prstGeom prst="rect">
            <a:avLst/>
          </a:prstGeom>
        </p:spPr>
        <p:txBody>
          <a:bodyPr lIns="108000" anchor="ctr"/>
          <a:lstStyle>
            <a:lvl1pPr marL="0" indent="0" algn="ctr">
              <a:buNone/>
              <a:defRPr sz="1400" baseline="0">
                <a:solidFill>
                  <a:schemeClr val="tx1">
                    <a:lumMod val="75000"/>
                    <a:lumOff val="25000"/>
                  </a:schemeClr>
                </a:solidFill>
                <a:effectLst/>
                <a:latin typeface="+mn-lt"/>
                <a:cs typeface="Arial" pitchFamily="34" charset="0"/>
              </a:defRPr>
            </a:lvl1pPr>
          </a:lstStyle>
          <a:p>
            <a:pPr lvl="0"/>
            <a:r>
              <a:rPr lang="en-US" altLang="ko-KR" dirty="0"/>
              <a:t>This text can be replaced with your own text</a:t>
            </a:r>
            <a:endParaRPr lang="ko-KR" altLang="en-US" dirty="0"/>
          </a:p>
        </p:txBody>
      </p:sp>
    </p:spTree>
    <p:extLst>
      <p:ext uri="{BB962C8B-B14F-4D97-AF65-F5344CB8AC3E}">
        <p14:creationId xmlns:p14="http://schemas.microsoft.com/office/powerpoint/2010/main" val="329815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261257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68" name="Frame 67">
            <a:extLst>
              <a:ext uri="{FF2B5EF4-FFF2-40B4-BE49-F238E27FC236}">
                <a16:creationId xmlns:a16="http://schemas.microsoft.com/office/drawing/2014/main" id="{71F7F2F9-06B9-4C4A-A315-7234E3D0EA9B}"/>
              </a:ext>
            </a:extLst>
          </p:cNvPr>
          <p:cNvSpPr/>
          <p:nvPr userDrawn="1"/>
        </p:nvSpPr>
        <p:spPr>
          <a:xfrm>
            <a:off x="170363" y="176318"/>
            <a:ext cx="8803275" cy="4790865"/>
          </a:xfrm>
          <a:prstGeom prst="frame">
            <a:avLst>
              <a:gd name="adj1" fmla="val 364"/>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p:nvSpPr>
          <p:cNvPr id="70" name="Rectangle 69">
            <a:extLst>
              <a:ext uri="{FF2B5EF4-FFF2-40B4-BE49-F238E27FC236}">
                <a16:creationId xmlns:a16="http://schemas.microsoft.com/office/drawing/2014/main" id="{8298AB30-4CC4-4E40-A400-C63256AF74D7}"/>
              </a:ext>
            </a:extLst>
          </p:cNvPr>
          <p:cNvSpPr/>
          <p:nvPr userDrawn="1"/>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1" name="Rectangle 70">
            <a:extLst>
              <a:ext uri="{FF2B5EF4-FFF2-40B4-BE49-F238E27FC236}">
                <a16:creationId xmlns:a16="http://schemas.microsoft.com/office/drawing/2014/main" id="{0A3BBC8D-D100-4F6F-AD90-78F516190CAA}"/>
              </a:ext>
            </a:extLst>
          </p:cNvPr>
          <p:cNvSpPr/>
          <p:nvPr userDrawn="1"/>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67" name="Group 66">
            <a:extLst>
              <a:ext uri="{FF2B5EF4-FFF2-40B4-BE49-F238E27FC236}">
                <a16:creationId xmlns:a16="http://schemas.microsoft.com/office/drawing/2014/main" id="{B224FBA7-6BED-42DE-A0FA-6A940E4B60CF}"/>
              </a:ext>
            </a:extLst>
          </p:cNvPr>
          <p:cNvGrpSpPr/>
          <p:nvPr userDrawn="1"/>
        </p:nvGrpSpPr>
        <p:grpSpPr>
          <a:xfrm>
            <a:off x="7748388" y="0"/>
            <a:ext cx="1338462" cy="1371491"/>
            <a:chOff x="10211914" y="309106"/>
            <a:chExt cx="1980086" cy="2028947"/>
          </a:xfrm>
          <a:solidFill>
            <a:schemeClr val="accent1">
              <a:alpha val="70000"/>
            </a:schemeClr>
          </a:solidFill>
        </p:grpSpPr>
        <p:sp>
          <p:nvSpPr>
            <p:cNvPr id="54" name="Freeform: Shape 53">
              <a:extLst>
                <a:ext uri="{FF2B5EF4-FFF2-40B4-BE49-F238E27FC236}">
                  <a16:creationId xmlns:a16="http://schemas.microsoft.com/office/drawing/2014/main" id="{44C975F1-8C2C-478C-83E8-8ACBDE2B4250}"/>
                </a:ext>
              </a:extLst>
            </p:cNvPr>
            <p:cNvSpPr/>
            <p:nvPr userDrawn="1"/>
          </p:nvSpPr>
          <p:spPr>
            <a:xfrm>
              <a:off x="10397155" y="1209459"/>
              <a:ext cx="1565331" cy="1128594"/>
            </a:xfrm>
            <a:custGeom>
              <a:avLst/>
              <a:gdLst>
                <a:gd name="connsiteX0" fmla="*/ 293748 w 2003413"/>
                <a:gd name="connsiteY0" fmla="*/ 0 h 1444449"/>
                <a:gd name="connsiteX1" fmla="*/ 327507 w 2003413"/>
                <a:gd name="connsiteY1" fmla="*/ 121754 h 1444449"/>
                <a:gd name="connsiteX2" fmla="*/ 399453 w 2003413"/>
                <a:gd name="connsiteY2" fmla="*/ 322649 h 1444449"/>
                <a:gd name="connsiteX3" fmla="*/ 519547 w 2003413"/>
                <a:gd name="connsiteY3" fmla="*/ 539593 h 1444449"/>
                <a:gd name="connsiteX4" fmla="*/ 797368 w 2003413"/>
                <a:gd name="connsiteY4" fmla="*/ 791957 h 1444449"/>
                <a:gd name="connsiteX5" fmla="*/ 936832 w 2003413"/>
                <a:gd name="connsiteY5" fmla="*/ 873864 h 1444449"/>
                <a:gd name="connsiteX6" fmla="*/ 948454 w 2003413"/>
                <a:gd name="connsiteY6" fmla="*/ 881059 h 1444449"/>
                <a:gd name="connsiteX7" fmla="*/ 986641 w 2003413"/>
                <a:gd name="connsiteY7" fmla="*/ 786423 h 1444449"/>
                <a:gd name="connsiteX8" fmla="*/ 1126105 w 2003413"/>
                <a:gd name="connsiteY8" fmla="*/ 681271 h 1444449"/>
                <a:gd name="connsiteX9" fmla="*/ 1520700 w 2003413"/>
                <a:gd name="connsiteY9" fmla="*/ 669649 h 1444449"/>
                <a:gd name="connsiteX10" fmla="*/ 1664592 w 2003413"/>
                <a:gd name="connsiteY10" fmla="*/ 724992 h 1444449"/>
                <a:gd name="connsiteX11" fmla="*/ 1685068 w 2003413"/>
                <a:gd name="connsiteY11" fmla="*/ 744362 h 1444449"/>
                <a:gd name="connsiteX12" fmla="*/ 1645221 w 2003413"/>
                <a:gd name="connsiteY12" fmla="*/ 732740 h 1444449"/>
                <a:gd name="connsiteX13" fmla="*/ 1393965 w 2003413"/>
                <a:gd name="connsiteY13" fmla="*/ 680718 h 1444449"/>
                <a:gd name="connsiteX14" fmla="*/ 1198051 w 2003413"/>
                <a:gd name="connsiteY14" fmla="*/ 715584 h 1444449"/>
                <a:gd name="connsiteX15" fmla="*/ 1138280 w 2003413"/>
                <a:gd name="connsiteY15" fmla="*/ 938062 h 1444449"/>
                <a:gd name="connsiteX16" fmla="*/ 1328660 w 2003413"/>
                <a:gd name="connsiteY16" fmla="*/ 1125675 h 1444449"/>
                <a:gd name="connsiteX17" fmla="*/ 1687835 w 2003413"/>
                <a:gd name="connsiteY17" fmla="*/ 1311073 h 1444449"/>
                <a:gd name="connsiteX18" fmla="*/ 1997202 w 2003413"/>
                <a:gd name="connsiteY18" fmla="*/ 1437255 h 1444449"/>
                <a:gd name="connsiteX19" fmla="*/ 2006057 w 2003413"/>
                <a:gd name="connsiteY19" fmla="*/ 1446110 h 1444449"/>
                <a:gd name="connsiteX20" fmla="*/ 1938539 w 2003413"/>
                <a:gd name="connsiteY20" fmla="*/ 1440022 h 1444449"/>
                <a:gd name="connsiteX21" fmla="*/ 1697244 w 2003413"/>
                <a:gd name="connsiteY21" fmla="*/ 1383019 h 1444449"/>
                <a:gd name="connsiteX22" fmla="*/ 1260588 w 2003413"/>
                <a:gd name="connsiteY22" fmla="*/ 1208689 h 1444449"/>
                <a:gd name="connsiteX23" fmla="*/ 996603 w 2003413"/>
                <a:gd name="connsiteY23" fmla="*/ 1006687 h 1444449"/>
                <a:gd name="connsiteX24" fmla="*/ 953435 w 2003413"/>
                <a:gd name="connsiteY24" fmla="*/ 902643 h 1444449"/>
                <a:gd name="connsiteX25" fmla="*/ 940706 w 2003413"/>
                <a:gd name="connsiteY25" fmla="*/ 887700 h 1444449"/>
                <a:gd name="connsiteX26" fmla="*/ 804563 w 2003413"/>
                <a:gd name="connsiteY26" fmla="*/ 821842 h 1444449"/>
                <a:gd name="connsiteX27" fmla="*/ 625805 w 2003413"/>
                <a:gd name="connsiteY27" fmla="*/ 712263 h 1444449"/>
                <a:gd name="connsiteX28" fmla="*/ 439300 w 2003413"/>
                <a:gd name="connsiteY28" fmla="*/ 602131 h 1444449"/>
                <a:gd name="connsiteX29" fmla="*/ 272164 w 2003413"/>
                <a:gd name="connsiteY29" fmla="*/ 543467 h 1444449"/>
                <a:gd name="connsiteX30" fmla="*/ 118311 w 2003413"/>
                <a:gd name="connsiteY30" fmla="*/ 475396 h 1444449"/>
                <a:gd name="connsiteX31" fmla="*/ 4304 w 2003413"/>
                <a:gd name="connsiteY31" fmla="*/ 330951 h 1444449"/>
                <a:gd name="connsiteX32" fmla="*/ 132146 w 2003413"/>
                <a:gd name="connsiteY32" fmla="*/ 142785 h 1444449"/>
                <a:gd name="connsiteX33" fmla="*/ 288767 w 2003413"/>
                <a:gd name="connsiteY33" fmla="*/ 178758 h 1444449"/>
                <a:gd name="connsiteX34" fmla="*/ 309797 w 2003413"/>
                <a:gd name="connsiteY34" fmla="*/ 192593 h 1444449"/>
                <a:gd name="connsiteX35" fmla="*/ 295408 w 2003413"/>
                <a:gd name="connsiteY35" fmla="*/ 95190 h 1444449"/>
                <a:gd name="connsiteX36" fmla="*/ 289874 w 2003413"/>
                <a:gd name="connsiteY36" fmla="*/ 553 h 1444449"/>
                <a:gd name="connsiteX37" fmla="*/ 293748 w 2003413"/>
                <a:gd name="connsiteY37" fmla="*/ 0 h 1444449"/>
                <a:gd name="connsiteX38" fmla="*/ 155944 w 2003413"/>
                <a:gd name="connsiteY38" fmla="*/ 283356 h 1444449"/>
                <a:gd name="connsiteX39" fmla="*/ 194684 w 2003413"/>
                <a:gd name="connsiteY39" fmla="*/ 400129 h 1444449"/>
                <a:gd name="connsiteX40" fmla="*/ 221249 w 2003413"/>
                <a:gd name="connsiteY40" fmla="*/ 405664 h 1444449"/>
                <a:gd name="connsiteX41" fmla="*/ 339682 w 2003413"/>
                <a:gd name="connsiteY41" fmla="*/ 344233 h 1444449"/>
                <a:gd name="connsiteX42" fmla="*/ 346323 w 2003413"/>
                <a:gd name="connsiteY42" fmla="*/ 326523 h 1444449"/>
                <a:gd name="connsiteX43" fmla="*/ 314778 w 2003413"/>
                <a:gd name="connsiteY43" fmla="*/ 225799 h 1444449"/>
                <a:gd name="connsiteX44" fmla="*/ 296515 w 2003413"/>
                <a:gd name="connsiteY44" fmla="*/ 209196 h 1444449"/>
                <a:gd name="connsiteX45" fmla="*/ 231210 w 2003413"/>
                <a:gd name="connsiteY45" fmla="*/ 204769 h 1444449"/>
                <a:gd name="connsiteX46" fmla="*/ 155944 w 2003413"/>
                <a:gd name="connsiteY46" fmla="*/ 283356 h 1444449"/>
                <a:gd name="connsiteX47" fmla="*/ 216268 w 2003413"/>
                <a:gd name="connsiteY47" fmla="*/ 419499 h 1444449"/>
                <a:gd name="connsiteX48" fmla="*/ 479700 w 2003413"/>
                <a:gd name="connsiteY48" fmla="*/ 557303 h 1444449"/>
                <a:gd name="connsiteX49" fmla="*/ 355732 w 2003413"/>
                <a:gd name="connsiteY49" fmla="*/ 349767 h 1444449"/>
                <a:gd name="connsiteX50" fmla="*/ 216268 w 2003413"/>
                <a:gd name="connsiteY50" fmla="*/ 419499 h 144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03413" h="1444449">
                  <a:moveTo>
                    <a:pt x="293748" y="0"/>
                  </a:moveTo>
                  <a:cubicBezTo>
                    <a:pt x="304816" y="40954"/>
                    <a:pt x="314225" y="81908"/>
                    <a:pt x="327507" y="121754"/>
                  </a:cubicBezTo>
                  <a:cubicBezTo>
                    <a:pt x="349644" y="189273"/>
                    <a:pt x="370121" y="258451"/>
                    <a:pt x="399453" y="322649"/>
                  </a:cubicBezTo>
                  <a:cubicBezTo>
                    <a:pt x="434319" y="397362"/>
                    <a:pt x="472505" y="472075"/>
                    <a:pt x="519547" y="539593"/>
                  </a:cubicBezTo>
                  <a:cubicBezTo>
                    <a:pt x="591493" y="644191"/>
                    <a:pt x="681148" y="732740"/>
                    <a:pt x="797368" y="791957"/>
                  </a:cubicBezTo>
                  <a:cubicBezTo>
                    <a:pt x="845517" y="816308"/>
                    <a:pt x="890344" y="846193"/>
                    <a:pt x="936832" y="873864"/>
                  </a:cubicBezTo>
                  <a:cubicBezTo>
                    <a:pt x="941813" y="876632"/>
                    <a:pt x="946241" y="879952"/>
                    <a:pt x="948454" y="881059"/>
                  </a:cubicBezTo>
                  <a:cubicBezTo>
                    <a:pt x="961183" y="848960"/>
                    <a:pt x="970591" y="815754"/>
                    <a:pt x="986641" y="786423"/>
                  </a:cubicBezTo>
                  <a:cubicBezTo>
                    <a:pt x="1016526" y="731080"/>
                    <a:pt x="1067995" y="701748"/>
                    <a:pt x="1126105" y="681271"/>
                  </a:cubicBezTo>
                  <a:cubicBezTo>
                    <a:pt x="1256714" y="635890"/>
                    <a:pt x="1387877" y="639211"/>
                    <a:pt x="1520700" y="669649"/>
                  </a:cubicBezTo>
                  <a:cubicBezTo>
                    <a:pt x="1571615" y="681271"/>
                    <a:pt x="1619764" y="698981"/>
                    <a:pt x="1664592" y="724992"/>
                  </a:cubicBezTo>
                  <a:cubicBezTo>
                    <a:pt x="1672339" y="729420"/>
                    <a:pt x="1679534" y="735507"/>
                    <a:pt x="1685068" y="744362"/>
                  </a:cubicBezTo>
                  <a:cubicBezTo>
                    <a:pt x="1671786" y="740488"/>
                    <a:pt x="1658504" y="736614"/>
                    <a:pt x="1645221" y="732740"/>
                  </a:cubicBezTo>
                  <a:cubicBezTo>
                    <a:pt x="1562761" y="707836"/>
                    <a:pt x="1479746" y="686252"/>
                    <a:pt x="1393965" y="680718"/>
                  </a:cubicBezTo>
                  <a:cubicBezTo>
                    <a:pt x="1326446" y="676290"/>
                    <a:pt x="1260035" y="682378"/>
                    <a:pt x="1198051" y="715584"/>
                  </a:cubicBezTo>
                  <a:cubicBezTo>
                    <a:pt x="1116697" y="758751"/>
                    <a:pt x="1095666" y="866116"/>
                    <a:pt x="1138280" y="938062"/>
                  </a:cubicBezTo>
                  <a:cubicBezTo>
                    <a:pt x="1185322" y="1017756"/>
                    <a:pt x="1255054" y="1073653"/>
                    <a:pt x="1328660" y="1125675"/>
                  </a:cubicBezTo>
                  <a:cubicBezTo>
                    <a:pt x="1439899" y="1204262"/>
                    <a:pt x="1562761" y="1260158"/>
                    <a:pt x="1687835" y="1311073"/>
                  </a:cubicBezTo>
                  <a:cubicBezTo>
                    <a:pt x="1790773" y="1353134"/>
                    <a:pt x="1893711" y="1395195"/>
                    <a:pt x="1997202" y="1437255"/>
                  </a:cubicBezTo>
                  <a:cubicBezTo>
                    <a:pt x="2000523" y="1438362"/>
                    <a:pt x="2003290" y="1440022"/>
                    <a:pt x="2006057" y="1446110"/>
                  </a:cubicBezTo>
                  <a:cubicBezTo>
                    <a:pt x="1983367" y="1443896"/>
                    <a:pt x="1961230" y="1442789"/>
                    <a:pt x="1938539" y="1440022"/>
                  </a:cubicBezTo>
                  <a:cubicBezTo>
                    <a:pt x="1856078" y="1428954"/>
                    <a:pt x="1776384" y="1406817"/>
                    <a:pt x="1697244" y="1383019"/>
                  </a:cubicBezTo>
                  <a:cubicBezTo>
                    <a:pt x="1546711" y="1337638"/>
                    <a:pt x="1402819" y="1274547"/>
                    <a:pt x="1260588" y="1208689"/>
                  </a:cubicBezTo>
                  <a:cubicBezTo>
                    <a:pt x="1157650" y="1160541"/>
                    <a:pt x="1068548" y="1094683"/>
                    <a:pt x="996603" y="1006687"/>
                  </a:cubicBezTo>
                  <a:cubicBezTo>
                    <a:pt x="972252" y="976802"/>
                    <a:pt x="953435" y="943597"/>
                    <a:pt x="953435" y="902643"/>
                  </a:cubicBezTo>
                  <a:cubicBezTo>
                    <a:pt x="953435" y="897662"/>
                    <a:pt x="946241" y="890467"/>
                    <a:pt x="940706" y="887700"/>
                  </a:cubicBezTo>
                  <a:cubicBezTo>
                    <a:pt x="895325" y="865563"/>
                    <a:pt x="848284" y="846193"/>
                    <a:pt x="804563" y="821842"/>
                  </a:cubicBezTo>
                  <a:cubicBezTo>
                    <a:pt x="743686" y="787530"/>
                    <a:pt x="683915" y="751003"/>
                    <a:pt x="625805" y="712263"/>
                  </a:cubicBezTo>
                  <a:cubicBezTo>
                    <a:pt x="565481" y="671863"/>
                    <a:pt x="507925" y="627588"/>
                    <a:pt x="439300" y="602131"/>
                  </a:cubicBezTo>
                  <a:cubicBezTo>
                    <a:pt x="383957" y="581654"/>
                    <a:pt x="326953" y="565051"/>
                    <a:pt x="272164" y="543467"/>
                  </a:cubicBezTo>
                  <a:cubicBezTo>
                    <a:pt x="220142" y="522990"/>
                    <a:pt x="167012" y="502514"/>
                    <a:pt x="118311" y="475396"/>
                  </a:cubicBezTo>
                  <a:cubicBezTo>
                    <a:pt x="61308" y="444404"/>
                    <a:pt x="19800" y="395702"/>
                    <a:pt x="4304" y="330951"/>
                  </a:cubicBezTo>
                  <a:cubicBezTo>
                    <a:pt x="-15619" y="249043"/>
                    <a:pt x="34743" y="159388"/>
                    <a:pt x="132146" y="142785"/>
                  </a:cubicBezTo>
                  <a:cubicBezTo>
                    <a:pt x="189150" y="133376"/>
                    <a:pt x="241725" y="143892"/>
                    <a:pt x="288767" y="178758"/>
                  </a:cubicBezTo>
                  <a:cubicBezTo>
                    <a:pt x="294855" y="183185"/>
                    <a:pt x="300942" y="186506"/>
                    <a:pt x="309797" y="192593"/>
                  </a:cubicBezTo>
                  <a:cubicBezTo>
                    <a:pt x="304816" y="157727"/>
                    <a:pt x="298729" y="126735"/>
                    <a:pt x="295408" y="95190"/>
                  </a:cubicBezTo>
                  <a:cubicBezTo>
                    <a:pt x="292087" y="63644"/>
                    <a:pt x="291534" y="32099"/>
                    <a:pt x="289874" y="553"/>
                  </a:cubicBezTo>
                  <a:cubicBezTo>
                    <a:pt x="290981" y="0"/>
                    <a:pt x="292087" y="0"/>
                    <a:pt x="293748" y="0"/>
                  </a:cubicBezTo>
                  <a:close/>
                  <a:moveTo>
                    <a:pt x="155944" y="283356"/>
                  </a:moveTo>
                  <a:cubicBezTo>
                    <a:pt x="155390" y="330397"/>
                    <a:pt x="173100" y="365817"/>
                    <a:pt x="194684" y="400129"/>
                  </a:cubicBezTo>
                  <a:cubicBezTo>
                    <a:pt x="202432" y="411751"/>
                    <a:pt x="209073" y="412858"/>
                    <a:pt x="221249" y="405664"/>
                  </a:cubicBezTo>
                  <a:cubicBezTo>
                    <a:pt x="259989" y="384080"/>
                    <a:pt x="299835" y="364156"/>
                    <a:pt x="339682" y="344233"/>
                  </a:cubicBezTo>
                  <a:cubicBezTo>
                    <a:pt x="349644" y="339252"/>
                    <a:pt x="348537" y="334271"/>
                    <a:pt x="346323" y="326523"/>
                  </a:cubicBezTo>
                  <a:cubicBezTo>
                    <a:pt x="335808" y="292764"/>
                    <a:pt x="326400" y="259005"/>
                    <a:pt x="314778" y="225799"/>
                  </a:cubicBezTo>
                  <a:cubicBezTo>
                    <a:pt x="312564" y="218604"/>
                    <a:pt x="303156" y="210303"/>
                    <a:pt x="296515" y="209196"/>
                  </a:cubicBezTo>
                  <a:cubicBezTo>
                    <a:pt x="274931" y="205876"/>
                    <a:pt x="252794" y="203109"/>
                    <a:pt x="231210" y="204769"/>
                  </a:cubicBezTo>
                  <a:cubicBezTo>
                    <a:pt x="185276" y="206982"/>
                    <a:pt x="155390" y="241849"/>
                    <a:pt x="155944" y="283356"/>
                  </a:cubicBezTo>
                  <a:close/>
                  <a:moveTo>
                    <a:pt x="216268" y="419499"/>
                  </a:moveTo>
                  <a:cubicBezTo>
                    <a:pt x="252794" y="459346"/>
                    <a:pt x="432658" y="552876"/>
                    <a:pt x="479700" y="557303"/>
                  </a:cubicBezTo>
                  <a:cubicBezTo>
                    <a:pt x="431552" y="492552"/>
                    <a:pt x="384510" y="427801"/>
                    <a:pt x="355732" y="349767"/>
                  </a:cubicBezTo>
                  <a:cubicBezTo>
                    <a:pt x="305370" y="366924"/>
                    <a:pt x="258328" y="387400"/>
                    <a:pt x="216268" y="419499"/>
                  </a:cubicBezTo>
                  <a:close/>
                </a:path>
              </a:pathLst>
            </a:custGeom>
            <a:grpFill/>
            <a:ln w="5531"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BEC5CA15-6612-47A7-B65D-CEBFD262B6FA}"/>
                </a:ext>
              </a:extLst>
            </p:cNvPr>
            <p:cNvSpPr/>
            <p:nvPr/>
          </p:nvSpPr>
          <p:spPr>
            <a:xfrm>
              <a:off x="10211914" y="508637"/>
              <a:ext cx="1617220" cy="864823"/>
            </a:xfrm>
            <a:custGeom>
              <a:avLst/>
              <a:gdLst>
                <a:gd name="connsiteX0" fmla="*/ 579532 w 2069824"/>
                <a:gd name="connsiteY0" fmla="*/ 774097 h 1106858"/>
                <a:gd name="connsiteX1" fmla="*/ 565143 w 2069824"/>
                <a:gd name="connsiteY1" fmla="*/ 786272 h 1106858"/>
                <a:gd name="connsiteX2" fmla="*/ 554628 w 2069824"/>
                <a:gd name="connsiteY2" fmla="*/ 870393 h 1106858"/>
                <a:gd name="connsiteX3" fmla="*/ 633768 w 2069824"/>
                <a:gd name="connsiteY3" fmla="*/ 944553 h 1106858"/>
                <a:gd name="connsiteX4" fmla="*/ 693539 w 2069824"/>
                <a:gd name="connsiteY4" fmla="*/ 976651 h 1106858"/>
                <a:gd name="connsiteX5" fmla="*/ 711802 w 2069824"/>
                <a:gd name="connsiteY5" fmla="*/ 975545 h 1106858"/>
                <a:gd name="connsiteX6" fmla="*/ 891113 w 2069824"/>
                <a:gd name="connsiteY6" fmla="*/ 873714 h 1106858"/>
                <a:gd name="connsiteX7" fmla="*/ 898861 w 2069824"/>
                <a:gd name="connsiteY7" fmla="*/ 869840 h 1106858"/>
                <a:gd name="connsiteX8" fmla="*/ 776553 w 2069824"/>
                <a:gd name="connsiteY8" fmla="*/ 811730 h 1106858"/>
                <a:gd name="connsiteX9" fmla="*/ 344325 w 2069824"/>
                <a:gd name="connsiteY9" fmla="*/ 580396 h 1106858"/>
                <a:gd name="connsiteX10" fmla="*/ 72591 w 2069824"/>
                <a:gd name="connsiteY10" fmla="*/ 351830 h 1106858"/>
                <a:gd name="connsiteX11" fmla="*/ 13928 w 2069824"/>
                <a:gd name="connsiteY11" fmla="*/ 85631 h 1106858"/>
                <a:gd name="connsiteX12" fmla="*/ 57095 w 2069824"/>
                <a:gd name="connsiteY12" fmla="*/ 19773 h 1106858"/>
                <a:gd name="connsiteX13" fmla="*/ 145090 w 2069824"/>
                <a:gd name="connsiteY13" fmla="*/ 13132 h 1106858"/>
                <a:gd name="connsiteX14" fmla="*/ 209288 w 2069824"/>
                <a:gd name="connsiteY14" fmla="*/ 74009 h 1106858"/>
                <a:gd name="connsiteX15" fmla="*/ 181617 w 2069824"/>
                <a:gd name="connsiteY15" fmla="*/ 127691 h 1106858"/>
                <a:gd name="connsiteX16" fmla="*/ 208735 w 2069824"/>
                <a:gd name="connsiteY16" fmla="*/ 316964 h 1106858"/>
                <a:gd name="connsiteX17" fmla="*/ 317207 w 2069824"/>
                <a:gd name="connsiteY17" fmla="*/ 466943 h 1106858"/>
                <a:gd name="connsiteX18" fmla="*/ 722870 w 2069824"/>
                <a:gd name="connsiteY18" fmla="*/ 741998 h 1106858"/>
                <a:gd name="connsiteX19" fmla="*/ 872296 w 2069824"/>
                <a:gd name="connsiteY19" fmla="*/ 816710 h 1106858"/>
                <a:gd name="connsiteX20" fmla="*/ 1147904 w 2069824"/>
                <a:gd name="connsiteY20" fmla="*/ 986613 h 1106858"/>
                <a:gd name="connsiteX21" fmla="*/ 1221510 w 2069824"/>
                <a:gd name="connsiteY21" fmla="*/ 1050258 h 1106858"/>
                <a:gd name="connsiteX22" fmla="*/ 1281834 w 2069824"/>
                <a:gd name="connsiteY22" fmla="*/ 1074608 h 1106858"/>
                <a:gd name="connsiteX23" fmla="*/ 1569063 w 2069824"/>
                <a:gd name="connsiteY23" fmla="*/ 1069074 h 1106858"/>
                <a:gd name="connsiteX24" fmla="*/ 2022875 w 2069824"/>
                <a:gd name="connsiteY24" fmla="*/ 1015945 h 1106858"/>
                <a:gd name="connsiteX25" fmla="*/ 2050547 w 2069824"/>
                <a:gd name="connsiteY25" fmla="*/ 1012624 h 1106858"/>
                <a:gd name="connsiteX26" fmla="*/ 2070470 w 2069824"/>
                <a:gd name="connsiteY26" fmla="*/ 1004876 h 1106858"/>
                <a:gd name="connsiteX27" fmla="*/ 2058295 w 2069824"/>
                <a:gd name="connsiteY27" fmla="*/ 1018159 h 1106858"/>
                <a:gd name="connsiteX28" fmla="*/ 1883964 w 2069824"/>
                <a:gd name="connsiteY28" fmla="*/ 1051364 h 1106858"/>
                <a:gd name="connsiteX29" fmla="*/ 1492690 w 2069824"/>
                <a:gd name="connsiteY29" fmla="*/ 1102833 h 1106858"/>
                <a:gd name="connsiteX30" fmla="*/ 1163953 w 2069824"/>
                <a:gd name="connsiteY30" fmla="*/ 1106154 h 1106858"/>
                <a:gd name="connsiteX31" fmla="*/ 928746 w 2069824"/>
                <a:gd name="connsiteY31" fmla="*/ 1083463 h 1106858"/>
                <a:gd name="connsiteX32" fmla="*/ 712909 w 2069824"/>
                <a:gd name="connsiteY32" fmla="*/ 1024246 h 1106858"/>
                <a:gd name="connsiteX33" fmla="*/ 562376 w 2069824"/>
                <a:gd name="connsiteY33" fmla="*/ 917435 h 1106858"/>
                <a:gd name="connsiteX34" fmla="*/ 544666 w 2069824"/>
                <a:gd name="connsiteY34" fmla="*/ 803982 h 1106858"/>
                <a:gd name="connsiteX35" fmla="*/ 573444 w 2069824"/>
                <a:gd name="connsiteY35" fmla="*/ 769116 h 1106858"/>
                <a:gd name="connsiteX36" fmla="*/ 579532 w 2069824"/>
                <a:gd name="connsiteY36" fmla="*/ 774097 h 1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69824" h="1106858">
                  <a:moveTo>
                    <a:pt x="579532" y="774097"/>
                  </a:moveTo>
                  <a:cubicBezTo>
                    <a:pt x="574551" y="777970"/>
                    <a:pt x="569571" y="781845"/>
                    <a:pt x="565143" y="786272"/>
                  </a:cubicBezTo>
                  <a:cubicBezTo>
                    <a:pt x="540239" y="810623"/>
                    <a:pt x="536918" y="839955"/>
                    <a:pt x="554628" y="870393"/>
                  </a:cubicBezTo>
                  <a:cubicBezTo>
                    <a:pt x="573444" y="903045"/>
                    <a:pt x="602776" y="925183"/>
                    <a:pt x="633768" y="944553"/>
                  </a:cubicBezTo>
                  <a:cubicBezTo>
                    <a:pt x="652585" y="956728"/>
                    <a:pt x="673062" y="967243"/>
                    <a:pt x="693539" y="976651"/>
                  </a:cubicBezTo>
                  <a:cubicBezTo>
                    <a:pt x="698519" y="978865"/>
                    <a:pt x="707374" y="978312"/>
                    <a:pt x="711802" y="975545"/>
                  </a:cubicBezTo>
                  <a:cubicBezTo>
                    <a:pt x="767145" y="933484"/>
                    <a:pt x="824701" y="896404"/>
                    <a:pt x="891113" y="873714"/>
                  </a:cubicBezTo>
                  <a:cubicBezTo>
                    <a:pt x="892773" y="873160"/>
                    <a:pt x="894433" y="872053"/>
                    <a:pt x="898861" y="869840"/>
                  </a:cubicBezTo>
                  <a:cubicBezTo>
                    <a:pt x="855693" y="849363"/>
                    <a:pt x="816400" y="829993"/>
                    <a:pt x="776553" y="811730"/>
                  </a:cubicBezTo>
                  <a:cubicBezTo>
                    <a:pt x="627681" y="743658"/>
                    <a:pt x="482682" y="668392"/>
                    <a:pt x="344325" y="580396"/>
                  </a:cubicBezTo>
                  <a:cubicBezTo>
                    <a:pt x="244154" y="516199"/>
                    <a:pt x="147304" y="445913"/>
                    <a:pt x="72591" y="351830"/>
                  </a:cubicBezTo>
                  <a:cubicBezTo>
                    <a:pt x="9500" y="274904"/>
                    <a:pt x="-19278" y="186355"/>
                    <a:pt x="13928" y="85631"/>
                  </a:cubicBezTo>
                  <a:cubicBezTo>
                    <a:pt x="22229" y="59620"/>
                    <a:pt x="37172" y="38036"/>
                    <a:pt x="57095" y="19773"/>
                  </a:cubicBezTo>
                  <a:cubicBezTo>
                    <a:pt x="81999" y="-2918"/>
                    <a:pt x="117972" y="-7345"/>
                    <a:pt x="145090" y="13132"/>
                  </a:cubicBezTo>
                  <a:cubicBezTo>
                    <a:pt x="167781" y="30288"/>
                    <a:pt x="186598" y="52425"/>
                    <a:pt x="209288" y="74009"/>
                  </a:cubicBezTo>
                  <a:cubicBezTo>
                    <a:pt x="184937" y="87844"/>
                    <a:pt x="184937" y="108875"/>
                    <a:pt x="181617" y="127691"/>
                  </a:cubicBezTo>
                  <a:cubicBezTo>
                    <a:pt x="169441" y="193549"/>
                    <a:pt x="181063" y="256087"/>
                    <a:pt x="208735" y="316964"/>
                  </a:cubicBezTo>
                  <a:cubicBezTo>
                    <a:pt x="234746" y="374521"/>
                    <a:pt x="272933" y="422669"/>
                    <a:pt x="317207" y="466943"/>
                  </a:cubicBezTo>
                  <a:cubicBezTo>
                    <a:pt x="435087" y="584270"/>
                    <a:pt x="576212" y="666731"/>
                    <a:pt x="722870" y="741998"/>
                  </a:cubicBezTo>
                  <a:cubicBezTo>
                    <a:pt x="772126" y="767455"/>
                    <a:pt x="821934" y="792913"/>
                    <a:pt x="872296" y="816710"/>
                  </a:cubicBezTo>
                  <a:cubicBezTo>
                    <a:pt x="970253" y="863752"/>
                    <a:pt x="1062122" y="919648"/>
                    <a:pt x="1147904" y="986613"/>
                  </a:cubicBezTo>
                  <a:cubicBezTo>
                    <a:pt x="1173362" y="1006537"/>
                    <a:pt x="1197712" y="1028120"/>
                    <a:pt x="1221510" y="1050258"/>
                  </a:cubicBezTo>
                  <a:cubicBezTo>
                    <a:pt x="1239220" y="1066861"/>
                    <a:pt x="1256929" y="1075162"/>
                    <a:pt x="1281834" y="1074608"/>
                  </a:cubicBezTo>
                  <a:cubicBezTo>
                    <a:pt x="1377577" y="1071841"/>
                    <a:pt x="1473320" y="1073502"/>
                    <a:pt x="1569063" y="1069074"/>
                  </a:cubicBezTo>
                  <a:cubicBezTo>
                    <a:pt x="1721810" y="1062433"/>
                    <a:pt x="1872896" y="1043616"/>
                    <a:pt x="2022875" y="1015945"/>
                  </a:cubicBezTo>
                  <a:cubicBezTo>
                    <a:pt x="2031730" y="1014285"/>
                    <a:pt x="2041692" y="1014285"/>
                    <a:pt x="2050547" y="1012624"/>
                  </a:cubicBezTo>
                  <a:cubicBezTo>
                    <a:pt x="2057188" y="1011518"/>
                    <a:pt x="2062722" y="1008197"/>
                    <a:pt x="2070470" y="1004876"/>
                  </a:cubicBezTo>
                  <a:cubicBezTo>
                    <a:pt x="2074344" y="1014838"/>
                    <a:pt x="2066596" y="1016498"/>
                    <a:pt x="2058295" y="1018159"/>
                  </a:cubicBezTo>
                  <a:cubicBezTo>
                    <a:pt x="2000185" y="1029227"/>
                    <a:pt x="1942628" y="1043063"/>
                    <a:pt x="1883964" y="1051364"/>
                  </a:cubicBezTo>
                  <a:cubicBezTo>
                    <a:pt x="1753909" y="1070181"/>
                    <a:pt x="1623299" y="1087891"/>
                    <a:pt x="1492690" y="1102833"/>
                  </a:cubicBezTo>
                  <a:cubicBezTo>
                    <a:pt x="1383665" y="1115009"/>
                    <a:pt x="1273532" y="1113349"/>
                    <a:pt x="1163953" y="1106154"/>
                  </a:cubicBezTo>
                  <a:cubicBezTo>
                    <a:pt x="1085366" y="1101173"/>
                    <a:pt x="1006226" y="1095639"/>
                    <a:pt x="928746" y="1083463"/>
                  </a:cubicBezTo>
                  <a:cubicBezTo>
                    <a:pt x="855140" y="1071841"/>
                    <a:pt x="781534" y="1055238"/>
                    <a:pt x="712909" y="1024246"/>
                  </a:cubicBezTo>
                  <a:cubicBezTo>
                    <a:pt x="655905" y="998789"/>
                    <a:pt x="603883" y="965030"/>
                    <a:pt x="562376" y="917435"/>
                  </a:cubicBezTo>
                  <a:cubicBezTo>
                    <a:pt x="529170" y="879248"/>
                    <a:pt x="523636" y="839401"/>
                    <a:pt x="544666" y="803982"/>
                  </a:cubicBezTo>
                  <a:cubicBezTo>
                    <a:pt x="552414" y="791253"/>
                    <a:pt x="564036" y="780738"/>
                    <a:pt x="573444" y="769116"/>
                  </a:cubicBezTo>
                  <a:cubicBezTo>
                    <a:pt x="575658" y="770776"/>
                    <a:pt x="577872" y="772436"/>
                    <a:pt x="579532" y="774097"/>
                  </a:cubicBezTo>
                  <a:close/>
                </a:path>
              </a:pathLst>
            </a:custGeom>
            <a:grpFill/>
            <a:ln w="553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25172A5-F699-434F-A1EB-542441C23D51}"/>
                </a:ext>
              </a:extLst>
            </p:cNvPr>
            <p:cNvSpPr/>
            <p:nvPr/>
          </p:nvSpPr>
          <p:spPr>
            <a:xfrm>
              <a:off x="10232073" y="1273699"/>
              <a:ext cx="1176160" cy="1029139"/>
            </a:xfrm>
            <a:custGeom>
              <a:avLst/>
              <a:gdLst>
                <a:gd name="connsiteX0" fmla="*/ 1507844 w 1505326"/>
                <a:gd name="connsiteY0" fmla="*/ 1291392 h 1317161"/>
                <a:gd name="connsiteX1" fmla="*/ 1399371 w 1505326"/>
                <a:gd name="connsiteY1" fmla="*/ 1301908 h 1317161"/>
                <a:gd name="connsiteX2" fmla="*/ 973784 w 1505326"/>
                <a:gd name="connsiteY2" fmla="*/ 1315743 h 1317161"/>
                <a:gd name="connsiteX3" fmla="*/ 562033 w 1505326"/>
                <a:gd name="connsiteY3" fmla="*/ 1262614 h 1317161"/>
                <a:gd name="connsiteX4" fmla="*/ 228869 w 1505326"/>
                <a:gd name="connsiteY4" fmla="*/ 1130898 h 1317161"/>
                <a:gd name="connsiteX5" fmla="*/ 50665 w 1505326"/>
                <a:gd name="connsiteY5" fmla="*/ 961549 h 1317161"/>
                <a:gd name="connsiteX6" fmla="*/ 26867 w 1505326"/>
                <a:gd name="connsiteY6" fmla="*/ 657716 h 1317161"/>
                <a:gd name="connsiteX7" fmla="*/ 200091 w 1505326"/>
                <a:gd name="connsiteY7" fmla="*/ 465676 h 1317161"/>
                <a:gd name="connsiteX8" fmla="*/ 228316 w 1505326"/>
                <a:gd name="connsiteY8" fmla="*/ 449074 h 1317161"/>
                <a:gd name="connsiteX9" fmla="*/ 164671 w 1505326"/>
                <a:gd name="connsiteY9" fmla="*/ 391517 h 1317161"/>
                <a:gd name="connsiteX10" fmla="*/ 92172 w 1505326"/>
                <a:gd name="connsiteY10" fmla="*/ 289133 h 1317161"/>
                <a:gd name="connsiteX11" fmla="*/ 141981 w 1505326"/>
                <a:gd name="connsiteY11" fmla="*/ 78830 h 1317161"/>
                <a:gd name="connsiteX12" fmla="*/ 368886 w 1505326"/>
                <a:gd name="connsiteY12" fmla="*/ 4670 h 1317161"/>
                <a:gd name="connsiteX13" fmla="*/ 444706 w 1505326"/>
                <a:gd name="connsiteY13" fmla="*/ 20719 h 1317161"/>
                <a:gd name="connsiteX14" fmla="*/ 444153 w 1505326"/>
                <a:gd name="connsiteY14" fmla="*/ 27361 h 1317161"/>
                <a:gd name="connsiteX15" fmla="*/ 425890 w 1505326"/>
                <a:gd name="connsiteY15" fmla="*/ 25700 h 1317161"/>
                <a:gd name="connsiteX16" fmla="*/ 407073 w 1505326"/>
                <a:gd name="connsiteY16" fmla="*/ 22380 h 1317161"/>
                <a:gd name="connsiteX17" fmla="*/ 175186 w 1505326"/>
                <a:gd name="connsiteY17" fmla="*/ 92665 h 1317161"/>
                <a:gd name="connsiteX18" fmla="*/ 147515 w 1505326"/>
                <a:gd name="connsiteY18" fmla="*/ 292453 h 1317161"/>
                <a:gd name="connsiteX19" fmla="*/ 332914 w 1505326"/>
                <a:gd name="connsiteY19" fmla="*/ 465123 h 1317161"/>
                <a:gd name="connsiteX20" fmla="*/ 551518 w 1505326"/>
                <a:gd name="connsiteY20" fmla="*/ 543710 h 1317161"/>
                <a:gd name="connsiteX21" fmla="*/ 786172 w 1505326"/>
                <a:gd name="connsiteY21" fmla="*/ 633919 h 1317161"/>
                <a:gd name="connsiteX22" fmla="*/ 858671 w 1505326"/>
                <a:gd name="connsiteY22" fmla="*/ 690369 h 1317161"/>
                <a:gd name="connsiteX23" fmla="*/ 865866 w 1505326"/>
                <a:gd name="connsiteY23" fmla="*/ 699223 h 1317161"/>
                <a:gd name="connsiteX24" fmla="*/ 750199 w 1505326"/>
                <a:gd name="connsiteY24" fmla="*/ 628938 h 1317161"/>
                <a:gd name="connsiteX25" fmla="*/ 552625 w 1505326"/>
                <a:gd name="connsiteY25" fmla="*/ 564187 h 1317161"/>
                <a:gd name="connsiteX26" fmla="*/ 369440 w 1505326"/>
                <a:gd name="connsiteY26" fmla="*/ 516038 h 1317161"/>
                <a:gd name="connsiteX27" fmla="*/ 268716 w 1505326"/>
                <a:gd name="connsiteY27" fmla="*/ 470657 h 1317161"/>
                <a:gd name="connsiteX28" fmla="*/ 237724 w 1505326"/>
                <a:gd name="connsiteY28" fmla="*/ 469550 h 1317161"/>
                <a:gd name="connsiteX29" fmla="*/ 129805 w 1505326"/>
                <a:gd name="connsiteY29" fmla="*/ 566954 h 1317161"/>
                <a:gd name="connsiteX30" fmla="*/ 63947 w 1505326"/>
                <a:gd name="connsiteY30" fmla="*/ 734089 h 1317161"/>
                <a:gd name="connsiteX31" fmla="*/ 115969 w 1505326"/>
                <a:gd name="connsiteY31" fmla="*/ 897904 h 1317161"/>
                <a:gd name="connsiteX32" fmla="*/ 290300 w 1505326"/>
                <a:gd name="connsiteY32" fmla="*/ 1058952 h 1317161"/>
                <a:gd name="connsiteX33" fmla="*/ 637853 w 1505326"/>
                <a:gd name="connsiteY33" fmla="*/ 1211145 h 1317161"/>
                <a:gd name="connsiteX34" fmla="*/ 1114909 w 1505326"/>
                <a:gd name="connsiteY34" fmla="*/ 1281984 h 1317161"/>
                <a:gd name="connsiteX35" fmla="*/ 1478512 w 1505326"/>
                <a:gd name="connsiteY35" fmla="*/ 1286965 h 1317161"/>
                <a:gd name="connsiteX36" fmla="*/ 1508950 w 1505326"/>
                <a:gd name="connsiteY36" fmla="*/ 1288625 h 1317161"/>
                <a:gd name="connsiteX37" fmla="*/ 1507844 w 1505326"/>
                <a:gd name="connsiteY37" fmla="*/ 1291392 h 13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05326" h="1317161">
                  <a:moveTo>
                    <a:pt x="1507844" y="1291392"/>
                  </a:moveTo>
                  <a:cubicBezTo>
                    <a:pt x="1471871" y="1294713"/>
                    <a:pt x="1435344" y="1298587"/>
                    <a:pt x="1399371" y="1301908"/>
                  </a:cubicBezTo>
                  <a:cubicBezTo>
                    <a:pt x="1257694" y="1314636"/>
                    <a:pt x="1116016" y="1320171"/>
                    <a:pt x="973784" y="1315743"/>
                  </a:cubicBezTo>
                  <a:cubicBezTo>
                    <a:pt x="834874" y="1311316"/>
                    <a:pt x="697070" y="1295820"/>
                    <a:pt x="562033" y="1262614"/>
                  </a:cubicBezTo>
                  <a:cubicBezTo>
                    <a:pt x="445260" y="1234389"/>
                    <a:pt x="331807" y="1193989"/>
                    <a:pt x="228869" y="1130898"/>
                  </a:cubicBezTo>
                  <a:cubicBezTo>
                    <a:pt x="157477" y="1087177"/>
                    <a:pt x="93279" y="1035708"/>
                    <a:pt x="50665" y="961549"/>
                  </a:cubicBezTo>
                  <a:cubicBezTo>
                    <a:pt x="-5232" y="864145"/>
                    <a:pt x="-17407" y="760654"/>
                    <a:pt x="26867" y="657716"/>
                  </a:cubicBezTo>
                  <a:cubicBezTo>
                    <a:pt x="62287" y="575809"/>
                    <a:pt x="123164" y="512164"/>
                    <a:pt x="200091" y="465676"/>
                  </a:cubicBezTo>
                  <a:cubicBezTo>
                    <a:pt x="208945" y="460142"/>
                    <a:pt x="217800" y="455161"/>
                    <a:pt x="228316" y="449074"/>
                  </a:cubicBezTo>
                  <a:cubicBezTo>
                    <a:pt x="206178" y="429150"/>
                    <a:pt x="184595" y="411440"/>
                    <a:pt x="164671" y="391517"/>
                  </a:cubicBezTo>
                  <a:cubicBezTo>
                    <a:pt x="134233" y="362185"/>
                    <a:pt x="104347" y="331747"/>
                    <a:pt x="92172" y="289133"/>
                  </a:cubicBezTo>
                  <a:cubicBezTo>
                    <a:pt x="70035" y="209992"/>
                    <a:pt x="87745" y="140260"/>
                    <a:pt x="141981" y="78830"/>
                  </a:cubicBezTo>
                  <a:cubicBezTo>
                    <a:pt x="202858" y="9651"/>
                    <a:pt x="280338" y="-10273"/>
                    <a:pt x="368886" y="4670"/>
                  </a:cubicBezTo>
                  <a:cubicBezTo>
                    <a:pt x="394344" y="9097"/>
                    <a:pt x="419249" y="15185"/>
                    <a:pt x="444706" y="20719"/>
                  </a:cubicBezTo>
                  <a:cubicBezTo>
                    <a:pt x="444706" y="22933"/>
                    <a:pt x="444153" y="25147"/>
                    <a:pt x="444153" y="27361"/>
                  </a:cubicBezTo>
                  <a:cubicBezTo>
                    <a:pt x="438065" y="26807"/>
                    <a:pt x="431977" y="26254"/>
                    <a:pt x="425890" y="25700"/>
                  </a:cubicBezTo>
                  <a:cubicBezTo>
                    <a:pt x="419802" y="24594"/>
                    <a:pt x="413161" y="23487"/>
                    <a:pt x="407073" y="22380"/>
                  </a:cubicBezTo>
                  <a:cubicBezTo>
                    <a:pt x="316864" y="3563"/>
                    <a:pt x="239384" y="27361"/>
                    <a:pt x="175186" y="92665"/>
                  </a:cubicBezTo>
                  <a:cubicBezTo>
                    <a:pt x="120397" y="148008"/>
                    <a:pt x="115416" y="229362"/>
                    <a:pt x="147515" y="292453"/>
                  </a:cubicBezTo>
                  <a:cubicBezTo>
                    <a:pt x="188469" y="372147"/>
                    <a:pt x="258754" y="421402"/>
                    <a:pt x="332914" y="465123"/>
                  </a:cubicBezTo>
                  <a:cubicBezTo>
                    <a:pt x="400432" y="505523"/>
                    <a:pt x="476805" y="522680"/>
                    <a:pt x="551518" y="543710"/>
                  </a:cubicBezTo>
                  <a:cubicBezTo>
                    <a:pt x="632872" y="566401"/>
                    <a:pt x="713673" y="589091"/>
                    <a:pt x="786172" y="633919"/>
                  </a:cubicBezTo>
                  <a:cubicBezTo>
                    <a:pt x="812183" y="649968"/>
                    <a:pt x="834874" y="670999"/>
                    <a:pt x="858671" y="690369"/>
                  </a:cubicBezTo>
                  <a:cubicBezTo>
                    <a:pt x="861992" y="693136"/>
                    <a:pt x="864205" y="697010"/>
                    <a:pt x="865866" y="699223"/>
                  </a:cubicBezTo>
                  <a:cubicBezTo>
                    <a:pt x="827679" y="675979"/>
                    <a:pt x="790046" y="650522"/>
                    <a:pt x="750199" y="628938"/>
                  </a:cubicBezTo>
                  <a:cubicBezTo>
                    <a:pt x="688769" y="595179"/>
                    <a:pt x="620143" y="580790"/>
                    <a:pt x="552625" y="564187"/>
                  </a:cubicBezTo>
                  <a:cubicBezTo>
                    <a:pt x="491194" y="548691"/>
                    <a:pt x="429764" y="534855"/>
                    <a:pt x="369440" y="516038"/>
                  </a:cubicBezTo>
                  <a:cubicBezTo>
                    <a:pt x="334574" y="504970"/>
                    <a:pt x="301922" y="486707"/>
                    <a:pt x="268716" y="470657"/>
                  </a:cubicBezTo>
                  <a:cubicBezTo>
                    <a:pt x="257647" y="465676"/>
                    <a:pt x="248792" y="459589"/>
                    <a:pt x="237724" y="469550"/>
                  </a:cubicBezTo>
                  <a:cubicBezTo>
                    <a:pt x="201751" y="502203"/>
                    <a:pt x="161904" y="530981"/>
                    <a:pt x="129805" y="566954"/>
                  </a:cubicBezTo>
                  <a:cubicBezTo>
                    <a:pt x="88851" y="613442"/>
                    <a:pt x="61180" y="669338"/>
                    <a:pt x="63947" y="734089"/>
                  </a:cubicBezTo>
                  <a:cubicBezTo>
                    <a:pt x="66161" y="793306"/>
                    <a:pt x="85531" y="847543"/>
                    <a:pt x="115969" y="897904"/>
                  </a:cubicBezTo>
                  <a:cubicBezTo>
                    <a:pt x="158583" y="968743"/>
                    <a:pt x="222781" y="1015785"/>
                    <a:pt x="290300" y="1058952"/>
                  </a:cubicBezTo>
                  <a:cubicBezTo>
                    <a:pt x="398218" y="1127578"/>
                    <a:pt x="515545" y="1176279"/>
                    <a:pt x="637853" y="1211145"/>
                  </a:cubicBezTo>
                  <a:cubicBezTo>
                    <a:pt x="793920" y="1255420"/>
                    <a:pt x="953308" y="1278664"/>
                    <a:pt x="1114909" y="1281984"/>
                  </a:cubicBezTo>
                  <a:cubicBezTo>
                    <a:pt x="1236110" y="1284752"/>
                    <a:pt x="1357311" y="1285305"/>
                    <a:pt x="1478512" y="1286965"/>
                  </a:cubicBezTo>
                  <a:cubicBezTo>
                    <a:pt x="1488473" y="1286965"/>
                    <a:pt x="1498989" y="1288072"/>
                    <a:pt x="1508950" y="1288625"/>
                  </a:cubicBezTo>
                  <a:cubicBezTo>
                    <a:pt x="1507844" y="1289732"/>
                    <a:pt x="1507844" y="1290839"/>
                    <a:pt x="1507844" y="1291392"/>
                  </a:cubicBezTo>
                  <a:close/>
                </a:path>
              </a:pathLst>
            </a:custGeom>
            <a:grpFill/>
            <a:ln w="553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76E5181-0308-4AAA-8FF0-7953A53B1C14}"/>
                </a:ext>
              </a:extLst>
            </p:cNvPr>
            <p:cNvSpPr/>
            <p:nvPr/>
          </p:nvSpPr>
          <p:spPr>
            <a:xfrm>
              <a:off x="10383787" y="607109"/>
              <a:ext cx="1106974" cy="709156"/>
            </a:xfrm>
            <a:custGeom>
              <a:avLst/>
              <a:gdLst>
                <a:gd name="connsiteX0" fmla="*/ 4810 w 1416778"/>
                <a:gd name="connsiteY0" fmla="*/ 0 h 907623"/>
                <a:gd name="connsiteX1" fmla="*/ 38570 w 1416778"/>
                <a:gd name="connsiteY1" fmla="*/ 66411 h 907623"/>
                <a:gd name="connsiteX2" fmla="*/ 130439 w 1416778"/>
                <a:gd name="connsiteY2" fmla="*/ 203108 h 907623"/>
                <a:gd name="connsiteX3" fmla="*/ 316391 w 1416778"/>
                <a:gd name="connsiteY3" fmla="*/ 395702 h 907623"/>
                <a:gd name="connsiteX4" fmla="*/ 655643 w 1416778"/>
                <a:gd name="connsiteY4" fmla="*/ 623714 h 907623"/>
                <a:gd name="connsiteX5" fmla="*/ 752493 w 1416778"/>
                <a:gd name="connsiteY5" fmla="*/ 675183 h 907623"/>
                <a:gd name="connsiteX6" fmla="*/ 874801 w 1416778"/>
                <a:gd name="connsiteY6" fmla="*/ 700088 h 907623"/>
                <a:gd name="connsiteX7" fmla="*/ 1096726 w 1416778"/>
                <a:gd name="connsiteY7" fmla="*/ 680164 h 907623"/>
                <a:gd name="connsiteX8" fmla="*/ 1400558 w 1416778"/>
                <a:gd name="connsiteY8" fmla="*/ 664668 h 907623"/>
                <a:gd name="connsiteX9" fmla="*/ 1416608 w 1416778"/>
                <a:gd name="connsiteY9" fmla="*/ 665775 h 907623"/>
                <a:gd name="connsiteX10" fmla="*/ 1417161 w 1416778"/>
                <a:gd name="connsiteY10" fmla="*/ 670203 h 907623"/>
                <a:gd name="connsiteX11" fmla="*/ 1289873 w 1416778"/>
                <a:gd name="connsiteY11" fmla="*/ 683485 h 907623"/>
                <a:gd name="connsiteX12" fmla="*/ 1117756 w 1416778"/>
                <a:gd name="connsiteY12" fmla="*/ 715584 h 907623"/>
                <a:gd name="connsiteX13" fmla="*/ 1040830 w 1416778"/>
                <a:gd name="connsiteY13" fmla="*/ 758198 h 907623"/>
                <a:gd name="connsiteX14" fmla="*/ 1032528 w 1416778"/>
                <a:gd name="connsiteY14" fmla="*/ 835678 h 907623"/>
                <a:gd name="connsiteX15" fmla="*/ 1091192 w 1416778"/>
                <a:gd name="connsiteY15" fmla="*/ 899322 h 907623"/>
                <a:gd name="connsiteX16" fmla="*/ 1096172 w 1416778"/>
                <a:gd name="connsiteY16" fmla="*/ 908730 h 907623"/>
                <a:gd name="connsiteX17" fmla="*/ 1006517 w 1416778"/>
                <a:gd name="connsiteY17" fmla="*/ 857262 h 907623"/>
                <a:gd name="connsiteX18" fmla="*/ 769649 w 1416778"/>
                <a:gd name="connsiteY18" fmla="*/ 732740 h 907623"/>
                <a:gd name="connsiteX19" fmla="*/ 227842 w 1416778"/>
                <a:gd name="connsiteY19" fmla="*/ 411751 h 907623"/>
                <a:gd name="connsiteX20" fmla="*/ 35802 w 1416778"/>
                <a:gd name="connsiteY20" fmla="*/ 190380 h 907623"/>
                <a:gd name="connsiteX21" fmla="*/ 4810 w 1416778"/>
                <a:gd name="connsiteY21" fmla="*/ 0 h 9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6778" h="907623">
                  <a:moveTo>
                    <a:pt x="4810" y="0"/>
                  </a:moveTo>
                  <a:cubicBezTo>
                    <a:pt x="16432" y="23244"/>
                    <a:pt x="25841" y="45935"/>
                    <a:pt x="38570" y="66411"/>
                  </a:cubicBezTo>
                  <a:cubicBezTo>
                    <a:pt x="67901" y="112899"/>
                    <a:pt x="94466" y="162155"/>
                    <a:pt x="130439" y="203108"/>
                  </a:cubicBezTo>
                  <a:cubicBezTo>
                    <a:pt x="189102" y="270073"/>
                    <a:pt x="253300" y="332057"/>
                    <a:pt x="316391" y="395702"/>
                  </a:cubicBezTo>
                  <a:cubicBezTo>
                    <a:pt x="414348" y="494212"/>
                    <a:pt x="534995" y="558963"/>
                    <a:pt x="655643" y="623714"/>
                  </a:cubicBezTo>
                  <a:cubicBezTo>
                    <a:pt x="687742" y="640871"/>
                    <a:pt x="720394" y="657474"/>
                    <a:pt x="752493" y="675183"/>
                  </a:cubicBezTo>
                  <a:cubicBezTo>
                    <a:pt x="790680" y="696214"/>
                    <a:pt x="831080" y="704515"/>
                    <a:pt x="874801" y="700088"/>
                  </a:cubicBezTo>
                  <a:cubicBezTo>
                    <a:pt x="948407" y="692340"/>
                    <a:pt x="1022566" y="686805"/>
                    <a:pt x="1096726" y="680164"/>
                  </a:cubicBezTo>
                  <a:cubicBezTo>
                    <a:pt x="1198003" y="671309"/>
                    <a:pt x="1298727" y="660794"/>
                    <a:pt x="1400558" y="664668"/>
                  </a:cubicBezTo>
                  <a:cubicBezTo>
                    <a:pt x="1406093" y="664668"/>
                    <a:pt x="1411627" y="665222"/>
                    <a:pt x="1416608" y="665775"/>
                  </a:cubicBezTo>
                  <a:cubicBezTo>
                    <a:pt x="1416608" y="667435"/>
                    <a:pt x="1416608" y="669096"/>
                    <a:pt x="1417161" y="670203"/>
                  </a:cubicBezTo>
                  <a:cubicBezTo>
                    <a:pt x="1374547" y="674630"/>
                    <a:pt x="1332487" y="679611"/>
                    <a:pt x="1289873" y="683485"/>
                  </a:cubicBezTo>
                  <a:cubicBezTo>
                    <a:pt x="1231209" y="689019"/>
                    <a:pt x="1172546" y="693447"/>
                    <a:pt x="1117756" y="715584"/>
                  </a:cubicBezTo>
                  <a:cubicBezTo>
                    <a:pt x="1090638" y="726652"/>
                    <a:pt x="1064074" y="741041"/>
                    <a:pt x="1040830" y="758198"/>
                  </a:cubicBezTo>
                  <a:cubicBezTo>
                    <a:pt x="1016479" y="776461"/>
                    <a:pt x="1013711" y="811880"/>
                    <a:pt x="1032528" y="835678"/>
                  </a:cubicBezTo>
                  <a:cubicBezTo>
                    <a:pt x="1050238" y="858368"/>
                    <a:pt x="1071268" y="878292"/>
                    <a:pt x="1091192" y="899322"/>
                  </a:cubicBezTo>
                  <a:cubicBezTo>
                    <a:pt x="1093405" y="901536"/>
                    <a:pt x="1095619" y="903750"/>
                    <a:pt x="1096172" y="908730"/>
                  </a:cubicBezTo>
                  <a:cubicBezTo>
                    <a:pt x="1066287" y="891574"/>
                    <a:pt x="1036956" y="873311"/>
                    <a:pt x="1006517" y="857262"/>
                  </a:cubicBezTo>
                  <a:cubicBezTo>
                    <a:pt x="927930" y="815201"/>
                    <a:pt x="849343" y="772587"/>
                    <a:pt x="769649" y="732740"/>
                  </a:cubicBezTo>
                  <a:cubicBezTo>
                    <a:pt x="581483" y="638104"/>
                    <a:pt x="392764" y="545128"/>
                    <a:pt x="227842" y="411751"/>
                  </a:cubicBezTo>
                  <a:cubicBezTo>
                    <a:pt x="150916" y="349214"/>
                    <a:pt x="80630" y="280588"/>
                    <a:pt x="35802" y="190380"/>
                  </a:cubicBezTo>
                  <a:cubicBezTo>
                    <a:pt x="5364" y="130609"/>
                    <a:pt x="-7919" y="68625"/>
                    <a:pt x="4810" y="0"/>
                  </a:cubicBezTo>
                  <a:close/>
                </a:path>
              </a:pathLst>
            </a:custGeom>
            <a:grpFill/>
            <a:ln w="553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6497464-B3E8-4C3B-BB51-53391021FCDC}"/>
                </a:ext>
              </a:extLst>
            </p:cNvPr>
            <p:cNvSpPr/>
            <p:nvPr userDrawn="1"/>
          </p:nvSpPr>
          <p:spPr>
            <a:xfrm>
              <a:off x="11776885" y="1615030"/>
              <a:ext cx="415115" cy="683210"/>
            </a:xfrm>
            <a:custGeom>
              <a:avLst/>
              <a:gdLst>
                <a:gd name="connsiteX0" fmla="*/ 0 w 531291"/>
                <a:gd name="connsiteY0" fmla="*/ 226944 h 874417"/>
                <a:gd name="connsiteX1" fmla="*/ 103491 w 531291"/>
                <a:gd name="connsiteY1" fmla="*/ 77518 h 874417"/>
                <a:gd name="connsiteX2" fmla="*/ 396809 w 531291"/>
                <a:gd name="connsiteY2" fmla="*/ 11107 h 874417"/>
                <a:gd name="connsiteX3" fmla="*/ 474289 w 531291"/>
                <a:gd name="connsiteY3" fmla="*/ 61469 h 874417"/>
                <a:gd name="connsiteX4" fmla="*/ 530738 w 531291"/>
                <a:gd name="connsiteY4" fmla="*/ 163300 h 874417"/>
                <a:gd name="connsiteX5" fmla="*/ 520777 w 531291"/>
                <a:gd name="connsiteY5" fmla="*/ 280073 h 874417"/>
                <a:gd name="connsiteX6" fmla="*/ 446064 w 531291"/>
                <a:gd name="connsiteY6" fmla="*/ 449423 h 874417"/>
                <a:gd name="connsiteX7" fmla="*/ 379099 w 531291"/>
                <a:gd name="connsiteY7" fmla="*/ 613238 h 874417"/>
                <a:gd name="connsiteX8" fmla="*/ 341466 w 531291"/>
                <a:gd name="connsiteY8" fmla="*/ 759343 h 874417"/>
                <a:gd name="connsiteX9" fmla="*/ 321542 w 531291"/>
                <a:gd name="connsiteY9" fmla="*/ 876670 h 874417"/>
                <a:gd name="connsiteX10" fmla="*/ 314348 w 531291"/>
                <a:gd name="connsiteY10" fmla="*/ 819113 h 874417"/>
                <a:gd name="connsiteX11" fmla="*/ 363049 w 531291"/>
                <a:gd name="connsiteY11" fmla="*/ 575605 h 874417"/>
                <a:gd name="connsiteX12" fmla="*/ 461007 w 531291"/>
                <a:gd name="connsiteY12" fmla="*/ 350912 h 874417"/>
                <a:gd name="connsiteX13" fmla="*/ 492552 w 531291"/>
                <a:gd name="connsiteY13" fmla="*/ 194292 h 874417"/>
                <a:gd name="connsiteX14" fmla="*/ 344786 w 531291"/>
                <a:gd name="connsiteY14" fmla="*/ 44866 h 874417"/>
                <a:gd name="connsiteX15" fmla="*/ 104598 w 531291"/>
                <a:gd name="connsiteY15" fmla="*/ 115152 h 874417"/>
                <a:gd name="connsiteX16" fmla="*/ 0 w 531291"/>
                <a:gd name="connsiteY16" fmla="*/ 226944 h 8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291" h="874417">
                  <a:moveTo>
                    <a:pt x="0" y="226944"/>
                  </a:moveTo>
                  <a:cubicBezTo>
                    <a:pt x="17156" y="164960"/>
                    <a:pt x="54789" y="117365"/>
                    <a:pt x="103491" y="77518"/>
                  </a:cubicBezTo>
                  <a:cubicBezTo>
                    <a:pt x="189826" y="6679"/>
                    <a:pt x="289444" y="-16011"/>
                    <a:pt x="396809" y="11107"/>
                  </a:cubicBezTo>
                  <a:cubicBezTo>
                    <a:pt x="425034" y="18302"/>
                    <a:pt x="451045" y="41546"/>
                    <a:pt x="474289" y="61469"/>
                  </a:cubicBezTo>
                  <a:cubicBezTo>
                    <a:pt x="504727" y="88034"/>
                    <a:pt x="524097" y="123453"/>
                    <a:pt x="530738" y="163300"/>
                  </a:cubicBezTo>
                  <a:cubicBezTo>
                    <a:pt x="536826" y="202593"/>
                    <a:pt x="531845" y="241887"/>
                    <a:pt x="520777" y="280073"/>
                  </a:cubicBezTo>
                  <a:cubicBezTo>
                    <a:pt x="503620" y="339844"/>
                    <a:pt x="472628" y="394080"/>
                    <a:pt x="446064" y="449423"/>
                  </a:cubicBezTo>
                  <a:cubicBezTo>
                    <a:pt x="420606" y="502552"/>
                    <a:pt x="397915" y="557342"/>
                    <a:pt x="379099" y="613238"/>
                  </a:cubicBezTo>
                  <a:cubicBezTo>
                    <a:pt x="363049" y="660832"/>
                    <a:pt x="351981" y="710088"/>
                    <a:pt x="341466" y="759343"/>
                  </a:cubicBezTo>
                  <a:cubicBezTo>
                    <a:pt x="333718" y="797530"/>
                    <a:pt x="330397" y="836823"/>
                    <a:pt x="321542" y="876670"/>
                  </a:cubicBezTo>
                  <a:cubicBezTo>
                    <a:pt x="318775" y="857300"/>
                    <a:pt x="314901" y="838483"/>
                    <a:pt x="314348" y="819113"/>
                  </a:cubicBezTo>
                  <a:cubicBezTo>
                    <a:pt x="309920" y="733885"/>
                    <a:pt x="330951" y="653638"/>
                    <a:pt x="363049" y="575605"/>
                  </a:cubicBezTo>
                  <a:cubicBezTo>
                    <a:pt x="394595" y="500338"/>
                    <a:pt x="430014" y="426732"/>
                    <a:pt x="461007" y="350912"/>
                  </a:cubicBezTo>
                  <a:cubicBezTo>
                    <a:pt x="481483" y="301104"/>
                    <a:pt x="500853" y="249635"/>
                    <a:pt x="492552" y="194292"/>
                  </a:cubicBezTo>
                  <a:cubicBezTo>
                    <a:pt x="480377" y="110724"/>
                    <a:pt x="428908" y="53721"/>
                    <a:pt x="344786" y="44866"/>
                  </a:cubicBezTo>
                  <a:cubicBezTo>
                    <a:pt x="255684" y="35458"/>
                    <a:pt x="177097" y="64790"/>
                    <a:pt x="104598" y="115152"/>
                  </a:cubicBezTo>
                  <a:cubicBezTo>
                    <a:pt x="61431" y="144483"/>
                    <a:pt x="26011" y="181563"/>
                    <a:pt x="0" y="226944"/>
                  </a:cubicBezTo>
                  <a:close/>
                </a:path>
              </a:pathLst>
            </a:custGeom>
            <a:grpFill/>
            <a:ln w="5531" cap="flat">
              <a:noFill/>
              <a:prstDash val="solid"/>
              <a:miter/>
            </a:ln>
          </p:spPr>
          <p:txBody>
            <a:bodyPr rtlCol="0" anchor="ctr"/>
            <a:lstStyle/>
            <a:p>
              <a:endParaRPr lang="en-US"/>
            </a:p>
          </p:txBody>
        </p:sp>
        <p:grpSp>
          <p:nvGrpSpPr>
            <p:cNvPr id="3" name="Group 2">
              <a:extLst>
                <a:ext uri="{FF2B5EF4-FFF2-40B4-BE49-F238E27FC236}">
                  <a16:creationId xmlns:a16="http://schemas.microsoft.com/office/drawing/2014/main" id="{E420EDE7-2BF9-4E05-81B2-88D3886D1F65}"/>
                </a:ext>
              </a:extLst>
            </p:cNvPr>
            <p:cNvGrpSpPr/>
            <p:nvPr userDrawn="1"/>
          </p:nvGrpSpPr>
          <p:grpSpPr>
            <a:xfrm>
              <a:off x="11017480" y="309106"/>
              <a:ext cx="667060" cy="841378"/>
              <a:chOff x="10512715" y="-139148"/>
              <a:chExt cx="1292932" cy="1630806"/>
            </a:xfrm>
            <a:grpFill/>
          </p:grpSpPr>
          <p:sp>
            <p:nvSpPr>
              <p:cNvPr id="53" name="Freeform: Shape 52">
                <a:extLst>
                  <a:ext uri="{FF2B5EF4-FFF2-40B4-BE49-F238E27FC236}">
                    <a16:creationId xmlns:a16="http://schemas.microsoft.com/office/drawing/2014/main" id="{A22C5BA3-128D-4B16-AF22-A729590AD7A2}"/>
                  </a:ext>
                </a:extLst>
              </p:cNvPr>
              <p:cNvSpPr/>
              <p:nvPr/>
            </p:nvSpPr>
            <p:spPr>
              <a:xfrm>
                <a:off x="10512715" y="-139148"/>
                <a:ext cx="1292932" cy="1630806"/>
              </a:xfrm>
              <a:custGeom>
                <a:avLst/>
                <a:gdLst>
                  <a:gd name="connsiteX0" fmla="*/ 687060 w 1588341"/>
                  <a:gd name="connsiteY0" fmla="*/ 478632 h 2003413"/>
                  <a:gd name="connsiteX1" fmla="*/ 675992 w 1588341"/>
                  <a:gd name="connsiteY1" fmla="*/ 459815 h 2003413"/>
                  <a:gd name="connsiteX2" fmla="*/ 513837 w 1588341"/>
                  <a:gd name="connsiteY2" fmla="*/ 217967 h 2003413"/>
                  <a:gd name="connsiteX3" fmla="*/ 350022 w 1588341"/>
                  <a:gd name="connsiteY3" fmla="*/ 107281 h 2003413"/>
                  <a:gd name="connsiteX4" fmla="*/ 181226 w 1588341"/>
                  <a:gd name="connsiteY4" fmla="*/ 156536 h 2003413"/>
                  <a:gd name="connsiteX5" fmla="*/ 138612 w 1588341"/>
                  <a:gd name="connsiteY5" fmla="*/ 298214 h 2003413"/>
                  <a:gd name="connsiteX6" fmla="*/ 146914 w 1588341"/>
                  <a:gd name="connsiteY6" fmla="*/ 473651 h 2003413"/>
                  <a:gd name="connsiteX7" fmla="*/ 169051 w 1588341"/>
                  <a:gd name="connsiteY7" fmla="*/ 600386 h 2003413"/>
                  <a:gd name="connsiteX8" fmla="*/ 221627 w 1588341"/>
                  <a:gd name="connsiteY8" fmla="*/ 781911 h 2003413"/>
                  <a:gd name="connsiteX9" fmla="*/ 285824 w 1588341"/>
                  <a:gd name="connsiteY9" fmla="*/ 945172 h 2003413"/>
                  <a:gd name="connsiteX10" fmla="*/ 384888 w 1588341"/>
                  <a:gd name="connsiteY10" fmla="*/ 1122270 h 2003413"/>
                  <a:gd name="connsiteX11" fmla="*/ 564753 w 1588341"/>
                  <a:gd name="connsiteY11" fmla="*/ 1288298 h 2003413"/>
                  <a:gd name="connsiteX12" fmla="*/ 741296 w 1588341"/>
                  <a:gd name="connsiteY12" fmla="*/ 1304348 h 2003413"/>
                  <a:gd name="connsiteX13" fmla="*/ 927249 w 1588341"/>
                  <a:gd name="connsiteY13" fmla="*/ 1231295 h 2003413"/>
                  <a:gd name="connsiteX14" fmla="*/ 1272035 w 1588341"/>
                  <a:gd name="connsiteY14" fmla="*/ 1158243 h 2003413"/>
                  <a:gd name="connsiteX15" fmla="*/ 1485105 w 1588341"/>
                  <a:gd name="connsiteY15" fmla="*/ 1217460 h 2003413"/>
                  <a:gd name="connsiteX16" fmla="*/ 1589703 w 1588341"/>
                  <a:gd name="connsiteY16" fmla="*/ 1410053 h 2003413"/>
                  <a:gd name="connsiteX17" fmla="*/ 1515544 w 1588341"/>
                  <a:gd name="connsiteY17" fmla="*/ 1687874 h 2003413"/>
                  <a:gd name="connsiteX18" fmla="*/ 1291958 w 1588341"/>
                  <a:gd name="connsiteY18" fmla="*/ 1953520 h 2003413"/>
                  <a:gd name="connsiteX19" fmla="*/ 1182379 w 1588341"/>
                  <a:gd name="connsiteY19" fmla="*/ 2007203 h 2003413"/>
                  <a:gd name="connsiteX20" fmla="*/ 1229421 w 1588341"/>
                  <a:gd name="connsiteY20" fmla="*/ 1940238 h 2003413"/>
                  <a:gd name="connsiteX21" fmla="*/ 1358923 w 1588341"/>
                  <a:gd name="connsiteY21" fmla="*/ 1770335 h 2003413"/>
                  <a:gd name="connsiteX22" fmla="*/ 1453006 w 1588341"/>
                  <a:gd name="connsiteY22" fmla="*/ 1470930 h 2003413"/>
                  <a:gd name="connsiteX23" fmla="*/ 1441938 w 1588341"/>
                  <a:gd name="connsiteY23" fmla="*/ 1385149 h 2003413"/>
                  <a:gd name="connsiteX24" fmla="*/ 1420907 w 1588341"/>
                  <a:gd name="connsiteY24" fmla="*/ 1348069 h 2003413"/>
                  <a:gd name="connsiteX25" fmla="*/ 1283104 w 1588341"/>
                  <a:gd name="connsiteY25" fmla="*/ 1266715 h 2003413"/>
                  <a:gd name="connsiteX26" fmla="*/ 1087190 w 1588341"/>
                  <a:gd name="connsiteY26" fmla="*/ 1278890 h 2003413"/>
                  <a:gd name="connsiteX27" fmla="*/ 860837 w 1588341"/>
                  <a:gd name="connsiteY27" fmla="*/ 1353050 h 2003413"/>
                  <a:gd name="connsiteX28" fmla="*/ 460155 w 1588341"/>
                  <a:gd name="connsiteY28" fmla="*/ 1282211 h 2003413"/>
                  <a:gd name="connsiteX29" fmla="*/ 279737 w 1588341"/>
                  <a:gd name="connsiteY29" fmla="*/ 1072461 h 2003413"/>
                  <a:gd name="connsiteX30" fmla="*/ 138059 w 1588341"/>
                  <a:gd name="connsiteY30" fmla="*/ 782464 h 2003413"/>
                  <a:gd name="connsiteX31" fmla="*/ 39548 w 1588341"/>
                  <a:gd name="connsiteY31" fmla="*/ 491361 h 2003413"/>
                  <a:gd name="connsiteX32" fmla="*/ 1362 w 1588341"/>
                  <a:gd name="connsiteY32" fmla="*/ 311496 h 2003413"/>
                  <a:gd name="connsiteX33" fmla="*/ 5236 w 1588341"/>
                  <a:gd name="connsiteY33" fmla="*/ 153769 h 2003413"/>
                  <a:gd name="connsiteX34" fmla="*/ 102639 w 1588341"/>
                  <a:gd name="connsiteY34" fmla="*/ 23713 h 2003413"/>
                  <a:gd name="connsiteX35" fmla="*/ 286378 w 1588341"/>
                  <a:gd name="connsiteY35" fmla="*/ 15965 h 2003413"/>
                  <a:gd name="connsiteX36" fmla="*/ 622309 w 1588341"/>
                  <a:gd name="connsiteY36" fmla="*/ 305409 h 2003413"/>
                  <a:gd name="connsiteX37" fmla="*/ 686507 w 1588341"/>
                  <a:gd name="connsiteY37" fmla="*/ 453174 h 2003413"/>
                  <a:gd name="connsiteX38" fmla="*/ 689274 w 1588341"/>
                  <a:gd name="connsiteY38" fmla="*/ 478078 h 2003413"/>
                  <a:gd name="connsiteX39" fmla="*/ 687060 w 1588341"/>
                  <a:gd name="connsiteY39" fmla="*/ 478632 h 20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88341" h="2003413">
                    <a:moveTo>
                      <a:pt x="687060" y="478632"/>
                    </a:moveTo>
                    <a:cubicBezTo>
                      <a:pt x="683186" y="472544"/>
                      <a:pt x="679312" y="466456"/>
                      <a:pt x="675992" y="459815"/>
                    </a:cubicBezTo>
                    <a:cubicBezTo>
                      <a:pt x="631718" y="372373"/>
                      <a:pt x="579142" y="290466"/>
                      <a:pt x="513837" y="217967"/>
                    </a:cubicBezTo>
                    <a:cubicBezTo>
                      <a:pt x="468456" y="167605"/>
                      <a:pt x="416434" y="126651"/>
                      <a:pt x="350022" y="107281"/>
                    </a:cubicBezTo>
                    <a:cubicBezTo>
                      <a:pt x="284164" y="88464"/>
                      <a:pt x="226054" y="105067"/>
                      <a:pt x="181226" y="156536"/>
                    </a:cubicBezTo>
                    <a:cubicBezTo>
                      <a:pt x="146360" y="196383"/>
                      <a:pt x="136952" y="246745"/>
                      <a:pt x="138612" y="298214"/>
                    </a:cubicBezTo>
                    <a:cubicBezTo>
                      <a:pt x="140273" y="356877"/>
                      <a:pt x="141379" y="414987"/>
                      <a:pt x="146914" y="473651"/>
                    </a:cubicBezTo>
                    <a:cubicBezTo>
                      <a:pt x="150788" y="516265"/>
                      <a:pt x="159089" y="558879"/>
                      <a:pt x="169051" y="600386"/>
                    </a:cubicBezTo>
                    <a:cubicBezTo>
                      <a:pt x="184547" y="661263"/>
                      <a:pt x="201703" y="722141"/>
                      <a:pt x="221627" y="781911"/>
                    </a:cubicBezTo>
                    <a:cubicBezTo>
                      <a:pt x="240443" y="837254"/>
                      <a:pt x="264794" y="890936"/>
                      <a:pt x="285824" y="945172"/>
                    </a:cubicBezTo>
                    <a:cubicBezTo>
                      <a:pt x="310729" y="1008817"/>
                      <a:pt x="345041" y="1066927"/>
                      <a:pt x="384888" y="1122270"/>
                    </a:cubicBezTo>
                    <a:cubicBezTo>
                      <a:pt x="434143" y="1189235"/>
                      <a:pt x="491700" y="1247898"/>
                      <a:pt x="564753" y="1288298"/>
                    </a:cubicBezTo>
                    <a:cubicBezTo>
                      <a:pt x="621202" y="1319844"/>
                      <a:pt x="680973" y="1325378"/>
                      <a:pt x="741296" y="1304348"/>
                    </a:cubicBezTo>
                    <a:cubicBezTo>
                      <a:pt x="804387" y="1282211"/>
                      <a:pt x="865818" y="1256753"/>
                      <a:pt x="927249" y="1231295"/>
                    </a:cubicBezTo>
                    <a:cubicBezTo>
                      <a:pt x="1037934" y="1185361"/>
                      <a:pt x="1151387" y="1155476"/>
                      <a:pt x="1272035" y="1158243"/>
                    </a:cubicBezTo>
                    <a:cubicBezTo>
                      <a:pt x="1347855" y="1160456"/>
                      <a:pt x="1420907" y="1174292"/>
                      <a:pt x="1485105" y="1217460"/>
                    </a:cubicBezTo>
                    <a:cubicBezTo>
                      <a:pt x="1553730" y="1263394"/>
                      <a:pt x="1585276" y="1329252"/>
                      <a:pt x="1589703" y="1410053"/>
                    </a:cubicBezTo>
                    <a:cubicBezTo>
                      <a:pt x="1595238" y="1510777"/>
                      <a:pt x="1565906" y="1602093"/>
                      <a:pt x="1515544" y="1687874"/>
                    </a:cubicBezTo>
                    <a:cubicBezTo>
                      <a:pt x="1455773" y="1789152"/>
                      <a:pt x="1384381" y="1880468"/>
                      <a:pt x="1291958" y="1953520"/>
                    </a:cubicBezTo>
                    <a:cubicBezTo>
                      <a:pt x="1260413" y="1978425"/>
                      <a:pt x="1225547" y="1999455"/>
                      <a:pt x="1182379" y="2007203"/>
                    </a:cubicBezTo>
                    <a:cubicBezTo>
                      <a:pt x="1197876" y="1985066"/>
                      <a:pt x="1213372" y="1962375"/>
                      <a:pt x="1229421" y="1940238"/>
                    </a:cubicBezTo>
                    <a:cubicBezTo>
                      <a:pt x="1272588" y="1883235"/>
                      <a:pt x="1318523" y="1828445"/>
                      <a:pt x="1358923" y="1770335"/>
                    </a:cubicBezTo>
                    <a:cubicBezTo>
                      <a:pt x="1421461" y="1680680"/>
                      <a:pt x="1459647" y="1582169"/>
                      <a:pt x="1453006" y="1470930"/>
                    </a:cubicBezTo>
                    <a:cubicBezTo>
                      <a:pt x="1451346" y="1442152"/>
                      <a:pt x="1448025" y="1412820"/>
                      <a:pt x="1441938" y="1385149"/>
                    </a:cubicBezTo>
                    <a:cubicBezTo>
                      <a:pt x="1439170" y="1371866"/>
                      <a:pt x="1429209" y="1359137"/>
                      <a:pt x="1420907" y="1348069"/>
                    </a:cubicBezTo>
                    <a:cubicBezTo>
                      <a:pt x="1386041" y="1302688"/>
                      <a:pt x="1337893" y="1279444"/>
                      <a:pt x="1283104" y="1266715"/>
                    </a:cubicBezTo>
                    <a:cubicBezTo>
                      <a:pt x="1216692" y="1251772"/>
                      <a:pt x="1150834" y="1260627"/>
                      <a:pt x="1087190" y="1278890"/>
                    </a:cubicBezTo>
                    <a:cubicBezTo>
                      <a:pt x="1010816" y="1301027"/>
                      <a:pt x="936657" y="1329252"/>
                      <a:pt x="860837" y="1353050"/>
                    </a:cubicBezTo>
                    <a:cubicBezTo>
                      <a:pt x="715285" y="1398984"/>
                      <a:pt x="581356" y="1375740"/>
                      <a:pt x="460155" y="1282211"/>
                    </a:cubicBezTo>
                    <a:cubicBezTo>
                      <a:pt x="385995" y="1224654"/>
                      <a:pt x="328992" y="1151602"/>
                      <a:pt x="279737" y="1072461"/>
                    </a:cubicBezTo>
                    <a:cubicBezTo>
                      <a:pt x="222180" y="980592"/>
                      <a:pt x="174585" y="883742"/>
                      <a:pt x="138059" y="782464"/>
                    </a:cubicBezTo>
                    <a:cubicBezTo>
                      <a:pt x="103193" y="686168"/>
                      <a:pt x="73308" y="588211"/>
                      <a:pt x="39548" y="491361"/>
                    </a:cubicBezTo>
                    <a:cubicBezTo>
                      <a:pt x="19625" y="432697"/>
                      <a:pt x="4682" y="372927"/>
                      <a:pt x="1362" y="311496"/>
                    </a:cubicBezTo>
                    <a:cubicBezTo>
                      <a:pt x="-1959" y="258921"/>
                      <a:pt x="1362" y="206345"/>
                      <a:pt x="5236" y="153769"/>
                    </a:cubicBezTo>
                    <a:cubicBezTo>
                      <a:pt x="10217" y="90678"/>
                      <a:pt x="49510" y="50278"/>
                      <a:pt x="102639" y="23713"/>
                    </a:cubicBezTo>
                    <a:cubicBezTo>
                      <a:pt x="161856" y="-6172"/>
                      <a:pt x="222733" y="-6725"/>
                      <a:pt x="286378" y="15965"/>
                    </a:cubicBezTo>
                    <a:cubicBezTo>
                      <a:pt x="435250" y="70201"/>
                      <a:pt x="538188" y="175906"/>
                      <a:pt x="622309" y="305409"/>
                    </a:cubicBezTo>
                    <a:cubicBezTo>
                      <a:pt x="651641" y="351343"/>
                      <a:pt x="674885" y="399492"/>
                      <a:pt x="686507" y="453174"/>
                    </a:cubicBezTo>
                    <a:cubicBezTo>
                      <a:pt x="688167" y="461476"/>
                      <a:pt x="688167" y="469777"/>
                      <a:pt x="689274" y="478078"/>
                    </a:cubicBezTo>
                    <a:cubicBezTo>
                      <a:pt x="689274" y="478078"/>
                      <a:pt x="688167" y="478632"/>
                      <a:pt x="687060" y="478632"/>
                    </a:cubicBezTo>
                    <a:close/>
                  </a:path>
                </a:pathLst>
              </a:custGeom>
              <a:grpFill/>
              <a:ln w="553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C7E54EB-BE1F-4506-A298-64C9A4F9FE05}"/>
                  </a:ext>
                </a:extLst>
              </p:cNvPr>
              <p:cNvSpPr/>
              <p:nvPr/>
            </p:nvSpPr>
            <p:spPr>
              <a:xfrm>
                <a:off x="10895396" y="64446"/>
                <a:ext cx="563124" cy="558619"/>
              </a:xfrm>
              <a:custGeom>
                <a:avLst/>
                <a:gdLst>
                  <a:gd name="connsiteX0" fmla="*/ 0 w 691786"/>
                  <a:gd name="connsiteY0" fmla="*/ 688974 h 686251"/>
                  <a:gd name="connsiteX1" fmla="*/ 97404 w 691786"/>
                  <a:gd name="connsiteY1" fmla="*/ 594337 h 686251"/>
                  <a:gd name="connsiteX2" fmla="*/ 407877 w 691786"/>
                  <a:gd name="connsiteY2" fmla="*/ 465942 h 686251"/>
                  <a:gd name="connsiteX3" fmla="*/ 565051 w 691786"/>
                  <a:gd name="connsiteY3" fmla="*/ 401744 h 686251"/>
                  <a:gd name="connsiteX4" fmla="*/ 607112 w 691786"/>
                  <a:gd name="connsiteY4" fmla="*/ 139419 h 686251"/>
                  <a:gd name="connsiteX5" fmla="*/ 343126 w 691786"/>
                  <a:gd name="connsiteY5" fmla="*/ 24859 h 686251"/>
                  <a:gd name="connsiteX6" fmla="*/ 242955 w 691786"/>
                  <a:gd name="connsiteY6" fmla="*/ 30947 h 686251"/>
                  <a:gd name="connsiteX7" fmla="*/ 346447 w 691786"/>
                  <a:gd name="connsiteY7" fmla="*/ 1062 h 686251"/>
                  <a:gd name="connsiteX8" fmla="*/ 587742 w 691786"/>
                  <a:gd name="connsiteY8" fmla="*/ 61939 h 686251"/>
                  <a:gd name="connsiteX9" fmla="*/ 679611 w 691786"/>
                  <a:gd name="connsiteY9" fmla="*/ 158235 h 686251"/>
                  <a:gd name="connsiteX10" fmla="*/ 695107 w 691786"/>
                  <a:gd name="connsiteY10" fmla="*/ 260066 h 686251"/>
                  <a:gd name="connsiteX11" fmla="*/ 570032 w 691786"/>
                  <a:gd name="connsiteY11" fmla="*/ 438270 h 686251"/>
                  <a:gd name="connsiteX12" fmla="*/ 409537 w 691786"/>
                  <a:gd name="connsiteY12" fmla="*/ 494167 h 686251"/>
                  <a:gd name="connsiteX13" fmla="*/ 198681 w 691786"/>
                  <a:gd name="connsiteY13" fmla="*/ 569987 h 686251"/>
                  <a:gd name="connsiteX14" fmla="*/ 0 w 691786"/>
                  <a:gd name="connsiteY14" fmla="*/ 688974 h 68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1786" h="686251">
                    <a:moveTo>
                      <a:pt x="0" y="688974"/>
                    </a:moveTo>
                    <a:cubicBezTo>
                      <a:pt x="26011" y="650234"/>
                      <a:pt x="59770" y="619795"/>
                      <a:pt x="97404" y="594337"/>
                    </a:cubicBezTo>
                    <a:cubicBezTo>
                      <a:pt x="192040" y="530693"/>
                      <a:pt x="299405" y="496934"/>
                      <a:pt x="407877" y="465942"/>
                    </a:cubicBezTo>
                    <a:cubicBezTo>
                      <a:pt x="462667" y="449892"/>
                      <a:pt x="515242" y="428862"/>
                      <a:pt x="565051" y="401744"/>
                    </a:cubicBezTo>
                    <a:cubicBezTo>
                      <a:pt x="673523" y="342527"/>
                      <a:pt x="679611" y="218559"/>
                      <a:pt x="607112" y="139419"/>
                    </a:cubicBezTo>
                    <a:cubicBezTo>
                      <a:pt x="536273" y="62492"/>
                      <a:pt x="444404" y="30393"/>
                      <a:pt x="343126" y="24859"/>
                    </a:cubicBezTo>
                    <a:cubicBezTo>
                      <a:pt x="309367" y="22645"/>
                      <a:pt x="275608" y="28733"/>
                      <a:pt x="242955" y="30947"/>
                    </a:cubicBezTo>
                    <a:cubicBezTo>
                      <a:pt x="274501" y="14344"/>
                      <a:pt x="309367" y="3275"/>
                      <a:pt x="346447" y="1062"/>
                    </a:cubicBezTo>
                    <a:cubicBezTo>
                      <a:pt x="433335" y="-4473"/>
                      <a:pt x="515242" y="11023"/>
                      <a:pt x="587742" y="61939"/>
                    </a:cubicBezTo>
                    <a:cubicBezTo>
                      <a:pt x="624821" y="87950"/>
                      <a:pt x="656920" y="118388"/>
                      <a:pt x="679611" y="158235"/>
                    </a:cubicBezTo>
                    <a:cubicBezTo>
                      <a:pt x="697321" y="189781"/>
                      <a:pt x="696214" y="225200"/>
                      <a:pt x="695107" y="260066"/>
                    </a:cubicBezTo>
                    <a:cubicBezTo>
                      <a:pt x="692340" y="346401"/>
                      <a:pt x="642531" y="400084"/>
                      <a:pt x="570032" y="438270"/>
                    </a:cubicBezTo>
                    <a:cubicBezTo>
                      <a:pt x="519116" y="464835"/>
                      <a:pt x="464880" y="480331"/>
                      <a:pt x="409537" y="494167"/>
                    </a:cubicBezTo>
                    <a:cubicBezTo>
                      <a:pt x="337038" y="512430"/>
                      <a:pt x="266753" y="537888"/>
                      <a:pt x="198681" y="569987"/>
                    </a:cubicBezTo>
                    <a:cubicBezTo>
                      <a:pt x="128396" y="602086"/>
                      <a:pt x="63091" y="643593"/>
                      <a:pt x="0" y="688974"/>
                    </a:cubicBezTo>
                    <a:close/>
                  </a:path>
                </a:pathLst>
              </a:custGeom>
              <a:grpFill/>
              <a:ln w="5531"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47E083E7-BB4C-4C68-8894-E1185CCE478B}"/>
                </a:ext>
              </a:extLst>
            </p:cNvPr>
            <p:cNvSpPr/>
            <p:nvPr/>
          </p:nvSpPr>
          <p:spPr>
            <a:xfrm>
              <a:off x="10524814" y="1876042"/>
              <a:ext cx="185936" cy="138371"/>
            </a:xfrm>
            <a:custGeom>
              <a:avLst/>
              <a:gdLst>
                <a:gd name="connsiteX0" fmla="*/ 242154 w 237974"/>
                <a:gd name="connsiteY0" fmla="*/ 132519 h 177097"/>
                <a:gd name="connsiteX1" fmla="*/ 139770 w 237974"/>
                <a:gd name="connsiteY1" fmla="*/ 121451 h 177097"/>
                <a:gd name="connsiteX2" fmla="*/ 139217 w 237974"/>
                <a:gd name="connsiteY2" fmla="*/ 126432 h 177097"/>
                <a:gd name="connsiteX3" fmla="*/ 220571 w 237974"/>
                <a:gd name="connsiteY3" fmla="*/ 135287 h 177097"/>
                <a:gd name="connsiteX4" fmla="*/ 221678 w 237974"/>
                <a:gd name="connsiteY4" fmla="*/ 139161 h 177097"/>
                <a:gd name="connsiteX5" fmla="*/ 172976 w 237974"/>
                <a:gd name="connsiteY5" fmla="*/ 152443 h 177097"/>
                <a:gd name="connsiteX6" fmla="*/ 82767 w 237974"/>
                <a:gd name="connsiteY6" fmla="*/ 177901 h 177097"/>
                <a:gd name="connsiteX7" fmla="*/ 10268 w 237974"/>
                <a:gd name="connsiteY7" fmla="*/ 149676 h 177097"/>
                <a:gd name="connsiteX8" fmla="*/ 16355 w 237974"/>
                <a:gd name="connsiteY8" fmla="*/ 72749 h 177097"/>
                <a:gd name="connsiteX9" fmla="*/ 85534 w 237974"/>
                <a:gd name="connsiteY9" fmla="*/ 65001 h 177097"/>
                <a:gd name="connsiteX10" fmla="*/ 98263 w 237974"/>
                <a:gd name="connsiteY10" fmla="*/ 74409 h 177097"/>
                <a:gd name="connsiteX11" fmla="*/ 93282 w 237974"/>
                <a:gd name="connsiteY11" fmla="*/ 65555 h 177097"/>
                <a:gd name="connsiteX12" fmla="*/ 92729 w 237974"/>
                <a:gd name="connsiteY12" fmla="*/ 10765 h 177097"/>
                <a:gd name="connsiteX13" fmla="*/ 154713 w 237974"/>
                <a:gd name="connsiteY13" fmla="*/ 8551 h 177097"/>
                <a:gd name="connsiteX14" fmla="*/ 202861 w 237974"/>
                <a:gd name="connsiteY14" fmla="*/ 59467 h 177097"/>
                <a:gd name="connsiteX15" fmla="*/ 242154 w 237974"/>
                <a:gd name="connsiteY15" fmla="*/ 132519 h 17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974" h="177097">
                  <a:moveTo>
                    <a:pt x="242154" y="132519"/>
                  </a:moveTo>
                  <a:cubicBezTo>
                    <a:pt x="203968" y="128645"/>
                    <a:pt x="171869" y="124771"/>
                    <a:pt x="139770" y="121451"/>
                  </a:cubicBezTo>
                  <a:cubicBezTo>
                    <a:pt x="139770" y="123111"/>
                    <a:pt x="139217" y="124771"/>
                    <a:pt x="139217" y="126432"/>
                  </a:cubicBezTo>
                  <a:cubicBezTo>
                    <a:pt x="166335" y="129199"/>
                    <a:pt x="193453" y="131966"/>
                    <a:pt x="220571" y="135287"/>
                  </a:cubicBezTo>
                  <a:cubicBezTo>
                    <a:pt x="221124" y="136394"/>
                    <a:pt x="221124" y="138054"/>
                    <a:pt x="221678" y="139161"/>
                  </a:cubicBezTo>
                  <a:cubicBezTo>
                    <a:pt x="205628" y="143588"/>
                    <a:pt x="189025" y="148015"/>
                    <a:pt x="172976" y="152443"/>
                  </a:cubicBezTo>
                  <a:cubicBezTo>
                    <a:pt x="143091" y="160744"/>
                    <a:pt x="113206" y="171259"/>
                    <a:pt x="82767" y="177901"/>
                  </a:cubicBezTo>
                  <a:cubicBezTo>
                    <a:pt x="53435" y="184542"/>
                    <a:pt x="29638" y="171259"/>
                    <a:pt x="10268" y="149676"/>
                  </a:cubicBezTo>
                  <a:cubicBezTo>
                    <a:pt x="-5782" y="130859"/>
                    <a:pt x="-2461" y="93779"/>
                    <a:pt x="16355" y="72749"/>
                  </a:cubicBezTo>
                  <a:cubicBezTo>
                    <a:pt x="33512" y="53379"/>
                    <a:pt x="63950" y="50059"/>
                    <a:pt x="85534" y="65001"/>
                  </a:cubicBezTo>
                  <a:cubicBezTo>
                    <a:pt x="88855" y="67215"/>
                    <a:pt x="91622" y="69428"/>
                    <a:pt x="98263" y="74409"/>
                  </a:cubicBezTo>
                  <a:cubicBezTo>
                    <a:pt x="94942" y="68875"/>
                    <a:pt x="93836" y="67215"/>
                    <a:pt x="93282" y="65555"/>
                  </a:cubicBezTo>
                  <a:cubicBezTo>
                    <a:pt x="80553" y="41757"/>
                    <a:pt x="80553" y="21834"/>
                    <a:pt x="92729" y="10765"/>
                  </a:cubicBezTo>
                  <a:cubicBezTo>
                    <a:pt x="105458" y="-1410"/>
                    <a:pt x="137556" y="-4731"/>
                    <a:pt x="154713" y="8551"/>
                  </a:cubicBezTo>
                  <a:cubicBezTo>
                    <a:pt x="172976" y="22941"/>
                    <a:pt x="189579" y="40650"/>
                    <a:pt x="202861" y="59467"/>
                  </a:cubicBezTo>
                  <a:cubicBezTo>
                    <a:pt x="217804" y="80497"/>
                    <a:pt x="227765" y="104848"/>
                    <a:pt x="242154" y="132519"/>
                  </a:cubicBezTo>
                  <a:close/>
                </a:path>
              </a:pathLst>
            </a:custGeom>
            <a:grpFill/>
            <a:ln w="553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A303229-68D9-4F64-96A1-276F451D9CE9}"/>
                </a:ext>
              </a:extLst>
            </p:cNvPr>
            <p:cNvSpPr/>
            <p:nvPr/>
          </p:nvSpPr>
          <p:spPr>
            <a:xfrm>
              <a:off x="10925676" y="2126505"/>
              <a:ext cx="207558" cy="112427"/>
            </a:xfrm>
            <a:custGeom>
              <a:avLst/>
              <a:gdLst>
                <a:gd name="connsiteX0" fmla="*/ 267589 w 265645"/>
                <a:gd name="connsiteY0" fmla="*/ 92549 h 143891"/>
                <a:gd name="connsiteX1" fmla="*/ 259288 w 265645"/>
                <a:gd name="connsiteY1" fmla="*/ 101404 h 143891"/>
                <a:gd name="connsiteX2" fmla="*/ 109309 w 265645"/>
                <a:gd name="connsiteY2" fmla="*/ 144571 h 143891"/>
                <a:gd name="connsiteX3" fmla="*/ 11905 w 265645"/>
                <a:gd name="connsiteY3" fmla="*/ 109152 h 143891"/>
                <a:gd name="connsiteX4" fmla="*/ 50092 w 265645"/>
                <a:gd name="connsiteY4" fmla="*/ 2340 h 143891"/>
                <a:gd name="connsiteX5" fmla="*/ 121484 w 265645"/>
                <a:gd name="connsiteY5" fmla="*/ 28905 h 143891"/>
                <a:gd name="connsiteX6" fmla="*/ 144728 w 265645"/>
                <a:gd name="connsiteY6" fmla="*/ 56023 h 143891"/>
                <a:gd name="connsiteX7" fmla="*/ 181254 w 265645"/>
                <a:gd name="connsiteY7" fmla="*/ 87015 h 143891"/>
                <a:gd name="connsiteX8" fmla="*/ 267589 w 265645"/>
                <a:gd name="connsiteY8" fmla="*/ 92549 h 143891"/>
                <a:gd name="connsiteX9" fmla="*/ 267589 w 265645"/>
                <a:gd name="connsiteY9" fmla="*/ 92549 h 14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45" h="143891">
                  <a:moveTo>
                    <a:pt x="267589" y="92549"/>
                  </a:moveTo>
                  <a:cubicBezTo>
                    <a:pt x="264822" y="95316"/>
                    <a:pt x="262609" y="100297"/>
                    <a:pt x="259288" y="101404"/>
                  </a:cubicBezTo>
                  <a:cubicBezTo>
                    <a:pt x="209479" y="116347"/>
                    <a:pt x="160224" y="132950"/>
                    <a:pt x="109309" y="144571"/>
                  </a:cubicBezTo>
                  <a:cubicBezTo>
                    <a:pt x="71122" y="153426"/>
                    <a:pt x="36809" y="139591"/>
                    <a:pt x="11905" y="109152"/>
                  </a:cubicBezTo>
                  <a:cubicBezTo>
                    <a:pt x="-15766" y="75393"/>
                    <a:pt x="8031" y="13409"/>
                    <a:pt x="50092" y="2340"/>
                  </a:cubicBezTo>
                  <a:cubicBezTo>
                    <a:pt x="81637" y="-5961"/>
                    <a:pt x="102114" y="8981"/>
                    <a:pt x="121484" y="28905"/>
                  </a:cubicBezTo>
                  <a:cubicBezTo>
                    <a:pt x="129232" y="37760"/>
                    <a:pt x="136980" y="47168"/>
                    <a:pt x="144728" y="56023"/>
                  </a:cubicBezTo>
                  <a:cubicBezTo>
                    <a:pt x="149709" y="74286"/>
                    <a:pt x="161331" y="85355"/>
                    <a:pt x="181254" y="87015"/>
                  </a:cubicBezTo>
                  <a:cubicBezTo>
                    <a:pt x="211140" y="88675"/>
                    <a:pt x="239365" y="90889"/>
                    <a:pt x="267589" y="92549"/>
                  </a:cubicBezTo>
                  <a:lnTo>
                    <a:pt x="267589" y="92549"/>
                  </a:lnTo>
                  <a:close/>
                </a:path>
              </a:pathLst>
            </a:custGeom>
            <a:grpFill/>
            <a:ln w="553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E6C28CD-A16D-42C2-AA83-4E1BC90825E1}"/>
                </a:ext>
              </a:extLst>
            </p:cNvPr>
            <p:cNvSpPr/>
            <p:nvPr/>
          </p:nvSpPr>
          <p:spPr>
            <a:xfrm>
              <a:off x="11004127" y="2075118"/>
              <a:ext cx="142696" cy="121076"/>
            </a:xfrm>
            <a:custGeom>
              <a:avLst/>
              <a:gdLst>
                <a:gd name="connsiteX0" fmla="*/ 45430 w 182631"/>
                <a:gd name="connsiteY0" fmla="*/ 121790 h 154960"/>
                <a:gd name="connsiteX1" fmla="*/ 22186 w 182631"/>
                <a:gd name="connsiteY1" fmla="*/ 94672 h 154960"/>
                <a:gd name="connsiteX2" fmla="*/ 2816 w 182631"/>
                <a:gd name="connsiteY2" fmla="*/ 56486 h 154960"/>
                <a:gd name="connsiteX3" fmla="*/ 36022 w 182631"/>
                <a:gd name="connsiteY3" fmla="*/ 1143 h 154960"/>
                <a:gd name="connsiteX4" fmla="*/ 127338 w 182631"/>
                <a:gd name="connsiteY4" fmla="*/ 46524 h 154960"/>
                <a:gd name="connsiteX5" fmla="*/ 182681 w 182631"/>
                <a:gd name="connsiteY5" fmla="*/ 142821 h 154960"/>
                <a:gd name="connsiteX6" fmla="*/ 187108 w 182631"/>
                <a:gd name="connsiteY6" fmla="*/ 158870 h 154960"/>
                <a:gd name="connsiteX7" fmla="*/ 168292 w 182631"/>
                <a:gd name="connsiteY7" fmla="*/ 158870 h 154960"/>
                <a:gd name="connsiteX8" fmla="*/ 168845 w 182631"/>
                <a:gd name="connsiteY8" fmla="*/ 159424 h 154960"/>
                <a:gd name="connsiteX9" fmla="*/ 99113 w 182631"/>
                <a:gd name="connsiteY9" fmla="*/ 149462 h 154960"/>
                <a:gd name="connsiteX10" fmla="*/ 45430 w 182631"/>
                <a:gd name="connsiteY10" fmla="*/ 121790 h 1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631" h="154960">
                  <a:moveTo>
                    <a:pt x="45430" y="121790"/>
                  </a:moveTo>
                  <a:cubicBezTo>
                    <a:pt x="37682" y="112936"/>
                    <a:pt x="29935" y="103527"/>
                    <a:pt x="22186" y="94672"/>
                  </a:cubicBezTo>
                  <a:cubicBezTo>
                    <a:pt x="15545" y="81944"/>
                    <a:pt x="7244" y="69768"/>
                    <a:pt x="2816" y="56486"/>
                  </a:cubicBezTo>
                  <a:cubicBezTo>
                    <a:pt x="-6592" y="30474"/>
                    <a:pt x="8351" y="5570"/>
                    <a:pt x="36022" y="1143"/>
                  </a:cubicBezTo>
                  <a:cubicBezTo>
                    <a:pt x="76976" y="-5498"/>
                    <a:pt x="105754" y="17746"/>
                    <a:pt x="127338" y="46524"/>
                  </a:cubicBezTo>
                  <a:cubicBezTo>
                    <a:pt x="148922" y="76409"/>
                    <a:pt x="164418" y="110168"/>
                    <a:pt x="182681" y="142821"/>
                  </a:cubicBezTo>
                  <a:cubicBezTo>
                    <a:pt x="184895" y="147248"/>
                    <a:pt x="185448" y="152229"/>
                    <a:pt x="187108" y="158870"/>
                  </a:cubicBezTo>
                  <a:cubicBezTo>
                    <a:pt x="179360" y="158870"/>
                    <a:pt x="173826" y="158870"/>
                    <a:pt x="168292" y="158870"/>
                  </a:cubicBezTo>
                  <a:cubicBezTo>
                    <a:pt x="168292" y="158870"/>
                    <a:pt x="168845" y="159424"/>
                    <a:pt x="168845" y="159424"/>
                  </a:cubicBezTo>
                  <a:cubicBezTo>
                    <a:pt x="145601" y="156103"/>
                    <a:pt x="122357" y="151676"/>
                    <a:pt x="99113" y="149462"/>
                  </a:cubicBezTo>
                  <a:cubicBezTo>
                    <a:pt x="76976" y="146141"/>
                    <a:pt x="57606" y="141160"/>
                    <a:pt x="45430" y="121790"/>
                  </a:cubicBezTo>
                  <a:close/>
                </a:path>
              </a:pathLst>
            </a:custGeom>
            <a:grpFill/>
            <a:ln w="553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55A8FA9-0385-444C-8B81-2428754B2685}"/>
                </a:ext>
              </a:extLst>
            </p:cNvPr>
            <p:cNvSpPr/>
            <p:nvPr/>
          </p:nvSpPr>
          <p:spPr>
            <a:xfrm>
              <a:off x="10841578" y="953039"/>
              <a:ext cx="665914" cy="77834"/>
            </a:xfrm>
            <a:custGeom>
              <a:avLst/>
              <a:gdLst>
                <a:gd name="connsiteX0" fmla="*/ 0 w 852280"/>
                <a:gd name="connsiteY0" fmla="*/ 99617 h 99617"/>
                <a:gd name="connsiteX1" fmla="*/ 114560 w 852280"/>
                <a:gd name="connsiteY1" fmla="*/ 66965 h 99617"/>
                <a:gd name="connsiteX2" fmla="*/ 489785 w 852280"/>
                <a:gd name="connsiteY2" fmla="*/ 14389 h 99617"/>
                <a:gd name="connsiteX3" fmla="*/ 857262 w 852280"/>
                <a:gd name="connsiteY3" fmla="*/ 0 h 99617"/>
                <a:gd name="connsiteX4" fmla="*/ 847853 w 852280"/>
                <a:gd name="connsiteY4" fmla="*/ 3321 h 99617"/>
                <a:gd name="connsiteX5" fmla="*/ 694553 w 852280"/>
                <a:gd name="connsiteY5" fmla="*/ 22691 h 99617"/>
                <a:gd name="connsiteX6" fmla="*/ 250703 w 852280"/>
                <a:gd name="connsiteY6" fmla="*/ 57003 h 99617"/>
                <a:gd name="connsiteX7" fmla="*/ 23244 w 852280"/>
                <a:gd name="connsiteY7" fmla="*/ 99064 h 99617"/>
                <a:gd name="connsiteX8" fmla="*/ 1660 w 852280"/>
                <a:gd name="connsiteY8" fmla="*/ 104045 h 99617"/>
                <a:gd name="connsiteX9" fmla="*/ 0 w 852280"/>
                <a:gd name="connsiteY9" fmla="*/ 99617 h 9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280" h="99617">
                  <a:moveTo>
                    <a:pt x="0" y="99617"/>
                  </a:moveTo>
                  <a:cubicBezTo>
                    <a:pt x="38187" y="88549"/>
                    <a:pt x="76373" y="76927"/>
                    <a:pt x="114560" y="66965"/>
                  </a:cubicBezTo>
                  <a:cubicBezTo>
                    <a:pt x="237421" y="35419"/>
                    <a:pt x="363049" y="21030"/>
                    <a:pt x="489785" y="14389"/>
                  </a:cubicBezTo>
                  <a:cubicBezTo>
                    <a:pt x="612093" y="7748"/>
                    <a:pt x="734400" y="3321"/>
                    <a:pt x="857262" y="0"/>
                  </a:cubicBezTo>
                  <a:cubicBezTo>
                    <a:pt x="853941" y="1107"/>
                    <a:pt x="851174" y="2767"/>
                    <a:pt x="847853" y="3321"/>
                  </a:cubicBezTo>
                  <a:cubicBezTo>
                    <a:pt x="796938" y="9962"/>
                    <a:pt x="746022" y="18817"/>
                    <a:pt x="694553" y="22691"/>
                  </a:cubicBezTo>
                  <a:cubicBezTo>
                    <a:pt x="546788" y="34866"/>
                    <a:pt x="397915" y="42061"/>
                    <a:pt x="250703" y="57003"/>
                  </a:cubicBezTo>
                  <a:cubicBezTo>
                    <a:pt x="174330" y="64751"/>
                    <a:pt x="99064" y="84675"/>
                    <a:pt x="23244" y="99064"/>
                  </a:cubicBezTo>
                  <a:cubicBezTo>
                    <a:pt x="16049" y="100724"/>
                    <a:pt x="8855" y="102384"/>
                    <a:pt x="1660" y="104045"/>
                  </a:cubicBezTo>
                  <a:cubicBezTo>
                    <a:pt x="553" y="102938"/>
                    <a:pt x="0" y="101277"/>
                    <a:pt x="0" y="99617"/>
                  </a:cubicBezTo>
                  <a:close/>
                </a:path>
              </a:pathLst>
            </a:custGeom>
            <a:grpFill/>
            <a:ln w="553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FD667E06-DC25-4D7F-87A4-868711F9DA6B}"/>
                </a:ext>
              </a:extLst>
            </p:cNvPr>
            <p:cNvSpPr/>
            <p:nvPr/>
          </p:nvSpPr>
          <p:spPr>
            <a:xfrm>
              <a:off x="10728735" y="1770729"/>
              <a:ext cx="441060" cy="237826"/>
            </a:xfrm>
            <a:custGeom>
              <a:avLst/>
              <a:gdLst>
                <a:gd name="connsiteX0" fmla="*/ 13815 w 564497"/>
                <a:gd name="connsiteY0" fmla="*/ 0 h 304385"/>
                <a:gd name="connsiteX1" fmla="*/ 16582 w 564497"/>
                <a:gd name="connsiteY1" fmla="*/ 20477 h 304385"/>
                <a:gd name="connsiteX2" fmla="*/ 74692 w 564497"/>
                <a:gd name="connsiteY2" fmla="*/ 150533 h 304385"/>
                <a:gd name="connsiteX3" fmla="*/ 251789 w 564497"/>
                <a:gd name="connsiteY3" fmla="*/ 233547 h 304385"/>
                <a:gd name="connsiteX4" fmla="*/ 555622 w 564497"/>
                <a:gd name="connsiteY4" fmla="*/ 297745 h 304385"/>
                <a:gd name="connsiteX5" fmla="*/ 565030 w 564497"/>
                <a:gd name="connsiteY5" fmla="*/ 300512 h 304385"/>
                <a:gd name="connsiteX6" fmla="*/ 565030 w 564497"/>
                <a:gd name="connsiteY6" fmla="*/ 304939 h 304385"/>
                <a:gd name="connsiteX7" fmla="*/ 529057 w 564497"/>
                <a:gd name="connsiteY7" fmla="*/ 304939 h 304385"/>
                <a:gd name="connsiteX8" fmla="*/ 490871 w 564497"/>
                <a:gd name="connsiteY8" fmla="*/ 303279 h 304385"/>
                <a:gd name="connsiteX9" fmla="*/ 149405 w 564497"/>
                <a:gd name="connsiteY9" fmla="*/ 213623 h 304385"/>
                <a:gd name="connsiteX10" fmla="*/ 32078 w 564497"/>
                <a:gd name="connsiteY10" fmla="*/ 131163 h 304385"/>
                <a:gd name="connsiteX11" fmla="*/ 13815 w 564497"/>
                <a:gd name="connsiteY11" fmla="*/ 0 h 30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497" h="304385">
                  <a:moveTo>
                    <a:pt x="13815" y="0"/>
                  </a:moveTo>
                  <a:cubicBezTo>
                    <a:pt x="14922" y="6641"/>
                    <a:pt x="17689" y="13836"/>
                    <a:pt x="16582" y="20477"/>
                  </a:cubicBezTo>
                  <a:cubicBezTo>
                    <a:pt x="6620" y="76927"/>
                    <a:pt x="30971" y="118434"/>
                    <a:pt x="74692" y="150533"/>
                  </a:cubicBezTo>
                  <a:cubicBezTo>
                    <a:pt x="127821" y="190380"/>
                    <a:pt x="189805" y="212517"/>
                    <a:pt x="251789" y="233547"/>
                  </a:cubicBezTo>
                  <a:cubicBezTo>
                    <a:pt x="350853" y="267306"/>
                    <a:pt x="452131" y="286123"/>
                    <a:pt x="555622" y="297745"/>
                  </a:cubicBezTo>
                  <a:cubicBezTo>
                    <a:pt x="558942" y="298298"/>
                    <a:pt x="561710" y="299405"/>
                    <a:pt x="565030" y="300512"/>
                  </a:cubicBezTo>
                  <a:cubicBezTo>
                    <a:pt x="565030" y="302172"/>
                    <a:pt x="565030" y="303279"/>
                    <a:pt x="565030" y="304939"/>
                  </a:cubicBezTo>
                  <a:cubicBezTo>
                    <a:pt x="552855" y="304939"/>
                    <a:pt x="540679" y="304939"/>
                    <a:pt x="529057" y="304939"/>
                  </a:cubicBezTo>
                  <a:cubicBezTo>
                    <a:pt x="516328" y="304386"/>
                    <a:pt x="503600" y="304386"/>
                    <a:pt x="490871" y="303279"/>
                  </a:cubicBezTo>
                  <a:cubicBezTo>
                    <a:pt x="372437" y="291104"/>
                    <a:pt x="257877" y="263986"/>
                    <a:pt x="149405" y="213623"/>
                  </a:cubicBezTo>
                  <a:cubicBezTo>
                    <a:pt x="105684" y="193147"/>
                    <a:pt x="65837" y="166582"/>
                    <a:pt x="32078" y="131163"/>
                  </a:cubicBezTo>
                  <a:cubicBezTo>
                    <a:pt x="-3341" y="95190"/>
                    <a:pt x="-9429" y="32652"/>
                    <a:pt x="13815" y="0"/>
                  </a:cubicBezTo>
                  <a:close/>
                </a:path>
              </a:pathLst>
            </a:custGeom>
            <a:grpFill/>
            <a:ln w="553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D163A48-A625-4EAC-9F67-CF014897D8F8}"/>
                </a:ext>
              </a:extLst>
            </p:cNvPr>
            <p:cNvSpPr/>
            <p:nvPr/>
          </p:nvSpPr>
          <p:spPr>
            <a:xfrm>
              <a:off x="11039622" y="2170278"/>
              <a:ext cx="95131" cy="25945"/>
            </a:xfrm>
            <a:custGeom>
              <a:avLst/>
              <a:gdLst>
                <a:gd name="connsiteX0" fmla="*/ 0 w 121754"/>
                <a:gd name="connsiteY0" fmla="*/ 0 h 33205"/>
                <a:gd name="connsiteX1" fmla="*/ 52576 w 121754"/>
                <a:gd name="connsiteY1" fmla="*/ 27118 h 33205"/>
                <a:gd name="connsiteX2" fmla="*/ 122308 w 121754"/>
                <a:gd name="connsiteY2" fmla="*/ 37080 h 33205"/>
                <a:gd name="connsiteX3" fmla="*/ 36526 w 121754"/>
                <a:gd name="connsiteY3" fmla="*/ 30992 h 33205"/>
                <a:gd name="connsiteX4" fmla="*/ 0 w 121754"/>
                <a:gd name="connsiteY4" fmla="*/ 0 h 33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54" h="33205">
                  <a:moveTo>
                    <a:pt x="0" y="0"/>
                  </a:moveTo>
                  <a:cubicBezTo>
                    <a:pt x="12176" y="19370"/>
                    <a:pt x="31546" y="24904"/>
                    <a:pt x="52576" y="27118"/>
                  </a:cubicBezTo>
                  <a:cubicBezTo>
                    <a:pt x="75820" y="29332"/>
                    <a:pt x="99064" y="33759"/>
                    <a:pt x="122308" y="37080"/>
                  </a:cubicBezTo>
                  <a:cubicBezTo>
                    <a:pt x="93530" y="34866"/>
                    <a:pt x="64751" y="33206"/>
                    <a:pt x="36526" y="30992"/>
                  </a:cubicBezTo>
                  <a:cubicBezTo>
                    <a:pt x="17156" y="29332"/>
                    <a:pt x="5534" y="18263"/>
                    <a:pt x="0" y="0"/>
                  </a:cubicBezTo>
                  <a:close/>
                </a:path>
              </a:pathLst>
            </a:custGeom>
            <a:grpFill/>
            <a:ln w="5531" cap="flat">
              <a:noFill/>
              <a:prstDash val="solid"/>
              <a:miter/>
            </a:ln>
          </p:spPr>
          <p:txBody>
            <a:bodyPr rtlCol="0" anchor="ctr"/>
            <a:lstStyle/>
            <a:p>
              <a:endParaRPr lang="en-US"/>
            </a:p>
          </p:txBody>
        </p:sp>
      </p:grpSp>
      <p:sp>
        <p:nvSpPr>
          <p:cNvPr id="69" name="Text Placeholder 9">
            <a:extLst>
              <a:ext uri="{FF2B5EF4-FFF2-40B4-BE49-F238E27FC236}">
                <a16:creationId xmlns:a16="http://schemas.microsoft.com/office/drawing/2014/main" id="{09328019-552A-4D8D-A2FA-EC8410BE3A05}"/>
              </a:ext>
            </a:extLst>
          </p:cNvPr>
          <p:cNvSpPr>
            <a:spLocks noGrp="1"/>
          </p:cNvSpPr>
          <p:nvPr>
            <p:ph type="body" sz="quarter" idx="10" hasCustomPrompt="1"/>
          </p:nvPr>
        </p:nvSpPr>
        <p:spPr>
          <a:xfrm>
            <a:off x="242647" y="336629"/>
            <a:ext cx="8679898" cy="543185"/>
          </a:xfrm>
          <a:prstGeom prst="rect">
            <a:avLst/>
          </a:prstGeom>
        </p:spPr>
        <p:txBody>
          <a:bodyPr lIns="68580" tIns="34290" rIns="68580" bIns="34290"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3501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6629"/>
            <a:ext cx="8679898" cy="543185"/>
          </a:xfrm>
          <a:prstGeom prst="rect">
            <a:avLst/>
          </a:prstGeom>
        </p:spPr>
        <p:txBody>
          <a:bodyPr lIns="68580" tIns="34290" rIns="68580" bIns="34290"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4" name="Frame 53">
            <a:extLst>
              <a:ext uri="{FF2B5EF4-FFF2-40B4-BE49-F238E27FC236}">
                <a16:creationId xmlns:a16="http://schemas.microsoft.com/office/drawing/2014/main" id="{EA3C1A19-98AB-4AE1-AA50-CFAFE72BA9B3}"/>
              </a:ext>
            </a:extLst>
          </p:cNvPr>
          <p:cNvSpPr/>
          <p:nvPr userDrawn="1"/>
        </p:nvSpPr>
        <p:spPr>
          <a:xfrm>
            <a:off x="170363" y="176318"/>
            <a:ext cx="8803275" cy="4790865"/>
          </a:xfrm>
          <a:prstGeom prst="frame">
            <a:avLst>
              <a:gd name="adj1" fmla="val 364"/>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p:nvSpPr>
          <p:cNvPr id="55" name="Rectangle 54">
            <a:extLst>
              <a:ext uri="{FF2B5EF4-FFF2-40B4-BE49-F238E27FC236}">
                <a16:creationId xmlns:a16="http://schemas.microsoft.com/office/drawing/2014/main" id="{2A5A2085-C8F4-42E8-AE7A-DE98A7BB0208}"/>
              </a:ext>
            </a:extLst>
          </p:cNvPr>
          <p:cNvSpPr/>
          <p:nvPr userDrawn="1"/>
        </p:nvSpPr>
        <p:spPr>
          <a:xfrm>
            <a:off x="8743950" y="3950804"/>
            <a:ext cx="400050"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6" name="Rectangle 55">
            <a:extLst>
              <a:ext uri="{FF2B5EF4-FFF2-40B4-BE49-F238E27FC236}">
                <a16:creationId xmlns:a16="http://schemas.microsoft.com/office/drawing/2014/main" id="{311D007F-2130-45F0-ABBB-58A343741F57}"/>
              </a:ext>
            </a:extLst>
          </p:cNvPr>
          <p:cNvSpPr/>
          <p:nvPr userDrawn="1"/>
        </p:nvSpPr>
        <p:spPr>
          <a:xfrm>
            <a:off x="6583163" y="4811361"/>
            <a:ext cx="2560837"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53" name="Group 52">
            <a:extLst>
              <a:ext uri="{FF2B5EF4-FFF2-40B4-BE49-F238E27FC236}">
                <a16:creationId xmlns:a16="http://schemas.microsoft.com/office/drawing/2014/main" id="{9124E619-D48B-4FE8-A8D5-803C8127E373}"/>
              </a:ext>
            </a:extLst>
          </p:cNvPr>
          <p:cNvGrpSpPr/>
          <p:nvPr userDrawn="1"/>
        </p:nvGrpSpPr>
        <p:grpSpPr>
          <a:xfrm>
            <a:off x="6583163" y="4373893"/>
            <a:ext cx="1347920" cy="666564"/>
            <a:chOff x="8777551" y="5831857"/>
            <a:chExt cx="1797226" cy="888752"/>
          </a:xfrm>
        </p:grpSpPr>
        <p:sp>
          <p:nvSpPr>
            <p:cNvPr id="9" name="Freeform: Shape 8">
              <a:extLst>
                <a:ext uri="{FF2B5EF4-FFF2-40B4-BE49-F238E27FC236}">
                  <a16:creationId xmlns:a16="http://schemas.microsoft.com/office/drawing/2014/main" id="{0268641D-29B8-455B-9512-62D783BB839D}"/>
                </a:ext>
              </a:extLst>
            </p:cNvPr>
            <p:cNvSpPr/>
            <p:nvPr/>
          </p:nvSpPr>
          <p:spPr>
            <a:xfrm>
              <a:off x="8961268" y="5987308"/>
              <a:ext cx="612315" cy="567729"/>
            </a:xfrm>
            <a:custGeom>
              <a:avLst/>
              <a:gdLst>
                <a:gd name="connsiteX0" fmla="*/ 323153 w 1140063"/>
                <a:gd name="connsiteY0" fmla="*/ 519398 h 1057049"/>
                <a:gd name="connsiteX1" fmla="*/ 198632 w 1140063"/>
                <a:gd name="connsiteY1" fmla="*/ 487299 h 1057049"/>
                <a:gd name="connsiteX2" fmla="*/ 44225 w 1140063"/>
                <a:gd name="connsiteY2" fmla="*/ 392663 h 1057049"/>
                <a:gd name="connsiteX3" fmla="*/ 60274 w 1140063"/>
                <a:gd name="connsiteY3" fmla="*/ 125357 h 1057049"/>
                <a:gd name="connsiteX4" fmla="*/ 319833 w 1140063"/>
                <a:gd name="connsiteY4" fmla="*/ 6923 h 1057049"/>
                <a:gd name="connsiteX5" fmla="*/ 608169 w 1140063"/>
                <a:gd name="connsiteY5" fmla="*/ 22972 h 1057049"/>
                <a:gd name="connsiteX6" fmla="*/ 882117 w 1140063"/>
                <a:gd name="connsiteY6" fmla="*/ 135318 h 1057049"/>
                <a:gd name="connsiteX7" fmla="*/ 930265 w 1140063"/>
                <a:gd name="connsiteY7" fmla="*/ 143066 h 1057049"/>
                <a:gd name="connsiteX8" fmla="*/ 1085225 w 1140063"/>
                <a:gd name="connsiteY8" fmla="*/ 144173 h 1057049"/>
                <a:gd name="connsiteX9" fmla="*/ 1118431 w 1140063"/>
                <a:gd name="connsiteY9" fmla="*/ 264821 h 1057049"/>
                <a:gd name="connsiteX10" fmla="*/ 1080244 w 1140063"/>
                <a:gd name="connsiteY10" fmla="*/ 305221 h 1057049"/>
                <a:gd name="connsiteX11" fmla="*/ 1108469 w 1140063"/>
                <a:gd name="connsiteY11" fmla="*/ 350602 h 1057049"/>
                <a:gd name="connsiteX12" fmla="*/ 1143335 w 1140063"/>
                <a:gd name="connsiteY12" fmla="*/ 463502 h 1057049"/>
                <a:gd name="connsiteX13" fmla="*/ 1134480 w 1140063"/>
                <a:gd name="connsiteY13" fmla="*/ 481212 h 1057049"/>
                <a:gd name="connsiteX14" fmla="*/ 1123412 w 1140063"/>
                <a:gd name="connsiteY14" fmla="*/ 464609 h 1057049"/>
                <a:gd name="connsiteX15" fmla="*/ 1094633 w 1140063"/>
                <a:gd name="connsiteY15" fmla="*/ 354476 h 1057049"/>
                <a:gd name="connsiteX16" fmla="*/ 1072496 w 1140063"/>
                <a:gd name="connsiteY16" fmla="*/ 319610 h 1057049"/>
                <a:gd name="connsiteX17" fmla="*/ 1058107 w 1140063"/>
                <a:gd name="connsiteY17" fmla="*/ 317950 h 1057049"/>
                <a:gd name="connsiteX18" fmla="*/ 797995 w 1140063"/>
                <a:gd name="connsiteY18" fmla="*/ 451326 h 1057049"/>
                <a:gd name="connsiteX19" fmla="*/ 537330 w 1140063"/>
                <a:gd name="connsiteY19" fmla="*/ 516631 h 1057049"/>
                <a:gd name="connsiteX20" fmla="*/ 436606 w 1140063"/>
                <a:gd name="connsiteY20" fmla="*/ 524932 h 1057049"/>
                <a:gd name="connsiteX21" fmla="*/ 420003 w 1140063"/>
                <a:gd name="connsiteY21" fmla="*/ 534341 h 1057049"/>
                <a:gd name="connsiteX22" fmla="*/ 337542 w 1140063"/>
                <a:gd name="connsiteY22" fmla="*/ 705904 h 1057049"/>
                <a:gd name="connsiteX23" fmla="*/ 333668 w 1140063"/>
                <a:gd name="connsiteY23" fmla="*/ 912886 h 1057049"/>
                <a:gd name="connsiteX24" fmla="*/ 493056 w 1140063"/>
                <a:gd name="connsiteY24" fmla="*/ 1044049 h 1057049"/>
                <a:gd name="connsiteX25" fmla="*/ 781393 w 1140063"/>
                <a:gd name="connsiteY25" fmla="*/ 979851 h 1057049"/>
                <a:gd name="connsiteX26" fmla="*/ 993909 w 1140063"/>
                <a:gd name="connsiteY26" fmla="*/ 730255 h 1057049"/>
                <a:gd name="connsiteX27" fmla="*/ 1017153 w 1140063"/>
                <a:gd name="connsiteY27" fmla="*/ 584703 h 1057049"/>
                <a:gd name="connsiteX28" fmla="*/ 908681 w 1140063"/>
                <a:gd name="connsiteY28" fmla="*/ 493940 h 1057049"/>
                <a:gd name="connsiteX29" fmla="*/ 747080 w 1140063"/>
                <a:gd name="connsiteY29" fmla="*/ 553157 h 1057049"/>
                <a:gd name="connsiteX30" fmla="*/ 648016 w 1140063"/>
                <a:gd name="connsiteY30" fmla="*/ 650007 h 1057049"/>
                <a:gd name="connsiteX31" fmla="*/ 599868 w 1140063"/>
                <a:gd name="connsiteY31" fmla="*/ 784491 h 1057049"/>
                <a:gd name="connsiteX32" fmla="*/ 614257 w 1140063"/>
                <a:gd name="connsiteY32" fmla="*/ 772315 h 1057049"/>
                <a:gd name="connsiteX33" fmla="*/ 660745 w 1140063"/>
                <a:gd name="connsiteY33" fmla="*/ 761800 h 1057049"/>
                <a:gd name="connsiteX34" fmla="*/ 682329 w 1140063"/>
                <a:gd name="connsiteY34" fmla="*/ 798326 h 1057049"/>
                <a:gd name="connsiteX35" fmla="*/ 617577 w 1140063"/>
                <a:gd name="connsiteY35" fmla="*/ 854223 h 1057049"/>
                <a:gd name="connsiteX36" fmla="*/ 587692 w 1140063"/>
                <a:gd name="connsiteY36" fmla="*/ 825998 h 1057049"/>
                <a:gd name="connsiteX37" fmla="*/ 618131 w 1140063"/>
                <a:gd name="connsiteY37" fmla="*/ 662736 h 1057049"/>
                <a:gd name="connsiteX38" fmla="*/ 813491 w 1140063"/>
                <a:gd name="connsiteY38" fmla="*/ 498921 h 1057049"/>
                <a:gd name="connsiteX39" fmla="*/ 939673 w 1140063"/>
                <a:gd name="connsiteY39" fmla="*/ 486192 h 1057049"/>
                <a:gd name="connsiteX40" fmla="*/ 1029882 w 1140063"/>
                <a:gd name="connsiteY40" fmla="*/ 572527 h 1057049"/>
                <a:gd name="connsiteX41" fmla="*/ 990589 w 1140063"/>
                <a:gd name="connsiteY41" fmla="*/ 808841 h 1057049"/>
                <a:gd name="connsiteX42" fmla="*/ 607062 w 1140063"/>
                <a:gd name="connsiteY42" fmla="*/ 1056778 h 1057049"/>
                <a:gd name="connsiteX43" fmla="*/ 377943 w 1140063"/>
                <a:gd name="connsiteY43" fmla="*/ 1010290 h 1057049"/>
                <a:gd name="connsiteX44" fmla="*/ 246780 w 1140063"/>
                <a:gd name="connsiteY44" fmla="*/ 769548 h 1057049"/>
                <a:gd name="connsiteX45" fmla="*/ 309871 w 1140063"/>
                <a:gd name="connsiteY45" fmla="*/ 538215 h 1057049"/>
                <a:gd name="connsiteX46" fmla="*/ 323153 w 1140063"/>
                <a:gd name="connsiteY46" fmla="*/ 519398 h 1057049"/>
                <a:gd name="connsiteX47" fmla="*/ 878243 w 1140063"/>
                <a:gd name="connsiteY47" fmla="*/ 149708 h 1057049"/>
                <a:gd name="connsiteX48" fmla="*/ 879350 w 1140063"/>
                <a:gd name="connsiteY48" fmla="*/ 145280 h 1057049"/>
                <a:gd name="connsiteX49" fmla="*/ 788034 w 1140063"/>
                <a:gd name="connsiteY49" fmla="*/ 104326 h 1057049"/>
                <a:gd name="connsiteX50" fmla="*/ 500804 w 1140063"/>
                <a:gd name="connsiteY50" fmla="*/ 40129 h 1057049"/>
                <a:gd name="connsiteX51" fmla="*/ 233498 w 1140063"/>
                <a:gd name="connsiteY51" fmla="*/ 69460 h 1057049"/>
                <a:gd name="connsiteX52" fmla="*/ 68022 w 1140063"/>
                <a:gd name="connsiteY52" fmla="*/ 180146 h 1057049"/>
                <a:gd name="connsiteX53" fmla="*/ 83518 w 1140063"/>
                <a:gd name="connsiteY53" fmla="*/ 413693 h 1057049"/>
                <a:gd name="connsiteX54" fmla="*/ 132774 w 1140063"/>
                <a:gd name="connsiteY54" fmla="*/ 448559 h 1057049"/>
                <a:gd name="connsiteX55" fmla="*/ 320939 w 1140063"/>
                <a:gd name="connsiteY55" fmla="*/ 506116 h 1057049"/>
                <a:gd name="connsiteX56" fmla="*/ 336989 w 1140063"/>
                <a:gd name="connsiteY56" fmla="*/ 497261 h 1057049"/>
                <a:gd name="connsiteX57" fmla="*/ 759809 w 1140063"/>
                <a:gd name="connsiteY57" fmla="*/ 188448 h 1057049"/>
                <a:gd name="connsiteX58" fmla="*/ 878243 w 1140063"/>
                <a:gd name="connsiteY58" fmla="*/ 149708 h 1057049"/>
                <a:gd name="connsiteX59" fmla="*/ 440480 w 1140063"/>
                <a:gd name="connsiteY59" fmla="*/ 506669 h 1057049"/>
                <a:gd name="connsiteX60" fmla="*/ 442141 w 1140063"/>
                <a:gd name="connsiteY60" fmla="*/ 511650 h 1057049"/>
                <a:gd name="connsiteX61" fmla="*/ 524601 w 1140063"/>
                <a:gd name="connsiteY61" fmla="*/ 503902 h 1057049"/>
                <a:gd name="connsiteX62" fmla="*/ 851124 w 1140063"/>
                <a:gd name="connsiteY62" fmla="*/ 415907 h 1057049"/>
                <a:gd name="connsiteX63" fmla="*/ 1046485 w 1140063"/>
                <a:gd name="connsiteY63" fmla="*/ 310755 h 1057049"/>
                <a:gd name="connsiteX64" fmla="*/ 1049252 w 1140063"/>
                <a:gd name="connsiteY64" fmla="*/ 284191 h 1057049"/>
                <a:gd name="connsiteX65" fmla="*/ 915876 w 1140063"/>
                <a:gd name="connsiteY65" fmla="*/ 169078 h 1057049"/>
                <a:gd name="connsiteX66" fmla="*/ 897059 w 1140063"/>
                <a:gd name="connsiteY66" fmla="*/ 166310 h 1057049"/>
                <a:gd name="connsiteX67" fmla="*/ 812938 w 1140063"/>
                <a:gd name="connsiteY67" fmla="*/ 198963 h 1057049"/>
                <a:gd name="connsiteX68" fmla="*/ 572750 w 1140063"/>
                <a:gd name="connsiteY68" fmla="*/ 358904 h 1057049"/>
                <a:gd name="connsiteX69" fmla="*/ 440480 w 1140063"/>
                <a:gd name="connsiteY69" fmla="*/ 506669 h 1057049"/>
                <a:gd name="connsiteX70" fmla="*/ 1070836 w 1140063"/>
                <a:gd name="connsiteY70" fmla="*/ 292492 h 1057049"/>
                <a:gd name="connsiteX71" fmla="*/ 1124519 w 1140063"/>
                <a:gd name="connsiteY71" fmla="*/ 226081 h 1057049"/>
                <a:gd name="connsiteX72" fmla="*/ 1091313 w 1140063"/>
                <a:gd name="connsiteY72" fmla="*/ 156349 h 1057049"/>
                <a:gd name="connsiteX73" fmla="*/ 924730 w 1140063"/>
                <a:gd name="connsiteY73" fmla="*/ 160223 h 1057049"/>
                <a:gd name="connsiteX74" fmla="*/ 1070836 w 1140063"/>
                <a:gd name="connsiteY74" fmla="*/ 292492 h 105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40063" h="1057049">
                  <a:moveTo>
                    <a:pt x="323153" y="519398"/>
                  </a:moveTo>
                  <a:cubicBezTo>
                    <a:pt x="279986" y="508329"/>
                    <a:pt x="239032" y="499475"/>
                    <a:pt x="198632" y="487299"/>
                  </a:cubicBezTo>
                  <a:cubicBezTo>
                    <a:pt x="138861" y="469589"/>
                    <a:pt x="84072" y="441918"/>
                    <a:pt x="44225" y="392663"/>
                  </a:cubicBezTo>
                  <a:cubicBezTo>
                    <a:pt x="-20526" y="311862"/>
                    <a:pt x="-13332" y="198409"/>
                    <a:pt x="60274" y="125357"/>
                  </a:cubicBezTo>
                  <a:cubicBezTo>
                    <a:pt x="132220" y="54518"/>
                    <a:pt x="221876" y="20759"/>
                    <a:pt x="319833" y="6923"/>
                  </a:cubicBezTo>
                  <a:cubicBezTo>
                    <a:pt x="416683" y="-6360"/>
                    <a:pt x="512979" y="-272"/>
                    <a:pt x="608169" y="22972"/>
                  </a:cubicBezTo>
                  <a:cubicBezTo>
                    <a:pt x="705019" y="46216"/>
                    <a:pt x="796888" y="83296"/>
                    <a:pt x="882117" y="135318"/>
                  </a:cubicBezTo>
                  <a:cubicBezTo>
                    <a:pt x="897613" y="144727"/>
                    <a:pt x="911448" y="147494"/>
                    <a:pt x="930265" y="143066"/>
                  </a:cubicBezTo>
                  <a:cubicBezTo>
                    <a:pt x="981734" y="131998"/>
                    <a:pt x="1033756" y="130338"/>
                    <a:pt x="1085225" y="144173"/>
                  </a:cubicBezTo>
                  <a:cubicBezTo>
                    <a:pt x="1153850" y="162436"/>
                    <a:pt x="1152190" y="224420"/>
                    <a:pt x="1118431" y="264821"/>
                  </a:cubicBezTo>
                  <a:cubicBezTo>
                    <a:pt x="1106809" y="278103"/>
                    <a:pt x="1094080" y="290832"/>
                    <a:pt x="1080244" y="305221"/>
                  </a:cubicBezTo>
                  <a:cubicBezTo>
                    <a:pt x="1089099" y="319610"/>
                    <a:pt x="1099061" y="334553"/>
                    <a:pt x="1108469" y="350602"/>
                  </a:cubicBezTo>
                  <a:cubicBezTo>
                    <a:pt x="1128393" y="385468"/>
                    <a:pt x="1144995" y="421995"/>
                    <a:pt x="1143335" y="463502"/>
                  </a:cubicBezTo>
                  <a:cubicBezTo>
                    <a:pt x="1143335" y="469589"/>
                    <a:pt x="1137801" y="475677"/>
                    <a:pt x="1134480" y="481212"/>
                  </a:cubicBezTo>
                  <a:cubicBezTo>
                    <a:pt x="1130606" y="475677"/>
                    <a:pt x="1123965" y="470143"/>
                    <a:pt x="1123412" y="464609"/>
                  </a:cubicBezTo>
                  <a:cubicBezTo>
                    <a:pt x="1122305" y="425869"/>
                    <a:pt x="1113450" y="388789"/>
                    <a:pt x="1094633" y="354476"/>
                  </a:cubicBezTo>
                  <a:cubicBezTo>
                    <a:pt x="1087992" y="342301"/>
                    <a:pt x="1080798" y="330679"/>
                    <a:pt x="1072496" y="319610"/>
                  </a:cubicBezTo>
                  <a:cubicBezTo>
                    <a:pt x="1070283" y="316843"/>
                    <a:pt x="1061428" y="315736"/>
                    <a:pt x="1058107" y="317950"/>
                  </a:cubicBezTo>
                  <a:cubicBezTo>
                    <a:pt x="980073" y="379381"/>
                    <a:pt x="890418" y="417567"/>
                    <a:pt x="797995" y="451326"/>
                  </a:cubicBezTo>
                  <a:cubicBezTo>
                    <a:pt x="713321" y="481765"/>
                    <a:pt x="626432" y="505009"/>
                    <a:pt x="537330" y="516631"/>
                  </a:cubicBezTo>
                  <a:cubicBezTo>
                    <a:pt x="504124" y="521058"/>
                    <a:pt x="470365" y="521612"/>
                    <a:pt x="436606" y="524932"/>
                  </a:cubicBezTo>
                  <a:cubicBezTo>
                    <a:pt x="430518" y="525486"/>
                    <a:pt x="423324" y="529360"/>
                    <a:pt x="420003" y="534341"/>
                  </a:cubicBezTo>
                  <a:cubicBezTo>
                    <a:pt x="384031" y="587470"/>
                    <a:pt x="355252" y="644473"/>
                    <a:pt x="337542" y="705904"/>
                  </a:cubicBezTo>
                  <a:cubicBezTo>
                    <a:pt x="318172" y="773975"/>
                    <a:pt x="309871" y="844261"/>
                    <a:pt x="333668" y="912886"/>
                  </a:cubicBezTo>
                  <a:cubicBezTo>
                    <a:pt x="359126" y="988706"/>
                    <a:pt x="415576" y="1031320"/>
                    <a:pt x="493056" y="1044049"/>
                  </a:cubicBezTo>
                  <a:cubicBezTo>
                    <a:pt x="597101" y="1061205"/>
                    <a:pt x="693951" y="1037961"/>
                    <a:pt x="781393" y="979851"/>
                  </a:cubicBezTo>
                  <a:cubicBezTo>
                    <a:pt x="876029" y="917314"/>
                    <a:pt x="946314" y="832639"/>
                    <a:pt x="993909" y="730255"/>
                  </a:cubicBezTo>
                  <a:cubicBezTo>
                    <a:pt x="1014940" y="684874"/>
                    <a:pt x="1027115" y="636172"/>
                    <a:pt x="1017153" y="584703"/>
                  </a:cubicBezTo>
                  <a:cubicBezTo>
                    <a:pt x="1006638" y="531574"/>
                    <a:pt x="962917" y="496154"/>
                    <a:pt x="908681" y="493940"/>
                  </a:cubicBezTo>
                  <a:cubicBezTo>
                    <a:pt x="846697" y="491727"/>
                    <a:pt x="793568" y="516078"/>
                    <a:pt x="747080" y="553157"/>
                  </a:cubicBezTo>
                  <a:cubicBezTo>
                    <a:pt x="711107" y="581936"/>
                    <a:pt x="677901" y="615141"/>
                    <a:pt x="648016" y="650007"/>
                  </a:cubicBezTo>
                  <a:cubicBezTo>
                    <a:pt x="616471" y="686534"/>
                    <a:pt x="596547" y="729701"/>
                    <a:pt x="599868" y="784491"/>
                  </a:cubicBezTo>
                  <a:cubicBezTo>
                    <a:pt x="606509" y="778956"/>
                    <a:pt x="610936" y="775636"/>
                    <a:pt x="614257" y="772315"/>
                  </a:cubicBezTo>
                  <a:cubicBezTo>
                    <a:pt x="627539" y="759033"/>
                    <a:pt x="643035" y="755712"/>
                    <a:pt x="660745" y="761800"/>
                  </a:cubicBezTo>
                  <a:cubicBezTo>
                    <a:pt x="677901" y="767334"/>
                    <a:pt x="681222" y="782830"/>
                    <a:pt x="682329" y="798326"/>
                  </a:cubicBezTo>
                  <a:cubicBezTo>
                    <a:pt x="686203" y="840941"/>
                    <a:pt x="659638" y="864184"/>
                    <a:pt x="617577" y="854223"/>
                  </a:cubicBezTo>
                  <a:cubicBezTo>
                    <a:pt x="602635" y="850902"/>
                    <a:pt x="591566" y="842601"/>
                    <a:pt x="587692" y="825998"/>
                  </a:cubicBezTo>
                  <a:cubicBezTo>
                    <a:pt x="573857" y="766781"/>
                    <a:pt x="587139" y="711991"/>
                    <a:pt x="618131" y="662736"/>
                  </a:cubicBezTo>
                  <a:cubicBezTo>
                    <a:pt x="665726" y="588577"/>
                    <a:pt x="729370" y="530467"/>
                    <a:pt x="813491" y="498921"/>
                  </a:cubicBezTo>
                  <a:cubicBezTo>
                    <a:pt x="853892" y="483425"/>
                    <a:pt x="896506" y="476784"/>
                    <a:pt x="939673" y="486192"/>
                  </a:cubicBezTo>
                  <a:cubicBezTo>
                    <a:pt x="987821" y="496154"/>
                    <a:pt x="1017707" y="526593"/>
                    <a:pt x="1029882" y="572527"/>
                  </a:cubicBezTo>
                  <a:cubicBezTo>
                    <a:pt x="1052019" y="656649"/>
                    <a:pt x="1036523" y="736896"/>
                    <a:pt x="990589" y="808841"/>
                  </a:cubicBezTo>
                  <a:cubicBezTo>
                    <a:pt x="901487" y="949966"/>
                    <a:pt x="773091" y="1033534"/>
                    <a:pt x="607062" y="1056778"/>
                  </a:cubicBezTo>
                  <a:cubicBezTo>
                    <a:pt x="525708" y="1068400"/>
                    <a:pt x="447121" y="1059545"/>
                    <a:pt x="377943" y="1010290"/>
                  </a:cubicBezTo>
                  <a:cubicBezTo>
                    <a:pt x="294928" y="951626"/>
                    <a:pt x="252314" y="871379"/>
                    <a:pt x="246780" y="769548"/>
                  </a:cubicBezTo>
                  <a:cubicBezTo>
                    <a:pt x="242352" y="684874"/>
                    <a:pt x="269471" y="610161"/>
                    <a:pt x="309871" y="538215"/>
                  </a:cubicBezTo>
                  <a:cubicBezTo>
                    <a:pt x="315958" y="532127"/>
                    <a:pt x="319279" y="526039"/>
                    <a:pt x="323153" y="519398"/>
                  </a:cubicBezTo>
                  <a:close/>
                  <a:moveTo>
                    <a:pt x="878243" y="149708"/>
                  </a:moveTo>
                  <a:cubicBezTo>
                    <a:pt x="878796" y="148047"/>
                    <a:pt x="879350" y="146387"/>
                    <a:pt x="879350" y="145280"/>
                  </a:cubicBezTo>
                  <a:cubicBezTo>
                    <a:pt x="848911" y="131444"/>
                    <a:pt x="819026" y="116502"/>
                    <a:pt x="788034" y="104326"/>
                  </a:cubicBezTo>
                  <a:cubicBezTo>
                    <a:pt x="695611" y="68353"/>
                    <a:pt x="599868" y="46770"/>
                    <a:pt x="500804" y="40129"/>
                  </a:cubicBezTo>
                  <a:cubicBezTo>
                    <a:pt x="410041" y="34041"/>
                    <a:pt x="319833" y="36255"/>
                    <a:pt x="233498" y="69460"/>
                  </a:cubicBezTo>
                  <a:cubicBezTo>
                    <a:pt x="170407" y="93811"/>
                    <a:pt x="112297" y="126463"/>
                    <a:pt x="68022" y="180146"/>
                  </a:cubicBezTo>
                  <a:cubicBezTo>
                    <a:pt x="12679" y="246558"/>
                    <a:pt x="12679" y="353923"/>
                    <a:pt x="83518" y="413693"/>
                  </a:cubicBezTo>
                  <a:cubicBezTo>
                    <a:pt x="99014" y="426976"/>
                    <a:pt x="115617" y="438598"/>
                    <a:pt x="132774" y="448559"/>
                  </a:cubicBezTo>
                  <a:cubicBezTo>
                    <a:pt x="190884" y="482872"/>
                    <a:pt x="256188" y="493940"/>
                    <a:pt x="320939" y="506116"/>
                  </a:cubicBezTo>
                  <a:cubicBezTo>
                    <a:pt x="325367" y="507223"/>
                    <a:pt x="333668" y="501688"/>
                    <a:pt x="336989" y="497261"/>
                  </a:cubicBezTo>
                  <a:cubicBezTo>
                    <a:pt x="443247" y="346728"/>
                    <a:pt x="588246" y="249878"/>
                    <a:pt x="759809" y="188448"/>
                  </a:cubicBezTo>
                  <a:cubicBezTo>
                    <a:pt x="799102" y="174058"/>
                    <a:pt x="838949" y="162436"/>
                    <a:pt x="878243" y="149708"/>
                  </a:cubicBezTo>
                  <a:close/>
                  <a:moveTo>
                    <a:pt x="440480" y="506669"/>
                  </a:moveTo>
                  <a:cubicBezTo>
                    <a:pt x="441034" y="508329"/>
                    <a:pt x="441587" y="509990"/>
                    <a:pt x="442141" y="511650"/>
                  </a:cubicBezTo>
                  <a:cubicBezTo>
                    <a:pt x="469812" y="508883"/>
                    <a:pt x="497483" y="507776"/>
                    <a:pt x="524601" y="503902"/>
                  </a:cubicBezTo>
                  <a:cubicBezTo>
                    <a:pt x="636947" y="488406"/>
                    <a:pt x="745420" y="457968"/>
                    <a:pt x="851124" y="415907"/>
                  </a:cubicBezTo>
                  <a:cubicBezTo>
                    <a:pt x="920303" y="388236"/>
                    <a:pt x="986161" y="355030"/>
                    <a:pt x="1046485" y="310755"/>
                  </a:cubicBezTo>
                  <a:cubicBezTo>
                    <a:pt x="1058660" y="301901"/>
                    <a:pt x="1058107" y="294706"/>
                    <a:pt x="1049252" y="284191"/>
                  </a:cubicBezTo>
                  <a:cubicBezTo>
                    <a:pt x="1010512" y="238810"/>
                    <a:pt x="966791" y="199516"/>
                    <a:pt x="915876" y="169078"/>
                  </a:cubicBezTo>
                  <a:cubicBezTo>
                    <a:pt x="910895" y="165757"/>
                    <a:pt x="902593" y="164650"/>
                    <a:pt x="897059" y="166310"/>
                  </a:cubicBezTo>
                  <a:cubicBezTo>
                    <a:pt x="868834" y="176272"/>
                    <a:pt x="840056" y="186234"/>
                    <a:pt x="812938" y="198963"/>
                  </a:cubicBezTo>
                  <a:cubicBezTo>
                    <a:pt x="724943" y="239916"/>
                    <a:pt x="645249" y="293599"/>
                    <a:pt x="572750" y="358904"/>
                  </a:cubicBezTo>
                  <a:cubicBezTo>
                    <a:pt x="522941" y="403731"/>
                    <a:pt x="479774" y="453540"/>
                    <a:pt x="440480" y="506669"/>
                  </a:cubicBezTo>
                  <a:close/>
                  <a:moveTo>
                    <a:pt x="1070836" y="292492"/>
                  </a:moveTo>
                  <a:cubicBezTo>
                    <a:pt x="1092973" y="272569"/>
                    <a:pt x="1112896" y="252645"/>
                    <a:pt x="1124519" y="226081"/>
                  </a:cubicBezTo>
                  <a:cubicBezTo>
                    <a:pt x="1141121" y="187341"/>
                    <a:pt x="1119538" y="164097"/>
                    <a:pt x="1091313" y="156349"/>
                  </a:cubicBezTo>
                  <a:cubicBezTo>
                    <a:pt x="1036523" y="140853"/>
                    <a:pt x="982840" y="146387"/>
                    <a:pt x="924730" y="160223"/>
                  </a:cubicBezTo>
                  <a:cubicBezTo>
                    <a:pt x="980627" y="198409"/>
                    <a:pt x="1030436" y="239916"/>
                    <a:pt x="1070836" y="292492"/>
                  </a:cubicBezTo>
                  <a:close/>
                </a:path>
              </a:pathLst>
            </a:custGeom>
            <a:solidFill>
              <a:schemeClr val="accent1"/>
            </a:solidFill>
            <a:ln w="553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91CC2C-F738-415D-9065-116ABF663F5E}"/>
                </a:ext>
              </a:extLst>
            </p:cNvPr>
            <p:cNvSpPr/>
            <p:nvPr/>
          </p:nvSpPr>
          <p:spPr>
            <a:xfrm>
              <a:off x="9528376" y="6090459"/>
              <a:ext cx="564757" cy="630150"/>
            </a:xfrm>
            <a:custGeom>
              <a:avLst/>
              <a:gdLst>
                <a:gd name="connsiteX0" fmla="*/ 636997 w 1051515"/>
                <a:gd name="connsiteY0" fmla="*/ 412571 h 1173269"/>
                <a:gd name="connsiteX1" fmla="*/ 566158 w 1051515"/>
                <a:gd name="connsiteY1" fmla="*/ 412571 h 1173269"/>
                <a:gd name="connsiteX2" fmla="*/ 565051 w 1051515"/>
                <a:gd name="connsiteY2" fmla="*/ 408143 h 1173269"/>
                <a:gd name="connsiteX3" fmla="*/ 579440 w 1051515"/>
                <a:gd name="connsiteY3" fmla="*/ 403162 h 1173269"/>
                <a:gd name="connsiteX4" fmla="*/ 631463 w 1051515"/>
                <a:gd name="connsiteY4" fmla="*/ 401502 h 1173269"/>
                <a:gd name="connsiteX5" fmla="*/ 652493 w 1051515"/>
                <a:gd name="connsiteY5" fmla="*/ 388220 h 1173269"/>
                <a:gd name="connsiteX6" fmla="*/ 809113 w 1051515"/>
                <a:gd name="connsiteY6" fmla="*/ 165188 h 1173269"/>
                <a:gd name="connsiteX7" fmla="*/ 920352 w 1051515"/>
                <a:gd name="connsiteY7" fmla="*/ 50628 h 1173269"/>
                <a:gd name="connsiteX8" fmla="*/ 1008901 w 1051515"/>
                <a:gd name="connsiteY8" fmla="*/ 1373 h 1173269"/>
                <a:gd name="connsiteX9" fmla="*/ 1051515 w 1051515"/>
                <a:gd name="connsiteY9" fmla="*/ 30705 h 1173269"/>
                <a:gd name="connsiteX10" fmla="*/ 1018309 w 1051515"/>
                <a:gd name="connsiteY10" fmla="*/ 136963 h 1173269"/>
                <a:gd name="connsiteX11" fmla="*/ 799705 w 1051515"/>
                <a:gd name="connsiteY11" fmla="*/ 351140 h 1173269"/>
                <a:gd name="connsiteX12" fmla="*/ 735507 w 1051515"/>
                <a:gd name="connsiteY12" fmla="*/ 397628 h 1173269"/>
                <a:gd name="connsiteX13" fmla="*/ 814648 w 1051515"/>
                <a:gd name="connsiteY13" fmla="*/ 397628 h 1173269"/>
                <a:gd name="connsiteX14" fmla="*/ 815755 w 1051515"/>
                <a:gd name="connsiteY14" fmla="*/ 402056 h 1173269"/>
                <a:gd name="connsiteX15" fmla="*/ 799152 w 1051515"/>
                <a:gd name="connsiteY15" fmla="*/ 407037 h 1173269"/>
                <a:gd name="connsiteX16" fmla="*/ 741595 w 1051515"/>
                <a:gd name="connsiteY16" fmla="*/ 409250 h 1173269"/>
                <a:gd name="connsiteX17" fmla="*/ 714477 w 1051515"/>
                <a:gd name="connsiteY17" fmla="*/ 426960 h 1173269"/>
                <a:gd name="connsiteX18" fmla="*/ 536826 w 1051515"/>
                <a:gd name="connsiteY18" fmla="*/ 776727 h 1173269"/>
                <a:gd name="connsiteX19" fmla="*/ 371351 w 1051515"/>
                <a:gd name="connsiteY19" fmla="*/ 999206 h 1173269"/>
                <a:gd name="connsiteX20" fmla="*/ 188720 w 1051515"/>
                <a:gd name="connsiteY20" fmla="*/ 1139223 h 1173269"/>
                <a:gd name="connsiteX21" fmla="*/ 33206 w 1051515"/>
                <a:gd name="connsiteY21" fmla="*/ 1176856 h 1173269"/>
                <a:gd name="connsiteX22" fmla="*/ 6088 w 1051515"/>
                <a:gd name="connsiteY22" fmla="*/ 1171322 h 1173269"/>
                <a:gd name="connsiteX23" fmla="*/ 0 w 1051515"/>
                <a:gd name="connsiteY23" fmla="*/ 1160807 h 1173269"/>
                <a:gd name="connsiteX24" fmla="*/ 9962 w 1051515"/>
                <a:gd name="connsiteY24" fmla="*/ 1154719 h 1173269"/>
                <a:gd name="connsiteX25" fmla="*/ 297745 w 1051515"/>
                <a:gd name="connsiteY25" fmla="*/ 1025770 h 1173269"/>
                <a:gd name="connsiteX26" fmla="*/ 410644 w 1051515"/>
                <a:gd name="connsiteY26" fmla="*/ 851440 h 1173269"/>
                <a:gd name="connsiteX27" fmla="*/ 506388 w 1051515"/>
                <a:gd name="connsiteY27" fmla="*/ 666041 h 1173269"/>
                <a:gd name="connsiteX28" fmla="*/ 624268 w 1051515"/>
                <a:gd name="connsiteY28" fmla="*/ 441349 h 1173269"/>
                <a:gd name="connsiteX29" fmla="*/ 636997 w 1051515"/>
                <a:gd name="connsiteY29" fmla="*/ 412571 h 1173269"/>
                <a:gd name="connsiteX30" fmla="*/ 743255 w 1051515"/>
                <a:gd name="connsiteY30" fmla="*/ 371617 h 1173269"/>
                <a:gd name="connsiteX31" fmla="*/ 751003 w 1051515"/>
                <a:gd name="connsiteY31" fmla="*/ 369403 h 1173269"/>
                <a:gd name="connsiteX32" fmla="*/ 1002260 w 1051515"/>
                <a:gd name="connsiteY32" fmla="*/ 120360 h 1173269"/>
                <a:gd name="connsiteX33" fmla="*/ 1044874 w 1051515"/>
                <a:gd name="connsiteY33" fmla="*/ 34025 h 1173269"/>
                <a:gd name="connsiteX34" fmla="*/ 1019970 w 1051515"/>
                <a:gd name="connsiteY34" fmla="*/ 8014 h 1173269"/>
                <a:gd name="connsiteX35" fmla="*/ 995619 w 1051515"/>
                <a:gd name="connsiteY35" fmla="*/ 15209 h 1173269"/>
                <a:gd name="connsiteX36" fmla="*/ 940276 w 1051515"/>
                <a:gd name="connsiteY36" fmla="*/ 59483 h 1173269"/>
                <a:gd name="connsiteX37" fmla="*/ 786423 w 1051515"/>
                <a:gd name="connsiteY37" fmla="*/ 289710 h 1173269"/>
                <a:gd name="connsiteX38" fmla="*/ 743255 w 1051515"/>
                <a:gd name="connsiteY38" fmla="*/ 371617 h 117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15" h="1173269">
                  <a:moveTo>
                    <a:pt x="636997" y="412571"/>
                  </a:moveTo>
                  <a:cubicBezTo>
                    <a:pt x="611539" y="412571"/>
                    <a:pt x="588849" y="412571"/>
                    <a:pt x="566158" y="412571"/>
                  </a:cubicBezTo>
                  <a:cubicBezTo>
                    <a:pt x="565605" y="410910"/>
                    <a:pt x="565051" y="409804"/>
                    <a:pt x="565051" y="408143"/>
                  </a:cubicBezTo>
                  <a:cubicBezTo>
                    <a:pt x="570032" y="406483"/>
                    <a:pt x="574459" y="403162"/>
                    <a:pt x="579440" y="403162"/>
                  </a:cubicBezTo>
                  <a:cubicBezTo>
                    <a:pt x="596596" y="402056"/>
                    <a:pt x="614306" y="402056"/>
                    <a:pt x="631463" y="401502"/>
                  </a:cubicBezTo>
                  <a:cubicBezTo>
                    <a:pt x="641424" y="401502"/>
                    <a:pt x="646959" y="397628"/>
                    <a:pt x="652493" y="388220"/>
                  </a:cubicBezTo>
                  <a:cubicBezTo>
                    <a:pt x="697874" y="309080"/>
                    <a:pt x="747129" y="232706"/>
                    <a:pt x="809113" y="165188"/>
                  </a:cubicBezTo>
                  <a:cubicBezTo>
                    <a:pt x="845086" y="125894"/>
                    <a:pt x="882166" y="87708"/>
                    <a:pt x="920352" y="50628"/>
                  </a:cubicBezTo>
                  <a:cubicBezTo>
                    <a:pt x="945257" y="26831"/>
                    <a:pt x="974035" y="8014"/>
                    <a:pt x="1008901" y="1373"/>
                  </a:cubicBezTo>
                  <a:cubicBezTo>
                    <a:pt x="1034912" y="-3608"/>
                    <a:pt x="1047088" y="4694"/>
                    <a:pt x="1051515" y="30705"/>
                  </a:cubicBezTo>
                  <a:cubicBezTo>
                    <a:pt x="1058156" y="71659"/>
                    <a:pt x="1039893" y="105418"/>
                    <a:pt x="1018309" y="136963"/>
                  </a:cubicBezTo>
                  <a:cubicBezTo>
                    <a:pt x="959092" y="222191"/>
                    <a:pt x="882719" y="289710"/>
                    <a:pt x="799705" y="351140"/>
                  </a:cubicBezTo>
                  <a:cubicBezTo>
                    <a:pt x="779228" y="366083"/>
                    <a:pt x="758751" y="381025"/>
                    <a:pt x="735507" y="397628"/>
                  </a:cubicBezTo>
                  <a:cubicBezTo>
                    <a:pt x="763732" y="397628"/>
                    <a:pt x="789190" y="397628"/>
                    <a:pt x="814648" y="397628"/>
                  </a:cubicBezTo>
                  <a:cubicBezTo>
                    <a:pt x="815201" y="399288"/>
                    <a:pt x="815201" y="400949"/>
                    <a:pt x="815755" y="402056"/>
                  </a:cubicBezTo>
                  <a:cubicBezTo>
                    <a:pt x="810220" y="403716"/>
                    <a:pt x="804686" y="406483"/>
                    <a:pt x="799152" y="407037"/>
                  </a:cubicBezTo>
                  <a:cubicBezTo>
                    <a:pt x="780335" y="408143"/>
                    <a:pt x="760965" y="409804"/>
                    <a:pt x="741595" y="409250"/>
                  </a:cubicBezTo>
                  <a:cubicBezTo>
                    <a:pt x="727206" y="408697"/>
                    <a:pt x="720565" y="414231"/>
                    <a:pt x="714477" y="426960"/>
                  </a:cubicBezTo>
                  <a:cubicBezTo>
                    <a:pt x="655813" y="543733"/>
                    <a:pt x="598257" y="661614"/>
                    <a:pt x="536826" y="776727"/>
                  </a:cubicBezTo>
                  <a:cubicBezTo>
                    <a:pt x="493105" y="858634"/>
                    <a:pt x="436656" y="932794"/>
                    <a:pt x="371351" y="999206"/>
                  </a:cubicBezTo>
                  <a:cubicBezTo>
                    <a:pt x="317115" y="1053995"/>
                    <a:pt x="259005" y="1104357"/>
                    <a:pt x="188720" y="1139223"/>
                  </a:cubicBezTo>
                  <a:cubicBezTo>
                    <a:pt x="140017" y="1163574"/>
                    <a:pt x="87995" y="1177410"/>
                    <a:pt x="33206" y="1176856"/>
                  </a:cubicBezTo>
                  <a:cubicBezTo>
                    <a:pt x="24351" y="1176856"/>
                    <a:pt x="14943" y="1174643"/>
                    <a:pt x="6088" y="1171322"/>
                  </a:cubicBezTo>
                  <a:cubicBezTo>
                    <a:pt x="2767" y="1170215"/>
                    <a:pt x="0" y="1164127"/>
                    <a:pt x="0" y="1160807"/>
                  </a:cubicBezTo>
                  <a:cubicBezTo>
                    <a:pt x="0" y="1158593"/>
                    <a:pt x="6641" y="1154166"/>
                    <a:pt x="9962" y="1154719"/>
                  </a:cubicBezTo>
                  <a:cubicBezTo>
                    <a:pt x="135590" y="1177963"/>
                    <a:pt x="220265" y="1109891"/>
                    <a:pt x="297745" y="1025770"/>
                  </a:cubicBezTo>
                  <a:cubicBezTo>
                    <a:pt x="345340" y="973748"/>
                    <a:pt x="378546" y="912870"/>
                    <a:pt x="410644" y="851440"/>
                  </a:cubicBezTo>
                  <a:cubicBezTo>
                    <a:pt x="442743" y="790009"/>
                    <a:pt x="474289" y="728025"/>
                    <a:pt x="506388" y="666041"/>
                  </a:cubicBezTo>
                  <a:cubicBezTo>
                    <a:pt x="545681" y="591328"/>
                    <a:pt x="584975" y="516615"/>
                    <a:pt x="624268" y="441349"/>
                  </a:cubicBezTo>
                  <a:cubicBezTo>
                    <a:pt x="628142" y="433048"/>
                    <a:pt x="632016" y="424193"/>
                    <a:pt x="636997" y="412571"/>
                  </a:cubicBezTo>
                  <a:close/>
                  <a:moveTo>
                    <a:pt x="743255" y="371617"/>
                  </a:moveTo>
                  <a:cubicBezTo>
                    <a:pt x="748236" y="370510"/>
                    <a:pt x="749896" y="370510"/>
                    <a:pt x="751003" y="369403"/>
                  </a:cubicBezTo>
                  <a:cubicBezTo>
                    <a:pt x="845640" y="297457"/>
                    <a:pt x="931421" y="216104"/>
                    <a:pt x="1002260" y="120360"/>
                  </a:cubicBezTo>
                  <a:cubicBezTo>
                    <a:pt x="1021630" y="94349"/>
                    <a:pt x="1040447" y="67784"/>
                    <a:pt x="1044874" y="34025"/>
                  </a:cubicBezTo>
                  <a:cubicBezTo>
                    <a:pt x="1047088" y="16316"/>
                    <a:pt x="1037679" y="5800"/>
                    <a:pt x="1019970" y="8014"/>
                  </a:cubicBezTo>
                  <a:cubicBezTo>
                    <a:pt x="1011668" y="9121"/>
                    <a:pt x="1002260" y="10781"/>
                    <a:pt x="995619" y="15209"/>
                  </a:cubicBezTo>
                  <a:cubicBezTo>
                    <a:pt x="976249" y="29044"/>
                    <a:pt x="956879" y="42880"/>
                    <a:pt x="940276" y="59483"/>
                  </a:cubicBezTo>
                  <a:cubicBezTo>
                    <a:pt x="874972" y="126448"/>
                    <a:pt x="830697" y="208355"/>
                    <a:pt x="786423" y="289710"/>
                  </a:cubicBezTo>
                  <a:cubicBezTo>
                    <a:pt x="772034" y="316828"/>
                    <a:pt x="758198" y="342839"/>
                    <a:pt x="743255" y="371617"/>
                  </a:cubicBezTo>
                  <a:close/>
                </a:path>
              </a:pathLst>
            </a:custGeom>
            <a:solidFill>
              <a:schemeClr val="accent1"/>
            </a:solidFill>
            <a:ln w="553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3F6B22D-F05E-45DC-84CA-24A5983DFEE2}"/>
                </a:ext>
              </a:extLst>
            </p:cNvPr>
            <p:cNvSpPr/>
            <p:nvPr/>
          </p:nvSpPr>
          <p:spPr>
            <a:xfrm>
              <a:off x="9662134" y="6086353"/>
              <a:ext cx="564757" cy="630150"/>
            </a:xfrm>
            <a:custGeom>
              <a:avLst/>
              <a:gdLst>
                <a:gd name="connsiteX0" fmla="*/ 855048 w 1051515"/>
                <a:gd name="connsiteY0" fmla="*/ 401400 h 1173269"/>
                <a:gd name="connsiteX1" fmla="*/ 840105 w 1051515"/>
                <a:gd name="connsiteY1" fmla="*/ 405827 h 1173269"/>
                <a:gd name="connsiteX2" fmla="*/ 739381 w 1051515"/>
                <a:gd name="connsiteY2" fmla="*/ 408594 h 1173269"/>
                <a:gd name="connsiteX3" fmla="*/ 721672 w 1051515"/>
                <a:gd name="connsiteY3" fmla="*/ 420216 h 1173269"/>
                <a:gd name="connsiteX4" fmla="*/ 636997 w 1051515"/>
                <a:gd name="connsiteY4" fmla="*/ 592886 h 1173269"/>
                <a:gd name="connsiteX5" fmla="*/ 572246 w 1051515"/>
                <a:gd name="connsiteY5" fmla="*/ 719068 h 1173269"/>
                <a:gd name="connsiteX6" fmla="*/ 448831 w 1051515"/>
                <a:gd name="connsiteY6" fmla="*/ 905574 h 1173269"/>
                <a:gd name="connsiteX7" fmla="*/ 214177 w 1051515"/>
                <a:gd name="connsiteY7" fmla="*/ 1121411 h 1173269"/>
                <a:gd name="connsiteX8" fmla="*/ 39294 w 1051515"/>
                <a:gd name="connsiteY8" fmla="*/ 1175647 h 1173269"/>
                <a:gd name="connsiteX9" fmla="*/ 8301 w 1051515"/>
                <a:gd name="connsiteY9" fmla="*/ 1171220 h 1173269"/>
                <a:gd name="connsiteX10" fmla="*/ 0 w 1051515"/>
                <a:gd name="connsiteY10" fmla="*/ 1158490 h 1173269"/>
                <a:gd name="connsiteX11" fmla="*/ 12729 w 1051515"/>
                <a:gd name="connsiteY11" fmla="*/ 1154063 h 1173269"/>
                <a:gd name="connsiteX12" fmla="*/ 197574 w 1051515"/>
                <a:gd name="connsiteY12" fmla="*/ 1112003 h 1173269"/>
                <a:gd name="connsiteX13" fmla="*/ 392935 w 1051515"/>
                <a:gd name="connsiteY13" fmla="*/ 882330 h 1173269"/>
                <a:gd name="connsiteX14" fmla="*/ 478716 w 1051515"/>
                <a:gd name="connsiteY14" fmla="*/ 725156 h 1173269"/>
                <a:gd name="connsiteX15" fmla="*/ 523544 w 1051515"/>
                <a:gd name="connsiteY15" fmla="*/ 637161 h 1173269"/>
                <a:gd name="connsiteX16" fmla="*/ 633123 w 1051515"/>
                <a:gd name="connsiteY16" fmla="*/ 427964 h 1173269"/>
                <a:gd name="connsiteX17" fmla="*/ 640871 w 1051515"/>
                <a:gd name="connsiteY17" fmla="*/ 411361 h 1173269"/>
                <a:gd name="connsiteX18" fmla="*/ 604345 w 1051515"/>
                <a:gd name="connsiteY18" fmla="*/ 403060 h 1173269"/>
                <a:gd name="connsiteX19" fmla="*/ 604345 w 1051515"/>
                <a:gd name="connsiteY19" fmla="*/ 396419 h 1173269"/>
                <a:gd name="connsiteX20" fmla="*/ 623161 w 1051515"/>
                <a:gd name="connsiteY20" fmla="*/ 396972 h 1173269"/>
                <a:gd name="connsiteX21" fmla="*/ 663008 w 1051515"/>
                <a:gd name="connsiteY21" fmla="*/ 376495 h 1173269"/>
                <a:gd name="connsiteX22" fmla="*/ 886593 w 1051515"/>
                <a:gd name="connsiteY22" fmla="*/ 82625 h 1173269"/>
                <a:gd name="connsiteX23" fmla="*/ 981783 w 1051515"/>
                <a:gd name="connsiteY23" fmla="*/ 10679 h 1173269"/>
                <a:gd name="connsiteX24" fmla="*/ 1021630 w 1051515"/>
                <a:gd name="connsiteY24" fmla="*/ 163 h 1173269"/>
                <a:gd name="connsiteX25" fmla="*/ 1054836 w 1051515"/>
                <a:gd name="connsiteY25" fmla="*/ 29495 h 1173269"/>
                <a:gd name="connsiteX26" fmla="*/ 1033805 w 1051515"/>
                <a:gd name="connsiteY26" fmla="*/ 110296 h 1173269"/>
                <a:gd name="connsiteX27" fmla="*/ 912051 w 1051515"/>
                <a:gd name="connsiteY27" fmla="*/ 256401 h 1173269"/>
                <a:gd name="connsiteX28" fmla="*/ 742702 w 1051515"/>
                <a:gd name="connsiteY28" fmla="*/ 391991 h 1173269"/>
                <a:gd name="connsiteX29" fmla="*/ 738828 w 1051515"/>
                <a:gd name="connsiteY29" fmla="*/ 396972 h 1173269"/>
                <a:gd name="connsiteX30" fmla="*/ 853941 w 1051515"/>
                <a:gd name="connsiteY30" fmla="*/ 396972 h 1173269"/>
                <a:gd name="connsiteX31" fmla="*/ 855048 w 1051515"/>
                <a:gd name="connsiteY31" fmla="*/ 401400 h 1173269"/>
                <a:gd name="connsiteX32" fmla="*/ 748789 w 1051515"/>
                <a:gd name="connsiteY32" fmla="*/ 368194 h 1173269"/>
                <a:gd name="connsiteX33" fmla="*/ 751003 w 1051515"/>
                <a:gd name="connsiteY33" fmla="*/ 370408 h 1173269"/>
                <a:gd name="connsiteX34" fmla="*/ 761519 w 1051515"/>
                <a:gd name="connsiteY34" fmla="*/ 363213 h 1173269"/>
                <a:gd name="connsiteX35" fmla="*/ 932528 w 1051515"/>
                <a:gd name="connsiteY35" fmla="*/ 204932 h 1173269"/>
                <a:gd name="connsiteX36" fmla="*/ 1037679 w 1051515"/>
                <a:gd name="connsiteY36" fmla="*/ 63255 h 1173269"/>
                <a:gd name="connsiteX37" fmla="*/ 1037679 w 1051515"/>
                <a:gd name="connsiteY37" fmla="*/ 11786 h 1173269"/>
                <a:gd name="connsiteX38" fmla="*/ 989531 w 1051515"/>
                <a:gd name="connsiteY38" fmla="*/ 19534 h 1173269"/>
                <a:gd name="connsiteX39" fmla="*/ 911498 w 1051515"/>
                <a:gd name="connsiteY39" fmla="*/ 95353 h 1173269"/>
                <a:gd name="connsiteX40" fmla="*/ 800812 w 1051515"/>
                <a:gd name="connsiteY40" fmla="*/ 269684 h 1173269"/>
                <a:gd name="connsiteX41" fmla="*/ 748789 w 1051515"/>
                <a:gd name="connsiteY41" fmla="*/ 368194 h 117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1515" h="1173269">
                  <a:moveTo>
                    <a:pt x="855048" y="401400"/>
                  </a:moveTo>
                  <a:cubicBezTo>
                    <a:pt x="850067" y="403060"/>
                    <a:pt x="845086" y="405827"/>
                    <a:pt x="840105" y="405827"/>
                  </a:cubicBezTo>
                  <a:cubicBezTo>
                    <a:pt x="806346" y="406934"/>
                    <a:pt x="772587" y="406934"/>
                    <a:pt x="739381" y="408594"/>
                  </a:cubicBezTo>
                  <a:cubicBezTo>
                    <a:pt x="733293" y="409148"/>
                    <a:pt x="724439" y="414682"/>
                    <a:pt x="721672" y="420216"/>
                  </a:cubicBezTo>
                  <a:cubicBezTo>
                    <a:pt x="692893" y="477773"/>
                    <a:pt x="665222" y="535329"/>
                    <a:pt x="636997" y="592886"/>
                  </a:cubicBezTo>
                  <a:cubicBezTo>
                    <a:pt x="615966" y="634947"/>
                    <a:pt x="596596" y="678668"/>
                    <a:pt x="572246" y="719068"/>
                  </a:cubicBezTo>
                  <a:cubicBezTo>
                    <a:pt x="533506" y="782712"/>
                    <a:pt x="493105" y="845250"/>
                    <a:pt x="448831" y="905574"/>
                  </a:cubicBezTo>
                  <a:cubicBezTo>
                    <a:pt x="385187" y="992462"/>
                    <a:pt x="304386" y="1062747"/>
                    <a:pt x="214177" y="1121411"/>
                  </a:cubicBezTo>
                  <a:cubicBezTo>
                    <a:pt x="161048" y="1155723"/>
                    <a:pt x="103491" y="1176754"/>
                    <a:pt x="39294" y="1175647"/>
                  </a:cubicBezTo>
                  <a:cubicBezTo>
                    <a:pt x="28778" y="1175647"/>
                    <a:pt x="18263" y="1173987"/>
                    <a:pt x="8301" y="1171220"/>
                  </a:cubicBezTo>
                  <a:cubicBezTo>
                    <a:pt x="4427" y="1170113"/>
                    <a:pt x="2767" y="1162918"/>
                    <a:pt x="0" y="1158490"/>
                  </a:cubicBezTo>
                  <a:cubicBezTo>
                    <a:pt x="4427" y="1156830"/>
                    <a:pt x="9408" y="1152956"/>
                    <a:pt x="12729" y="1154063"/>
                  </a:cubicBezTo>
                  <a:cubicBezTo>
                    <a:pt x="81907" y="1172326"/>
                    <a:pt x="142231" y="1151296"/>
                    <a:pt x="197574" y="1112003"/>
                  </a:cubicBezTo>
                  <a:cubicBezTo>
                    <a:pt x="282249" y="1052232"/>
                    <a:pt x="343680" y="972538"/>
                    <a:pt x="392935" y="882330"/>
                  </a:cubicBezTo>
                  <a:cubicBezTo>
                    <a:pt x="421713" y="830307"/>
                    <a:pt x="450491" y="777731"/>
                    <a:pt x="478716" y="725156"/>
                  </a:cubicBezTo>
                  <a:cubicBezTo>
                    <a:pt x="494212" y="695824"/>
                    <a:pt x="508601" y="665939"/>
                    <a:pt x="523544" y="637161"/>
                  </a:cubicBezTo>
                  <a:cubicBezTo>
                    <a:pt x="560070" y="567428"/>
                    <a:pt x="596596" y="497696"/>
                    <a:pt x="633123" y="427964"/>
                  </a:cubicBezTo>
                  <a:cubicBezTo>
                    <a:pt x="635890" y="422983"/>
                    <a:pt x="637550" y="418002"/>
                    <a:pt x="640871" y="411361"/>
                  </a:cubicBezTo>
                  <a:cubicBezTo>
                    <a:pt x="627589" y="408041"/>
                    <a:pt x="615966" y="405827"/>
                    <a:pt x="604345" y="403060"/>
                  </a:cubicBezTo>
                  <a:cubicBezTo>
                    <a:pt x="604345" y="400846"/>
                    <a:pt x="604345" y="398632"/>
                    <a:pt x="604345" y="396419"/>
                  </a:cubicBezTo>
                  <a:cubicBezTo>
                    <a:pt x="610432" y="396419"/>
                    <a:pt x="617627" y="394758"/>
                    <a:pt x="623161" y="396972"/>
                  </a:cubicBezTo>
                  <a:cubicBezTo>
                    <a:pt x="644192" y="404167"/>
                    <a:pt x="653046" y="394205"/>
                    <a:pt x="663008" y="376495"/>
                  </a:cubicBezTo>
                  <a:cubicBezTo>
                    <a:pt x="723885" y="268023"/>
                    <a:pt x="797491" y="169513"/>
                    <a:pt x="886593" y="82625"/>
                  </a:cubicBezTo>
                  <a:cubicBezTo>
                    <a:pt x="914818" y="54953"/>
                    <a:pt x="949131" y="32816"/>
                    <a:pt x="981783" y="10679"/>
                  </a:cubicBezTo>
                  <a:cubicBezTo>
                    <a:pt x="992298" y="3484"/>
                    <a:pt x="1007795" y="1270"/>
                    <a:pt x="1021630" y="163"/>
                  </a:cubicBezTo>
                  <a:cubicBezTo>
                    <a:pt x="1042107" y="-1497"/>
                    <a:pt x="1052622" y="9572"/>
                    <a:pt x="1054836" y="29495"/>
                  </a:cubicBezTo>
                  <a:cubicBezTo>
                    <a:pt x="1058156" y="59380"/>
                    <a:pt x="1048195" y="85945"/>
                    <a:pt x="1033805" y="110296"/>
                  </a:cubicBezTo>
                  <a:cubicBezTo>
                    <a:pt x="1001707" y="166192"/>
                    <a:pt x="960199" y="214894"/>
                    <a:pt x="912051" y="256401"/>
                  </a:cubicBezTo>
                  <a:cubicBezTo>
                    <a:pt x="857262" y="303443"/>
                    <a:pt x="799152" y="347164"/>
                    <a:pt x="742702" y="391991"/>
                  </a:cubicBezTo>
                  <a:cubicBezTo>
                    <a:pt x="741595" y="393098"/>
                    <a:pt x="741042" y="394205"/>
                    <a:pt x="738828" y="396972"/>
                  </a:cubicBezTo>
                  <a:cubicBezTo>
                    <a:pt x="778121" y="396972"/>
                    <a:pt x="815755" y="396972"/>
                    <a:pt x="853941" y="396972"/>
                  </a:cubicBezTo>
                  <a:cubicBezTo>
                    <a:pt x="853941" y="398632"/>
                    <a:pt x="854495" y="400293"/>
                    <a:pt x="855048" y="401400"/>
                  </a:cubicBezTo>
                  <a:close/>
                  <a:moveTo>
                    <a:pt x="748789" y="368194"/>
                  </a:moveTo>
                  <a:cubicBezTo>
                    <a:pt x="749343" y="368747"/>
                    <a:pt x="750450" y="369854"/>
                    <a:pt x="751003" y="370408"/>
                  </a:cubicBezTo>
                  <a:cubicBezTo>
                    <a:pt x="754324" y="368194"/>
                    <a:pt x="758751" y="365980"/>
                    <a:pt x="761519" y="363213"/>
                  </a:cubicBezTo>
                  <a:cubicBezTo>
                    <a:pt x="818522" y="310637"/>
                    <a:pt x="877185" y="259168"/>
                    <a:pt x="932528" y="204932"/>
                  </a:cubicBezTo>
                  <a:cubicBezTo>
                    <a:pt x="974589" y="163425"/>
                    <a:pt x="1011668" y="117491"/>
                    <a:pt x="1037679" y="63255"/>
                  </a:cubicBezTo>
                  <a:cubicBezTo>
                    <a:pt x="1048748" y="40564"/>
                    <a:pt x="1049855" y="18980"/>
                    <a:pt x="1037679" y="11786"/>
                  </a:cubicBezTo>
                  <a:cubicBezTo>
                    <a:pt x="1020523" y="1270"/>
                    <a:pt x="1002260" y="8465"/>
                    <a:pt x="989531" y="19534"/>
                  </a:cubicBezTo>
                  <a:cubicBezTo>
                    <a:pt x="961860" y="43331"/>
                    <a:pt x="932528" y="66575"/>
                    <a:pt x="911498" y="95353"/>
                  </a:cubicBezTo>
                  <a:cubicBezTo>
                    <a:pt x="871651" y="151250"/>
                    <a:pt x="836232" y="210467"/>
                    <a:pt x="800812" y="269684"/>
                  </a:cubicBezTo>
                  <a:cubicBezTo>
                    <a:pt x="781995" y="301782"/>
                    <a:pt x="765946" y="335542"/>
                    <a:pt x="748789" y="368194"/>
                  </a:cubicBezTo>
                  <a:close/>
                </a:path>
              </a:pathLst>
            </a:custGeom>
            <a:solidFill>
              <a:schemeClr val="accent1"/>
            </a:solidFill>
            <a:ln w="553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835C8BC-2ED6-4E3B-8EB5-D92836849549}"/>
                </a:ext>
              </a:extLst>
            </p:cNvPr>
            <p:cNvSpPr/>
            <p:nvPr/>
          </p:nvSpPr>
          <p:spPr>
            <a:xfrm>
              <a:off x="10357792" y="6506703"/>
              <a:ext cx="216985" cy="160510"/>
            </a:xfrm>
            <a:custGeom>
              <a:avLst/>
              <a:gdLst>
                <a:gd name="connsiteX0" fmla="*/ 376670 w 404003"/>
                <a:gd name="connsiteY0" fmla="*/ 218118 h 298851"/>
                <a:gd name="connsiteX1" fmla="*/ 290888 w 404003"/>
                <a:gd name="connsiteY1" fmla="*/ 210923 h 298851"/>
                <a:gd name="connsiteX2" fmla="*/ 197359 w 404003"/>
                <a:gd name="connsiteY2" fmla="*/ 159454 h 298851"/>
                <a:gd name="connsiteX3" fmla="*/ 154191 w 404003"/>
                <a:gd name="connsiteY3" fmla="*/ 94703 h 298851"/>
                <a:gd name="connsiteX4" fmla="*/ 210087 w 404003"/>
                <a:gd name="connsiteY4" fmla="*/ 67 h 298851"/>
                <a:gd name="connsiteX5" fmla="*/ 293655 w 404003"/>
                <a:gd name="connsiteY5" fmla="*/ 32166 h 298851"/>
                <a:gd name="connsiteX6" fmla="*/ 378883 w 404003"/>
                <a:gd name="connsiteY6" fmla="*/ 157794 h 298851"/>
                <a:gd name="connsiteX7" fmla="*/ 399360 w 404003"/>
                <a:gd name="connsiteY7" fmla="*/ 199855 h 298851"/>
                <a:gd name="connsiteX8" fmla="*/ 389398 w 404003"/>
                <a:gd name="connsiteY8" fmla="*/ 224759 h 298851"/>
                <a:gd name="connsiteX9" fmla="*/ 293102 w 404003"/>
                <a:gd name="connsiteY9" fmla="*/ 255197 h 298851"/>
                <a:gd name="connsiteX10" fmla="*/ 167473 w 404003"/>
                <a:gd name="connsiteY10" fmla="*/ 293938 h 298851"/>
                <a:gd name="connsiteX11" fmla="*/ 62322 w 404003"/>
                <a:gd name="connsiteY11" fmla="*/ 285636 h 298851"/>
                <a:gd name="connsiteX12" fmla="*/ 14174 w 404003"/>
                <a:gd name="connsiteY12" fmla="*/ 245236 h 298851"/>
                <a:gd name="connsiteX13" fmla="*/ 93314 w 404003"/>
                <a:gd name="connsiteY13" fmla="*/ 93596 h 298851"/>
                <a:gd name="connsiteX14" fmla="*/ 146443 w 404003"/>
                <a:gd name="connsiteY14" fmla="*/ 111860 h 298851"/>
                <a:gd name="connsiteX15" fmla="*/ 208427 w 404003"/>
                <a:gd name="connsiteY15" fmla="*/ 184359 h 298851"/>
                <a:gd name="connsiteX16" fmla="*/ 264877 w 404003"/>
                <a:gd name="connsiteY16" fmla="*/ 216457 h 298851"/>
                <a:gd name="connsiteX17" fmla="*/ 376670 w 404003"/>
                <a:gd name="connsiteY17" fmla="*/ 224759 h 298851"/>
                <a:gd name="connsiteX18" fmla="*/ 376670 w 404003"/>
                <a:gd name="connsiteY18" fmla="*/ 218118 h 29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003" h="298851">
                  <a:moveTo>
                    <a:pt x="376670" y="218118"/>
                  </a:moveTo>
                  <a:cubicBezTo>
                    <a:pt x="347891" y="215351"/>
                    <a:pt x="319113" y="210923"/>
                    <a:pt x="290888" y="210923"/>
                  </a:cubicBezTo>
                  <a:cubicBezTo>
                    <a:pt x="249381" y="210923"/>
                    <a:pt x="218942" y="194320"/>
                    <a:pt x="197359" y="159454"/>
                  </a:cubicBezTo>
                  <a:cubicBezTo>
                    <a:pt x="183523" y="137317"/>
                    <a:pt x="165813" y="117947"/>
                    <a:pt x="154191" y="94703"/>
                  </a:cubicBezTo>
                  <a:cubicBezTo>
                    <a:pt x="128733" y="46555"/>
                    <a:pt x="155851" y="2280"/>
                    <a:pt x="210087" y="67"/>
                  </a:cubicBezTo>
                  <a:cubicBezTo>
                    <a:pt x="242186" y="-1040"/>
                    <a:pt x="269304" y="11689"/>
                    <a:pt x="293655" y="32166"/>
                  </a:cubicBezTo>
                  <a:cubicBezTo>
                    <a:pt x="334056" y="65925"/>
                    <a:pt x="353426" y="114073"/>
                    <a:pt x="378883" y="157794"/>
                  </a:cubicBezTo>
                  <a:cubicBezTo>
                    <a:pt x="386631" y="171076"/>
                    <a:pt x="393273" y="185466"/>
                    <a:pt x="399360" y="199855"/>
                  </a:cubicBezTo>
                  <a:cubicBezTo>
                    <a:pt x="404341" y="210923"/>
                    <a:pt x="411535" y="220332"/>
                    <a:pt x="389398" y="224759"/>
                  </a:cubicBezTo>
                  <a:cubicBezTo>
                    <a:pt x="356746" y="231400"/>
                    <a:pt x="325201" y="245236"/>
                    <a:pt x="293102" y="255197"/>
                  </a:cubicBezTo>
                  <a:cubicBezTo>
                    <a:pt x="251595" y="268480"/>
                    <a:pt x="210087" y="282869"/>
                    <a:pt x="167473" y="293938"/>
                  </a:cubicBezTo>
                  <a:cubicBezTo>
                    <a:pt x="132054" y="303346"/>
                    <a:pt x="95527" y="303346"/>
                    <a:pt x="62322" y="285636"/>
                  </a:cubicBezTo>
                  <a:cubicBezTo>
                    <a:pt x="44059" y="275674"/>
                    <a:pt x="25242" y="261839"/>
                    <a:pt x="14174" y="245236"/>
                  </a:cubicBezTo>
                  <a:cubicBezTo>
                    <a:pt x="-24566" y="187126"/>
                    <a:pt x="20815" y="103004"/>
                    <a:pt x="93314" y="93596"/>
                  </a:cubicBezTo>
                  <a:cubicBezTo>
                    <a:pt x="114897" y="90829"/>
                    <a:pt x="132054" y="95810"/>
                    <a:pt x="146443" y="111860"/>
                  </a:cubicBezTo>
                  <a:cubicBezTo>
                    <a:pt x="167473" y="135657"/>
                    <a:pt x="188504" y="159454"/>
                    <a:pt x="208427" y="184359"/>
                  </a:cubicBezTo>
                  <a:cubicBezTo>
                    <a:pt x="223370" y="203175"/>
                    <a:pt x="239973" y="215351"/>
                    <a:pt x="264877" y="216457"/>
                  </a:cubicBezTo>
                  <a:cubicBezTo>
                    <a:pt x="302510" y="218118"/>
                    <a:pt x="339590" y="221992"/>
                    <a:pt x="376670" y="224759"/>
                  </a:cubicBezTo>
                  <a:cubicBezTo>
                    <a:pt x="376116" y="223099"/>
                    <a:pt x="376116" y="220885"/>
                    <a:pt x="376670" y="218118"/>
                  </a:cubicBezTo>
                  <a:close/>
                </a:path>
              </a:pathLst>
            </a:custGeom>
            <a:solidFill>
              <a:schemeClr val="accent1"/>
            </a:solidFill>
            <a:ln w="553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E3AB4C5-81E9-481C-B8B2-7AF55D4AE61F}"/>
                </a:ext>
              </a:extLst>
            </p:cNvPr>
            <p:cNvSpPr/>
            <p:nvPr/>
          </p:nvSpPr>
          <p:spPr>
            <a:xfrm>
              <a:off x="8919987" y="6540914"/>
              <a:ext cx="225903" cy="121869"/>
            </a:xfrm>
            <a:custGeom>
              <a:avLst/>
              <a:gdLst>
                <a:gd name="connsiteX0" fmla="*/ 421042 w 420606"/>
                <a:gd name="connsiteY0" fmla="*/ 153867 h 226905"/>
                <a:gd name="connsiteX1" fmla="*/ 360165 w 420606"/>
                <a:gd name="connsiteY1" fmla="*/ 170469 h 226905"/>
                <a:gd name="connsiteX2" fmla="*/ 197457 w 420606"/>
                <a:gd name="connsiteY2" fmla="*/ 219171 h 226905"/>
                <a:gd name="connsiteX3" fmla="*/ 50245 w 420606"/>
                <a:gd name="connsiteY3" fmla="*/ 198694 h 226905"/>
                <a:gd name="connsiteX4" fmla="*/ 4310 w 420606"/>
                <a:gd name="connsiteY4" fmla="*/ 145565 h 226905"/>
                <a:gd name="connsiteX5" fmla="*/ 2096 w 420606"/>
                <a:gd name="connsiteY5" fmla="*/ 138924 h 226905"/>
                <a:gd name="connsiteX6" fmla="*/ 118316 w 420606"/>
                <a:gd name="connsiteY6" fmla="*/ 13 h 226905"/>
                <a:gd name="connsiteX7" fmla="*/ 163144 w 420606"/>
                <a:gd name="connsiteY7" fmla="*/ 26578 h 226905"/>
                <a:gd name="connsiteX8" fmla="*/ 225128 w 420606"/>
                <a:gd name="connsiteY8" fmla="*/ 99077 h 226905"/>
                <a:gd name="connsiteX9" fmla="*/ 292647 w 420606"/>
                <a:gd name="connsiteY9" fmla="*/ 135603 h 226905"/>
                <a:gd name="connsiteX10" fmla="*/ 419935 w 420606"/>
                <a:gd name="connsiteY10" fmla="*/ 146672 h 226905"/>
                <a:gd name="connsiteX11" fmla="*/ 421042 w 420606"/>
                <a:gd name="connsiteY11" fmla="*/ 153867 h 22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06" h="226905">
                  <a:moveTo>
                    <a:pt x="421042" y="153867"/>
                  </a:moveTo>
                  <a:cubicBezTo>
                    <a:pt x="400565" y="159401"/>
                    <a:pt x="380088" y="164382"/>
                    <a:pt x="360165" y="170469"/>
                  </a:cubicBezTo>
                  <a:cubicBezTo>
                    <a:pt x="305929" y="186519"/>
                    <a:pt x="251693" y="203675"/>
                    <a:pt x="197457" y="219171"/>
                  </a:cubicBezTo>
                  <a:cubicBezTo>
                    <a:pt x="145434" y="234114"/>
                    <a:pt x="94519" y="233007"/>
                    <a:pt x="50245" y="198694"/>
                  </a:cubicBezTo>
                  <a:cubicBezTo>
                    <a:pt x="31982" y="184858"/>
                    <a:pt x="19253" y="163828"/>
                    <a:pt x="4310" y="145565"/>
                  </a:cubicBezTo>
                  <a:cubicBezTo>
                    <a:pt x="2650" y="143905"/>
                    <a:pt x="2096" y="141138"/>
                    <a:pt x="2096" y="138924"/>
                  </a:cubicBezTo>
                  <a:cubicBezTo>
                    <a:pt x="-11739" y="66978"/>
                    <a:pt x="44710" y="-1094"/>
                    <a:pt x="118316" y="13"/>
                  </a:cubicBezTo>
                  <a:cubicBezTo>
                    <a:pt x="138240" y="13"/>
                    <a:pt x="151522" y="13849"/>
                    <a:pt x="163144" y="26578"/>
                  </a:cubicBezTo>
                  <a:cubicBezTo>
                    <a:pt x="184728" y="50375"/>
                    <a:pt x="205758" y="74173"/>
                    <a:pt x="225128" y="99077"/>
                  </a:cubicBezTo>
                  <a:cubicBezTo>
                    <a:pt x="242838" y="121768"/>
                    <a:pt x="263315" y="133943"/>
                    <a:pt x="292647" y="135603"/>
                  </a:cubicBezTo>
                  <a:cubicBezTo>
                    <a:pt x="335261" y="137817"/>
                    <a:pt x="377321" y="142798"/>
                    <a:pt x="419935" y="146672"/>
                  </a:cubicBezTo>
                  <a:cubicBezTo>
                    <a:pt x="420489" y="149439"/>
                    <a:pt x="420489" y="151653"/>
                    <a:pt x="421042" y="153867"/>
                  </a:cubicBezTo>
                  <a:close/>
                </a:path>
              </a:pathLst>
            </a:custGeom>
            <a:solidFill>
              <a:schemeClr val="accent1"/>
            </a:solidFill>
            <a:ln w="553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220A4D9-AC36-4C3F-9A28-759C311F8EF1}"/>
                </a:ext>
              </a:extLst>
            </p:cNvPr>
            <p:cNvSpPr/>
            <p:nvPr/>
          </p:nvSpPr>
          <p:spPr>
            <a:xfrm>
              <a:off x="10075965" y="6293455"/>
              <a:ext cx="222930" cy="222930"/>
            </a:xfrm>
            <a:custGeom>
              <a:avLst/>
              <a:gdLst>
                <a:gd name="connsiteX0" fmla="*/ 418258 w 415071"/>
                <a:gd name="connsiteY0" fmla="*/ 161904 h 415071"/>
                <a:gd name="connsiteX1" fmla="*/ 412723 w 415071"/>
                <a:gd name="connsiteY1" fmla="*/ 176293 h 415071"/>
                <a:gd name="connsiteX2" fmla="*/ 247248 w 415071"/>
                <a:gd name="connsiteY2" fmla="*/ 362798 h 415071"/>
                <a:gd name="connsiteX3" fmla="*/ 113318 w 415071"/>
                <a:gd name="connsiteY3" fmla="*/ 417588 h 415071"/>
                <a:gd name="connsiteX4" fmla="*/ 972 w 415071"/>
                <a:gd name="connsiteY4" fmla="*/ 308562 h 415071"/>
                <a:gd name="connsiteX5" fmla="*/ 75132 w 415071"/>
                <a:gd name="connsiteY5" fmla="*/ 127591 h 415071"/>
                <a:gd name="connsiteX6" fmla="*/ 287648 w 415071"/>
                <a:gd name="connsiteY6" fmla="*/ 6390 h 415071"/>
                <a:gd name="connsiteX7" fmla="*/ 330263 w 415071"/>
                <a:gd name="connsiteY7" fmla="*/ 302 h 415071"/>
                <a:gd name="connsiteX8" fmla="*/ 387819 w 415071"/>
                <a:gd name="connsiteY8" fmla="*/ 29634 h 415071"/>
                <a:gd name="connsiteX9" fmla="*/ 384499 w 415071"/>
                <a:gd name="connsiteY9" fmla="*/ 91065 h 415071"/>
                <a:gd name="connsiteX10" fmla="*/ 293183 w 415071"/>
                <a:gd name="connsiteY10" fmla="*/ 159690 h 415071"/>
                <a:gd name="connsiteX11" fmla="*/ 114425 w 415071"/>
                <a:gd name="connsiteY11" fmla="*/ 215586 h 415071"/>
                <a:gd name="connsiteX12" fmla="*/ 97269 w 415071"/>
                <a:gd name="connsiteY12" fmla="*/ 229422 h 415071"/>
                <a:gd name="connsiteX13" fmla="*/ 61849 w 415071"/>
                <a:gd name="connsiteY13" fmla="*/ 319077 h 415071"/>
                <a:gd name="connsiteX14" fmla="*/ 152058 w 415071"/>
                <a:gd name="connsiteY14" fmla="*/ 401538 h 415071"/>
                <a:gd name="connsiteX15" fmla="*/ 249462 w 415071"/>
                <a:gd name="connsiteY15" fmla="*/ 346749 h 415071"/>
                <a:gd name="connsiteX16" fmla="*/ 395014 w 415071"/>
                <a:gd name="connsiteY16" fmla="*/ 179060 h 415071"/>
                <a:gd name="connsiteX17" fmla="*/ 412170 w 415071"/>
                <a:gd name="connsiteY17" fmla="*/ 158583 h 415071"/>
                <a:gd name="connsiteX18" fmla="*/ 418258 w 415071"/>
                <a:gd name="connsiteY18" fmla="*/ 161904 h 415071"/>
                <a:gd name="connsiteX19" fmla="*/ 114425 w 415071"/>
                <a:gd name="connsiteY19" fmla="*/ 202304 h 415071"/>
                <a:gd name="connsiteX20" fmla="*/ 126601 w 415071"/>
                <a:gd name="connsiteY20" fmla="*/ 200644 h 415071"/>
                <a:gd name="connsiteX21" fmla="*/ 314767 w 415071"/>
                <a:gd name="connsiteY21" fmla="*/ 96599 h 415071"/>
                <a:gd name="connsiteX22" fmla="*/ 352400 w 415071"/>
                <a:gd name="connsiteY22" fmla="*/ 34061 h 415071"/>
                <a:gd name="connsiteX23" fmla="*/ 331369 w 415071"/>
                <a:gd name="connsiteY23" fmla="*/ 8604 h 415071"/>
                <a:gd name="connsiteX24" fmla="*/ 305912 w 415071"/>
                <a:gd name="connsiteY24" fmla="*/ 13585 h 415071"/>
                <a:gd name="connsiteX25" fmla="*/ 247248 w 415071"/>
                <a:gd name="connsiteY25" fmla="*/ 49557 h 415071"/>
                <a:gd name="connsiteX26" fmla="*/ 114425 w 415071"/>
                <a:gd name="connsiteY26" fmla="*/ 202304 h 4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071" h="415071">
                  <a:moveTo>
                    <a:pt x="418258" y="161904"/>
                  </a:moveTo>
                  <a:cubicBezTo>
                    <a:pt x="416597" y="166884"/>
                    <a:pt x="415490" y="172419"/>
                    <a:pt x="412723" y="176293"/>
                  </a:cubicBezTo>
                  <a:cubicBezTo>
                    <a:pt x="362361" y="242704"/>
                    <a:pt x="313106" y="310223"/>
                    <a:pt x="247248" y="362798"/>
                  </a:cubicBezTo>
                  <a:cubicBezTo>
                    <a:pt x="208508" y="393790"/>
                    <a:pt x="165894" y="418694"/>
                    <a:pt x="113318" y="417588"/>
                  </a:cubicBezTo>
                  <a:cubicBezTo>
                    <a:pt x="52441" y="415927"/>
                    <a:pt x="5953" y="368886"/>
                    <a:pt x="972" y="308562"/>
                  </a:cubicBezTo>
                  <a:cubicBezTo>
                    <a:pt x="-5669" y="234956"/>
                    <a:pt x="22002" y="176293"/>
                    <a:pt x="75132" y="127591"/>
                  </a:cubicBezTo>
                  <a:cubicBezTo>
                    <a:pt x="137116" y="71141"/>
                    <a:pt x="207401" y="29634"/>
                    <a:pt x="287648" y="6390"/>
                  </a:cubicBezTo>
                  <a:cubicBezTo>
                    <a:pt x="301484" y="2516"/>
                    <a:pt x="315873" y="1409"/>
                    <a:pt x="330263" y="302"/>
                  </a:cubicBezTo>
                  <a:cubicBezTo>
                    <a:pt x="355167" y="-1911"/>
                    <a:pt x="375644" y="8050"/>
                    <a:pt x="387819" y="29634"/>
                  </a:cubicBezTo>
                  <a:cubicBezTo>
                    <a:pt x="399441" y="49557"/>
                    <a:pt x="396120" y="71695"/>
                    <a:pt x="384499" y="91065"/>
                  </a:cubicBezTo>
                  <a:cubicBezTo>
                    <a:pt x="364022" y="126484"/>
                    <a:pt x="330263" y="146961"/>
                    <a:pt x="293183" y="159690"/>
                  </a:cubicBezTo>
                  <a:cubicBezTo>
                    <a:pt x="233966" y="180167"/>
                    <a:pt x="173642" y="196770"/>
                    <a:pt x="114425" y="215586"/>
                  </a:cubicBezTo>
                  <a:cubicBezTo>
                    <a:pt x="107784" y="217800"/>
                    <a:pt x="99483" y="223334"/>
                    <a:pt x="97269" y="229422"/>
                  </a:cubicBezTo>
                  <a:cubicBezTo>
                    <a:pt x="84540" y="258754"/>
                    <a:pt x="69597" y="288085"/>
                    <a:pt x="61849" y="319077"/>
                  </a:cubicBezTo>
                  <a:cubicBezTo>
                    <a:pt x="43586" y="392130"/>
                    <a:pt x="88414" y="415374"/>
                    <a:pt x="152058" y="401538"/>
                  </a:cubicBezTo>
                  <a:cubicBezTo>
                    <a:pt x="189691" y="393237"/>
                    <a:pt x="221237" y="371653"/>
                    <a:pt x="249462" y="346749"/>
                  </a:cubicBezTo>
                  <a:cubicBezTo>
                    <a:pt x="304805" y="296940"/>
                    <a:pt x="352400" y="239937"/>
                    <a:pt x="395014" y="179060"/>
                  </a:cubicBezTo>
                  <a:cubicBezTo>
                    <a:pt x="399994" y="171865"/>
                    <a:pt x="406636" y="165778"/>
                    <a:pt x="412170" y="158583"/>
                  </a:cubicBezTo>
                  <a:cubicBezTo>
                    <a:pt x="414384" y="159690"/>
                    <a:pt x="416044" y="160797"/>
                    <a:pt x="418258" y="161904"/>
                  </a:cubicBezTo>
                  <a:close/>
                  <a:moveTo>
                    <a:pt x="114425" y="202304"/>
                  </a:moveTo>
                  <a:cubicBezTo>
                    <a:pt x="121066" y="201750"/>
                    <a:pt x="123834" y="201750"/>
                    <a:pt x="126601" y="200644"/>
                  </a:cubicBezTo>
                  <a:cubicBezTo>
                    <a:pt x="196333" y="178506"/>
                    <a:pt x="261637" y="147514"/>
                    <a:pt x="314767" y="96599"/>
                  </a:cubicBezTo>
                  <a:cubicBezTo>
                    <a:pt x="332476" y="79443"/>
                    <a:pt x="349633" y="60626"/>
                    <a:pt x="352400" y="34061"/>
                  </a:cubicBezTo>
                  <a:cubicBezTo>
                    <a:pt x="354613" y="16352"/>
                    <a:pt x="348526" y="8050"/>
                    <a:pt x="331369" y="8604"/>
                  </a:cubicBezTo>
                  <a:cubicBezTo>
                    <a:pt x="323068" y="8604"/>
                    <a:pt x="313660" y="9711"/>
                    <a:pt x="305912" y="13585"/>
                  </a:cubicBezTo>
                  <a:cubicBezTo>
                    <a:pt x="285988" y="24653"/>
                    <a:pt x="265511" y="35722"/>
                    <a:pt x="247248" y="49557"/>
                  </a:cubicBezTo>
                  <a:cubicBezTo>
                    <a:pt x="195226" y="91618"/>
                    <a:pt x="152612" y="142534"/>
                    <a:pt x="114425" y="202304"/>
                  </a:cubicBezTo>
                  <a:close/>
                </a:path>
              </a:pathLst>
            </a:custGeom>
            <a:solidFill>
              <a:schemeClr val="accent1"/>
            </a:solidFill>
            <a:ln w="553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C19C86C-2241-446D-BCA2-CF20D11829E3}"/>
                </a:ext>
              </a:extLst>
            </p:cNvPr>
            <p:cNvSpPr/>
            <p:nvPr/>
          </p:nvSpPr>
          <p:spPr>
            <a:xfrm>
              <a:off x="10300330" y="6286001"/>
              <a:ext cx="231848" cy="222930"/>
            </a:xfrm>
            <a:custGeom>
              <a:avLst/>
              <a:gdLst>
                <a:gd name="connsiteX0" fmla="*/ 437170 w 431674"/>
                <a:gd name="connsiteY0" fmla="*/ 179102 h 415071"/>
                <a:gd name="connsiteX1" fmla="*/ 422781 w 431674"/>
                <a:gd name="connsiteY1" fmla="*/ 199579 h 415071"/>
                <a:gd name="connsiteX2" fmla="*/ 256752 w 431674"/>
                <a:gd name="connsiteY2" fmla="*/ 359520 h 415071"/>
                <a:gd name="connsiteX3" fmla="*/ 117841 w 431674"/>
                <a:gd name="connsiteY3" fmla="*/ 417077 h 415071"/>
                <a:gd name="connsiteX4" fmla="*/ 514 w 431674"/>
                <a:gd name="connsiteY4" fmla="*/ 305284 h 415071"/>
                <a:gd name="connsiteX5" fmla="*/ 80761 w 431674"/>
                <a:gd name="connsiteY5" fmla="*/ 124866 h 415071"/>
                <a:gd name="connsiteX6" fmla="*/ 306007 w 431674"/>
                <a:gd name="connsiteY6" fmla="*/ 3112 h 415071"/>
                <a:gd name="connsiteX7" fmla="*/ 352495 w 431674"/>
                <a:gd name="connsiteY7" fmla="*/ 2005 h 415071"/>
                <a:gd name="connsiteX8" fmla="*/ 377953 w 431674"/>
                <a:gd name="connsiteY8" fmla="*/ 106050 h 415071"/>
                <a:gd name="connsiteX9" fmla="*/ 281103 w 431674"/>
                <a:gd name="connsiteY9" fmla="*/ 165820 h 415071"/>
                <a:gd name="connsiteX10" fmla="*/ 115074 w 431674"/>
                <a:gd name="connsiteY10" fmla="*/ 216735 h 415071"/>
                <a:gd name="connsiteX11" fmla="*/ 102345 w 431674"/>
                <a:gd name="connsiteY11" fmla="*/ 223930 h 415071"/>
                <a:gd name="connsiteX12" fmla="*/ 59178 w 431674"/>
                <a:gd name="connsiteY12" fmla="*/ 332955 h 415071"/>
                <a:gd name="connsiteX13" fmla="*/ 125036 w 431674"/>
                <a:gd name="connsiteY13" fmla="*/ 405455 h 415071"/>
                <a:gd name="connsiteX14" fmla="*/ 239042 w 431674"/>
                <a:gd name="connsiteY14" fmla="*/ 358967 h 415071"/>
                <a:gd name="connsiteX15" fmla="*/ 407284 w 431674"/>
                <a:gd name="connsiteY15" fmla="*/ 198472 h 415071"/>
                <a:gd name="connsiteX16" fmla="*/ 431082 w 431674"/>
                <a:gd name="connsiteY16" fmla="*/ 174121 h 415071"/>
                <a:gd name="connsiteX17" fmla="*/ 437170 w 431674"/>
                <a:gd name="connsiteY17" fmla="*/ 179102 h 415071"/>
                <a:gd name="connsiteX18" fmla="*/ 112307 w 431674"/>
                <a:gd name="connsiteY18" fmla="*/ 204560 h 415071"/>
                <a:gd name="connsiteX19" fmla="*/ 123375 w 431674"/>
                <a:gd name="connsiteY19" fmla="*/ 203453 h 415071"/>
                <a:gd name="connsiteX20" fmla="*/ 328144 w 431674"/>
                <a:gd name="connsiteY20" fmla="*/ 85019 h 415071"/>
                <a:gd name="connsiteX21" fmla="*/ 355262 w 431674"/>
                <a:gd name="connsiteY21" fmla="*/ 31890 h 415071"/>
                <a:gd name="connsiteX22" fmla="*/ 339213 w 431674"/>
                <a:gd name="connsiteY22" fmla="*/ 8646 h 415071"/>
                <a:gd name="connsiteX23" fmla="*/ 313755 w 431674"/>
                <a:gd name="connsiteY23" fmla="*/ 11413 h 415071"/>
                <a:gd name="connsiteX24" fmla="*/ 253431 w 431674"/>
                <a:gd name="connsiteY24" fmla="*/ 47940 h 415071"/>
                <a:gd name="connsiteX25" fmla="*/ 174291 w 431674"/>
                <a:gd name="connsiteY25" fmla="*/ 125420 h 415071"/>
                <a:gd name="connsiteX26" fmla="*/ 112307 w 431674"/>
                <a:gd name="connsiteY26" fmla="*/ 204560 h 4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674" h="415071">
                  <a:moveTo>
                    <a:pt x="437170" y="179102"/>
                  </a:moveTo>
                  <a:cubicBezTo>
                    <a:pt x="432189" y="185743"/>
                    <a:pt x="428315" y="192938"/>
                    <a:pt x="422781" y="199579"/>
                  </a:cubicBezTo>
                  <a:cubicBezTo>
                    <a:pt x="372418" y="258242"/>
                    <a:pt x="319289" y="313585"/>
                    <a:pt x="256752" y="359520"/>
                  </a:cubicBezTo>
                  <a:cubicBezTo>
                    <a:pt x="215245" y="389959"/>
                    <a:pt x="172077" y="416523"/>
                    <a:pt x="117841" y="417077"/>
                  </a:cubicBezTo>
                  <a:cubicBezTo>
                    <a:pt x="57517" y="418184"/>
                    <a:pt x="4388" y="365608"/>
                    <a:pt x="514" y="305284"/>
                  </a:cubicBezTo>
                  <a:cubicBezTo>
                    <a:pt x="-4467" y="230018"/>
                    <a:pt x="27079" y="172461"/>
                    <a:pt x="80761" y="124866"/>
                  </a:cubicBezTo>
                  <a:cubicBezTo>
                    <a:pt x="146066" y="66756"/>
                    <a:pt x="219118" y="21928"/>
                    <a:pt x="306007" y="3112"/>
                  </a:cubicBezTo>
                  <a:cubicBezTo>
                    <a:pt x="320950" y="-209"/>
                    <a:pt x="337552" y="-1316"/>
                    <a:pt x="352495" y="2005"/>
                  </a:cubicBezTo>
                  <a:cubicBezTo>
                    <a:pt x="398430" y="11967"/>
                    <a:pt x="411712" y="67863"/>
                    <a:pt x="377953" y="106050"/>
                  </a:cubicBezTo>
                  <a:cubicBezTo>
                    <a:pt x="351941" y="135935"/>
                    <a:pt x="317629" y="153091"/>
                    <a:pt x="281103" y="165820"/>
                  </a:cubicBezTo>
                  <a:cubicBezTo>
                    <a:pt x="226313" y="184636"/>
                    <a:pt x="170417" y="199579"/>
                    <a:pt x="115074" y="216735"/>
                  </a:cubicBezTo>
                  <a:cubicBezTo>
                    <a:pt x="110647" y="218396"/>
                    <a:pt x="104559" y="220056"/>
                    <a:pt x="102345" y="223930"/>
                  </a:cubicBezTo>
                  <a:cubicBezTo>
                    <a:pt x="82422" y="257689"/>
                    <a:pt x="63605" y="292555"/>
                    <a:pt x="59178" y="332955"/>
                  </a:cubicBezTo>
                  <a:cubicBezTo>
                    <a:pt x="53643" y="382764"/>
                    <a:pt x="75227" y="406008"/>
                    <a:pt x="125036" y="405455"/>
                  </a:cubicBezTo>
                  <a:cubicBezTo>
                    <a:pt x="169310" y="404901"/>
                    <a:pt x="204729" y="383318"/>
                    <a:pt x="239042" y="358967"/>
                  </a:cubicBezTo>
                  <a:cubicBezTo>
                    <a:pt x="302686" y="313585"/>
                    <a:pt x="356922" y="258242"/>
                    <a:pt x="407284" y="198472"/>
                  </a:cubicBezTo>
                  <a:cubicBezTo>
                    <a:pt x="414479" y="189617"/>
                    <a:pt x="423334" y="182423"/>
                    <a:pt x="431082" y="174121"/>
                  </a:cubicBezTo>
                  <a:cubicBezTo>
                    <a:pt x="432742" y="175228"/>
                    <a:pt x="434956" y="177442"/>
                    <a:pt x="437170" y="179102"/>
                  </a:cubicBezTo>
                  <a:close/>
                  <a:moveTo>
                    <a:pt x="112307" y="204560"/>
                  </a:moveTo>
                  <a:cubicBezTo>
                    <a:pt x="119501" y="204006"/>
                    <a:pt x="121715" y="204006"/>
                    <a:pt x="123375" y="203453"/>
                  </a:cubicBezTo>
                  <a:cubicBezTo>
                    <a:pt x="200302" y="179102"/>
                    <a:pt x="272248" y="145343"/>
                    <a:pt x="328144" y="85019"/>
                  </a:cubicBezTo>
                  <a:cubicBezTo>
                    <a:pt x="341427" y="71184"/>
                    <a:pt x="348068" y="50153"/>
                    <a:pt x="355262" y="31890"/>
                  </a:cubicBezTo>
                  <a:cubicBezTo>
                    <a:pt x="360243" y="19161"/>
                    <a:pt x="351941" y="10306"/>
                    <a:pt x="339213" y="8646"/>
                  </a:cubicBezTo>
                  <a:cubicBezTo>
                    <a:pt x="330911" y="7539"/>
                    <a:pt x="320950" y="7539"/>
                    <a:pt x="313755" y="11413"/>
                  </a:cubicBezTo>
                  <a:cubicBezTo>
                    <a:pt x="292725" y="22482"/>
                    <a:pt x="271141" y="32997"/>
                    <a:pt x="253431" y="47940"/>
                  </a:cubicBezTo>
                  <a:cubicBezTo>
                    <a:pt x="225206" y="71737"/>
                    <a:pt x="198642" y="97748"/>
                    <a:pt x="174291" y="125420"/>
                  </a:cubicBezTo>
                  <a:cubicBezTo>
                    <a:pt x="152707" y="149217"/>
                    <a:pt x="134444" y="175782"/>
                    <a:pt x="112307" y="204560"/>
                  </a:cubicBezTo>
                  <a:close/>
                </a:path>
              </a:pathLst>
            </a:custGeom>
            <a:solidFill>
              <a:schemeClr val="accent1"/>
            </a:solidFill>
            <a:ln w="55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007D3DC-D2A3-432F-981A-384AC24DA6D0}"/>
                </a:ext>
              </a:extLst>
            </p:cNvPr>
            <p:cNvSpPr/>
            <p:nvPr/>
          </p:nvSpPr>
          <p:spPr>
            <a:xfrm>
              <a:off x="9545895" y="6310723"/>
              <a:ext cx="255627" cy="222930"/>
            </a:xfrm>
            <a:custGeom>
              <a:avLst/>
              <a:gdLst>
                <a:gd name="connsiteX0" fmla="*/ 293904 w 475948"/>
                <a:gd name="connsiteY0" fmla="*/ 270322 h 415071"/>
                <a:gd name="connsiteX1" fmla="*/ 345926 w 475948"/>
                <a:gd name="connsiteY1" fmla="*/ 270322 h 415071"/>
                <a:gd name="connsiteX2" fmla="*/ 458826 w 475948"/>
                <a:gd name="connsiteY2" fmla="*/ 173472 h 415071"/>
                <a:gd name="connsiteX3" fmla="*/ 474875 w 475948"/>
                <a:gd name="connsiteY3" fmla="*/ 149674 h 415071"/>
                <a:gd name="connsiteX4" fmla="*/ 452185 w 475948"/>
                <a:gd name="connsiteY4" fmla="*/ 202250 h 415071"/>
                <a:gd name="connsiteX5" fmla="*/ 287816 w 475948"/>
                <a:gd name="connsiteY5" fmla="*/ 279177 h 415071"/>
                <a:gd name="connsiteX6" fmla="*/ 228599 w 475948"/>
                <a:gd name="connsiteY6" fmla="*/ 352783 h 415071"/>
                <a:gd name="connsiteX7" fmla="*/ 131196 w 475948"/>
                <a:gd name="connsiteY7" fmla="*/ 415320 h 415071"/>
                <a:gd name="connsiteX8" fmla="*/ 7781 w 475948"/>
                <a:gd name="connsiteY8" fmla="*/ 340607 h 415071"/>
                <a:gd name="connsiteX9" fmla="*/ 39880 w 475948"/>
                <a:gd name="connsiteY9" fmla="*/ 176239 h 415071"/>
                <a:gd name="connsiteX10" fmla="*/ 255164 w 475948"/>
                <a:gd name="connsiteY10" fmla="*/ 11317 h 415071"/>
                <a:gd name="connsiteX11" fmla="*/ 307740 w 475948"/>
                <a:gd name="connsiteY11" fmla="*/ 249 h 415071"/>
                <a:gd name="connsiteX12" fmla="*/ 370831 w 475948"/>
                <a:gd name="connsiteY12" fmla="*/ 54485 h 415071"/>
                <a:gd name="connsiteX13" fmla="*/ 323235 w 475948"/>
                <a:gd name="connsiteY13" fmla="*/ 223280 h 415071"/>
                <a:gd name="connsiteX14" fmla="*/ 293904 w 475948"/>
                <a:gd name="connsiteY14" fmla="*/ 270322 h 415071"/>
                <a:gd name="connsiteX15" fmla="*/ 274534 w 475948"/>
                <a:gd name="connsiteY15" fmla="*/ 274196 h 415071"/>
                <a:gd name="connsiteX16" fmla="*/ 257378 w 475948"/>
                <a:gd name="connsiteY16" fmla="*/ 229922 h 415071"/>
                <a:gd name="connsiteX17" fmla="*/ 297778 w 475948"/>
                <a:gd name="connsiteY17" fmla="*/ 126984 h 415071"/>
                <a:gd name="connsiteX18" fmla="*/ 354781 w 475948"/>
                <a:gd name="connsiteY18" fmla="*/ 116469 h 415071"/>
                <a:gd name="connsiteX19" fmla="*/ 359762 w 475948"/>
                <a:gd name="connsiteY19" fmla="*/ 52271 h 415071"/>
                <a:gd name="connsiteX20" fmla="*/ 316041 w 475948"/>
                <a:gd name="connsiteY20" fmla="*/ 11317 h 415071"/>
                <a:gd name="connsiteX21" fmla="*/ 266786 w 475948"/>
                <a:gd name="connsiteY21" fmla="*/ 24046 h 415071"/>
                <a:gd name="connsiteX22" fmla="*/ 188199 w 475948"/>
                <a:gd name="connsiteY22" fmla="*/ 93778 h 415071"/>
                <a:gd name="connsiteX23" fmla="*/ 76960 w 475948"/>
                <a:gd name="connsiteY23" fmla="*/ 281944 h 415071"/>
                <a:gd name="connsiteX24" fmla="*/ 64231 w 475948"/>
                <a:gd name="connsiteY24" fmla="*/ 370493 h 415071"/>
                <a:gd name="connsiteX25" fmla="*/ 108505 w 475948"/>
                <a:gd name="connsiteY25" fmla="*/ 405359 h 415071"/>
                <a:gd name="connsiteX26" fmla="*/ 165508 w 475948"/>
                <a:gd name="connsiteY26" fmla="*/ 385989 h 415071"/>
                <a:gd name="connsiteX27" fmla="*/ 274534 w 475948"/>
                <a:gd name="connsiteY27" fmla="*/ 274196 h 4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5948" h="415071">
                  <a:moveTo>
                    <a:pt x="293904" y="270322"/>
                  </a:moveTo>
                  <a:cubicBezTo>
                    <a:pt x="312167" y="278623"/>
                    <a:pt x="329323" y="277517"/>
                    <a:pt x="345926" y="270322"/>
                  </a:cubicBezTo>
                  <a:cubicBezTo>
                    <a:pt x="393521" y="249845"/>
                    <a:pt x="430601" y="216086"/>
                    <a:pt x="458826" y="173472"/>
                  </a:cubicBezTo>
                  <a:cubicBezTo>
                    <a:pt x="463807" y="166277"/>
                    <a:pt x="468788" y="158529"/>
                    <a:pt x="474875" y="149674"/>
                  </a:cubicBezTo>
                  <a:cubicBezTo>
                    <a:pt x="481516" y="166277"/>
                    <a:pt x="480409" y="170705"/>
                    <a:pt x="452185" y="202250"/>
                  </a:cubicBezTo>
                  <a:cubicBezTo>
                    <a:pt x="408464" y="250952"/>
                    <a:pt x="362529" y="296333"/>
                    <a:pt x="287816" y="279177"/>
                  </a:cubicBezTo>
                  <a:cubicBezTo>
                    <a:pt x="268446" y="303528"/>
                    <a:pt x="249076" y="328986"/>
                    <a:pt x="228599" y="352783"/>
                  </a:cubicBezTo>
                  <a:cubicBezTo>
                    <a:pt x="202035" y="382668"/>
                    <a:pt x="170489" y="405359"/>
                    <a:pt x="131196" y="415320"/>
                  </a:cubicBezTo>
                  <a:cubicBezTo>
                    <a:pt x="78066" y="429156"/>
                    <a:pt x="24937" y="397611"/>
                    <a:pt x="7781" y="340607"/>
                  </a:cubicBezTo>
                  <a:cubicBezTo>
                    <a:pt x="-9929" y="280837"/>
                    <a:pt x="3354" y="225494"/>
                    <a:pt x="39880" y="176239"/>
                  </a:cubicBezTo>
                  <a:cubicBezTo>
                    <a:pt x="95776" y="100973"/>
                    <a:pt x="168829" y="46737"/>
                    <a:pt x="255164" y="11317"/>
                  </a:cubicBezTo>
                  <a:cubicBezTo>
                    <a:pt x="271213" y="4676"/>
                    <a:pt x="290030" y="1909"/>
                    <a:pt x="307740" y="249"/>
                  </a:cubicBezTo>
                  <a:cubicBezTo>
                    <a:pt x="344266" y="-2519"/>
                    <a:pt x="366403" y="17958"/>
                    <a:pt x="370831" y="54485"/>
                  </a:cubicBezTo>
                  <a:cubicBezTo>
                    <a:pt x="378578" y="117576"/>
                    <a:pt x="353121" y="170705"/>
                    <a:pt x="323235" y="223280"/>
                  </a:cubicBezTo>
                  <a:cubicBezTo>
                    <a:pt x="313274" y="239330"/>
                    <a:pt x="303865" y="254273"/>
                    <a:pt x="293904" y="270322"/>
                  </a:cubicBezTo>
                  <a:close/>
                  <a:moveTo>
                    <a:pt x="274534" y="274196"/>
                  </a:moveTo>
                  <a:cubicBezTo>
                    <a:pt x="267893" y="257040"/>
                    <a:pt x="259038" y="244311"/>
                    <a:pt x="257378" y="229922"/>
                  </a:cubicBezTo>
                  <a:cubicBezTo>
                    <a:pt x="251843" y="188968"/>
                    <a:pt x="270106" y="155762"/>
                    <a:pt x="297778" y="126984"/>
                  </a:cubicBezTo>
                  <a:cubicBezTo>
                    <a:pt x="316041" y="108167"/>
                    <a:pt x="327663" y="105400"/>
                    <a:pt x="354781" y="116469"/>
                  </a:cubicBezTo>
                  <a:cubicBezTo>
                    <a:pt x="356995" y="94332"/>
                    <a:pt x="360869" y="73301"/>
                    <a:pt x="359762" y="52271"/>
                  </a:cubicBezTo>
                  <a:cubicBezTo>
                    <a:pt x="359208" y="28474"/>
                    <a:pt x="339838" y="10764"/>
                    <a:pt x="316041" y="11317"/>
                  </a:cubicBezTo>
                  <a:cubicBezTo>
                    <a:pt x="299438" y="11871"/>
                    <a:pt x="279515" y="14638"/>
                    <a:pt x="266786" y="24046"/>
                  </a:cubicBezTo>
                  <a:cubicBezTo>
                    <a:pt x="238561" y="44523"/>
                    <a:pt x="210889" y="67214"/>
                    <a:pt x="188199" y="93778"/>
                  </a:cubicBezTo>
                  <a:cubicBezTo>
                    <a:pt x="139497" y="149121"/>
                    <a:pt x="101311" y="212212"/>
                    <a:pt x="76960" y="281944"/>
                  </a:cubicBezTo>
                  <a:cubicBezTo>
                    <a:pt x="66998" y="309616"/>
                    <a:pt x="64231" y="340607"/>
                    <a:pt x="64231" y="370493"/>
                  </a:cubicBezTo>
                  <a:cubicBezTo>
                    <a:pt x="64231" y="398164"/>
                    <a:pt x="81941" y="410340"/>
                    <a:pt x="108505" y="405359"/>
                  </a:cubicBezTo>
                  <a:cubicBezTo>
                    <a:pt x="127875" y="401485"/>
                    <a:pt x="148352" y="395950"/>
                    <a:pt x="165508" y="385989"/>
                  </a:cubicBezTo>
                  <a:cubicBezTo>
                    <a:pt x="214763" y="359424"/>
                    <a:pt x="243542" y="312936"/>
                    <a:pt x="274534" y="274196"/>
                  </a:cubicBezTo>
                  <a:close/>
                </a:path>
              </a:pathLst>
            </a:custGeom>
            <a:solidFill>
              <a:schemeClr val="accent1"/>
            </a:solidFill>
            <a:ln w="553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25179F0-A3D1-421F-B293-6473AE211256}"/>
                </a:ext>
              </a:extLst>
            </p:cNvPr>
            <p:cNvSpPr/>
            <p:nvPr/>
          </p:nvSpPr>
          <p:spPr>
            <a:xfrm>
              <a:off x="9004283" y="6487394"/>
              <a:ext cx="151593" cy="127813"/>
            </a:xfrm>
            <a:custGeom>
              <a:avLst/>
              <a:gdLst>
                <a:gd name="connsiteX0" fmla="*/ 74821 w 282248"/>
                <a:gd name="connsiteY0" fmla="*/ 44 h 237974"/>
                <a:gd name="connsiteX1" fmla="*/ 198789 w 282248"/>
                <a:gd name="connsiteY1" fmla="*/ 75310 h 237974"/>
                <a:gd name="connsiteX2" fmla="*/ 276269 w 282248"/>
                <a:gd name="connsiteY2" fmla="*/ 209240 h 237974"/>
                <a:gd name="connsiteX3" fmla="*/ 284570 w 282248"/>
                <a:gd name="connsiteY3" fmla="*/ 242999 h 237974"/>
                <a:gd name="connsiteX4" fmla="*/ 253025 w 282248"/>
                <a:gd name="connsiteY4" fmla="*/ 239679 h 237974"/>
                <a:gd name="connsiteX5" fmla="*/ 134038 w 282248"/>
                <a:gd name="connsiteY5" fmla="*/ 226396 h 237974"/>
                <a:gd name="connsiteX6" fmla="*/ 78141 w 282248"/>
                <a:gd name="connsiteY6" fmla="*/ 195958 h 237974"/>
                <a:gd name="connsiteX7" fmla="*/ 5642 w 282248"/>
                <a:gd name="connsiteY7" fmla="*/ 90806 h 237974"/>
                <a:gd name="connsiteX8" fmla="*/ 65966 w 282248"/>
                <a:gd name="connsiteY8" fmla="*/ 44 h 237974"/>
                <a:gd name="connsiteX9" fmla="*/ 74821 w 282248"/>
                <a:gd name="connsiteY9" fmla="*/ 44 h 23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48" h="237974">
                  <a:moveTo>
                    <a:pt x="74821" y="44"/>
                  </a:moveTo>
                  <a:cubicBezTo>
                    <a:pt x="130717" y="1151"/>
                    <a:pt x="169457" y="32696"/>
                    <a:pt x="198789" y="75310"/>
                  </a:cubicBezTo>
                  <a:cubicBezTo>
                    <a:pt x="227567" y="117925"/>
                    <a:pt x="251365" y="163859"/>
                    <a:pt x="276269" y="209240"/>
                  </a:cubicBezTo>
                  <a:cubicBezTo>
                    <a:pt x="281803" y="219202"/>
                    <a:pt x="281803" y="231377"/>
                    <a:pt x="284570" y="242999"/>
                  </a:cubicBezTo>
                  <a:cubicBezTo>
                    <a:pt x="274055" y="241893"/>
                    <a:pt x="263540" y="241339"/>
                    <a:pt x="253025" y="239679"/>
                  </a:cubicBezTo>
                  <a:cubicBezTo>
                    <a:pt x="213178" y="235252"/>
                    <a:pt x="173885" y="230271"/>
                    <a:pt x="134038" y="226396"/>
                  </a:cubicBezTo>
                  <a:cubicBezTo>
                    <a:pt x="110794" y="224183"/>
                    <a:pt x="93084" y="215328"/>
                    <a:pt x="78141" y="195958"/>
                  </a:cubicBezTo>
                  <a:cubicBezTo>
                    <a:pt x="52130" y="162199"/>
                    <a:pt x="23352" y="130653"/>
                    <a:pt x="5642" y="90806"/>
                  </a:cubicBezTo>
                  <a:cubicBezTo>
                    <a:pt x="-14835" y="43765"/>
                    <a:pt x="23905" y="-1616"/>
                    <a:pt x="65966" y="44"/>
                  </a:cubicBezTo>
                  <a:cubicBezTo>
                    <a:pt x="68733" y="44"/>
                    <a:pt x="71500" y="44"/>
                    <a:pt x="74821" y="44"/>
                  </a:cubicBezTo>
                  <a:close/>
                </a:path>
              </a:pathLst>
            </a:custGeom>
            <a:solidFill>
              <a:schemeClr val="accent1"/>
            </a:solidFill>
            <a:ln w="55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F7B789A-1B22-4C6C-B398-132E1E36B903}"/>
                </a:ext>
              </a:extLst>
            </p:cNvPr>
            <p:cNvSpPr/>
            <p:nvPr/>
          </p:nvSpPr>
          <p:spPr>
            <a:xfrm>
              <a:off x="9393195" y="5880987"/>
              <a:ext cx="202124" cy="109979"/>
            </a:xfrm>
            <a:custGeom>
              <a:avLst/>
              <a:gdLst>
                <a:gd name="connsiteX0" fmla="*/ 381193 w 376331"/>
                <a:gd name="connsiteY0" fmla="*/ 140682 h 204768"/>
                <a:gd name="connsiteX1" fmla="*/ 315335 w 376331"/>
                <a:gd name="connsiteY1" fmla="*/ 158392 h 204768"/>
                <a:gd name="connsiteX2" fmla="*/ 179191 w 376331"/>
                <a:gd name="connsiteY2" fmla="*/ 199899 h 204768"/>
                <a:gd name="connsiteX3" fmla="*/ 43048 w 376331"/>
                <a:gd name="connsiteY3" fmla="*/ 182743 h 204768"/>
                <a:gd name="connsiteX4" fmla="*/ 9842 w 376331"/>
                <a:gd name="connsiteY4" fmla="*/ 62649 h 204768"/>
                <a:gd name="connsiteX5" fmla="*/ 109459 w 376331"/>
                <a:gd name="connsiteY5" fmla="*/ 665 h 204768"/>
                <a:gd name="connsiteX6" fmla="*/ 143772 w 376331"/>
                <a:gd name="connsiteY6" fmla="*/ 18928 h 204768"/>
                <a:gd name="connsiteX7" fmla="*/ 191367 w 376331"/>
                <a:gd name="connsiteY7" fmla="*/ 73717 h 204768"/>
                <a:gd name="connsiteX8" fmla="*/ 225126 w 376331"/>
                <a:gd name="connsiteY8" fmla="*/ 110797 h 204768"/>
                <a:gd name="connsiteX9" fmla="*/ 254458 w 376331"/>
                <a:gd name="connsiteY9" fmla="*/ 122419 h 204768"/>
                <a:gd name="connsiteX10" fmla="*/ 380639 w 376331"/>
                <a:gd name="connsiteY10" fmla="*/ 134595 h 204768"/>
                <a:gd name="connsiteX11" fmla="*/ 381193 w 376331"/>
                <a:gd name="connsiteY11" fmla="*/ 140682 h 20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6331" h="204768">
                  <a:moveTo>
                    <a:pt x="381193" y="140682"/>
                  </a:moveTo>
                  <a:cubicBezTo>
                    <a:pt x="359056" y="146770"/>
                    <a:pt x="337472" y="152304"/>
                    <a:pt x="315335" y="158392"/>
                  </a:cubicBezTo>
                  <a:cubicBezTo>
                    <a:pt x="269954" y="172228"/>
                    <a:pt x="225126" y="187170"/>
                    <a:pt x="179191" y="199899"/>
                  </a:cubicBezTo>
                  <a:cubicBezTo>
                    <a:pt x="132150" y="212628"/>
                    <a:pt x="85662" y="213735"/>
                    <a:pt x="43048" y="182743"/>
                  </a:cubicBezTo>
                  <a:cubicBezTo>
                    <a:pt x="-2333" y="150644"/>
                    <a:pt x="-8974" y="119652"/>
                    <a:pt x="9842" y="62649"/>
                  </a:cubicBezTo>
                  <a:cubicBezTo>
                    <a:pt x="24231" y="18928"/>
                    <a:pt x="63525" y="-4316"/>
                    <a:pt x="109459" y="665"/>
                  </a:cubicBezTo>
                  <a:cubicBezTo>
                    <a:pt x="121635" y="1772"/>
                    <a:pt x="134364" y="10073"/>
                    <a:pt x="143772" y="18928"/>
                  </a:cubicBezTo>
                  <a:cubicBezTo>
                    <a:pt x="160928" y="36084"/>
                    <a:pt x="175871" y="55454"/>
                    <a:pt x="191367" y="73717"/>
                  </a:cubicBezTo>
                  <a:cubicBezTo>
                    <a:pt x="202436" y="86446"/>
                    <a:pt x="212397" y="100282"/>
                    <a:pt x="225126" y="110797"/>
                  </a:cubicBezTo>
                  <a:cubicBezTo>
                    <a:pt x="232874" y="117438"/>
                    <a:pt x="244496" y="121312"/>
                    <a:pt x="254458" y="122419"/>
                  </a:cubicBezTo>
                  <a:cubicBezTo>
                    <a:pt x="296519" y="127400"/>
                    <a:pt x="338579" y="130720"/>
                    <a:pt x="380639" y="134595"/>
                  </a:cubicBezTo>
                  <a:cubicBezTo>
                    <a:pt x="380639" y="137362"/>
                    <a:pt x="381193" y="139022"/>
                    <a:pt x="381193" y="140682"/>
                  </a:cubicBezTo>
                  <a:close/>
                </a:path>
              </a:pathLst>
            </a:custGeom>
            <a:solidFill>
              <a:schemeClr val="accent1"/>
            </a:solidFill>
            <a:ln w="55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ABAFD1B-969F-4E69-93AF-74C8FD524AF5}"/>
                </a:ext>
              </a:extLst>
            </p:cNvPr>
            <p:cNvSpPr/>
            <p:nvPr/>
          </p:nvSpPr>
          <p:spPr>
            <a:xfrm>
              <a:off x="9781415" y="6008508"/>
              <a:ext cx="151593" cy="112951"/>
            </a:xfrm>
            <a:custGeom>
              <a:avLst/>
              <a:gdLst>
                <a:gd name="connsiteX0" fmla="*/ 160885 w 282248"/>
                <a:gd name="connsiteY0" fmla="*/ 142889 h 210303"/>
                <a:gd name="connsiteX1" fmla="*/ 268803 w 282248"/>
                <a:gd name="connsiteY1" fmla="*/ 163919 h 210303"/>
                <a:gd name="connsiteX2" fmla="*/ 230617 w 282248"/>
                <a:gd name="connsiteY2" fmla="*/ 174988 h 210303"/>
                <a:gd name="connsiteX3" fmla="*/ 124359 w 282248"/>
                <a:gd name="connsiteY3" fmla="*/ 207087 h 210303"/>
                <a:gd name="connsiteX4" fmla="*/ 21421 w 282248"/>
                <a:gd name="connsiteY4" fmla="*/ 188823 h 210303"/>
                <a:gd name="connsiteX5" fmla="*/ 1497 w 282248"/>
                <a:gd name="connsiteY5" fmla="*/ 140675 h 210303"/>
                <a:gd name="connsiteX6" fmla="*/ 5371 w 282248"/>
                <a:gd name="connsiteY6" fmla="*/ 118538 h 210303"/>
                <a:gd name="connsiteX7" fmla="*/ 111076 w 282248"/>
                <a:gd name="connsiteY7" fmla="*/ 82565 h 210303"/>
                <a:gd name="connsiteX8" fmla="*/ 109969 w 282248"/>
                <a:gd name="connsiteY8" fmla="*/ 68176 h 210303"/>
                <a:gd name="connsiteX9" fmla="*/ 114397 w 282248"/>
                <a:gd name="connsiteY9" fmla="*/ 15047 h 210303"/>
                <a:gd name="connsiteX10" fmla="*/ 174167 w 282248"/>
                <a:gd name="connsiteY10" fmla="*/ 3425 h 210303"/>
                <a:gd name="connsiteX11" fmla="*/ 236151 w 282248"/>
                <a:gd name="connsiteY11" fmla="*/ 51573 h 210303"/>
                <a:gd name="connsiteX12" fmla="*/ 282086 w 282248"/>
                <a:gd name="connsiteY12" fmla="*/ 135141 h 210303"/>
                <a:gd name="connsiteX13" fmla="*/ 284299 w 282248"/>
                <a:gd name="connsiteY13" fmla="*/ 154511 h 210303"/>
                <a:gd name="connsiteX14" fmla="*/ 266590 w 282248"/>
                <a:gd name="connsiteY14" fmla="*/ 154511 h 210303"/>
                <a:gd name="connsiteX15" fmla="*/ 160885 w 282248"/>
                <a:gd name="connsiteY15" fmla="*/ 142889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248" h="210303">
                  <a:moveTo>
                    <a:pt x="160885" y="142889"/>
                  </a:moveTo>
                  <a:cubicBezTo>
                    <a:pt x="192984" y="161705"/>
                    <a:pt x="231170" y="152297"/>
                    <a:pt x="268803" y="163919"/>
                  </a:cubicBezTo>
                  <a:cubicBezTo>
                    <a:pt x="253861" y="168347"/>
                    <a:pt x="242239" y="171667"/>
                    <a:pt x="230617" y="174988"/>
                  </a:cubicBezTo>
                  <a:cubicBezTo>
                    <a:pt x="195197" y="185503"/>
                    <a:pt x="159778" y="196571"/>
                    <a:pt x="124359" y="207087"/>
                  </a:cubicBezTo>
                  <a:cubicBezTo>
                    <a:pt x="87279" y="218155"/>
                    <a:pt x="52413" y="214281"/>
                    <a:pt x="21421" y="188823"/>
                  </a:cubicBezTo>
                  <a:cubicBezTo>
                    <a:pt x="6478" y="176648"/>
                    <a:pt x="-4037" y="162259"/>
                    <a:pt x="1497" y="140675"/>
                  </a:cubicBezTo>
                  <a:cubicBezTo>
                    <a:pt x="3711" y="133481"/>
                    <a:pt x="4264" y="125732"/>
                    <a:pt x="5371" y="118538"/>
                  </a:cubicBezTo>
                  <a:cubicBezTo>
                    <a:pt x="10352" y="77584"/>
                    <a:pt x="71229" y="44932"/>
                    <a:pt x="111076" y="82565"/>
                  </a:cubicBezTo>
                  <a:cubicBezTo>
                    <a:pt x="110523" y="76477"/>
                    <a:pt x="111629" y="71496"/>
                    <a:pt x="109969" y="68176"/>
                  </a:cubicBezTo>
                  <a:cubicBezTo>
                    <a:pt x="100561" y="49359"/>
                    <a:pt x="99454" y="30543"/>
                    <a:pt x="114397" y="15047"/>
                  </a:cubicBezTo>
                  <a:cubicBezTo>
                    <a:pt x="130999" y="-2663"/>
                    <a:pt x="152583" y="-2110"/>
                    <a:pt x="174167" y="3425"/>
                  </a:cubicBezTo>
                  <a:cubicBezTo>
                    <a:pt x="201285" y="10619"/>
                    <a:pt x="221762" y="28329"/>
                    <a:pt x="236151" y="51573"/>
                  </a:cubicBezTo>
                  <a:cubicBezTo>
                    <a:pt x="252754" y="78691"/>
                    <a:pt x="267143" y="106916"/>
                    <a:pt x="282086" y="135141"/>
                  </a:cubicBezTo>
                  <a:cubicBezTo>
                    <a:pt x="284853" y="140675"/>
                    <a:pt x="283746" y="147870"/>
                    <a:pt x="284299" y="154511"/>
                  </a:cubicBezTo>
                  <a:cubicBezTo>
                    <a:pt x="278212" y="154511"/>
                    <a:pt x="272124" y="155618"/>
                    <a:pt x="266590" y="154511"/>
                  </a:cubicBezTo>
                  <a:cubicBezTo>
                    <a:pt x="230617" y="151190"/>
                    <a:pt x="195751" y="147316"/>
                    <a:pt x="160885" y="142889"/>
                  </a:cubicBezTo>
                  <a:close/>
                </a:path>
              </a:pathLst>
            </a:custGeom>
            <a:solidFill>
              <a:schemeClr val="accent1"/>
            </a:solidFill>
            <a:ln w="55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3B01746-8F99-4D52-B8D3-616564D701AE}"/>
                </a:ext>
              </a:extLst>
            </p:cNvPr>
            <p:cNvSpPr/>
            <p:nvPr/>
          </p:nvSpPr>
          <p:spPr>
            <a:xfrm>
              <a:off x="8777551" y="5976521"/>
              <a:ext cx="151593" cy="112951"/>
            </a:xfrm>
            <a:custGeom>
              <a:avLst/>
              <a:gdLst>
                <a:gd name="connsiteX0" fmla="*/ 271725 w 282248"/>
                <a:gd name="connsiteY0" fmla="*/ 158170 h 210303"/>
                <a:gd name="connsiteX1" fmla="*/ 261764 w 282248"/>
                <a:gd name="connsiteY1" fmla="*/ 166471 h 210303"/>
                <a:gd name="connsiteX2" fmla="*/ 111784 w 282248"/>
                <a:gd name="connsiteY2" fmla="*/ 209639 h 210303"/>
                <a:gd name="connsiteX3" fmla="*/ 18255 w 282248"/>
                <a:gd name="connsiteY3" fmla="*/ 185841 h 210303"/>
                <a:gd name="connsiteX4" fmla="*/ 43712 w 282248"/>
                <a:gd name="connsiteY4" fmla="*/ 70175 h 210303"/>
                <a:gd name="connsiteX5" fmla="*/ 116212 w 282248"/>
                <a:gd name="connsiteY5" fmla="*/ 88438 h 210303"/>
                <a:gd name="connsiteX6" fmla="*/ 102929 w 282248"/>
                <a:gd name="connsiteY6" fmla="*/ 61320 h 210303"/>
                <a:gd name="connsiteX7" fmla="*/ 137795 w 282248"/>
                <a:gd name="connsiteY7" fmla="*/ 996 h 210303"/>
                <a:gd name="connsiteX8" fmla="*/ 194799 w 282248"/>
                <a:gd name="connsiteY8" fmla="*/ 15939 h 210303"/>
                <a:gd name="connsiteX9" fmla="*/ 240733 w 282248"/>
                <a:gd name="connsiteY9" fmla="*/ 66854 h 210303"/>
                <a:gd name="connsiteX10" fmla="*/ 282794 w 282248"/>
                <a:gd name="connsiteY10" fmla="*/ 141014 h 210303"/>
                <a:gd name="connsiteX11" fmla="*/ 271725 w 282248"/>
                <a:gd name="connsiteY11" fmla="*/ 158170 h 210303"/>
                <a:gd name="connsiteX12" fmla="*/ 154952 w 282248"/>
                <a:gd name="connsiteY12" fmla="*/ 139353 h 210303"/>
                <a:gd name="connsiteX13" fmla="*/ 271725 w 282248"/>
                <a:gd name="connsiteY13" fmla="*/ 158170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248" h="210303">
                  <a:moveTo>
                    <a:pt x="271725" y="158170"/>
                  </a:moveTo>
                  <a:cubicBezTo>
                    <a:pt x="268405" y="160937"/>
                    <a:pt x="265638" y="165365"/>
                    <a:pt x="261764" y="166471"/>
                  </a:cubicBezTo>
                  <a:cubicBezTo>
                    <a:pt x="211955" y="181414"/>
                    <a:pt x="162146" y="196910"/>
                    <a:pt x="111784" y="209639"/>
                  </a:cubicBezTo>
                  <a:cubicBezTo>
                    <a:pt x="77472" y="218494"/>
                    <a:pt x="47033" y="209086"/>
                    <a:pt x="18255" y="185841"/>
                  </a:cubicBezTo>
                  <a:cubicBezTo>
                    <a:pt x="-19378" y="155956"/>
                    <a:pt x="7186" y="79030"/>
                    <a:pt x="43712" y="70175"/>
                  </a:cubicBezTo>
                  <a:cubicBezTo>
                    <a:pt x="72491" y="62980"/>
                    <a:pt x="95735" y="64641"/>
                    <a:pt x="116212" y="88438"/>
                  </a:cubicBezTo>
                  <a:cubicBezTo>
                    <a:pt x="111784" y="79583"/>
                    <a:pt x="106803" y="70728"/>
                    <a:pt x="102929" y="61320"/>
                  </a:cubicBezTo>
                  <a:cubicBezTo>
                    <a:pt x="91307" y="31988"/>
                    <a:pt x="106803" y="5977"/>
                    <a:pt x="137795" y="996"/>
                  </a:cubicBezTo>
                  <a:cubicBezTo>
                    <a:pt x="159379" y="-2324"/>
                    <a:pt x="179303" y="2656"/>
                    <a:pt x="194799" y="15939"/>
                  </a:cubicBezTo>
                  <a:cubicBezTo>
                    <a:pt x="211955" y="30881"/>
                    <a:pt x="228004" y="48038"/>
                    <a:pt x="240733" y="66854"/>
                  </a:cubicBezTo>
                  <a:cubicBezTo>
                    <a:pt x="256783" y="90098"/>
                    <a:pt x="268958" y="116109"/>
                    <a:pt x="282794" y="141014"/>
                  </a:cubicBezTo>
                  <a:cubicBezTo>
                    <a:pt x="289435" y="153189"/>
                    <a:pt x="286668" y="159830"/>
                    <a:pt x="271725" y="158170"/>
                  </a:cubicBezTo>
                  <a:cubicBezTo>
                    <a:pt x="232432" y="152082"/>
                    <a:pt x="193692" y="145995"/>
                    <a:pt x="154952" y="139353"/>
                  </a:cubicBezTo>
                  <a:cubicBezTo>
                    <a:pt x="192031" y="158723"/>
                    <a:pt x="232432" y="157063"/>
                    <a:pt x="271725" y="158170"/>
                  </a:cubicBezTo>
                  <a:close/>
                </a:path>
              </a:pathLst>
            </a:custGeom>
            <a:solidFill>
              <a:schemeClr val="accent1"/>
            </a:solidFill>
            <a:ln w="553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160ED6E-0A7B-4D11-910E-1734ED91DEDE}"/>
                </a:ext>
              </a:extLst>
            </p:cNvPr>
            <p:cNvSpPr/>
            <p:nvPr/>
          </p:nvSpPr>
          <p:spPr>
            <a:xfrm>
              <a:off x="10295719" y="5910303"/>
              <a:ext cx="151593" cy="112951"/>
            </a:xfrm>
            <a:custGeom>
              <a:avLst/>
              <a:gdLst>
                <a:gd name="connsiteX0" fmla="*/ 152990 w 282248"/>
                <a:gd name="connsiteY0" fmla="*/ 142549 h 210303"/>
                <a:gd name="connsiteX1" fmla="*/ 267550 w 282248"/>
                <a:gd name="connsiteY1" fmla="*/ 163579 h 210303"/>
                <a:gd name="connsiteX2" fmla="*/ 248733 w 282248"/>
                <a:gd name="connsiteY2" fmla="*/ 170220 h 210303"/>
                <a:gd name="connsiteX3" fmla="*/ 137494 w 282248"/>
                <a:gd name="connsiteY3" fmla="*/ 203426 h 210303"/>
                <a:gd name="connsiteX4" fmla="*/ 25148 w 282248"/>
                <a:gd name="connsiteY4" fmla="*/ 191804 h 210303"/>
                <a:gd name="connsiteX5" fmla="*/ 1350 w 282248"/>
                <a:gd name="connsiteY5" fmla="*/ 127606 h 210303"/>
                <a:gd name="connsiteX6" fmla="*/ 47285 w 282248"/>
                <a:gd name="connsiteY6" fmla="*/ 70603 h 210303"/>
                <a:gd name="connsiteX7" fmla="*/ 112036 w 282248"/>
                <a:gd name="connsiteY7" fmla="*/ 90527 h 210303"/>
                <a:gd name="connsiteX8" fmla="*/ 121998 w 282248"/>
                <a:gd name="connsiteY8" fmla="*/ 99382 h 210303"/>
                <a:gd name="connsiteX9" fmla="*/ 107609 w 282248"/>
                <a:gd name="connsiteY9" fmla="*/ 67283 h 210303"/>
                <a:gd name="connsiteX10" fmla="*/ 115910 w 282248"/>
                <a:gd name="connsiteY10" fmla="*/ 13047 h 210303"/>
                <a:gd name="connsiteX11" fmla="*/ 171253 w 282248"/>
                <a:gd name="connsiteY11" fmla="*/ 3638 h 210303"/>
                <a:gd name="connsiteX12" fmla="*/ 228256 w 282248"/>
                <a:gd name="connsiteY12" fmla="*/ 46806 h 210303"/>
                <a:gd name="connsiteX13" fmla="*/ 281385 w 282248"/>
                <a:gd name="connsiteY13" fmla="*/ 142549 h 210303"/>
                <a:gd name="connsiteX14" fmla="*/ 286366 w 282248"/>
                <a:gd name="connsiteY14" fmla="*/ 159152 h 210303"/>
                <a:gd name="connsiteX15" fmla="*/ 220508 w 282248"/>
                <a:gd name="connsiteY15" fmla="*/ 150297 h 210303"/>
                <a:gd name="connsiteX16" fmla="*/ 152990 w 282248"/>
                <a:gd name="connsiteY16" fmla="*/ 142549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248" h="210303">
                  <a:moveTo>
                    <a:pt x="152990" y="142549"/>
                  </a:moveTo>
                  <a:cubicBezTo>
                    <a:pt x="190623" y="164133"/>
                    <a:pt x="229363" y="151957"/>
                    <a:pt x="267550" y="163579"/>
                  </a:cubicBezTo>
                  <a:cubicBezTo>
                    <a:pt x="259248" y="166347"/>
                    <a:pt x="254267" y="168560"/>
                    <a:pt x="248733" y="170220"/>
                  </a:cubicBezTo>
                  <a:cubicBezTo>
                    <a:pt x="211653" y="181289"/>
                    <a:pt x="174574" y="191804"/>
                    <a:pt x="137494" y="203426"/>
                  </a:cubicBezTo>
                  <a:cubicBezTo>
                    <a:pt x="98200" y="215602"/>
                    <a:pt x="60567" y="218369"/>
                    <a:pt x="25148" y="191804"/>
                  </a:cubicBezTo>
                  <a:cubicBezTo>
                    <a:pt x="3011" y="174648"/>
                    <a:pt x="-3077" y="153618"/>
                    <a:pt x="1350" y="127606"/>
                  </a:cubicBezTo>
                  <a:cubicBezTo>
                    <a:pt x="6331" y="100488"/>
                    <a:pt x="18507" y="78905"/>
                    <a:pt x="47285" y="70603"/>
                  </a:cubicBezTo>
                  <a:cubicBezTo>
                    <a:pt x="73849" y="62855"/>
                    <a:pt x="96540" y="65069"/>
                    <a:pt x="112036" y="90527"/>
                  </a:cubicBezTo>
                  <a:cubicBezTo>
                    <a:pt x="113143" y="92740"/>
                    <a:pt x="115910" y="94401"/>
                    <a:pt x="121998" y="99382"/>
                  </a:cubicBezTo>
                  <a:cubicBezTo>
                    <a:pt x="115910" y="85546"/>
                    <a:pt x="112036" y="76691"/>
                    <a:pt x="107609" y="67283"/>
                  </a:cubicBezTo>
                  <a:cubicBezTo>
                    <a:pt x="98200" y="47359"/>
                    <a:pt x="99307" y="28543"/>
                    <a:pt x="115910" y="13047"/>
                  </a:cubicBezTo>
                  <a:cubicBezTo>
                    <a:pt x="131959" y="-1896"/>
                    <a:pt x="151883" y="-2449"/>
                    <a:pt x="171253" y="3638"/>
                  </a:cubicBezTo>
                  <a:cubicBezTo>
                    <a:pt x="195051" y="10833"/>
                    <a:pt x="215527" y="25222"/>
                    <a:pt x="228256" y="46806"/>
                  </a:cubicBezTo>
                  <a:cubicBezTo>
                    <a:pt x="247073" y="78351"/>
                    <a:pt x="263676" y="110450"/>
                    <a:pt x="281385" y="142549"/>
                  </a:cubicBezTo>
                  <a:cubicBezTo>
                    <a:pt x="283599" y="146423"/>
                    <a:pt x="284152" y="151404"/>
                    <a:pt x="286366" y="159152"/>
                  </a:cubicBezTo>
                  <a:cubicBezTo>
                    <a:pt x="263122" y="155831"/>
                    <a:pt x="242092" y="153064"/>
                    <a:pt x="220508" y="150297"/>
                  </a:cubicBezTo>
                  <a:cubicBezTo>
                    <a:pt x="200031" y="147530"/>
                    <a:pt x="179001" y="145316"/>
                    <a:pt x="152990" y="142549"/>
                  </a:cubicBezTo>
                  <a:close/>
                </a:path>
              </a:pathLst>
            </a:custGeom>
            <a:solidFill>
              <a:schemeClr val="accent1"/>
            </a:solidFill>
            <a:ln w="553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614AEB5-CC7B-4FCF-9F41-132E28C4F086}"/>
                </a:ext>
              </a:extLst>
            </p:cNvPr>
            <p:cNvSpPr/>
            <p:nvPr/>
          </p:nvSpPr>
          <p:spPr>
            <a:xfrm>
              <a:off x="9391080" y="6526110"/>
              <a:ext cx="151593" cy="112951"/>
            </a:xfrm>
            <a:custGeom>
              <a:avLst/>
              <a:gdLst>
                <a:gd name="connsiteX0" fmla="*/ 116165 w 282248"/>
                <a:gd name="connsiteY0" fmla="*/ 86239 h 210303"/>
                <a:gd name="connsiteX1" fmla="*/ 105096 w 282248"/>
                <a:gd name="connsiteY1" fmla="*/ 61335 h 210303"/>
                <a:gd name="connsiteX2" fmla="*/ 154905 w 282248"/>
                <a:gd name="connsiteY2" fmla="*/ 458 h 210303"/>
                <a:gd name="connsiteX3" fmla="*/ 225191 w 282248"/>
                <a:gd name="connsiteY3" fmla="*/ 44179 h 210303"/>
                <a:gd name="connsiteX4" fmla="*/ 283854 w 282248"/>
                <a:gd name="connsiteY4" fmla="*/ 146563 h 210303"/>
                <a:gd name="connsiteX5" fmla="*/ 285515 w 282248"/>
                <a:gd name="connsiteY5" fmla="*/ 158739 h 210303"/>
                <a:gd name="connsiteX6" fmla="*/ 109524 w 282248"/>
                <a:gd name="connsiteY6" fmla="*/ 209654 h 210303"/>
                <a:gd name="connsiteX7" fmla="*/ 15994 w 282248"/>
                <a:gd name="connsiteY7" fmla="*/ 182536 h 210303"/>
                <a:gd name="connsiteX8" fmla="*/ 4373 w 282248"/>
                <a:gd name="connsiteY8" fmla="*/ 114465 h 210303"/>
                <a:gd name="connsiteX9" fmla="*/ 53074 w 282248"/>
                <a:gd name="connsiteY9" fmla="*/ 67423 h 210303"/>
                <a:gd name="connsiteX10" fmla="*/ 112291 w 282248"/>
                <a:gd name="connsiteY10" fmla="*/ 89560 h 210303"/>
                <a:gd name="connsiteX11" fmla="*/ 116165 w 282248"/>
                <a:gd name="connsiteY11" fmla="*/ 86239 h 210303"/>
                <a:gd name="connsiteX12" fmla="*/ 260610 w 282248"/>
                <a:gd name="connsiteY12" fmla="*/ 155972 h 210303"/>
                <a:gd name="connsiteX13" fmla="*/ 159333 w 282248"/>
                <a:gd name="connsiteY13" fmla="*/ 143243 h 210303"/>
                <a:gd name="connsiteX14" fmla="*/ 260610 w 282248"/>
                <a:gd name="connsiteY14" fmla="*/ 155972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48" h="210303">
                  <a:moveTo>
                    <a:pt x="116165" y="86239"/>
                  </a:moveTo>
                  <a:cubicBezTo>
                    <a:pt x="112291" y="77938"/>
                    <a:pt x="108417" y="70190"/>
                    <a:pt x="105096" y="61335"/>
                  </a:cubicBezTo>
                  <a:cubicBezTo>
                    <a:pt x="92368" y="24255"/>
                    <a:pt x="115612" y="-3969"/>
                    <a:pt x="154905" y="458"/>
                  </a:cubicBezTo>
                  <a:cubicBezTo>
                    <a:pt x="185344" y="3779"/>
                    <a:pt x="209141" y="19828"/>
                    <a:pt x="225191" y="44179"/>
                  </a:cubicBezTo>
                  <a:cubicBezTo>
                    <a:pt x="246774" y="76831"/>
                    <a:pt x="264484" y="112251"/>
                    <a:pt x="283854" y="146563"/>
                  </a:cubicBezTo>
                  <a:cubicBezTo>
                    <a:pt x="285515" y="149330"/>
                    <a:pt x="284961" y="153205"/>
                    <a:pt x="285515" y="158739"/>
                  </a:cubicBezTo>
                  <a:cubicBezTo>
                    <a:pt x="226851" y="175895"/>
                    <a:pt x="168187" y="193605"/>
                    <a:pt x="109524" y="209654"/>
                  </a:cubicBezTo>
                  <a:cubicBezTo>
                    <a:pt x="73551" y="219062"/>
                    <a:pt x="42559" y="208547"/>
                    <a:pt x="15994" y="182536"/>
                  </a:cubicBezTo>
                  <a:cubicBezTo>
                    <a:pt x="-5036" y="162059"/>
                    <a:pt x="-1162" y="137708"/>
                    <a:pt x="4373" y="114465"/>
                  </a:cubicBezTo>
                  <a:cubicBezTo>
                    <a:pt x="10460" y="90114"/>
                    <a:pt x="27616" y="74064"/>
                    <a:pt x="53074" y="67423"/>
                  </a:cubicBezTo>
                  <a:cubicBezTo>
                    <a:pt x="77979" y="60782"/>
                    <a:pt x="96795" y="69083"/>
                    <a:pt x="112291" y="89560"/>
                  </a:cubicBezTo>
                  <a:cubicBezTo>
                    <a:pt x="113951" y="88453"/>
                    <a:pt x="115058" y="87346"/>
                    <a:pt x="116165" y="86239"/>
                  </a:cubicBezTo>
                  <a:close/>
                  <a:moveTo>
                    <a:pt x="260610" y="155972"/>
                  </a:moveTo>
                  <a:cubicBezTo>
                    <a:pt x="226851" y="151544"/>
                    <a:pt x="193092" y="147670"/>
                    <a:pt x="159333" y="143243"/>
                  </a:cubicBezTo>
                  <a:cubicBezTo>
                    <a:pt x="191985" y="158739"/>
                    <a:pt x="226851" y="154311"/>
                    <a:pt x="260610" y="155972"/>
                  </a:cubicBezTo>
                  <a:close/>
                </a:path>
              </a:pathLst>
            </a:custGeom>
            <a:solidFill>
              <a:schemeClr val="accent1"/>
            </a:solidFill>
            <a:ln w="553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06A0609-F9EF-4B35-9480-A0AECA519AA8}"/>
                </a:ext>
              </a:extLst>
            </p:cNvPr>
            <p:cNvSpPr/>
            <p:nvPr/>
          </p:nvSpPr>
          <p:spPr>
            <a:xfrm>
              <a:off x="9980796" y="6538405"/>
              <a:ext cx="151593" cy="112951"/>
            </a:xfrm>
            <a:custGeom>
              <a:avLst/>
              <a:gdLst>
                <a:gd name="connsiteX0" fmla="*/ 103454 w 282248"/>
                <a:gd name="connsiteY0" fmla="*/ 72203 h 210303"/>
                <a:gd name="connsiteX1" fmla="*/ 98473 w 282248"/>
                <a:gd name="connsiteY1" fmla="*/ 55047 h 210303"/>
                <a:gd name="connsiteX2" fmla="*/ 132785 w 282248"/>
                <a:gd name="connsiteY2" fmla="*/ 811 h 210303"/>
                <a:gd name="connsiteX3" fmla="*/ 201964 w 282248"/>
                <a:gd name="connsiteY3" fmla="*/ 25162 h 210303"/>
                <a:gd name="connsiteX4" fmla="*/ 265608 w 282248"/>
                <a:gd name="connsiteY4" fmla="*/ 119798 h 210303"/>
                <a:gd name="connsiteX5" fmla="*/ 283871 w 282248"/>
                <a:gd name="connsiteY5" fmla="*/ 154664 h 210303"/>
                <a:gd name="connsiteX6" fmla="*/ 239044 w 282248"/>
                <a:gd name="connsiteY6" fmla="*/ 170713 h 210303"/>
                <a:gd name="connsiteX7" fmla="*/ 109541 w 282248"/>
                <a:gd name="connsiteY7" fmla="*/ 207793 h 210303"/>
                <a:gd name="connsiteX8" fmla="*/ 18225 w 282248"/>
                <a:gd name="connsiteY8" fmla="*/ 182889 h 210303"/>
                <a:gd name="connsiteX9" fmla="*/ 15458 w 282248"/>
                <a:gd name="connsiteY9" fmla="*/ 91573 h 210303"/>
                <a:gd name="connsiteX10" fmla="*/ 103454 w 282248"/>
                <a:gd name="connsiteY10" fmla="*/ 72203 h 210303"/>
                <a:gd name="connsiteX11" fmla="*/ 170418 w 282248"/>
                <a:gd name="connsiteY11" fmla="*/ 145256 h 210303"/>
                <a:gd name="connsiteX12" fmla="*/ 169311 w 282248"/>
                <a:gd name="connsiteY12" fmla="*/ 150237 h 210303"/>
                <a:gd name="connsiteX13" fmla="*/ 229635 w 282248"/>
                <a:gd name="connsiteY13" fmla="*/ 154664 h 210303"/>
                <a:gd name="connsiteX14" fmla="*/ 229635 w 282248"/>
                <a:gd name="connsiteY14" fmla="*/ 151343 h 210303"/>
                <a:gd name="connsiteX15" fmla="*/ 170418 w 282248"/>
                <a:gd name="connsiteY15" fmla="*/ 145256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248" h="210303">
                  <a:moveTo>
                    <a:pt x="103454" y="72203"/>
                  </a:moveTo>
                  <a:cubicBezTo>
                    <a:pt x="101240" y="64455"/>
                    <a:pt x="100133" y="59474"/>
                    <a:pt x="98473" y="55047"/>
                  </a:cubicBezTo>
                  <a:cubicBezTo>
                    <a:pt x="89618" y="29035"/>
                    <a:pt x="105667" y="3578"/>
                    <a:pt x="132785" y="811"/>
                  </a:cubicBezTo>
                  <a:cubicBezTo>
                    <a:pt x="159903" y="-2510"/>
                    <a:pt x="185361" y="4131"/>
                    <a:pt x="201964" y="25162"/>
                  </a:cubicBezTo>
                  <a:cubicBezTo>
                    <a:pt x="225208" y="55047"/>
                    <a:pt x="245131" y="87699"/>
                    <a:pt x="265608" y="119798"/>
                  </a:cubicBezTo>
                  <a:cubicBezTo>
                    <a:pt x="272249" y="129760"/>
                    <a:pt x="276677" y="140828"/>
                    <a:pt x="283871" y="154664"/>
                  </a:cubicBezTo>
                  <a:cubicBezTo>
                    <a:pt x="267268" y="160752"/>
                    <a:pt x="253433" y="166286"/>
                    <a:pt x="239044" y="170713"/>
                  </a:cubicBezTo>
                  <a:cubicBezTo>
                    <a:pt x="195876" y="183442"/>
                    <a:pt x="153262" y="197278"/>
                    <a:pt x="109541" y="207793"/>
                  </a:cubicBezTo>
                  <a:cubicBezTo>
                    <a:pt x="75782" y="216095"/>
                    <a:pt x="43683" y="210007"/>
                    <a:pt x="18225" y="182889"/>
                  </a:cubicBezTo>
                  <a:cubicBezTo>
                    <a:pt x="-5019" y="157985"/>
                    <a:pt x="-6125" y="119245"/>
                    <a:pt x="15458" y="91573"/>
                  </a:cubicBezTo>
                  <a:cubicBezTo>
                    <a:pt x="35382" y="66115"/>
                    <a:pt x="64160" y="58921"/>
                    <a:pt x="103454" y="72203"/>
                  </a:cubicBezTo>
                  <a:close/>
                  <a:moveTo>
                    <a:pt x="170418" y="145256"/>
                  </a:moveTo>
                  <a:cubicBezTo>
                    <a:pt x="169865" y="146916"/>
                    <a:pt x="169865" y="148576"/>
                    <a:pt x="169311" y="150237"/>
                  </a:cubicBezTo>
                  <a:cubicBezTo>
                    <a:pt x="189235" y="151897"/>
                    <a:pt x="209712" y="153557"/>
                    <a:pt x="229635" y="154664"/>
                  </a:cubicBezTo>
                  <a:cubicBezTo>
                    <a:pt x="229635" y="153557"/>
                    <a:pt x="229635" y="152450"/>
                    <a:pt x="229635" y="151343"/>
                  </a:cubicBezTo>
                  <a:cubicBezTo>
                    <a:pt x="210265" y="149683"/>
                    <a:pt x="190342" y="147469"/>
                    <a:pt x="170418" y="145256"/>
                  </a:cubicBezTo>
                  <a:close/>
                </a:path>
              </a:pathLst>
            </a:custGeom>
            <a:solidFill>
              <a:schemeClr val="accent1"/>
            </a:solidFill>
            <a:ln w="553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F20F6D7-B3F7-4C90-ACE5-EA2661A775E9}"/>
                </a:ext>
              </a:extLst>
            </p:cNvPr>
            <p:cNvSpPr/>
            <p:nvPr/>
          </p:nvSpPr>
          <p:spPr>
            <a:xfrm>
              <a:off x="9469225" y="5831857"/>
              <a:ext cx="139703" cy="118896"/>
            </a:xfrm>
            <a:custGeom>
              <a:avLst/>
              <a:gdLst>
                <a:gd name="connsiteX0" fmla="*/ 0 w 260111"/>
                <a:gd name="connsiteY0" fmla="*/ 62808 h 221371"/>
                <a:gd name="connsiteX1" fmla="*/ 46488 w 260111"/>
                <a:gd name="connsiteY1" fmla="*/ 3038 h 221371"/>
                <a:gd name="connsiteX2" fmla="*/ 167135 w 260111"/>
                <a:gd name="connsiteY2" fmla="*/ 50633 h 221371"/>
                <a:gd name="connsiteX3" fmla="*/ 258451 w 260111"/>
                <a:gd name="connsiteY3" fmla="*/ 207807 h 221371"/>
                <a:gd name="connsiteX4" fmla="*/ 259005 w 260111"/>
                <a:gd name="connsiteY4" fmla="*/ 222196 h 221371"/>
                <a:gd name="connsiteX5" fmla="*/ 245169 w 260111"/>
                <a:gd name="connsiteY5" fmla="*/ 224410 h 221371"/>
                <a:gd name="connsiteX6" fmla="*/ 154407 w 260111"/>
                <a:gd name="connsiteY6" fmla="*/ 210574 h 221371"/>
                <a:gd name="connsiteX7" fmla="*/ 147212 w 260111"/>
                <a:gd name="connsiteY7" fmla="*/ 210020 h 221371"/>
                <a:gd name="connsiteX8" fmla="*/ 59770 w 260111"/>
                <a:gd name="connsiteY8" fmla="*/ 167960 h 221371"/>
                <a:gd name="connsiteX9" fmla="*/ 2767 w 260111"/>
                <a:gd name="connsiteY9" fmla="*/ 73877 h 221371"/>
                <a:gd name="connsiteX10" fmla="*/ 0 w 260111"/>
                <a:gd name="connsiteY10" fmla="*/ 62808 h 22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111" h="221371">
                  <a:moveTo>
                    <a:pt x="0" y="62808"/>
                  </a:moveTo>
                  <a:cubicBezTo>
                    <a:pt x="0" y="33477"/>
                    <a:pt x="19923" y="8572"/>
                    <a:pt x="46488" y="3038"/>
                  </a:cubicBezTo>
                  <a:cubicBezTo>
                    <a:pt x="97403" y="-8031"/>
                    <a:pt x="139464" y="11893"/>
                    <a:pt x="167135" y="50633"/>
                  </a:cubicBezTo>
                  <a:cubicBezTo>
                    <a:pt x="202002" y="99888"/>
                    <a:pt x="228566" y="154678"/>
                    <a:pt x="258451" y="207807"/>
                  </a:cubicBezTo>
                  <a:cubicBezTo>
                    <a:pt x="260665" y="211681"/>
                    <a:pt x="261218" y="218875"/>
                    <a:pt x="259005" y="222196"/>
                  </a:cubicBezTo>
                  <a:cubicBezTo>
                    <a:pt x="257345" y="224963"/>
                    <a:pt x="249596" y="224963"/>
                    <a:pt x="245169" y="224410"/>
                  </a:cubicBezTo>
                  <a:cubicBezTo>
                    <a:pt x="214730" y="219982"/>
                    <a:pt x="184845" y="215555"/>
                    <a:pt x="154407" y="210574"/>
                  </a:cubicBezTo>
                  <a:cubicBezTo>
                    <a:pt x="152193" y="210020"/>
                    <a:pt x="149979" y="210020"/>
                    <a:pt x="147212" y="210020"/>
                  </a:cubicBezTo>
                  <a:cubicBezTo>
                    <a:pt x="112346" y="208360"/>
                    <a:pt x="81354" y="202273"/>
                    <a:pt x="59770" y="167960"/>
                  </a:cubicBezTo>
                  <a:cubicBezTo>
                    <a:pt x="39847" y="136968"/>
                    <a:pt x="13282" y="110403"/>
                    <a:pt x="2767" y="73877"/>
                  </a:cubicBezTo>
                  <a:cubicBezTo>
                    <a:pt x="1660" y="69450"/>
                    <a:pt x="553" y="65022"/>
                    <a:pt x="0" y="62808"/>
                  </a:cubicBezTo>
                  <a:close/>
                </a:path>
              </a:pathLst>
            </a:custGeom>
            <a:solidFill>
              <a:schemeClr val="accent1"/>
            </a:solidFill>
            <a:ln w="553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726F50F-2E8E-4D13-AE91-8A12C3F7CA80}"/>
                </a:ext>
              </a:extLst>
            </p:cNvPr>
            <p:cNvSpPr/>
            <p:nvPr/>
          </p:nvSpPr>
          <p:spPr>
            <a:xfrm>
              <a:off x="10383019" y="6065148"/>
              <a:ext cx="136730" cy="104034"/>
            </a:xfrm>
            <a:custGeom>
              <a:avLst/>
              <a:gdLst>
                <a:gd name="connsiteX0" fmla="*/ 125485 w 254577"/>
                <a:gd name="connsiteY0" fmla="*/ 107716 h 193700"/>
                <a:gd name="connsiteX1" fmla="*/ 100028 w 254577"/>
                <a:gd name="connsiteY1" fmla="*/ 67315 h 193700"/>
                <a:gd name="connsiteX2" fmla="*/ 101134 w 254577"/>
                <a:gd name="connsiteY2" fmla="*/ 15847 h 193700"/>
                <a:gd name="connsiteX3" fmla="*/ 155370 w 254577"/>
                <a:gd name="connsiteY3" fmla="*/ 4778 h 193700"/>
                <a:gd name="connsiteX4" fmla="*/ 202412 w 254577"/>
                <a:gd name="connsiteY4" fmla="*/ 38537 h 193700"/>
                <a:gd name="connsiteX5" fmla="*/ 253881 w 254577"/>
                <a:gd name="connsiteY5" fmla="*/ 124872 h 193700"/>
                <a:gd name="connsiteX6" fmla="*/ 259415 w 254577"/>
                <a:gd name="connsiteY6" fmla="*/ 146456 h 193700"/>
                <a:gd name="connsiteX7" fmla="*/ 99474 w 254577"/>
                <a:gd name="connsiteY7" fmla="*/ 194604 h 193700"/>
                <a:gd name="connsiteX8" fmla="*/ 9265 w 254577"/>
                <a:gd name="connsiteY8" fmla="*/ 165272 h 193700"/>
                <a:gd name="connsiteX9" fmla="*/ 14246 w 254577"/>
                <a:gd name="connsiteY9" fmla="*/ 87239 h 193700"/>
                <a:gd name="connsiteX10" fmla="*/ 77890 w 254577"/>
                <a:gd name="connsiteY10" fmla="*/ 65102 h 193700"/>
                <a:gd name="connsiteX11" fmla="*/ 97814 w 254577"/>
                <a:gd name="connsiteY11" fmla="*/ 81151 h 193700"/>
                <a:gd name="connsiteX12" fmla="*/ 121611 w 254577"/>
                <a:gd name="connsiteY12" fmla="*/ 110483 h 193700"/>
                <a:gd name="connsiteX13" fmla="*/ 125485 w 254577"/>
                <a:gd name="connsiteY13" fmla="*/ 107716 h 193700"/>
                <a:gd name="connsiteX14" fmla="*/ 232850 w 254577"/>
                <a:gd name="connsiteY14" fmla="*/ 148670 h 193700"/>
                <a:gd name="connsiteX15" fmla="*/ 233404 w 254577"/>
                <a:gd name="connsiteY15" fmla="*/ 143135 h 193700"/>
                <a:gd name="connsiteX16" fmla="*/ 185809 w 254577"/>
                <a:gd name="connsiteY16" fmla="*/ 136494 h 193700"/>
                <a:gd name="connsiteX17" fmla="*/ 133787 w 254577"/>
                <a:gd name="connsiteY17" fmla="*/ 127639 h 193700"/>
                <a:gd name="connsiteX18" fmla="*/ 232850 w 254577"/>
                <a:gd name="connsiteY18" fmla="*/ 148670 h 1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577" h="193700">
                  <a:moveTo>
                    <a:pt x="125485" y="107716"/>
                  </a:moveTo>
                  <a:cubicBezTo>
                    <a:pt x="117184" y="94434"/>
                    <a:pt x="107222" y="81705"/>
                    <a:pt x="100028" y="67315"/>
                  </a:cubicBezTo>
                  <a:cubicBezTo>
                    <a:pt x="91172" y="50159"/>
                    <a:pt x="86192" y="31896"/>
                    <a:pt x="101134" y="15847"/>
                  </a:cubicBezTo>
                  <a:cubicBezTo>
                    <a:pt x="116077" y="-756"/>
                    <a:pt x="136554" y="-4077"/>
                    <a:pt x="155370" y="4778"/>
                  </a:cubicBezTo>
                  <a:cubicBezTo>
                    <a:pt x="172527" y="13079"/>
                    <a:pt x="191343" y="23595"/>
                    <a:pt x="202412" y="38537"/>
                  </a:cubicBezTo>
                  <a:cubicBezTo>
                    <a:pt x="222335" y="65102"/>
                    <a:pt x="237278" y="95540"/>
                    <a:pt x="253881" y="124872"/>
                  </a:cubicBezTo>
                  <a:cubicBezTo>
                    <a:pt x="257201" y="130406"/>
                    <a:pt x="257201" y="138154"/>
                    <a:pt x="259415" y="146456"/>
                  </a:cubicBezTo>
                  <a:cubicBezTo>
                    <a:pt x="205179" y="163059"/>
                    <a:pt x="153157" y="180768"/>
                    <a:pt x="99474" y="194604"/>
                  </a:cubicBezTo>
                  <a:cubicBezTo>
                    <a:pt x="65161" y="203459"/>
                    <a:pt x="32509" y="195711"/>
                    <a:pt x="9265" y="165272"/>
                  </a:cubicBezTo>
                  <a:cubicBezTo>
                    <a:pt x="-4571" y="147563"/>
                    <a:pt x="-2911" y="111590"/>
                    <a:pt x="14246" y="87239"/>
                  </a:cubicBezTo>
                  <a:cubicBezTo>
                    <a:pt x="25868" y="70636"/>
                    <a:pt x="60181" y="57907"/>
                    <a:pt x="77890" y="65102"/>
                  </a:cubicBezTo>
                  <a:cubicBezTo>
                    <a:pt x="85638" y="68422"/>
                    <a:pt x="92279" y="74510"/>
                    <a:pt x="97814" y="81151"/>
                  </a:cubicBezTo>
                  <a:cubicBezTo>
                    <a:pt x="106115" y="90559"/>
                    <a:pt x="113863" y="100521"/>
                    <a:pt x="121611" y="110483"/>
                  </a:cubicBezTo>
                  <a:cubicBezTo>
                    <a:pt x="123271" y="109376"/>
                    <a:pt x="124378" y="108269"/>
                    <a:pt x="125485" y="107716"/>
                  </a:cubicBezTo>
                  <a:close/>
                  <a:moveTo>
                    <a:pt x="232850" y="148670"/>
                  </a:moveTo>
                  <a:cubicBezTo>
                    <a:pt x="232850" y="147009"/>
                    <a:pt x="232850" y="144795"/>
                    <a:pt x="233404" y="143135"/>
                  </a:cubicBezTo>
                  <a:cubicBezTo>
                    <a:pt x="217354" y="140922"/>
                    <a:pt x="201858" y="139261"/>
                    <a:pt x="185809" y="136494"/>
                  </a:cubicBezTo>
                  <a:cubicBezTo>
                    <a:pt x="169759" y="134280"/>
                    <a:pt x="154263" y="130960"/>
                    <a:pt x="133787" y="127639"/>
                  </a:cubicBezTo>
                  <a:cubicBezTo>
                    <a:pt x="166439" y="150883"/>
                    <a:pt x="200751" y="143135"/>
                    <a:pt x="232850" y="148670"/>
                  </a:cubicBezTo>
                  <a:close/>
                </a:path>
              </a:pathLst>
            </a:custGeom>
            <a:solidFill>
              <a:schemeClr val="accent1"/>
            </a:solidFill>
            <a:ln w="553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1676F76-9F29-46EE-9E7D-117F3DB93B48}"/>
                </a:ext>
              </a:extLst>
            </p:cNvPr>
            <p:cNvSpPr/>
            <p:nvPr/>
          </p:nvSpPr>
          <p:spPr>
            <a:xfrm>
              <a:off x="9215422" y="6609588"/>
              <a:ext cx="130786" cy="95117"/>
            </a:xfrm>
            <a:custGeom>
              <a:avLst/>
              <a:gdLst>
                <a:gd name="connsiteX0" fmla="*/ 126660 w 243508"/>
                <a:gd name="connsiteY0" fmla="*/ 110124 h 177097"/>
                <a:gd name="connsiteX1" fmla="*/ 102862 w 243508"/>
                <a:gd name="connsiteY1" fmla="*/ 76364 h 177097"/>
                <a:gd name="connsiteX2" fmla="*/ 87919 w 243508"/>
                <a:gd name="connsiteY2" fmla="*/ 47033 h 177097"/>
                <a:gd name="connsiteX3" fmla="*/ 117804 w 243508"/>
                <a:gd name="connsiteY3" fmla="*/ 545 h 177097"/>
                <a:gd name="connsiteX4" fmla="*/ 176468 w 243508"/>
                <a:gd name="connsiteY4" fmla="*/ 24342 h 177097"/>
                <a:gd name="connsiteX5" fmla="*/ 243986 w 243508"/>
                <a:gd name="connsiteY5" fmla="*/ 133368 h 177097"/>
                <a:gd name="connsiteX6" fmla="*/ 220742 w 243508"/>
                <a:gd name="connsiteY6" fmla="*/ 143883 h 177097"/>
                <a:gd name="connsiteX7" fmla="*/ 102309 w 243508"/>
                <a:gd name="connsiteY7" fmla="*/ 177642 h 177097"/>
                <a:gd name="connsiteX8" fmla="*/ 10993 w 243508"/>
                <a:gd name="connsiteY8" fmla="*/ 153291 h 177097"/>
                <a:gd name="connsiteX9" fmla="*/ 33130 w 243508"/>
                <a:gd name="connsiteY9" fmla="*/ 63636 h 177097"/>
                <a:gd name="connsiteX10" fmla="*/ 94560 w 243508"/>
                <a:gd name="connsiteY10" fmla="*/ 79132 h 177097"/>
                <a:gd name="connsiteX11" fmla="*/ 123339 w 243508"/>
                <a:gd name="connsiteY11" fmla="*/ 113444 h 177097"/>
                <a:gd name="connsiteX12" fmla="*/ 126660 w 243508"/>
                <a:gd name="connsiteY12" fmla="*/ 110124 h 177097"/>
                <a:gd name="connsiteX13" fmla="*/ 131640 w 243508"/>
                <a:gd name="connsiteY13" fmla="*/ 121192 h 177097"/>
                <a:gd name="connsiteX14" fmla="*/ 215761 w 243508"/>
                <a:gd name="connsiteY14" fmla="*/ 133368 h 177097"/>
                <a:gd name="connsiteX15" fmla="*/ 131640 w 243508"/>
                <a:gd name="connsiteY15" fmla="*/ 121192 h 17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08" h="177097">
                  <a:moveTo>
                    <a:pt x="126660" y="110124"/>
                  </a:moveTo>
                  <a:cubicBezTo>
                    <a:pt x="118358" y="99055"/>
                    <a:pt x="110057" y="87987"/>
                    <a:pt x="102862" y="76364"/>
                  </a:cubicBezTo>
                  <a:cubicBezTo>
                    <a:pt x="96774" y="66956"/>
                    <a:pt x="91240" y="57548"/>
                    <a:pt x="87919" y="47033"/>
                  </a:cubicBezTo>
                  <a:cubicBezTo>
                    <a:pt x="80171" y="24342"/>
                    <a:pt x="94007" y="3312"/>
                    <a:pt x="117804" y="545"/>
                  </a:cubicBezTo>
                  <a:cubicBezTo>
                    <a:pt x="141602" y="-2222"/>
                    <a:pt x="163186" y="5526"/>
                    <a:pt x="176468" y="24342"/>
                  </a:cubicBezTo>
                  <a:cubicBezTo>
                    <a:pt x="200266" y="58655"/>
                    <a:pt x="220742" y="95181"/>
                    <a:pt x="243986" y="133368"/>
                  </a:cubicBezTo>
                  <a:cubicBezTo>
                    <a:pt x="232918" y="138349"/>
                    <a:pt x="227383" y="141669"/>
                    <a:pt x="220742" y="143883"/>
                  </a:cubicBezTo>
                  <a:cubicBezTo>
                    <a:pt x="181449" y="155505"/>
                    <a:pt x="142155" y="167127"/>
                    <a:pt x="102309" y="177642"/>
                  </a:cubicBezTo>
                  <a:cubicBezTo>
                    <a:pt x="67996" y="186497"/>
                    <a:pt x="35897" y="182070"/>
                    <a:pt x="10993" y="153291"/>
                  </a:cubicBezTo>
                  <a:cubicBezTo>
                    <a:pt x="-11144" y="127834"/>
                    <a:pt x="2138" y="76918"/>
                    <a:pt x="33130" y="63636"/>
                  </a:cubicBezTo>
                  <a:cubicBezTo>
                    <a:pt x="59141" y="53121"/>
                    <a:pt x="75744" y="56994"/>
                    <a:pt x="94560" y="79132"/>
                  </a:cubicBezTo>
                  <a:cubicBezTo>
                    <a:pt x="103969" y="90754"/>
                    <a:pt x="113377" y="101822"/>
                    <a:pt x="123339" y="113444"/>
                  </a:cubicBezTo>
                  <a:cubicBezTo>
                    <a:pt x="124446" y="111784"/>
                    <a:pt x="125553" y="110677"/>
                    <a:pt x="126660" y="110124"/>
                  </a:cubicBezTo>
                  <a:close/>
                  <a:moveTo>
                    <a:pt x="131640" y="121192"/>
                  </a:moveTo>
                  <a:cubicBezTo>
                    <a:pt x="157651" y="137242"/>
                    <a:pt x="186983" y="133368"/>
                    <a:pt x="215761" y="133368"/>
                  </a:cubicBezTo>
                  <a:cubicBezTo>
                    <a:pt x="187537" y="129494"/>
                    <a:pt x="159312" y="125066"/>
                    <a:pt x="131640" y="121192"/>
                  </a:cubicBezTo>
                  <a:close/>
                </a:path>
              </a:pathLst>
            </a:custGeom>
            <a:solidFill>
              <a:schemeClr val="accent1"/>
            </a:solidFill>
            <a:ln w="553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152A363-CD9F-415E-8C35-03FC9CDEDCC5}"/>
                </a:ext>
              </a:extLst>
            </p:cNvPr>
            <p:cNvSpPr/>
            <p:nvPr/>
          </p:nvSpPr>
          <p:spPr>
            <a:xfrm>
              <a:off x="8860774" y="6051366"/>
              <a:ext cx="62420" cy="8917"/>
            </a:xfrm>
            <a:custGeom>
              <a:avLst/>
              <a:gdLst>
                <a:gd name="connsiteX0" fmla="*/ 116773 w 116220"/>
                <a:gd name="connsiteY0" fmla="*/ 18817 h 16602"/>
                <a:gd name="connsiteX1" fmla="*/ 0 w 116220"/>
                <a:gd name="connsiteY1" fmla="*/ 0 h 16602"/>
                <a:gd name="connsiteX2" fmla="*/ 116773 w 116220"/>
                <a:gd name="connsiteY2" fmla="*/ 18817 h 16602"/>
                <a:gd name="connsiteX3" fmla="*/ 116773 w 116220"/>
                <a:gd name="connsiteY3" fmla="*/ 18817 h 16602"/>
              </a:gdLst>
              <a:ahLst/>
              <a:cxnLst>
                <a:cxn ang="0">
                  <a:pos x="connsiteX0" y="connsiteY0"/>
                </a:cxn>
                <a:cxn ang="0">
                  <a:pos x="connsiteX1" y="connsiteY1"/>
                </a:cxn>
                <a:cxn ang="0">
                  <a:pos x="connsiteX2" y="connsiteY2"/>
                </a:cxn>
                <a:cxn ang="0">
                  <a:pos x="connsiteX3" y="connsiteY3"/>
                </a:cxn>
              </a:cxnLst>
              <a:rect l="l" t="t" r="r" b="b"/>
              <a:pathLst>
                <a:path w="116220" h="16602">
                  <a:moveTo>
                    <a:pt x="116773" y="18817"/>
                  </a:moveTo>
                  <a:cubicBezTo>
                    <a:pt x="76927" y="17710"/>
                    <a:pt x="37080" y="19370"/>
                    <a:pt x="0" y="0"/>
                  </a:cubicBezTo>
                  <a:cubicBezTo>
                    <a:pt x="39293" y="6641"/>
                    <a:pt x="78033" y="12729"/>
                    <a:pt x="116773" y="18817"/>
                  </a:cubicBezTo>
                  <a:cubicBezTo>
                    <a:pt x="116773" y="19370"/>
                    <a:pt x="116773" y="18817"/>
                    <a:pt x="116773" y="18817"/>
                  </a:cubicBezTo>
                  <a:close/>
                </a:path>
              </a:pathLst>
            </a:custGeom>
            <a:solidFill>
              <a:schemeClr val="accent1"/>
            </a:solidFill>
            <a:ln w="553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00FC123-D461-4213-B769-D01A9126E2EB}"/>
                </a:ext>
              </a:extLst>
            </p:cNvPr>
            <p:cNvSpPr/>
            <p:nvPr/>
          </p:nvSpPr>
          <p:spPr>
            <a:xfrm>
              <a:off x="9476656" y="6603045"/>
              <a:ext cx="53503" cy="5945"/>
            </a:xfrm>
            <a:custGeom>
              <a:avLst/>
              <a:gdLst>
                <a:gd name="connsiteX0" fmla="*/ 101277 w 99617"/>
                <a:gd name="connsiteY0" fmla="*/ 12729 h 11068"/>
                <a:gd name="connsiteX1" fmla="*/ 0 w 99617"/>
                <a:gd name="connsiteY1" fmla="*/ 0 h 11068"/>
                <a:gd name="connsiteX2" fmla="*/ 101277 w 99617"/>
                <a:gd name="connsiteY2" fmla="*/ 12729 h 11068"/>
              </a:gdLst>
              <a:ahLst/>
              <a:cxnLst>
                <a:cxn ang="0">
                  <a:pos x="connsiteX0" y="connsiteY0"/>
                </a:cxn>
                <a:cxn ang="0">
                  <a:pos x="connsiteX1" y="connsiteY1"/>
                </a:cxn>
                <a:cxn ang="0">
                  <a:pos x="connsiteX2" y="connsiteY2"/>
                </a:cxn>
              </a:cxnLst>
              <a:rect l="l" t="t" r="r" b="b"/>
              <a:pathLst>
                <a:path w="99617" h="11068">
                  <a:moveTo>
                    <a:pt x="101277" y="12729"/>
                  </a:moveTo>
                  <a:cubicBezTo>
                    <a:pt x="66965" y="11069"/>
                    <a:pt x="32652" y="15496"/>
                    <a:pt x="0" y="0"/>
                  </a:cubicBezTo>
                  <a:cubicBezTo>
                    <a:pt x="33759" y="4428"/>
                    <a:pt x="67518" y="8301"/>
                    <a:pt x="101277" y="12729"/>
                  </a:cubicBezTo>
                  <a:close/>
                </a:path>
              </a:pathLst>
            </a:custGeom>
            <a:solidFill>
              <a:schemeClr val="accent1"/>
            </a:solidFill>
            <a:ln w="553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E14219B-E13B-42B3-B96F-FC57CD947183}"/>
                </a:ext>
              </a:extLst>
            </p:cNvPr>
            <p:cNvSpPr/>
            <p:nvPr/>
          </p:nvSpPr>
          <p:spPr>
            <a:xfrm>
              <a:off x="10072028" y="6616420"/>
              <a:ext cx="29724" cy="2972"/>
            </a:xfrm>
            <a:custGeom>
              <a:avLst/>
              <a:gdLst>
                <a:gd name="connsiteX0" fmla="*/ 553 w 55342"/>
                <a:gd name="connsiteY0" fmla="*/ 0 h 5534"/>
                <a:gd name="connsiteX1" fmla="*/ 60324 w 55342"/>
                <a:gd name="connsiteY1" fmla="*/ 6088 h 5534"/>
                <a:gd name="connsiteX2" fmla="*/ 60324 w 55342"/>
                <a:gd name="connsiteY2" fmla="*/ 9408 h 5534"/>
                <a:gd name="connsiteX3" fmla="*/ 0 w 55342"/>
                <a:gd name="connsiteY3" fmla="*/ 4981 h 5534"/>
                <a:gd name="connsiteX4" fmla="*/ 553 w 55342"/>
                <a:gd name="connsiteY4" fmla="*/ 0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2" h="5534">
                  <a:moveTo>
                    <a:pt x="553" y="0"/>
                  </a:moveTo>
                  <a:cubicBezTo>
                    <a:pt x="20477" y="2214"/>
                    <a:pt x="40400" y="4428"/>
                    <a:pt x="60324" y="6088"/>
                  </a:cubicBezTo>
                  <a:cubicBezTo>
                    <a:pt x="60324" y="7195"/>
                    <a:pt x="60324" y="8301"/>
                    <a:pt x="60324" y="9408"/>
                  </a:cubicBezTo>
                  <a:cubicBezTo>
                    <a:pt x="40400" y="7748"/>
                    <a:pt x="19923" y="6088"/>
                    <a:pt x="0" y="4981"/>
                  </a:cubicBezTo>
                  <a:cubicBezTo>
                    <a:pt x="0" y="3321"/>
                    <a:pt x="553" y="1661"/>
                    <a:pt x="553" y="0"/>
                  </a:cubicBezTo>
                  <a:close/>
                </a:path>
              </a:pathLst>
            </a:custGeom>
            <a:solidFill>
              <a:schemeClr val="accent1"/>
            </a:solidFill>
            <a:ln w="553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637F203-2DAC-41EC-A92F-C6B86424B9D1}"/>
                </a:ext>
              </a:extLst>
            </p:cNvPr>
            <p:cNvSpPr/>
            <p:nvPr/>
          </p:nvSpPr>
          <p:spPr>
            <a:xfrm>
              <a:off x="10454577" y="6133999"/>
              <a:ext cx="53503" cy="8917"/>
            </a:xfrm>
            <a:custGeom>
              <a:avLst/>
              <a:gdLst>
                <a:gd name="connsiteX0" fmla="*/ 99617 w 99617"/>
                <a:gd name="connsiteY0" fmla="*/ 20477 h 16602"/>
                <a:gd name="connsiteX1" fmla="*/ 0 w 99617"/>
                <a:gd name="connsiteY1" fmla="*/ 0 h 16602"/>
                <a:gd name="connsiteX2" fmla="*/ 52022 w 99617"/>
                <a:gd name="connsiteY2" fmla="*/ 8855 h 16602"/>
                <a:gd name="connsiteX3" fmla="*/ 99617 w 99617"/>
                <a:gd name="connsiteY3" fmla="*/ 15496 h 16602"/>
                <a:gd name="connsiteX4" fmla="*/ 99617 w 99617"/>
                <a:gd name="connsiteY4" fmla="*/ 20477 h 1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17" h="16602">
                  <a:moveTo>
                    <a:pt x="99617" y="20477"/>
                  </a:moveTo>
                  <a:cubicBezTo>
                    <a:pt x="68072" y="14943"/>
                    <a:pt x="33759" y="22691"/>
                    <a:pt x="0" y="0"/>
                  </a:cubicBezTo>
                  <a:cubicBezTo>
                    <a:pt x="20477" y="3321"/>
                    <a:pt x="36526" y="6641"/>
                    <a:pt x="52022" y="8855"/>
                  </a:cubicBezTo>
                  <a:cubicBezTo>
                    <a:pt x="68072" y="11069"/>
                    <a:pt x="83568" y="13282"/>
                    <a:pt x="99617" y="15496"/>
                  </a:cubicBezTo>
                  <a:cubicBezTo>
                    <a:pt x="99617" y="16603"/>
                    <a:pt x="99617" y="18817"/>
                    <a:pt x="99617" y="20477"/>
                  </a:cubicBezTo>
                  <a:close/>
                </a:path>
              </a:pathLst>
            </a:custGeom>
            <a:solidFill>
              <a:schemeClr val="accent1"/>
            </a:solidFill>
            <a:ln w="553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89D9DDE-E198-439D-9E99-E77FF0C6132D}"/>
                </a:ext>
              </a:extLst>
            </p:cNvPr>
            <p:cNvSpPr/>
            <p:nvPr/>
          </p:nvSpPr>
          <p:spPr>
            <a:xfrm>
              <a:off x="9286124" y="6674679"/>
              <a:ext cx="44586" cy="5945"/>
            </a:xfrm>
            <a:custGeom>
              <a:avLst/>
              <a:gdLst>
                <a:gd name="connsiteX0" fmla="*/ 0 w 83014"/>
                <a:gd name="connsiteY0" fmla="*/ 0 h 11068"/>
                <a:gd name="connsiteX1" fmla="*/ 84121 w 83014"/>
                <a:gd name="connsiteY1" fmla="*/ 12176 h 11068"/>
                <a:gd name="connsiteX2" fmla="*/ 0 w 83014"/>
                <a:gd name="connsiteY2" fmla="*/ 0 h 11068"/>
              </a:gdLst>
              <a:ahLst/>
              <a:cxnLst>
                <a:cxn ang="0">
                  <a:pos x="connsiteX0" y="connsiteY0"/>
                </a:cxn>
                <a:cxn ang="0">
                  <a:pos x="connsiteX1" y="connsiteY1"/>
                </a:cxn>
                <a:cxn ang="0">
                  <a:pos x="connsiteX2" y="connsiteY2"/>
                </a:cxn>
              </a:cxnLst>
              <a:rect l="l" t="t" r="r" b="b"/>
              <a:pathLst>
                <a:path w="83014" h="11068">
                  <a:moveTo>
                    <a:pt x="0" y="0"/>
                  </a:moveTo>
                  <a:cubicBezTo>
                    <a:pt x="28225" y="3874"/>
                    <a:pt x="55897" y="8301"/>
                    <a:pt x="84121" y="12176"/>
                  </a:cubicBezTo>
                  <a:cubicBezTo>
                    <a:pt x="54790" y="12176"/>
                    <a:pt x="25458" y="16049"/>
                    <a:pt x="0" y="0"/>
                  </a:cubicBezTo>
                  <a:close/>
                </a:path>
              </a:pathLst>
            </a:custGeom>
            <a:solidFill>
              <a:schemeClr val="accent1"/>
            </a:solidFill>
            <a:ln w="5531" cap="flat">
              <a:no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id="{57116BEE-F71B-4ED3-848B-6A978EA7AF8F}"/>
              </a:ext>
            </a:extLst>
          </p:cNvPr>
          <p:cNvGrpSpPr/>
          <p:nvPr userDrawn="1"/>
        </p:nvGrpSpPr>
        <p:grpSpPr>
          <a:xfrm flipH="1">
            <a:off x="7942201" y="3672478"/>
            <a:ext cx="1020836" cy="1356051"/>
            <a:chOff x="457481" y="3133210"/>
            <a:chExt cx="2534244" cy="3366424"/>
          </a:xfrm>
          <a:solidFill>
            <a:schemeClr val="accent1"/>
          </a:solidFill>
        </p:grpSpPr>
        <p:sp>
          <p:nvSpPr>
            <p:cNvPr id="6" name="Freeform: Shape 5">
              <a:extLst>
                <a:ext uri="{FF2B5EF4-FFF2-40B4-BE49-F238E27FC236}">
                  <a16:creationId xmlns:a16="http://schemas.microsoft.com/office/drawing/2014/main" id="{8E6F9D56-80D8-4C07-8C35-6BBDB24FDFAE}"/>
                </a:ext>
              </a:extLst>
            </p:cNvPr>
            <p:cNvSpPr/>
            <p:nvPr/>
          </p:nvSpPr>
          <p:spPr>
            <a:xfrm>
              <a:off x="827009" y="3133210"/>
              <a:ext cx="1588341" cy="2003413"/>
            </a:xfrm>
            <a:custGeom>
              <a:avLst/>
              <a:gdLst>
                <a:gd name="connsiteX0" fmla="*/ 687060 w 1588341"/>
                <a:gd name="connsiteY0" fmla="*/ 478632 h 2003413"/>
                <a:gd name="connsiteX1" fmla="*/ 675992 w 1588341"/>
                <a:gd name="connsiteY1" fmla="*/ 459815 h 2003413"/>
                <a:gd name="connsiteX2" fmla="*/ 513837 w 1588341"/>
                <a:gd name="connsiteY2" fmla="*/ 217967 h 2003413"/>
                <a:gd name="connsiteX3" fmla="*/ 350022 w 1588341"/>
                <a:gd name="connsiteY3" fmla="*/ 107281 h 2003413"/>
                <a:gd name="connsiteX4" fmla="*/ 181226 w 1588341"/>
                <a:gd name="connsiteY4" fmla="*/ 156536 h 2003413"/>
                <a:gd name="connsiteX5" fmla="*/ 138612 w 1588341"/>
                <a:gd name="connsiteY5" fmla="*/ 298214 h 2003413"/>
                <a:gd name="connsiteX6" fmla="*/ 146914 w 1588341"/>
                <a:gd name="connsiteY6" fmla="*/ 473651 h 2003413"/>
                <a:gd name="connsiteX7" fmla="*/ 169051 w 1588341"/>
                <a:gd name="connsiteY7" fmla="*/ 600386 h 2003413"/>
                <a:gd name="connsiteX8" fmla="*/ 221627 w 1588341"/>
                <a:gd name="connsiteY8" fmla="*/ 781911 h 2003413"/>
                <a:gd name="connsiteX9" fmla="*/ 285824 w 1588341"/>
                <a:gd name="connsiteY9" fmla="*/ 945172 h 2003413"/>
                <a:gd name="connsiteX10" fmla="*/ 384888 w 1588341"/>
                <a:gd name="connsiteY10" fmla="*/ 1122270 h 2003413"/>
                <a:gd name="connsiteX11" fmla="*/ 564753 w 1588341"/>
                <a:gd name="connsiteY11" fmla="*/ 1288298 h 2003413"/>
                <a:gd name="connsiteX12" fmla="*/ 741296 w 1588341"/>
                <a:gd name="connsiteY12" fmla="*/ 1304348 h 2003413"/>
                <a:gd name="connsiteX13" fmla="*/ 927249 w 1588341"/>
                <a:gd name="connsiteY13" fmla="*/ 1231295 h 2003413"/>
                <a:gd name="connsiteX14" fmla="*/ 1272035 w 1588341"/>
                <a:gd name="connsiteY14" fmla="*/ 1158243 h 2003413"/>
                <a:gd name="connsiteX15" fmla="*/ 1485105 w 1588341"/>
                <a:gd name="connsiteY15" fmla="*/ 1217460 h 2003413"/>
                <a:gd name="connsiteX16" fmla="*/ 1589703 w 1588341"/>
                <a:gd name="connsiteY16" fmla="*/ 1410053 h 2003413"/>
                <a:gd name="connsiteX17" fmla="*/ 1515544 w 1588341"/>
                <a:gd name="connsiteY17" fmla="*/ 1687874 h 2003413"/>
                <a:gd name="connsiteX18" fmla="*/ 1291958 w 1588341"/>
                <a:gd name="connsiteY18" fmla="*/ 1953520 h 2003413"/>
                <a:gd name="connsiteX19" fmla="*/ 1182379 w 1588341"/>
                <a:gd name="connsiteY19" fmla="*/ 2007203 h 2003413"/>
                <a:gd name="connsiteX20" fmla="*/ 1229421 w 1588341"/>
                <a:gd name="connsiteY20" fmla="*/ 1940238 h 2003413"/>
                <a:gd name="connsiteX21" fmla="*/ 1358923 w 1588341"/>
                <a:gd name="connsiteY21" fmla="*/ 1770335 h 2003413"/>
                <a:gd name="connsiteX22" fmla="*/ 1453006 w 1588341"/>
                <a:gd name="connsiteY22" fmla="*/ 1470930 h 2003413"/>
                <a:gd name="connsiteX23" fmla="*/ 1441938 w 1588341"/>
                <a:gd name="connsiteY23" fmla="*/ 1385149 h 2003413"/>
                <a:gd name="connsiteX24" fmla="*/ 1420907 w 1588341"/>
                <a:gd name="connsiteY24" fmla="*/ 1348069 h 2003413"/>
                <a:gd name="connsiteX25" fmla="*/ 1283104 w 1588341"/>
                <a:gd name="connsiteY25" fmla="*/ 1266715 h 2003413"/>
                <a:gd name="connsiteX26" fmla="*/ 1087190 w 1588341"/>
                <a:gd name="connsiteY26" fmla="*/ 1278890 h 2003413"/>
                <a:gd name="connsiteX27" fmla="*/ 860837 w 1588341"/>
                <a:gd name="connsiteY27" fmla="*/ 1353050 h 2003413"/>
                <a:gd name="connsiteX28" fmla="*/ 460155 w 1588341"/>
                <a:gd name="connsiteY28" fmla="*/ 1282211 h 2003413"/>
                <a:gd name="connsiteX29" fmla="*/ 279737 w 1588341"/>
                <a:gd name="connsiteY29" fmla="*/ 1072461 h 2003413"/>
                <a:gd name="connsiteX30" fmla="*/ 138059 w 1588341"/>
                <a:gd name="connsiteY30" fmla="*/ 782464 h 2003413"/>
                <a:gd name="connsiteX31" fmla="*/ 39548 w 1588341"/>
                <a:gd name="connsiteY31" fmla="*/ 491361 h 2003413"/>
                <a:gd name="connsiteX32" fmla="*/ 1362 w 1588341"/>
                <a:gd name="connsiteY32" fmla="*/ 311496 h 2003413"/>
                <a:gd name="connsiteX33" fmla="*/ 5236 w 1588341"/>
                <a:gd name="connsiteY33" fmla="*/ 153769 h 2003413"/>
                <a:gd name="connsiteX34" fmla="*/ 102639 w 1588341"/>
                <a:gd name="connsiteY34" fmla="*/ 23713 h 2003413"/>
                <a:gd name="connsiteX35" fmla="*/ 286378 w 1588341"/>
                <a:gd name="connsiteY35" fmla="*/ 15965 h 2003413"/>
                <a:gd name="connsiteX36" fmla="*/ 622309 w 1588341"/>
                <a:gd name="connsiteY36" fmla="*/ 305409 h 2003413"/>
                <a:gd name="connsiteX37" fmla="*/ 686507 w 1588341"/>
                <a:gd name="connsiteY37" fmla="*/ 453174 h 2003413"/>
                <a:gd name="connsiteX38" fmla="*/ 689274 w 1588341"/>
                <a:gd name="connsiteY38" fmla="*/ 478078 h 2003413"/>
                <a:gd name="connsiteX39" fmla="*/ 687060 w 1588341"/>
                <a:gd name="connsiteY39" fmla="*/ 478632 h 20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88341" h="2003413">
                  <a:moveTo>
                    <a:pt x="687060" y="478632"/>
                  </a:moveTo>
                  <a:cubicBezTo>
                    <a:pt x="683186" y="472544"/>
                    <a:pt x="679312" y="466456"/>
                    <a:pt x="675992" y="459815"/>
                  </a:cubicBezTo>
                  <a:cubicBezTo>
                    <a:pt x="631718" y="372373"/>
                    <a:pt x="579142" y="290466"/>
                    <a:pt x="513837" y="217967"/>
                  </a:cubicBezTo>
                  <a:cubicBezTo>
                    <a:pt x="468456" y="167605"/>
                    <a:pt x="416434" y="126651"/>
                    <a:pt x="350022" y="107281"/>
                  </a:cubicBezTo>
                  <a:cubicBezTo>
                    <a:pt x="284164" y="88464"/>
                    <a:pt x="226054" y="105067"/>
                    <a:pt x="181226" y="156536"/>
                  </a:cubicBezTo>
                  <a:cubicBezTo>
                    <a:pt x="146360" y="196383"/>
                    <a:pt x="136952" y="246745"/>
                    <a:pt x="138612" y="298214"/>
                  </a:cubicBezTo>
                  <a:cubicBezTo>
                    <a:pt x="140273" y="356877"/>
                    <a:pt x="141379" y="414987"/>
                    <a:pt x="146914" y="473651"/>
                  </a:cubicBezTo>
                  <a:cubicBezTo>
                    <a:pt x="150788" y="516265"/>
                    <a:pt x="159089" y="558879"/>
                    <a:pt x="169051" y="600386"/>
                  </a:cubicBezTo>
                  <a:cubicBezTo>
                    <a:pt x="184547" y="661263"/>
                    <a:pt x="201703" y="722141"/>
                    <a:pt x="221627" y="781911"/>
                  </a:cubicBezTo>
                  <a:cubicBezTo>
                    <a:pt x="240443" y="837254"/>
                    <a:pt x="264794" y="890936"/>
                    <a:pt x="285824" y="945172"/>
                  </a:cubicBezTo>
                  <a:cubicBezTo>
                    <a:pt x="310729" y="1008817"/>
                    <a:pt x="345041" y="1066927"/>
                    <a:pt x="384888" y="1122270"/>
                  </a:cubicBezTo>
                  <a:cubicBezTo>
                    <a:pt x="434143" y="1189235"/>
                    <a:pt x="491700" y="1247898"/>
                    <a:pt x="564753" y="1288298"/>
                  </a:cubicBezTo>
                  <a:cubicBezTo>
                    <a:pt x="621202" y="1319844"/>
                    <a:pt x="680973" y="1325378"/>
                    <a:pt x="741296" y="1304348"/>
                  </a:cubicBezTo>
                  <a:cubicBezTo>
                    <a:pt x="804387" y="1282211"/>
                    <a:pt x="865818" y="1256753"/>
                    <a:pt x="927249" y="1231295"/>
                  </a:cubicBezTo>
                  <a:cubicBezTo>
                    <a:pt x="1037934" y="1185361"/>
                    <a:pt x="1151387" y="1155476"/>
                    <a:pt x="1272035" y="1158243"/>
                  </a:cubicBezTo>
                  <a:cubicBezTo>
                    <a:pt x="1347855" y="1160456"/>
                    <a:pt x="1420907" y="1174292"/>
                    <a:pt x="1485105" y="1217460"/>
                  </a:cubicBezTo>
                  <a:cubicBezTo>
                    <a:pt x="1553730" y="1263394"/>
                    <a:pt x="1585276" y="1329252"/>
                    <a:pt x="1589703" y="1410053"/>
                  </a:cubicBezTo>
                  <a:cubicBezTo>
                    <a:pt x="1595238" y="1510777"/>
                    <a:pt x="1565906" y="1602093"/>
                    <a:pt x="1515544" y="1687874"/>
                  </a:cubicBezTo>
                  <a:cubicBezTo>
                    <a:pt x="1455773" y="1789152"/>
                    <a:pt x="1384381" y="1880468"/>
                    <a:pt x="1291958" y="1953520"/>
                  </a:cubicBezTo>
                  <a:cubicBezTo>
                    <a:pt x="1260413" y="1978425"/>
                    <a:pt x="1225547" y="1999455"/>
                    <a:pt x="1182379" y="2007203"/>
                  </a:cubicBezTo>
                  <a:cubicBezTo>
                    <a:pt x="1197876" y="1985066"/>
                    <a:pt x="1213372" y="1962375"/>
                    <a:pt x="1229421" y="1940238"/>
                  </a:cubicBezTo>
                  <a:cubicBezTo>
                    <a:pt x="1272588" y="1883235"/>
                    <a:pt x="1318523" y="1828445"/>
                    <a:pt x="1358923" y="1770335"/>
                  </a:cubicBezTo>
                  <a:cubicBezTo>
                    <a:pt x="1421461" y="1680680"/>
                    <a:pt x="1459647" y="1582169"/>
                    <a:pt x="1453006" y="1470930"/>
                  </a:cubicBezTo>
                  <a:cubicBezTo>
                    <a:pt x="1451346" y="1442152"/>
                    <a:pt x="1448025" y="1412820"/>
                    <a:pt x="1441938" y="1385149"/>
                  </a:cubicBezTo>
                  <a:cubicBezTo>
                    <a:pt x="1439170" y="1371866"/>
                    <a:pt x="1429209" y="1359137"/>
                    <a:pt x="1420907" y="1348069"/>
                  </a:cubicBezTo>
                  <a:cubicBezTo>
                    <a:pt x="1386041" y="1302688"/>
                    <a:pt x="1337893" y="1279444"/>
                    <a:pt x="1283104" y="1266715"/>
                  </a:cubicBezTo>
                  <a:cubicBezTo>
                    <a:pt x="1216692" y="1251772"/>
                    <a:pt x="1150834" y="1260627"/>
                    <a:pt x="1087190" y="1278890"/>
                  </a:cubicBezTo>
                  <a:cubicBezTo>
                    <a:pt x="1010816" y="1301027"/>
                    <a:pt x="936657" y="1329252"/>
                    <a:pt x="860837" y="1353050"/>
                  </a:cubicBezTo>
                  <a:cubicBezTo>
                    <a:pt x="715285" y="1398984"/>
                    <a:pt x="581356" y="1375740"/>
                    <a:pt x="460155" y="1282211"/>
                  </a:cubicBezTo>
                  <a:cubicBezTo>
                    <a:pt x="385995" y="1224654"/>
                    <a:pt x="328992" y="1151602"/>
                    <a:pt x="279737" y="1072461"/>
                  </a:cubicBezTo>
                  <a:cubicBezTo>
                    <a:pt x="222180" y="980592"/>
                    <a:pt x="174585" y="883742"/>
                    <a:pt x="138059" y="782464"/>
                  </a:cubicBezTo>
                  <a:cubicBezTo>
                    <a:pt x="103193" y="686168"/>
                    <a:pt x="73308" y="588211"/>
                    <a:pt x="39548" y="491361"/>
                  </a:cubicBezTo>
                  <a:cubicBezTo>
                    <a:pt x="19625" y="432697"/>
                    <a:pt x="4682" y="372927"/>
                    <a:pt x="1362" y="311496"/>
                  </a:cubicBezTo>
                  <a:cubicBezTo>
                    <a:pt x="-1959" y="258921"/>
                    <a:pt x="1362" y="206345"/>
                    <a:pt x="5236" y="153769"/>
                  </a:cubicBezTo>
                  <a:cubicBezTo>
                    <a:pt x="10217" y="90678"/>
                    <a:pt x="49510" y="50278"/>
                    <a:pt x="102639" y="23713"/>
                  </a:cubicBezTo>
                  <a:cubicBezTo>
                    <a:pt x="161856" y="-6172"/>
                    <a:pt x="222733" y="-6725"/>
                    <a:pt x="286378" y="15965"/>
                  </a:cubicBezTo>
                  <a:cubicBezTo>
                    <a:pt x="435250" y="70201"/>
                    <a:pt x="538188" y="175906"/>
                    <a:pt x="622309" y="305409"/>
                  </a:cubicBezTo>
                  <a:cubicBezTo>
                    <a:pt x="651641" y="351343"/>
                    <a:pt x="674885" y="399492"/>
                    <a:pt x="686507" y="453174"/>
                  </a:cubicBezTo>
                  <a:cubicBezTo>
                    <a:pt x="688167" y="461476"/>
                    <a:pt x="688167" y="469777"/>
                    <a:pt x="689274" y="478078"/>
                  </a:cubicBezTo>
                  <a:cubicBezTo>
                    <a:pt x="689274" y="478078"/>
                    <a:pt x="688167" y="478632"/>
                    <a:pt x="687060" y="478632"/>
                  </a:cubicBezTo>
                  <a:close/>
                </a:path>
              </a:pathLst>
            </a:custGeom>
            <a:grpFill/>
            <a:ln w="553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8C6FF92-F495-491A-87C1-7E3BD292D163}"/>
                </a:ext>
              </a:extLst>
            </p:cNvPr>
            <p:cNvSpPr/>
            <p:nvPr/>
          </p:nvSpPr>
          <p:spPr>
            <a:xfrm>
              <a:off x="694564" y="5055184"/>
              <a:ext cx="2003413" cy="1444450"/>
            </a:xfrm>
            <a:custGeom>
              <a:avLst/>
              <a:gdLst>
                <a:gd name="connsiteX0" fmla="*/ 293748 w 2003413"/>
                <a:gd name="connsiteY0" fmla="*/ 0 h 1444449"/>
                <a:gd name="connsiteX1" fmla="*/ 327507 w 2003413"/>
                <a:gd name="connsiteY1" fmla="*/ 121754 h 1444449"/>
                <a:gd name="connsiteX2" fmla="*/ 399453 w 2003413"/>
                <a:gd name="connsiteY2" fmla="*/ 322649 h 1444449"/>
                <a:gd name="connsiteX3" fmla="*/ 519547 w 2003413"/>
                <a:gd name="connsiteY3" fmla="*/ 539593 h 1444449"/>
                <a:gd name="connsiteX4" fmla="*/ 797368 w 2003413"/>
                <a:gd name="connsiteY4" fmla="*/ 791957 h 1444449"/>
                <a:gd name="connsiteX5" fmla="*/ 936832 w 2003413"/>
                <a:gd name="connsiteY5" fmla="*/ 873864 h 1444449"/>
                <a:gd name="connsiteX6" fmla="*/ 948454 w 2003413"/>
                <a:gd name="connsiteY6" fmla="*/ 881059 h 1444449"/>
                <a:gd name="connsiteX7" fmla="*/ 986641 w 2003413"/>
                <a:gd name="connsiteY7" fmla="*/ 786423 h 1444449"/>
                <a:gd name="connsiteX8" fmla="*/ 1126105 w 2003413"/>
                <a:gd name="connsiteY8" fmla="*/ 681271 h 1444449"/>
                <a:gd name="connsiteX9" fmla="*/ 1520700 w 2003413"/>
                <a:gd name="connsiteY9" fmla="*/ 669649 h 1444449"/>
                <a:gd name="connsiteX10" fmla="*/ 1664592 w 2003413"/>
                <a:gd name="connsiteY10" fmla="*/ 724992 h 1444449"/>
                <a:gd name="connsiteX11" fmla="*/ 1685068 w 2003413"/>
                <a:gd name="connsiteY11" fmla="*/ 744362 h 1444449"/>
                <a:gd name="connsiteX12" fmla="*/ 1645221 w 2003413"/>
                <a:gd name="connsiteY12" fmla="*/ 732740 h 1444449"/>
                <a:gd name="connsiteX13" fmla="*/ 1393965 w 2003413"/>
                <a:gd name="connsiteY13" fmla="*/ 680718 h 1444449"/>
                <a:gd name="connsiteX14" fmla="*/ 1198051 w 2003413"/>
                <a:gd name="connsiteY14" fmla="*/ 715584 h 1444449"/>
                <a:gd name="connsiteX15" fmla="*/ 1138280 w 2003413"/>
                <a:gd name="connsiteY15" fmla="*/ 938062 h 1444449"/>
                <a:gd name="connsiteX16" fmla="*/ 1328660 w 2003413"/>
                <a:gd name="connsiteY16" fmla="*/ 1125675 h 1444449"/>
                <a:gd name="connsiteX17" fmla="*/ 1687835 w 2003413"/>
                <a:gd name="connsiteY17" fmla="*/ 1311073 h 1444449"/>
                <a:gd name="connsiteX18" fmla="*/ 1997202 w 2003413"/>
                <a:gd name="connsiteY18" fmla="*/ 1437255 h 1444449"/>
                <a:gd name="connsiteX19" fmla="*/ 2006057 w 2003413"/>
                <a:gd name="connsiteY19" fmla="*/ 1446110 h 1444449"/>
                <a:gd name="connsiteX20" fmla="*/ 1938539 w 2003413"/>
                <a:gd name="connsiteY20" fmla="*/ 1440022 h 1444449"/>
                <a:gd name="connsiteX21" fmla="*/ 1697244 w 2003413"/>
                <a:gd name="connsiteY21" fmla="*/ 1383019 h 1444449"/>
                <a:gd name="connsiteX22" fmla="*/ 1260588 w 2003413"/>
                <a:gd name="connsiteY22" fmla="*/ 1208689 h 1444449"/>
                <a:gd name="connsiteX23" fmla="*/ 996603 w 2003413"/>
                <a:gd name="connsiteY23" fmla="*/ 1006687 h 1444449"/>
                <a:gd name="connsiteX24" fmla="*/ 953435 w 2003413"/>
                <a:gd name="connsiteY24" fmla="*/ 902643 h 1444449"/>
                <a:gd name="connsiteX25" fmla="*/ 940706 w 2003413"/>
                <a:gd name="connsiteY25" fmla="*/ 887700 h 1444449"/>
                <a:gd name="connsiteX26" fmla="*/ 804563 w 2003413"/>
                <a:gd name="connsiteY26" fmla="*/ 821842 h 1444449"/>
                <a:gd name="connsiteX27" fmla="*/ 625805 w 2003413"/>
                <a:gd name="connsiteY27" fmla="*/ 712263 h 1444449"/>
                <a:gd name="connsiteX28" fmla="*/ 439300 w 2003413"/>
                <a:gd name="connsiteY28" fmla="*/ 602131 h 1444449"/>
                <a:gd name="connsiteX29" fmla="*/ 272164 w 2003413"/>
                <a:gd name="connsiteY29" fmla="*/ 543467 h 1444449"/>
                <a:gd name="connsiteX30" fmla="*/ 118311 w 2003413"/>
                <a:gd name="connsiteY30" fmla="*/ 475396 h 1444449"/>
                <a:gd name="connsiteX31" fmla="*/ 4304 w 2003413"/>
                <a:gd name="connsiteY31" fmla="*/ 330951 h 1444449"/>
                <a:gd name="connsiteX32" fmla="*/ 132146 w 2003413"/>
                <a:gd name="connsiteY32" fmla="*/ 142785 h 1444449"/>
                <a:gd name="connsiteX33" fmla="*/ 288767 w 2003413"/>
                <a:gd name="connsiteY33" fmla="*/ 178758 h 1444449"/>
                <a:gd name="connsiteX34" fmla="*/ 309797 w 2003413"/>
                <a:gd name="connsiteY34" fmla="*/ 192593 h 1444449"/>
                <a:gd name="connsiteX35" fmla="*/ 295408 w 2003413"/>
                <a:gd name="connsiteY35" fmla="*/ 95190 h 1444449"/>
                <a:gd name="connsiteX36" fmla="*/ 289874 w 2003413"/>
                <a:gd name="connsiteY36" fmla="*/ 553 h 1444449"/>
                <a:gd name="connsiteX37" fmla="*/ 293748 w 2003413"/>
                <a:gd name="connsiteY37" fmla="*/ 0 h 1444449"/>
                <a:gd name="connsiteX38" fmla="*/ 155944 w 2003413"/>
                <a:gd name="connsiteY38" fmla="*/ 283356 h 1444449"/>
                <a:gd name="connsiteX39" fmla="*/ 194684 w 2003413"/>
                <a:gd name="connsiteY39" fmla="*/ 400129 h 1444449"/>
                <a:gd name="connsiteX40" fmla="*/ 221249 w 2003413"/>
                <a:gd name="connsiteY40" fmla="*/ 405664 h 1444449"/>
                <a:gd name="connsiteX41" fmla="*/ 339682 w 2003413"/>
                <a:gd name="connsiteY41" fmla="*/ 344233 h 1444449"/>
                <a:gd name="connsiteX42" fmla="*/ 346323 w 2003413"/>
                <a:gd name="connsiteY42" fmla="*/ 326523 h 1444449"/>
                <a:gd name="connsiteX43" fmla="*/ 314778 w 2003413"/>
                <a:gd name="connsiteY43" fmla="*/ 225799 h 1444449"/>
                <a:gd name="connsiteX44" fmla="*/ 296515 w 2003413"/>
                <a:gd name="connsiteY44" fmla="*/ 209196 h 1444449"/>
                <a:gd name="connsiteX45" fmla="*/ 231210 w 2003413"/>
                <a:gd name="connsiteY45" fmla="*/ 204769 h 1444449"/>
                <a:gd name="connsiteX46" fmla="*/ 155944 w 2003413"/>
                <a:gd name="connsiteY46" fmla="*/ 283356 h 1444449"/>
                <a:gd name="connsiteX47" fmla="*/ 216268 w 2003413"/>
                <a:gd name="connsiteY47" fmla="*/ 419499 h 1444449"/>
                <a:gd name="connsiteX48" fmla="*/ 479700 w 2003413"/>
                <a:gd name="connsiteY48" fmla="*/ 557303 h 1444449"/>
                <a:gd name="connsiteX49" fmla="*/ 355732 w 2003413"/>
                <a:gd name="connsiteY49" fmla="*/ 349767 h 1444449"/>
                <a:gd name="connsiteX50" fmla="*/ 216268 w 2003413"/>
                <a:gd name="connsiteY50" fmla="*/ 419499 h 144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03413" h="1444449">
                  <a:moveTo>
                    <a:pt x="293748" y="0"/>
                  </a:moveTo>
                  <a:cubicBezTo>
                    <a:pt x="304816" y="40954"/>
                    <a:pt x="314225" y="81908"/>
                    <a:pt x="327507" y="121754"/>
                  </a:cubicBezTo>
                  <a:cubicBezTo>
                    <a:pt x="349644" y="189273"/>
                    <a:pt x="370121" y="258451"/>
                    <a:pt x="399453" y="322649"/>
                  </a:cubicBezTo>
                  <a:cubicBezTo>
                    <a:pt x="434319" y="397362"/>
                    <a:pt x="472505" y="472075"/>
                    <a:pt x="519547" y="539593"/>
                  </a:cubicBezTo>
                  <a:cubicBezTo>
                    <a:pt x="591493" y="644191"/>
                    <a:pt x="681148" y="732740"/>
                    <a:pt x="797368" y="791957"/>
                  </a:cubicBezTo>
                  <a:cubicBezTo>
                    <a:pt x="845517" y="816308"/>
                    <a:pt x="890344" y="846193"/>
                    <a:pt x="936832" y="873864"/>
                  </a:cubicBezTo>
                  <a:cubicBezTo>
                    <a:pt x="941813" y="876632"/>
                    <a:pt x="946241" y="879952"/>
                    <a:pt x="948454" y="881059"/>
                  </a:cubicBezTo>
                  <a:cubicBezTo>
                    <a:pt x="961183" y="848960"/>
                    <a:pt x="970591" y="815754"/>
                    <a:pt x="986641" y="786423"/>
                  </a:cubicBezTo>
                  <a:cubicBezTo>
                    <a:pt x="1016526" y="731080"/>
                    <a:pt x="1067995" y="701748"/>
                    <a:pt x="1126105" y="681271"/>
                  </a:cubicBezTo>
                  <a:cubicBezTo>
                    <a:pt x="1256714" y="635890"/>
                    <a:pt x="1387877" y="639211"/>
                    <a:pt x="1520700" y="669649"/>
                  </a:cubicBezTo>
                  <a:cubicBezTo>
                    <a:pt x="1571615" y="681271"/>
                    <a:pt x="1619764" y="698981"/>
                    <a:pt x="1664592" y="724992"/>
                  </a:cubicBezTo>
                  <a:cubicBezTo>
                    <a:pt x="1672339" y="729420"/>
                    <a:pt x="1679534" y="735507"/>
                    <a:pt x="1685068" y="744362"/>
                  </a:cubicBezTo>
                  <a:cubicBezTo>
                    <a:pt x="1671786" y="740488"/>
                    <a:pt x="1658504" y="736614"/>
                    <a:pt x="1645221" y="732740"/>
                  </a:cubicBezTo>
                  <a:cubicBezTo>
                    <a:pt x="1562761" y="707836"/>
                    <a:pt x="1479746" y="686252"/>
                    <a:pt x="1393965" y="680718"/>
                  </a:cubicBezTo>
                  <a:cubicBezTo>
                    <a:pt x="1326446" y="676290"/>
                    <a:pt x="1260035" y="682378"/>
                    <a:pt x="1198051" y="715584"/>
                  </a:cubicBezTo>
                  <a:cubicBezTo>
                    <a:pt x="1116697" y="758751"/>
                    <a:pt x="1095666" y="866116"/>
                    <a:pt x="1138280" y="938062"/>
                  </a:cubicBezTo>
                  <a:cubicBezTo>
                    <a:pt x="1185322" y="1017756"/>
                    <a:pt x="1255054" y="1073653"/>
                    <a:pt x="1328660" y="1125675"/>
                  </a:cubicBezTo>
                  <a:cubicBezTo>
                    <a:pt x="1439899" y="1204262"/>
                    <a:pt x="1562761" y="1260158"/>
                    <a:pt x="1687835" y="1311073"/>
                  </a:cubicBezTo>
                  <a:cubicBezTo>
                    <a:pt x="1790773" y="1353134"/>
                    <a:pt x="1893711" y="1395195"/>
                    <a:pt x="1997202" y="1437255"/>
                  </a:cubicBezTo>
                  <a:cubicBezTo>
                    <a:pt x="2000523" y="1438362"/>
                    <a:pt x="2003290" y="1440022"/>
                    <a:pt x="2006057" y="1446110"/>
                  </a:cubicBezTo>
                  <a:cubicBezTo>
                    <a:pt x="1983367" y="1443896"/>
                    <a:pt x="1961230" y="1442789"/>
                    <a:pt x="1938539" y="1440022"/>
                  </a:cubicBezTo>
                  <a:cubicBezTo>
                    <a:pt x="1856078" y="1428954"/>
                    <a:pt x="1776384" y="1406817"/>
                    <a:pt x="1697244" y="1383019"/>
                  </a:cubicBezTo>
                  <a:cubicBezTo>
                    <a:pt x="1546711" y="1337638"/>
                    <a:pt x="1402819" y="1274547"/>
                    <a:pt x="1260588" y="1208689"/>
                  </a:cubicBezTo>
                  <a:cubicBezTo>
                    <a:pt x="1157650" y="1160541"/>
                    <a:pt x="1068548" y="1094683"/>
                    <a:pt x="996603" y="1006687"/>
                  </a:cubicBezTo>
                  <a:cubicBezTo>
                    <a:pt x="972252" y="976802"/>
                    <a:pt x="953435" y="943597"/>
                    <a:pt x="953435" y="902643"/>
                  </a:cubicBezTo>
                  <a:cubicBezTo>
                    <a:pt x="953435" y="897662"/>
                    <a:pt x="946241" y="890467"/>
                    <a:pt x="940706" y="887700"/>
                  </a:cubicBezTo>
                  <a:cubicBezTo>
                    <a:pt x="895325" y="865563"/>
                    <a:pt x="848284" y="846193"/>
                    <a:pt x="804563" y="821842"/>
                  </a:cubicBezTo>
                  <a:cubicBezTo>
                    <a:pt x="743686" y="787530"/>
                    <a:pt x="683915" y="751003"/>
                    <a:pt x="625805" y="712263"/>
                  </a:cubicBezTo>
                  <a:cubicBezTo>
                    <a:pt x="565481" y="671863"/>
                    <a:pt x="507925" y="627588"/>
                    <a:pt x="439300" y="602131"/>
                  </a:cubicBezTo>
                  <a:cubicBezTo>
                    <a:pt x="383957" y="581654"/>
                    <a:pt x="326953" y="565051"/>
                    <a:pt x="272164" y="543467"/>
                  </a:cubicBezTo>
                  <a:cubicBezTo>
                    <a:pt x="220142" y="522990"/>
                    <a:pt x="167012" y="502514"/>
                    <a:pt x="118311" y="475396"/>
                  </a:cubicBezTo>
                  <a:cubicBezTo>
                    <a:pt x="61308" y="444404"/>
                    <a:pt x="19800" y="395702"/>
                    <a:pt x="4304" y="330951"/>
                  </a:cubicBezTo>
                  <a:cubicBezTo>
                    <a:pt x="-15619" y="249043"/>
                    <a:pt x="34743" y="159388"/>
                    <a:pt x="132146" y="142785"/>
                  </a:cubicBezTo>
                  <a:cubicBezTo>
                    <a:pt x="189150" y="133376"/>
                    <a:pt x="241725" y="143892"/>
                    <a:pt x="288767" y="178758"/>
                  </a:cubicBezTo>
                  <a:cubicBezTo>
                    <a:pt x="294855" y="183185"/>
                    <a:pt x="300942" y="186506"/>
                    <a:pt x="309797" y="192593"/>
                  </a:cubicBezTo>
                  <a:cubicBezTo>
                    <a:pt x="304816" y="157727"/>
                    <a:pt x="298729" y="126735"/>
                    <a:pt x="295408" y="95190"/>
                  </a:cubicBezTo>
                  <a:cubicBezTo>
                    <a:pt x="292087" y="63644"/>
                    <a:pt x="291534" y="32099"/>
                    <a:pt x="289874" y="553"/>
                  </a:cubicBezTo>
                  <a:cubicBezTo>
                    <a:pt x="290981" y="0"/>
                    <a:pt x="292087" y="0"/>
                    <a:pt x="293748" y="0"/>
                  </a:cubicBezTo>
                  <a:close/>
                  <a:moveTo>
                    <a:pt x="155944" y="283356"/>
                  </a:moveTo>
                  <a:cubicBezTo>
                    <a:pt x="155390" y="330397"/>
                    <a:pt x="173100" y="365817"/>
                    <a:pt x="194684" y="400129"/>
                  </a:cubicBezTo>
                  <a:cubicBezTo>
                    <a:pt x="202432" y="411751"/>
                    <a:pt x="209073" y="412858"/>
                    <a:pt x="221249" y="405664"/>
                  </a:cubicBezTo>
                  <a:cubicBezTo>
                    <a:pt x="259989" y="384080"/>
                    <a:pt x="299835" y="364156"/>
                    <a:pt x="339682" y="344233"/>
                  </a:cubicBezTo>
                  <a:cubicBezTo>
                    <a:pt x="349644" y="339252"/>
                    <a:pt x="348537" y="334271"/>
                    <a:pt x="346323" y="326523"/>
                  </a:cubicBezTo>
                  <a:cubicBezTo>
                    <a:pt x="335808" y="292764"/>
                    <a:pt x="326400" y="259005"/>
                    <a:pt x="314778" y="225799"/>
                  </a:cubicBezTo>
                  <a:cubicBezTo>
                    <a:pt x="312564" y="218604"/>
                    <a:pt x="303156" y="210303"/>
                    <a:pt x="296515" y="209196"/>
                  </a:cubicBezTo>
                  <a:cubicBezTo>
                    <a:pt x="274931" y="205876"/>
                    <a:pt x="252794" y="203109"/>
                    <a:pt x="231210" y="204769"/>
                  </a:cubicBezTo>
                  <a:cubicBezTo>
                    <a:pt x="185276" y="206982"/>
                    <a:pt x="155390" y="241849"/>
                    <a:pt x="155944" y="283356"/>
                  </a:cubicBezTo>
                  <a:close/>
                  <a:moveTo>
                    <a:pt x="216268" y="419499"/>
                  </a:moveTo>
                  <a:cubicBezTo>
                    <a:pt x="252794" y="459346"/>
                    <a:pt x="432658" y="552876"/>
                    <a:pt x="479700" y="557303"/>
                  </a:cubicBezTo>
                  <a:cubicBezTo>
                    <a:pt x="431552" y="492552"/>
                    <a:pt x="384510" y="427801"/>
                    <a:pt x="355732" y="349767"/>
                  </a:cubicBezTo>
                  <a:cubicBezTo>
                    <a:pt x="305370" y="366924"/>
                    <a:pt x="258328" y="387400"/>
                    <a:pt x="216268" y="419499"/>
                  </a:cubicBezTo>
                  <a:close/>
                </a:path>
              </a:pathLst>
            </a:custGeom>
            <a:grpFill/>
            <a:ln w="553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01F1D5B-24B4-400F-8365-9D72AC218316}"/>
                </a:ext>
              </a:extLst>
            </p:cNvPr>
            <p:cNvSpPr/>
            <p:nvPr/>
          </p:nvSpPr>
          <p:spPr>
            <a:xfrm>
              <a:off x="457481" y="4158227"/>
              <a:ext cx="2069825" cy="1106858"/>
            </a:xfrm>
            <a:custGeom>
              <a:avLst/>
              <a:gdLst>
                <a:gd name="connsiteX0" fmla="*/ 579532 w 2069824"/>
                <a:gd name="connsiteY0" fmla="*/ 774097 h 1106858"/>
                <a:gd name="connsiteX1" fmla="*/ 565143 w 2069824"/>
                <a:gd name="connsiteY1" fmla="*/ 786272 h 1106858"/>
                <a:gd name="connsiteX2" fmla="*/ 554628 w 2069824"/>
                <a:gd name="connsiteY2" fmla="*/ 870393 h 1106858"/>
                <a:gd name="connsiteX3" fmla="*/ 633768 w 2069824"/>
                <a:gd name="connsiteY3" fmla="*/ 944553 h 1106858"/>
                <a:gd name="connsiteX4" fmla="*/ 693539 w 2069824"/>
                <a:gd name="connsiteY4" fmla="*/ 976651 h 1106858"/>
                <a:gd name="connsiteX5" fmla="*/ 711802 w 2069824"/>
                <a:gd name="connsiteY5" fmla="*/ 975545 h 1106858"/>
                <a:gd name="connsiteX6" fmla="*/ 891113 w 2069824"/>
                <a:gd name="connsiteY6" fmla="*/ 873714 h 1106858"/>
                <a:gd name="connsiteX7" fmla="*/ 898861 w 2069824"/>
                <a:gd name="connsiteY7" fmla="*/ 869840 h 1106858"/>
                <a:gd name="connsiteX8" fmla="*/ 776553 w 2069824"/>
                <a:gd name="connsiteY8" fmla="*/ 811730 h 1106858"/>
                <a:gd name="connsiteX9" fmla="*/ 344325 w 2069824"/>
                <a:gd name="connsiteY9" fmla="*/ 580396 h 1106858"/>
                <a:gd name="connsiteX10" fmla="*/ 72591 w 2069824"/>
                <a:gd name="connsiteY10" fmla="*/ 351830 h 1106858"/>
                <a:gd name="connsiteX11" fmla="*/ 13928 w 2069824"/>
                <a:gd name="connsiteY11" fmla="*/ 85631 h 1106858"/>
                <a:gd name="connsiteX12" fmla="*/ 57095 w 2069824"/>
                <a:gd name="connsiteY12" fmla="*/ 19773 h 1106858"/>
                <a:gd name="connsiteX13" fmla="*/ 145090 w 2069824"/>
                <a:gd name="connsiteY13" fmla="*/ 13132 h 1106858"/>
                <a:gd name="connsiteX14" fmla="*/ 209288 w 2069824"/>
                <a:gd name="connsiteY14" fmla="*/ 74009 h 1106858"/>
                <a:gd name="connsiteX15" fmla="*/ 181617 w 2069824"/>
                <a:gd name="connsiteY15" fmla="*/ 127691 h 1106858"/>
                <a:gd name="connsiteX16" fmla="*/ 208735 w 2069824"/>
                <a:gd name="connsiteY16" fmla="*/ 316964 h 1106858"/>
                <a:gd name="connsiteX17" fmla="*/ 317207 w 2069824"/>
                <a:gd name="connsiteY17" fmla="*/ 466943 h 1106858"/>
                <a:gd name="connsiteX18" fmla="*/ 722870 w 2069824"/>
                <a:gd name="connsiteY18" fmla="*/ 741998 h 1106858"/>
                <a:gd name="connsiteX19" fmla="*/ 872296 w 2069824"/>
                <a:gd name="connsiteY19" fmla="*/ 816710 h 1106858"/>
                <a:gd name="connsiteX20" fmla="*/ 1147904 w 2069824"/>
                <a:gd name="connsiteY20" fmla="*/ 986613 h 1106858"/>
                <a:gd name="connsiteX21" fmla="*/ 1221510 w 2069824"/>
                <a:gd name="connsiteY21" fmla="*/ 1050258 h 1106858"/>
                <a:gd name="connsiteX22" fmla="*/ 1281834 w 2069824"/>
                <a:gd name="connsiteY22" fmla="*/ 1074608 h 1106858"/>
                <a:gd name="connsiteX23" fmla="*/ 1569063 w 2069824"/>
                <a:gd name="connsiteY23" fmla="*/ 1069074 h 1106858"/>
                <a:gd name="connsiteX24" fmla="*/ 2022875 w 2069824"/>
                <a:gd name="connsiteY24" fmla="*/ 1015945 h 1106858"/>
                <a:gd name="connsiteX25" fmla="*/ 2050547 w 2069824"/>
                <a:gd name="connsiteY25" fmla="*/ 1012624 h 1106858"/>
                <a:gd name="connsiteX26" fmla="*/ 2070470 w 2069824"/>
                <a:gd name="connsiteY26" fmla="*/ 1004876 h 1106858"/>
                <a:gd name="connsiteX27" fmla="*/ 2058295 w 2069824"/>
                <a:gd name="connsiteY27" fmla="*/ 1018159 h 1106858"/>
                <a:gd name="connsiteX28" fmla="*/ 1883964 w 2069824"/>
                <a:gd name="connsiteY28" fmla="*/ 1051364 h 1106858"/>
                <a:gd name="connsiteX29" fmla="*/ 1492690 w 2069824"/>
                <a:gd name="connsiteY29" fmla="*/ 1102833 h 1106858"/>
                <a:gd name="connsiteX30" fmla="*/ 1163953 w 2069824"/>
                <a:gd name="connsiteY30" fmla="*/ 1106154 h 1106858"/>
                <a:gd name="connsiteX31" fmla="*/ 928746 w 2069824"/>
                <a:gd name="connsiteY31" fmla="*/ 1083463 h 1106858"/>
                <a:gd name="connsiteX32" fmla="*/ 712909 w 2069824"/>
                <a:gd name="connsiteY32" fmla="*/ 1024246 h 1106858"/>
                <a:gd name="connsiteX33" fmla="*/ 562376 w 2069824"/>
                <a:gd name="connsiteY33" fmla="*/ 917435 h 1106858"/>
                <a:gd name="connsiteX34" fmla="*/ 544666 w 2069824"/>
                <a:gd name="connsiteY34" fmla="*/ 803982 h 1106858"/>
                <a:gd name="connsiteX35" fmla="*/ 573444 w 2069824"/>
                <a:gd name="connsiteY35" fmla="*/ 769116 h 1106858"/>
                <a:gd name="connsiteX36" fmla="*/ 579532 w 2069824"/>
                <a:gd name="connsiteY36" fmla="*/ 774097 h 1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69824" h="1106858">
                  <a:moveTo>
                    <a:pt x="579532" y="774097"/>
                  </a:moveTo>
                  <a:cubicBezTo>
                    <a:pt x="574551" y="777970"/>
                    <a:pt x="569571" y="781845"/>
                    <a:pt x="565143" y="786272"/>
                  </a:cubicBezTo>
                  <a:cubicBezTo>
                    <a:pt x="540239" y="810623"/>
                    <a:pt x="536918" y="839955"/>
                    <a:pt x="554628" y="870393"/>
                  </a:cubicBezTo>
                  <a:cubicBezTo>
                    <a:pt x="573444" y="903045"/>
                    <a:pt x="602776" y="925183"/>
                    <a:pt x="633768" y="944553"/>
                  </a:cubicBezTo>
                  <a:cubicBezTo>
                    <a:pt x="652585" y="956728"/>
                    <a:pt x="673062" y="967243"/>
                    <a:pt x="693539" y="976651"/>
                  </a:cubicBezTo>
                  <a:cubicBezTo>
                    <a:pt x="698519" y="978865"/>
                    <a:pt x="707374" y="978312"/>
                    <a:pt x="711802" y="975545"/>
                  </a:cubicBezTo>
                  <a:cubicBezTo>
                    <a:pt x="767145" y="933484"/>
                    <a:pt x="824701" y="896404"/>
                    <a:pt x="891113" y="873714"/>
                  </a:cubicBezTo>
                  <a:cubicBezTo>
                    <a:pt x="892773" y="873160"/>
                    <a:pt x="894433" y="872053"/>
                    <a:pt x="898861" y="869840"/>
                  </a:cubicBezTo>
                  <a:cubicBezTo>
                    <a:pt x="855693" y="849363"/>
                    <a:pt x="816400" y="829993"/>
                    <a:pt x="776553" y="811730"/>
                  </a:cubicBezTo>
                  <a:cubicBezTo>
                    <a:pt x="627681" y="743658"/>
                    <a:pt x="482682" y="668392"/>
                    <a:pt x="344325" y="580396"/>
                  </a:cubicBezTo>
                  <a:cubicBezTo>
                    <a:pt x="244154" y="516199"/>
                    <a:pt x="147304" y="445913"/>
                    <a:pt x="72591" y="351830"/>
                  </a:cubicBezTo>
                  <a:cubicBezTo>
                    <a:pt x="9500" y="274904"/>
                    <a:pt x="-19278" y="186355"/>
                    <a:pt x="13928" y="85631"/>
                  </a:cubicBezTo>
                  <a:cubicBezTo>
                    <a:pt x="22229" y="59620"/>
                    <a:pt x="37172" y="38036"/>
                    <a:pt x="57095" y="19773"/>
                  </a:cubicBezTo>
                  <a:cubicBezTo>
                    <a:pt x="81999" y="-2918"/>
                    <a:pt x="117972" y="-7345"/>
                    <a:pt x="145090" y="13132"/>
                  </a:cubicBezTo>
                  <a:cubicBezTo>
                    <a:pt x="167781" y="30288"/>
                    <a:pt x="186598" y="52425"/>
                    <a:pt x="209288" y="74009"/>
                  </a:cubicBezTo>
                  <a:cubicBezTo>
                    <a:pt x="184937" y="87844"/>
                    <a:pt x="184937" y="108875"/>
                    <a:pt x="181617" y="127691"/>
                  </a:cubicBezTo>
                  <a:cubicBezTo>
                    <a:pt x="169441" y="193549"/>
                    <a:pt x="181063" y="256087"/>
                    <a:pt x="208735" y="316964"/>
                  </a:cubicBezTo>
                  <a:cubicBezTo>
                    <a:pt x="234746" y="374521"/>
                    <a:pt x="272933" y="422669"/>
                    <a:pt x="317207" y="466943"/>
                  </a:cubicBezTo>
                  <a:cubicBezTo>
                    <a:pt x="435087" y="584270"/>
                    <a:pt x="576212" y="666731"/>
                    <a:pt x="722870" y="741998"/>
                  </a:cubicBezTo>
                  <a:cubicBezTo>
                    <a:pt x="772126" y="767455"/>
                    <a:pt x="821934" y="792913"/>
                    <a:pt x="872296" y="816710"/>
                  </a:cubicBezTo>
                  <a:cubicBezTo>
                    <a:pt x="970253" y="863752"/>
                    <a:pt x="1062122" y="919648"/>
                    <a:pt x="1147904" y="986613"/>
                  </a:cubicBezTo>
                  <a:cubicBezTo>
                    <a:pt x="1173362" y="1006537"/>
                    <a:pt x="1197712" y="1028120"/>
                    <a:pt x="1221510" y="1050258"/>
                  </a:cubicBezTo>
                  <a:cubicBezTo>
                    <a:pt x="1239220" y="1066861"/>
                    <a:pt x="1256929" y="1075162"/>
                    <a:pt x="1281834" y="1074608"/>
                  </a:cubicBezTo>
                  <a:cubicBezTo>
                    <a:pt x="1377577" y="1071841"/>
                    <a:pt x="1473320" y="1073502"/>
                    <a:pt x="1569063" y="1069074"/>
                  </a:cubicBezTo>
                  <a:cubicBezTo>
                    <a:pt x="1721810" y="1062433"/>
                    <a:pt x="1872896" y="1043616"/>
                    <a:pt x="2022875" y="1015945"/>
                  </a:cubicBezTo>
                  <a:cubicBezTo>
                    <a:pt x="2031730" y="1014285"/>
                    <a:pt x="2041692" y="1014285"/>
                    <a:pt x="2050547" y="1012624"/>
                  </a:cubicBezTo>
                  <a:cubicBezTo>
                    <a:pt x="2057188" y="1011518"/>
                    <a:pt x="2062722" y="1008197"/>
                    <a:pt x="2070470" y="1004876"/>
                  </a:cubicBezTo>
                  <a:cubicBezTo>
                    <a:pt x="2074344" y="1014838"/>
                    <a:pt x="2066596" y="1016498"/>
                    <a:pt x="2058295" y="1018159"/>
                  </a:cubicBezTo>
                  <a:cubicBezTo>
                    <a:pt x="2000185" y="1029227"/>
                    <a:pt x="1942628" y="1043063"/>
                    <a:pt x="1883964" y="1051364"/>
                  </a:cubicBezTo>
                  <a:cubicBezTo>
                    <a:pt x="1753909" y="1070181"/>
                    <a:pt x="1623299" y="1087891"/>
                    <a:pt x="1492690" y="1102833"/>
                  </a:cubicBezTo>
                  <a:cubicBezTo>
                    <a:pt x="1383665" y="1115009"/>
                    <a:pt x="1273532" y="1113349"/>
                    <a:pt x="1163953" y="1106154"/>
                  </a:cubicBezTo>
                  <a:cubicBezTo>
                    <a:pt x="1085366" y="1101173"/>
                    <a:pt x="1006226" y="1095639"/>
                    <a:pt x="928746" y="1083463"/>
                  </a:cubicBezTo>
                  <a:cubicBezTo>
                    <a:pt x="855140" y="1071841"/>
                    <a:pt x="781534" y="1055238"/>
                    <a:pt x="712909" y="1024246"/>
                  </a:cubicBezTo>
                  <a:cubicBezTo>
                    <a:pt x="655905" y="998789"/>
                    <a:pt x="603883" y="965030"/>
                    <a:pt x="562376" y="917435"/>
                  </a:cubicBezTo>
                  <a:cubicBezTo>
                    <a:pt x="529170" y="879248"/>
                    <a:pt x="523636" y="839401"/>
                    <a:pt x="544666" y="803982"/>
                  </a:cubicBezTo>
                  <a:cubicBezTo>
                    <a:pt x="552414" y="791253"/>
                    <a:pt x="564036" y="780738"/>
                    <a:pt x="573444" y="769116"/>
                  </a:cubicBezTo>
                  <a:cubicBezTo>
                    <a:pt x="575658" y="770776"/>
                    <a:pt x="577872" y="772436"/>
                    <a:pt x="579532" y="774097"/>
                  </a:cubicBezTo>
                  <a:close/>
                </a:path>
              </a:pathLst>
            </a:custGeom>
            <a:grpFill/>
            <a:ln w="553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81998FC-6B16-4D4A-8896-D1AEFC6B6CBC}"/>
                </a:ext>
              </a:extLst>
            </p:cNvPr>
            <p:cNvSpPr/>
            <p:nvPr/>
          </p:nvSpPr>
          <p:spPr>
            <a:xfrm>
              <a:off x="483281" y="5137403"/>
              <a:ext cx="1505327" cy="1317161"/>
            </a:xfrm>
            <a:custGeom>
              <a:avLst/>
              <a:gdLst>
                <a:gd name="connsiteX0" fmla="*/ 1507844 w 1505326"/>
                <a:gd name="connsiteY0" fmla="*/ 1291392 h 1317161"/>
                <a:gd name="connsiteX1" fmla="*/ 1399371 w 1505326"/>
                <a:gd name="connsiteY1" fmla="*/ 1301908 h 1317161"/>
                <a:gd name="connsiteX2" fmla="*/ 973784 w 1505326"/>
                <a:gd name="connsiteY2" fmla="*/ 1315743 h 1317161"/>
                <a:gd name="connsiteX3" fmla="*/ 562033 w 1505326"/>
                <a:gd name="connsiteY3" fmla="*/ 1262614 h 1317161"/>
                <a:gd name="connsiteX4" fmla="*/ 228869 w 1505326"/>
                <a:gd name="connsiteY4" fmla="*/ 1130898 h 1317161"/>
                <a:gd name="connsiteX5" fmla="*/ 50665 w 1505326"/>
                <a:gd name="connsiteY5" fmla="*/ 961549 h 1317161"/>
                <a:gd name="connsiteX6" fmla="*/ 26867 w 1505326"/>
                <a:gd name="connsiteY6" fmla="*/ 657716 h 1317161"/>
                <a:gd name="connsiteX7" fmla="*/ 200091 w 1505326"/>
                <a:gd name="connsiteY7" fmla="*/ 465676 h 1317161"/>
                <a:gd name="connsiteX8" fmla="*/ 228316 w 1505326"/>
                <a:gd name="connsiteY8" fmla="*/ 449074 h 1317161"/>
                <a:gd name="connsiteX9" fmla="*/ 164671 w 1505326"/>
                <a:gd name="connsiteY9" fmla="*/ 391517 h 1317161"/>
                <a:gd name="connsiteX10" fmla="*/ 92172 w 1505326"/>
                <a:gd name="connsiteY10" fmla="*/ 289133 h 1317161"/>
                <a:gd name="connsiteX11" fmla="*/ 141981 w 1505326"/>
                <a:gd name="connsiteY11" fmla="*/ 78830 h 1317161"/>
                <a:gd name="connsiteX12" fmla="*/ 368886 w 1505326"/>
                <a:gd name="connsiteY12" fmla="*/ 4670 h 1317161"/>
                <a:gd name="connsiteX13" fmla="*/ 444706 w 1505326"/>
                <a:gd name="connsiteY13" fmla="*/ 20719 h 1317161"/>
                <a:gd name="connsiteX14" fmla="*/ 444153 w 1505326"/>
                <a:gd name="connsiteY14" fmla="*/ 27361 h 1317161"/>
                <a:gd name="connsiteX15" fmla="*/ 425890 w 1505326"/>
                <a:gd name="connsiteY15" fmla="*/ 25700 h 1317161"/>
                <a:gd name="connsiteX16" fmla="*/ 407073 w 1505326"/>
                <a:gd name="connsiteY16" fmla="*/ 22380 h 1317161"/>
                <a:gd name="connsiteX17" fmla="*/ 175186 w 1505326"/>
                <a:gd name="connsiteY17" fmla="*/ 92665 h 1317161"/>
                <a:gd name="connsiteX18" fmla="*/ 147515 w 1505326"/>
                <a:gd name="connsiteY18" fmla="*/ 292453 h 1317161"/>
                <a:gd name="connsiteX19" fmla="*/ 332914 w 1505326"/>
                <a:gd name="connsiteY19" fmla="*/ 465123 h 1317161"/>
                <a:gd name="connsiteX20" fmla="*/ 551518 w 1505326"/>
                <a:gd name="connsiteY20" fmla="*/ 543710 h 1317161"/>
                <a:gd name="connsiteX21" fmla="*/ 786172 w 1505326"/>
                <a:gd name="connsiteY21" fmla="*/ 633919 h 1317161"/>
                <a:gd name="connsiteX22" fmla="*/ 858671 w 1505326"/>
                <a:gd name="connsiteY22" fmla="*/ 690369 h 1317161"/>
                <a:gd name="connsiteX23" fmla="*/ 865866 w 1505326"/>
                <a:gd name="connsiteY23" fmla="*/ 699223 h 1317161"/>
                <a:gd name="connsiteX24" fmla="*/ 750199 w 1505326"/>
                <a:gd name="connsiteY24" fmla="*/ 628938 h 1317161"/>
                <a:gd name="connsiteX25" fmla="*/ 552625 w 1505326"/>
                <a:gd name="connsiteY25" fmla="*/ 564187 h 1317161"/>
                <a:gd name="connsiteX26" fmla="*/ 369440 w 1505326"/>
                <a:gd name="connsiteY26" fmla="*/ 516038 h 1317161"/>
                <a:gd name="connsiteX27" fmla="*/ 268716 w 1505326"/>
                <a:gd name="connsiteY27" fmla="*/ 470657 h 1317161"/>
                <a:gd name="connsiteX28" fmla="*/ 237724 w 1505326"/>
                <a:gd name="connsiteY28" fmla="*/ 469550 h 1317161"/>
                <a:gd name="connsiteX29" fmla="*/ 129805 w 1505326"/>
                <a:gd name="connsiteY29" fmla="*/ 566954 h 1317161"/>
                <a:gd name="connsiteX30" fmla="*/ 63947 w 1505326"/>
                <a:gd name="connsiteY30" fmla="*/ 734089 h 1317161"/>
                <a:gd name="connsiteX31" fmla="*/ 115969 w 1505326"/>
                <a:gd name="connsiteY31" fmla="*/ 897904 h 1317161"/>
                <a:gd name="connsiteX32" fmla="*/ 290300 w 1505326"/>
                <a:gd name="connsiteY32" fmla="*/ 1058952 h 1317161"/>
                <a:gd name="connsiteX33" fmla="*/ 637853 w 1505326"/>
                <a:gd name="connsiteY33" fmla="*/ 1211145 h 1317161"/>
                <a:gd name="connsiteX34" fmla="*/ 1114909 w 1505326"/>
                <a:gd name="connsiteY34" fmla="*/ 1281984 h 1317161"/>
                <a:gd name="connsiteX35" fmla="*/ 1478512 w 1505326"/>
                <a:gd name="connsiteY35" fmla="*/ 1286965 h 1317161"/>
                <a:gd name="connsiteX36" fmla="*/ 1508950 w 1505326"/>
                <a:gd name="connsiteY36" fmla="*/ 1288625 h 1317161"/>
                <a:gd name="connsiteX37" fmla="*/ 1507844 w 1505326"/>
                <a:gd name="connsiteY37" fmla="*/ 1291392 h 13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05326" h="1317161">
                  <a:moveTo>
                    <a:pt x="1507844" y="1291392"/>
                  </a:moveTo>
                  <a:cubicBezTo>
                    <a:pt x="1471871" y="1294713"/>
                    <a:pt x="1435344" y="1298587"/>
                    <a:pt x="1399371" y="1301908"/>
                  </a:cubicBezTo>
                  <a:cubicBezTo>
                    <a:pt x="1257694" y="1314636"/>
                    <a:pt x="1116016" y="1320171"/>
                    <a:pt x="973784" y="1315743"/>
                  </a:cubicBezTo>
                  <a:cubicBezTo>
                    <a:pt x="834874" y="1311316"/>
                    <a:pt x="697070" y="1295820"/>
                    <a:pt x="562033" y="1262614"/>
                  </a:cubicBezTo>
                  <a:cubicBezTo>
                    <a:pt x="445260" y="1234389"/>
                    <a:pt x="331807" y="1193989"/>
                    <a:pt x="228869" y="1130898"/>
                  </a:cubicBezTo>
                  <a:cubicBezTo>
                    <a:pt x="157477" y="1087177"/>
                    <a:pt x="93279" y="1035708"/>
                    <a:pt x="50665" y="961549"/>
                  </a:cubicBezTo>
                  <a:cubicBezTo>
                    <a:pt x="-5232" y="864145"/>
                    <a:pt x="-17407" y="760654"/>
                    <a:pt x="26867" y="657716"/>
                  </a:cubicBezTo>
                  <a:cubicBezTo>
                    <a:pt x="62287" y="575809"/>
                    <a:pt x="123164" y="512164"/>
                    <a:pt x="200091" y="465676"/>
                  </a:cubicBezTo>
                  <a:cubicBezTo>
                    <a:pt x="208945" y="460142"/>
                    <a:pt x="217800" y="455161"/>
                    <a:pt x="228316" y="449074"/>
                  </a:cubicBezTo>
                  <a:cubicBezTo>
                    <a:pt x="206178" y="429150"/>
                    <a:pt x="184595" y="411440"/>
                    <a:pt x="164671" y="391517"/>
                  </a:cubicBezTo>
                  <a:cubicBezTo>
                    <a:pt x="134233" y="362185"/>
                    <a:pt x="104347" y="331747"/>
                    <a:pt x="92172" y="289133"/>
                  </a:cubicBezTo>
                  <a:cubicBezTo>
                    <a:pt x="70035" y="209992"/>
                    <a:pt x="87745" y="140260"/>
                    <a:pt x="141981" y="78830"/>
                  </a:cubicBezTo>
                  <a:cubicBezTo>
                    <a:pt x="202858" y="9651"/>
                    <a:pt x="280338" y="-10273"/>
                    <a:pt x="368886" y="4670"/>
                  </a:cubicBezTo>
                  <a:cubicBezTo>
                    <a:pt x="394344" y="9097"/>
                    <a:pt x="419249" y="15185"/>
                    <a:pt x="444706" y="20719"/>
                  </a:cubicBezTo>
                  <a:cubicBezTo>
                    <a:pt x="444706" y="22933"/>
                    <a:pt x="444153" y="25147"/>
                    <a:pt x="444153" y="27361"/>
                  </a:cubicBezTo>
                  <a:cubicBezTo>
                    <a:pt x="438065" y="26807"/>
                    <a:pt x="431977" y="26254"/>
                    <a:pt x="425890" y="25700"/>
                  </a:cubicBezTo>
                  <a:cubicBezTo>
                    <a:pt x="419802" y="24594"/>
                    <a:pt x="413161" y="23487"/>
                    <a:pt x="407073" y="22380"/>
                  </a:cubicBezTo>
                  <a:cubicBezTo>
                    <a:pt x="316864" y="3563"/>
                    <a:pt x="239384" y="27361"/>
                    <a:pt x="175186" y="92665"/>
                  </a:cubicBezTo>
                  <a:cubicBezTo>
                    <a:pt x="120397" y="148008"/>
                    <a:pt x="115416" y="229362"/>
                    <a:pt x="147515" y="292453"/>
                  </a:cubicBezTo>
                  <a:cubicBezTo>
                    <a:pt x="188469" y="372147"/>
                    <a:pt x="258754" y="421402"/>
                    <a:pt x="332914" y="465123"/>
                  </a:cubicBezTo>
                  <a:cubicBezTo>
                    <a:pt x="400432" y="505523"/>
                    <a:pt x="476805" y="522680"/>
                    <a:pt x="551518" y="543710"/>
                  </a:cubicBezTo>
                  <a:cubicBezTo>
                    <a:pt x="632872" y="566401"/>
                    <a:pt x="713673" y="589091"/>
                    <a:pt x="786172" y="633919"/>
                  </a:cubicBezTo>
                  <a:cubicBezTo>
                    <a:pt x="812183" y="649968"/>
                    <a:pt x="834874" y="670999"/>
                    <a:pt x="858671" y="690369"/>
                  </a:cubicBezTo>
                  <a:cubicBezTo>
                    <a:pt x="861992" y="693136"/>
                    <a:pt x="864205" y="697010"/>
                    <a:pt x="865866" y="699223"/>
                  </a:cubicBezTo>
                  <a:cubicBezTo>
                    <a:pt x="827679" y="675979"/>
                    <a:pt x="790046" y="650522"/>
                    <a:pt x="750199" y="628938"/>
                  </a:cubicBezTo>
                  <a:cubicBezTo>
                    <a:pt x="688769" y="595179"/>
                    <a:pt x="620143" y="580790"/>
                    <a:pt x="552625" y="564187"/>
                  </a:cubicBezTo>
                  <a:cubicBezTo>
                    <a:pt x="491194" y="548691"/>
                    <a:pt x="429764" y="534855"/>
                    <a:pt x="369440" y="516038"/>
                  </a:cubicBezTo>
                  <a:cubicBezTo>
                    <a:pt x="334574" y="504970"/>
                    <a:pt x="301922" y="486707"/>
                    <a:pt x="268716" y="470657"/>
                  </a:cubicBezTo>
                  <a:cubicBezTo>
                    <a:pt x="257647" y="465676"/>
                    <a:pt x="248792" y="459589"/>
                    <a:pt x="237724" y="469550"/>
                  </a:cubicBezTo>
                  <a:cubicBezTo>
                    <a:pt x="201751" y="502203"/>
                    <a:pt x="161904" y="530981"/>
                    <a:pt x="129805" y="566954"/>
                  </a:cubicBezTo>
                  <a:cubicBezTo>
                    <a:pt x="88851" y="613442"/>
                    <a:pt x="61180" y="669338"/>
                    <a:pt x="63947" y="734089"/>
                  </a:cubicBezTo>
                  <a:cubicBezTo>
                    <a:pt x="66161" y="793306"/>
                    <a:pt x="85531" y="847543"/>
                    <a:pt x="115969" y="897904"/>
                  </a:cubicBezTo>
                  <a:cubicBezTo>
                    <a:pt x="158583" y="968743"/>
                    <a:pt x="222781" y="1015785"/>
                    <a:pt x="290300" y="1058952"/>
                  </a:cubicBezTo>
                  <a:cubicBezTo>
                    <a:pt x="398218" y="1127578"/>
                    <a:pt x="515545" y="1176279"/>
                    <a:pt x="637853" y="1211145"/>
                  </a:cubicBezTo>
                  <a:cubicBezTo>
                    <a:pt x="793920" y="1255420"/>
                    <a:pt x="953308" y="1278664"/>
                    <a:pt x="1114909" y="1281984"/>
                  </a:cubicBezTo>
                  <a:cubicBezTo>
                    <a:pt x="1236110" y="1284752"/>
                    <a:pt x="1357311" y="1285305"/>
                    <a:pt x="1478512" y="1286965"/>
                  </a:cubicBezTo>
                  <a:cubicBezTo>
                    <a:pt x="1488473" y="1286965"/>
                    <a:pt x="1498989" y="1288072"/>
                    <a:pt x="1508950" y="1288625"/>
                  </a:cubicBezTo>
                  <a:cubicBezTo>
                    <a:pt x="1507844" y="1289732"/>
                    <a:pt x="1507844" y="1290839"/>
                    <a:pt x="1507844" y="1291392"/>
                  </a:cubicBezTo>
                  <a:close/>
                </a:path>
              </a:pathLst>
            </a:custGeom>
            <a:grpFill/>
            <a:ln w="553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323EA50-A147-42BD-8F2E-02B08961D154}"/>
                </a:ext>
              </a:extLst>
            </p:cNvPr>
            <p:cNvSpPr/>
            <p:nvPr/>
          </p:nvSpPr>
          <p:spPr>
            <a:xfrm>
              <a:off x="677455" y="4284258"/>
              <a:ext cx="1416778" cy="907624"/>
            </a:xfrm>
            <a:custGeom>
              <a:avLst/>
              <a:gdLst>
                <a:gd name="connsiteX0" fmla="*/ 4810 w 1416778"/>
                <a:gd name="connsiteY0" fmla="*/ 0 h 907623"/>
                <a:gd name="connsiteX1" fmla="*/ 38570 w 1416778"/>
                <a:gd name="connsiteY1" fmla="*/ 66411 h 907623"/>
                <a:gd name="connsiteX2" fmla="*/ 130439 w 1416778"/>
                <a:gd name="connsiteY2" fmla="*/ 203108 h 907623"/>
                <a:gd name="connsiteX3" fmla="*/ 316391 w 1416778"/>
                <a:gd name="connsiteY3" fmla="*/ 395702 h 907623"/>
                <a:gd name="connsiteX4" fmla="*/ 655643 w 1416778"/>
                <a:gd name="connsiteY4" fmla="*/ 623714 h 907623"/>
                <a:gd name="connsiteX5" fmla="*/ 752493 w 1416778"/>
                <a:gd name="connsiteY5" fmla="*/ 675183 h 907623"/>
                <a:gd name="connsiteX6" fmla="*/ 874801 w 1416778"/>
                <a:gd name="connsiteY6" fmla="*/ 700088 h 907623"/>
                <a:gd name="connsiteX7" fmla="*/ 1096726 w 1416778"/>
                <a:gd name="connsiteY7" fmla="*/ 680164 h 907623"/>
                <a:gd name="connsiteX8" fmla="*/ 1400558 w 1416778"/>
                <a:gd name="connsiteY8" fmla="*/ 664668 h 907623"/>
                <a:gd name="connsiteX9" fmla="*/ 1416608 w 1416778"/>
                <a:gd name="connsiteY9" fmla="*/ 665775 h 907623"/>
                <a:gd name="connsiteX10" fmla="*/ 1417161 w 1416778"/>
                <a:gd name="connsiteY10" fmla="*/ 670203 h 907623"/>
                <a:gd name="connsiteX11" fmla="*/ 1289873 w 1416778"/>
                <a:gd name="connsiteY11" fmla="*/ 683485 h 907623"/>
                <a:gd name="connsiteX12" fmla="*/ 1117756 w 1416778"/>
                <a:gd name="connsiteY12" fmla="*/ 715584 h 907623"/>
                <a:gd name="connsiteX13" fmla="*/ 1040830 w 1416778"/>
                <a:gd name="connsiteY13" fmla="*/ 758198 h 907623"/>
                <a:gd name="connsiteX14" fmla="*/ 1032528 w 1416778"/>
                <a:gd name="connsiteY14" fmla="*/ 835678 h 907623"/>
                <a:gd name="connsiteX15" fmla="*/ 1091192 w 1416778"/>
                <a:gd name="connsiteY15" fmla="*/ 899322 h 907623"/>
                <a:gd name="connsiteX16" fmla="*/ 1096172 w 1416778"/>
                <a:gd name="connsiteY16" fmla="*/ 908730 h 907623"/>
                <a:gd name="connsiteX17" fmla="*/ 1006517 w 1416778"/>
                <a:gd name="connsiteY17" fmla="*/ 857262 h 907623"/>
                <a:gd name="connsiteX18" fmla="*/ 769649 w 1416778"/>
                <a:gd name="connsiteY18" fmla="*/ 732740 h 907623"/>
                <a:gd name="connsiteX19" fmla="*/ 227842 w 1416778"/>
                <a:gd name="connsiteY19" fmla="*/ 411751 h 907623"/>
                <a:gd name="connsiteX20" fmla="*/ 35802 w 1416778"/>
                <a:gd name="connsiteY20" fmla="*/ 190380 h 907623"/>
                <a:gd name="connsiteX21" fmla="*/ 4810 w 1416778"/>
                <a:gd name="connsiteY21" fmla="*/ 0 h 9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6778" h="907623">
                  <a:moveTo>
                    <a:pt x="4810" y="0"/>
                  </a:moveTo>
                  <a:cubicBezTo>
                    <a:pt x="16432" y="23244"/>
                    <a:pt x="25841" y="45935"/>
                    <a:pt x="38570" y="66411"/>
                  </a:cubicBezTo>
                  <a:cubicBezTo>
                    <a:pt x="67901" y="112899"/>
                    <a:pt x="94466" y="162155"/>
                    <a:pt x="130439" y="203108"/>
                  </a:cubicBezTo>
                  <a:cubicBezTo>
                    <a:pt x="189102" y="270073"/>
                    <a:pt x="253300" y="332057"/>
                    <a:pt x="316391" y="395702"/>
                  </a:cubicBezTo>
                  <a:cubicBezTo>
                    <a:pt x="414348" y="494212"/>
                    <a:pt x="534995" y="558963"/>
                    <a:pt x="655643" y="623714"/>
                  </a:cubicBezTo>
                  <a:cubicBezTo>
                    <a:pt x="687742" y="640871"/>
                    <a:pt x="720394" y="657474"/>
                    <a:pt x="752493" y="675183"/>
                  </a:cubicBezTo>
                  <a:cubicBezTo>
                    <a:pt x="790680" y="696214"/>
                    <a:pt x="831080" y="704515"/>
                    <a:pt x="874801" y="700088"/>
                  </a:cubicBezTo>
                  <a:cubicBezTo>
                    <a:pt x="948407" y="692340"/>
                    <a:pt x="1022566" y="686805"/>
                    <a:pt x="1096726" y="680164"/>
                  </a:cubicBezTo>
                  <a:cubicBezTo>
                    <a:pt x="1198003" y="671309"/>
                    <a:pt x="1298727" y="660794"/>
                    <a:pt x="1400558" y="664668"/>
                  </a:cubicBezTo>
                  <a:cubicBezTo>
                    <a:pt x="1406093" y="664668"/>
                    <a:pt x="1411627" y="665222"/>
                    <a:pt x="1416608" y="665775"/>
                  </a:cubicBezTo>
                  <a:cubicBezTo>
                    <a:pt x="1416608" y="667435"/>
                    <a:pt x="1416608" y="669096"/>
                    <a:pt x="1417161" y="670203"/>
                  </a:cubicBezTo>
                  <a:cubicBezTo>
                    <a:pt x="1374547" y="674630"/>
                    <a:pt x="1332487" y="679611"/>
                    <a:pt x="1289873" y="683485"/>
                  </a:cubicBezTo>
                  <a:cubicBezTo>
                    <a:pt x="1231209" y="689019"/>
                    <a:pt x="1172546" y="693447"/>
                    <a:pt x="1117756" y="715584"/>
                  </a:cubicBezTo>
                  <a:cubicBezTo>
                    <a:pt x="1090638" y="726652"/>
                    <a:pt x="1064074" y="741041"/>
                    <a:pt x="1040830" y="758198"/>
                  </a:cubicBezTo>
                  <a:cubicBezTo>
                    <a:pt x="1016479" y="776461"/>
                    <a:pt x="1013711" y="811880"/>
                    <a:pt x="1032528" y="835678"/>
                  </a:cubicBezTo>
                  <a:cubicBezTo>
                    <a:pt x="1050238" y="858368"/>
                    <a:pt x="1071268" y="878292"/>
                    <a:pt x="1091192" y="899322"/>
                  </a:cubicBezTo>
                  <a:cubicBezTo>
                    <a:pt x="1093405" y="901536"/>
                    <a:pt x="1095619" y="903750"/>
                    <a:pt x="1096172" y="908730"/>
                  </a:cubicBezTo>
                  <a:cubicBezTo>
                    <a:pt x="1066287" y="891574"/>
                    <a:pt x="1036956" y="873311"/>
                    <a:pt x="1006517" y="857262"/>
                  </a:cubicBezTo>
                  <a:cubicBezTo>
                    <a:pt x="927930" y="815201"/>
                    <a:pt x="849343" y="772587"/>
                    <a:pt x="769649" y="732740"/>
                  </a:cubicBezTo>
                  <a:cubicBezTo>
                    <a:pt x="581483" y="638104"/>
                    <a:pt x="392764" y="545128"/>
                    <a:pt x="227842" y="411751"/>
                  </a:cubicBezTo>
                  <a:cubicBezTo>
                    <a:pt x="150916" y="349214"/>
                    <a:pt x="80630" y="280588"/>
                    <a:pt x="35802" y="190380"/>
                  </a:cubicBezTo>
                  <a:cubicBezTo>
                    <a:pt x="5364" y="130609"/>
                    <a:pt x="-7919" y="68625"/>
                    <a:pt x="4810" y="0"/>
                  </a:cubicBezTo>
                  <a:close/>
                </a:path>
              </a:pathLst>
            </a:custGeom>
            <a:grpFill/>
            <a:ln w="55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838BF22-2466-4782-B714-E39C7250F625}"/>
                </a:ext>
              </a:extLst>
            </p:cNvPr>
            <p:cNvSpPr/>
            <p:nvPr/>
          </p:nvSpPr>
          <p:spPr>
            <a:xfrm>
              <a:off x="2460433" y="5574262"/>
              <a:ext cx="531292" cy="874418"/>
            </a:xfrm>
            <a:custGeom>
              <a:avLst/>
              <a:gdLst>
                <a:gd name="connsiteX0" fmla="*/ 0 w 531291"/>
                <a:gd name="connsiteY0" fmla="*/ 226944 h 874417"/>
                <a:gd name="connsiteX1" fmla="*/ 103491 w 531291"/>
                <a:gd name="connsiteY1" fmla="*/ 77518 h 874417"/>
                <a:gd name="connsiteX2" fmla="*/ 396809 w 531291"/>
                <a:gd name="connsiteY2" fmla="*/ 11107 h 874417"/>
                <a:gd name="connsiteX3" fmla="*/ 474289 w 531291"/>
                <a:gd name="connsiteY3" fmla="*/ 61469 h 874417"/>
                <a:gd name="connsiteX4" fmla="*/ 530738 w 531291"/>
                <a:gd name="connsiteY4" fmla="*/ 163300 h 874417"/>
                <a:gd name="connsiteX5" fmla="*/ 520777 w 531291"/>
                <a:gd name="connsiteY5" fmla="*/ 280073 h 874417"/>
                <a:gd name="connsiteX6" fmla="*/ 446064 w 531291"/>
                <a:gd name="connsiteY6" fmla="*/ 449423 h 874417"/>
                <a:gd name="connsiteX7" fmla="*/ 379099 w 531291"/>
                <a:gd name="connsiteY7" fmla="*/ 613238 h 874417"/>
                <a:gd name="connsiteX8" fmla="*/ 341466 w 531291"/>
                <a:gd name="connsiteY8" fmla="*/ 759343 h 874417"/>
                <a:gd name="connsiteX9" fmla="*/ 321542 w 531291"/>
                <a:gd name="connsiteY9" fmla="*/ 876670 h 874417"/>
                <a:gd name="connsiteX10" fmla="*/ 314348 w 531291"/>
                <a:gd name="connsiteY10" fmla="*/ 819113 h 874417"/>
                <a:gd name="connsiteX11" fmla="*/ 363049 w 531291"/>
                <a:gd name="connsiteY11" fmla="*/ 575605 h 874417"/>
                <a:gd name="connsiteX12" fmla="*/ 461007 w 531291"/>
                <a:gd name="connsiteY12" fmla="*/ 350912 h 874417"/>
                <a:gd name="connsiteX13" fmla="*/ 492552 w 531291"/>
                <a:gd name="connsiteY13" fmla="*/ 194292 h 874417"/>
                <a:gd name="connsiteX14" fmla="*/ 344786 w 531291"/>
                <a:gd name="connsiteY14" fmla="*/ 44866 h 874417"/>
                <a:gd name="connsiteX15" fmla="*/ 104598 w 531291"/>
                <a:gd name="connsiteY15" fmla="*/ 115152 h 874417"/>
                <a:gd name="connsiteX16" fmla="*/ 0 w 531291"/>
                <a:gd name="connsiteY16" fmla="*/ 226944 h 8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291" h="874417">
                  <a:moveTo>
                    <a:pt x="0" y="226944"/>
                  </a:moveTo>
                  <a:cubicBezTo>
                    <a:pt x="17156" y="164960"/>
                    <a:pt x="54789" y="117365"/>
                    <a:pt x="103491" y="77518"/>
                  </a:cubicBezTo>
                  <a:cubicBezTo>
                    <a:pt x="189826" y="6679"/>
                    <a:pt x="289444" y="-16011"/>
                    <a:pt x="396809" y="11107"/>
                  </a:cubicBezTo>
                  <a:cubicBezTo>
                    <a:pt x="425034" y="18302"/>
                    <a:pt x="451045" y="41546"/>
                    <a:pt x="474289" y="61469"/>
                  </a:cubicBezTo>
                  <a:cubicBezTo>
                    <a:pt x="504727" y="88034"/>
                    <a:pt x="524097" y="123453"/>
                    <a:pt x="530738" y="163300"/>
                  </a:cubicBezTo>
                  <a:cubicBezTo>
                    <a:pt x="536826" y="202593"/>
                    <a:pt x="531845" y="241887"/>
                    <a:pt x="520777" y="280073"/>
                  </a:cubicBezTo>
                  <a:cubicBezTo>
                    <a:pt x="503620" y="339844"/>
                    <a:pt x="472628" y="394080"/>
                    <a:pt x="446064" y="449423"/>
                  </a:cubicBezTo>
                  <a:cubicBezTo>
                    <a:pt x="420606" y="502552"/>
                    <a:pt x="397915" y="557342"/>
                    <a:pt x="379099" y="613238"/>
                  </a:cubicBezTo>
                  <a:cubicBezTo>
                    <a:pt x="363049" y="660832"/>
                    <a:pt x="351981" y="710088"/>
                    <a:pt x="341466" y="759343"/>
                  </a:cubicBezTo>
                  <a:cubicBezTo>
                    <a:pt x="333718" y="797530"/>
                    <a:pt x="330397" y="836823"/>
                    <a:pt x="321542" y="876670"/>
                  </a:cubicBezTo>
                  <a:cubicBezTo>
                    <a:pt x="318775" y="857300"/>
                    <a:pt x="314901" y="838483"/>
                    <a:pt x="314348" y="819113"/>
                  </a:cubicBezTo>
                  <a:cubicBezTo>
                    <a:pt x="309920" y="733885"/>
                    <a:pt x="330951" y="653638"/>
                    <a:pt x="363049" y="575605"/>
                  </a:cubicBezTo>
                  <a:cubicBezTo>
                    <a:pt x="394595" y="500338"/>
                    <a:pt x="430014" y="426732"/>
                    <a:pt x="461007" y="350912"/>
                  </a:cubicBezTo>
                  <a:cubicBezTo>
                    <a:pt x="481483" y="301104"/>
                    <a:pt x="500853" y="249635"/>
                    <a:pt x="492552" y="194292"/>
                  </a:cubicBezTo>
                  <a:cubicBezTo>
                    <a:pt x="480377" y="110724"/>
                    <a:pt x="428908" y="53721"/>
                    <a:pt x="344786" y="44866"/>
                  </a:cubicBezTo>
                  <a:cubicBezTo>
                    <a:pt x="255684" y="35458"/>
                    <a:pt x="177097" y="64790"/>
                    <a:pt x="104598" y="115152"/>
                  </a:cubicBezTo>
                  <a:cubicBezTo>
                    <a:pt x="61431" y="144483"/>
                    <a:pt x="26011" y="181563"/>
                    <a:pt x="0" y="226944"/>
                  </a:cubicBezTo>
                  <a:close/>
                </a:path>
              </a:pathLst>
            </a:custGeom>
            <a:grpFill/>
            <a:ln w="55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27B621F-A43F-4625-ABC6-B6C79337309B}"/>
                </a:ext>
              </a:extLst>
            </p:cNvPr>
            <p:cNvSpPr/>
            <p:nvPr/>
          </p:nvSpPr>
          <p:spPr>
            <a:xfrm>
              <a:off x="1297125" y="3383321"/>
              <a:ext cx="691786" cy="686252"/>
            </a:xfrm>
            <a:custGeom>
              <a:avLst/>
              <a:gdLst>
                <a:gd name="connsiteX0" fmla="*/ 0 w 691786"/>
                <a:gd name="connsiteY0" fmla="*/ 688974 h 686251"/>
                <a:gd name="connsiteX1" fmla="*/ 97404 w 691786"/>
                <a:gd name="connsiteY1" fmla="*/ 594337 h 686251"/>
                <a:gd name="connsiteX2" fmla="*/ 407877 w 691786"/>
                <a:gd name="connsiteY2" fmla="*/ 465942 h 686251"/>
                <a:gd name="connsiteX3" fmla="*/ 565051 w 691786"/>
                <a:gd name="connsiteY3" fmla="*/ 401744 h 686251"/>
                <a:gd name="connsiteX4" fmla="*/ 607112 w 691786"/>
                <a:gd name="connsiteY4" fmla="*/ 139419 h 686251"/>
                <a:gd name="connsiteX5" fmla="*/ 343126 w 691786"/>
                <a:gd name="connsiteY5" fmla="*/ 24859 h 686251"/>
                <a:gd name="connsiteX6" fmla="*/ 242955 w 691786"/>
                <a:gd name="connsiteY6" fmla="*/ 30947 h 686251"/>
                <a:gd name="connsiteX7" fmla="*/ 346447 w 691786"/>
                <a:gd name="connsiteY7" fmla="*/ 1062 h 686251"/>
                <a:gd name="connsiteX8" fmla="*/ 587742 w 691786"/>
                <a:gd name="connsiteY8" fmla="*/ 61939 h 686251"/>
                <a:gd name="connsiteX9" fmla="*/ 679611 w 691786"/>
                <a:gd name="connsiteY9" fmla="*/ 158235 h 686251"/>
                <a:gd name="connsiteX10" fmla="*/ 695107 w 691786"/>
                <a:gd name="connsiteY10" fmla="*/ 260066 h 686251"/>
                <a:gd name="connsiteX11" fmla="*/ 570032 w 691786"/>
                <a:gd name="connsiteY11" fmla="*/ 438270 h 686251"/>
                <a:gd name="connsiteX12" fmla="*/ 409537 w 691786"/>
                <a:gd name="connsiteY12" fmla="*/ 494167 h 686251"/>
                <a:gd name="connsiteX13" fmla="*/ 198681 w 691786"/>
                <a:gd name="connsiteY13" fmla="*/ 569987 h 686251"/>
                <a:gd name="connsiteX14" fmla="*/ 0 w 691786"/>
                <a:gd name="connsiteY14" fmla="*/ 688974 h 68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1786" h="686251">
                  <a:moveTo>
                    <a:pt x="0" y="688974"/>
                  </a:moveTo>
                  <a:cubicBezTo>
                    <a:pt x="26011" y="650234"/>
                    <a:pt x="59770" y="619795"/>
                    <a:pt x="97404" y="594337"/>
                  </a:cubicBezTo>
                  <a:cubicBezTo>
                    <a:pt x="192040" y="530693"/>
                    <a:pt x="299405" y="496934"/>
                    <a:pt x="407877" y="465942"/>
                  </a:cubicBezTo>
                  <a:cubicBezTo>
                    <a:pt x="462667" y="449892"/>
                    <a:pt x="515242" y="428862"/>
                    <a:pt x="565051" y="401744"/>
                  </a:cubicBezTo>
                  <a:cubicBezTo>
                    <a:pt x="673523" y="342527"/>
                    <a:pt x="679611" y="218559"/>
                    <a:pt x="607112" y="139419"/>
                  </a:cubicBezTo>
                  <a:cubicBezTo>
                    <a:pt x="536273" y="62492"/>
                    <a:pt x="444404" y="30393"/>
                    <a:pt x="343126" y="24859"/>
                  </a:cubicBezTo>
                  <a:cubicBezTo>
                    <a:pt x="309367" y="22645"/>
                    <a:pt x="275608" y="28733"/>
                    <a:pt x="242955" y="30947"/>
                  </a:cubicBezTo>
                  <a:cubicBezTo>
                    <a:pt x="274501" y="14344"/>
                    <a:pt x="309367" y="3275"/>
                    <a:pt x="346447" y="1062"/>
                  </a:cubicBezTo>
                  <a:cubicBezTo>
                    <a:pt x="433335" y="-4473"/>
                    <a:pt x="515242" y="11023"/>
                    <a:pt x="587742" y="61939"/>
                  </a:cubicBezTo>
                  <a:cubicBezTo>
                    <a:pt x="624821" y="87950"/>
                    <a:pt x="656920" y="118388"/>
                    <a:pt x="679611" y="158235"/>
                  </a:cubicBezTo>
                  <a:cubicBezTo>
                    <a:pt x="697321" y="189781"/>
                    <a:pt x="696214" y="225200"/>
                    <a:pt x="695107" y="260066"/>
                  </a:cubicBezTo>
                  <a:cubicBezTo>
                    <a:pt x="692340" y="346401"/>
                    <a:pt x="642531" y="400084"/>
                    <a:pt x="570032" y="438270"/>
                  </a:cubicBezTo>
                  <a:cubicBezTo>
                    <a:pt x="519116" y="464835"/>
                    <a:pt x="464880" y="480331"/>
                    <a:pt x="409537" y="494167"/>
                  </a:cubicBezTo>
                  <a:cubicBezTo>
                    <a:pt x="337038" y="512430"/>
                    <a:pt x="266753" y="537888"/>
                    <a:pt x="198681" y="569987"/>
                  </a:cubicBezTo>
                  <a:cubicBezTo>
                    <a:pt x="128396" y="602086"/>
                    <a:pt x="63091" y="643593"/>
                    <a:pt x="0" y="688974"/>
                  </a:cubicBezTo>
                  <a:close/>
                </a:path>
              </a:pathLst>
            </a:custGeom>
            <a:grpFill/>
            <a:ln w="553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72961ED-047E-433A-9C67-92C8645EFAD3}"/>
                </a:ext>
              </a:extLst>
            </p:cNvPr>
            <p:cNvSpPr/>
            <p:nvPr/>
          </p:nvSpPr>
          <p:spPr>
            <a:xfrm>
              <a:off x="857950" y="5908322"/>
              <a:ext cx="237974" cy="177097"/>
            </a:xfrm>
            <a:custGeom>
              <a:avLst/>
              <a:gdLst>
                <a:gd name="connsiteX0" fmla="*/ 242154 w 237974"/>
                <a:gd name="connsiteY0" fmla="*/ 132519 h 177097"/>
                <a:gd name="connsiteX1" fmla="*/ 139770 w 237974"/>
                <a:gd name="connsiteY1" fmla="*/ 121451 h 177097"/>
                <a:gd name="connsiteX2" fmla="*/ 139217 w 237974"/>
                <a:gd name="connsiteY2" fmla="*/ 126432 h 177097"/>
                <a:gd name="connsiteX3" fmla="*/ 220571 w 237974"/>
                <a:gd name="connsiteY3" fmla="*/ 135287 h 177097"/>
                <a:gd name="connsiteX4" fmla="*/ 221678 w 237974"/>
                <a:gd name="connsiteY4" fmla="*/ 139161 h 177097"/>
                <a:gd name="connsiteX5" fmla="*/ 172976 w 237974"/>
                <a:gd name="connsiteY5" fmla="*/ 152443 h 177097"/>
                <a:gd name="connsiteX6" fmla="*/ 82767 w 237974"/>
                <a:gd name="connsiteY6" fmla="*/ 177901 h 177097"/>
                <a:gd name="connsiteX7" fmla="*/ 10268 w 237974"/>
                <a:gd name="connsiteY7" fmla="*/ 149676 h 177097"/>
                <a:gd name="connsiteX8" fmla="*/ 16355 w 237974"/>
                <a:gd name="connsiteY8" fmla="*/ 72749 h 177097"/>
                <a:gd name="connsiteX9" fmla="*/ 85534 w 237974"/>
                <a:gd name="connsiteY9" fmla="*/ 65001 h 177097"/>
                <a:gd name="connsiteX10" fmla="*/ 98263 w 237974"/>
                <a:gd name="connsiteY10" fmla="*/ 74409 h 177097"/>
                <a:gd name="connsiteX11" fmla="*/ 93282 w 237974"/>
                <a:gd name="connsiteY11" fmla="*/ 65555 h 177097"/>
                <a:gd name="connsiteX12" fmla="*/ 92729 w 237974"/>
                <a:gd name="connsiteY12" fmla="*/ 10765 h 177097"/>
                <a:gd name="connsiteX13" fmla="*/ 154713 w 237974"/>
                <a:gd name="connsiteY13" fmla="*/ 8551 h 177097"/>
                <a:gd name="connsiteX14" fmla="*/ 202861 w 237974"/>
                <a:gd name="connsiteY14" fmla="*/ 59467 h 177097"/>
                <a:gd name="connsiteX15" fmla="*/ 242154 w 237974"/>
                <a:gd name="connsiteY15" fmla="*/ 132519 h 17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974" h="177097">
                  <a:moveTo>
                    <a:pt x="242154" y="132519"/>
                  </a:moveTo>
                  <a:cubicBezTo>
                    <a:pt x="203968" y="128645"/>
                    <a:pt x="171869" y="124771"/>
                    <a:pt x="139770" y="121451"/>
                  </a:cubicBezTo>
                  <a:cubicBezTo>
                    <a:pt x="139770" y="123111"/>
                    <a:pt x="139217" y="124771"/>
                    <a:pt x="139217" y="126432"/>
                  </a:cubicBezTo>
                  <a:cubicBezTo>
                    <a:pt x="166335" y="129199"/>
                    <a:pt x="193453" y="131966"/>
                    <a:pt x="220571" y="135287"/>
                  </a:cubicBezTo>
                  <a:cubicBezTo>
                    <a:pt x="221124" y="136394"/>
                    <a:pt x="221124" y="138054"/>
                    <a:pt x="221678" y="139161"/>
                  </a:cubicBezTo>
                  <a:cubicBezTo>
                    <a:pt x="205628" y="143588"/>
                    <a:pt x="189025" y="148015"/>
                    <a:pt x="172976" y="152443"/>
                  </a:cubicBezTo>
                  <a:cubicBezTo>
                    <a:pt x="143091" y="160744"/>
                    <a:pt x="113206" y="171259"/>
                    <a:pt x="82767" y="177901"/>
                  </a:cubicBezTo>
                  <a:cubicBezTo>
                    <a:pt x="53435" y="184542"/>
                    <a:pt x="29638" y="171259"/>
                    <a:pt x="10268" y="149676"/>
                  </a:cubicBezTo>
                  <a:cubicBezTo>
                    <a:pt x="-5782" y="130859"/>
                    <a:pt x="-2461" y="93779"/>
                    <a:pt x="16355" y="72749"/>
                  </a:cubicBezTo>
                  <a:cubicBezTo>
                    <a:pt x="33512" y="53379"/>
                    <a:pt x="63950" y="50059"/>
                    <a:pt x="85534" y="65001"/>
                  </a:cubicBezTo>
                  <a:cubicBezTo>
                    <a:pt x="88855" y="67215"/>
                    <a:pt x="91622" y="69428"/>
                    <a:pt x="98263" y="74409"/>
                  </a:cubicBezTo>
                  <a:cubicBezTo>
                    <a:pt x="94942" y="68875"/>
                    <a:pt x="93836" y="67215"/>
                    <a:pt x="93282" y="65555"/>
                  </a:cubicBezTo>
                  <a:cubicBezTo>
                    <a:pt x="80553" y="41757"/>
                    <a:pt x="80553" y="21834"/>
                    <a:pt x="92729" y="10765"/>
                  </a:cubicBezTo>
                  <a:cubicBezTo>
                    <a:pt x="105458" y="-1410"/>
                    <a:pt x="137556" y="-4731"/>
                    <a:pt x="154713" y="8551"/>
                  </a:cubicBezTo>
                  <a:cubicBezTo>
                    <a:pt x="172976" y="22941"/>
                    <a:pt x="189579" y="40650"/>
                    <a:pt x="202861" y="59467"/>
                  </a:cubicBezTo>
                  <a:cubicBezTo>
                    <a:pt x="217804" y="80497"/>
                    <a:pt x="227765" y="104848"/>
                    <a:pt x="242154" y="132519"/>
                  </a:cubicBezTo>
                  <a:close/>
                </a:path>
              </a:pathLst>
            </a:custGeom>
            <a:grpFill/>
            <a:ln w="55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AFF5893-F88E-4C7B-923B-F1F07CF73408}"/>
                </a:ext>
              </a:extLst>
            </p:cNvPr>
            <p:cNvSpPr/>
            <p:nvPr/>
          </p:nvSpPr>
          <p:spPr>
            <a:xfrm>
              <a:off x="1371001" y="6228881"/>
              <a:ext cx="265646" cy="143892"/>
            </a:xfrm>
            <a:custGeom>
              <a:avLst/>
              <a:gdLst>
                <a:gd name="connsiteX0" fmla="*/ 267589 w 265645"/>
                <a:gd name="connsiteY0" fmla="*/ 92549 h 143891"/>
                <a:gd name="connsiteX1" fmla="*/ 259288 w 265645"/>
                <a:gd name="connsiteY1" fmla="*/ 101404 h 143891"/>
                <a:gd name="connsiteX2" fmla="*/ 109309 w 265645"/>
                <a:gd name="connsiteY2" fmla="*/ 144571 h 143891"/>
                <a:gd name="connsiteX3" fmla="*/ 11905 w 265645"/>
                <a:gd name="connsiteY3" fmla="*/ 109152 h 143891"/>
                <a:gd name="connsiteX4" fmla="*/ 50092 w 265645"/>
                <a:gd name="connsiteY4" fmla="*/ 2340 h 143891"/>
                <a:gd name="connsiteX5" fmla="*/ 121484 w 265645"/>
                <a:gd name="connsiteY5" fmla="*/ 28905 h 143891"/>
                <a:gd name="connsiteX6" fmla="*/ 144728 w 265645"/>
                <a:gd name="connsiteY6" fmla="*/ 56023 h 143891"/>
                <a:gd name="connsiteX7" fmla="*/ 181254 w 265645"/>
                <a:gd name="connsiteY7" fmla="*/ 87015 h 143891"/>
                <a:gd name="connsiteX8" fmla="*/ 267589 w 265645"/>
                <a:gd name="connsiteY8" fmla="*/ 92549 h 143891"/>
                <a:gd name="connsiteX9" fmla="*/ 267589 w 265645"/>
                <a:gd name="connsiteY9" fmla="*/ 92549 h 14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45" h="143891">
                  <a:moveTo>
                    <a:pt x="267589" y="92549"/>
                  </a:moveTo>
                  <a:cubicBezTo>
                    <a:pt x="264822" y="95316"/>
                    <a:pt x="262609" y="100297"/>
                    <a:pt x="259288" y="101404"/>
                  </a:cubicBezTo>
                  <a:cubicBezTo>
                    <a:pt x="209479" y="116347"/>
                    <a:pt x="160224" y="132950"/>
                    <a:pt x="109309" y="144571"/>
                  </a:cubicBezTo>
                  <a:cubicBezTo>
                    <a:pt x="71122" y="153426"/>
                    <a:pt x="36809" y="139591"/>
                    <a:pt x="11905" y="109152"/>
                  </a:cubicBezTo>
                  <a:cubicBezTo>
                    <a:pt x="-15766" y="75393"/>
                    <a:pt x="8031" y="13409"/>
                    <a:pt x="50092" y="2340"/>
                  </a:cubicBezTo>
                  <a:cubicBezTo>
                    <a:pt x="81637" y="-5961"/>
                    <a:pt x="102114" y="8981"/>
                    <a:pt x="121484" y="28905"/>
                  </a:cubicBezTo>
                  <a:cubicBezTo>
                    <a:pt x="129232" y="37760"/>
                    <a:pt x="136980" y="47168"/>
                    <a:pt x="144728" y="56023"/>
                  </a:cubicBezTo>
                  <a:cubicBezTo>
                    <a:pt x="149709" y="74286"/>
                    <a:pt x="161331" y="85355"/>
                    <a:pt x="181254" y="87015"/>
                  </a:cubicBezTo>
                  <a:cubicBezTo>
                    <a:pt x="211140" y="88675"/>
                    <a:pt x="239365" y="90889"/>
                    <a:pt x="267589" y="92549"/>
                  </a:cubicBezTo>
                  <a:lnTo>
                    <a:pt x="267589" y="92549"/>
                  </a:lnTo>
                  <a:close/>
                </a:path>
              </a:pathLst>
            </a:custGeom>
            <a:grpFill/>
            <a:ln w="55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0C00E4A-E4EF-4CBE-A5A4-227F12FD3C51}"/>
                </a:ext>
              </a:extLst>
            </p:cNvPr>
            <p:cNvSpPr/>
            <p:nvPr/>
          </p:nvSpPr>
          <p:spPr>
            <a:xfrm>
              <a:off x="1471406" y="6163113"/>
              <a:ext cx="182632" cy="154960"/>
            </a:xfrm>
            <a:custGeom>
              <a:avLst/>
              <a:gdLst>
                <a:gd name="connsiteX0" fmla="*/ 45430 w 182631"/>
                <a:gd name="connsiteY0" fmla="*/ 121790 h 154960"/>
                <a:gd name="connsiteX1" fmla="*/ 22186 w 182631"/>
                <a:gd name="connsiteY1" fmla="*/ 94672 h 154960"/>
                <a:gd name="connsiteX2" fmla="*/ 2816 w 182631"/>
                <a:gd name="connsiteY2" fmla="*/ 56486 h 154960"/>
                <a:gd name="connsiteX3" fmla="*/ 36022 w 182631"/>
                <a:gd name="connsiteY3" fmla="*/ 1143 h 154960"/>
                <a:gd name="connsiteX4" fmla="*/ 127338 w 182631"/>
                <a:gd name="connsiteY4" fmla="*/ 46524 h 154960"/>
                <a:gd name="connsiteX5" fmla="*/ 182681 w 182631"/>
                <a:gd name="connsiteY5" fmla="*/ 142821 h 154960"/>
                <a:gd name="connsiteX6" fmla="*/ 187108 w 182631"/>
                <a:gd name="connsiteY6" fmla="*/ 158870 h 154960"/>
                <a:gd name="connsiteX7" fmla="*/ 168292 w 182631"/>
                <a:gd name="connsiteY7" fmla="*/ 158870 h 154960"/>
                <a:gd name="connsiteX8" fmla="*/ 168845 w 182631"/>
                <a:gd name="connsiteY8" fmla="*/ 159424 h 154960"/>
                <a:gd name="connsiteX9" fmla="*/ 99113 w 182631"/>
                <a:gd name="connsiteY9" fmla="*/ 149462 h 154960"/>
                <a:gd name="connsiteX10" fmla="*/ 45430 w 182631"/>
                <a:gd name="connsiteY10" fmla="*/ 121790 h 1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631" h="154960">
                  <a:moveTo>
                    <a:pt x="45430" y="121790"/>
                  </a:moveTo>
                  <a:cubicBezTo>
                    <a:pt x="37682" y="112936"/>
                    <a:pt x="29935" y="103527"/>
                    <a:pt x="22186" y="94672"/>
                  </a:cubicBezTo>
                  <a:cubicBezTo>
                    <a:pt x="15545" y="81944"/>
                    <a:pt x="7244" y="69768"/>
                    <a:pt x="2816" y="56486"/>
                  </a:cubicBezTo>
                  <a:cubicBezTo>
                    <a:pt x="-6592" y="30474"/>
                    <a:pt x="8351" y="5570"/>
                    <a:pt x="36022" y="1143"/>
                  </a:cubicBezTo>
                  <a:cubicBezTo>
                    <a:pt x="76976" y="-5498"/>
                    <a:pt x="105754" y="17746"/>
                    <a:pt x="127338" y="46524"/>
                  </a:cubicBezTo>
                  <a:cubicBezTo>
                    <a:pt x="148922" y="76409"/>
                    <a:pt x="164418" y="110168"/>
                    <a:pt x="182681" y="142821"/>
                  </a:cubicBezTo>
                  <a:cubicBezTo>
                    <a:pt x="184895" y="147248"/>
                    <a:pt x="185448" y="152229"/>
                    <a:pt x="187108" y="158870"/>
                  </a:cubicBezTo>
                  <a:cubicBezTo>
                    <a:pt x="179360" y="158870"/>
                    <a:pt x="173826" y="158870"/>
                    <a:pt x="168292" y="158870"/>
                  </a:cubicBezTo>
                  <a:cubicBezTo>
                    <a:pt x="168292" y="158870"/>
                    <a:pt x="168845" y="159424"/>
                    <a:pt x="168845" y="159424"/>
                  </a:cubicBezTo>
                  <a:cubicBezTo>
                    <a:pt x="145601" y="156103"/>
                    <a:pt x="122357" y="151676"/>
                    <a:pt x="99113" y="149462"/>
                  </a:cubicBezTo>
                  <a:cubicBezTo>
                    <a:pt x="76976" y="146141"/>
                    <a:pt x="57606" y="141160"/>
                    <a:pt x="45430" y="121790"/>
                  </a:cubicBezTo>
                  <a:close/>
                </a:path>
              </a:pathLst>
            </a:custGeom>
            <a:grpFill/>
            <a:ln w="55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D11CE44-093B-4CE6-8B7F-87575310E7E0}"/>
                </a:ext>
              </a:extLst>
            </p:cNvPr>
            <p:cNvSpPr/>
            <p:nvPr/>
          </p:nvSpPr>
          <p:spPr>
            <a:xfrm>
              <a:off x="1263366" y="4727001"/>
              <a:ext cx="852281" cy="99617"/>
            </a:xfrm>
            <a:custGeom>
              <a:avLst/>
              <a:gdLst>
                <a:gd name="connsiteX0" fmla="*/ 0 w 852280"/>
                <a:gd name="connsiteY0" fmla="*/ 99617 h 99617"/>
                <a:gd name="connsiteX1" fmla="*/ 114560 w 852280"/>
                <a:gd name="connsiteY1" fmla="*/ 66965 h 99617"/>
                <a:gd name="connsiteX2" fmla="*/ 489785 w 852280"/>
                <a:gd name="connsiteY2" fmla="*/ 14389 h 99617"/>
                <a:gd name="connsiteX3" fmla="*/ 857262 w 852280"/>
                <a:gd name="connsiteY3" fmla="*/ 0 h 99617"/>
                <a:gd name="connsiteX4" fmla="*/ 847853 w 852280"/>
                <a:gd name="connsiteY4" fmla="*/ 3321 h 99617"/>
                <a:gd name="connsiteX5" fmla="*/ 694553 w 852280"/>
                <a:gd name="connsiteY5" fmla="*/ 22691 h 99617"/>
                <a:gd name="connsiteX6" fmla="*/ 250703 w 852280"/>
                <a:gd name="connsiteY6" fmla="*/ 57003 h 99617"/>
                <a:gd name="connsiteX7" fmla="*/ 23244 w 852280"/>
                <a:gd name="connsiteY7" fmla="*/ 99064 h 99617"/>
                <a:gd name="connsiteX8" fmla="*/ 1660 w 852280"/>
                <a:gd name="connsiteY8" fmla="*/ 104045 h 99617"/>
                <a:gd name="connsiteX9" fmla="*/ 0 w 852280"/>
                <a:gd name="connsiteY9" fmla="*/ 99617 h 9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280" h="99617">
                  <a:moveTo>
                    <a:pt x="0" y="99617"/>
                  </a:moveTo>
                  <a:cubicBezTo>
                    <a:pt x="38187" y="88549"/>
                    <a:pt x="76373" y="76927"/>
                    <a:pt x="114560" y="66965"/>
                  </a:cubicBezTo>
                  <a:cubicBezTo>
                    <a:pt x="237421" y="35419"/>
                    <a:pt x="363049" y="21030"/>
                    <a:pt x="489785" y="14389"/>
                  </a:cubicBezTo>
                  <a:cubicBezTo>
                    <a:pt x="612093" y="7748"/>
                    <a:pt x="734400" y="3321"/>
                    <a:pt x="857262" y="0"/>
                  </a:cubicBezTo>
                  <a:cubicBezTo>
                    <a:pt x="853941" y="1107"/>
                    <a:pt x="851174" y="2767"/>
                    <a:pt x="847853" y="3321"/>
                  </a:cubicBezTo>
                  <a:cubicBezTo>
                    <a:pt x="796938" y="9962"/>
                    <a:pt x="746022" y="18817"/>
                    <a:pt x="694553" y="22691"/>
                  </a:cubicBezTo>
                  <a:cubicBezTo>
                    <a:pt x="546788" y="34866"/>
                    <a:pt x="397915" y="42061"/>
                    <a:pt x="250703" y="57003"/>
                  </a:cubicBezTo>
                  <a:cubicBezTo>
                    <a:pt x="174330" y="64751"/>
                    <a:pt x="99064" y="84675"/>
                    <a:pt x="23244" y="99064"/>
                  </a:cubicBezTo>
                  <a:cubicBezTo>
                    <a:pt x="16049" y="100724"/>
                    <a:pt x="8855" y="102384"/>
                    <a:pt x="1660" y="104045"/>
                  </a:cubicBezTo>
                  <a:cubicBezTo>
                    <a:pt x="553" y="102938"/>
                    <a:pt x="0" y="101277"/>
                    <a:pt x="0" y="99617"/>
                  </a:cubicBezTo>
                  <a:close/>
                </a:path>
              </a:pathLst>
            </a:custGeom>
            <a:grpFill/>
            <a:ln w="553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1553A53-92F1-4E66-B6A6-B2D9B64B4D31}"/>
                </a:ext>
              </a:extLst>
            </p:cNvPr>
            <p:cNvSpPr/>
            <p:nvPr/>
          </p:nvSpPr>
          <p:spPr>
            <a:xfrm>
              <a:off x="1118942" y="5773535"/>
              <a:ext cx="564498" cy="304386"/>
            </a:xfrm>
            <a:custGeom>
              <a:avLst/>
              <a:gdLst>
                <a:gd name="connsiteX0" fmla="*/ 13815 w 564497"/>
                <a:gd name="connsiteY0" fmla="*/ 0 h 304385"/>
                <a:gd name="connsiteX1" fmla="*/ 16582 w 564497"/>
                <a:gd name="connsiteY1" fmla="*/ 20477 h 304385"/>
                <a:gd name="connsiteX2" fmla="*/ 74692 w 564497"/>
                <a:gd name="connsiteY2" fmla="*/ 150533 h 304385"/>
                <a:gd name="connsiteX3" fmla="*/ 251789 w 564497"/>
                <a:gd name="connsiteY3" fmla="*/ 233547 h 304385"/>
                <a:gd name="connsiteX4" fmla="*/ 555622 w 564497"/>
                <a:gd name="connsiteY4" fmla="*/ 297745 h 304385"/>
                <a:gd name="connsiteX5" fmla="*/ 565030 w 564497"/>
                <a:gd name="connsiteY5" fmla="*/ 300512 h 304385"/>
                <a:gd name="connsiteX6" fmla="*/ 565030 w 564497"/>
                <a:gd name="connsiteY6" fmla="*/ 304939 h 304385"/>
                <a:gd name="connsiteX7" fmla="*/ 529057 w 564497"/>
                <a:gd name="connsiteY7" fmla="*/ 304939 h 304385"/>
                <a:gd name="connsiteX8" fmla="*/ 490871 w 564497"/>
                <a:gd name="connsiteY8" fmla="*/ 303279 h 304385"/>
                <a:gd name="connsiteX9" fmla="*/ 149405 w 564497"/>
                <a:gd name="connsiteY9" fmla="*/ 213623 h 304385"/>
                <a:gd name="connsiteX10" fmla="*/ 32078 w 564497"/>
                <a:gd name="connsiteY10" fmla="*/ 131163 h 304385"/>
                <a:gd name="connsiteX11" fmla="*/ 13815 w 564497"/>
                <a:gd name="connsiteY11" fmla="*/ 0 h 30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497" h="304385">
                  <a:moveTo>
                    <a:pt x="13815" y="0"/>
                  </a:moveTo>
                  <a:cubicBezTo>
                    <a:pt x="14922" y="6641"/>
                    <a:pt x="17689" y="13836"/>
                    <a:pt x="16582" y="20477"/>
                  </a:cubicBezTo>
                  <a:cubicBezTo>
                    <a:pt x="6620" y="76927"/>
                    <a:pt x="30971" y="118434"/>
                    <a:pt x="74692" y="150533"/>
                  </a:cubicBezTo>
                  <a:cubicBezTo>
                    <a:pt x="127821" y="190380"/>
                    <a:pt x="189805" y="212517"/>
                    <a:pt x="251789" y="233547"/>
                  </a:cubicBezTo>
                  <a:cubicBezTo>
                    <a:pt x="350853" y="267306"/>
                    <a:pt x="452131" y="286123"/>
                    <a:pt x="555622" y="297745"/>
                  </a:cubicBezTo>
                  <a:cubicBezTo>
                    <a:pt x="558942" y="298298"/>
                    <a:pt x="561710" y="299405"/>
                    <a:pt x="565030" y="300512"/>
                  </a:cubicBezTo>
                  <a:cubicBezTo>
                    <a:pt x="565030" y="302172"/>
                    <a:pt x="565030" y="303279"/>
                    <a:pt x="565030" y="304939"/>
                  </a:cubicBezTo>
                  <a:cubicBezTo>
                    <a:pt x="552855" y="304939"/>
                    <a:pt x="540679" y="304939"/>
                    <a:pt x="529057" y="304939"/>
                  </a:cubicBezTo>
                  <a:cubicBezTo>
                    <a:pt x="516328" y="304386"/>
                    <a:pt x="503600" y="304386"/>
                    <a:pt x="490871" y="303279"/>
                  </a:cubicBezTo>
                  <a:cubicBezTo>
                    <a:pt x="372437" y="291104"/>
                    <a:pt x="257877" y="263986"/>
                    <a:pt x="149405" y="213623"/>
                  </a:cubicBezTo>
                  <a:cubicBezTo>
                    <a:pt x="105684" y="193147"/>
                    <a:pt x="65837" y="166582"/>
                    <a:pt x="32078" y="131163"/>
                  </a:cubicBezTo>
                  <a:cubicBezTo>
                    <a:pt x="-3341" y="95190"/>
                    <a:pt x="-9429" y="32652"/>
                    <a:pt x="13815" y="0"/>
                  </a:cubicBezTo>
                  <a:close/>
                </a:path>
              </a:pathLst>
            </a:custGeom>
            <a:grpFill/>
            <a:ln w="553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F9C7DB2-94EE-4E7F-919B-D71EA696BC3D}"/>
                </a:ext>
              </a:extLst>
            </p:cNvPr>
            <p:cNvSpPr/>
            <p:nvPr/>
          </p:nvSpPr>
          <p:spPr>
            <a:xfrm>
              <a:off x="1516836" y="6284904"/>
              <a:ext cx="121754" cy="33206"/>
            </a:xfrm>
            <a:custGeom>
              <a:avLst/>
              <a:gdLst>
                <a:gd name="connsiteX0" fmla="*/ 0 w 121754"/>
                <a:gd name="connsiteY0" fmla="*/ 0 h 33205"/>
                <a:gd name="connsiteX1" fmla="*/ 52576 w 121754"/>
                <a:gd name="connsiteY1" fmla="*/ 27118 h 33205"/>
                <a:gd name="connsiteX2" fmla="*/ 122308 w 121754"/>
                <a:gd name="connsiteY2" fmla="*/ 37080 h 33205"/>
                <a:gd name="connsiteX3" fmla="*/ 36526 w 121754"/>
                <a:gd name="connsiteY3" fmla="*/ 30992 h 33205"/>
                <a:gd name="connsiteX4" fmla="*/ 0 w 121754"/>
                <a:gd name="connsiteY4" fmla="*/ 0 h 33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54" h="33205">
                  <a:moveTo>
                    <a:pt x="0" y="0"/>
                  </a:moveTo>
                  <a:cubicBezTo>
                    <a:pt x="12176" y="19370"/>
                    <a:pt x="31546" y="24904"/>
                    <a:pt x="52576" y="27118"/>
                  </a:cubicBezTo>
                  <a:cubicBezTo>
                    <a:pt x="75820" y="29332"/>
                    <a:pt x="99064" y="33759"/>
                    <a:pt x="122308" y="37080"/>
                  </a:cubicBezTo>
                  <a:cubicBezTo>
                    <a:pt x="93530" y="34866"/>
                    <a:pt x="64751" y="33206"/>
                    <a:pt x="36526" y="30992"/>
                  </a:cubicBezTo>
                  <a:cubicBezTo>
                    <a:pt x="17156" y="29332"/>
                    <a:pt x="5534" y="18263"/>
                    <a:pt x="0" y="0"/>
                  </a:cubicBezTo>
                  <a:close/>
                </a:path>
              </a:pathLst>
            </a:custGeom>
            <a:grpFill/>
            <a:ln w="5531" cap="flat">
              <a:noFill/>
              <a:prstDash val="solid"/>
              <a:miter/>
            </a:ln>
          </p:spPr>
          <p:txBody>
            <a:bodyPr rtlCol="0" anchor="ctr"/>
            <a:lstStyle/>
            <a:p>
              <a:endParaRPr lang="en-US"/>
            </a:p>
          </p:txBody>
        </p:sp>
      </p:grpSp>
    </p:spTree>
    <p:extLst>
      <p:ext uri="{BB962C8B-B14F-4D97-AF65-F5344CB8AC3E}">
        <p14:creationId xmlns:p14="http://schemas.microsoft.com/office/powerpoint/2010/main" val="2964807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4" name="Rectangle 43"/>
          <p:cNvSpPr/>
          <p:nvPr userDrawn="1"/>
        </p:nvSpPr>
        <p:spPr>
          <a:xfrm>
            <a:off x="1" y="889772"/>
            <a:ext cx="9144000" cy="3363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hasCustomPrompt="1"/>
          </p:nvPr>
        </p:nvSpPr>
        <p:spPr>
          <a:xfrm>
            <a:off x="3665156" y="2091331"/>
            <a:ext cx="5472608" cy="542078"/>
          </a:xfrm>
          <a:prstGeom prst="rect">
            <a:avLst/>
          </a:prstGeom>
        </p:spPr>
        <p:txBody>
          <a:bodyPr anchor="ctr">
            <a:noAutofit/>
          </a:bodyPr>
          <a:lstStyle>
            <a:lvl1pPr algn="l">
              <a:defRPr sz="3600" b="1" baseline="0">
                <a:solidFill>
                  <a:schemeClr val="tx1"/>
                </a:solidFill>
                <a:effectLst/>
                <a:latin typeface="+mj-lt"/>
                <a:cs typeface="Arial" pitchFamily="34" charset="0"/>
              </a:defRPr>
            </a:lvl1pPr>
          </a:lstStyle>
          <a:p>
            <a:r>
              <a:rPr lang="en-US" altLang="ko-KR" dirty="0"/>
              <a:t>SECTION BREAK</a:t>
            </a:r>
            <a:endParaRPr lang="ko-KR" altLang="en-US" dirty="0"/>
          </a:p>
        </p:txBody>
      </p:sp>
      <p:sp>
        <p:nvSpPr>
          <p:cNvPr id="3" name="Text Placeholder 9"/>
          <p:cNvSpPr>
            <a:spLocks noGrp="1"/>
          </p:cNvSpPr>
          <p:nvPr>
            <p:ph type="body" sz="quarter" idx="10" hasCustomPrompt="1"/>
          </p:nvPr>
        </p:nvSpPr>
        <p:spPr>
          <a:xfrm>
            <a:off x="3665156" y="2640899"/>
            <a:ext cx="5472608" cy="276687"/>
          </a:xfrm>
          <a:prstGeom prst="rect">
            <a:avLst/>
          </a:prstGeom>
        </p:spPr>
        <p:txBody>
          <a:bodyPr lIns="108000" anchor="ctr"/>
          <a:lstStyle>
            <a:lvl1pPr marL="0" indent="0" algn="l">
              <a:buNone/>
              <a:defRPr sz="1400" baseline="0">
                <a:solidFill>
                  <a:schemeClr val="tx1"/>
                </a:solidFill>
                <a:effectLst/>
                <a:latin typeface="+mn-lt"/>
                <a:cs typeface="Arial" pitchFamily="34" charset="0"/>
              </a:defRPr>
            </a:lvl1pPr>
          </a:lstStyle>
          <a:p>
            <a:pPr lvl="0"/>
            <a:r>
              <a:rPr lang="en-US" altLang="ko-KR" dirty="0"/>
              <a:t>Add text</a:t>
            </a:r>
            <a:endParaRPr lang="ko-KR" altLang="en-US" dirty="0"/>
          </a:p>
        </p:txBody>
      </p:sp>
      <p:grpSp>
        <p:nvGrpSpPr>
          <p:cNvPr id="4" name="Group 3"/>
          <p:cNvGrpSpPr/>
          <p:nvPr userDrawn="1"/>
        </p:nvGrpSpPr>
        <p:grpSpPr>
          <a:xfrm>
            <a:off x="1410728" y="1571507"/>
            <a:ext cx="1895276" cy="2008355"/>
            <a:chOff x="5304922" y="1037184"/>
            <a:chExt cx="3492000" cy="3700344"/>
          </a:xfrm>
        </p:grpSpPr>
        <p:grpSp>
          <p:nvGrpSpPr>
            <p:cNvPr id="5" name="Group 4"/>
            <p:cNvGrpSpPr/>
            <p:nvPr/>
          </p:nvGrpSpPr>
          <p:grpSpPr>
            <a:xfrm>
              <a:off x="5304922" y="3743716"/>
              <a:ext cx="3492000" cy="437610"/>
              <a:chOff x="1709238" y="4209096"/>
              <a:chExt cx="3492000" cy="437610"/>
            </a:xfrm>
          </p:grpSpPr>
          <p:sp>
            <p:nvSpPr>
              <p:cNvPr id="31" name="Rectangle 30"/>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2" name="Group 31"/>
              <p:cNvGrpSpPr/>
              <p:nvPr/>
            </p:nvGrpSpPr>
            <p:grpSpPr>
              <a:xfrm>
                <a:off x="2078720" y="4209096"/>
                <a:ext cx="469833" cy="432000"/>
                <a:chOff x="2078720" y="4209096"/>
                <a:chExt cx="469833" cy="432000"/>
              </a:xfrm>
            </p:grpSpPr>
            <p:sp>
              <p:nvSpPr>
                <p:cNvPr id="40" name="Rectangle 3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4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4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4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3" name="Group 32"/>
              <p:cNvGrpSpPr/>
              <p:nvPr/>
            </p:nvGrpSpPr>
            <p:grpSpPr>
              <a:xfrm>
                <a:off x="4098293" y="4384000"/>
                <a:ext cx="900965" cy="82800"/>
                <a:chOff x="4098293" y="4384000"/>
                <a:chExt cx="900965" cy="82800"/>
              </a:xfrm>
            </p:grpSpPr>
            <p:sp>
              <p:nvSpPr>
                <p:cNvPr id="34" name="Rectangle 3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3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ectangle 3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ectangle 3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3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6" name="Group 5"/>
            <p:cNvGrpSpPr/>
            <p:nvPr/>
          </p:nvGrpSpPr>
          <p:grpSpPr>
            <a:xfrm flipH="1">
              <a:off x="5304922" y="4299918"/>
              <a:ext cx="3492000" cy="437610"/>
              <a:chOff x="1709238" y="4209096"/>
              <a:chExt cx="3492000" cy="437610"/>
            </a:xfrm>
          </p:grpSpPr>
          <p:sp>
            <p:nvSpPr>
              <p:cNvPr id="18" name="Rectangle 17"/>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Group 18"/>
              <p:cNvGrpSpPr/>
              <p:nvPr/>
            </p:nvGrpSpPr>
            <p:grpSpPr>
              <a:xfrm>
                <a:off x="2078720" y="4209096"/>
                <a:ext cx="469833" cy="432000"/>
                <a:chOff x="2078720" y="4209096"/>
                <a:chExt cx="469833" cy="432000"/>
              </a:xfrm>
            </p:grpSpPr>
            <p:sp>
              <p:nvSpPr>
                <p:cNvPr id="27" name="Rectangle 26"/>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27"/>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8"/>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29"/>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4098293" y="4384000"/>
                <a:ext cx="900965" cy="82800"/>
                <a:chOff x="4098293" y="4384000"/>
                <a:chExt cx="900965" cy="82800"/>
              </a:xfrm>
            </p:grpSpPr>
            <p:sp>
              <p:nvSpPr>
                <p:cNvPr id="21" name="Rectangle 20"/>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ectangle 23"/>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7" name="Group 6"/>
            <p:cNvGrpSpPr/>
            <p:nvPr/>
          </p:nvGrpSpPr>
          <p:grpSpPr>
            <a:xfrm>
              <a:off x="6272654" y="1875857"/>
              <a:ext cx="720080" cy="720080"/>
              <a:chOff x="6272654" y="1875857"/>
              <a:chExt cx="720080" cy="720080"/>
            </a:xfrm>
          </p:grpSpPr>
          <p:sp>
            <p:nvSpPr>
              <p:cNvPr id="16" name="Rectangle 15"/>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7109110" y="1875857"/>
              <a:ext cx="720080" cy="720080"/>
              <a:chOff x="7109110" y="1875857"/>
              <a:chExt cx="720080" cy="720080"/>
            </a:xfrm>
          </p:grpSpPr>
          <p:sp>
            <p:nvSpPr>
              <p:cNvPr id="14" name="Rectangle 13"/>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 name="Group 8"/>
            <p:cNvGrpSpPr/>
            <p:nvPr/>
          </p:nvGrpSpPr>
          <p:grpSpPr>
            <a:xfrm>
              <a:off x="6690882" y="1037184"/>
              <a:ext cx="720080" cy="720080"/>
              <a:chOff x="6690882" y="1037184"/>
              <a:chExt cx="720080" cy="720080"/>
            </a:xfrm>
          </p:grpSpPr>
          <p:sp>
            <p:nvSpPr>
              <p:cNvPr id="12" name="Rectangle 11"/>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Block Arc 12"/>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0"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11"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Tree>
    <p:extLst>
      <p:ext uri="{BB962C8B-B14F-4D97-AF65-F5344CB8AC3E}">
        <p14:creationId xmlns:p14="http://schemas.microsoft.com/office/powerpoint/2010/main" val="203694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588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70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411755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4" name="Group 131">
            <a:extLst>
              <a:ext uri="{FF2B5EF4-FFF2-40B4-BE49-F238E27FC236}">
                <a16:creationId xmlns:a16="http://schemas.microsoft.com/office/drawing/2014/main" id="{27EE9740-0123-4869-BA43-7DD9426DE4D1}"/>
              </a:ext>
            </a:extLst>
          </p:cNvPr>
          <p:cNvGrpSpPr/>
          <p:nvPr userDrawn="1"/>
        </p:nvGrpSpPr>
        <p:grpSpPr>
          <a:xfrm>
            <a:off x="8007323" y="3939702"/>
            <a:ext cx="1029173" cy="1086422"/>
            <a:chOff x="787805" y="339502"/>
            <a:chExt cx="4175262" cy="4407517"/>
          </a:xfrm>
        </p:grpSpPr>
        <p:sp>
          <p:nvSpPr>
            <p:cNvPr id="6" name="Oval 132">
              <a:extLst>
                <a:ext uri="{FF2B5EF4-FFF2-40B4-BE49-F238E27FC236}">
                  <a16:creationId xmlns:a16="http://schemas.microsoft.com/office/drawing/2014/main" id="{447CDFBA-A030-4D6E-9FAD-493BCB45F4AC}"/>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7" name="Group 133">
              <a:extLst>
                <a:ext uri="{FF2B5EF4-FFF2-40B4-BE49-F238E27FC236}">
                  <a16:creationId xmlns:a16="http://schemas.microsoft.com/office/drawing/2014/main" id="{702A2EA0-731F-4C9E-8163-4C2B0E0CA697}"/>
                </a:ext>
              </a:extLst>
            </p:cNvPr>
            <p:cNvGrpSpPr/>
            <p:nvPr/>
          </p:nvGrpSpPr>
          <p:grpSpPr>
            <a:xfrm>
              <a:off x="1129436" y="1046675"/>
              <a:ext cx="3492000" cy="3700344"/>
              <a:chOff x="5304922" y="1037184"/>
              <a:chExt cx="3492000" cy="3700344"/>
            </a:xfrm>
          </p:grpSpPr>
          <p:grpSp>
            <p:nvGrpSpPr>
              <p:cNvPr id="9" name="Group 134">
                <a:extLst>
                  <a:ext uri="{FF2B5EF4-FFF2-40B4-BE49-F238E27FC236}">
                    <a16:creationId xmlns:a16="http://schemas.microsoft.com/office/drawing/2014/main" id="{2C176EB5-F96E-4F35-853D-6EF47F79EDBD}"/>
                  </a:ext>
                </a:extLst>
              </p:cNvPr>
              <p:cNvGrpSpPr/>
              <p:nvPr/>
            </p:nvGrpSpPr>
            <p:grpSpPr>
              <a:xfrm>
                <a:off x="5304922" y="3743716"/>
                <a:ext cx="3492000" cy="437610"/>
                <a:chOff x="1709238" y="4209096"/>
                <a:chExt cx="3492000" cy="437610"/>
              </a:xfrm>
            </p:grpSpPr>
            <p:sp>
              <p:nvSpPr>
                <p:cNvPr id="35" name="Rectangle 160">
                  <a:extLst>
                    <a:ext uri="{FF2B5EF4-FFF2-40B4-BE49-F238E27FC236}">
                      <a16:creationId xmlns:a16="http://schemas.microsoft.com/office/drawing/2014/main" id="{A088076B-D1E6-42F3-8822-2B0C0C2EF717}"/>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6" name="Group 161">
                  <a:extLst>
                    <a:ext uri="{FF2B5EF4-FFF2-40B4-BE49-F238E27FC236}">
                      <a16:creationId xmlns:a16="http://schemas.microsoft.com/office/drawing/2014/main" id="{5E605DFA-9839-43EB-A35A-47428FC7B705}"/>
                    </a:ext>
                  </a:extLst>
                </p:cNvPr>
                <p:cNvGrpSpPr/>
                <p:nvPr/>
              </p:nvGrpSpPr>
              <p:grpSpPr>
                <a:xfrm>
                  <a:off x="2078720" y="4209096"/>
                  <a:ext cx="469833" cy="432000"/>
                  <a:chOff x="2078720" y="4209096"/>
                  <a:chExt cx="469833" cy="432000"/>
                </a:xfrm>
              </p:grpSpPr>
              <p:sp>
                <p:nvSpPr>
                  <p:cNvPr id="44" name="Rectangle 169">
                    <a:extLst>
                      <a:ext uri="{FF2B5EF4-FFF2-40B4-BE49-F238E27FC236}">
                        <a16:creationId xmlns:a16="http://schemas.microsoft.com/office/drawing/2014/main" id="{B5FFB653-9F76-4A65-A49D-9F2C85A198AB}"/>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170">
                    <a:extLst>
                      <a:ext uri="{FF2B5EF4-FFF2-40B4-BE49-F238E27FC236}">
                        <a16:creationId xmlns:a16="http://schemas.microsoft.com/office/drawing/2014/main" id="{BCC13D2D-CB21-4D8F-B306-116668EB554E}"/>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171">
                    <a:extLst>
                      <a:ext uri="{FF2B5EF4-FFF2-40B4-BE49-F238E27FC236}">
                        <a16:creationId xmlns:a16="http://schemas.microsoft.com/office/drawing/2014/main" id="{4B4EC037-AC2B-4929-B36A-C295F594A5F3}"/>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Rectangle 172">
                    <a:extLst>
                      <a:ext uri="{FF2B5EF4-FFF2-40B4-BE49-F238E27FC236}">
                        <a16:creationId xmlns:a16="http://schemas.microsoft.com/office/drawing/2014/main" id="{0A91E61B-6974-4AE2-B59E-A95CC1A47D2C}"/>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7" name="Group 162">
                  <a:extLst>
                    <a:ext uri="{FF2B5EF4-FFF2-40B4-BE49-F238E27FC236}">
                      <a16:creationId xmlns:a16="http://schemas.microsoft.com/office/drawing/2014/main" id="{27F7EB12-F708-4209-A61D-2512C24393D2}"/>
                    </a:ext>
                  </a:extLst>
                </p:cNvPr>
                <p:cNvGrpSpPr/>
                <p:nvPr/>
              </p:nvGrpSpPr>
              <p:grpSpPr>
                <a:xfrm>
                  <a:off x="4098293" y="4384000"/>
                  <a:ext cx="900965" cy="82800"/>
                  <a:chOff x="4098293" y="4384000"/>
                  <a:chExt cx="900965" cy="82800"/>
                </a:xfrm>
              </p:grpSpPr>
              <p:sp>
                <p:nvSpPr>
                  <p:cNvPr id="38" name="Rectangle 163">
                    <a:extLst>
                      <a:ext uri="{FF2B5EF4-FFF2-40B4-BE49-F238E27FC236}">
                        <a16:creationId xmlns:a16="http://schemas.microsoft.com/office/drawing/2014/main" id="{C1C94283-5648-4D39-A6BA-94038C5B4847}"/>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164">
                    <a:extLst>
                      <a:ext uri="{FF2B5EF4-FFF2-40B4-BE49-F238E27FC236}">
                        <a16:creationId xmlns:a16="http://schemas.microsoft.com/office/drawing/2014/main" id="{186C071A-034E-41D6-B2D4-5F90DD2C7357}"/>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165">
                    <a:extLst>
                      <a:ext uri="{FF2B5EF4-FFF2-40B4-BE49-F238E27FC236}">
                        <a16:creationId xmlns:a16="http://schemas.microsoft.com/office/drawing/2014/main" id="{9D26C39B-8B97-4ECF-B6DD-B85BA0645422}"/>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166">
                    <a:extLst>
                      <a:ext uri="{FF2B5EF4-FFF2-40B4-BE49-F238E27FC236}">
                        <a16:creationId xmlns:a16="http://schemas.microsoft.com/office/drawing/2014/main" id="{ECD584BD-CBEA-4A0C-AB8E-F908D8D2F3CF}"/>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167">
                    <a:extLst>
                      <a:ext uri="{FF2B5EF4-FFF2-40B4-BE49-F238E27FC236}">
                        <a16:creationId xmlns:a16="http://schemas.microsoft.com/office/drawing/2014/main" id="{C5728277-DF1F-49FA-A188-97A3A7E9BCA7}"/>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168">
                    <a:extLst>
                      <a:ext uri="{FF2B5EF4-FFF2-40B4-BE49-F238E27FC236}">
                        <a16:creationId xmlns:a16="http://schemas.microsoft.com/office/drawing/2014/main" id="{F2CC3C6B-2E47-4B4F-B1F5-22F379354563}"/>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0" name="Group 135">
                <a:extLst>
                  <a:ext uri="{FF2B5EF4-FFF2-40B4-BE49-F238E27FC236}">
                    <a16:creationId xmlns:a16="http://schemas.microsoft.com/office/drawing/2014/main" id="{16966161-F969-48CE-9CA1-49DE5D84207F}"/>
                  </a:ext>
                </a:extLst>
              </p:cNvPr>
              <p:cNvGrpSpPr/>
              <p:nvPr/>
            </p:nvGrpSpPr>
            <p:grpSpPr>
              <a:xfrm flipH="1">
                <a:off x="5304922" y="4299918"/>
                <a:ext cx="3492000" cy="437610"/>
                <a:chOff x="1709238" y="4209096"/>
                <a:chExt cx="3492000" cy="437610"/>
              </a:xfrm>
            </p:grpSpPr>
            <p:sp>
              <p:nvSpPr>
                <p:cNvPr id="22" name="Rectangle 147">
                  <a:extLst>
                    <a:ext uri="{FF2B5EF4-FFF2-40B4-BE49-F238E27FC236}">
                      <a16:creationId xmlns:a16="http://schemas.microsoft.com/office/drawing/2014/main" id="{93B56050-6CF1-421F-BE2B-ACE4BF647094}"/>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3" name="Group 148">
                  <a:extLst>
                    <a:ext uri="{FF2B5EF4-FFF2-40B4-BE49-F238E27FC236}">
                      <a16:creationId xmlns:a16="http://schemas.microsoft.com/office/drawing/2014/main" id="{705F14FC-E5A6-4568-ACDF-1D3FE0C299AF}"/>
                    </a:ext>
                  </a:extLst>
                </p:cNvPr>
                <p:cNvGrpSpPr/>
                <p:nvPr/>
              </p:nvGrpSpPr>
              <p:grpSpPr>
                <a:xfrm>
                  <a:off x="2078720" y="4209096"/>
                  <a:ext cx="469833" cy="432000"/>
                  <a:chOff x="2078720" y="4209096"/>
                  <a:chExt cx="469833" cy="432000"/>
                </a:xfrm>
              </p:grpSpPr>
              <p:sp>
                <p:nvSpPr>
                  <p:cNvPr id="31" name="Rectangle 156">
                    <a:extLst>
                      <a:ext uri="{FF2B5EF4-FFF2-40B4-BE49-F238E27FC236}">
                        <a16:creationId xmlns:a16="http://schemas.microsoft.com/office/drawing/2014/main" id="{C1C67428-84B3-47F6-B572-1DDAD72482EA}"/>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157">
                    <a:extLst>
                      <a:ext uri="{FF2B5EF4-FFF2-40B4-BE49-F238E27FC236}">
                        <a16:creationId xmlns:a16="http://schemas.microsoft.com/office/drawing/2014/main" id="{4D291A85-90BC-40C4-82C8-995D19DA7B57}"/>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158">
                    <a:extLst>
                      <a:ext uri="{FF2B5EF4-FFF2-40B4-BE49-F238E27FC236}">
                        <a16:creationId xmlns:a16="http://schemas.microsoft.com/office/drawing/2014/main" id="{1208F1BF-C308-4341-9331-371D54887A35}"/>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159">
                    <a:extLst>
                      <a:ext uri="{FF2B5EF4-FFF2-40B4-BE49-F238E27FC236}">
                        <a16:creationId xmlns:a16="http://schemas.microsoft.com/office/drawing/2014/main" id="{79574260-10CF-4B47-BE94-064E3817BFD5}"/>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4" name="Group 149">
                  <a:extLst>
                    <a:ext uri="{FF2B5EF4-FFF2-40B4-BE49-F238E27FC236}">
                      <a16:creationId xmlns:a16="http://schemas.microsoft.com/office/drawing/2014/main" id="{29B59D79-C5D1-4C8A-A153-2896A45EC8E8}"/>
                    </a:ext>
                  </a:extLst>
                </p:cNvPr>
                <p:cNvGrpSpPr/>
                <p:nvPr/>
              </p:nvGrpSpPr>
              <p:grpSpPr>
                <a:xfrm>
                  <a:off x="4098293" y="4384000"/>
                  <a:ext cx="900965" cy="82800"/>
                  <a:chOff x="4098293" y="4384000"/>
                  <a:chExt cx="900965" cy="82800"/>
                </a:xfrm>
              </p:grpSpPr>
              <p:sp>
                <p:nvSpPr>
                  <p:cNvPr id="25" name="Rectangle 150">
                    <a:extLst>
                      <a:ext uri="{FF2B5EF4-FFF2-40B4-BE49-F238E27FC236}">
                        <a16:creationId xmlns:a16="http://schemas.microsoft.com/office/drawing/2014/main" id="{8DA58CED-B891-4D70-BF4E-F7C6E3CDEB7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151">
                    <a:extLst>
                      <a:ext uri="{FF2B5EF4-FFF2-40B4-BE49-F238E27FC236}">
                        <a16:creationId xmlns:a16="http://schemas.microsoft.com/office/drawing/2014/main" id="{D5615C41-5541-4FE5-BB94-F395569E4B5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152">
                    <a:extLst>
                      <a:ext uri="{FF2B5EF4-FFF2-40B4-BE49-F238E27FC236}">
                        <a16:creationId xmlns:a16="http://schemas.microsoft.com/office/drawing/2014/main" id="{AD243482-CED3-434C-8308-51F8E10B9F44}"/>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153">
                    <a:extLst>
                      <a:ext uri="{FF2B5EF4-FFF2-40B4-BE49-F238E27FC236}">
                        <a16:creationId xmlns:a16="http://schemas.microsoft.com/office/drawing/2014/main" id="{CBEE918D-9CFE-4074-B060-80787DAC740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154">
                    <a:extLst>
                      <a:ext uri="{FF2B5EF4-FFF2-40B4-BE49-F238E27FC236}">
                        <a16:creationId xmlns:a16="http://schemas.microsoft.com/office/drawing/2014/main" id="{33E58DA4-9445-42D6-8698-D553D440C13E}"/>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155">
                    <a:extLst>
                      <a:ext uri="{FF2B5EF4-FFF2-40B4-BE49-F238E27FC236}">
                        <a16:creationId xmlns:a16="http://schemas.microsoft.com/office/drawing/2014/main" id="{B635869A-C811-406D-B73E-F2BEA6835DBE}"/>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1" name="Group 136">
                <a:extLst>
                  <a:ext uri="{FF2B5EF4-FFF2-40B4-BE49-F238E27FC236}">
                    <a16:creationId xmlns:a16="http://schemas.microsoft.com/office/drawing/2014/main" id="{0C91AD8C-42DA-4BAD-A05B-813F8FF5805B}"/>
                  </a:ext>
                </a:extLst>
              </p:cNvPr>
              <p:cNvGrpSpPr/>
              <p:nvPr/>
            </p:nvGrpSpPr>
            <p:grpSpPr>
              <a:xfrm>
                <a:off x="6272654" y="1875857"/>
                <a:ext cx="720080" cy="720080"/>
                <a:chOff x="6272654" y="1875857"/>
                <a:chExt cx="720080" cy="720080"/>
              </a:xfrm>
            </p:grpSpPr>
            <p:sp>
              <p:nvSpPr>
                <p:cNvPr id="20" name="Rectangle 145">
                  <a:extLst>
                    <a:ext uri="{FF2B5EF4-FFF2-40B4-BE49-F238E27FC236}">
                      <a16:creationId xmlns:a16="http://schemas.microsoft.com/office/drawing/2014/main" id="{1B068CA3-3CBF-464B-BA38-86D999AC9E43}"/>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Parallelogram 5">
                  <a:extLst>
                    <a:ext uri="{FF2B5EF4-FFF2-40B4-BE49-F238E27FC236}">
                      <a16:creationId xmlns:a16="http://schemas.microsoft.com/office/drawing/2014/main" id="{B1D31BB0-1630-4739-914C-C145F309A5AF}"/>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37">
                <a:extLst>
                  <a:ext uri="{FF2B5EF4-FFF2-40B4-BE49-F238E27FC236}">
                    <a16:creationId xmlns:a16="http://schemas.microsoft.com/office/drawing/2014/main" id="{15C18143-14BB-4C58-A20B-7318D344E22E}"/>
                  </a:ext>
                </a:extLst>
              </p:cNvPr>
              <p:cNvGrpSpPr/>
              <p:nvPr/>
            </p:nvGrpSpPr>
            <p:grpSpPr>
              <a:xfrm>
                <a:off x="7109110" y="1875857"/>
                <a:ext cx="720080" cy="720080"/>
                <a:chOff x="7109110" y="1875857"/>
                <a:chExt cx="720080" cy="720080"/>
              </a:xfrm>
            </p:grpSpPr>
            <p:sp>
              <p:nvSpPr>
                <p:cNvPr id="18" name="Rectangle 143">
                  <a:extLst>
                    <a:ext uri="{FF2B5EF4-FFF2-40B4-BE49-F238E27FC236}">
                      <a16:creationId xmlns:a16="http://schemas.microsoft.com/office/drawing/2014/main" id="{E954313C-2870-4B5A-B18A-5C692BEC6D8C}"/>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9">
                  <a:extLst>
                    <a:ext uri="{FF2B5EF4-FFF2-40B4-BE49-F238E27FC236}">
                      <a16:creationId xmlns:a16="http://schemas.microsoft.com/office/drawing/2014/main" id="{4763907E-8A97-41E2-93BA-2E0B967D4ECA}"/>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 name="Group 138">
                <a:extLst>
                  <a:ext uri="{FF2B5EF4-FFF2-40B4-BE49-F238E27FC236}">
                    <a16:creationId xmlns:a16="http://schemas.microsoft.com/office/drawing/2014/main" id="{2643E987-90C2-4B94-B80F-EDC21B366997}"/>
                  </a:ext>
                </a:extLst>
              </p:cNvPr>
              <p:cNvGrpSpPr/>
              <p:nvPr/>
            </p:nvGrpSpPr>
            <p:grpSpPr>
              <a:xfrm>
                <a:off x="6690882" y="1037184"/>
                <a:ext cx="720080" cy="720080"/>
                <a:chOff x="6690882" y="1037184"/>
                <a:chExt cx="720080" cy="720080"/>
              </a:xfrm>
            </p:grpSpPr>
            <p:sp>
              <p:nvSpPr>
                <p:cNvPr id="16" name="Rectangle 141">
                  <a:extLst>
                    <a:ext uri="{FF2B5EF4-FFF2-40B4-BE49-F238E27FC236}">
                      <a16:creationId xmlns:a16="http://schemas.microsoft.com/office/drawing/2014/main" id="{FDD5E718-9613-4CA7-B815-A1504E9F381E}"/>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Block Arc 142">
                  <a:extLst>
                    <a:ext uri="{FF2B5EF4-FFF2-40B4-BE49-F238E27FC236}">
                      <a16:creationId xmlns:a16="http://schemas.microsoft.com/office/drawing/2014/main" id="{407CE817-14C3-44BE-AA08-4ADF87841D87}"/>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4" name="Round Same Side Corner Rectangle 51">
                <a:extLst>
                  <a:ext uri="{FF2B5EF4-FFF2-40B4-BE49-F238E27FC236}">
                    <a16:creationId xmlns:a16="http://schemas.microsoft.com/office/drawing/2014/main" id="{E71512B9-2122-4E61-A068-EC571CE12AB2}"/>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Round Same Side Corner Rectangle 51">
                <a:extLst>
                  <a:ext uri="{FF2B5EF4-FFF2-40B4-BE49-F238E27FC236}">
                    <a16:creationId xmlns:a16="http://schemas.microsoft.com/office/drawing/2014/main" id="{5820E22C-02AD-453C-B5C8-EA9F3637AF00}"/>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
        <p:nvSpPr>
          <p:cNvPr id="8"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4199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1547664" y="0"/>
            <a:ext cx="759633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Group 131">
            <a:extLst>
              <a:ext uri="{FF2B5EF4-FFF2-40B4-BE49-F238E27FC236}">
                <a16:creationId xmlns:a16="http://schemas.microsoft.com/office/drawing/2014/main" id="{026D4B59-5D59-4CEC-AB20-DB24D608CE1F}"/>
              </a:ext>
            </a:extLst>
          </p:cNvPr>
          <p:cNvGrpSpPr/>
          <p:nvPr userDrawn="1"/>
        </p:nvGrpSpPr>
        <p:grpSpPr>
          <a:xfrm>
            <a:off x="126464" y="3578903"/>
            <a:ext cx="1296144" cy="1368244"/>
            <a:chOff x="787805" y="339502"/>
            <a:chExt cx="4175262" cy="4407517"/>
          </a:xfrm>
        </p:grpSpPr>
        <p:sp>
          <p:nvSpPr>
            <p:cNvPr id="6" name="Oval 132">
              <a:extLst>
                <a:ext uri="{FF2B5EF4-FFF2-40B4-BE49-F238E27FC236}">
                  <a16:creationId xmlns:a16="http://schemas.microsoft.com/office/drawing/2014/main" id="{9F7729A7-5A12-4764-9BB8-3EE3D0790F11}"/>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7" name="Group 133">
              <a:extLst>
                <a:ext uri="{FF2B5EF4-FFF2-40B4-BE49-F238E27FC236}">
                  <a16:creationId xmlns:a16="http://schemas.microsoft.com/office/drawing/2014/main" id="{433664DB-FA73-4B57-9543-AEF7A1FB2D58}"/>
                </a:ext>
              </a:extLst>
            </p:cNvPr>
            <p:cNvGrpSpPr/>
            <p:nvPr/>
          </p:nvGrpSpPr>
          <p:grpSpPr>
            <a:xfrm>
              <a:off x="1129436" y="1046675"/>
              <a:ext cx="3492000" cy="3700344"/>
              <a:chOff x="5304922" y="1037184"/>
              <a:chExt cx="3492000" cy="3700344"/>
            </a:xfrm>
          </p:grpSpPr>
          <p:grpSp>
            <p:nvGrpSpPr>
              <p:cNvPr id="8" name="Group 134">
                <a:extLst>
                  <a:ext uri="{FF2B5EF4-FFF2-40B4-BE49-F238E27FC236}">
                    <a16:creationId xmlns:a16="http://schemas.microsoft.com/office/drawing/2014/main" id="{97F3B45F-4060-46EF-8565-299D039E474D}"/>
                  </a:ext>
                </a:extLst>
              </p:cNvPr>
              <p:cNvGrpSpPr/>
              <p:nvPr/>
            </p:nvGrpSpPr>
            <p:grpSpPr>
              <a:xfrm>
                <a:off x="5304922" y="3743716"/>
                <a:ext cx="3492000" cy="437610"/>
                <a:chOff x="1709238" y="4209096"/>
                <a:chExt cx="3492000" cy="437610"/>
              </a:xfrm>
            </p:grpSpPr>
            <p:sp>
              <p:nvSpPr>
                <p:cNvPr id="34" name="Rectangle 160">
                  <a:extLst>
                    <a:ext uri="{FF2B5EF4-FFF2-40B4-BE49-F238E27FC236}">
                      <a16:creationId xmlns:a16="http://schemas.microsoft.com/office/drawing/2014/main" id="{1F3EFD6B-061F-4478-8FAA-0C72A246F3CF}"/>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5" name="Group 161">
                  <a:extLst>
                    <a:ext uri="{FF2B5EF4-FFF2-40B4-BE49-F238E27FC236}">
                      <a16:creationId xmlns:a16="http://schemas.microsoft.com/office/drawing/2014/main" id="{9201AC6B-6F3A-4E54-9E1E-68F94FD39972}"/>
                    </a:ext>
                  </a:extLst>
                </p:cNvPr>
                <p:cNvGrpSpPr/>
                <p:nvPr/>
              </p:nvGrpSpPr>
              <p:grpSpPr>
                <a:xfrm>
                  <a:off x="2078720" y="4209096"/>
                  <a:ext cx="469833" cy="432000"/>
                  <a:chOff x="2078720" y="4209096"/>
                  <a:chExt cx="469833" cy="432000"/>
                </a:xfrm>
              </p:grpSpPr>
              <p:sp>
                <p:nvSpPr>
                  <p:cNvPr id="43" name="Rectangle 169">
                    <a:extLst>
                      <a:ext uri="{FF2B5EF4-FFF2-40B4-BE49-F238E27FC236}">
                        <a16:creationId xmlns:a16="http://schemas.microsoft.com/office/drawing/2014/main" id="{833D3C5A-E612-4CE7-98A0-3793884D93B0}"/>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170">
                    <a:extLst>
                      <a:ext uri="{FF2B5EF4-FFF2-40B4-BE49-F238E27FC236}">
                        <a16:creationId xmlns:a16="http://schemas.microsoft.com/office/drawing/2014/main" id="{9A2C5636-A3D2-4B1B-A346-15F3468CD19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171">
                    <a:extLst>
                      <a:ext uri="{FF2B5EF4-FFF2-40B4-BE49-F238E27FC236}">
                        <a16:creationId xmlns:a16="http://schemas.microsoft.com/office/drawing/2014/main" id="{10650D19-D871-43A5-90C4-25301C5C346E}"/>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172">
                    <a:extLst>
                      <a:ext uri="{FF2B5EF4-FFF2-40B4-BE49-F238E27FC236}">
                        <a16:creationId xmlns:a16="http://schemas.microsoft.com/office/drawing/2014/main" id="{F9A18B9A-6392-4D5F-A47E-B329BB9A6661}"/>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6" name="Group 162">
                  <a:extLst>
                    <a:ext uri="{FF2B5EF4-FFF2-40B4-BE49-F238E27FC236}">
                      <a16:creationId xmlns:a16="http://schemas.microsoft.com/office/drawing/2014/main" id="{B82B438A-726D-45F9-A5DA-D08AD6C624E0}"/>
                    </a:ext>
                  </a:extLst>
                </p:cNvPr>
                <p:cNvGrpSpPr/>
                <p:nvPr/>
              </p:nvGrpSpPr>
              <p:grpSpPr>
                <a:xfrm>
                  <a:off x="4098293" y="4384000"/>
                  <a:ext cx="900965" cy="82800"/>
                  <a:chOff x="4098293" y="4384000"/>
                  <a:chExt cx="900965" cy="82800"/>
                </a:xfrm>
              </p:grpSpPr>
              <p:sp>
                <p:nvSpPr>
                  <p:cNvPr id="37" name="Rectangle 163">
                    <a:extLst>
                      <a:ext uri="{FF2B5EF4-FFF2-40B4-BE49-F238E27FC236}">
                        <a16:creationId xmlns:a16="http://schemas.microsoft.com/office/drawing/2014/main" id="{93FAEF1B-8C71-4F77-86F3-9082D16C6C3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164">
                    <a:extLst>
                      <a:ext uri="{FF2B5EF4-FFF2-40B4-BE49-F238E27FC236}">
                        <a16:creationId xmlns:a16="http://schemas.microsoft.com/office/drawing/2014/main" id="{575D7FA0-9FAE-4CE8-95D1-B88B0F922D4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165">
                    <a:extLst>
                      <a:ext uri="{FF2B5EF4-FFF2-40B4-BE49-F238E27FC236}">
                        <a16:creationId xmlns:a16="http://schemas.microsoft.com/office/drawing/2014/main" id="{772FC9E5-A5A5-4EE0-A2EC-C53B2C15E423}"/>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166">
                    <a:extLst>
                      <a:ext uri="{FF2B5EF4-FFF2-40B4-BE49-F238E27FC236}">
                        <a16:creationId xmlns:a16="http://schemas.microsoft.com/office/drawing/2014/main" id="{FFA7EB86-1716-4A64-88E6-CE6743D4375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167">
                    <a:extLst>
                      <a:ext uri="{FF2B5EF4-FFF2-40B4-BE49-F238E27FC236}">
                        <a16:creationId xmlns:a16="http://schemas.microsoft.com/office/drawing/2014/main" id="{FECA3F1E-ACC8-4DE5-8D4E-D5932BC26574}"/>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168">
                    <a:extLst>
                      <a:ext uri="{FF2B5EF4-FFF2-40B4-BE49-F238E27FC236}">
                        <a16:creationId xmlns:a16="http://schemas.microsoft.com/office/drawing/2014/main" id="{9D0A8CA7-A706-42EE-AC1E-84D321F5BAEC}"/>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9" name="Group 135">
                <a:extLst>
                  <a:ext uri="{FF2B5EF4-FFF2-40B4-BE49-F238E27FC236}">
                    <a16:creationId xmlns:a16="http://schemas.microsoft.com/office/drawing/2014/main" id="{4CA94E39-AEF3-4A20-8A94-91CC08786D31}"/>
                  </a:ext>
                </a:extLst>
              </p:cNvPr>
              <p:cNvGrpSpPr/>
              <p:nvPr/>
            </p:nvGrpSpPr>
            <p:grpSpPr>
              <a:xfrm flipH="1">
                <a:off x="5304922" y="4299918"/>
                <a:ext cx="3492000" cy="437610"/>
                <a:chOff x="1709238" y="4209096"/>
                <a:chExt cx="3492000" cy="437610"/>
              </a:xfrm>
            </p:grpSpPr>
            <p:sp>
              <p:nvSpPr>
                <p:cNvPr id="21" name="Rectangle 147">
                  <a:extLst>
                    <a:ext uri="{FF2B5EF4-FFF2-40B4-BE49-F238E27FC236}">
                      <a16:creationId xmlns:a16="http://schemas.microsoft.com/office/drawing/2014/main" id="{D486681D-1708-4D81-88E1-DE1E1E00AAE5}"/>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2" name="Group 148">
                  <a:extLst>
                    <a:ext uri="{FF2B5EF4-FFF2-40B4-BE49-F238E27FC236}">
                      <a16:creationId xmlns:a16="http://schemas.microsoft.com/office/drawing/2014/main" id="{7BC095C6-386F-49C6-BAE7-483275E5E81F}"/>
                    </a:ext>
                  </a:extLst>
                </p:cNvPr>
                <p:cNvGrpSpPr/>
                <p:nvPr/>
              </p:nvGrpSpPr>
              <p:grpSpPr>
                <a:xfrm>
                  <a:off x="2078720" y="4209096"/>
                  <a:ext cx="469833" cy="432000"/>
                  <a:chOff x="2078720" y="4209096"/>
                  <a:chExt cx="469833" cy="432000"/>
                </a:xfrm>
              </p:grpSpPr>
              <p:sp>
                <p:nvSpPr>
                  <p:cNvPr id="30" name="Rectangle 156">
                    <a:extLst>
                      <a:ext uri="{FF2B5EF4-FFF2-40B4-BE49-F238E27FC236}">
                        <a16:creationId xmlns:a16="http://schemas.microsoft.com/office/drawing/2014/main" id="{C4213B71-6426-41F6-960A-FAB5D7A110E2}"/>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157">
                    <a:extLst>
                      <a:ext uri="{FF2B5EF4-FFF2-40B4-BE49-F238E27FC236}">
                        <a16:creationId xmlns:a16="http://schemas.microsoft.com/office/drawing/2014/main" id="{290590F8-9BC5-4917-995D-5DD4F984441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158">
                    <a:extLst>
                      <a:ext uri="{FF2B5EF4-FFF2-40B4-BE49-F238E27FC236}">
                        <a16:creationId xmlns:a16="http://schemas.microsoft.com/office/drawing/2014/main" id="{F23A0549-22CA-46CC-A244-1EB4EF54BFF9}"/>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159">
                    <a:extLst>
                      <a:ext uri="{FF2B5EF4-FFF2-40B4-BE49-F238E27FC236}">
                        <a16:creationId xmlns:a16="http://schemas.microsoft.com/office/drawing/2014/main" id="{19D2D0F4-4D3E-43B5-9CEA-45CD50CF22DA}"/>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149">
                  <a:extLst>
                    <a:ext uri="{FF2B5EF4-FFF2-40B4-BE49-F238E27FC236}">
                      <a16:creationId xmlns:a16="http://schemas.microsoft.com/office/drawing/2014/main" id="{08BB2FF0-577E-47ED-A538-E7DB3C74C043}"/>
                    </a:ext>
                  </a:extLst>
                </p:cNvPr>
                <p:cNvGrpSpPr/>
                <p:nvPr/>
              </p:nvGrpSpPr>
              <p:grpSpPr>
                <a:xfrm>
                  <a:off x="4098293" y="4384000"/>
                  <a:ext cx="900965" cy="82800"/>
                  <a:chOff x="4098293" y="4384000"/>
                  <a:chExt cx="900965" cy="82800"/>
                </a:xfrm>
              </p:grpSpPr>
              <p:sp>
                <p:nvSpPr>
                  <p:cNvPr id="24" name="Rectangle 150">
                    <a:extLst>
                      <a:ext uri="{FF2B5EF4-FFF2-40B4-BE49-F238E27FC236}">
                        <a16:creationId xmlns:a16="http://schemas.microsoft.com/office/drawing/2014/main" id="{6BB79A00-C28C-4862-81FB-93BE47F3127E}"/>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151">
                    <a:extLst>
                      <a:ext uri="{FF2B5EF4-FFF2-40B4-BE49-F238E27FC236}">
                        <a16:creationId xmlns:a16="http://schemas.microsoft.com/office/drawing/2014/main" id="{16A3FBF7-CA47-44AA-802A-677D16725DD1}"/>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152">
                    <a:extLst>
                      <a:ext uri="{FF2B5EF4-FFF2-40B4-BE49-F238E27FC236}">
                        <a16:creationId xmlns:a16="http://schemas.microsoft.com/office/drawing/2014/main" id="{281C5339-EEF9-484A-8D2E-A4CE48AE1051}"/>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153">
                    <a:extLst>
                      <a:ext uri="{FF2B5EF4-FFF2-40B4-BE49-F238E27FC236}">
                        <a16:creationId xmlns:a16="http://schemas.microsoft.com/office/drawing/2014/main" id="{78ADE070-9797-442E-819F-37D83BA2F61C}"/>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154">
                    <a:extLst>
                      <a:ext uri="{FF2B5EF4-FFF2-40B4-BE49-F238E27FC236}">
                        <a16:creationId xmlns:a16="http://schemas.microsoft.com/office/drawing/2014/main" id="{24A7692E-658A-4C08-8795-A125BCECD815}"/>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155">
                    <a:extLst>
                      <a:ext uri="{FF2B5EF4-FFF2-40B4-BE49-F238E27FC236}">
                        <a16:creationId xmlns:a16="http://schemas.microsoft.com/office/drawing/2014/main" id="{612972B9-DFB7-417F-B00D-5CDAF3001CCD}"/>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0" name="Group 136">
                <a:extLst>
                  <a:ext uri="{FF2B5EF4-FFF2-40B4-BE49-F238E27FC236}">
                    <a16:creationId xmlns:a16="http://schemas.microsoft.com/office/drawing/2014/main" id="{7485DFD6-58CF-4512-8067-927FAE4C5DDE}"/>
                  </a:ext>
                </a:extLst>
              </p:cNvPr>
              <p:cNvGrpSpPr/>
              <p:nvPr/>
            </p:nvGrpSpPr>
            <p:grpSpPr>
              <a:xfrm>
                <a:off x="6272654" y="1875857"/>
                <a:ext cx="720080" cy="720080"/>
                <a:chOff x="6272654" y="1875857"/>
                <a:chExt cx="720080" cy="720080"/>
              </a:xfrm>
            </p:grpSpPr>
            <p:sp>
              <p:nvSpPr>
                <p:cNvPr id="19" name="Rectangle 145">
                  <a:extLst>
                    <a:ext uri="{FF2B5EF4-FFF2-40B4-BE49-F238E27FC236}">
                      <a16:creationId xmlns:a16="http://schemas.microsoft.com/office/drawing/2014/main" id="{91038BDC-7073-448E-944E-B72B46281DC4}"/>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Parallelogram 5">
                  <a:extLst>
                    <a:ext uri="{FF2B5EF4-FFF2-40B4-BE49-F238E27FC236}">
                      <a16:creationId xmlns:a16="http://schemas.microsoft.com/office/drawing/2014/main" id="{A6961570-6929-4975-BC4A-FA651AB980DB}"/>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1" name="Group 137">
                <a:extLst>
                  <a:ext uri="{FF2B5EF4-FFF2-40B4-BE49-F238E27FC236}">
                    <a16:creationId xmlns:a16="http://schemas.microsoft.com/office/drawing/2014/main" id="{4CCEE2BA-50A7-4888-A2FF-2784794A86D8}"/>
                  </a:ext>
                </a:extLst>
              </p:cNvPr>
              <p:cNvGrpSpPr/>
              <p:nvPr/>
            </p:nvGrpSpPr>
            <p:grpSpPr>
              <a:xfrm>
                <a:off x="7109110" y="1875857"/>
                <a:ext cx="720080" cy="720080"/>
                <a:chOff x="7109110" y="1875857"/>
                <a:chExt cx="720080" cy="720080"/>
              </a:xfrm>
            </p:grpSpPr>
            <p:sp>
              <p:nvSpPr>
                <p:cNvPr id="17" name="Rectangle 143">
                  <a:extLst>
                    <a:ext uri="{FF2B5EF4-FFF2-40B4-BE49-F238E27FC236}">
                      <a16:creationId xmlns:a16="http://schemas.microsoft.com/office/drawing/2014/main" id="{A477BE60-4D49-4578-91AC-372D905E0370}"/>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9">
                  <a:extLst>
                    <a:ext uri="{FF2B5EF4-FFF2-40B4-BE49-F238E27FC236}">
                      <a16:creationId xmlns:a16="http://schemas.microsoft.com/office/drawing/2014/main" id="{95059FCC-4CD5-4EAA-A511-2EA47B1D5EBF}"/>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38">
                <a:extLst>
                  <a:ext uri="{FF2B5EF4-FFF2-40B4-BE49-F238E27FC236}">
                    <a16:creationId xmlns:a16="http://schemas.microsoft.com/office/drawing/2014/main" id="{095E50F1-AB58-492D-BE89-F81EECBA67F6}"/>
                  </a:ext>
                </a:extLst>
              </p:cNvPr>
              <p:cNvGrpSpPr/>
              <p:nvPr/>
            </p:nvGrpSpPr>
            <p:grpSpPr>
              <a:xfrm>
                <a:off x="6690882" y="1037184"/>
                <a:ext cx="720080" cy="720080"/>
                <a:chOff x="6690882" y="1037184"/>
                <a:chExt cx="720080" cy="720080"/>
              </a:xfrm>
            </p:grpSpPr>
            <p:sp>
              <p:nvSpPr>
                <p:cNvPr id="15" name="Rectangle 141">
                  <a:extLst>
                    <a:ext uri="{FF2B5EF4-FFF2-40B4-BE49-F238E27FC236}">
                      <a16:creationId xmlns:a16="http://schemas.microsoft.com/office/drawing/2014/main" id="{55D77472-945B-4CD4-9BFB-6AE39DE21582}"/>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Block Arc 142">
                  <a:extLst>
                    <a:ext uri="{FF2B5EF4-FFF2-40B4-BE49-F238E27FC236}">
                      <a16:creationId xmlns:a16="http://schemas.microsoft.com/office/drawing/2014/main" id="{EB808376-764A-4682-A66B-5671B0F9A683}"/>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Round Same Side Corner Rectangle 51">
                <a:extLst>
                  <a:ext uri="{FF2B5EF4-FFF2-40B4-BE49-F238E27FC236}">
                    <a16:creationId xmlns:a16="http://schemas.microsoft.com/office/drawing/2014/main" id="{121AF52C-F9EC-441C-AD7E-59A6BA65E1AE}"/>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ound Same Side Corner Rectangle 51">
                <a:extLst>
                  <a:ext uri="{FF2B5EF4-FFF2-40B4-BE49-F238E27FC236}">
                    <a16:creationId xmlns:a16="http://schemas.microsoft.com/office/drawing/2014/main" id="{DFB0DDBC-A95A-41FD-B573-ED86E7BB3AC9}"/>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Tree>
    <p:extLst>
      <p:ext uri="{BB962C8B-B14F-4D97-AF65-F5344CB8AC3E}">
        <p14:creationId xmlns:p14="http://schemas.microsoft.com/office/powerpoint/2010/main" val="207175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Oval 5"/>
          <p:cNvSpPr/>
          <p:nvPr userDrawn="1"/>
        </p:nvSpPr>
        <p:spPr>
          <a:xfrm>
            <a:off x="899592" y="1303724"/>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icture Placeholder 2"/>
          <p:cNvSpPr>
            <a:spLocks noGrp="1"/>
          </p:cNvSpPr>
          <p:nvPr>
            <p:ph type="pic" idx="11" hasCustomPrompt="1"/>
          </p:nvPr>
        </p:nvSpPr>
        <p:spPr>
          <a:xfrm>
            <a:off x="1547944" y="1303724"/>
            <a:ext cx="2520000" cy="2520000"/>
          </a:xfrm>
          <a:prstGeom prst="ellipse">
            <a:avLst/>
          </a:prstGeom>
          <a:solidFill>
            <a:schemeClr val="bg1">
              <a:lumMod val="95000"/>
            </a:schemeClr>
          </a:solidFill>
          <a:ln w="25400">
            <a:solidFill>
              <a:schemeClr val="tx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5780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Rectangle 15"/>
          <p:cNvSpPr/>
          <p:nvPr userDrawn="1"/>
        </p:nvSpPr>
        <p:spPr>
          <a:xfrm>
            <a:off x="0" y="0"/>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Picture Placeholder 2"/>
          <p:cNvSpPr>
            <a:spLocks noGrp="1"/>
          </p:cNvSpPr>
          <p:nvPr>
            <p:ph type="pic" idx="10" hasCustomPrompt="1"/>
          </p:nvPr>
        </p:nvSpPr>
        <p:spPr>
          <a:xfrm>
            <a:off x="719064" y="1651418"/>
            <a:ext cx="2411840" cy="179341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8" name="Picture Placeholder 2"/>
          <p:cNvSpPr>
            <a:spLocks noGrp="1"/>
          </p:cNvSpPr>
          <p:nvPr>
            <p:ph type="pic" idx="11" hasCustomPrompt="1"/>
          </p:nvPr>
        </p:nvSpPr>
        <p:spPr>
          <a:xfrm>
            <a:off x="3365613" y="1651418"/>
            <a:ext cx="2411840" cy="179341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9" name="Picture Placeholder 2"/>
          <p:cNvSpPr>
            <a:spLocks noGrp="1"/>
          </p:cNvSpPr>
          <p:nvPr>
            <p:ph type="pic" idx="12" hasCustomPrompt="1"/>
          </p:nvPr>
        </p:nvSpPr>
        <p:spPr>
          <a:xfrm>
            <a:off x="6012161" y="1651418"/>
            <a:ext cx="2411840" cy="179341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Title 1">
            <a:extLst>
              <a:ext uri="{FF2B5EF4-FFF2-40B4-BE49-F238E27FC236}">
                <a16:creationId xmlns:a16="http://schemas.microsoft.com/office/drawing/2014/main" id="{BA6407BF-D764-4F3C-882C-7AA41FCCEA9E}"/>
              </a:ext>
            </a:extLst>
          </p:cNvPr>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1505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388586"/>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85" r:id="rId3"/>
    <p:sldLayoutId id="2147483686" r:id="rId4"/>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332248"/>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77" r:id="rId4"/>
    <p:sldLayoutId id="2147483666" r:id="rId5"/>
    <p:sldLayoutId id="2147483676" r:id="rId6"/>
    <p:sldLayoutId id="2147483657" r:id="rId7"/>
    <p:sldLayoutId id="2147483673" r:id="rId8"/>
    <p:sldLayoutId id="2147483667" r:id="rId9"/>
    <p:sldLayoutId id="2147483671" r:id="rId10"/>
    <p:sldLayoutId id="2147483672" r:id="rId11"/>
    <p:sldLayoutId id="2147483668" r:id="rId12"/>
    <p:sldLayoutId id="2147483669" r:id="rId13"/>
    <p:sldLayoutId id="2147483670" r:id="rId14"/>
    <p:sldLayoutId id="2147483679" r:id="rId15"/>
    <p:sldLayoutId id="2147483678" r:id="rId16"/>
    <p:sldLayoutId id="2147483682" r:id="rId17"/>
    <p:sldLayoutId id="2147483684" r:id="rId18"/>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717377"/>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475" t="10374" b="23256"/>
          <a:stretch>
            <a:fillRect/>
          </a:stretch>
        </p:blipFill>
        <p:spPr>
          <a:xfrm>
            <a:off x="5783736" y="-51571"/>
            <a:ext cx="3360264" cy="3893055"/>
          </a:xfrm>
          <a:prstGeom prst="rect">
            <a:avLst/>
          </a:prstGeom>
        </p:spPr>
      </p:pic>
      <p:sp>
        <p:nvSpPr>
          <p:cNvPr id="3" name="AutoShape 3"/>
          <p:cNvSpPr/>
          <p:nvPr/>
        </p:nvSpPr>
        <p:spPr>
          <a:xfrm>
            <a:off x="5633194" y="26194"/>
            <a:ext cx="4772" cy="5143500"/>
          </a:xfrm>
          <a:prstGeom prst="rect">
            <a:avLst/>
          </a:prstGeom>
          <a:solidFill>
            <a:srgbClr val="131114"/>
          </a:solidFill>
        </p:spPr>
        <p:txBody>
          <a:bodyPr/>
          <a:lstStyle/>
          <a:p>
            <a:endParaRPr lang="en-ID"/>
          </a:p>
        </p:txBody>
      </p:sp>
      <p:sp>
        <p:nvSpPr>
          <p:cNvPr id="4" name="AutoShape 4"/>
          <p:cNvSpPr/>
          <p:nvPr/>
        </p:nvSpPr>
        <p:spPr>
          <a:xfrm>
            <a:off x="707313" y="0"/>
            <a:ext cx="4772" cy="5143500"/>
          </a:xfrm>
          <a:prstGeom prst="rect">
            <a:avLst/>
          </a:prstGeom>
          <a:solidFill>
            <a:schemeClr val="tx1"/>
          </a:solidFill>
          <a:ln>
            <a:solidFill>
              <a:schemeClr val="tx1"/>
            </a:solidFill>
          </a:ln>
        </p:spPr>
        <p:txBody>
          <a:bodyPr/>
          <a:lstStyle/>
          <a:p>
            <a:endParaRPr lang="en-ID"/>
          </a:p>
        </p:txBody>
      </p:sp>
      <p:sp>
        <p:nvSpPr>
          <p:cNvPr id="6" name="TextBox 6"/>
          <p:cNvSpPr txBox="1"/>
          <p:nvPr/>
        </p:nvSpPr>
        <p:spPr>
          <a:xfrm>
            <a:off x="752041" y="799813"/>
            <a:ext cx="4735383" cy="1107996"/>
          </a:xfrm>
          <a:prstGeom prst="rect">
            <a:avLst/>
          </a:prstGeom>
        </p:spPr>
        <p:txBody>
          <a:bodyPr wrap="square" lIns="0" tIns="0" rIns="0" bIns="0" rtlCol="0" anchor="t">
            <a:spAutoFit/>
          </a:bodyPr>
          <a:lstStyle/>
          <a:p>
            <a:r>
              <a:rPr lang="en-US" sz="2400" b="1" i="0" u="none" strike="noStrike" baseline="0" dirty="0">
                <a:solidFill>
                  <a:srgbClr val="000000"/>
                </a:solidFill>
                <a:latin typeface="PAIAD K+ Gulliver RM"/>
              </a:rPr>
              <a:t>Structural drivers of upstream supply chain complexity and the frequency of supply chain disruptions </a:t>
            </a:r>
            <a:endParaRPr lang="en-US" sz="2400" b="1" dirty="0">
              <a:latin typeface="Caviar Dreams" panose="020B0402020204020504" pitchFamily="34" charset="0"/>
            </a:endParaRPr>
          </a:p>
        </p:txBody>
      </p:sp>
      <p:sp>
        <p:nvSpPr>
          <p:cNvPr id="8" name="AutoShape 8"/>
          <p:cNvSpPr/>
          <p:nvPr/>
        </p:nvSpPr>
        <p:spPr>
          <a:xfrm rot="-5400000" flipH="1">
            <a:off x="7379554" y="2077038"/>
            <a:ext cx="22861" cy="3506035"/>
          </a:xfrm>
          <a:prstGeom prst="rect">
            <a:avLst/>
          </a:prstGeom>
          <a:solidFill>
            <a:srgbClr val="131114"/>
          </a:solidFill>
        </p:spPr>
        <p:txBody>
          <a:bodyPr/>
          <a:lstStyle/>
          <a:p>
            <a:endParaRPr lang="en-ID"/>
          </a:p>
        </p:txBody>
      </p:sp>
      <p:sp>
        <p:nvSpPr>
          <p:cNvPr id="9" name="TextBox 9"/>
          <p:cNvSpPr txBox="1"/>
          <p:nvPr/>
        </p:nvSpPr>
        <p:spPr>
          <a:xfrm>
            <a:off x="834921" y="195486"/>
            <a:ext cx="3000824" cy="145489"/>
          </a:xfrm>
          <a:prstGeom prst="rect">
            <a:avLst/>
          </a:prstGeom>
        </p:spPr>
        <p:txBody>
          <a:bodyPr lIns="0" tIns="0" rIns="0" bIns="0" rtlCol="0" anchor="t">
            <a:spAutoFit/>
          </a:bodyPr>
          <a:lstStyle/>
          <a:p>
            <a:pPr>
              <a:lnSpc>
                <a:spcPts val="1080"/>
              </a:lnSpc>
            </a:pPr>
            <a:r>
              <a:rPr lang="en-US" sz="1200" b="1" dirty="0">
                <a:latin typeface="Caviar Dreams" panose="020B0402020204020504" pitchFamily="34" charset="0"/>
              </a:rPr>
              <a:t>Paper Review</a:t>
            </a:r>
          </a:p>
        </p:txBody>
      </p:sp>
      <p:pic>
        <p:nvPicPr>
          <p:cNvPr id="10" name="Picture Placeholder 4">
            <a:extLst>
              <a:ext uri="{FF2B5EF4-FFF2-40B4-BE49-F238E27FC236}">
                <a16:creationId xmlns:a16="http://schemas.microsoft.com/office/drawing/2014/main" id="{CECB1448-CA7F-2E46-B615-78E24B40F93B}"/>
              </a:ext>
            </a:extLst>
          </p:cNvPr>
          <p:cNvPicPr>
            <a:picLocks noChangeAspect="1"/>
          </p:cNvPicPr>
          <p:nvPr/>
        </p:nvPicPr>
        <p:blipFill>
          <a:blip r:embed="rId3" cstate="print">
            <a:extLst>
              <a:ext uri="{28A0092B-C50C-407E-A947-70E740481C1C}">
                <a14:useLocalDpi xmlns:a14="http://schemas.microsoft.com/office/drawing/2010/main" val="0"/>
              </a:ext>
            </a:extLst>
          </a:blip>
          <a:srcRect l="94" r="94"/>
          <a:stretch>
            <a:fillRect/>
          </a:stretch>
        </p:blipFill>
        <p:spPr>
          <a:xfrm>
            <a:off x="7011460" y="4095751"/>
            <a:ext cx="890236" cy="889675"/>
          </a:xfrm>
          <a:prstGeom prst="ellipse">
            <a:avLst/>
          </a:prstGeom>
          <a:solidFill>
            <a:schemeClr val="accent1"/>
          </a:solidFill>
        </p:spPr>
      </p:pic>
      <p:pic>
        <p:nvPicPr>
          <p:cNvPr id="11" name="Picture 10">
            <a:extLst>
              <a:ext uri="{FF2B5EF4-FFF2-40B4-BE49-F238E27FC236}">
                <a16:creationId xmlns:a16="http://schemas.microsoft.com/office/drawing/2014/main" id="{237C78FC-2860-FA4C-8399-8971FC0498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23" t="9656" r="5131" b="12519"/>
          <a:stretch/>
        </p:blipFill>
        <p:spPr>
          <a:xfrm>
            <a:off x="8001000" y="4095750"/>
            <a:ext cx="930056" cy="889676"/>
          </a:xfrm>
          <a:prstGeom prst="rect">
            <a:avLst/>
          </a:prstGeom>
        </p:spPr>
      </p:pic>
      <p:pic>
        <p:nvPicPr>
          <p:cNvPr id="12" name="Picture 11">
            <a:extLst>
              <a:ext uri="{FF2B5EF4-FFF2-40B4-BE49-F238E27FC236}">
                <a16:creationId xmlns:a16="http://schemas.microsoft.com/office/drawing/2014/main" id="{6F2B1D08-EF92-994C-B3B8-FB9B12543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970" y="4095750"/>
            <a:ext cx="941150" cy="889715"/>
          </a:xfrm>
          <a:prstGeom prst="ellipse">
            <a:avLst/>
          </a:prstGeom>
        </p:spPr>
      </p:pic>
      <p:sp>
        <p:nvSpPr>
          <p:cNvPr id="13" name="TextBox 8">
            <a:extLst>
              <a:ext uri="{FF2B5EF4-FFF2-40B4-BE49-F238E27FC236}">
                <a16:creationId xmlns:a16="http://schemas.microsoft.com/office/drawing/2014/main" id="{45501A10-25E7-4F46-8B15-9B3D9FD40235}"/>
              </a:ext>
            </a:extLst>
          </p:cNvPr>
          <p:cNvSpPr txBox="1"/>
          <p:nvPr/>
        </p:nvSpPr>
        <p:spPr>
          <a:xfrm>
            <a:off x="813217" y="2715766"/>
            <a:ext cx="3876504" cy="494110"/>
          </a:xfrm>
          <a:prstGeom prst="rect">
            <a:avLst/>
          </a:prstGeom>
        </p:spPr>
        <p:txBody>
          <a:bodyPr wrap="square" lIns="0" tIns="0" rIns="0" bIns="0" rtlCol="0" anchor="t">
            <a:spAutoFit/>
          </a:bodyPr>
          <a:lstStyle/>
          <a:p>
            <a:pPr>
              <a:lnSpc>
                <a:spcPts val="1920"/>
              </a:lnSpc>
            </a:pPr>
            <a:r>
              <a:rPr lang="en-US" sz="2000" b="1" dirty="0">
                <a:latin typeface="Caviar Dreams" panose="020B0402020204020504" pitchFamily="34" charset="0"/>
              </a:rPr>
              <a:t>Teacher: </a:t>
            </a:r>
          </a:p>
          <a:p>
            <a:pPr>
              <a:lnSpc>
                <a:spcPts val="1920"/>
              </a:lnSpc>
            </a:pPr>
            <a:r>
              <a:rPr lang="en-US" sz="2000" b="1" dirty="0">
                <a:latin typeface="Caviar Dreams" panose="020B0402020204020504" pitchFamily="34" charset="0"/>
              </a:rPr>
              <a:t>Professor Cheng-Wen Lee</a:t>
            </a:r>
          </a:p>
        </p:txBody>
      </p:sp>
      <p:sp>
        <p:nvSpPr>
          <p:cNvPr id="14" name="TextBox 8">
            <a:extLst>
              <a:ext uri="{FF2B5EF4-FFF2-40B4-BE49-F238E27FC236}">
                <a16:creationId xmlns:a16="http://schemas.microsoft.com/office/drawing/2014/main" id="{A9BC67FB-0F07-B849-83AB-4F11468D7438}"/>
              </a:ext>
            </a:extLst>
          </p:cNvPr>
          <p:cNvSpPr txBox="1"/>
          <p:nvPr/>
        </p:nvSpPr>
        <p:spPr>
          <a:xfrm>
            <a:off x="834921" y="3574968"/>
            <a:ext cx="3704258" cy="494110"/>
          </a:xfrm>
          <a:prstGeom prst="rect">
            <a:avLst/>
          </a:prstGeom>
        </p:spPr>
        <p:txBody>
          <a:bodyPr wrap="square" lIns="0" tIns="0" rIns="0" bIns="0" rtlCol="0" anchor="t">
            <a:spAutoFit/>
          </a:bodyPr>
          <a:lstStyle/>
          <a:p>
            <a:pPr>
              <a:lnSpc>
                <a:spcPts val="1920"/>
              </a:lnSpc>
            </a:pPr>
            <a:r>
              <a:rPr lang="en-US" sz="2000" b="1" dirty="0">
                <a:latin typeface="Caviar Dreams" panose="020B0402020204020504" pitchFamily="34" charset="0"/>
              </a:rPr>
              <a:t>Student:</a:t>
            </a:r>
          </a:p>
          <a:p>
            <a:pPr>
              <a:lnSpc>
                <a:spcPts val="1920"/>
              </a:lnSpc>
            </a:pPr>
            <a:r>
              <a:rPr lang="en-US" sz="2000" b="1" dirty="0">
                <a:latin typeface="Caviar Dreams" panose="020B0402020204020504" pitchFamily="34" charset="0"/>
              </a:rPr>
              <a:t>MAKAIREH DAMPHA(11004610)</a:t>
            </a:r>
          </a:p>
        </p:txBody>
      </p:sp>
    </p:spTree>
    <p:extLst>
      <p:ext uri="{BB962C8B-B14F-4D97-AF65-F5344CB8AC3E}">
        <p14:creationId xmlns:p14="http://schemas.microsoft.com/office/powerpoint/2010/main" val="399033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8328A-B610-81C1-678D-82A8F8C8D48C}"/>
              </a:ext>
            </a:extLst>
          </p:cNvPr>
          <p:cNvSpPr>
            <a:spLocks noGrp="1"/>
          </p:cNvSpPr>
          <p:nvPr>
            <p:ph type="body" sz="quarter" idx="10"/>
          </p:nvPr>
        </p:nvSpPr>
        <p:spPr>
          <a:xfrm>
            <a:off x="251520" y="267494"/>
            <a:ext cx="5400600" cy="543185"/>
          </a:xfrm>
        </p:spPr>
        <p:txBody>
          <a:bodyPr/>
          <a:lstStyle/>
          <a:p>
            <a:r>
              <a:rPr lang="en-US" sz="2800" b="1" i="0" u="none" strike="noStrike" baseline="0" dirty="0">
                <a:solidFill>
                  <a:srgbClr val="000000"/>
                </a:solidFill>
                <a:latin typeface="PAICE C+ Gulliver IT"/>
              </a:rPr>
              <a:t>Horizontal supply chain complexity </a:t>
            </a:r>
            <a:endParaRPr lang="en-US" sz="2800" b="1" dirty="0"/>
          </a:p>
        </p:txBody>
      </p:sp>
      <p:sp>
        <p:nvSpPr>
          <p:cNvPr id="4" name="TextBox 3">
            <a:extLst>
              <a:ext uri="{FF2B5EF4-FFF2-40B4-BE49-F238E27FC236}">
                <a16:creationId xmlns:a16="http://schemas.microsoft.com/office/drawing/2014/main" id="{18E9E98E-36F4-672F-D5BE-FA9C831C183C}"/>
              </a:ext>
            </a:extLst>
          </p:cNvPr>
          <p:cNvSpPr txBox="1"/>
          <p:nvPr/>
        </p:nvSpPr>
        <p:spPr>
          <a:xfrm>
            <a:off x="259940" y="915566"/>
            <a:ext cx="8488524" cy="646331"/>
          </a:xfrm>
          <a:prstGeom prst="rect">
            <a:avLst/>
          </a:prstGeom>
          <a:noFill/>
        </p:spPr>
        <p:txBody>
          <a:bodyPr wrap="square">
            <a:spAutoFit/>
          </a:bodyPr>
          <a:lstStyle/>
          <a:p>
            <a:r>
              <a:rPr lang="en-US" sz="1800" b="0" i="0" u="none" strike="noStrike" baseline="0" dirty="0">
                <a:solidFill>
                  <a:srgbClr val="000000"/>
                </a:solidFill>
                <a:latin typeface="PAIAD K+ Gulliver RM"/>
              </a:rPr>
              <a:t>(</a:t>
            </a:r>
            <a:r>
              <a:rPr lang="en-US" sz="1800" b="0" i="0" u="none" strike="noStrike" baseline="0" dirty="0">
                <a:solidFill>
                  <a:srgbClr val="0080AC"/>
                </a:solidFill>
                <a:latin typeface="PAIAD K+ Gulliver RM"/>
              </a:rPr>
              <a:t>Daft, 2006</a:t>
            </a:r>
            <a:r>
              <a:rPr lang="en-US" sz="1800" b="0" i="0" u="none" strike="noStrike" baseline="0" dirty="0">
                <a:solidFill>
                  <a:srgbClr val="000000"/>
                </a:solidFill>
                <a:latin typeface="PAIAD K+ Gulliver RM"/>
              </a:rPr>
              <a:t>). In organizational theory, </a:t>
            </a:r>
            <a:r>
              <a:rPr lang="en-US" sz="1800" b="0" i="0" u="none" strike="noStrike" baseline="0" dirty="0">
                <a:solidFill>
                  <a:srgbClr val="000000"/>
                </a:solidFill>
                <a:latin typeface="PAICE C+ Gulliver IT"/>
              </a:rPr>
              <a:t>horizontal complexity </a:t>
            </a:r>
            <a:r>
              <a:rPr lang="en-US" sz="1800" b="0" i="0" u="none" strike="noStrike" baseline="0" dirty="0">
                <a:solidFill>
                  <a:srgbClr val="000000"/>
                </a:solidFill>
                <a:latin typeface="PAIAD K+ Gulliver RM"/>
              </a:rPr>
              <a:t>is associated with the specialization of skills and knowledge in an organization</a:t>
            </a:r>
            <a:endParaRPr lang="en-US" dirty="0"/>
          </a:p>
        </p:txBody>
      </p:sp>
      <p:sp>
        <p:nvSpPr>
          <p:cNvPr id="6" name="TextBox 5">
            <a:extLst>
              <a:ext uri="{FF2B5EF4-FFF2-40B4-BE49-F238E27FC236}">
                <a16:creationId xmlns:a16="http://schemas.microsoft.com/office/drawing/2014/main" id="{3C6435B6-B776-799F-FFDA-8311A4BE0F28}"/>
              </a:ext>
            </a:extLst>
          </p:cNvPr>
          <p:cNvSpPr txBox="1"/>
          <p:nvPr/>
        </p:nvSpPr>
        <p:spPr>
          <a:xfrm>
            <a:off x="259940" y="1915092"/>
            <a:ext cx="8704548" cy="646331"/>
          </a:xfrm>
          <a:prstGeom prst="rect">
            <a:avLst/>
          </a:prstGeom>
          <a:noFill/>
        </p:spPr>
        <p:txBody>
          <a:bodyPr wrap="square">
            <a:spAutoFit/>
          </a:bodyPr>
          <a:lstStyle/>
          <a:p>
            <a:r>
              <a:rPr lang="en-US" sz="1800" b="0" i="0" u="none" strike="noStrike" baseline="0" dirty="0">
                <a:solidFill>
                  <a:srgbClr val="000000"/>
                </a:solidFill>
                <a:latin typeface="PAIAD K+ Gulliver RM"/>
              </a:rPr>
              <a:t>First, because no supplier is perfectly reliable, the frequency of disruptions will likely increase with the number of direct suppliers </a:t>
            </a:r>
            <a:endParaRPr lang="en-US" dirty="0"/>
          </a:p>
        </p:txBody>
      </p:sp>
      <p:sp>
        <p:nvSpPr>
          <p:cNvPr id="8" name="TextBox 7">
            <a:extLst>
              <a:ext uri="{FF2B5EF4-FFF2-40B4-BE49-F238E27FC236}">
                <a16:creationId xmlns:a16="http://schemas.microsoft.com/office/drawing/2014/main" id="{2D4B8766-336C-E9F0-383B-C99F9BAE4839}"/>
              </a:ext>
            </a:extLst>
          </p:cNvPr>
          <p:cNvSpPr txBox="1"/>
          <p:nvPr/>
        </p:nvSpPr>
        <p:spPr>
          <a:xfrm>
            <a:off x="265130" y="2582078"/>
            <a:ext cx="8699358" cy="1754326"/>
          </a:xfrm>
          <a:prstGeom prst="rect">
            <a:avLst/>
          </a:prstGeom>
          <a:noFill/>
        </p:spPr>
        <p:txBody>
          <a:bodyPr wrap="square">
            <a:spAutoFit/>
          </a:bodyPr>
          <a:lstStyle/>
          <a:p>
            <a:r>
              <a:rPr lang="en-US" sz="1800" b="0" i="0" u="none" strike="noStrike" baseline="0" dirty="0">
                <a:solidFill>
                  <a:srgbClr val="000000"/>
                </a:solidFill>
                <a:latin typeface="PAIAD K+ Gulliver RM"/>
              </a:rPr>
              <a:t>The severity of supply chain disruptions is affected by the chosen sourcing strategy,  </a:t>
            </a:r>
            <a:endParaRPr lang="en-US" dirty="0">
              <a:solidFill>
                <a:srgbClr val="000000"/>
              </a:solidFill>
              <a:latin typeface="PAIAD K+ Gulliver RM"/>
            </a:endParaRPr>
          </a:p>
          <a:p>
            <a:r>
              <a:rPr lang="en-US" sz="1800" b="0" i="0" u="none" strike="noStrike" baseline="0" dirty="0">
                <a:solidFill>
                  <a:srgbClr val="000000"/>
                </a:solidFill>
                <a:latin typeface="PAIAD K+ Gulliver RM"/>
              </a:rPr>
              <a:t>(</a:t>
            </a:r>
            <a:r>
              <a:rPr lang="en-US" sz="1800" b="1" i="0" u="none" strike="noStrike" baseline="0" dirty="0">
                <a:solidFill>
                  <a:srgbClr val="000000"/>
                </a:solidFill>
                <a:latin typeface="PAIAD K+ Gulliver RM"/>
              </a:rPr>
              <a:t>single, dual, or multi-sourcing). </a:t>
            </a:r>
          </a:p>
          <a:p>
            <a:endParaRPr lang="en-US" b="1" dirty="0">
              <a:solidFill>
                <a:srgbClr val="000000"/>
              </a:solidFill>
              <a:latin typeface="PAIAD K+ Gulliver RM"/>
            </a:endParaRPr>
          </a:p>
          <a:p>
            <a:r>
              <a:rPr lang="en-US" sz="1800" b="0" i="0" u="none" strike="noStrike" baseline="0" dirty="0">
                <a:solidFill>
                  <a:srgbClr val="000000"/>
                </a:solidFill>
                <a:latin typeface="PAIAD K+ Gulliver RM"/>
              </a:rPr>
              <a:t>The intensive use of </a:t>
            </a:r>
            <a:r>
              <a:rPr lang="en-US" sz="1800" b="1" i="0" u="none" strike="noStrike" baseline="0" dirty="0">
                <a:solidFill>
                  <a:srgbClr val="000000"/>
                </a:solidFill>
                <a:latin typeface="PAIAD K+ Gulliver RM"/>
              </a:rPr>
              <a:t>dual/multi-sourcing arrangements </a:t>
            </a:r>
            <a:r>
              <a:rPr lang="en-US" sz="1800" b="0" i="0" u="none" strike="noStrike" baseline="0" dirty="0">
                <a:solidFill>
                  <a:srgbClr val="000000"/>
                </a:solidFill>
                <a:latin typeface="PAIAD K+ Gulliver RM"/>
              </a:rPr>
              <a:t>can increase the horizontal complexity and frequency of disruptions, but it can also mitigate the severity of the experienced     disruptions.</a:t>
            </a:r>
            <a:endParaRPr lang="en-US" dirty="0"/>
          </a:p>
        </p:txBody>
      </p:sp>
    </p:spTree>
    <p:extLst>
      <p:ext uri="{BB962C8B-B14F-4D97-AF65-F5344CB8AC3E}">
        <p14:creationId xmlns:p14="http://schemas.microsoft.com/office/powerpoint/2010/main" val="135519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787EDF-AEA6-723C-8B5E-F6E85B9BE2A6}"/>
              </a:ext>
            </a:extLst>
          </p:cNvPr>
          <p:cNvSpPr>
            <a:spLocks noGrp="1"/>
          </p:cNvSpPr>
          <p:nvPr>
            <p:ph type="body" sz="quarter" idx="10"/>
          </p:nvPr>
        </p:nvSpPr>
        <p:spPr>
          <a:xfrm>
            <a:off x="-252536" y="216930"/>
            <a:ext cx="7992888" cy="543185"/>
          </a:xfrm>
        </p:spPr>
        <p:txBody>
          <a:bodyPr/>
          <a:lstStyle/>
          <a:p>
            <a:r>
              <a:rPr lang="en-US" sz="3200" b="1" i="0" u="none" strike="noStrike" baseline="0" dirty="0">
                <a:solidFill>
                  <a:srgbClr val="000000"/>
                </a:solidFill>
                <a:latin typeface="PAICE C+ Gulliver IT"/>
              </a:rPr>
              <a:t>Horizontal supply chain complexity: Conti </a:t>
            </a:r>
            <a:endParaRPr lang="en-US" sz="3200" b="1" dirty="0"/>
          </a:p>
        </p:txBody>
      </p:sp>
      <p:sp>
        <p:nvSpPr>
          <p:cNvPr id="4" name="TextBox 3">
            <a:extLst>
              <a:ext uri="{FF2B5EF4-FFF2-40B4-BE49-F238E27FC236}">
                <a16:creationId xmlns:a16="http://schemas.microsoft.com/office/drawing/2014/main" id="{0578FC29-79AC-0C9E-31E1-EC1EDB9892E9}"/>
              </a:ext>
            </a:extLst>
          </p:cNvPr>
          <p:cNvSpPr txBox="1"/>
          <p:nvPr/>
        </p:nvSpPr>
        <p:spPr>
          <a:xfrm>
            <a:off x="323528" y="915566"/>
            <a:ext cx="8712968" cy="646331"/>
          </a:xfrm>
          <a:prstGeom prst="rect">
            <a:avLst/>
          </a:prstGeom>
          <a:noFill/>
        </p:spPr>
        <p:txBody>
          <a:bodyPr wrap="square">
            <a:spAutoFit/>
          </a:bodyPr>
          <a:lstStyle/>
          <a:p>
            <a:r>
              <a:rPr lang="en-US" sz="1800" b="1" i="0" u="none" strike="noStrike" baseline="0" dirty="0">
                <a:solidFill>
                  <a:srgbClr val="000000"/>
                </a:solidFill>
                <a:latin typeface="PAIAD K+ Gulliver RM"/>
              </a:rPr>
              <a:t>Second, </a:t>
            </a:r>
            <a:r>
              <a:rPr lang="en-US" sz="1800" b="0" i="0" u="none" strike="noStrike" baseline="0" dirty="0">
                <a:solidFill>
                  <a:srgbClr val="000000"/>
                </a:solidFill>
                <a:latin typeface="PAIAD K+ Gulliver RM"/>
              </a:rPr>
              <a:t>larger supply bases are also associated with more coordination and administrative  tasks which may impair a buying firm’s ability to proactively identify disruptions</a:t>
            </a:r>
            <a:endParaRPr lang="en-US" dirty="0"/>
          </a:p>
        </p:txBody>
      </p:sp>
      <p:sp>
        <p:nvSpPr>
          <p:cNvPr id="6" name="TextBox 5">
            <a:extLst>
              <a:ext uri="{FF2B5EF4-FFF2-40B4-BE49-F238E27FC236}">
                <a16:creationId xmlns:a16="http://schemas.microsoft.com/office/drawing/2014/main" id="{1EA24B02-0E6A-F664-B4A6-7DDED2953452}"/>
              </a:ext>
            </a:extLst>
          </p:cNvPr>
          <p:cNvSpPr txBox="1"/>
          <p:nvPr/>
        </p:nvSpPr>
        <p:spPr>
          <a:xfrm>
            <a:off x="323528" y="1851670"/>
            <a:ext cx="8568952" cy="646331"/>
          </a:xfrm>
          <a:prstGeom prst="rect">
            <a:avLst/>
          </a:prstGeom>
          <a:noFill/>
        </p:spPr>
        <p:txBody>
          <a:bodyPr wrap="square">
            <a:spAutoFit/>
          </a:bodyPr>
          <a:lstStyle/>
          <a:p>
            <a:r>
              <a:rPr lang="en-US" sz="1800" b="0" i="0" u="none" strike="noStrike" baseline="0" dirty="0">
                <a:solidFill>
                  <a:srgbClr val="000000"/>
                </a:solidFill>
                <a:latin typeface="PAIAD K+ Gulliver RM"/>
              </a:rPr>
              <a:t>The more direct suppliers a focal firm has, the greater the number of interfaces that need to be managed, monitored, and coordinated</a:t>
            </a:r>
            <a:endParaRPr lang="en-US" dirty="0"/>
          </a:p>
        </p:txBody>
      </p:sp>
      <p:sp>
        <p:nvSpPr>
          <p:cNvPr id="8" name="TextBox 7">
            <a:extLst>
              <a:ext uri="{FF2B5EF4-FFF2-40B4-BE49-F238E27FC236}">
                <a16:creationId xmlns:a16="http://schemas.microsoft.com/office/drawing/2014/main" id="{45C1450A-DF25-7199-1DDF-411B0A0680C8}"/>
              </a:ext>
            </a:extLst>
          </p:cNvPr>
          <p:cNvSpPr txBox="1"/>
          <p:nvPr/>
        </p:nvSpPr>
        <p:spPr>
          <a:xfrm>
            <a:off x="287524" y="2808902"/>
            <a:ext cx="8568952" cy="646331"/>
          </a:xfrm>
          <a:prstGeom prst="rect">
            <a:avLst/>
          </a:prstGeom>
          <a:noFill/>
        </p:spPr>
        <p:txBody>
          <a:bodyPr wrap="square">
            <a:spAutoFit/>
          </a:bodyPr>
          <a:lstStyle/>
          <a:p>
            <a:r>
              <a:rPr lang="en-US" sz="1800" b="1" i="0" u="none" strike="noStrike" baseline="0" dirty="0">
                <a:solidFill>
                  <a:srgbClr val="000000"/>
                </a:solidFill>
                <a:latin typeface="PAIAD K+ Gulliver RM"/>
              </a:rPr>
              <a:t>Wally and Baum, 1994. </a:t>
            </a:r>
            <a:r>
              <a:rPr lang="en-US" sz="1800" b="0" i="0" u="none" strike="noStrike" baseline="0" dirty="0">
                <a:solidFill>
                  <a:srgbClr val="000000"/>
                </a:solidFill>
                <a:latin typeface="PAIAD K+ Gulliver RM"/>
              </a:rPr>
              <a:t>Task complexity has been reported to reduce the quality of decisions and slow down the pace of decision-making</a:t>
            </a:r>
            <a:endParaRPr lang="en-US" dirty="0"/>
          </a:p>
        </p:txBody>
      </p:sp>
      <p:sp>
        <p:nvSpPr>
          <p:cNvPr id="10" name="TextBox 9">
            <a:extLst>
              <a:ext uri="{FF2B5EF4-FFF2-40B4-BE49-F238E27FC236}">
                <a16:creationId xmlns:a16="http://schemas.microsoft.com/office/drawing/2014/main" id="{6A696438-78F3-5D08-CB32-57416FD672A8}"/>
              </a:ext>
            </a:extLst>
          </p:cNvPr>
          <p:cNvSpPr txBox="1"/>
          <p:nvPr/>
        </p:nvSpPr>
        <p:spPr>
          <a:xfrm>
            <a:off x="323637" y="3581603"/>
            <a:ext cx="8064896" cy="646331"/>
          </a:xfrm>
          <a:prstGeom prst="rect">
            <a:avLst/>
          </a:prstGeom>
          <a:noFill/>
        </p:spPr>
        <p:txBody>
          <a:bodyPr wrap="square">
            <a:spAutoFit/>
          </a:bodyPr>
          <a:lstStyle/>
          <a:p>
            <a:r>
              <a:rPr lang="en-US" sz="1800" b="1" i="0" u="none" strike="noStrike" baseline="0" dirty="0">
                <a:solidFill>
                  <a:srgbClr val="000000"/>
                </a:solidFill>
                <a:latin typeface="PAICE E+ Gulliver BL"/>
              </a:rPr>
              <a:t>Hypothesis 1. </a:t>
            </a:r>
            <a:r>
              <a:rPr lang="en-US" sz="1800" b="1" i="0" u="none" strike="noStrike" baseline="0" dirty="0">
                <a:solidFill>
                  <a:srgbClr val="000000"/>
                </a:solidFill>
                <a:latin typeface="PAIAD K+ Gulliver RM"/>
              </a:rPr>
              <a:t>There is a positive relationship between </a:t>
            </a:r>
            <a:r>
              <a:rPr lang="en-US" sz="1800" b="1" i="0" u="none" strike="noStrike" baseline="0" dirty="0">
                <a:solidFill>
                  <a:srgbClr val="000000"/>
                </a:solidFill>
                <a:latin typeface="PAICE C+ Gulliver IT"/>
              </a:rPr>
              <a:t>horizontal supply chain complexity </a:t>
            </a:r>
            <a:r>
              <a:rPr lang="en-US" sz="1800" b="1" i="0" u="none" strike="noStrike" baseline="0" dirty="0">
                <a:solidFill>
                  <a:srgbClr val="000000"/>
                </a:solidFill>
                <a:latin typeface="PAIAD K+ Gulliver RM"/>
              </a:rPr>
              <a:t>and the frequency of supply chain disruptions. </a:t>
            </a:r>
            <a:endParaRPr lang="en-US" b="1" dirty="0"/>
          </a:p>
        </p:txBody>
      </p:sp>
    </p:spTree>
    <p:extLst>
      <p:ext uri="{BB962C8B-B14F-4D97-AF65-F5344CB8AC3E}">
        <p14:creationId xmlns:p14="http://schemas.microsoft.com/office/powerpoint/2010/main" val="322540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D71A75-52FC-F528-7BC5-EBB3E7995989}"/>
              </a:ext>
            </a:extLst>
          </p:cNvPr>
          <p:cNvSpPr>
            <a:spLocks noGrp="1"/>
          </p:cNvSpPr>
          <p:nvPr>
            <p:ph type="body" sz="quarter" idx="10"/>
          </p:nvPr>
        </p:nvSpPr>
        <p:spPr>
          <a:xfrm>
            <a:off x="232051" y="195486"/>
            <a:ext cx="8679898" cy="543185"/>
          </a:xfrm>
        </p:spPr>
        <p:txBody>
          <a:bodyPr/>
          <a:lstStyle/>
          <a:p>
            <a:pPr algn="l"/>
            <a:r>
              <a:rPr lang="en-US" sz="3600" b="1" i="0" u="none" strike="noStrike" baseline="0" dirty="0">
                <a:solidFill>
                  <a:srgbClr val="000000"/>
                </a:solidFill>
                <a:latin typeface="PAICE C+ Gulliver IT"/>
              </a:rPr>
              <a:t>Vertical supply chain complexity</a:t>
            </a:r>
            <a:endParaRPr lang="en-US" sz="3600" b="1" dirty="0"/>
          </a:p>
        </p:txBody>
      </p:sp>
      <p:sp>
        <p:nvSpPr>
          <p:cNvPr id="4" name="TextBox 3">
            <a:extLst>
              <a:ext uri="{FF2B5EF4-FFF2-40B4-BE49-F238E27FC236}">
                <a16:creationId xmlns:a16="http://schemas.microsoft.com/office/drawing/2014/main" id="{DBFFC945-4888-9F49-4E33-F24F57C5199C}"/>
              </a:ext>
            </a:extLst>
          </p:cNvPr>
          <p:cNvSpPr txBox="1"/>
          <p:nvPr/>
        </p:nvSpPr>
        <p:spPr>
          <a:xfrm>
            <a:off x="232050" y="1082123"/>
            <a:ext cx="8804445" cy="923330"/>
          </a:xfrm>
          <a:prstGeom prst="rect">
            <a:avLst/>
          </a:prstGeom>
          <a:noFill/>
        </p:spPr>
        <p:txBody>
          <a:bodyPr wrap="square">
            <a:spAutoFit/>
          </a:bodyPr>
          <a:lstStyle/>
          <a:p>
            <a:r>
              <a:rPr lang="en-US" sz="1800" b="0" i="0" u="none" strike="noStrike" baseline="0" dirty="0">
                <a:solidFill>
                  <a:srgbClr val="000000"/>
                </a:solidFill>
                <a:latin typeface="PAIAD K+ Gulliver RM"/>
              </a:rPr>
              <a:t> (</a:t>
            </a:r>
            <a:r>
              <a:rPr lang="en-US" sz="1800" b="1" i="0" u="none" strike="noStrike" baseline="0" dirty="0" err="1">
                <a:solidFill>
                  <a:srgbClr val="0080AC"/>
                </a:solidFill>
                <a:latin typeface="PAIAD K+ Gulliver RM"/>
              </a:rPr>
              <a:t>Jablin</a:t>
            </a:r>
            <a:r>
              <a:rPr lang="en-US" sz="1800" b="1" i="0" u="none" strike="noStrike" baseline="0" dirty="0">
                <a:solidFill>
                  <a:srgbClr val="0080AC"/>
                </a:solidFill>
                <a:latin typeface="PAIAD K+ Gulliver RM"/>
              </a:rPr>
              <a:t>, 1987; TolbertandHall,2009</a:t>
            </a:r>
            <a:r>
              <a:rPr lang="en-US" sz="1800" b="1" i="0" u="none" strike="noStrike" baseline="0" dirty="0">
                <a:solidFill>
                  <a:srgbClr val="000000"/>
                </a:solidFill>
                <a:latin typeface="PAIAD K+ Gulliver RM"/>
              </a:rPr>
              <a:t>). </a:t>
            </a:r>
          </a:p>
          <a:p>
            <a:r>
              <a:rPr lang="en-US" sz="1800" b="0" i="0" u="none" strike="noStrike" baseline="0" dirty="0">
                <a:solidFill>
                  <a:srgbClr val="000000"/>
                </a:solidFill>
                <a:latin typeface="PAIAD K+ Gulliver RM"/>
              </a:rPr>
              <a:t>Organizations with more hierarchical levels exhibit greater complexity than organizations      with fewer. </a:t>
            </a:r>
            <a:endParaRPr lang="en-US" dirty="0"/>
          </a:p>
        </p:txBody>
      </p:sp>
      <p:sp>
        <p:nvSpPr>
          <p:cNvPr id="8" name="TextBox 7">
            <a:extLst>
              <a:ext uri="{FF2B5EF4-FFF2-40B4-BE49-F238E27FC236}">
                <a16:creationId xmlns:a16="http://schemas.microsoft.com/office/drawing/2014/main" id="{5401A0D9-06F8-9B37-DFBF-850263EE3590}"/>
              </a:ext>
            </a:extLst>
          </p:cNvPr>
          <p:cNvSpPr txBox="1"/>
          <p:nvPr/>
        </p:nvSpPr>
        <p:spPr>
          <a:xfrm>
            <a:off x="232049" y="2111550"/>
            <a:ext cx="8679897" cy="646331"/>
          </a:xfrm>
          <a:prstGeom prst="rect">
            <a:avLst/>
          </a:prstGeom>
          <a:noFill/>
        </p:spPr>
        <p:txBody>
          <a:bodyPr wrap="square">
            <a:spAutoFit/>
          </a:bodyPr>
          <a:lstStyle/>
          <a:p>
            <a:r>
              <a:rPr lang="en-US" sz="1800" b="1" i="0" u="none" strike="noStrike" baseline="0" dirty="0">
                <a:solidFill>
                  <a:srgbClr val="000000"/>
                </a:solidFill>
                <a:latin typeface="PAIAD K+ Gulliver RM"/>
              </a:rPr>
              <a:t>In a supply chain context, </a:t>
            </a:r>
            <a:r>
              <a:rPr lang="en-US" sz="1800" b="0" i="0" u="none" strike="noStrike" baseline="0" dirty="0">
                <a:solidFill>
                  <a:srgbClr val="000000"/>
                </a:solidFill>
                <a:latin typeface="PAIAD K+ Gulliver RM"/>
              </a:rPr>
              <a:t>this type of complexity corresponds to the number of tiers which has been argued to drive supply chain complexity. </a:t>
            </a:r>
            <a:endParaRPr lang="en-US" dirty="0"/>
          </a:p>
        </p:txBody>
      </p:sp>
      <p:sp>
        <p:nvSpPr>
          <p:cNvPr id="10" name="TextBox 9">
            <a:extLst>
              <a:ext uri="{FF2B5EF4-FFF2-40B4-BE49-F238E27FC236}">
                <a16:creationId xmlns:a16="http://schemas.microsoft.com/office/drawing/2014/main" id="{759BB911-37A2-A64F-B8AB-25C6D4C662D7}"/>
              </a:ext>
            </a:extLst>
          </p:cNvPr>
          <p:cNvSpPr txBox="1"/>
          <p:nvPr/>
        </p:nvSpPr>
        <p:spPr>
          <a:xfrm>
            <a:off x="232049" y="2930431"/>
            <a:ext cx="8679897" cy="646331"/>
          </a:xfrm>
          <a:prstGeom prst="rect">
            <a:avLst/>
          </a:prstGeom>
          <a:noFill/>
        </p:spPr>
        <p:txBody>
          <a:bodyPr wrap="square">
            <a:spAutoFit/>
          </a:bodyPr>
          <a:lstStyle/>
          <a:p>
            <a:r>
              <a:rPr lang="en-US" sz="1800" b="1" i="0" u="none" strike="noStrike" baseline="0" dirty="0">
                <a:solidFill>
                  <a:srgbClr val="000000"/>
                </a:solidFill>
                <a:latin typeface="PAIAD K+ Gulliver RM"/>
              </a:rPr>
              <a:t>First, </a:t>
            </a:r>
            <a:r>
              <a:rPr lang="en-US" sz="1800" b="0" i="0" u="none" strike="noStrike" baseline="0" dirty="0">
                <a:solidFill>
                  <a:srgbClr val="000000"/>
                </a:solidFill>
                <a:latin typeface="PAIAD K+ Gulliver RM"/>
              </a:rPr>
              <a:t>vertical supply chain complexity is related to the potential for chain reactions                (</a:t>
            </a:r>
            <a:r>
              <a:rPr lang="en-US" sz="1800" b="0" i="0" u="none" strike="noStrike" baseline="0" dirty="0" err="1">
                <a:solidFill>
                  <a:srgbClr val="000000"/>
                </a:solidFill>
                <a:latin typeface="PAIAD K+ Gulliver RM"/>
              </a:rPr>
              <a:t>i.e.,cascading</a:t>
            </a:r>
            <a:r>
              <a:rPr lang="en-US" sz="1800" b="0" i="0" u="none" strike="noStrike" baseline="0" dirty="0">
                <a:solidFill>
                  <a:srgbClr val="000000"/>
                </a:solidFill>
                <a:latin typeface="PAIAD K+ Gulliver RM"/>
              </a:rPr>
              <a:t> disruptions from upstream supply chain tiers)(</a:t>
            </a:r>
            <a:r>
              <a:rPr lang="en-US" sz="1800" b="0" i="0" u="none" strike="noStrike" baseline="0" dirty="0">
                <a:solidFill>
                  <a:srgbClr val="0080AC"/>
                </a:solidFill>
                <a:latin typeface="PAIAD K+ Gulliver RM"/>
              </a:rPr>
              <a:t>Choi etal.,2001</a:t>
            </a:r>
            <a:r>
              <a:rPr lang="en-US" sz="1800" b="0" i="0" u="none" strike="noStrike" baseline="0" dirty="0">
                <a:solidFill>
                  <a:srgbClr val="000000"/>
                </a:solidFill>
                <a:latin typeface="PAIAD K+ Gulliver RM"/>
              </a:rPr>
              <a:t>). </a:t>
            </a:r>
            <a:endParaRPr lang="en-US" dirty="0"/>
          </a:p>
        </p:txBody>
      </p:sp>
      <p:sp>
        <p:nvSpPr>
          <p:cNvPr id="12" name="TextBox 11">
            <a:extLst>
              <a:ext uri="{FF2B5EF4-FFF2-40B4-BE49-F238E27FC236}">
                <a16:creationId xmlns:a16="http://schemas.microsoft.com/office/drawing/2014/main" id="{B7450E57-01C8-329C-5662-1A60A4835298}"/>
              </a:ext>
            </a:extLst>
          </p:cNvPr>
          <p:cNvSpPr txBox="1"/>
          <p:nvPr/>
        </p:nvSpPr>
        <p:spPr>
          <a:xfrm>
            <a:off x="323528" y="3727089"/>
            <a:ext cx="8679896" cy="923330"/>
          </a:xfrm>
          <a:prstGeom prst="rect">
            <a:avLst/>
          </a:prstGeom>
          <a:noFill/>
        </p:spPr>
        <p:txBody>
          <a:bodyPr wrap="square">
            <a:spAutoFit/>
          </a:bodyPr>
          <a:lstStyle/>
          <a:p>
            <a:r>
              <a:rPr lang="en-US" sz="1800" b="0" i="0" u="none" strike="noStrike" baseline="0" dirty="0">
                <a:solidFill>
                  <a:srgbClr val="000000"/>
                </a:solidFill>
                <a:latin typeface="PAIAD K+ Gulliver RM"/>
              </a:rPr>
              <a:t>Thus, the greater the vertical complexity, the more likely a firm is to experience disruptions as a result of problems that occurred upstream the supply chain (events that spread throughout the supply chain). </a:t>
            </a:r>
            <a:endParaRPr lang="en-US" dirty="0"/>
          </a:p>
        </p:txBody>
      </p:sp>
    </p:spTree>
    <p:extLst>
      <p:ext uri="{BB962C8B-B14F-4D97-AF65-F5344CB8AC3E}">
        <p14:creationId xmlns:p14="http://schemas.microsoft.com/office/powerpoint/2010/main" val="170550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C3046-764B-B07D-9A78-991D8CAE6AAE}"/>
              </a:ext>
            </a:extLst>
          </p:cNvPr>
          <p:cNvSpPr>
            <a:spLocks noGrp="1"/>
          </p:cNvSpPr>
          <p:nvPr>
            <p:ph type="body" sz="quarter" idx="10"/>
          </p:nvPr>
        </p:nvSpPr>
        <p:spPr>
          <a:xfrm>
            <a:off x="242647" y="336629"/>
            <a:ext cx="7209673" cy="543185"/>
          </a:xfrm>
        </p:spPr>
        <p:txBody>
          <a:bodyPr/>
          <a:lstStyle/>
          <a:p>
            <a:r>
              <a:rPr lang="en-US" sz="3200" b="1" i="0" u="none" strike="noStrike" baseline="0" dirty="0">
                <a:solidFill>
                  <a:srgbClr val="000000"/>
                </a:solidFill>
                <a:latin typeface="PAICE C+ Gulliver IT"/>
              </a:rPr>
              <a:t>Vertical supply chain complexity: Cont..</a:t>
            </a:r>
            <a:endParaRPr lang="en-US" sz="3200" b="1" dirty="0"/>
          </a:p>
        </p:txBody>
      </p:sp>
      <p:sp>
        <p:nvSpPr>
          <p:cNvPr id="4" name="TextBox 3">
            <a:extLst>
              <a:ext uri="{FF2B5EF4-FFF2-40B4-BE49-F238E27FC236}">
                <a16:creationId xmlns:a16="http://schemas.microsoft.com/office/drawing/2014/main" id="{8CD44FAB-FEAD-872E-7306-569E5FAD1E60}"/>
              </a:ext>
            </a:extLst>
          </p:cNvPr>
          <p:cNvSpPr txBox="1"/>
          <p:nvPr/>
        </p:nvSpPr>
        <p:spPr>
          <a:xfrm>
            <a:off x="251140" y="1131590"/>
            <a:ext cx="8209292" cy="646331"/>
          </a:xfrm>
          <a:prstGeom prst="rect">
            <a:avLst/>
          </a:prstGeom>
          <a:noFill/>
        </p:spPr>
        <p:txBody>
          <a:bodyPr wrap="square">
            <a:spAutoFit/>
          </a:bodyPr>
          <a:lstStyle/>
          <a:p>
            <a:r>
              <a:rPr lang="en-US" sz="1800" b="0" i="0" u="none" strike="noStrike" baseline="0" dirty="0">
                <a:solidFill>
                  <a:srgbClr val="000000"/>
                </a:solidFill>
                <a:latin typeface="PAIAD K+ Gulliver RM"/>
              </a:rPr>
              <a:t>Second, uncertainty in the upstream supply chain increases with vertical supply chain complexity</a:t>
            </a:r>
            <a:endParaRPr lang="en-US" dirty="0"/>
          </a:p>
        </p:txBody>
      </p:sp>
      <p:sp>
        <p:nvSpPr>
          <p:cNvPr id="6" name="TextBox 5">
            <a:extLst>
              <a:ext uri="{FF2B5EF4-FFF2-40B4-BE49-F238E27FC236}">
                <a16:creationId xmlns:a16="http://schemas.microsoft.com/office/drawing/2014/main" id="{BA569F2C-57F9-E57E-0D7F-0096FEEC4634}"/>
              </a:ext>
            </a:extLst>
          </p:cNvPr>
          <p:cNvSpPr txBox="1"/>
          <p:nvPr/>
        </p:nvSpPr>
        <p:spPr>
          <a:xfrm>
            <a:off x="242647" y="1923678"/>
            <a:ext cx="8568952" cy="923330"/>
          </a:xfrm>
          <a:prstGeom prst="rect">
            <a:avLst/>
          </a:prstGeom>
          <a:noFill/>
        </p:spPr>
        <p:txBody>
          <a:bodyPr wrap="square">
            <a:spAutoFit/>
          </a:bodyPr>
          <a:lstStyle/>
          <a:p>
            <a:r>
              <a:rPr lang="en-US" sz="1800" b="0" i="0" u="none" strike="noStrike" baseline="0" dirty="0">
                <a:solidFill>
                  <a:srgbClr val="000000"/>
                </a:solidFill>
                <a:latin typeface="PAIAD K+ Gulliver RM"/>
              </a:rPr>
              <a:t> </a:t>
            </a:r>
            <a:r>
              <a:rPr lang="en-US" dirty="0">
                <a:solidFill>
                  <a:srgbClr val="000000"/>
                </a:solidFill>
                <a:latin typeface="PAIAD K+ Gulliver RM"/>
              </a:rPr>
              <a:t>M</a:t>
            </a:r>
            <a:r>
              <a:rPr lang="en-US" sz="1800" b="0" i="0" u="none" strike="noStrike" baseline="0" dirty="0">
                <a:solidFill>
                  <a:srgbClr val="000000"/>
                </a:solidFill>
                <a:latin typeface="PAIAD K+ Gulliver RM"/>
              </a:rPr>
              <a:t>any focal firms have only limited transparency and knowledge “</a:t>
            </a:r>
            <a:r>
              <a:rPr lang="en-US" sz="1800" b="1" i="0" u="none" strike="noStrike" baseline="0" dirty="0">
                <a:solidFill>
                  <a:srgbClr val="000000"/>
                </a:solidFill>
                <a:latin typeface="PAIAD K+ Gulliver RM"/>
              </a:rPr>
              <a:t>regarding what lies beyond the top-tier supplier </a:t>
            </a:r>
            <a:r>
              <a:rPr lang="en-US" sz="1800" b="0" i="0" u="none" strike="noStrike" baseline="0" dirty="0">
                <a:solidFill>
                  <a:srgbClr val="000000"/>
                </a:solidFill>
                <a:latin typeface="PAIAD K+ Gulliver RM"/>
              </a:rPr>
              <a:t>(e.g., who the second- and third- tier suppliers are).” Upper supply chain tiers are often not actively managed and emerge over time. </a:t>
            </a:r>
            <a:endParaRPr lang="en-US" dirty="0"/>
          </a:p>
        </p:txBody>
      </p:sp>
      <p:sp>
        <p:nvSpPr>
          <p:cNvPr id="8" name="TextBox 7">
            <a:extLst>
              <a:ext uri="{FF2B5EF4-FFF2-40B4-BE49-F238E27FC236}">
                <a16:creationId xmlns:a16="http://schemas.microsoft.com/office/drawing/2014/main" id="{31FD54E1-5FBB-49C4-63B7-2974A7BAA680}"/>
              </a:ext>
            </a:extLst>
          </p:cNvPr>
          <p:cNvSpPr txBox="1"/>
          <p:nvPr/>
        </p:nvSpPr>
        <p:spPr>
          <a:xfrm>
            <a:off x="227657" y="2847008"/>
            <a:ext cx="6048672" cy="369332"/>
          </a:xfrm>
          <a:prstGeom prst="rect">
            <a:avLst/>
          </a:prstGeom>
          <a:noFill/>
        </p:spPr>
        <p:txBody>
          <a:bodyPr wrap="square">
            <a:spAutoFit/>
          </a:bodyPr>
          <a:lstStyle/>
          <a:p>
            <a:r>
              <a:rPr lang="en-US" sz="1800" b="1" i="0" u="none" strike="noStrike" baseline="0" dirty="0">
                <a:solidFill>
                  <a:srgbClr val="000000"/>
                </a:solidFill>
                <a:latin typeface="PAIAD K+ Gulliver RM"/>
              </a:rPr>
              <a:t>(</a:t>
            </a:r>
            <a:r>
              <a:rPr lang="en-US" sz="1800" b="1" i="0" u="none" strike="noStrike" baseline="0" dirty="0">
                <a:solidFill>
                  <a:srgbClr val="0080AC"/>
                </a:solidFill>
                <a:latin typeface="PAIAD K+ Gulliver RM"/>
              </a:rPr>
              <a:t>Beamon, 1999;Milgate,2000</a:t>
            </a:r>
            <a:r>
              <a:rPr lang="en-US" sz="1800" b="1" i="0" u="none" strike="noStrike" baseline="0" dirty="0">
                <a:solidFill>
                  <a:srgbClr val="000000"/>
                </a:solidFill>
                <a:latin typeface="PAIAD K+ Gulliver RM"/>
              </a:rPr>
              <a:t>). </a:t>
            </a:r>
            <a:r>
              <a:rPr lang="en-US" sz="1800" b="1" i="0" u="none" strike="noStrike" baseline="0" dirty="0">
                <a:solidFill>
                  <a:srgbClr val="0080AC"/>
                </a:solidFill>
                <a:latin typeface="PAIAD K+ Gulliver RM"/>
              </a:rPr>
              <a:t>Choi and Hong(2002,p.490) </a:t>
            </a:r>
            <a:endParaRPr lang="en-US" b="1" dirty="0"/>
          </a:p>
        </p:txBody>
      </p:sp>
      <p:sp>
        <p:nvSpPr>
          <p:cNvPr id="10" name="TextBox 9">
            <a:extLst>
              <a:ext uri="{FF2B5EF4-FFF2-40B4-BE49-F238E27FC236}">
                <a16:creationId xmlns:a16="http://schemas.microsoft.com/office/drawing/2014/main" id="{1230102F-1C2A-8F12-39B0-54F04E523A6A}"/>
              </a:ext>
            </a:extLst>
          </p:cNvPr>
          <p:cNvSpPr txBox="1"/>
          <p:nvPr/>
        </p:nvSpPr>
        <p:spPr>
          <a:xfrm>
            <a:off x="685964" y="3216340"/>
            <a:ext cx="7774468" cy="369332"/>
          </a:xfrm>
          <a:prstGeom prst="rect">
            <a:avLst/>
          </a:prstGeom>
          <a:noFill/>
        </p:spPr>
        <p:txBody>
          <a:bodyPr wrap="square">
            <a:spAutoFit/>
          </a:bodyPr>
          <a:lstStyle/>
          <a:p>
            <a:r>
              <a:rPr lang="en-US" sz="1800" b="0" i="0" u="none" strike="noStrike" baseline="0" dirty="0">
                <a:solidFill>
                  <a:srgbClr val="000000"/>
                </a:solidFill>
                <a:latin typeface="PAIAD K+ Gulliver RM"/>
              </a:rPr>
              <a:t>This makes it hard to detect and identify </a:t>
            </a:r>
            <a:r>
              <a:rPr lang="en-US" sz="1800" b="1" i="0" u="none" strike="noStrike" baseline="0" dirty="0">
                <a:solidFill>
                  <a:srgbClr val="000000"/>
                </a:solidFill>
                <a:latin typeface="PAIAD K+ Gulliver RM"/>
              </a:rPr>
              <a:t>early warning signals</a:t>
            </a:r>
            <a:r>
              <a:rPr lang="en-US" sz="1800" b="0" i="0" u="none" strike="noStrike" baseline="0" dirty="0">
                <a:solidFill>
                  <a:srgbClr val="000000"/>
                </a:solidFill>
                <a:latin typeface="PAIAD K+ Gulliver RM"/>
              </a:rPr>
              <a:t>.  </a:t>
            </a:r>
            <a:endParaRPr lang="en-US" dirty="0"/>
          </a:p>
        </p:txBody>
      </p:sp>
      <p:sp>
        <p:nvSpPr>
          <p:cNvPr id="12" name="TextBox 11">
            <a:extLst>
              <a:ext uri="{FF2B5EF4-FFF2-40B4-BE49-F238E27FC236}">
                <a16:creationId xmlns:a16="http://schemas.microsoft.com/office/drawing/2014/main" id="{6DAA2564-9182-3EB0-E268-CB03554B5D1E}"/>
              </a:ext>
            </a:extLst>
          </p:cNvPr>
          <p:cNvSpPr txBox="1"/>
          <p:nvPr/>
        </p:nvSpPr>
        <p:spPr>
          <a:xfrm>
            <a:off x="323528" y="3770338"/>
            <a:ext cx="8352928" cy="646331"/>
          </a:xfrm>
          <a:prstGeom prst="rect">
            <a:avLst/>
          </a:prstGeom>
          <a:noFill/>
        </p:spPr>
        <p:txBody>
          <a:bodyPr wrap="square">
            <a:spAutoFit/>
          </a:bodyPr>
          <a:lstStyle/>
          <a:p>
            <a:r>
              <a:rPr lang="en-US" sz="1800" b="1" i="0" u="none" strike="noStrike" baseline="0" dirty="0">
                <a:solidFill>
                  <a:srgbClr val="000000"/>
                </a:solidFill>
                <a:latin typeface="PAICE E+ Gulliver BL"/>
              </a:rPr>
              <a:t>Hypothesis 2. </a:t>
            </a:r>
            <a:r>
              <a:rPr lang="en-US" sz="1800" b="1" i="0" u="none" strike="noStrike" baseline="0" dirty="0">
                <a:solidFill>
                  <a:srgbClr val="000000"/>
                </a:solidFill>
                <a:latin typeface="PAIAD K+ Gulliver RM"/>
              </a:rPr>
              <a:t>There </a:t>
            </a:r>
            <a:r>
              <a:rPr lang="en-US" b="1" dirty="0">
                <a:solidFill>
                  <a:srgbClr val="000000"/>
                </a:solidFill>
                <a:latin typeface="PAIAD K+ Gulliver RM"/>
              </a:rPr>
              <a:t>i</a:t>
            </a:r>
            <a:r>
              <a:rPr lang="en-US" sz="1800" b="1" i="0" u="none" strike="noStrike" baseline="0" dirty="0">
                <a:solidFill>
                  <a:srgbClr val="000000"/>
                </a:solidFill>
                <a:latin typeface="PAIAD K+ Gulliver RM"/>
              </a:rPr>
              <a:t>s a positive relationship between </a:t>
            </a:r>
            <a:r>
              <a:rPr lang="en-US" sz="1800" b="1" i="0" u="none" strike="noStrike" baseline="0" dirty="0">
                <a:solidFill>
                  <a:srgbClr val="000000"/>
                </a:solidFill>
                <a:latin typeface="PAICE C+ Gulliver IT"/>
              </a:rPr>
              <a:t>vertical supply chain complexity </a:t>
            </a:r>
            <a:r>
              <a:rPr lang="en-US" sz="1800" b="1" i="0" u="none" strike="noStrike" baseline="0" dirty="0">
                <a:solidFill>
                  <a:srgbClr val="000000"/>
                </a:solidFill>
                <a:latin typeface="PAIAD K+ Gulliver RM"/>
              </a:rPr>
              <a:t>and the frequency of supply chain disruptions </a:t>
            </a:r>
            <a:endParaRPr lang="en-US" b="1" dirty="0"/>
          </a:p>
        </p:txBody>
      </p:sp>
    </p:spTree>
    <p:extLst>
      <p:ext uri="{BB962C8B-B14F-4D97-AF65-F5344CB8AC3E}">
        <p14:creationId xmlns:p14="http://schemas.microsoft.com/office/powerpoint/2010/main" val="273599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2E68A-01ED-595A-A2A6-CFB8A9307CCF}"/>
              </a:ext>
            </a:extLst>
          </p:cNvPr>
          <p:cNvSpPr>
            <a:spLocks noGrp="1"/>
          </p:cNvSpPr>
          <p:nvPr>
            <p:ph type="body" sz="quarter" idx="10"/>
          </p:nvPr>
        </p:nvSpPr>
        <p:spPr>
          <a:xfrm>
            <a:off x="323528" y="195486"/>
            <a:ext cx="5832648" cy="543185"/>
          </a:xfrm>
        </p:spPr>
        <p:txBody>
          <a:bodyPr/>
          <a:lstStyle/>
          <a:p>
            <a:r>
              <a:rPr lang="en-US" sz="3200" b="1" i="0" u="none" strike="noStrike" baseline="0" dirty="0">
                <a:solidFill>
                  <a:srgbClr val="000000"/>
                </a:solidFill>
                <a:latin typeface="PAICE C+ Gulliver IT"/>
              </a:rPr>
              <a:t>Spatial supply chain complexity </a:t>
            </a:r>
            <a:endParaRPr lang="en-US" sz="3200" b="1" dirty="0"/>
          </a:p>
        </p:txBody>
      </p:sp>
      <p:sp>
        <p:nvSpPr>
          <p:cNvPr id="4" name="TextBox 3">
            <a:extLst>
              <a:ext uri="{FF2B5EF4-FFF2-40B4-BE49-F238E27FC236}">
                <a16:creationId xmlns:a16="http://schemas.microsoft.com/office/drawing/2014/main" id="{B82510B3-8E1C-F777-30AD-7A25F08F2E07}"/>
              </a:ext>
            </a:extLst>
          </p:cNvPr>
          <p:cNvSpPr txBox="1"/>
          <p:nvPr/>
        </p:nvSpPr>
        <p:spPr>
          <a:xfrm>
            <a:off x="251520" y="843558"/>
            <a:ext cx="8568952" cy="369332"/>
          </a:xfrm>
          <a:prstGeom prst="rect">
            <a:avLst/>
          </a:prstGeom>
          <a:noFill/>
        </p:spPr>
        <p:txBody>
          <a:bodyPr wrap="square">
            <a:spAutoFit/>
          </a:bodyPr>
          <a:lstStyle/>
          <a:p>
            <a:r>
              <a:rPr lang="en-US" sz="1800" b="0" i="0" u="none" strike="noStrike" baseline="0" dirty="0">
                <a:solidFill>
                  <a:srgbClr val="000000"/>
                </a:solidFill>
                <a:latin typeface="PAICE C+ Gulliver IT"/>
              </a:rPr>
              <a:t>Spatial complexity </a:t>
            </a:r>
            <a:r>
              <a:rPr lang="en-US" sz="1800" b="0" i="0" u="none" strike="noStrike" baseline="0" dirty="0">
                <a:solidFill>
                  <a:srgbClr val="000000"/>
                </a:solidFill>
                <a:latin typeface="PAIAD K+ Gulliver RM"/>
              </a:rPr>
              <a:t>is the geographical spread of an organization and/or a supply base</a:t>
            </a:r>
            <a:endParaRPr lang="en-US" dirty="0"/>
          </a:p>
        </p:txBody>
      </p:sp>
      <p:sp>
        <p:nvSpPr>
          <p:cNvPr id="6" name="TextBox 5">
            <a:extLst>
              <a:ext uri="{FF2B5EF4-FFF2-40B4-BE49-F238E27FC236}">
                <a16:creationId xmlns:a16="http://schemas.microsoft.com/office/drawing/2014/main" id="{7F64BCAD-805F-DCB3-6BE8-73267DEE25E5}"/>
              </a:ext>
            </a:extLst>
          </p:cNvPr>
          <p:cNvSpPr txBox="1"/>
          <p:nvPr/>
        </p:nvSpPr>
        <p:spPr>
          <a:xfrm>
            <a:off x="276744" y="1295424"/>
            <a:ext cx="8255695" cy="646331"/>
          </a:xfrm>
          <a:prstGeom prst="rect">
            <a:avLst/>
          </a:prstGeom>
          <a:noFill/>
        </p:spPr>
        <p:txBody>
          <a:bodyPr wrap="square">
            <a:spAutoFit/>
          </a:bodyPr>
          <a:lstStyle/>
          <a:p>
            <a:r>
              <a:rPr lang="en-US" sz="1800" b="0" i="0" u="none" strike="noStrike" baseline="0" dirty="0">
                <a:solidFill>
                  <a:srgbClr val="000000"/>
                </a:solidFill>
                <a:latin typeface="PAIAD K+ Gulliver RM"/>
              </a:rPr>
              <a:t>High levels of spatial complexity in the upstream supply chain are typically associated with global sourcing</a:t>
            </a:r>
            <a:endParaRPr lang="en-US" dirty="0"/>
          </a:p>
        </p:txBody>
      </p:sp>
      <p:sp>
        <p:nvSpPr>
          <p:cNvPr id="8" name="TextBox 7">
            <a:extLst>
              <a:ext uri="{FF2B5EF4-FFF2-40B4-BE49-F238E27FC236}">
                <a16:creationId xmlns:a16="http://schemas.microsoft.com/office/drawing/2014/main" id="{1F01ACE1-2221-6013-2EBA-A94CF2AAF65D}"/>
              </a:ext>
            </a:extLst>
          </p:cNvPr>
          <p:cNvSpPr txBox="1"/>
          <p:nvPr/>
        </p:nvSpPr>
        <p:spPr>
          <a:xfrm>
            <a:off x="251520" y="2024289"/>
            <a:ext cx="8640960" cy="923330"/>
          </a:xfrm>
          <a:prstGeom prst="rect">
            <a:avLst/>
          </a:prstGeom>
          <a:noFill/>
        </p:spPr>
        <p:txBody>
          <a:bodyPr wrap="square">
            <a:spAutoFit/>
          </a:bodyPr>
          <a:lstStyle/>
          <a:p>
            <a:r>
              <a:rPr lang="en-US" sz="1800" b="1" i="0" u="none" strike="noStrike" baseline="0" dirty="0">
                <a:solidFill>
                  <a:srgbClr val="000000"/>
                </a:solidFill>
                <a:latin typeface="PAIAD K+ Gulliver RM"/>
              </a:rPr>
              <a:t>First</a:t>
            </a:r>
            <a:r>
              <a:rPr lang="en-US" sz="1800" b="0" i="0" u="none" strike="noStrike" baseline="0" dirty="0">
                <a:solidFill>
                  <a:srgbClr val="000000"/>
                </a:solidFill>
                <a:latin typeface="PAIAD K+ Gulliver RM"/>
              </a:rPr>
              <a:t>, a geographically dispersed supply chain implies a physically elongated flow of goods with longer paths and longer and more variable lead times which creates more possibilities for disturbance </a:t>
            </a:r>
            <a:endParaRPr lang="en-US" dirty="0"/>
          </a:p>
        </p:txBody>
      </p:sp>
      <p:sp>
        <p:nvSpPr>
          <p:cNvPr id="10" name="TextBox 9">
            <a:extLst>
              <a:ext uri="{FF2B5EF4-FFF2-40B4-BE49-F238E27FC236}">
                <a16:creationId xmlns:a16="http://schemas.microsoft.com/office/drawing/2014/main" id="{674CC165-CA7E-5868-F23B-7BD2C9008C86}"/>
              </a:ext>
            </a:extLst>
          </p:cNvPr>
          <p:cNvSpPr txBox="1"/>
          <p:nvPr/>
        </p:nvSpPr>
        <p:spPr>
          <a:xfrm>
            <a:off x="328718" y="2983569"/>
            <a:ext cx="8275730" cy="646331"/>
          </a:xfrm>
          <a:prstGeom prst="rect">
            <a:avLst/>
          </a:prstGeom>
          <a:noFill/>
        </p:spPr>
        <p:txBody>
          <a:bodyPr wrap="square">
            <a:spAutoFit/>
          </a:bodyPr>
          <a:lstStyle/>
          <a:p>
            <a:r>
              <a:rPr lang="en-US" sz="1800" b="1" i="0" u="none" strike="noStrike" baseline="0" dirty="0">
                <a:solidFill>
                  <a:srgbClr val="000000"/>
                </a:solidFill>
                <a:latin typeface="PAIAD K+ Gulliver RM"/>
              </a:rPr>
              <a:t>Second, </a:t>
            </a:r>
            <a:r>
              <a:rPr lang="en-US" sz="1800" b="0" i="0" u="none" strike="noStrike" baseline="0" dirty="0">
                <a:solidFill>
                  <a:srgbClr val="000000"/>
                </a:solidFill>
                <a:latin typeface="PAIAD K+ Gulliver RM"/>
              </a:rPr>
              <a:t>and as in the case of horizontal complexity, information- processing needs and monitoring costs increase with geographic distance from the suppliers. </a:t>
            </a:r>
            <a:endParaRPr lang="en-US" dirty="0"/>
          </a:p>
        </p:txBody>
      </p:sp>
      <p:sp>
        <p:nvSpPr>
          <p:cNvPr id="12" name="TextBox 11">
            <a:extLst>
              <a:ext uri="{FF2B5EF4-FFF2-40B4-BE49-F238E27FC236}">
                <a16:creationId xmlns:a16="http://schemas.microsoft.com/office/drawing/2014/main" id="{A4E9AFE0-9FBF-5A4A-15BB-86A53E807B3F}"/>
              </a:ext>
            </a:extLst>
          </p:cNvPr>
          <p:cNvSpPr txBox="1"/>
          <p:nvPr/>
        </p:nvSpPr>
        <p:spPr>
          <a:xfrm>
            <a:off x="326940" y="3838277"/>
            <a:ext cx="8565540" cy="646331"/>
          </a:xfrm>
          <a:prstGeom prst="rect">
            <a:avLst/>
          </a:prstGeom>
          <a:noFill/>
        </p:spPr>
        <p:txBody>
          <a:bodyPr wrap="square">
            <a:spAutoFit/>
          </a:bodyPr>
          <a:lstStyle/>
          <a:p>
            <a:r>
              <a:rPr lang="en-US" sz="1800" b="1" i="0" u="none" strike="noStrike" baseline="0" dirty="0">
                <a:solidFill>
                  <a:srgbClr val="000000"/>
                </a:solidFill>
                <a:latin typeface="PAICE E+ Gulliver BL"/>
              </a:rPr>
              <a:t>Hypothesis 3. </a:t>
            </a:r>
            <a:r>
              <a:rPr lang="en-US" sz="1800" b="1" i="0" u="none" strike="noStrike" baseline="0" dirty="0">
                <a:solidFill>
                  <a:srgbClr val="000000"/>
                </a:solidFill>
                <a:latin typeface="PAIAD K+ Gulliver RM"/>
              </a:rPr>
              <a:t>There is a positive relationship between </a:t>
            </a:r>
            <a:r>
              <a:rPr lang="en-US" sz="1800" b="1" i="0" u="none" strike="noStrike" baseline="0" dirty="0">
                <a:solidFill>
                  <a:srgbClr val="000000"/>
                </a:solidFill>
                <a:latin typeface="PAICE C+ Gulliver IT"/>
              </a:rPr>
              <a:t>spatial supply chain complexity </a:t>
            </a:r>
            <a:r>
              <a:rPr lang="en-US" sz="1800" b="1" i="0" u="none" strike="noStrike" baseline="0" dirty="0">
                <a:solidFill>
                  <a:srgbClr val="000000"/>
                </a:solidFill>
                <a:latin typeface="PAIAD K+ Gulliver RM"/>
              </a:rPr>
              <a:t>and the frequency of supply chain disruptions </a:t>
            </a:r>
            <a:endParaRPr lang="en-US" b="1" dirty="0"/>
          </a:p>
        </p:txBody>
      </p:sp>
    </p:spTree>
    <p:extLst>
      <p:ext uri="{BB962C8B-B14F-4D97-AF65-F5344CB8AC3E}">
        <p14:creationId xmlns:p14="http://schemas.microsoft.com/office/powerpoint/2010/main" val="139968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79650-ADBC-87A5-0B0D-85B230D2A70B}"/>
              </a:ext>
            </a:extLst>
          </p:cNvPr>
          <p:cNvSpPr>
            <a:spLocks noGrp="1"/>
          </p:cNvSpPr>
          <p:nvPr>
            <p:ph type="body" sz="quarter" idx="10"/>
          </p:nvPr>
        </p:nvSpPr>
        <p:spPr>
          <a:xfrm>
            <a:off x="179512" y="195486"/>
            <a:ext cx="7641721" cy="543185"/>
          </a:xfrm>
        </p:spPr>
        <p:txBody>
          <a:bodyPr/>
          <a:lstStyle/>
          <a:p>
            <a:r>
              <a:rPr lang="en-US" sz="2800" b="1" i="0" u="none" strike="noStrike" baseline="0" dirty="0">
                <a:solidFill>
                  <a:srgbClr val="000000"/>
                </a:solidFill>
                <a:latin typeface="PAICE C+ Gulliver IT"/>
              </a:rPr>
              <a:t>Interaction of supply chain complexity dimensions </a:t>
            </a:r>
            <a:endParaRPr lang="en-US" sz="2800" b="1" dirty="0"/>
          </a:p>
        </p:txBody>
      </p:sp>
      <p:sp>
        <p:nvSpPr>
          <p:cNvPr id="4" name="TextBox 3">
            <a:extLst>
              <a:ext uri="{FF2B5EF4-FFF2-40B4-BE49-F238E27FC236}">
                <a16:creationId xmlns:a16="http://schemas.microsoft.com/office/drawing/2014/main" id="{D2EABE78-5623-F963-428A-3EAA255AD7BC}"/>
              </a:ext>
            </a:extLst>
          </p:cNvPr>
          <p:cNvSpPr txBox="1"/>
          <p:nvPr/>
        </p:nvSpPr>
        <p:spPr>
          <a:xfrm>
            <a:off x="213084" y="817424"/>
            <a:ext cx="8535380" cy="923330"/>
          </a:xfrm>
          <a:prstGeom prst="rect">
            <a:avLst/>
          </a:prstGeom>
          <a:noFill/>
        </p:spPr>
        <p:txBody>
          <a:bodyPr wrap="square">
            <a:spAutoFit/>
          </a:bodyPr>
          <a:lstStyle/>
          <a:p>
            <a:r>
              <a:rPr lang="en-US" sz="1800" b="0" i="0" u="none" strike="noStrike" baseline="0" dirty="0">
                <a:solidFill>
                  <a:srgbClr val="000000"/>
                </a:solidFill>
                <a:latin typeface="PAIAD K+ Gulliver RM"/>
              </a:rPr>
              <a:t>The upshot of the preceding analysis is that horizontal, vertical, and spatial complexity are likely associated with </a:t>
            </a:r>
            <a:r>
              <a:rPr lang="en-US" sz="1800" b="1" i="0" u="none" strike="noStrike" baseline="0" dirty="0">
                <a:solidFill>
                  <a:srgbClr val="000000"/>
                </a:solidFill>
                <a:latin typeface="PAIAD K+ Gulliver RM"/>
              </a:rPr>
              <a:t>increased uncertainty </a:t>
            </a:r>
            <a:r>
              <a:rPr lang="en-US" sz="1800" b="0" i="0" u="none" strike="noStrike" baseline="0" dirty="0">
                <a:solidFill>
                  <a:srgbClr val="000000"/>
                </a:solidFill>
                <a:latin typeface="PAIAD K+ Gulliver RM"/>
              </a:rPr>
              <a:t>and with </a:t>
            </a:r>
            <a:r>
              <a:rPr lang="en-US" sz="1800" b="1" i="0" u="none" strike="noStrike" baseline="0" dirty="0">
                <a:solidFill>
                  <a:srgbClr val="000000"/>
                </a:solidFill>
                <a:latin typeface="PAIAD K+ Gulliver RM"/>
              </a:rPr>
              <a:t>poorer transparency and visibility</a:t>
            </a:r>
            <a:r>
              <a:rPr lang="en-US" sz="1800" b="0" i="0" u="none" strike="noStrike" baseline="0" dirty="0">
                <a:solidFill>
                  <a:srgbClr val="000000"/>
                </a:solidFill>
                <a:latin typeface="PAIAD K+ Gulliver RM"/>
              </a:rPr>
              <a:t>,  leading to an </a:t>
            </a:r>
            <a:r>
              <a:rPr lang="en-US" sz="1800" b="1" i="0" u="none" strike="noStrike" baseline="0" dirty="0">
                <a:solidFill>
                  <a:srgbClr val="000000"/>
                </a:solidFill>
                <a:latin typeface="PAIAD K+ Gulliver RM"/>
              </a:rPr>
              <a:t>increasing frequency of supply chain disruptions</a:t>
            </a:r>
            <a:endParaRPr lang="en-US" b="1" dirty="0"/>
          </a:p>
        </p:txBody>
      </p:sp>
      <p:sp>
        <p:nvSpPr>
          <p:cNvPr id="6" name="TextBox 5">
            <a:extLst>
              <a:ext uri="{FF2B5EF4-FFF2-40B4-BE49-F238E27FC236}">
                <a16:creationId xmlns:a16="http://schemas.microsoft.com/office/drawing/2014/main" id="{9EFBA9E1-081B-70AA-AF5F-E9E0991014D7}"/>
              </a:ext>
            </a:extLst>
          </p:cNvPr>
          <p:cNvSpPr txBox="1"/>
          <p:nvPr/>
        </p:nvSpPr>
        <p:spPr>
          <a:xfrm>
            <a:off x="183069" y="1912030"/>
            <a:ext cx="8535380" cy="923330"/>
          </a:xfrm>
          <a:prstGeom prst="rect">
            <a:avLst/>
          </a:prstGeom>
          <a:noFill/>
        </p:spPr>
        <p:txBody>
          <a:bodyPr wrap="square">
            <a:spAutoFit/>
          </a:bodyPr>
          <a:lstStyle/>
          <a:p>
            <a:r>
              <a:rPr lang="en-US" dirty="0">
                <a:solidFill>
                  <a:srgbClr val="000000"/>
                </a:solidFill>
                <a:latin typeface="PAIAD K+ Gulliver RM"/>
              </a:rPr>
              <a:t>S</a:t>
            </a:r>
            <a:r>
              <a:rPr lang="en-US" sz="1800" b="0" i="0" u="none" strike="noStrike" baseline="0" dirty="0">
                <a:solidFill>
                  <a:srgbClr val="000000"/>
                </a:solidFill>
                <a:latin typeface="PAIAD K+ Gulliver RM"/>
              </a:rPr>
              <a:t>imultaneous high levels of </a:t>
            </a:r>
            <a:r>
              <a:rPr lang="en-US" sz="1800" b="1" i="0" u="none" strike="noStrike" baseline="0" dirty="0">
                <a:solidFill>
                  <a:srgbClr val="000000"/>
                </a:solidFill>
                <a:latin typeface="PAIAD K+ Gulliver RM"/>
              </a:rPr>
              <a:t>horizontal, spatial, and vertical complexity </a:t>
            </a:r>
            <a:r>
              <a:rPr lang="en-US" sz="1800" b="0" i="0" u="none" strike="noStrike" baseline="0" dirty="0">
                <a:solidFill>
                  <a:srgbClr val="000000"/>
                </a:solidFill>
                <a:latin typeface="PAIAD K+ Gulliver RM"/>
              </a:rPr>
              <a:t>create additional potential for unfamiliar cause-effect sequences caused by non-linear interactions, dependencies (e.g., supplier default dependencies) </a:t>
            </a:r>
            <a:endParaRPr lang="en-US" dirty="0"/>
          </a:p>
        </p:txBody>
      </p:sp>
      <p:sp>
        <p:nvSpPr>
          <p:cNvPr id="8" name="TextBox 7">
            <a:extLst>
              <a:ext uri="{FF2B5EF4-FFF2-40B4-BE49-F238E27FC236}">
                <a16:creationId xmlns:a16="http://schemas.microsoft.com/office/drawing/2014/main" id="{7B705BA4-8A38-8CD0-16CA-99D98030C67D}"/>
              </a:ext>
            </a:extLst>
          </p:cNvPr>
          <p:cNvSpPr txBox="1"/>
          <p:nvPr/>
        </p:nvSpPr>
        <p:spPr>
          <a:xfrm>
            <a:off x="179512" y="3075806"/>
            <a:ext cx="8535379" cy="646331"/>
          </a:xfrm>
          <a:prstGeom prst="rect">
            <a:avLst/>
          </a:prstGeom>
          <a:noFill/>
        </p:spPr>
        <p:txBody>
          <a:bodyPr wrap="square">
            <a:spAutoFit/>
          </a:bodyPr>
          <a:lstStyle/>
          <a:p>
            <a:r>
              <a:rPr lang="en-US" sz="1800" b="0" i="0" u="none" strike="noStrike" baseline="0" dirty="0">
                <a:solidFill>
                  <a:srgbClr val="000000"/>
                </a:solidFill>
                <a:latin typeface="PAIAD K+ Gulliver RM"/>
              </a:rPr>
              <a:t>These arguments suggest that the effects produced by the three supply chain complexity dimensions amplify each other’s effects. </a:t>
            </a:r>
            <a:endParaRPr lang="en-US" dirty="0"/>
          </a:p>
        </p:txBody>
      </p:sp>
      <p:sp>
        <p:nvSpPr>
          <p:cNvPr id="10" name="TextBox 9">
            <a:extLst>
              <a:ext uri="{FF2B5EF4-FFF2-40B4-BE49-F238E27FC236}">
                <a16:creationId xmlns:a16="http://schemas.microsoft.com/office/drawing/2014/main" id="{E2D2C828-DD52-603D-5CB5-96D63EC1CC11}"/>
              </a:ext>
            </a:extLst>
          </p:cNvPr>
          <p:cNvSpPr txBox="1"/>
          <p:nvPr/>
        </p:nvSpPr>
        <p:spPr>
          <a:xfrm>
            <a:off x="280863" y="3864411"/>
            <a:ext cx="8535379" cy="923330"/>
          </a:xfrm>
          <a:prstGeom prst="rect">
            <a:avLst/>
          </a:prstGeom>
          <a:noFill/>
        </p:spPr>
        <p:txBody>
          <a:bodyPr wrap="square">
            <a:spAutoFit/>
          </a:bodyPr>
          <a:lstStyle/>
          <a:p>
            <a:r>
              <a:rPr lang="en-US" sz="1800" b="1" i="0" u="none" strike="noStrike" baseline="0" dirty="0">
                <a:solidFill>
                  <a:srgbClr val="000000"/>
                </a:solidFill>
                <a:latin typeface="PAICE E+ Gulliver BL"/>
              </a:rPr>
              <a:t>Hypothesis 4. </a:t>
            </a:r>
            <a:r>
              <a:rPr lang="en-US" sz="1800" b="1" i="0" u="none" strike="noStrike" baseline="0" dirty="0">
                <a:solidFill>
                  <a:srgbClr val="000000"/>
                </a:solidFill>
                <a:latin typeface="PAIAD K+ Gulliver RM"/>
              </a:rPr>
              <a:t>The total effect of horizontal, vertical, and spatial supply chain complexity  on the frequency of supply chain disruptions is greater than the sum of the effects of  each individual complexity dimension. </a:t>
            </a:r>
            <a:endParaRPr lang="en-US" b="1" dirty="0"/>
          </a:p>
        </p:txBody>
      </p:sp>
    </p:spTree>
    <p:extLst>
      <p:ext uri="{BB962C8B-B14F-4D97-AF65-F5344CB8AC3E}">
        <p14:creationId xmlns:p14="http://schemas.microsoft.com/office/powerpoint/2010/main" val="103407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69DC7E-B7AA-B6FB-8D82-86A31D04C24E}"/>
              </a:ext>
            </a:extLst>
          </p:cNvPr>
          <p:cNvSpPr>
            <a:spLocks noGrp="1"/>
          </p:cNvSpPr>
          <p:nvPr>
            <p:ph type="body" sz="quarter" idx="10"/>
          </p:nvPr>
        </p:nvSpPr>
        <p:spPr>
          <a:xfrm>
            <a:off x="3131840" y="195486"/>
            <a:ext cx="2025097" cy="543185"/>
          </a:xfrm>
        </p:spPr>
        <p:txBody>
          <a:bodyPr/>
          <a:lstStyle/>
          <a:p>
            <a:r>
              <a:rPr lang="en-US" sz="2800" b="1" i="0" u="none" strike="noStrike" baseline="0" dirty="0">
                <a:solidFill>
                  <a:srgbClr val="000000"/>
                </a:solidFill>
                <a:latin typeface="PAICE E+ Gulliver BL"/>
              </a:rPr>
              <a:t>Method </a:t>
            </a:r>
            <a:endParaRPr lang="en-US" sz="2800" b="1" dirty="0"/>
          </a:p>
        </p:txBody>
      </p:sp>
      <p:sp>
        <p:nvSpPr>
          <p:cNvPr id="4" name="TextBox 3">
            <a:extLst>
              <a:ext uri="{FF2B5EF4-FFF2-40B4-BE49-F238E27FC236}">
                <a16:creationId xmlns:a16="http://schemas.microsoft.com/office/drawing/2014/main" id="{06839F9A-0608-838B-0858-EC7D64C891D7}"/>
              </a:ext>
            </a:extLst>
          </p:cNvPr>
          <p:cNvSpPr txBox="1"/>
          <p:nvPr/>
        </p:nvSpPr>
        <p:spPr>
          <a:xfrm>
            <a:off x="251520" y="751451"/>
            <a:ext cx="4572000" cy="461665"/>
          </a:xfrm>
          <a:prstGeom prst="rect">
            <a:avLst/>
          </a:prstGeom>
          <a:noFill/>
        </p:spPr>
        <p:txBody>
          <a:bodyPr wrap="square">
            <a:spAutoFit/>
          </a:bodyPr>
          <a:lstStyle/>
          <a:p>
            <a:r>
              <a:rPr lang="en-US" sz="2400" b="1" i="0" u="none" strike="noStrike" baseline="0" dirty="0">
                <a:solidFill>
                  <a:srgbClr val="000000"/>
                </a:solidFill>
                <a:latin typeface="PAICE C+ Gulliver IT"/>
              </a:rPr>
              <a:t>Data and procedure </a:t>
            </a:r>
            <a:endParaRPr lang="en-US" sz="2400" b="1" dirty="0"/>
          </a:p>
        </p:txBody>
      </p:sp>
      <p:sp>
        <p:nvSpPr>
          <p:cNvPr id="6" name="TextBox 5">
            <a:extLst>
              <a:ext uri="{FF2B5EF4-FFF2-40B4-BE49-F238E27FC236}">
                <a16:creationId xmlns:a16="http://schemas.microsoft.com/office/drawing/2014/main" id="{7BD6832E-3E23-8EC7-99F7-8A9FCBD93C22}"/>
              </a:ext>
            </a:extLst>
          </p:cNvPr>
          <p:cNvSpPr txBox="1"/>
          <p:nvPr/>
        </p:nvSpPr>
        <p:spPr>
          <a:xfrm>
            <a:off x="251520" y="1213116"/>
            <a:ext cx="8640960" cy="1754326"/>
          </a:xfrm>
          <a:prstGeom prst="rect">
            <a:avLst/>
          </a:prstGeom>
          <a:noFill/>
        </p:spPr>
        <p:txBody>
          <a:bodyPr wrap="square">
            <a:spAutoFit/>
          </a:bodyPr>
          <a:lstStyle/>
          <a:p>
            <a:r>
              <a:rPr lang="en-US" sz="1800" b="0" i="0" u="none" strike="noStrike" baseline="0" dirty="0">
                <a:solidFill>
                  <a:srgbClr val="000000"/>
                </a:solidFill>
                <a:latin typeface="PAIAD K+ Gulliver RM"/>
              </a:rPr>
              <a:t>The empirical context for this study is </a:t>
            </a:r>
            <a:r>
              <a:rPr lang="en-US" sz="1800" b="1" i="0" u="none" strike="noStrike" baseline="0" dirty="0">
                <a:solidFill>
                  <a:srgbClr val="000000"/>
                </a:solidFill>
                <a:latin typeface="PAIAD K+ Gulliver RM"/>
              </a:rPr>
              <a:t>the manufacturing sector </a:t>
            </a:r>
            <a:r>
              <a:rPr lang="en-US" sz="1800" b="0" i="0" u="none" strike="noStrike" baseline="0" dirty="0">
                <a:solidFill>
                  <a:srgbClr val="000000"/>
                </a:solidFill>
                <a:latin typeface="PAIAD K+ Gulliver RM"/>
              </a:rPr>
              <a:t>and our unit of analysis is a buying firm that experienced at least one disruption in its upstream supply chain during a </a:t>
            </a:r>
            <a:r>
              <a:rPr lang="en-US" sz="1800" b="1" i="0" u="none" strike="noStrike" baseline="0" dirty="0">
                <a:solidFill>
                  <a:srgbClr val="000000"/>
                </a:solidFill>
                <a:latin typeface="PAIAD K+ Gulliver RM"/>
              </a:rPr>
              <a:t>period of 12 months. </a:t>
            </a:r>
          </a:p>
          <a:p>
            <a:endParaRPr lang="en-US" dirty="0">
              <a:solidFill>
                <a:srgbClr val="000000"/>
              </a:solidFill>
              <a:latin typeface="PAIAD K+ Gulliver RM"/>
            </a:endParaRPr>
          </a:p>
          <a:p>
            <a:r>
              <a:rPr lang="en-US" sz="1800" b="0" i="0" u="none" strike="noStrike" baseline="0" dirty="0">
                <a:solidFill>
                  <a:srgbClr val="000000"/>
                </a:solidFill>
                <a:latin typeface="PAIAD K+ Gulliver RM"/>
              </a:rPr>
              <a:t>Primary data were collected in 2007 by means of a self-administered Internet-based survey of </a:t>
            </a:r>
            <a:r>
              <a:rPr lang="en-US" sz="1800" b="1" i="0" u="none" strike="noStrike" baseline="0" dirty="0">
                <a:solidFill>
                  <a:srgbClr val="000000"/>
                </a:solidFill>
                <a:latin typeface="PAIAD K+ Gulliver RM"/>
              </a:rPr>
              <a:t>3945 firms in Germany, Austria, and Switzerland.</a:t>
            </a:r>
            <a:endParaRPr lang="en-US" b="1" dirty="0"/>
          </a:p>
        </p:txBody>
      </p:sp>
    </p:spTree>
    <p:extLst>
      <p:ext uri="{BB962C8B-B14F-4D97-AF65-F5344CB8AC3E}">
        <p14:creationId xmlns:p14="http://schemas.microsoft.com/office/powerpoint/2010/main" val="11888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EF9C4-0121-8C03-1C39-0F0D99B3B102}"/>
              </a:ext>
            </a:extLst>
          </p:cNvPr>
          <p:cNvSpPr>
            <a:spLocks noGrp="1"/>
          </p:cNvSpPr>
          <p:nvPr>
            <p:ph type="body" sz="quarter" idx="10"/>
          </p:nvPr>
        </p:nvSpPr>
        <p:spPr>
          <a:xfrm>
            <a:off x="467544" y="267494"/>
            <a:ext cx="3528392" cy="543185"/>
          </a:xfrm>
        </p:spPr>
        <p:txBody>
          <a:bodyPr/>
          <a:lstStyle/>
          <a:p>
            <a:r>
              <a:rPr lang="en-US" sz="2800" b="1" i="0" u="none" strike="noStrike" baseline="0" dirty="0">
                <a:solidFill>
                  <a:srgbClr val="000000"/>
                </a:solidFill>
                <a:latin typeface="PAICE C+ Gulliver IT"/>
              </a:rPr>
              <a:t>Data and procedure </a:t>
            </a:r>
            <a:endParaRPr lang="en-US" sz="2800" b="1" dirty="0"/>
          </a:p>
        </p:txBody>
      </p:sp>
      <p:pic>
        <p:nvPicPr>
          <p:cNvPr id="4" name="Picture 3">
            <a:extLst>
              <a:ext uri="{FF2B5EF4-FFF2-40B4-BE49-F238E27FC236}">
                <a16:creationId xmlns:a16="http://schemas.microsoft.com/office/drawing/2014/main" id="{43655C29-2B43-4136-4336-6FB1742386F3}"/>
              </a:ext>
            </a:extLst>
          </p:cNvPr>
          <p:cNvPicPr>
            <a:picLocks noChangeAspect="1"/>
          </p:cNvPicPr>
          <p:nvPr/>
        </p:nvPicPr>
        <p:blipFill>
          <a:blip r:embed="rId2"/>
          <a:stretch>
            <a:fillRect/>
          </a:stretch>
        </p:blipFill>
        <p:spPr>
          <a:xfrm>
            <a:off x="323528" y="915566"/>
            <a:ext cx="2952328" cy="3672408"/>
          </a:xfrm>
          <a:prstGeom prst="rect">
            <a:avLst/>
          </a:prstGeom>
        </p:spPr>
      </p:pic>
      <p:sp>
        <p:nvSpPr>
          <p:cNvPr id="6" name="TextBox 5">
            <a:extLst>
              <a:ext uri="{FF2B5EF4-FFF2-40B4-BE49-F238E27FC236}">
                <a16:creationId xmlns:a16="http://schemas.microsoft.com/office/drawing/2014/main" id="{35458069-38EC-7199-70CE-3EA64F589316}"/>
              </a:ext>
            </a:extLst>
          </p:cNvPr>
          <p:cNvSpPr txBox="1"/>
          <p:nvPr/>
        </p:nvSpPr>
        <p:spPr>
          <a:xfrm>
            <a:off x="3131840" y="1059582"/>
            <a:ext cx="5904656" cy="3693319"/>
          </a:xfrm>
          <a:prstGeom prst="rect">
            <a:avLst/>
          </a:prstGeom>
          <a:noFill/>
        </p:spPr>
        <p:txBody>
          <a:bodyPr wrap="square">
            <a:spAutoFit/>
          </a:bodyPr>
          <a:lstStyle/>
          <a:p>
            <a:r>
              <a:rPr lang="en-US" sz="1800" b="0" i="0" u="none" strike="noStrike" baseline="0" dirty="0">
                <a:solidFill>
                  <a:srgbClr val="000000"/>
                </a:solidFill>
                <a:latin typeface="PAIAD K+ Gulliver RM"/>
              </a:rPr>
              <a:t>The total annual revenues of the respondents’ firms in 2006 ranged </a:t>
            </a:r>
            <a:r>
              <a:rPr lang="en-US" sz="1800" b="1" i="0" u="none" strike="noStrike" baseline="0" dirty="0">
                <a:solidFill>
                  <a:srgbClr val="000000"/>
                </a:solidFill>
                <a:latin typeface="PAIAD K+ Gulliver RM"/>
              </a:rPr>
              <a:t>from US $1 million to US$14.5billion(</a:t>
            </a:r>
            <a:r>
              <a:rPr lang="en-US" sz="1800" b="1" i="0" u="none" strike="noStrike" baseline="0" dirty="0">
                <a:solidFill>
                  <a:srgbClr val="000000"/>
                </a:solidFill>
                <a:latin typeface="PAICE C+ Gulliver IT"/>
              </a:rPr>
              <a:t>M</a:t>
            </a:r>
            <a:r>
              <a:rPr lang="en-US" sz="1800" b="1" i="0" u="none" strike="noStrike" baseline="0" dirty="0">
                <a:solidFill>
                  <a:srgbClr val="000000"/>
                </a:solidFill>
                <a:latin typeface="PAIAD K+ Gulliver RM"/>
              </a:rPr>
              <a:t>= US-$491.98million, </a:t>
            </a:r>
            <a:r>
              <a:rPr lang="en-US" sz="1800" b="1" i="0" u="none" strike="noStrike" baseline="0" dirty="0">
                <a:solidFill>
                  <a:srgbClr val="000000"/>
                </a:solidFill>
                <a:latin typeface="PAICE C+ Gulliver IT"/>
              </a:rPr>
              <a:t>SD </a:t>
            </a:r>
            <a:r>
              <a:rPr lang="en-US" sz="1800" b="1" i="0" u="none" strike="noStrike" baseline="0" dirty="0">
                <a:solidFill>
                  <a:srgbClr val="000000"/>
                </a:solidFill>
                <a:latin typeface="PAIAD K+ Gulliver RM"/>
              </a:rPr>
              <a:t>= 1474.32 million) </a:t>
            </a:r>
            <a:endParaRPr lang="en-US" sz="1800" b="0" i="0" u="none" strike="noStrike" baseline="0" dirty="0">
              <a:solidFill>
                <a:srgbClr val="000000"/>
              </a:solidFill>
              <a:latin typeface="PAIAD K+ Gulliver RM"/>
            </a:endParaRPr>
          </a:p>
          <a:p>
            <a:endParaRPr lang="en-US" dirty="0">
              <a:solidFill>
                <a:srgbClr val="000000"/>
              </a:solidFill>
              <a:latin typeface="PAIAD K+ Gulliver RM"/>
            </a:endParaRPr>
          </a:p>
          <a:p>
            <a:r>
              <a:rPr lang="en-US" dirty="0">
                <a:solidFill>
                  <a:srgbClr val="000000"/>
                </a:solidFill>
                <a:latin typeface="PAIAD K+ Gulliver RM"/>
              </a:rPr>
              <a:t>N</a:t>
            </a:r>
            <a:r>
              <a:rPr lang="en-US" sz="1800" b="0" i="0" u="none" strike="noStrike" baseline="0" dirty="0">
                <a:solidFill>
                  <a:srgbClr val="000000"/>
                </a:solidFill>
                <a:latin typeface="PAIAD K+ Gulliver RM"/>
              </a:rPr>
              <a:t>umber of employees ranged from fewer than </a:t>
            </a:r>
            <a:r>
              <a:rPr lang="en-US" sz="1800" b="1" i="0" u="none" strike="noStrike" baseline="0" dirty="0">
                <a:solidFill>
                  <a:srgbClr val="000000"/>
                </a:solidFill>
                <a:latin typeface="PAIAD K+ Gulliver RM"/>
              </a:rPr>
              <a:t>100 to 40000(</a:t>
            </a:r>
            <a:r>
              <a:rPr lang="en-US" sz="1800" b="1" i="0" u="none" strike="noStrike" baseline="0" dirty="0">
                <a:solidFill>
                  <a:srgbClr val="000000"/>
                </a:solidFill>
                <a:latin typeface="PAICE C+ Gulliver IT"/>
              </a:rPr>
              <a:t>M</a:t>
            </a:r>
            <a:r>
              <a:rPr lang="en-US" sz="1800" b="1" i="0" u="none" strike="noStrike" baseline="0" dirty="0">
                <a:solidFill>
                  <a:srgbClr val="000000"/>
                </a:solidFill>
                <a:latin typeface="PAIAD K+ Gulliver RM"/>
              </a:rPr>
              <a:t>= 1388.63, </a:t>
            </a:r>
            <a:r>
              <a:rPr lang="en-US" sz="1800" b="1" i="0" u="none" strike="noStrike" baseline="0" dirty="0">
                <a:solidFill>
                  <a:srgbClr val="000000"/>
                </a:solidFill>
                <a:latin typeface="PAICE C+ Gulliver IT"/>
              </a:rPr>
              <a:t>SD </a:t>
            </a:r>
            <a:r>
              <a:rPr lang="en-US" sz="1800" b="1" i="0" u="none" strike="noStrike" baseline="0" dirty="0">
                <a:solidFill>
                  <a:srgbClr val="000000"/>
                </a:solidFill>
                <a:latin typeface="PAIAD K+ Gulliver RM"/>
              </a:rPr>
              <a:t>= 3803.15). </a:t>
            </a:r>
            <a:r>
              <a:rPr lang="en-US" sz="1800" b="0" i="0" u="none" strike="noStrike" baseline="0" dirty="0">
                <a:solidFill>
                  <a:srgbClr val="000000"/>
                </a:solidFill>
                <a:latin typeface="PAIAD K+ Gulliver RM"/>
              </a:rPr>
              <a:t>Most of the respondents were    </a:t>
            </a:r>
            <a:r>
              <a:rPr lang="en-US" sz="1800" b="1" i="0" u="none" strike="noStrike" baseline="0" dirty="0">
                <a:solidFill>
                  <a:srgbClr val="000000"/>
                </a:solidFill>
                <a:latin typeface="PAIAD K+ Gulliver RM"/>
              </a:rPr>
              <a:t>senior managers </a:t>
            </a:r>
            <a:r>
              <a:rPr lang="en-US" sz="1800" b="0" i="0" u="none" strike="noStrike" baseline="0" dirty="0">
                <a:solidFill>
                  <a:srgbClr val="000000"/>
                </a:solidFill>
                <a:latin typeface="PAIAD K+ Gulliver RM"/>
              </a:rPr>
              <a:t>in purchasing who had been in their current   positions for  an average of </a:t>
            </a:r>
            <a:r>
              <a:rPr lang="en-US" sz="1800" b="1" i="0" u="none" strike="noStrike" baseline="0" dirty="0">
                <a:solidFill>
                  <a:srgbClr val="000000"/>
                </a:solidFill>
                <a:latin typeface="PAIAD K+ Gulliver RM"/>
              </a:rPr>
              <a:t>6.9 years (</a:t>
            </a:r>
            <a:r>
              <a:rPr lang="en-US" sz="1800" b="1" i="0" u="none" strike="noStrike" baseline="0" dirty="0">
                <a:solidFill>
                  <a:srgbClr val="000000"/>
                </a:solidFill>
                <a:latin typeface="PAICE C+ Gulliver IT"/>
              </a:rPr>
              <a:t>SD </a:t>
            </a:r>
            <a:r>
              <a:rPr lang="en-US" sz="1800" b="1" i="0" u="none" strike="noStrike" baseline="0" dirty="0">
                <a:solidFill>
                  <a:srgbClr val="000000"/>
                </a:solidFill>
                <a:latin typeface="PAIAD K+ Gulliver RM"/>
              </a:rPr>
              <a:t>= 5.90</a:t>
            </a:r>
            <a:r>
              <a:rPr lang="en-US" sz="1800" b="0" i="0" u="none" strike="noStrike" baseline="0" dirty="0">
                <a:solidFill>
                  <a:srgbClr val="000000"/>
                </a:solidFill>
                <a:latin typeface="PAIAD K+ Gulliver RM"/>
              </a:rPr>
              <a:t>) and with      their firms for </a:t>
            </a:r>
            <a:r>
              <a:rPr lang="en-US" sz="1800" b="1" i="0" u="none" strike="noStrike" baseline="0" dirty="0">
                <a:solidFill>
                  <a:srgbClr val="000000"/>
                </a:solidFill>
                <a:latin typeface="PAIAD K+ Gulliver RM"/>
              </a:rPr>
              <a:t>11.57years(</a:t>
            </a:r>
            <a:r>
              <a:rPr lang="en-US" sz="1800" b="1" i="0" u="none" strike="noStrike" baseline="0" dirty="0">
                <a:solidFill>
                  <a:srgbClr val="000000"/>
                </a:solidFill>
                <a:latin typeface="PAICE C+ Gulliver IT"/>
              </a:rPr>
              <a:t>SD </a:t>
            </a:r>
            <a:r>
              <a:rPr lang="en-US" sz="1800" b="1" i="0" u="none" strike="noStrike" baseline="0" dirty="0">
                <a:solidFill>
                  <a:srgbClr val="000000"/>
                </a:solidFill>
                <a:latin typeface="PAIAD K+ Gulliver RM"/>
              </a:rPr>
              <a:t>= 9.30).</a:t>
            </a:r>
            <a:endParaRPr lang="en-US" b="1" dirty="0">
              <a:solidFill>
                <a:srgbClr val="000000"/>
              </a:solidFill>
              <a:latin typeface="PAIAD K+ Gulliver RM"/>
            </a:endParaRPr>
          </a:p>
          <a:p>
            <a:endParaRPr lang="en-US" sz="1800" b="1" i="0" u="none" strike="noStrike" baseline="0" dirty="0">
              <a:solidFill>
                <a:srgbClr val="000000"/>
              </a:solidFill>
              <a:latin typeface="PAIAD K+ Gulliver RM"/>
            </a:endParaRPr>
          </a:p>
          <a:p>
            <a:r>
              <a:rPr lang="en-US" sz="1800" b="0" i="0" u="none" strike="noStrike" baseline="0" dirty="0">
                <a:solidFill>
                  <a:srgbClr val="000000"/>
                </a:solidFill>
                <a:latin typeface="PAIAD K+ Gulliver RM"/>
              </a:rPr>
              <a:t> </a:t>
            </a:r>
            <a:r>
              <a:rPr lang="en-US" b="1" dirty="0">
                <a:solidFill>
                  <a:srgbClr val="000000"/>
                </a:solidFill>
                <a:latin typeface="PAIAD K+ Gulliver RM"/>
              </a:rPr>
              <a:t>W</a:t>
            </a:r>
            <a:r>
              <a:rPr lang="en-US" sz="1800" b="1" i="0" u="none" strike="noStrike" baseline="0" dirty="0">
                <a:solidFill>
                  <a:srgbClr val="000000"/>
                </a:solidFill>
                <a:latin typeface="PAIAD K+ Gulliver RM"/>
              </a:rPr>
              <a:t>ork experience </a:t>
            </a:r>
            <a:r>
              <a:rPr lang="en-US" sz="1800" b="0" i="0" u="none" strike="noStrike" baseline="0" dirty="0">
                <a:solidFill>
                  <a:srgbClr val="000000"/>
                </a:solidFill>
                <a:latin typeface="PAIAD K+ Gulliver RM"/>
              </a:rPr>
              <a:t>consisted of  purchasing, logistics ,or           supply chain management for an  average of </a:t>
            </a:r>
            <a:r>
              <a:rPr lang="en-US" sz="1800" b="1" i="0" u="none" strike="noStrike" baseline="0" dirty="0">
                <a:solidFill>
                  <a:srgbClr val="000000"/>
                </a:solidFill>
                <a:latin typeface="PAIAD K+ Gulliver RM"/>
              </a:rPr>
              <a:t>14.37 years        (</a:t>
            </a:r>
            <a:r>
              <a:rPr lang="en-US" sz="1800" b="1" i="0" u="none" strike="noStrike" baseline="0" dirty="0">
                <a:solidFill>
                  <a:srgbClr val="000000"/>
                </a:solidFill>
                <a:latin typeface="PAICE C+ Gulliver IT"/>
              </a:rPr>
              <a:t>SD </a:t>
            </a:r>
            <a:r>
              <a:rPr lang="en-US" sz="1800" b="1" i="0" u="none" strike="noStrike" baseline="0" dirty="0">
                <a:solidFill>
                  <a:srgbClr val="000000"/>
                </a:solidFill>
                <a:latin typeface="PAIAD K+ Gulliver RM"/>
              </a:rPr>
              <a:t>= 8.42). </a:t>
            </a:r>
            <a:endParaRPr lang="en-US" b="1" dirty="0"/>
          </a:p>
        </p:txBody>
      </p:sp>
    </p:spTree>
    <p:extLst>
      <p:ext uri="{BB962C8B-B14F-4D97-AF65-F5344CB8AC3E}">
        <p14:creationId xmlns:p14="http://schemas.microsoft.com/office/powerpoint/2010/main" val="145457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EF2133-208A-E089-D8BE-45958E74680D}"/>
              </a:ext>
            </a:extLst>
          </p:cNvPr>
          <p:cNvSpPr>
            <a:spLocks noGrp="1"/>
          </p:cNvSpPr>
          <p:nvPr>
            <p:ph type="body" sz="quarter" idx="10"/>
          </p:nvPr>
        </p:nvSpPr>
        <p:spPr>
          <a:xfrm>
            <a:off x="251521" y="195486"/>
            <a:ext cx="4392488" cy="543185"/>
          </a:xfrm>
        </p:spPr>
        <p:txBody>
          <a:bodyPr/>
          <a:lstStyle/>
          <a:p>
            <a:r>
              <a:rPr lang="en-US" sz="2800" b="1" i="0" u="none" strike="noStrike" baseline="0" dirty="0">
                <a:solidFill>
                  <a:srgbClr val="000000"/>
                </a:solidFill>
                <a:latin typeface="PAICE C+ Gulliver IT"/>
              </a:rPr>
              <a:t>Data and procedure: Conti…</a:t>
            </a:r>
            <a:endParaRPr lang="en-US" sz="2800" b="1" dirty="0"/>
          </a:p>
        </p:txBody>
      </p:sp>
      <p:sp>
        <p:nvSpPr>
          <p:cNvPr id="4" name="TextBox 3">
            <a:extLst>
              <a:ext uri="{FF2B5EF4-FFF2-40B4-BE49-F238E27FC236}">
                <a16:creationId xmlns:a16="http://schemas.microsoft.com/office/drawing/2014/main" id="{AC6C936E-EEC5-0AD9-6203-C5086317AE21}"/>
              </a:ext>
            </a:extLst>
          </p:cNvPr>
          <p:cNvSpPr txBox="1"/>
          <p:nvPr/>
        </p:nvSpPr>
        <p:spPr>
          <a:xfrm>
            <a:off x="2771800" y="750977"/>
            <a:ext cx="4572000" cy="461665"/>
          </a:xfrm>
          <a:prstGeom prst="rect">
            <a:avLst/>
          </a:prstGeom>
          <a:noFill/>
        </p:spPr>
        <p:txBody>
          <a:bodyPr wrap="square">
            <a:spAutoFit/>
          </a:bodyPr>
          <a:lstStyle/>
          <a:p>
            <a:r>
              <a:rPr lang="en-US" sz="2400" b="1" i="0" u="none" strike="noStrike" baseline="0" dirty="0">
                <a:solidFill>
                  <a:srgbClr val="000000"/>
                </a:solidFill>
                <a:latin typeface="PAICE C+ Gulliver IT"/>
              </a:rPr>
              <a:t>Dependent variable </a:t>
            </a:r>
            <a:endParaRPr lang="en-US" sz="2400" b="1" dirty="0"/>
          </a:p>
        </p:txBody>
      </p:sp>
      <p:sp>
        <p:nvSpPr>
          <p:cNvPr id="6" name="TextBox 5">
            <a:extLst>
              <a:ext uri="{FF2B5EF4-FFF2-40B4-BE49-F238E27FC236}">
                <a16:creationId xmlns:a16="http://schemas.microsoft.com/office/drawing/2014/main" id="{C8F7364D-4CD8-5525-7571-7240A491400B}"/>
              </a:ext>
            </a:extLst>
          </p:cNvPr>
          <p:cNvSpPr txBox="1"/>
          <p:nvPr/>
        </p:nvSpPr>
        <p:spPr>
          <a:xfrm>
            <a:off x="265022" y="1224948"/>
            <a:ext cx="8627458" cy="646331"/>
          </a:xfrm>
          <a:prstGeom prst="rect">
            <a:avLst/>
          </a:prstGeom>
          <a:noFill/>
        </p:spPr>
        <p:txBody>
          <a:bodyPr wrap="square">
            <a:spAutoFit/>
          </a:bodyPr>
          <a:lstStyle/>
          <a:p>
            <a:r>
              <a:rPr lang="en-US" sz="1800" b="0" i="0" u="none" strike="noStrike" baseline="0" dirty="0">
                <a:solidFill>
                  <a:srgbClr val="000000"/>
                </a:solidFill>
                <a:latin typeface="PAICE C+ Gulliver IT"/>
              </a:rPr>
              <a:t>Supply chain disruptions </a:t>
            </a:r>
            <a:r>
              <a:rPr lang="en-US" sz="1800" b="0" i="0" u="none" strike="noStrike" baseline="0" dirty="0">
                <a:solidFill>
                  <a:srgbClr val="000000"/>
                </a:solidFill>
                <a:latin typeface="PAIAD K+ Gulliver RM"/>
              </a:rPr>
              <a:t>(</a:t>
            </a:r>
            <a:r>
              <a:rPr lang="en-US" sz="1800" b="0" i="0" u="none" strike="noStrike" baseline="0" dirty="0">
                <a:solidFill>
                  <a:srgbClr val="000000"/>
                </a:solidFill>
                <a:latin typeface="PAICE C+ Gulliver IT"/>
              </a:rPr>
              <a:t>D</a:t>
            </a:r>
            <a:r>
              <a:rPr lang="en-US" sz="1800" b="0" i="0" u="none" strike="noStrike" baseline="0" dirty="0">
                <a:solidFill>
                  <a:srgbClr val="000000"/>
                </a:solidFill>
                <a:latin typeface="PAIAD K+ Gulliver RM"/>
              </a:rPr>
              <a:t>),the author asked the respondents for the number of supply chain disruptions experienced for the12months from January1 through December31,2006.</a:t>
            </a:r>
            <a:endParaRPr lang="en-US" dirty="0"/>
          </a:p>
        </p:txBody>
      </p:sp>
      <p:sp>
        <p:nvSpPr>
          <p:cNvPr id="8" name="TextBox 7">
            <a:extLst>
              <a:ext uri="{FF2B5EF4-FFF2-40B4-BE49-F238E27FC236}">
                <a16:creationId xmlns:a16="http://schemas.microsoft.com/office/drawing/2014/main" id="{CA42529F-275E-EAD5-A12F-A7630CD0FB4D}"/>
              </a:ext>
            </a:extLst>
          </p:cNvPr>
          <p:cNvSpPr txBox="1"/>
          <p:nvPr/>
        </p:nvSpPr>
        <p:spPr>
          <a:xfrm>
            <a:off x="251520" y="2034390"/>
            <a:ext cx="8496945" cy="646331"/>
          </a:xfrm>
          <a:prstGeom prst="rect">
            <a:avLst/>
          </a:prstGeom>
          <a:noFill/>
        </p:spPr>
        <p:txBody>
          <a:bodyPr wrap="square">
            <a:spAutoFit/>
          </a:bodyPr>
          <a:lstStyle/>
          <a:p>
            <a:r>
              <a:rPr lang="en-US" sz="1800" b="0" i="0" u="none" strike="noStrike" baseline="0" dirty="0">
                <a:solidFill>
                  <a:srgbClr val="000000"/>
                </a:solidFill>
                <a:latin typeface="PAIAD K+ Gulliver RM"/>
              </a:rPr>
              <a:t>The distribution of this variable was </a:t>
            </a:r>
            <a:r>
              <a:rPr lang="en-US" sz="1800" b="1" i="0" u="none" strike="noStrike" baseline="0" dirty="0">
                <a:solidFill>
                  <a:srgbClr val="000000"/>
                </a:solidFill>
                <a:latin typeface="PAIAD K+ Gulliver RM"/>
              </a:rPr>
              <a:t>highly positively </a:t>
            </a:r>
            <a:r>
              <a:rPr lang="en-US" sz="1800" b="0" i="0" u="none" strike="noStrike" baseline="0" dirty="0">
                <a:solidFill>
                  <a:srgbClr val="000000"/>
                </a:solidFill>
                <a:latin typeface="PAIAD K+ Gulliver RM"/>
              </a:rPr>
              <a:t>skewed with a </a:t>
            </a:r>
            <a:r>
              <a:rPr lang="en-US" sz="1800" b="1" i="0" u="none" strike="noStrike" baseline="0" dirty="0">
                <a:solidFill>
                  <a:srgbClr val="000000"/>
                </a:solidFill>
                <a:latin typeface="PAIAD K+ Gulliver RM"/>
              </a:rPr>
              <a:t>mean of 13.89 (</a:t>
            </a:r>
            <a:r>
              <a:rPr lang="en-US" sz="1800" b="1" i="0" u="none" strike="noStrike" baseline="0" dirty="0">
                <a:solidFill>
                  <a:srgbClr val="000000"/>
                </a:solidFill>
                <a:latin typeface="PAICE C+ Gulliver IT"/>
              </a:rPr>
              <a:t>SD </a:t>
            </a:r>
            <a:r>
              <a:rPr lang="en-US" sz="1800" b="1" i="0" u="none" strike="noStrike" baseline="0" dirty="0">
                <a:solidFill>
                  <a:srgbClr val="000000"/>
                </a:solidFill>
                <a:latin typeface="PAIAD K+ Gulliver RM"/>
              </a:rPr>
              <a:t>= 55.19),and a minimum of 1and a maximum of1000.</a:t>
            </a:r>
            <a:endParaRPr lang="en-US" b="1" dirty="0"/>
          </a:p>
        </p:txBody>
      </p:sp>
      <p:sp>
        <p:nvSpPr>
          <p:cNvPr id="10" name="TextBox 9">
            <a:extLst>
              <a:ext uri="{FF2B5EF4-FFF2-40B4-BE49-F238E27FC236}">
                <a16:creationId xmlns:a16="http://schemas.microsoft.com/office/drawing/2014/main" id="{F1A90708-D266-FF08-032D-96825DDA7129}"/>
              </a:ext>
            </a:extLst>
          </p:cNvPr>
          <p:cNvSpPr txBox="1"/>
          <p:nvPr/>
        </p:nvSpPr>
        <p:spPr>
          <a:xfrm>
            <a:off x="2771800" y="2705333"/>
            <a:ext cx="4572000" cy="461665"/>
          </a:xfrm>
          <a:prstGeom prst="rect">
            <a:avLst/>
          </a:prstGeom>
          <a:noFill/>
        </p:spPr>
        <p:txBody>
          <a:bodyPr wrap="square">
            <a:spAutoFit/>
          </a:bodyPr>
          <a:lstStyle/>
          <a:p>
            <a:r>
              <a:rPr lang="en-US" sz="2400" b="1" i="0" u="none" strike="noStrike" baseline="0" dirty="0">
                <a:solidFill>
                  <a:srgbClr val="000000"/>
                </a:solidFill>
                <a:latin typeface="PAICE C+ Gulliver IT"/>
              </a:rPr>
              <a:t>Independent variables </a:t>
            </a:r>
            <a:endParaRPr lang="en-US" sz="2400" b="1" dirty="0"/>
          </a:p>
        </p:txBody>
      </p:sp>
      <p:sp>
        <p:nvSpPr>
          <p:cNvPr id="12" name="TextBox 11">
            <a:extLst>
              <a:ext uri="{FF2B5EF4-FFF2-40B4-BE49-F238E27FC236}">
                <a16:creationId xmlns:a16="http://schemas.microsoft.com/office/drawing/2014/main" id="{EE82FDB6-0467-C1AA-E066-6E7CA26B311C}"/>
              </a:ext>
            </a:extLst>
          </p:cNvPr>
          <p:cNvSpPr txBox="1"/>
          <p:nvPr/>
        </p:nvSpPr>
        <p:spPr>
          <a:xfrm>
            <a:off x="265023" y="3237776"/>
            <a:ext cx="8627458" cy="1477328"/>
          </a:xfrm>
          <a:prstGeom prst="rect">
            <a:avLst/>
          </a:prstGeom>
          <a:noFill/>
        </p:spPr>
        <p:txBody>
          <a:bodyPr wrap="square">
            <a:spAutoFit/>
          </a:bodyPr>
          <a:lstStyle/>
          <a:p>
            <a:r>
              <a:rPr lang="en-US" b="1" dirty="0">
                <a:solidFill>
                  <a:srgbClr val="000000"/>
                </a:solidFill>
                <a:latin typeface="PAICE C+ Gulliver IT"/>
              </a:rPr>
              <a:t>H</a:t>
            </a:r>
            <a:r>
              <a:rPr lang="en-US" sz="1800" b="1" i="0" u="none" strike="noStrike" baseline="0" dirty="0">
                <a:solidFill>
                  <a:srgbClr val="000000"/>
                </a:solidFill>
                <a:latin typeface="PAICE C+ Gulliver IT"/>
              </a:rPr>
              <a:t>orizontal supply chain complexity </a:t>
            </a:r>
            <a:r>
              <a:rPr lang="en-US" sz="1800" b="1" i="0" u="none" strike="noStrike" baseline="0" dirty="0">
                <a:solidFill>
                  <a:srgbClr val="000000"/>
                </a:solidFill>
                <a:latin typeface="PAIAD K+ Gulliver RM"/>
              </a:rPr>
              <a:t>(</a:t>
            </a:r>
            <a:r>
              <a:rPr lang="en-US" sz="1800" b="1" i="0" u="none" strike="noStrike" baseline="0" dirty="0">
                <a:solidFill>
                  <a:srgbClr val="000000"/>
                </a:solidFill>
                <a:latin typeface="PAICE C+ Gulliver IT"/>
              </a:rPr>
              <a:t>HC</a:t>
            </a:r>
            <a:r>
              <a:rPr lang="en-US" sz="1800" b="1" i="0" u="none" strike="noStrike" baseline="0" dirty="0">
                <a:solidFill>
                  <a:srgbClr val="000000"/>
                </a:solidFill>
                <a:latin typeface="PAIAD K+ Gulliver RM"/>
              </a:rPr>
              <a:t>) </a:t>
            </a:r>
            <a:r>
              <a:rPr lang="en-US" sz="1800" b="0" i="0" u="none" strike="noStrike" baseline="0" dirty="0">
                <a:solidFill>
                  <a:srgbClr val="000000"/>
                </a:solidFill>
                <a:latin typeface="PAIAD K+ Gulliver RM"/>
              </a:rPr>
              <a:t>was measured as the number of direct suppliers of the focal firm. </a:t>
            </a:r>
          </a:p>
          <a:p>
            <a:endParaRPr lang="en-US" dirty="0">
              <a:solidFill>
                <a:srgbClr val="000000"/>
              </a:solidFill>
              <a:latin typeface="PAIAD K+ Gulliver RM"/>
            </a:endParaRPr>
          </a:p>
          <a:p>
            <a:r>
              <a:rPr lang="en-US" sz="1800" b="0" i="0" u="none" strike="noStrike" baseline="0" dirty="0">
                <a:solidFill>
                  <a:srgbClr val="000000"/>
                </a:solidFill>
                <a:latin typeface="PAIAD K+ Gulliver RM"/>
              </a:rPr>
              <a:t> </a:t>
            </a:r>
            <a:r>
              <a:rPr lang="en-US" b="1" dirty="0">
                <a:solidFill>
                  <a:srgbClr val="000000"/>
                </a:solidFill>
                <a:latin typeface="PAICE C+ Gulliver IT"/>
              </a:rPr>
              <a:t>V</a:t>
            </a:r>
            <a:r>
              <a:rPr lang="en-US" sz="1800" b="1" i="0" u="none" strike="noStrike" baseline="0" dirty="0">
                <a:solidFill>
                  <a:srgbClr val="000000"/>
                </a:solidFill>
                <a:latin typeface="PAICE C+ Gulliver IT"/>
              </a:rPr>
              <a:t>ertical supply chain complexity </a:t>
            </a:r>
            <a:r>
              <a:rPr lang="en-US" sz="1800" b="1" i="0" u="none" strike="noStrike" baseline="0" dirty="0">
                <a:solidFill>
                  <a:srgbClr val="000000"/>
                </a:solidFill>
                <a:latin typeface="PAIAD K+ Gulliver RM"/>
              </a:rPr>
              <a:t>(</a:t>
            </a:r>
            <a:r>
              <a:rPr lang="en-US" sz="1800" b="1" i="0" u="none" strike="noStrike" baseline="0" dirty="0">
                <a:solidFill>
                  <a:srgbClr val="000000"/>
                </a:solidFill>
                <a:latin typeface="PAICE C+ Gulliver IT"/>
              </a:rPr>
              <a:t>VC</a:t>
            </a:r>
            <a:r>
              <a:rPr lang="en-US" sz="1800" b="0" i="0" u="none" strike="noStrike" baseline="0" dirty="0">
                <a:solidFill>
                  <a:srgbClr val="000000"/>
                </a:solidFill>
                <a:latin typeface="PAIAD K+ Gulliver RM"/>
              </a:rPr>
              <a:t>), we used the analogy of a typical automotive </a:t>
            </a:r>
            <a:r>
              <a:rPr lang="en-US" sz="1800" b="0" i="0" u="none" strike="noStrike" baseline="0" dirty="0" err="1">
                <a:solidFill>
                  <a:srgbClr val="000000"/>
                </a:solidFill>
                <a:latin typeface="PAIAD K+ Gulliver RM"/>
              </a:rPr>
              <a:t>supplychain</a:t>
            </a:r>
            <a:r>
              <a:rPr lang="en-US" sz="1800" b="0" i="0" u="none" strike="noStrike" baseline="0" dirty="0">
                <a:solidFill>
                  <a:srgbClr val="000000"/>
                </a:solidFill>
                <a:latin typeface="PAIAD K+ Gulliver RM"/>
              </a:rPr>
              <a:t> and asked the respondents: “</a:t>
            </a:r>
            <a:endParaRPr lang="en-US" dirty="0"/>
          </a:p>
        </p:txBody>
      </p:sp>
    </p:spTree>
    <p:extLst>
      <p:ext uri="{BB962C8B-B14F-4D97-AF65-F5344CB8AC3E}">
        <p14:creationId xmlns:p14="http://schemas.microsoft.com/office/powerpoint/2010/main" val="205960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1194D2-6BD1-5E73-CECC-7E9E9BB461A5}"/>
              </a:ext>
            </a:extLst>
          </p:cNvPr>
          <p:cNvSpPr>
            <a:spLocks noGrp="1"/>
          </p:cNvSpPr>
          <p:nvPr>
            <p:ph type="body" sz="quarter" idx="10"/>
          </p:nvPr>
        </p:nvSpPr>
        <p:spPr>
          <a:xfrm>
            <a:off x="0" y="123478"/>
            <a:ext cx="5265457" cy="543185"/>
          </a:xfrm>
        </p:spPr>
        <p:txBody>
          <a:bodyPr/>
          <a:lstStyle/>
          <a:p>
            <a:r>
              <a:rPr lang="en-US" sz="3200" b="1" i="0" u="none" strike="noStrike" baseline="0" dirty="0">
                <a:solidFill>
                  <a:srgbClr val="000000"/>
                </a:solidFill>
                <a:latin typeface="PAICE C+ Gulliver IT"/>
              </a:rPr>
              <a:t>Data and procedure: Conti…</a:t>
            </a:r>
            <a:endParaRPr lang="en-US" sz="3200" b="1" dirty="0"/>
          </a:p>
        </p:txBody>
      </p:sp>
      <p:sp>
        <p:nvSpPr>
          <p:cNvPr id="4" name="TextBox 3">
            <a:extLst>
              <a:ext uri="{FF2B5EF4-FFF2-40B4-BE49-F238E27FC236}">
                <a16:creationId xmlns:a16="http://schemas.microsoft.com/office/drawing/2014/main" id="{B5C2B941-D4DE-E3F9-1995-BE4CE5263ECA}"/>
              </a:ext>
            </a:extLst>
          </p:cNvPr>
          <p:cNvSpPr txBox="1"/>
          <p:nvPr/>
        </p:nvSpPr>
        <p:spPr>
          <a:xfrm>
            <a:off x="251520" y="666663"/>
            <a:ext cx="8712968" cy="1754326"/>
          </a:xfrm>
          <a:prstGeom prst="rect">
            <a:avLst/>
          </a:prstGeom>
          <a:noFill/>
        </p:spPr>
        <p:txBody>
          <a:bodyPr wrap="square">
            <a:spAutoFit/>
          </a:bodyPr>
          <a:lstStyle/>
          <a:p>
            <a:r>
              <a:rPr lang="en-US" b="1" dirty="0">
                <a:solidFill>
                  <a:srgbClr val="000000"/>
                </a:solidFill>
                <a:latin typeface="PAICE C+ Gulliver IT"/>
              </a:rPr>
              <a:t>S</a:t>
            </a:r>
            <a:r>
              <a:rPr lang="en-US" sz="1800" b="1" i="0" u="none" strike="noStrike" baseline="0" dirty="0">
                <a:solidFill>
                  <a:srgbClr val="000000"/>
                </a:solidFill>
                <a:latin typeface="PAICE C+ Gulliver IT"/>
              </a:rPr>
              <a:t>patial supply chain complexity </a:t>
            </a:r>
            <a:r>
              <a:rPr lang="en-US" sz="1800" b="1" i="0" u="none" strike="noStrike" baseline="0" dirty="0">
                <a:solidFill>
                  <a:srgbClr val="000000"/>
                </a:solidFill>
                <a:latin typeface="PAIAD K+ Gulliver RM"/>
              </a:rPr>
              <a:t>(</a:t>
            </a:r>
            <a:r>
              <a:rPr lang="en-US" sz="1800" b="1" i="0" u="none" strike="noStrike" baseline="0" dirty="0">
                <a:solidFill>
                  <a:srgbClr val="000000"/>
                </a:solidFill>
                <a:latin typeface="PAICE C+ Gulliver IT"/>
              </a:rPr>
              <a:t>SC</a:t>
            </a:r>
            <a:r>
              <a:rPr lang="en-US" sz="1800" b="1" i="0" u="none" strike="noStrike" baseline="0" dirty="0">
                <a:solidFill>
                  <a:srgbClr val="000000"/>
                </a:solidFill>
                <a:latin typeface="PAIAD K+ Gulliver RM"/>
              </a:rPr>
              <a:t>) </a:t>
            </a:r>
            <a:r>
              <a:rPr lang="en-US" sz="1800" b="0" i="0" u="none" strike="noStrike" baseline="0" dirty="0">
                <a:solidFill>
                  <a:srgbClr val="000000"/>
                </a:solidFill>
                <a:latin typeface="PAIAD K+ Gulliver RM"/>
              </a:rPr>
              <a:t>we followed </a:t>
            </a:r>
            <a:r>
              <a:rPr lang="en-US" sz="1800" b="0" i="0" u="none" strike="noStrike" baseline="0" dirty="0">
                <a:solidFill>
                  <a:srgbClr val="0080AC"/>
                </a:solidFill>
                <a:latin typeface="PAIAD K+ Gulliver RM"/>
              </a:rPr>
              <a:t>Stock </a:t>
            </a:r>
            <a:r>
              <a:rPr lang="en-US" sz="1800" b="0" i="0" u="none" strike="noStrike" baseline="0" dirty="0" err="1">
                <a:solidFill>
                  <a:srgbClr val="0080AC"/>
                </a:solidFill>
                <a:latin typeface="PAIAD K+ Gulliver RM"/>
              </a:rPr>
              <a:t>etal</a:t>
            </a:r>
            <a:r>
              <a:rPr lang="en-US" sz="1800" b="0" i="0" u="none" strike="noStrike" baseline="0" dirty="0">
                <a:solidFill>
                  <a:srgbClr val="0080AC"/>
                </a:solidFill>
                <a:latin typeface="PAIAD K+ Gulliver RM"/>
              </a:rPr>
              <a:t>. (2000) </a:t>
            </a:r>
            <a:r>
              <a:rPr lang="en-US" sz="1800" b="0" i="0" u="none" strike="noStrike" baseline="0" dirty="0">
                <a:solidFill>
                  <a:srgbClr val="000000"/>
                </a:solidFill>
                <a:latin typeface="PAIAD K+ Gulliver RM"/>
              </a:rPr>
              <a:t>and </a:t>
            </a:r>
            <a:r>
              <a:rPr lang="en-US" sz="1800" b="0" i="0" u="none" strike="noStrike" baseline="0" dirty="0">
                <a:solidFill>
                  <a:srgbClr val="0080AC"/>
                </a:solidFill>
                <a:latin typeface="PAIAD K+ Gulliver RM"/>
              </a:rPr>
              <a:t>Lorentz </a:t>
            </a:r>
            <a:r>
              <a:rPr lang="en-US" sz="1800" b="0" i="0" u="none" strike="noStrike" baseline="0" dirty="0" err="1">
                <a:solidFill>
                  <a:srgbClr val="0080AC"/>
                </a:solidFill>
                <a:latin typeface="PAIAD K+ Gulliver RM"/>
              </a:rPr>
              <a:t>etal</a:t>
            </a:r>
            <a:r>
              <a:rPr lang="en-US" sz="1800" b="0" i="0" u="none" strike="noStrike" baseline="0" dirty="0">
                <a:solidFill>
                  <a:srgbClr val="0080AC"/>
                </a:solidFill>
                <a:latin typeface="PAIAD K+ Gulliver RM"/>
              </a:rPr>
              <a:t>.(2011) </a:t>
            </a:r>
            <a:r>
              <a:rPr lang="en-US" sz="1800" b="0" i="0" u="none" strike="noStrike" baseline="0" dirty="0">
                <a:solidFill>
                  <a:srgbClr val="000000"/>
                </a:solidFill>
                <a:latin typeface="PAIAD K+ Gulliver RM"/>
              </a:rPr>
              <a:t>and asked how each firm’s purchasing volume (in monetary units) is spread over five geographic regions:</a:t>
            </a:r>
          </a:p>
          <a:p>
            <a:endParaRPr lang="en-US" dirty="0">
              <a:solidFill>
                <a:srgbClr val="000000"/>
              </a:solidFill>
              <a:latin typeface="PAIAD K+ Gulliver RM"/>
            </a:endParaRPr>
          </a:p>
          <a:p>
            <a:r>
              <a:rPr lang="en-US" sz="1800" b="0" i="0" u="none" strike="noStrike" baseline="0" dirty="0">
                <a:solidFill>
                  <a:srgbClr val="000000"/>
                </a:solidFill>
                <a:latin typeface="PAIAD K+ Gulliver RM"/>
              </a:rPr>
              <a:t>Home countries ( Austria, Germany, Switzerland), other European countries, North America(US, Canada, and Mexico), Asia/Pacific region, and the rest of the world (e.g., Latin America)</a:t>
            </a:r>
            <a:endParaRPr lang="en-US" dirty="0"/>
          </a:p>
        </p:txBody>
      </p:sp>
      <p:sp>
        <p:nvSpPr>
          <p:cNvPr id="6" name="TextBox 5">
            <a:extLst>
              <a:ext uri="{FF2B5EF4-FFF2-40B4-BE49-F238E27FC236}">
                <a16:creationId xmlns:a16="http://schemas.microsoft.com/office/drawing/2014/main" id="{9B23EBE8-CE6D-9F0C-650D-B041860031A8}"/>
              </a:ext>
            </a:extLst>
          </p:cNvPr>
          <p:cNvSpPr txBox="1"/>
          <p:nvPr/>
        </p:nvSpPr>
        <p:spPr>
          <a:xfrm>
            <a:off x="3131840" y="2467155"/>
            <a:ext cx="2520280" cy="461665"/>
          </a:xfrm>
          <a:prstGeom prst="rect">
            <a:avLst/>
          </a:prstGeom>
          <a:noFill/>
        </p:spPr>
        <p:txBody>
          <a:bodyPr wrap="square">
            <a:spAutoFit/>
          </a:bodyPr>
          <a:lstStyle/>
          <a:p>
            <a:r>
              <a:rPr lang="en-US" sz="2400" b="1" i="0" u="none" strike="noStrike" baseline="0" dirty="0">
                <a:solidFill>
                  <a:srgbClr val="000000"/>
                </a:solidFill>
                <a:latin typeface="PAICE C+ Gulliver IT"/>
              </a:rPr>
              <a:t>Control variables </a:t>
            </a:r>
            <a:endParaRPr lang="en-US" sz="2400" b="1" dirty="0"/>
          </a:p>
        </p:txBody>
      </p:sp>
      <p:sp>
        <p:nvSpPr>
          <p:cNvPr id="8" name="TextBox 7">
            <a:extLst>
              <a:ext uri="{FF2B5EF4-FFF2-40B4-BE49-F238E27FC236}">
                <a16:creationId xmlns:a16="http://schemas.microsoft.com/office/drawing/2014/main" id="{227F2582-27E0-16BD-DFD4-664E5CDF8C8F}"/>
              </a:ext>
            </a:extLst>
          </p:cNvPr>
          <p:cNvSpPr txBox="1"/>
          <p:nvPr/>
        </p:nvSpPr>
        <p:spPr>
          <a:xfrm>
            <a:off x="346728" y="2879978"/>
            <a:ext cx="8617760" cy="2031325"/>
          </a:xfrm>
          <a:prstGeom prst="rect">
            <a:avLst/>
          </a:prstGeom>
          <a:noFill/>
        </p:spPr>
        <p:txBody>
          <a:bodyPr wrap="square">
            <a:spAutoFit/>
          </a:bodyPr>
          <a:lstStyle/>
          <a:p>
            <a:r>
              <a:rPr lang="en-US" sz="1800" b="1" i="0" u="none" strike="noStrike" baseline="0" dirty="0">
                <a:solidFill>
                  <a:srgbClr val="000000"/>
                </a:solidFill>
                <a:latin typeface="PAICE C+ Gulliver IT"/>
              </a:rPr>
              <a:t>Firm size </a:t>
            </a:r>
            <a:r>
              <a:rPr lang="en-US" sz="1800" b="1" i="0" u="none" strike="noStrike" baseline="0" dirty="0">
                <a:solidFill>
                  <a:srgbClr val="000000"/>
                </a:solidFill>
                <a:latin typeface="PAIAD K+ Gulliver RM"/>
              </a:rPr>
              <a:t>(</a:t>
            </a:r>
            <a:r>
              <a:rPr lang="en-US" sz="1800" b="1" i="0" u="none" strike="noStrike" baseline="0" dirty="0">
                <a:solidFill>
                  <a:srgbClr val="000000"/>
                </a:solidFill>
                <a:latin typeface="PAICE C+ Gulliver IT"/>
              </a:rPr>
              <a:t>FS</a:t>
            </a:r>
            <a:r>
              <a:rPr lang="en-US" sz="1800" b="1" i="0" u="none" strike="noStrike" baseline="0" dirty="0">
                <a:solidFill>
                  <a:srgbClr val="000000"/>
                </a:solidFill>
                <a:latin typeface="PAIAD K+ Gulliver RM"/>
              </a:rPr>
              <a:t>), </a:t>
            </a:r>
            <a:r>
              <a:rPr lang="en-US" sz="1800" b="0" i="0" u="none" strike="noStrike" baseline="0" dirty="0">
                <a:solidFill>
                  <a:srgbClr val="000000"/>
                </a:solidFill>
                <a:latin typeface="PAIAD K+ Gulliver RM"/>
              </a:rPr>
              <a:t>measured as the number of employees in the focal firm. </a:t>
            </a:r>
          </a:p>
          <a:p>
            <a:r>
              <a:rPr lang="en-US" sz="1800" b="1" i="0" u="none" strike="noStrike" baseline="0" dirty="0">
                <a:solidFill>
                  <a:srgbClr val="000000"/>
                </a:solidFill>
                <a:latin typeface="PAICE C+ Gulliver IT"/>
              </a:rPr>
              <a:t>Firm age </a:t>
            </a:r>
            <a:r>
              <a:rPr lang="en-US" sz="1800" b="1" i="0" u="none" strike="noStrike" baseline="0" dirty="0">
                <a:solidFill>
                  <a:srgbClr val="000000"/>
                </a:solidFill>
                <a:latin typeface="PAIAD K+ Gulliver RM"/>
              </a:rPr>
              <a:t>(</a:t>
            </a:r>
            <a:r>
              <a:rPr lang="en-US" sz="1800" b="1" i="0" u="none" strike="noStrike" baseline="0" dirty="0">
                <a:solidFill>
                  <a:srgbClr val="000000"/>
                </a:solidFill>
                <a:latin typeface="PAICE C+ Gulliver IT"/>
              </a:rPr>
              <a:t>FA</a:t>
            </a:r>
            <a:r>
              <a:rPr lang="en-US" sz="1800" b="1" i="0" u="none" strike="noStrike" baseline="0" dirty="0">
                <a:solidFill>
                  <a:srgbClr val="000000"/>
                </a:solidFill>
                <a:latin typeface="PAIAD K+ Gulliver RM"/>
              </a:rPr>
              <a:t>), </a:t>
            </a:r>
            <a:r>
              <a:rPr lang="en-US" sz="1800" b="0" i="0" u="none" strike="noStrike" baseline="0" dirty="0">
                <a:solidFill>
                  <a:srgbClr val="000000"/>
                </a:solidFill>
                <a:latin typeface="PAIAD K+ Gulliver RM"/>
              </a:rPr>
              <a:t>measured as the difference between the founding year and the year of the data collection.</a:t>
            </a:r>
          </a:p>
          <a:p>
            <a:r>
              <a:rPr lang="en-US" sz="1800" b="1" i="0" u="none" strike="noStrike" baseline="0" dirty="0">
                <a:solidFill>
                  <a:srgbClr val="000000"/>
                </a:solidFill>
                <a:latin typeface="PAICE C+ Gulliver IT"/>
              </a:rPr>
              <a:t>Competitive intensity </a:t>
            </a:r>
            <a:r>
              <a:rPr lang="en-US" sz="1800" b="1" i="0" u="none" strike="noStrike" baseline="0" dirty="0">
                <a:solidFill>
                  <a:srgbClr val="000000"/>
                </a:solidFill>
                <a:latin typeface="PAIAD K+ Gulliver RM"/>
              </a:rPr>
              <a:t>(</a:t>
            </a:r>
            <a:r>
              <a:rPr lang="en-US" sz="1800" b="1" i="0" u="none" strike="noStrike" baseline="0" dirty="0">
                <a:solidFill>
                  <a:srgbClr val="000000"/>
                </a:solidFill>
                <a:latin typeface="PAICE C+ Gulliver IT"/>
              </a:rPr>
              <a:t>CI</a:t>
            </a:r>
            <a:r>
              <a:rPr lang="en-US" sz="1800" b="1" i="0" u="none" strike="noStrike" baseline="0" dirty="0">
                <a:solidFill>
                  <a:srgbClr val="000000"/>
                </a:solidFill>
                <a:latin typeface="PAIAD K+ Gulliver RM"/>
              </a:rPr>
              <a:t>), </a:t>
            </a:r>
            <a:r>
              <a:rPr lang="en-US" sz="1800" b="0" i="0" u="none" strike="noStrike" baseline="0" dirty="0">
                <a:solidFill>
                  <a:srgbClr val="000000"/>
                </a:solidFill>
                <a:latin typeface="PAIAD K+ Gulliver RM"/>
              </a:rPr>
              <a:t>the extent to which respondents perceive the competitive         climate</a:t>
            </a:r>
          </a:p>
          <a:p>
            <a:r>
              <a:rPr lang="en-US" sz="1800" b="1" i="0" u="none" strike="noStrike" baseline="0" dirty="0">
                <a:solidFill>
                  <a:srgbClr val="000000"/>
                </a:solidFill>
                <a:latin typeface="PAIAD K+ Gulliver RM"/>
              </a:rPr>
              <a:t>Finally,</a:t>
            </a:r>
            <a:r>
              <a:rPr lang="en-US" b="1" dirty="0">
                <a:solidFill>
                  <a:srgbClr val="000000"/>
                </a:solidFill>
                <a:latin typeface="PAIAD K+ Gulliver RM"/>
              </a:rPr>
              <a:t> </a:t>
            </a:r>
            <a:r>
              <a:rPr lang="en-US" dirty="0">
                <a:solidFill>
                  <a:srgbClr val="000000"/>
                </a:solidFill>
                <a:latin typeface="PAIAD K+ Gulliver RM"/>
              </a:rPr>
              <a:t>they </a:t>
            </a:r>
            <a:r>
              <a:rPr lang="en-US" sz="1800" b="0" i="0" u="none" strike="noStrike" baseline="0" dirty="0">
                <a:solidFill>
                  <a:srgbClr val="000000"/>
                </a:solidFill>
                <a:latin typeface="PAIAD K+ Gulliver RM"/>
              </a:rPr>
              <a:t>controlled for </a:t>
            </a:r>
            <a:r>
              <a:rPr lang="en-US" sz="1800" b="0" i="0" u="none" strike="noStrike" baseline="0" dirty="0">
                <a:solidFill>
                  <a:srgbClr val="000000"/>
                </a:solidFill>
                <a:latin typeface="PAICE C+ Gulliver IT"/>
              </a:rPr>
              <a:t>industry </a:t>
            </a:r>
            <a:r>
              <a:rPr lang="en-US" sz="1800" b="0" i="0" u="none" strike="noStrike" baseline="0" dirty="0">
                <a:solidFill>
                  <a:srgbClr val="000000"/>
                </a:solidFill>
                <a:latin typeface="PAIAD K+ Gulliver RM"/>
              </a:rPr>
              <a:t>by using 12 industry dummies (cf. </a:t>
            </a:r>
            <a:r>
              <a:rPr lang="en-US" sz="1800" b="0" i="0" u="none" strike="noStrike" baseline="0" dirty="0">
                <a:solidFill>
                  <a:srgbClr val="0080AC"/>
                </a:solidFill>
                <a:latin typeface="PAIAD K+ Gulliver RM"/>
              </a:rPr>
              <a:t>Table 1</a:t>
            </a:r>
            <a:r>
              <a:rPr lang="en-US" sz="1800" b="0" i="0" u="none" strike="noStrike" baseline="0" dirty="0">
                <a:solidFill>
                  <a:srgbClr val="000000"/>
                </a:solidFill>
                <a:latin typeface="PAIAD K+ Gulliver RM"/>
              </a:rPr>
              <a:t>), accounting for the effects of the13 industry sectors within their sample. </a:t>
            </a:r>
            <a:endParaRPr lang="en-US" dirty="0"/>
          </a:p>
        </p:txBody>
      </p:sp>
    </p:spTree>
    <p:extLst>
      <p:ext uri="{BB962C8B-B14F-4D97-AF65-F5344CB8AC3E}">
        <p14:creationId xmlns:p14="http://schemas.microsoft.com/office/powerpoint/2010/main" val="44610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B83EAB-A711-4556-92BD-3105928D968F}"/>
              </a:ext>
            </a:extLst>
          </p:cNvPr>
          <p:cNvSpPr>
            <a:spLocks noGrp="1"/>
          </p:cNvSpPr>
          <p:nvPr>
            <p:ph type="body" sz="quarter" idx="10"/>
          </p:nvPr>
        </p:nvSpPr>
        <p:spPr>
          <a:xfrm>
            <a:off x="323527" y="336629"/>
            <a:ext cx="8599017" cy="543185"/>
          </a:xfrm>
        </p:spPr>
        <p:txBody>
          <a:bodyPr/>
          <a:lstStyle/>
          <a:p>
            <a:pPr algn="just"/>
            <a:r>
              <a:rPr lang="en-US" b="1">
                <a:latin typeface="Agency FB" pitchFamily="34" charset="0"/>
              </a:rPr>
              <a:t>Presentation Outline</a:t>
            </a:r>
            <a:endParaRPr lang="en-US" b="1" dirty="0">
              <a:latin typeface="Agency FB" pitchFamily="34" charset="0"/>
            </a:endParaRPr>
          </a:p>
        </p:txBody>
      </p:sp>
      <p:cxnSp>
        <p:nvCxnSpPr>
          <p:cNvPr id="5" name="Straight Connector 4">
            <a:extLst>
              <a:ext uri="{FF2B5EF4-FFF2-40B4-BE49-F238E27FC236}">
                <a16:creationId xmlns:a16="http://schemas.microsoft.com/office/drawing/2014/main" id="{12F2B4FC-A3BC-4B0B-90EF-DD81243EA2E2}"/>
              </a:ext>
            </a:extLst>
          </p:cNvPr>
          <p:cNvCxnSpPr>
            <a:cxnSpLocks/>
          </p:cNvCxnSpPr>
          <p:nvPr/>
        </p:nvCxnSpPr>
        <p:spPr>
          <a:xfrm>
            <a:off x="178905" y="1692873"/>
            <a:ext cx="7102351" cy="97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5A4918E-3788-45D7-8CBD-9174E260D280}"/>
              </a:ext>
            </a:extLst>
          </p:cNvPr>
          <p:cNvSpPr txBox="1"/>
          <p:nvPr/>
        </p:nvSpPr>
        <p:spPr>
          <a:xfrm>
            <a:off x="1486478" y="1287854"/>
            <a:ext cx="612908" cy="300083"/>
          </a:xfrm>
          <a:prstGeom prst="rect">
            <a:avLst/>
          </a:prstGeom>
          <a:noFill/>
        </p:spPr>
        <p:txBody>
          <a:bodyPr wrap="square" lIns="68580" tIns="34290" rIns="68580" bIns="34290" rtlCol="0" anchor="ctr">
            <a:spAutoFit/>
          </a:bodyPr>
          <a:lstStyle/>
          <a:p>
            <a:pPr algn="ctr"/>
            <a:r>
              <a:rPr lang="en-US" altLang="ko-KR" sz="1500" b="1" dirty="0">
                <a:solidFill>
                  <a:srgbClr val="0070C0"/>
                </a:solidFill>
                <a:latin typeface="Arial" pitchFamily="34" charset="0"/>
                <a:cs typeface="Arial" pitchFamily="34" charset="0"/>
              </a:rPr>
              <a:t>4th</a:t>
            </a:r>
            <a:endParaRPr lang="ko-KR" altLang="en-US" sz="1500" b="1" dirty="0">
              <a:solidFill>
                <a:srgbClr val="0070C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D7C26B1D-943A-4349-BFB5-2D37340EBD14}"/>
              </a:ext>
            </a:extLst>
          </p:cNvPr>
          <p:cNvSpPr txBox="1"/>
          <p:nvPr/>
        </p:nvSpPr>
        <p:spPr>
          <a:xfrm>
            <a:off x="697375" y="1287854"/>
            <a:ext cx="612908" cy="300083"/>
          </a:xfrm>
          <a:prstGeom prst="rect">
            <a:avLst/>
          </a:prstGeom>
          <a:noFill/>
        </p:spPr>
        <p:txBody>
          <a:bodyPr wrap="square" lIns="68580" tIns="34290" rIns="68580" bIns="34290" rtlCol="0" anchor="ctr">
            <a:spAutoFit/>
          </a:bodyPr>
          <a:lstStyle/>
          <a:p>
            <a:pPr algn="ctr"/>
            <a:r>
              <a:rPr lang="en-US" altLang="ko-KR" sz="1500" b="1" dirty="0">
                <a:solidFill>
                  <a:schemeClr val="accent5"/>
                </a:solidFill>
                <a:latin typeface="Arial" pitchFamily="34" charset="0"/>
                <a:cs typeface="Arial" pitchFamily="34" charset="0"/>
              </a:rPr>
              <a:t>5th</a:t>
            </a:r>
            <a:endParaRPr lang="ko-KR" altLang="en-US" sz="1500" b="1" dirty="0">
              <a:solidFill>
                <a:schemeClr val="accent5"/>
              </a:solidFill>
              <a:latin typeface="Arial" pitchFamily="34" charset="0"/>
              <a:cs typeface="Arial" pitchFamily="34" charset="0"/>
            </a:endParaRPr>
          </a:p>
        </p:txBody>
      </p:sp>
      <p:sp>
        <p:nvSpPr>
          <p:cNvPr id="8" name="TextBox 7">
            <a:extLst>
              <a:ext uri="{FF2B5EF4-FFF2-40B4-BE49-F238E27FC236}">
                <a16:creationId xmlns:a16="http://schemas.microsoft.com/office/drawing/2014/main" id="{199301F4-47EE-4ABE-BA7E-CFEFCBA7460E}"/>
              </a:ext>
            </a:extLst>
          </p:cNvPr>
          <p:cNvSpPr txBox="1"/>
          <p:nvPr/>
        </p:nvSpPr>
        <p:spPr>
          <a:xfrm>
            <a:off x="2506690" y="1287854"/>
            <a:ext cx="612908" cy="300083"/>
          </a:xfrm>
          <a:prstGeom prst="rect">
            <a:avLst/>
          </a:prstGeom>
          <a:noFill/>
        </p:spPr>
        <p:txBody>
          <a:bodyPr wrap="square" lIns="68580" tIns="34290" rIns="68580" bIns="34290" rtlCol="0" anchor="ctr">
            <a:spAutoFit/>
          </a:bodyPr>
          <a:lstStyle/>
          <a:p>
            <a:pPr algn="ctr"/>
            <a:r>
              <a:rPr lang="en-US" altLang="ko-KR" sz="1500" b="1" dirty="0">
                <a:solidFill>
                  <a:srgbClr val="CC3300"/>
                </a:solidFill>
                <a:latin typeface="Arial" pitchFamily="34" charset="0"/>
                <a:cs typeface="Arial" pitchFamily="34" charset="0"/>
              </a:rPr>
              <a:t>3rd</a:t>
            </a:r>
            <a:endParaRPr lang="ko-KR" altLang="en-US" sz="1500" b="1" dirty="0">
              <a:solidFill>
                <a:srgbClr val="CC3300"/>
              </a:solidFill>
              <a:latin typeface="Arial" pitchFamily="34" charset="0"/>
              <a:cs typeface="Arial" pitchFamily="34" charset="0"/>
            </a:endParaRPr>
          </a:p>
        </p:txBody>
      </p:sp>
      <p:sp>
        <p:nvSpPr>
          <p:cNvPr id="9" name="TextBox 8">
            <a:extLst>
              <a:ext uri="{FF2B5EF4-FFF2-40B4-BE49-F238E27FC236}">
                <a16:creationId xmlns:a16="http://schemas.microsoft.com/office/drawing/2014/main" id="{A07BE5E5-D5D7-47CE-9F8F-DEF8A5751C2B}"/>
              </a:ext>
            </a:extLst>
          </p:cNvPr>
          <p:cNvSpPr txBox="1"/>
          <p:nvPr/>
        </p:nvSpPr>
        <p:spPr>
          <a:xfrm>
            <a:off x="4547113" y="1287854"/>
            <a:ext cx="612908" cy="300083"/>
          </a:xfrm>
          <a:prstGeom prst="rect">
            <a:avLst/>
          </a:prstGeom>
          <a:noFill/>
        </p:spPr>
        <p:txBody>
          <a:bodyPr wrap="square" lIns="68580" tIns="34290" rIns="68580" bIns="34290" rtlCol="0" anchor="ctr">
            <a:spAutoFit/>
          </a:bodyPr>
          <a:lstStyle/>
          <a:p>
            <a:pPr algn="ctr"/>
            <a:r>
              <a:rPr lang="en-US" altLang="ko-KR" sz="1500" b="1" dirty="0">
                <a:latin typeface="Arial" pitchFamily="34" charset="0"/>
                <a:cs typeface="Arial" pitchFamily="34" charset="0"/>
              </a:rPr>
              <a:t>1st</a:t>
            </a:r>
            <a:endParaRPr lang="ko-KR" altLang="en-US" sz="1500" b="1" dirty="0">
              <a:latin typeface="Arial" pitchFamily="34" charset="0"/>
              <a:cs typeface="Arial" pitchFamily="34" charset="0"/>
            </a:endParaRPr>
          </a:p>
        </p:txBody>
      </p:sp>
      <p:sp>
        <p:nvSpPr>
          <p:cNvPr id="12" name="TextBox 11">
            <a:extLst>
              <a:ext uri="{FF2B5EF4-FFF2-40B4-BE49-F238E27FC236}">
                <a16:creationId xmlns:a16="http://schemas.microsoft.com/office/drawing/2014/main" id="{7274F405-66A2-42F7-AF1C-9AF8AE5FCCFC}"/>
              </a:ext>
            </a:extLst>
          </p:cNvPr>
          <p:cNvSpPr txBox="1"/>
          <p:nvPr/>
        </p:nvSpPr>
        <p:spPr>
          <a:xfrm>
            <a:off x="5348706" y="2094577"/>
            <a:ext cx="3714283" cy="346249"/>
          </a:xfrm>
          <a:prstGeom prst="rect">
            <a:avLst/>
          </a:prstGeom>
          <a:noFill/>
        </p:spPr>
        <p:txBody>
          <a:bodyPr wrap="square" lIns="68580" tIns="34290" rIns="68580" bIns="34290" rtlCol="0">
            <a:spAutoFit/>
          </a:bodyPr>
          <a:lstStyle/>
          <a:p>
            <a:r>
              <a:rPr lang="en-US" altLang="ko-KR" b="1" dirty="0">
                <a:solidFill>
                  <a:schemeClr val="tx1">
                    <a:lumMod val="75000"/>
                    <a:lumOff val="25000"/>
                  </a:schemeClr>
                </a:solidFill>
                <a:cs typeface="Arial" pitchFamily="34" charset="0"/>
              </a:rPr>
              <a:t>Introduction</a:t>
            </a:r>
            <a:endParaRPr lang="ko-KR" altLang="en-US" b="1" dirty="0">
              <a:solidFill>
                <a:schemeClr val="tx1">
                  <a:lumMod val="75000"/>
                  <a:lumOff val="25000"/>
                </a:schemeClr>
              </a:solidFill>
              <a:cs typeface="Arial" pitchFamily="34" charset="0"/>
            </a:endParaRPr>
          </a:p>
        </p:txBody>
      </p:sp>
      <p:sp>
        <p:nvSpPr>
          <p:cNvPr id="15" name="Rectangle 14">
            <a:extLst>
              <a:ext uri="{FF2B5EF4-FFF2-40B4-BE49-F238E27FC236}">
                <a16:creationId xmlns:a16="http://schemas.microsoft.com/office/drawing/2014/main" id="{B12255CB-4F00-47A7-9978-42135122D64B}"/>
              </a:ext>
            </a:extLst>
          </p:cNvPr>
          <p:cNvSpPr/>
          <p:nvPr/>
        </p:nvSpPr>
        <p:spPr>
          <a:xfrm>
            <a:off x="5316305" y="1996278"/>
            <a:ext cx="54000" cy="4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solidFill>
                <a:srgbClr val="38D4CD"/>
              </a:solidFill>
            </a:endParaRPr>
          </a:p>
        </p:txBody>
      </p:sp>
      <p:grpSp>
        <p:nvGrpSpPr>
          <p:cNvPr id="52" name="Group 51">
            <a:extLst>
              <a:ext uri="{FF2B5EF4-FFF2-40B4-BE49-F238E27FC236}">
                <a16:creationId xmlns:a16="http://schemas.microsoft.com/office/drawing/2014/main" id="{89C5F6E3-B1C5-47FF-93D9-D6F40CA119A0}"/>
              </a:ext>
            </a:extLst>
          </p:cNvPr>
          <p:cNvGrpSpPr/>
          <p:nvPr/>
        </p:nvGrpSpPr>
        <p:grpSpPr>
          <a:xfrm>
            <a:off x="4853567" y="1692873"/>
            <a:ext cx="470332" cy="565321"/>
            <a:chOff x="6471422" y="2257163"/>
            <a:chExt cx="984671" cy="753761"/>
          </a:xfrm>
        </p:grpSpPr>
        <p:cxnSp>
          <p:nvCxnSpPr>
            <p:cNvPr id="14" name="Straight Arrow Connector 13">
              <a:extLst>
                <a:ext uri="{FF2B5EF4-FFF2-40B4-BE49-F238E27FC236}">
                  <a16:creationId xmlns:a16="http://schemas.microsoft.com/office/drawing/2014/main" id="{A0CCF9A6-2AD0-41C3-957F-38E441D55CC8}"/>
                </a:ext>
              </a:extLst>
            </p:cNvPr>
            <p:cNvCxnSpPr/>
            <p:nvPr/>
          </p:nvCxnSpPr>
          <p:spPr>
            <a:xfrm>
              <a:off x="6471422" y="2257163"/>
              <a:ext cx="356409" cy="753760"/>
            </a:xfrm>
            <a:prstGeom prst="straightConnector1">
              <a:avLst/>
            </a:prstGeom>
            <a:ln w="25400">
              <a:solidFill>
                <a:schemeClr val="tx1"/>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FC8A5E-2796-44D1-A2F7-92B2B38D1041}"/>
                </a:ext>
              </a:extLst>
            </p:cNvPr>
            <p:cNvCxnSpPr/>
            <p:nvPr/>
          </p:nvCxnSpPr>
          <p:spPr>
            <a:xfrm flipH="1">
              <a:off x="6827831" y="3010924"/>
              <a:ext cx="6282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A05892D-903E-4F7F-859C-F713252CCFD3}"/>
              </a:ext>
            </a:extLst>
          </p:cNvPr>
          <p:cNvSpPr txBox="1"/>
          <p:nvPr/>
        </p:nvSpPr>
        <p:spPr>
          <a:xfrm>
            <a:off x="4542504" y="2563026"/>
            <a:ext cx="4239487" cy="346249"/>
          </a:xfrm>
          <a:prstGeom prst="rect">
            <a:avLst/>
          </a:prstGeom>
          <a:noFill/>
        </p:spPr>
        <p:txBody>
          <a:bodyPr wrap="square" lIns="68580" tIns="34290" rIns="68580" bIns="34290" rtlCol="0">
            <a:spAutoFit/>
          </a:bodyPr>
          <a:lstStyle/>
          <a:p>
            <a:r>
              <a:rPr lang="en-US" altLang="ko-KR" b="1" dirty="0">
                <a:solidFill>
                  <a:schemeClr val="tx1">
                    <a:lumMod val="75000"/>
                    <a:lumOff val="25000"/>
                  </a:schemeClr>
                </a:solidFill>
                <a:cs typeface="Arial" pitchFamily="34" charset="0"/>
              </a:rPr>
              <a:t>Background on reverse logistics</a:t>
            </a:r>
            <a:endParaRPr lang="ko-KR" altLang="en-US"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B236E385-6261-495D-B525-CE7164080478}"/>
              </a:ext>
            </a:extLst>
          </p:cNvPr>
          <p:cNvSpPr txBox="1"/>
          <p:nvPr/>
        </p:nvSpPr>
        <p:spPr>
          <a:xfrm>
            <a:off x="3704523" y="3149350"/>
            <a:ext cx="4468854" cy="346249"/>
          </a:xfrm>
          <a:prstGeom prst="rect">
            <a:avLst/>
          </a:prstGeom>
          <a:noFill/>
        </p:spPr>
        <p:txBody>
          <a:bodyPr wrap="square" lIns="68580" tIns="34290" rIns="68580" bIns="34290" rtlCol="0">
            <a:spAutoFit/>
          </a:bodyPr>
          <a:lstStyle/>
          <a:p>
            <a:r>
              <a:rPr lang="en-US" sz="1800" b="1" i="0" u="none" strike="noStrike" baseline="0" dirty="0">
                <a:solidFill>
                  <a:srgbClr val="000000"/>
                </a:solidFill>
                <a:latin typeface="PAICE E+ Gulliver BL"/>
              </a:rPr>
              <a:t>Conceptual framework and hypotheses </a:t>
            </a:r>
            <a:endParaRPr lang="ko-KR" altLang="en-US"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909A285-CE6F-4B81-9F3A-9E5811A64931}"/>
              </a:ext>
            </a:extLst>
          </p:cNvPr>
          <p:cNvSpPr txBox="1"/>
          <p:nvPr/>
        </p:nvSpPr>
        <p:spPr>
          <a:xfrm>
            <a:off x="2771618" y="3634170"/>
            <a:ext cx="1513866" cy="346249"/>
          </a:xfrm>
          <a:prstGeom prst="rect">
            <a:avLst/>
          </a:prstGeom>
          <a:noFill/>
        </p:spPr>
        <p:txBody>
          <a:bodyPr wrap="square" lIns="68580" tIns="34290" rIns="68580" bIns="34290" rtlCol="0">
            <a:spAutoFit/>
          </a:bodyPr>
          <a:lstStyle/>
          <a:p>
            <a:r>
              <a:rPr lang="en-US" altLang="ko-KR" b="1" dirty="0">
                <a:solidFill>
                  <a:schemeClr val="tx1">
                    <a:lumMod val="75000"/>
                    <a:lumOff val="25000"/>
                  </a:schemeClr>
                </a:solidFill>
                <a:cs typeface="Arial" pitchFamily="34" charset="0"/>
              </a:rPr>
              <a:t>Methods</a:t>
            </a:r>
            <a:endParaRPr lang="ko-KR" altLang="en-US" b="1" dirty="0">
              <a:solidFill>
                <a:schemeClr val="tx1">
                  <a:lumMod val="75000"/>
                  <a:lumOff val="25000"/>
                </a:schemeClr>
              </a:solidFill>
              <a:cs typeface="Arial" pitchFamily="34" charset="0"/>
            </a:endParaRPr>
          </a:p>
        </p:txBody>
      </p:sp>
      <p:sp>
        <p:nvSpPr>
          <p:cNvPr id="29" name="Rectangle 28">
            <a:extLst>
              <a:ext uri="{FF2B5EF4-FFF2-40B4-BE49-F238E27FC236}">
                <a16:creationId xmlns:a16="http://schemas.microsoft.com/office/drawing/2014/main" id="{F32C73E7-0B55-4C86-87ED-189C7ACD7953}"/>
              </a:ext>
            </a:extLst>
          </p:cNvPr>
          <p:cNvSpPr/>
          <p:nvPr/>
        </p:nvSpPr>
        <p:spPr>
          <a:xfrm>
            <a:off x="4488504" y="2515962"/>
            <a:ext cx="54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nvGrpSpPr>
          <p:cNvPr id="2" name="Group 1">
            <a:extLst>
              <a:ext uri="{FF2B5EF4-FFF2-40B4-BE49-F238E27FC236}">
                <a16:creationId xmlns:a16="http://schemas.microsoft.com/office/drawing/2014/main" id="{D023CA2F-0F73-44E6-8474-D072B396B44D}"/>
              </a:ext>
            </a:extLst>
          </p:cNvPr>
          <p:cNvGrpSpPr/>
          <p:nvPr/>
        </p:nvGrpSpPr>
        <p:grpSpPr>
          <a:xfrm>
            <a:off x="3787475" y="1686072"/>
            <a:ext cx="711939" cy="1098750"/>
            <a:chOff x="5551506" y="2257163"/>
            <a:chExt cx="1167107" cy="1407671"/>
          </a:xfrm>
        </p:grpSpPr>
        <p:cxnSp>
          <p:nvCxnSpPr>
            <p:cNvPr id="28" name="Straight Arrow Connector 27">
              <a:extLst>
                <a:ext uri="{FF2B5EF4-FFF2-40B4-BE49-F238E27FC236}">
                  <a16:creationId xmlns:a16="http://schemas.microsoft.com/office/drawing/2014/main" id="{61FECDD8-C831-4432-93BE-ADABF8C65C20}"/>
                </a:ext>
              </a:extLst>
            </p:cNvPr>
            <p:cNvCxnSpPr/>
            <p:nvPr/>
          </p:nvCxnSpPr>
          <p:spPr>
            <a:xfrm>
              <a:off x="5551506" y="2257163"/>
              <a:ext cx="680450" cy="1407670"/>
            </a:xfrm>
            <a:prstGeom prst="straightConnector1">
              <a:avLst/>
            </a:prstGeom>
            <a:ln w="25400">
              <a:solidFill>
                <a:schemeClr val="tx1"/>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B5AF6A-1010-4B9F-96B3-72AAB4C0A9D6}"/>
                </a:ext>
              </a:extLst>
            </p:cNvPr>
            <p:cNvCxnSpPr/>
            <p:nvPr/>
          </p:nvCxnSpPr>
          <p:spPr>
            <a:xfrm flipH="1">
              <a:off x="6231956" y="3664834"/>
              <a:ext cx="4866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763714ED-8599-4462-B68F-0988E83865F2}"/>
              </a:ext>
            </a:extLst>
          </p:cNvPr>
          <p:cNvSpPr/>
          <p:nvPr/>
        </p:nvSpPr>
        <p:spPr>
          <a:xfrm>
            <a:off x="3643659" y="3019449"/>
            <a:ext cx="54000"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nvGrpSpPr>
          <p:cNvPr id="3" name="Group 2">
            <a:extLst>
              <a:ext uri="{FF2B5EF4-FFF2-40B4-BE49-F238E27FC236}">
                <a16:creationId xmlns:a16="http://schemas.microsoft.com/office/drawing/2014/main" id="{B1D1076A-6F55-44B4-8717-6B00E3EED74A}"/>
              </a:ext>
            </a:extLst>
          </p:cNvPr>
          <p:cNvGrpSpPr/>
          <p:nvPr/>
        </p:nvGrpSpPr>
        <p:grpSpPr>
          <a:xfrm>
            <a:off x="2818861" y="1702621"/>
            <a:ext cx="826260" cy="1573688"/>
            <a:chOff x="4631591" y="2257163"/>
            <a:chExt cx="1313543" cy="2061581"/>
          </a:xfrm>
        </p:grpSpPr>
        <p:cxnSp>
          <p:nvCxnSpPr>
            <p:cNvPr id="32" name="Straight Arrow Connector 31">
              <a:extLst>
                <a:ext uri="{FF2B5EF4-FFF2-40B4-BE49-F238E27FC236}">
                  <a16:creationId xmlns:a16="http://schemas.microsoft.com/office/drawing/2014/main" id="{CAE82E96-FB53-4EED-9527-663C0C2869FD}"/>
                </a:ext>
              </a:extLst>
            </p:cNvPr>
            <p:cNvCxnSpPr/>
            <p:nvPr/>
          </p:nvCxnSpPr>
          <p:spPr>
            <a:xfrm>
              <a:off x="4631591" y="2257163"/>
              <a:ext cx="999412" cy="2061580"/>
            </a:xfrm>
            <a:prstGeom prst="straightConnector1">
              <a:avLst/>
            </a:prstGeom>
            <a:ln w="25400">
              <a:solidFill>
                <a:schemeClr val="tx1"/>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45DAD1-8490-41CF-AFB7-C3BDA467AA37}"/>
                </a:ext>
              </a:extLst>
            </p:cNvPr>
            <p:cNvCxnSpPr/>
            <p:nvPr/>
          </p:nvCxnSpPr>
          <p:spPr>
            <a:xfrm flipH="1">
              <a:off x="5631003" y="4318744"/>
              <a:ext cx="3141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C180A0E7-4E77-492C-9D1B-C5F4D6009501}"/>
              </a:ext>
            </a:extLst>
          </p:cNvPr>
          <p:cNvSpPr/>
          <p:nvPr/>
        </p:nvSpPr>
        <p:spPr>
          <a:xfrm>
            <a:off x="2746830" y="3564630"/>
            <a:ext cx="54000" cy="4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nvGrpSpPr>
          <p:cNvPr id="23" name="Group 22">
            <a:extLst>
              <a:ext uri="{FF2B5EF4-FFF2-40B4-BE49-F238E27FC236}">
                <a16:creationId xmlns:a16="http://schemas.microsoft.com/office/drawing/2014/main" id="{CB25B3EB-F803-4FD3-BE5F-54FE89B74F86}"/>
              </a:ext>
            </a:extLst>
          </p:cNvPr>
          <p:cNvGrpSpPr/>
          <p:nvPr/>
        </p:nvGrpSpPr>
        <p:grpSpPr>
          <a:xfrm>
            <a:off x="1760702" y="1692871"/>
            <a:ext cx="986129" cy="2135750"/>
            <a:chOff x="3711676" y="2257163"/>
            <a:chExt cx="1508126" cy="2715492"/>
          </a:xfrm>
        </p:grpSpPr>
        <p:cxnSp>
          <p:nvCxnSpPr>
            <p:cNvPr id="36" name="Straight Arrow Connector 35">
              <a:extLst>
                <a:ext uri="{FF2B5EF4-FFF2-40B4-BE49-F238E27FC236}">
                  <a16:creationId xmlns:a16="http://schemas.microsoft.com/office/drawing/2014/main" id="{21832C53-B387-46A7-A507-6E0A64943C05}"/>
                </a:ext>
              </a:extLst>
            </p:cNvPr>
            <p:cNvCxnSpPr/>
            <p:nvPr/>
          </p:nvCxnSpPr>
          <p:spPr>
            <a:xfrm>
              <a:off x="3711676" y="2257163"/>
              <a:ext cx="1296144" cy="2704783"/>
            </a:xfrm>
            <a:prstGeom prst="straightConnector1">
              <a:avLst/>
            </a:prstGeom>
            <a:ln w="25400">
              <a:solidFill>
                <a:schemeClr val="tx1"/>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EA64970-150C-4253-863A-C6765AAC14EB}"/>
                </a:ext>
              </a:extLst>
            </p:cNvPr>
            <p:cNvCxnSpPr/>
            <p:nvPr/>
          </p:nvCxnSpPr>
          <p:spPr>
            <a:xfrm flipH="1" flipV="1">
              <a:off x="5007820" y="4961947"/>
              <a:ext cx="211982" cy="107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CD2CA60F-B94E-451F-BC48-7ABEC5CD660B}"/>
              </a:ext>
            </a:extLst>
          </p:cNvPr>
          <p:cNvSpPr txBox="1"/>
          <p:nvPr/>
        </p:nvSpPr>
        <p:spPr>
          <a:xfrm>
            <a:off x="2279156" y="4119117"/>
            <a:ext cx="3532895" cy="346249"/>
          </a:xfrm>
          <a:prstGeom prst="rect">
            <a:avLst/>
          </a:prstGeom>
          <a:noFill/>
        </p:spPr>
        <p:txBody>
          <a:bodyPr wrap="square" lIns="68580" tIns="34290" rIns="68580" bIns="34290" rtlCol="0">
            <a:spAutoFit/>
          </a:bodyPr>
          <a:lstStyle/>
          <a:p>
            <a:r>
              <a:rPr lang="en-US" altLang="ko-KR" b="1" dirty="0">
                <a:solidFill>
                  <a:schemeClr val="tx1">
                    <a:lumMod val="75000"/>
                    <a:lumOff val="25000"/>
                  </a:schemeClr>
                </a:solidFill>
                <a:cs typeface="Arial" pitchFamily="34" charset="0"/>
              </a:rPr>
              <a:t>Analysis and Results</a:t>
            </a:r>
            <a:endParaRPr lang="ko-KR" altLang="en-US" b="1" dirty="0">
              <a:solidFill>
                <a:schemeClr val="tx1">
                  <a:lumMod val="75000"/>
                  <a:lumOff val="25000"/>
                </a:schemeClr>
              </a:solidFill>
              <a:cs typeface="Arial" pitchFamily="34" charset="0"/>
            </a:endParaRPr>
          </a:p>
        </p:txBody>
      </p:sp>
      <p:sp>
        <p:nvSpPr>
          <p:cNvPr id="49" name="Rectangle 48">
            <a:extLst>
              <a:ext uri="{FF2B5EF4-FFF2-40B4-BE49-F238E27FC236}">
                <a16:creationId xmlns:a16="http://schemas.microsoft.com/office/drawing/2014/main" id="{019490C0-0CC4-4EC2-84BC-5F45F294846A}"/>
              </a:ext>
            </a:extLst>
          </p:cNvPr>
          <p:cNvSpPr/>
          <p:nvPr/>
        </p:nvSpPr>
        <p:spPr>
          <a:xfrm>
            <a:off x="2184461" y="4083788"/>
            <a:ext cx="54000" cy="48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solidFill>
                <a:srgbClr val="179A9D"/>
              </a:solidFill>
            </a:endParaRPr>
          </a:p>
        </p:txBody>
      </p:sp>
      <p:grpSp>
        <p:nvGrpSpPr>
          <p:cNvPr id="39" name="Group 38">
            <a:extLst>
              <a:ext uri="{FF2B5EF4-FFF2-40B4-BE49-F238E27FC236}">
                <a16:creationId xmlns:a16="http://schemas.microsoft.com/office/drawing/2014/main" id="{C2700645-678A-42F6-AEE7-98DE7A1243BE}"/>
              </a:ext>
            </a:extLst>
          </p:cNvPr>
          <p:cNvGrpSpPr/>
          <p:nvPr/>
        </p:nvGrpSpPr>
        <p:grpSpPr>
          <a:xfrm>
            <a:off x="1053366" y="1702621"/>
            <a:ext cx="1131095" cy="2621749"/>
            <a:chOff x="1034072" y="2257163"/>
            <a:chExt cx="1508126" cy="2722496"/>
          </a:xfrm>
        </p:grpSpPr>
        <p:cxnSp>
          <p:nvCxnSpPr>
            <p:cNvPr id="48" name="Straight Arrow Connector 47">
              <a:extLst>
                <a:ext uri="{FF2B5EF4-FFF2-40B4-BE49-F238E27FC236}">
                  <a16:creationId xmlns:a16="http://schemas.microsoft.com/office/drawing/2014/main" id="{2F561812-ABB8-4C05-B59D-08C5A2524265}"/>
                </a:ext>
              </a:extLst>
            </p:cNvPr>
            <p:cNvCxnSpPr/>
            <p:nvPr/>
          </p:nvCxnSpPr>
          <p:spPr>
            <a:xfrm>
              <a:off x="1034072" y="2257163"/>
              <a:ext cx="1296144" cy="2704783"/>
            </a:xfrm>
            <a:prstGeom prst="straightConnector1">
              <a:avLst/>
            </a:prstGeom>
            <a:ln w="25400">
              <a:solidFill>
                <a:schemeClr val="tx1"/>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3EEB01-CF1C-4B91-B4A8-69986038F9CC}"/>
                </a:ext>
              </a:extLst>
            </p:cNvPr>
            <p:cNvCxnSpPr/>
            <p:nvPr/>
          </p:nvCxnSpPr>
          <p:spPr>
            <a:xfrm flipH="1" flipV="1">
              <a:off x="2330216" y="4968951"/>
              <a:ext cx="211982" cy="107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84D76AC0-DE42-4ECE-844B-D1C38DEE8349}"/>
              </a:ext>
            </a:extLst>
          </p:cNvPr>
          <p:cNvSpPr txBox="1"/>
          <p:nvPr/>
        </p:nvSpPr>
        <p:spPr>
          <a:xfrm>
            <a:off x="3526903" y="1287854"/>
            <a:ext cx="612908" cy="300083"/>
          </a:xfrm>
          <a:prstGeom prst="rect">
            <a:avLst/>
          </a:prstGeom>
          <a:noFill/>
        </p:spPr>
        <p:txBody>
          <a:bodyPr wrap="square" lIns="68580" tIns="34290" rIns="68580" bIns="34290" rtlCol="0" anchor="ctr">
            <a:spAutoFit/>
          </a:bodyPr>
          <a:lstStyle/>
          <a:p>
            <a:pPr algn="ctr"/>
            <a:r>
              <a:rPr lang="en-US" altLang="ko-KR" sz="1500" b="1" dirty="0">
                <a:solidFill>
                  <a:srgbClr val="666699"/>
                </a:solidFill>
                <a:latin typeface="Arial" pitchFamily="34" charset="0"/>
                <a:cs typeface="Arial" pitchFamily="34" charset="0"/>
              </a:rPr>
              <a:t>2nd</a:t>
            </a:r>
            <a:endParaRPr lang="ko-KR" altLang="en-US" sz="1500" b="1" dirty="0">
              <a:solidFill>
                <a:srgbClr val="666699"/>
              </a:solidFill>
              <a:latin typeface="Arial" pitchFamily="34" charset="0"/>
              <a:cs typeface="Arial" pitchFamily="34" charset="0"/>
            </a:endParaRPr>
          </a:p>
        </p:txBody>
      </p:sp>
      <p:grpSp>
        <p:nvGrpSpPr>
          <p:cNvPr id="41" name="Group 40">
            <a:extLst>
              <a:ext uri="{FF2B5EF4-FFF2-40B4-BE49-F238E27FC236}">
                <a16:creationId xmlns:a16="http://schemas.microsoft.com/office/drawing/2014/main" id="{C2700645-678A-42F6-AEE7-98DE7A1243BE}"/>
              </a:ext>
            </a:extLst>
          </p:cNvPr>
          <p:cNvGrpSpPr/>
          <p:nvPr/>
        </p:nvGrpSpPr>
        <p:grpSpPr>
          <a:xfrm>
            <a:off x="232957" y="1697746"/>
            <a:ext cx="1253521" cy="3106252"/>
            <a:chOff x="1034072" y="2257163"/>
            <a:chExt cx="1508126" cy="2722496"/>
          </a:xfrm>
        </p:grpSpPr>
        <p:cxnSp>
          <p:nvCxnSpPr>
            <p:cNvPr id="43" name="Straight Arrow Connector 42">
              <a:extLst>
                <a:ext uri="{FF2B5EF4-FFF2-40B4-BE49-F238E27FC236}">
                  <a16:creationId xmlns:a16="http://schemas.microsoft.com/office/drawing/2014/main" id="{2F561812-ABB8-4C05-B59D-08C5A2524265}"/>
                </a:ext>
              </a:extLst>
            </p:cNvPr>
            <p:cNvCxnSpPr/>
            <p:nvPr/>
          </p:nvCxnSpPr>
          <p:spPr>
            <a:xfrm>
              <a:off x="1034072" y="2257163"/>
              <a:ext cx="1296144" cy="2704783"/>
            </a:xfrm>
            <a:prstGeom prst="straightConnector1">
              <a:avLst/>
            </a:prstGeom>
            <a:ln w="25400">
              <a:solidFill>
                <a:schemeClr val="tx1"/>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3EEB01-CF1C-4B91-B4A8-69986038F9CC}"/>
                </a:ext>
              </a:extLst>
            </p:cNvPr>
            <p:cNvCxnSpPr/>
            <p:nvPr/>
          </p:nvCxnSpPr>
          <p:spPr>
            <a:xfrm flipH="1" flipV="1">
              <a:off x="2330216" y="4968951"/>
              <a:ext cx="211982" cy="107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B12255CB-4F00-47A7-9978-42135122D64B}"/>
              </a:ext>
            </a:extLst>
          </p:cNvPr>
          <p:cNvSpPr/>
          <p:nvPr/>
        </p:nvSpPr>
        <p:spPr>
          <a:xfrm>
            <a:off x="1466720" y="4540788"/>
            <a:ext cx="45719" cy="40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solidFill>
                <a:srgbClr val="38D4CD"/>
              </a:solidFill>
            </a:endParaRPr>
          </a:p>
        </p:txBody>
      </p:sp>
      <p:sp>
        <p:nvSpPr>
          <p:cNvPr id="58" name="TextBox 57">
            <a:extLst>
              <a:ext uri="{FF2B5EF4-FFF2-40B4-BE49-F238E27FC236}">
                <a16:creationId xmlns:a16="http://schemas.microsoft.com/office/drawing/2014/main" id="{A07BE5E5-D5D7-47CE-9F8F-DEF8A5751C2B}"/>
              </a:ext>
            </a:extLst>
          </p:cNvPr>
          <p:cNvSpPr txBox="1"/>
          <p:nvPr/>
        </p:nvSpPr>
        <p:spPr>
          <a:xfrm>
            <a:off x="31552" y="1276560"/>
            <a:ext cx="612908" cy="300083"/>
          </a:xfrm>
          <a:prstGeom prst="rect">
            <a:avLst/>
          </a:prstGeom>
          <a:noFill/>
        </p:spPr>
        <p:txBody>
          <a:bodyPr wrap="square" lIns="68580" tIns="34290" rIns="68580" bIns="34290" rtlCol="0" anchor="ctr">
            <a:spAutoFit/>
          </a:bodyPr>
          <a:lstStyle/>
          <a:p>
            <a:pPr algn="ctr"/>
            <a:r>
              <a:rPr lang="en-US" altLang="ko-KR" sz="1500" b="1" dirty="0">
                <a:latin typeface="Arial" pitchFamily="34" charset="0"/>
                <a:cs typeface="Arial" pitchFamily="34" charset="0"/>
              </a:rPr>
              <a:t>6th</a:t>
            </a:r>
            <a:endParaRPr lang="ko-KR" altLang="en-US" sz="1500" b="1" dirty="0">
              <a:latin typeface="Arial" pitchFamily="34" charset="0"/>
              <a:cs typeface="Arial" pitchFamily="34" charset="0"/>
            </a:endParaRPr>
          </a:p>
        </p:txBody>
      </p:sp>
      <p:sp>
        <p:nvSpPr>
          <p:cNvPr id="59" name="TextBox 58">
            <a:extLst>
              <a:ext uri="{FF2B5EF4-FFF2-40B4-BE49-F238E27FC236}">
                <a16:creationId xmlns:a16="http://schemas.microsoft.com/office/drawing/2014/main" id="{CD2CA60F-B94E-451F-BC48-7ABEC5CD660B}"/>
              </a:ext>
            </a:extLst>
          </p:cNvPr>
          <p:cNvSpPr txBox="1"/>
          <p:nvPr/>
        </p:nvSpPr>
        <p:spPr>
          <a:xfrm>
            <a:off x="1499697" y="4556149"/>
            <a:ext cx="3532895" cy="346249"/>
          </a:xfrm>
          <a:prstGeom prst="rect">
            <a:avLst/>
          </a:prstGeom>
          <a:noFill/>
        </p:spPr>
        <p:txBody>
          <a:bodyPr wrap="square" lIns="68580" tIns="34290" rIns="68580" bIns="34290" rtlCol="0">
            <a:spAutoFit/>
          </a:bodyPr>
          <a:lstStyle/>
          <a:p>
            <a:r>
              <a:rPr lang="en-US" altLang="ko-KR" b="1" dirty="0">
                <a:solidFill>
                  <a:schemeClr val="tx1">
                    <a:lumMod val="75000"/>
                    <a:lumOff val="25000"/>
                  </a:schemeClr>
                </a:solidFill>
                <a:cs typeface="Arial" pitchFamily="34" charset="0"/>
              </a:rPr>
              <a:t>Discussion &amp; Conclusion</a:t>
            </a:r>
            <a:endParaRPr lang="ko-KR" altLang="en-US"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280842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467CA-0010-BFF4-3C80-4A1C13D14384}"/>
              </a:ext>
            </a:extLst>
          </p:cNvPr>
          <p:cNvSpPr>
            <a:spLocks noGrp="1"/>
          </p:cNvSpPr>
          <p:nvPr>
            <p:ph type="body" sz="quarter" idx="10"/>
          </p:nvPr>
        </p:nvSpPr>
        <p:spPr>
          <a:xfrm>
            <a:off x="539552" y="267494"/>
            <a:ext cx="3825297" cy="543185"/>
          </a:xfrm>
        </p:spPr>
        <p:txBody>
          <a:bodyPr/>
          <a:lstStyle/>
          <a:p>
            <a:r>
              <a:rPr lang="en-US" sz="3200" b="1" i="0" u="none" strike="noStrike" baseline="0" dirty="0">
                <a:solidFill>
                  <a:srgbClr val="000000"/>
                </a:solidFill>
                <a:latin typeface="PAICE E+ Gulliver BL"/>
              </a:rPr>
              <a:t>	</a:t>
            </a:r>
            <a:endParaRPr lang="en-US" sz="3200" b="1" dirty="0"/>
          </a:p>
        </p:txBody>
      </p:sp>
      <p:pic>
        <p:nvPicPr>
          <p:cNvPr id="4" name="Picture 3">
            <a:extLst>
              <a:ext uri="{FF2B5EF4-FFF2-40B4-BE49-F238E27FC236}">
                <a16:creationId xmlns:a16="http://schemas.microsoft.com/office/drawing/2014/main" id="{DCCE0403-85A9-8D11-6217-D5A3A84D9685}"/>
              </a:ext>
            </a:extLst>
          </p:cNvPr>
          <p:cNvPicPr>
            <a:picLocks noChangeAspect="1"/>
          </p:cNvPicPr>
          <p:nvPr/>
        </p:nvPicPr>
        <p:blipFill>
          <a:blip r:embed="rId2"/>
          <a:stretch>
            <a:fillRect/>
          </a:stretch>
        </p:blipFill>
        <p:spPr>
          <a:xfrm>
            <a:off x="395536" y="987574"/>
            <a:ext cx="7848871" cy="3672408"/>
          </a:xfrm>
          <a:prstGeom prst="rect">
            <a:avLst/>
          </a:prstGeom>
        </p:spPr>
      </p:pic>
    </p:spTree>
    <p:extLst>
      <p:ext uri="{BB962C8B-B14F-4D97-AF65-F5344CB8AC3E}">
        <p14:creationId xmlns:p14="http://schemas.microsoft.com/office/powerpoint/2010/main" val="43280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F99408-54D7-1812-5472-CE72B6738B5E}"/>
              </a:ext>
            </a:extLst>
          </p:cNvPr>
          <p:cNvSpPr>
            <a:spLocks noGrp="1"/>
          </p:cNvSpPr>
          <p:nvPr>
            <p:ph type="body" sz="quarter" idx="10"/>
          </p:nvPr>
        </p:nvSpPr>
        <p:spPr>
          <a:xfrm>
            <a:off x="251520" y="195486"/>
            <a:ext cx="5265457" cy="543185"/>
          </a:xfrm>
        </p:spPr>
        <p:txBody>
          <a:bodyPr/>
          <a:lstStyle/>
          <a:p>
            <a:r>
              <a:rPr lang="en-US" sz="3200" b="1" i="0" u="none" strike="noStrike" baseline="0" dirty="0">
                <a:solidFill>
                  <a:srgbClr val="000000"/>
                </a:solidFill>
                <a:latin typeface="PAICE E+ Gulliver BL"/>
              </a:rPr>
              <a:t>Analysis and results: Conti… </a:t>
            </a:r>
          </a:p>
        </p:txBody>
      </p:sp>
      <p:pic>
        <p:nvPicPr>
          <p:cNvPr id="4" name="Picture 3">
            <a:extLst>
              <a:ext uri="{FF2B5EF4-FFF2-40B4-BE49-F238E27FC236}">
                <a16:creationId xmlns:a16="http://schemas.microsoft.com/office/drawing/2014/main" id="{D99E2B0B-2CD0-A2FF-9AE8-7CF2EE04BBA1}"/>
              </a:ext>
            </a:extLst>
          </p:cNvPr>
          <p:cNvPicPr>
            <a:picLocks noChangeAspect="1"/>
          </p:cNvPicPr>
          <p:nvPr/>
        </p:nvPicPr>
        <p:blipFill>
          <a:blip r:embed="rId2"/>
          <a:stretch>
            <a:fillRect/>
          </a:stretch>
        </p:blipFill>
        <p:spPr>
          <a:xfrm>
            <a:off x="395536" y="843558"/>
            <a:ext cx="3888432" cy="3960440"/>
          </a:xfrm>
          <a:prstGeom prst="rect">
            <a:avLst/>
          </a:prstGeom>
        </p:spPr>
      </p:pic>
      <p:sp>
        <p:nvSpPr>
          <p:cNvPr id="6" name="TextBox 5">
            <a:extLst>
              <a:ext uri="{FF2B5EF4-FFF2-40B4-BE49-F238E27FC236}">
                <a16:creationId xmlns:a16="http://schemas.microsoft.com/office/drawing/2014/main" id="{FA1DBB59-27AE-2379-0F50-EAEB95D4B0F9}"/>
              </a:ext>
            </a:extLst>
          </p:cNvPr>
          <p:cNvSpPr txBox="1"/>
          <p:nvPr/>
        </p:nvSpPr>
        <p:spPr>
          <a:xfrm>
            <a:off x="4260340" y="1198258"/>
            <a:ext cx="4488124" cy="3139321"/>
          </a:xfrm>
          <a:prstGeom prst="rect">
            <a:avLst/>
          </a:prstGeom>
          <a:noFill/>
        </p:spPr>
        <p:txBody>
          <a:bodyPr wrap="square">
            <a:spAutoFit/>
          </a:bodyPr>
          <a:lstStyle/>
          <a:p>
            <a:r>
              <a:rPr lang="en-US" sz="1800" b="0" i="0" u="none" strike="noStrike" baseline="0" dirty="0">
                <a:solidFill>
                  <a:srgbClr val="000000"/>
                </a:solidFill>
                <a:latin typeface="PAIAD K+ Gulliver RM"/>
              </a:rPr>
              <a:t>Control variables were entered as a block in </a:t>
            </a:r>
            <a:r>
              <a:rPr lang="en-US" dirty="0">
                <a:solidFill>
                  <a:srgbClr val="000000"/>
                </a:solidFill>
                <a:latin typeface="PAIAD K+ Gulliver RM"/>
              </a:rPr>
              <a:t> </a:t>
            </a:r>
            <a:r>
              <a:rPr lang="en-US" sz="1800" b="0" i="0" u="none" strike="noStrike" baseline="0" dirty="0">
                <a:solidFill>
                  <a:srgbClr val="000000"/>
                </a:solidFill>
                <a:latin typeface="PAIAD K+ Gulliver RM"/>
              </a:rPr>
              <a:t>Model 1, </a:t>
            </a:r>
            <a:endParaRPr lang="en-US" dirty="0">
              <a:solidFill>
                <a:srgbClr val="000000"/>
              </a:solidFill>
              <a:latin typeface="PAIAD K+ Gulliver RM"/>
            </a:endParaRPr>
          </a:p>
          <a:p>
            <a:endParaRPr lang="en-US" sz="1800" b="0" i="0" u="none" strike="noStrike" baseline="0" dirty="0">
              <a:solidFill>
                <a:srgbClr val="000000"/>
              </a:solidFill>
              <a:latin typeface="PAIAD K+ Gulliver RM"/>
            </a:endParaRPr>
          </a:p>
          <a:p>
            <a:r>
              <a:rPr lang="en-US" sz="1800" b="0" i="0" u="none" strike="noStrike" baseline="0" dirty="0">
                <a:solidFill>
                  <a:srgbClr val="000000"/>
                </a:solidFill>
                <a:latin typeface="PAIAD K+ Gulliver RM"/>
              </a:rPr>
              <a:t>followed by the main effect variables in         Model 2,</a:t>
            </a:r>
            <a:endParaRPr lang="en-US" dirty="0">
              <a:solidFill>
                <a:srgbClr val="000000"/>
              </a:solidFill>
              <a:latin typeface="PAIAD K+ Gulliver RM"/>
            </a:endParaRPr>
          </a:p>
          <a:p>
            <a:endParaRPr lang="en-US" dirty="0">
              <a:solidFill>
                <a:srgbClr val="000000"/>
              </a:solidFill>
              <a:latin typeface="PAIAD K+ Gulliver RM"/>
            </a:endParaRPr>
          </a:p>
          <a:p>
            <a:r>
              <a:rPr lang="en-US" dirty="0">
                <a:solidFill>
                  <a:srgbClr val="000000"/>
                </a:solidFill>
                <a:latin typeface="PAIAD K+ Gulliver RM"/>
              </a:rPr>
              <a:t>T</a:t>
            </a:r>
            <a:r>
              <a:rPr lang="en-US" sz="1800" b="0" i="0" u="none" strike="noStrike" baseline="0" dirty="0">
                <a:solidFill>
                  <a:srgbClr val="000000"/>
                </a:solidFill>
                <a:latin typeface="PAIAD K+ Gulliver RM"/>
              </a:rPr>
              <a:t>he two-way (pair-wise) interaction terms   in Model 3, and </a:t>
            </a:r>
          </a:p>
          <a:p>
            <a:endParaRPr lang="en-US" sz="1800" b="0" i="0" u="none" strike="noStrike" baseline="0" dirty="0">
              <a:solidFill>
                <a:srgbClr val="000000"/>
              </a:solidFill>
              <a:latin typeface="PAIAD K+ Gulliver RM"/>
            </a:endParaRPr>
          </a:p>
          <a:p>
            <a:r>
              <a:rPr lang="en-US" dirty="0">
                <a:solidFill>
                  <a:srgbClr val="000000"/>
                </a:solidFill>
                <a:latin typeface="PAIAD K+ Gulliver RM"/>
              </a:rPr>
              <a:t>T</a:t>
            </a:r>
            <a:r>
              <a:rPr lang="en-US" sz="1800" b="0" i="0" u="none" strike="noStrike" baseline="0" dirty="0">
                <a:solidFill>
                  <a:srgbClr val="000000"/>
                </a:solidFill>
                <a:latin typeface="PAIAD K+ Gulliver RM"/>
              </a:rPr>
              <a:t>he three-way interaction term in Model </a:t>
            </a:r>
            <a:r>
              <a:rPr lang="en-US" dirty="0">
                <a:solidFill>
                  <a:srgbClr val="000000"/>
                </a:solidFill>
                <a:latin typeface="PAIAD K+ Gulliver RM"/>
              </a:rPr>
              <a:t>4</a:t>
            </a:r>
            <a:r>
              <a:rPr lang="en-US" sz="1800" b="0" i="0" u="none" strike="noStrike" baseline="0" dirty="0">
                <a:solidFill>
                  <a:srgbClr val="000000"/>
                </a:solidFill>
                <a:latin typeface="PAIAD K+ Gulliver RM"/>
              </a:rPr>
              <a:t>      (simultaneous within blocks, stepwise across).</a:t>
            </a:r>
            <a:endParaRPr lang="en-US" dirty="0"/>
          </a:p>
        </p:txBody>
      </p:sp>
    </p:spTree>
    <p:extLst>
      <p:ext uri="{BB962C8B-B14F-4D97-AF65-F5344CB8AC3E}">
        <p14:creationId xmlns:p14="http://schemas.microsoft.com/office/powerpoint/2010/main" val="261396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0AEB6C-D205-8EA5-3745-D823C3E99BAC}"/>
              </a:ext>
            </a:extLst>
          </p:cNvPr>
          <p:cNvSpPr txBox="1"/>
          <p:nvPr/>
        </p:nvSpPr>
        <p:spPr>
          <a:xfrm>
            <a:off x="1835696" y="0"/>
            <a:ext cx="5256584" cy="584775"/>
          </a:xfrm>
          <a:prstGeom prst="rect">
            <a:avLst/>
          </a:prstGeom>
          <a:noFill/>
        </p:spPr>
        <p:txBody>
          <a:bodyPr wrap="square">
            <a:spAutoFit/>
          </a:bodyPr>
          <a:lstStyle/>
          <a:p>
            <a:r>
              <a:rPr lang="en-US" sz="3200" b="1" i="0" u="none" strike="noStrike" baseline="0" dirty="0">
                <a:solidFill>
                  <a:srgbClr val="000000"/>
                </a:solidFill>
                <a:latin typeface="PAICE E+ Gulliver BL"/>
              </a:rPr>
              <a:t>Analysis and results: Conti… </a:t>
            </a:r>
          </a:p>
        </p:txBody>
      </p:sp>
      <p:pic>
        <p:nvPicPr>
          <p:cNvPr id="5" name="Picture 4">
            <a:extLst>
              <a:ext uri="{FF2B5EF4-FFF2-40B4-BE49-F238E27FC236}">
                <a16:creationId xmlns:a16="http://schemas.microsoft.com/office/drawing/2014/main" id="{FAB2C059-3C27-8102-33A0-361ECAAEC96E}"/>
              </a:ext>
            </a:extLst>
          </p:cNvPr>
          <p:cNvPicPr>
            <a:picLocks noChangeAspect="1"/>
          </p:cNvPicPr>
          <p:nvPr/>
        </p:nvPicPr>
        <p:blipFill>
          <a:blip r:embed="rId2"/>
          <a:stretch>
            <a:fillRect/>
          </a:stretch>
        </p:blipFill>
        <p:spPr>
          <a:xfrm>
            <a:off x="251520" y="584775"/>
            <a:ext cx="8712968" cy="4363238"/>
          </a:xfrm>
          <a:prstGeom prst="rect">
            <a:avLst/>
          </a:prstGeom>
        </p:spPr>
      </p:pic>
    </p:spTree>
    <p:extLst>
      <p:ext uri="{BB962C8B-B14F-4D97-AF65-F5344CB8AC3E}">
        <p14:creationId xmlns:p14="http://schemas.microsoft.com/office/powerpoint/2010/main" val="1443816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F0B68D-A00A-5D34-A760-321E24C3BF03}"/>
              </a:ext>
            </a:extLst>
          </p:cNvPr>
          <p:cNvSpPr txBox="1"/>
          <p:nvPr/>
        </p:nvSpPr>
        <p:spPr>
          <a:xfrm>
            <a:off x="2435242" y="-28590"/>
            <a:ext cx="4572000" cy="461665"/>
          </a:xfrm>
          <a:prstGeom prst="rect">
            <a:avLst/>
          </a:prstGeom>
          <a:noFill/>
        </p:spPr>
        <p:txBody>
          <a:bodyPr wrap="square">
            <a:spAutoFit/>
          </a:bodyPr>
          <a:lstStyle/>
          <a:p>
            <a:r>
              <a:rPr lang="en-US" sz="2400" b="1" i="0" u="none" strike="noStrike" baseline="0" dirty="0">
                <a:solidFill>
                  <a:srgbClr val="000000"/>
                </a:solidFill>
                <a:latin typeface="PAICE E+ Gulliver BL"/>
              </a:rPr>
              <a:t>Analysis and results: Conti… </a:t>
            </a:r>
          </a:p>
        </p:txBody>
      </p:sp>
      <p:sp>
        <p:nvSpPr>
          <p:cNvPr id="5" name="TextBox 4">
            <a:extLst>
              <a:ext uri="{FF2B5EF4-FFF2-40B4-BE49-F238E27FC236}">
                <a16:creationId xmlns:a16="http://schemas.microsoft.com/office/drawing/2014/main" id="{97A99084-306D-2AA2-7204-74F905351AD0}"/>
              </a:ext>
            </a:extLst>
          </p:cNvPr>
          <p:cNvSpPr txBox="1"/>
          <p:nvPr/>
        </p:nvSpPr>
        <p:spPr>
          <a:xfrm>
            <a:off x="107504" y="444798"/>
            <a:ext cx="9054752" cy="923330"/>
          </a:xfrm>
          <a:prstGeom prst="rect">
            <a:avLst/>
          </a:prstGeom>
          <a:noFill/>
        </p:spPr>
        <p:txBody>
          <a:bodyPr wrap="square">
            <a:spAutoFit/>
          </a:bodyPr>
          <a:lstStyle/>
          <a:p>
            <a:r>
              <a:rPr lang="en-US" sz="1800" b="1" i="0" u="none" strike="noStrike" baseline="0" dirty="0">
                <a:solidFill>
                  <a:srgbClr val="0080AC"/>
                </a:solidFill>
                <a:latin typeface="PAIAD K+ Gulliver RM"/>
              </a:rPr>
              <a:t>Hypothesis 1 </a:t>
            </a:r>
            <a:r>
              <a:rPr lang="en-US" sz="1800" b="1" i="0" u="none" strike="noStrike" baseline="0" dirty="0">
                <a:solidFill>
                  <a:srgbClr val="000000"/>
                </a:solidFill>
                <a:latin typeface="PAIAD K+ Gulliver RM"/>
              </a:rPr>
              <a:t>suggests </a:t>
            </a:r>
            <a:r>
              <a:rPr lang="en-US" sz="1800" b="0" i="0" u="none" strike="noStrike" baseline="0" dirty="0">
                <a:solidFill>
                  <a:srgbClr val="000000"/>
                </a:solidFill>
                <a:latin typeface="PAIAD K+ Gulliver RM"/>
              </a:rPr>
              <a:t>that the frequency of supply chain disruptions increases with horizontal complexity. The results for Model 1 support this hypothesis (standardized regression coefficient </a:t>
            </a:r>
            <a:r>
              <a:rPr lang="en-US" b="1" dirty="0">
                <a:solidFill>
                  <a:srgbClr val="000000"/>
                </a:solidFill>
                <a:latin typeface="PAICE A+ Onemtmigu AAAA"/>
              </a:rPr>
              <a:t>B</a:t>
            </a:r>
            <a:r>
              <a:rPr lang="en-US" sz="800" b="1" i="0" u="none" strike="noStrike" baseline="0" dirty="0">
                <a:solidFill>
                  <a:srgbClr val="000000"/>
                </a:solidFill>
                <a:latin typeface="PAIAD K+ Gulliver RM"/>
              </a:rPr>
              <a:t>5 </a:t>
            </a:r>
            <a:r>
              <a:rPr lang="en-US" sz="1800" b="1" i="0" u="none" strike="noStrike" baseline="0" dirty="0">
                <a:solidFill>
                  <a:srgbClr val="000000"/>
                </a:solidFill>
                <a:latin typeface="PAIAD K+ Gulliver RM"/>
              </a:rPr>
              <a:t>= 0.35, </a:t>
            </a:r>
            <a:r>
              <a:rPr lang="en-US" sz="1800" b="1" i="0" u="none" strike="noStrike" baseline="0" dirty="0">
                <a:solidFill>
                  <a:srgbClr val="000000"/>
                </a:solidFill>
                <a:latin typeface="PAICE C+ Gulliver IT"/>
              </a:rPr>
              <a:t>p </a:t>
            </a:r>
            <a:r>
              <a:rPr lang="en-US" sz="1800" b="1" i="0" u="none" strike="noStrike" baseline="0" dirty="0">
                <a:solidFill>
                  <a:srgbClr val="000000"/>
                </a:solidFill>
                <a:latin typeface="PAIAD K+ Gulliver RM"/>
              </a:rPr>
              <a:t>&lt; 0.001).</a:t>
            </a:r>
            <a:endParaRPr lang="en-US" b="1" dirty="0"/>
          </a:p>
        </p:txBody>
      </p:sp>
      <p:sp>
        <p:nvSpPr>
          <p:cNvPr id="7" name="TextBox 6">
            <a:extLst>
              <a:ext uri="{FF2B5EF4-FFF2-40B4-BE49-F238E27FC236}">
                <a16:creationId xmlns:a16="http://schemas.microsoft.com/office/drawing/2014/main" id="{061AC1C2-9CCA-DD94-DE5D-307F90F1C576}"/>
              </a:ext>
            </a:extLst>
          </p:cNvPr>
          <p:cNvSpPr txBox="1"/>
          <p:nvPr/>
        </p:nvSpPr>
        <p:spPr>
          <a:xfrm>
            <a:off x="89756" y="1425229"/>
            <a:ext cx="8838728" cy="923330"/>
          </a:xfrm>
          <a:prstGeom prst="rect">
            <a:avLst/>
          </a:prstGeom>
          <a:noFill/>
        </p:spPr>
        <p:txBody>
          <a:bodyPr wrap="square">
            <a:spAutoFit/>
          </a:bodyPr>
          <a:lstStyle/>
          <a:p>
            <a:r>
              <a:rPr lang="en-US" sz="1800" b="0" i="0" u="none" strike="noStrike" baseline="0" dirty="0">
                <a:solidFill>
                  <a:srgbClr val="000000"/>
                </a:solidFill>
                <a:latin typeface="PAIAD K+ Gulliver RM"/>
              </a:rPr>
              <a:t>As shown in </a:t>
            </a:r>
            <a:r>
              <a:rPr lang="en-US" sz="1800" b="0" i="0" u="none" strike="noStrike" baseline="0" dirty="0">
                <a:solidFill>
                  <a:srgbClr val="0080AC"/>
                </a:solidFill>
                <a:latin typeface="PAIAD K+ Gulliver RM"/>
              </a:rPr>
              <a:t>Table 4</a:t>
            </a:r>
            <a:r>
              <a:rPr lang="en-US" sz="1800" b="0" i="0" u="none" strike="noStrike" baseline="0" dirty="0">
                <a:solidFill>
                  <a:srgbClr val="000000"/>
                </a:solidFill>
                <a:latin typeface="PAIAD K+ Gulliver RM"/>
              </a:rPr>
              <a:t>, the </a:t>
            </a:r>
            <a:r>
              <a:rPr lang="en-US" sz="1800" b="1" i="0" u="none" strike="noStrike" baseline="0" dirty="0">
                <a:solidFill>
                  <a:srgbClr val="000000"/>
                </a:solidFill>
                <a:latin typeface="PAIAD K+ Gulliver RM"/>
              </a:rPr>
              <a:t>average marginal effect </a:t>
            </a:r>
            <a:r>
              <a:rPr lang="en-US" sz="1800" b="0" i="0" u="none" strike="noStrike" baseline="0" dirty="0">
                <a:solidFill>
                  <a:srgbClr val="000000"/>
                </a:solidFill>
                <a:latin typeface="PAIAD K+ Gulliver RM"/>
              </a:rPr>
              <a:t>(for the unstandardized variable)</a:t>
            </a:r>
            <a:r>
              <a:rPr lang="en-US" sz="1800" b="1" i="0" u="none" strike="noStrike" baseline="0" dirty="0">
                <a:solidFill>
                  <a:srgbClr val="000000"/>
                </a:solidFill>
                <a:latin typeface="PAIAD K+ Gulliver RM"/>
              </a:rPr>
              <a:t>is 0.013      </a:t>
            </a:r>
            <a:r>
              <a:rPr lang="en-US" sz="1800" b="0" i="0" u="none" strike="noStrike" baseline="0" dirty="0">
                <a:solidFill>
                  <a:srgbClr val="000000"/>
                </a:solidFill>
                <a:latin typeface="PAIAD K+ Gulliver RM"/>
              </a:rPr>
              <a:t>suggesting that a firm would </a:t>
            </a:r>
            <a:r>
              <a:rPr lang="en-US" sz="1800" b="1" i="0" u="none" strike="noStrike" baseline="0" dirty="0">
                <a:solidFill>
                  <a:srgbClr val="000000"/>
                </a:solidFill>
                <a:latin typeface="PAIAD K+ Gulliver RM"/>
              </a:rPr>
              <a:t>experience 1.3 </a:t>
            </a:r>
            <a:r>
              <a:rPr lang="en-US" sz="1800" b="0" i="0" u="none" strike="noStrike" baseline="0" dirty="0">
                <a:solidFill>
                  <a:srgbClr val="000000"/>
                </a:solidFill>
                <a:latin typeface="PAIAD K+ Gulliver RM"/>
              </a:rPr>
              <a:t>more disruptions per year (on average),                if its supply base </a:t>
            </a:r>
            <a:r>
              <a:rPr lang="en-US" sz="1800" b="1" i="0" u="none" strike="noStrike" baseline="0" dirty="0">
                <a:solidFill>
                  <a:srgbClr val="000000"/>
                </a:solidFill>
                <a:latin typeface="PAIAD K+ Gulliver RM"/>
              </a:rPr>
              <a:t>increased by 100 suppliers</a:t>
            </a:r>
            <a:r>
              <a:rPr lang="en-US" sz="1800" b="0" i="0" u="none" strike="noStrike" baseline="0" dirty="0">
                <a:solidFill>
                  <a:srgbClr val="000000"/>
                </a:solidFill>
                <a:latin typeface="PAIAD K+ Gulliver RM"/>
              </a:rPr>
              <a:t>.</a:t>
            </a:r>
            <a:endParaRPr lang="en-US" b="1" dirty="0"/>
          </a:p>
        </p:txBody>
      </p:sp>
      <p:sp>
        <p:nvSpPr>
          <p:cNvPr id="9" name="TextBox 8">
            <a:extLst>
              <a:ext uri="{FF2B5EF4-FFF2-40B4-BE49-F238E27FC236}">
                <a16:creationId xmlns:a16="http://schemas.microsoft.com/office/drawing/2014/main" id="{92C36201-7000-BA3C-08DE-8B8500A6A63C}"/>
              </a:ext>
            </a:extLst>
          </p:cNvPr>
          <p:cNvSpPr txBox="1"/>
          <p:nvPr/>
        </p:nvSpPr>
        <p:spPr>
          <a:xfrm>
            <a:off x="107504" y="2461928"/>
            <a:ext cx="9054752" cy="646331"/>
          </a:xfrm>
          <a:prstGeom prst="rect">
            <a:avLst/>
          </a:prstGeom>
          <a:noFill/>
        </p:spPr>
        <p:txBody>
          <a:bodyPr wrap="square">
            <a:spAutoFit/>
          </a:bodyPr>
          <a:lstStyle/>
          <a:p>
            <a:r>
              <a:rPr lang="en-US" sz="1800" b="0" i="0" u="none" strike="noStrike" baseline="0" dirty="0">
                <a:solidFill>
                  <a:srgbClr val="000000"/>
                </a:solidFill>
                <a:latin typeface="PAIAD K+ Gulliver RM"/>
              </a:rPr>
              <a:t>When plotting this effect(</a:t>
            </a:r>
            <a:r>
              <a:rPr lang="en-US" sz="1800" b="0" i="0" u="none" strike="noStrike" baseline="0" dirty="0">
                <a:solidFill>
                  <a:srgbClr val="0080AC"/>
                </a:solidFill>
                <a:latin typeface="PAIAD K+ Gulliver RM"/>
              </a:rPr>
              <a:t>Fig. 3</a:t>
            </a:r>
            <a:r>
              <a:rPr lang="en-US" sz="1800" b="0" i="0" u="none" strike="noStrike" baseline="0" dirty="0">
                <a:solidFill>
                  <a:srgbClr val="000000"/>
                </a:solidFill>
                <a:latin typeface="PAIAD K+ Gulliver RM"/>
              </a:rPr>
              <a:t>A), we find that the relationship between </a:t>
            </a:r>
            <a:r>
              <a:rPr lang="en-US" sz="1800" b="1" i="0" u="none" strike="noStrike" baseline="0" dirty="0">
                <a:solidFill>
                  <a:srgbClr val="000000"/>
                </a:solidFill>
                <a:latin typeface="PAIAD K+ Gulliver RM"/>
              </a:rPr>
              <a:t>horizontal complexity and  the number of supply chain disruptions is not constant over the observed variable range</a:t>
            </a:r>
            <a:r>
              <a:rPr lang="en-US" sz="1800" b="0" i="0" u="none" strike="noStrike" baseline="0" dirty="0">
                <a:solidFill>
                  <a:srgbClr val="000000"/>
                </a:solidFill>
                <a:latin typeface="PAIAD K+ Gulliver RM"/>
              </a:rPr>
              <a:t>.</a:t>
            </a:r>
            <a:endParaRPr lang="en-US" dirty="0"/>
          </a:p>
        </p:txBody>
      </p:sp>
      <p:pic>
        <p:nvPicPr>
          <p:cNvPr id="11" name="Picture 10">
            <a:extLst>
              <a:ext uri="{FF2B5EF4-FFF2-40B4-BE49-F238E27FC236}">
                <a16:creationId xmlns:a16="http://schemas.microsoft.com/office/drawing/2014/main" id="{5B22A493-510E-3625-6CD5-B0B31F29D8E9}"/>
              </a:ext>
            </a:extLst>
          </p:cNvPr>
          <p:cNvPicPr>
            <a:picLocks noChangeAspect="1"/>
          </p:cNvPicPr>
          <p:nvPr/>
        </p:nvPicPr>
        <p:blipFill>
          <a:blip r:embed="rId2"/>
          <a:stretch>
            <a:fillRect/>
          </a:stretch>
        </p:blipFill>
        <p:spPr>
          <a:xfrm>
            <a:off x="2411760" y="3141201"/>
            <a:ext cx="3960440" cy="1977796"/>
          </a:xfrm>
          <a:prstGeom prst="rect">
            <a:avLst/>
          </a:prstGeom>
        </p:spPr>
      </p:pic>
    </p:spTree>
    <p:extLst>
      <p:ext uri="{BB962C8B-B14F-4D97-AF65-F5344CB8AC3E}">
        <p14:creationId xmlns:p14="http://schemas.microsoft.com/office/powerpoint/2010/main" val="123715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A944AF-9C15-FAA0-CF2D-56D878A3E1FB}"/>
              </a:ext>
            </a:extLst>
          </p:cNvPr>
          <p:cNvSpPr txBox="1"/>
          <p:nvPr/>
        </p:nvSpPr>
        <p:spPr>
          <a:xfrm>
            <a:off x="2286000" y="0"/>
            <a:ext cx="4572000" cy="461665"/>
          </a:xfrm>
          <a:prstGeom prst="rect">
            <a:avLst/>
          </a:prstGeom>
          <a:noFill/>
        </p:spPr>
        <p:txBody>
          <a:bodyPr wrap="square">
            <a:spAutoFit/>
          </a:bodyPr>
          <a:lstStyle/>
          <a:p>
            <a:r>
              <a:rPr lang="en-US" sz="2400" b="1" i="0" u="none" strike="noStrike" baseline="0" dirty="0">
                <a:solidFill>
                  <a:srgbClr val="000000"/>
                </a:solidFill>
                <a:latin typeface="PAICE E+ Gulliver BL"/>
              </a:rPr>
              <a:t>Analysis and results: Conti… </a:t>
            </a:r>
          </a:p>
        </p:txBody>
      </p:sp>
      <p:sp>
        <p:nvSpPr>
          <p:cNvPr id="5" name="TextBox 4">
            <a:extLst>
              <a:ext uri="{FF2B5EF4-FFF2-40B4-BE49-F238E27FC236}">
                <a16:creationId xmlns:a16="http://schemas.microsoft.com/office/drawing/2014/main" id="{1AE65E33-EEAC-A99C-C98D-D3CAF01C6C81}"/>
              </a:ext>
            </a:extLst>
          </p:cNvPr>
          <p:cNvSpPr txBox="1"/>
          <p:nvPr/>
        </p:nvSpPr>
        <p:spPr>
          <a:xfrm>
            <a:off x="179512" y="627534"/>
            <a:ext cx="8784976" cy="2308324"/>
          </a:xfrm>
          <a:prstGeom prst="rect">
            <a:avLst/>
          </a:prstGeom>
          <a:noFill/>
        </p:spPr>
        <p:txBody>
          <a:bodyPr wrap="square">
            <a:spAutoFit/>
          </a:bodyPr>
          <a:lstStyle/>
          <a:p>
            <a:r>
              <a:rPr lang="en-US" sz="1800" b="1" i="0" u="none" strike="noStrike" baseline="0" dirty="0">
                <a:solidFill>
                  <a:srgbClr val="0080AC"/>
                </a:solidFill>
                <a:latin typeface="PAIAD K+ Gulliver RM"/>
              </a:rPr>
              <a:t>Hypothesis 2 </a:t>
            </a:r>
            <a:r>
              <a:rPr lang="en-US" sz="1800" b="1" i="0" u="none" strike="noStrike" baseline="0" dirty="0">
                <a:solidFill>
                  <a:srgbClr val="000000"/>
                </a:solidFill>
                <a:latin typeface="PAIAD K+ Gulliver RM"/>
              </a:rPr>
              <a:t>suggests </a:t>
            </a:r>
            <a:r>
              <a:rPr lang="en-US" sz="1800" b="0" i="0" u="none" strike="noStrike" baseline="0" dirty="0">
                <a:solidFill>
                  <a:srgbClr val="000000"/>
                </a:solidFill>
                <a:latin typeface="PAIAD K+ Gulliver RM"/>
              </a:rPr>
              <a:t>that  vertical supply chain complexity increases the number of supply  chain disruptions.</a:t>
            </a:r>
          </a:p>
          <a:p>
            <a:endParaRPr lang="en-US" sz="1800" b="0" i="0" u="none" strike="noStrike" baseline="0" dirty="0">
              <a:solidFill>
                <a:srgbClr val="000000"/>
              </a:solidFill>
              <a:latin typeface="PAIAD K+ Gulliver RM"/>
            </a:endParaRPr>
          </a:p>
          <a:p>
            <a:r>
              <a:rPr lang="en-US" sz="1800" b="1" i="0" u="none" strike="noStrike" baseline="0" dirty="0">
                <a:solidFill>
                  <a:srgbClr val="000000"/>
                </a:solidFill>
                <a:latin typeface="PAIAD K+ Gulliver RM"/>
              </a:rPr>
              <a:t>This is supported by the results which suggest that the number of upstream supply chain      tiers has a positive effect on the frequency of supply chain disruptions (B</a:t>
            </a:r>
            <a:r>
              <a:rPr lang="en-US" sz="800" b="1" i="0" u="none" strike="noStrike" baseline="0" dirty="0">
                <a:solidFill>
                  <a:srgbClr val="000000"/>
                </a:solidFill>
                <a:latin typeface="PAIAD K+ Gulliver RM"/>
              </a:rPr>
              <a:t>6 </a:t>
            </a:r>
            <a:r>
              <a:rPr lang="en-US" sz="1800" b="1" i="0" u="none" strike="noStrike" baseline="0" dirty="0">
                <a:solidFill>
                  <a:srgbClr val="000000"/>
                </a:solidFill>
                <a:latin typeface="PAIAD K+ Gulliver RM"/>
              </a:rPr>
              <a:t>= 0.27, </a:t>
            </a:r>
            <a:r>
              <a:rPr lang="en-US" sz="1800" b="1" i="0" u="none" strike="noStrike" baseline="0" dirty="0">
                <a:solidFill>
                  <a:srgbClr val="000000"/>
                </a:solidFill>
                <a:latin typeface="PAICE C+ Gulliver IT"/>
              </a:rPr>
              <a:t>p </a:t>
            </a:r>
            <a:r>
              <a:rPr lang="en-US" sz="1800" b="1" i="0" u="none" strike="noStrike" baseline="0" dirty="0">
                <a:solidFill>
                  <a:srgbClr val="000000"/>
                </a:solidFill>
                <a:latin typeface="PAIAD K+ Gulliver RM"/>
              </a:rPr>
              <a:t>= 0.013)</a:t>
            </a:r>
          </a:p>
          <a:p>
            <a:r>
              <a:rPr lang="en-US" sz="1800" b="0" i="0" u="none" strike="noStrike" baseline="0" dirty="0">
                <a:solidFill>
                  <a:srgbClr val="0080AC"/>
                </a:solidFill>
                <a:latin typeface="PAIAD K+ Gulliver RM"/>
              </a:rPr>
              <a:t>Table 4</a:t>
            </a:r>
            <a:r>
              <a:rPr lang="en-US" sz="1800" b="0" i="0" u="none" strike="noStrike" baseline="0" dirty="0">
                <a:solidFill>
                  <a:srgbClr val="000000"/>
                </a:solidFill>
                <a:latin typeface="PAIAD K+ Gulliver RM"/>
              </a:rPr>
              <a:t>, every additional upstream tier increases the frequency of disruptions by on average </a:t>
            </a:r>
            <a:r>
              <a:rPr lang="en-US" sz="1800" b="1" i="0" u="none" strike="noStrike" baseline="0" dirty="0">
                <a:solidFill>
                  <a:srgbClr val="000000"/>
                </a:solidFill>
                <a:latin typeface="PAIAD K+ Gulliver RM"/>
              </a:rPr>
              <a:t>2.69</a:t>
            </a:r>
            <a:r>
              <a:rPr lang="en-US" sz="1800" b="0" i="0" u="none" strike="noStrike" baseline="0" dirty="0">
                <a:solidFill>
                  <a:srgbClr val="000000"/>
                </a:solidFill>
                <a:latin typeface="PAIAD K+ Gulliver RM"/>
              </a:rPr>
              <a:t>. </a:t>
            </a:r>
          </a:p>
          <a:p>
            <a:r>
              <a:rPr lang="en-US" sz="1800" b="0" i="0" u="none" strike="noStrike" baseline="0" dirty="0">
                <a:solidFill>
                  <a:srgbClr val="0080AC"/>
                </a:solidFill>
                <a:latin typeface="PAIAD K+ Gulliver RM"/>
              </a:rPr>
              <a:t>Fig. 3</a:t>
            </a:r>
            <a:r>
              <a:rPr lang="en-US" sz="1800" b="0" i="0" u="none" strike="noStrike" baseline="0" dirty="0">
                <a:solidFill>
                  <a:srgbClr val="000000"/>
                </a:solidFill>
                <a:latin typeface="PAIAD K+ Gulliver RM"/>
              </a:rPr>
              <a:t>B depicts the relationship which seems to be almost linear over the observed range. </a:t>
            </a:r>
            <a:endParaRPr lang="en-US" dirty="0"/>
          </a:p>
        </p:txBody>
      </p:sp>
      <p:pic>
        <p:nvPicPr>
          <p:cNvPr id="9" name="Picture 8">
            <a:extLst>
              <a:ext uri="{FF2B5EF4-FFF2-40B4-BE49-F238E27FC236}">
                <a16:creationId xmlns:a16="http://schemas.microsoft.com/office/drawing/2014/main" id="{95A031F8-A8A8-F138-4AA7-CF735787DEF8}"/>
              </a:ext>
            </a:extLst>
          </p:cNvPr>
          <p:cNvPicPr>
            <a:picLocks noChangeAspect="1"/>
          </p:cNvPicPr>
          <p:nvPr/>
        </p:nvPicPr>
        <p:blipFill>
          <a:blip r:embed="rId2"/>
          <a:stretch>
            <a:fillRect/>
          </a:stretch>
        </p:blipFill>
        <p:spPr>
          <a:xfrm>
            <a:off x="2948799" y="2935859"/>
            <a:ext cx="2991353" cy="2084164"/>
          </a:xfrm>
          <a:prstGeom prst="rect">
            <a:avLst/>
          </a:prstGeom>
        </p:spPr>
      </p:pic>
    </p:spTree>
    <p:extLst>
      <p:ext uri="{BB962C8B-B14F-4D97-AF65-F5344CB8AC3E}">
        <p14:creationId xmlns:p14="http://schemas.microsoft.com/office/powerpoint/2010/main" val="4211199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6FEE5C-C6B0-AC6A-176B-12196014B03A}"/>
              </a:ext>
            </a:extLst>
          </p:cNvPr>
          <p:cNvSpPr txBox="1"/>
          <p:nvPr/>
        </p:nvSpPr>
        <p:spPr>
          <a:xfrm>
            <a:off x="2555776" y="0"/>
            <a:ext cx="4572000" cy="461665"/>
          </a:xfrm>
          <a:prstGeom prst="rect">
            <a:avLst/>
          </a:prstGeom>
          <a:noFill/>
        </p:spPr>
        <p:txBody>
          <a:bodyPr wrap="square">
            <a:spAutoFit/>
          </a:bodyPr>
          <a:lstStyle/>
          <a:p>
            <a:r>
              <a:rPr lang="en-US" sz="2400" b="1" i="0" u="none" strike="noStrike" baseline="0" dirty="0">
                <a:solidFill>
                  <a:srgbClr val="000000"/>
                </a:solidFill>
                <a:latin typeface="PAICE E+ Gulliver BL"/>
              </a:rPr>
              <a:t>Analysis and results: Conti… </a:t>
            </a:r>
          </a:p>
        </p:txBody>
      </p:sp>
      <p:sp>
        <p:nvSpPr>
          <p:cNvPr id="5" name="TextBox 4">
            <a:extLst>
              <a:ext uri="{FF2B5EF4-FFF2-40B4-BE49-F238E27FC236}">
                <a16:creationId xmlns:a16="http://schemas.microsoft.com/office/drawing/2014/main" id="{05BC379D-C2C4-5D3F-8949-C9E961214EED}"/>
              </a:ext>
            </a:extLst>
          </p:cNvPr>
          <p:cNvSpPr txBox="1"/>
          <p:nvPr/>
        </p:nvSpPr>
        <p:spPr>
          <a:xfrm>
            <a:off x="35278" y="482902"/>
            <a:ext cx="9001218" cy="2031325"/>
          </a:xfrm>
          <a:prstGeom prst="rect">
            <a:avLst/>
          </a:prstGeom>
          <a:noFill/>
        </p:spPr>
        <p:txBody>
          <a:bodyPr wrap="square">
            <a:spAutoFit/>
          </a:bodyPr>
          <a:lstStyle/>
          <a:p>
            <a:r>
              <a:rPr lang="en-US" sz="1800" b="1" i="0" u="none" strike="noStrike" baseline="0" dirty="0">
                <a:solidFill>
                  <a:srgbClr val="000000"/>
                </a:solidFill>
                <a:latin typeface="PAIAD K+ Gulliver RM"/>
              </a:rPr>
              <a:t>Finally, the results </a:t>
            </a:r>
            <a:r>
              <a:rPr lang="en-US" sz="1800" b="0" i="0" u="none" strike="noStrike" baseline="0" dirty="0">
                <a:solidFill>
                  <a:srgbClr val="000000"/>
                </a:solidFill>
                <a:latin typeface="PAIAD K+ Gulliver RM"/>
              </a:rPr>
              <a:t>lend empirical support for the third direct effect hypothesis which pertains   to spatial supply chain complexity. The corresponding regression coefficient is significant and    in the expected direction</a:t>
            </a:r>
            <a:r>
              <a:rPr lang="en-US" sz="1800" b="1" i="0" u="none" strike="noStrike" baseline="0" dirty="0">
                <a:solidFill>
                  <a:srgbClr val="000000"/>
                </a:solidFill>
                <a:latin typeface="PAIAD K+ Gulliver RM"/>
              </a:rPr>
              <a:t>(B</a:t>
            </a:r>
            <a:r>
              <a:rPr lang="en-US" sz="800" b="1" i="0" u="none" strike="noStrike" baseline="0" dirty="0">
                <a:solidFill>
                  <a:srgbClr val="000000"/>
                </a:solidFill>
                <a:latin typeface="PAIAD K+ Gulliver RM"/>
              </a:rPr>
              <a:t>7 </a:t>
            </a:r>
            <a:r>
              <a:rPr lang="en-US" sz="1800" b="1" i="0" u="none" strike="noStrike" baseline="0" dirty="0">
                <a:solidFill>
                  <a:srgbClr val="000000"/>
                </a:solidFill>
                <a:latin typeface="PAIAD K+ Gulliver RM"/>
              </a:rPr>
              <a:t>= 0.22, </a:t>
            </a:r>
            <a:r>
              <a:rPr lang="en-US" sz="1800" b="1" i="0" u="none" strike="noStrike" baseline="0" dirty="0">
                <a:solidFill>
                  <a:srgbClr val="000000"/>
                </a:solidFill>
                <a:latin typeface="PAICE C+ Gulliver IT"/>
              </a:rPr>
              <a:t>p </a:t>
            </a:r>
            <a:r>
              <a:rPr lang="en-US" sz="1800" b="1" i="0" u="none" strike="noStrike" baseline="0" dirty="0">
                <a:solidFill>
                  <a:srgbClr val="000000"/>
                </a:solidFill>
                <a:latin typeface="PAIAD K+ Gulliver RM"/>
              </a:rPr>
              <a:t>= 0.023),</a:t>
            </a:r>
            <a:r>
              <a:rPr lang="en-US" sz="1800" b="0" i="0" u="none" strike="noStrike" baseline="0" dirty="0">
                <a:solidFill>
                  <a:srgbClr val="000000"/>
                </a:solidFill>
                <a:latin typeface="PAIAD K+ Gulliver RM"/>
              </a:rPr>
              <a:t>thus corroborating </a:t>
            </a:r>
            <a:r>
              <a:rPr lang="en-US" sz="1800" b="0" i="0" u="none" strike="noStrike" baseline="0" dirty="0">
                <a:solidFill>
                  <a:srgbClr val="0080AC"/>
                </a:solidFill>
                <a:latin typeface="PAIAD K+ Gulliver RM"/>
              </a:rPr>
              <a:t>Hypothesis 3</a:t>
            </a:r>
            <a:r>
              <a:rPr lang="en-US" sz="1800" b="0" i="0" u="none" strike="noStrike" baseline="0" dirty="0">
                <a:solidFill>
                  <a:srgbClr val="000000"/>
                </a:solidFill>
                <a:latin typeface="PAIAD K+ Gulliver RM"/>
              </a:rPr>
              <a:t>. Similar to         </a:t>
            </a:r>
            <a:r>
              <a:rPr lang="en-US" sz="1800" b="0" i="0" u="none" strike="noStrike" baseline="0" dirty="0">
                <a:solidFill>
                  <a:srgbClr val="0080AC"/>
                </a:solidFill>
                <a:latin typeface="PAIAD K+ Gulliver RM"/>
              </a:rPr>
              <a:t>Hypothesis 1</a:t>
            </a:r>
            <a:r>
              <a:rPr lang="en-US" sz="1800" b="0" i="0" u="none" strike="noStrike" baseline="0" dirty="0">
                <a:solidFill>
                  <a:srgbClr val="000000"/>
                </a:solidFill>
                <a:latin typeface="PAIAD K+ Gulliver RM"/>
              </a:rPr>
              <a:t>, the corresponding plot </a:t>
            </a:r>
          </a:p>
          <a:p>
            <a:endParaRPr lang="en-US" dirty="0">
              <a:solidFill>
                <a:srgbClr val="000000"/>
              </a:solidFill>
              <a:latin typeface="PAIAD K+ Gulliver RM"/>
            </a:endParaRPr>
          </a:p>
          <a:p>
            <a:r>
              <a:rPr lang="en-US" sz="1800" b="0" i="0" u="none" strike="noStrike" baseline="0" dirty="0">
                <a:solidFill>
                  <a:srgbClr val="000000"/>
                </a:solidFill>
                <a:latin typeface="PAIAD K+ Gulliver RM"/>
              </a:rPr>
              <a:t> (</a:t>
            </a:r>
            <a:r>
              <a:rPr lang="en-US" sz="1800" b="0" i="0" u="none" strike="noStrike" baseline="0" dirty="0">
                <a:solidFill>
                  <a:srgbClr val="0080AC"/>
                </a:solidFill>
                <a:latin typeface="PAIAD K+ Gulliver RM"/>
              </a:rPr>
              <a:t>Fig. 3</a:t>
            </a:r>
            <a:r>
              <a:rPr lang="en-US" sz="1800" b="0" i="0" u="none" strike="noStrike" baseline="0" dirty="0">
                <a:solidFill>
                  <a:srgbClr val="000000"/>
                </a:solidFill>
                <a:latin typeface="PAIAD K+ Gulliver RM"/>
              </a:rPr>
              <a:t>C) indicates that the rate of change in disruption frequency varies along the observed    variable range.</a:t>
            </a:r>
            <a:endParaRPr lang="en-US" dirty="0"/>
          </a:p>
        </p:txBody>
      </p:sp>
      <p:pic>
        <p:nvPicPr>
          <p:cNvPr id="7" name="Picture 6">
            <a:extLst>
              <a:ext uri="{FF2B5EF4-FFF2-40B4-BE49-F238E27FC236}">
                <a16:creationId xmlns:a16="http://schemas.microsoft.com/office/drawing/2014/main" id="{743B9FEE-307D-DA9F-D96D-C8D5508AB03F}"/>
              </a:ext>
            </a:extLst>
          </p:cNvPr>
          <p:cNvPicPr>
            <a:picLocks noChangeAspect="1"/>
          </p:cNvPicPr>
          <p:nvPr/>
        </p:nvPicPr>
        <p:blipFill>
          <a:blip r:embed="rId2"/>
          <a:stretch>
            <a:fillRect/>
          </a:stretch>
        </p:blipFill>
        <p:spPr>
          <a:xfrm>
            <a:off x="2699683" y="2283718"/>
            <a:ext cx="3672408" cy="2624374"/>
          </a:xfrm>
          <a:prstGeom prst="rect">
            <a:avLst/>
          </a:prstGeom>
        </p:spPr>
      </p:pic>
    </p:spTree>
    <p:extLst>
      <p:ext uri="{BB962C8B-B14F-4D97-AF65-F5344CB8AC3E}">
        <p14:creationId xmlns:p14="http://schemas.microsoft.com/office/powerpoint/2010/main" val="1620666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8817AD-76C2-52D8-6013-CD52F6AC8EA1}"/>
              </a:ext>
            </a:extLst>
          </p:cNvPr>
          <p:cNvPicPr>
            <a:picLocks noChangeAspect="1"/>
          </p:cNvPicPr>
          <p:nvPr/>
        </p:nvPicPr>
        <p:blipFill>
          <a:blip r:embed="rId2"/>
          <a:stretch>
            <a:fillRect/>
          </a:stretch>
        </p:blipFill>
        <p:spPr>
          <a:xfrm>
            <a:off x="467544" y="2427734"/>
            <a:ext cx="8424936" cy="2592288"/>
          </a:xfrm>
          <a:prstGeom prst="rect">
            <a:avLst/>
          </a:prstGeom>
        </p:spPr>
      </p:pic>
      <p:pic>
        <p:nvPicPr>
          <p:cNvPr id="5" name="Picture 4">
            <a:extLst>
              <a:ext uri="{FF2B5EF4-FFF2-40B4-BE49-F238E27FC236}">
                <a16:creationId xmlns:a16="http://schemas.microsoft.com/office/drawing/2014/main" id="{F38BA41D-4718-0199-F479-6D885211031F}"/>
              </a:ext>
            </a:extLst>
          </p:cNvPr>
          <p:cNvPicPr>
            <a:picLocks noChangeAspect="1"/>
          </p:cNvPicPr>
          <p:nvPr/>
        </p:nvPicPr>
        <p:blipFill>
          <a:blip r:embed="rId3"/>
          <a:stretch>
            <a:fillRect/>
          </a:stretch>
        </p:blipFill>
        <p:spPr>
          <a:xfrm>
            <a:off x="575556" y="136403"/>
            <a:ext cx="7992888" cy="1981372"/>
          </a:xfrm>
          <a:prstGeom prst="rect">
            <a:avLst/>
          </a:prstGeom>
        </p:spPr>
      </p:pic>
    </p:spTree>
    <p:extLst>
      <p:ext uri="{BB962C8B-B14F-4D97-AF65-F5344CB8AC3E}">
        <p14:creationId xmlns:p14="http://schemas.microsoft.com/office/powerpoint/2010/main" val="111322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4A28D8-C6CA-A5CB-4481-60D120995F29}"/>
              </a:ext>
            </a:extLst>
          </p:cNvPr>
          <p:cNvSpPr txBox="1"/>
          <p:nvPr/>
        </p:nvSpPr>
        <p:spPr>
          <a:xfrm>
            <a:off x="2051720" y="0"/>
            <a:ext cx="4572000" cy="461665"/>
          </a:xfrm>
          <a:prstGeom prst="rect">
            <a:avLst/>
          </a:prstGeom>
          <a:noFill/>
        </p:spPr>
        <p:txBody>
          <a:bodyPr wrap="square">
            <a:spAutoFit/>
          </a:bodyPr>
          <a:lstStyle/>
          <a:p>
            <a:r>
              <a:rPr lang="en-US" sz="2400" b="1" dirty="0"/>
              <a:t>Analysis and results: Conti… </a:t>
            </a:r>
          </a:p>
        </p:txBody>
      </p:sp>
      <p:sp>
        <p:nvSpPr>
          <p:cNvPr id="7" name="TextBox 6">
            <a:extLst>
              <a:ext uri="{FF2B5EF4-FFF2-40B4-BE49-F238E27FC236}">
                <a16:creationId xmlns:a16="http://schemas.microsoft.com/office/drawing/2014/main" id="{023AFF52-F74E-CBA2-97B0-1985D9761CE2}"/>
              </a:ext>
            </a:extLst>
          </p:cNvPr>
          <p:cNvSpPr txBox="1"/>
          <p:nvPr/>
        </p:nvSpPr>
        <p:spPr>
          <a:xfrm>
            <a:off x="179512" y="478323"/>
            <a:ext cx="8856984" cy="923330"/>
          </a:xfrm>
          <a:prstGeom prst="rect">
            <a:avLst/>
          </a:prstGeom>
          <a:noFill/>
        </p:spPr>
        <p:txBody>
          <a:bodyPr wrap="square">
            <a:spAutoFit/>
          </a:bodyPr>
          <a:lstStyle/>
          <a:p>
            <a:r>
              <a:rPr lang="en-US" sz="1800" b="0" i="0" u="none" strike="noStrike" baseline="0" dirty="0">
                <a:solidFill>
                  <a:srgbClr val="000000"/>
                </a:solidFill>
                <a:latin typeface="PAIAD K+ Gulliver RM"/>
              </a:rPr>
              <a:t>Beyond these direct effects, the predictive power of the interaction effects is tested in Model3 and Model 4. </a:t>
            </a:r>
            <a:r>
              <a:rPr lang="en-US" sz="1800" b="0" i="0" u="none" strike="noStrike" baseline="0" dirty="0">
                <a:solidFill>
                  <a:srgbClr val="0080AC"/>
                </a:solidFill>
                <a:latin typeface="PAIAD K+ Gulliver RM"/>
              </a:rPr>
              <a:t>Hypothesis 4 </a:t>
            </a:r>
            <a:r>
              <a:rPr lang="en-US" sz="1800" b="0" i="0" u="none" strike="noStrike" baseline="0" dirty="0">
                <a:solidFill>
                  <a:srgbClr val="000000"/>
                </a:solidFill>
                <a:latin typeface="PAIAD K+ Gulliver RM"/>
              </a:rPr>
              <a:t>suggests complementarities(or synergies)among the three         complexity variables</a:t>
            </a:r>
            <a:endParaRPr lang="en-US" dirty="0"/>
          </a:p>
        </p:txBody>
      </p:sp>
      <p:sp>
        <p:nvSpPr>
          <p:cNvPr id="9" name="TextBox 8">
            <a:extLst>
              <a:ext uri="{FF2B5EF4-FFF2-40B4-BE49-F238E27FC236}">
                <a16:creationId xmlns:a16="http://schemas.microsoft.com/office/drawing/2014/main" id="{7BCD3285-23D0-1BF0-688D-D0F3CE741F92}"/>
              </a:ext>
            </a:extLst>
          </p:cNvPr>
          <p:cNvSpPr txBox="1"/>
          <p:nvPr/>
        </p:nvSpPr>
        <p:spPr>
          <a:xfrm>
            <a:off x="215516" y="1561312"/>
            <a:ext cx="8784976" cy="2031325"/>
          </a:xfrm>
          <a:prstGeom prst="rect">
            <a:avLst/>
          </a:prstGeom>
          <a:noFill/>
        </p:spPr>
        <p:txBody>
          <a:bodyPr wrap="square">
            <a:spAutoFit/>
          </a:bodyPr>
          <a:lstStyle/>
          <a:p>
            <a:r>
              <a:rPr lang="en-US" sz="1800" b="0" i="0" u="none" strike="noStrike" baseline="0" dirty="0">
                <a:solidFill>
                  <a:srgbClr val="000000"/>
                </a:solidFill>
                <a:latin typeface="PAIAD K+ Gulliver RM"/>
              </a:rPr>
              <a:t>The results indicate a significant positive interaction effect between </a:t>
            </a:r>
            <a:r>
              <a:rPr lang="en-US" sz="1800" b="1" i="0" u="none" strike="noStrike" baseline="0" dirty="0">
                <a:solidFill>
                  <a:srgbClr val="000000"/>
                </a:solidFill>
                <a:latin typeface="PAIAD K+ Gulliver RM"/>
              </a:rPr>
              <a:t>horizontal and vertical     supply chain complexity(</a:t>
            </a:r>
            <a:r>
              <a:rPr lang="en-US" b="1" dirty="0">
                <a:solidFill>
                  <a:srgbClr val="000000"/>
                </a:solidFill>
                <a:latin typeface="PAICE A+ Onemtmigu AAAA"/>
              </a:rPr>
              <a:t>B</a:t>
            </a:r>
            <a:r>
              <a:rPr lang="en-US" sz="800" b="1" i="0" u="none" strike="noStrike" baseline="0" dirty="0">
                <a:solidFill>
                  <a:srgbClr val="000000"/>
                </a:solidFill>
                <a:latin typeface="PAIAD K+ Gulliver RM"/>
              </a:rPr>
              <a:t>8 </a:t>
            </a:r>
            <a:r>
              <a:rPr lang="en-US" sz="1800" b="1" i="0" u="none" strike="noStrike" baseline="0" dirty="0">
                <a:solidFill>
                  <a:srgbClr val="000000"/>
                </a:solidFill>
                <a:latin typeface="PAIAD K+ Gulliver RM"/>
              </a:rPr>
              <a:t>= 0.28, </a:t>
            </a:r>
            <a:r>
              <a:rPr lang="en-US" sz="1800" b="1" i="0" u="none" strike="noStrike" baseline="0" dirty="0">
                <a:solidFill>
                  <a:srgbClr val="000000"/>
                </a:solidFill>
                <a:latin typeface="PAICE C+ Gulliver IT"/>
              </a:rPr>
              <a:t>p </a:t>
            </a:r>
            <a:r>
              <a:rPr lang="en-US" sz="1800" b="1" i="0" u="none" strike="noStrike" baseline="0" dirty="0">
                <a:solidFill>
                  <a:srgbClr val="000000"/>
                </a:solidFill>
                <a:latin typeface="PAIAD K+ Gulliver RM"/>
              </a:rPr>
              <a:t>= 0.032).</a:t>
            </a:r>
          </a:p>
          <a:p>
            <a:endParaRPr lang="en-US" dirty="0">
              <a:solidFill>
                <a:srgbClr val="000000"/>
              </a:solidFill>
              <a:latin typeface="PAIAD K+ Gulliver RM"/>
            </a:endParaRPr>
          </a:p>
          <a:p>
            <a:r>
              <a:rPr lang="en-US" sz="1800" b="0" i="0" u="none" strike="noStrike" baseline="0" dirty="0">
                <a:solidFill>
                  <a:srgbClr val="000000"/>
                </a:solidFill>
                <a:latin typeface="PAIAD K+ Gulliver RM"/>
              </a:rPr>
              <a:t>interaction </a:t>
            </a:r>
            <a:r>
              <a:rPr lang="en-US" sz="1800" b="1" i="0" u="none" strike="noStrike" baseline="0" dirty="0">
                <a:solidFill>
                  <a:srgbClr val="000000"/>
                </a:solidFill>
                <a:latin typeface="PAIAD K+ Gulliver RM"/>
              </a:rPr>
              <a:t>between horizontal and spatial supply chain complexity is positive (</a:t>
            </a:r>
            <a:r>
              <a:rPr lang="en-US" b="1" dirty="0">
                <a:solidFill>
                  <a:srgbClr val="000000"/>
                </a:solidFill>
                <a:latin typeface="PAICE A+ Onemtmigu AAAA"/>
              </a:rPr>
              <a:t>B</a:t>
            </a:r>
            <a:r>
              <a:rPr lang="en-US" sz="800" b="1" i="0" u="none" strike="noStrike" baseline="0" dirty="0">
                <a:solidFill>
                  <a:srgbClr val="000000"/>
                </a:solidFill>
                <a:latin typeface="PAIAD K+ Gulliver RM"/>
              </a:rPr>
              <a:t>9 </a:t>
            </a:r>
            <a:r>
              <a:rPr lang="en-US" sz="1800" b="1" i="0" u="none" strike="noStrike" baseline="0" dirty="0">
                <a:solidFill>
                  <a:srgbClr val="000000"/>
                </a:solidFill>
                <a:latin typeface="PAIAD K+ Gulliver RM"/>
              </a:rPr>
              <a:t>= 0.26),but slightly above the 5% level of confidence (</a:t>
            </a:r>
            <a:r>
              <a:rPr lang="en-US" sz="1800" b="1" i="0" u="none" strike="noStrike" baseline="0" dirty="0">
                <a:solidFill>
                  <a:srgbClr val="000000"/>
                </a:solidFill>
                <a:latin typeface="PAICE C+ Gulliver IT"/>
              </a:rPr>
              <a:t>p </a:t>
            </a:r>
            <a:r>
              <a:rPr lang="en-US" sz="1800" b="1" i="0" u="none" strike="noStrike" baseline="0" dirty="0">
                <a:solidFill>
                  <a:srgbClr val="000000"/>
                </a:solidFill>
                <a:latin typeface="PAIAD K+ Gulliver RM"/>
              </a:rPr>
              <a:t>= 0.053). </a:t>
            </a:r>
            <a:r>
              <a:rPr lang="en-US" sz="1800" b="0" i="0" u="none" strike="noStrike" baseline="0" dirty="0">
                <a:solidFill>
                  <a:srgbClr val="000000"/>
                </a:solidFill>
                <a:latin typeface="PAIAD K+ Gulliver RM"/>
              </a:rPr>
              <a:t>For the </a:t>
            </a:r>
            <a:r>
              <a:rPr lang="en-US" sz="1800" b="1" i="0" u="none" strike="noStrike" baseline="0" dirty="0">
                <a:solidFill>
                  <a:srgbClr val="000000"/>
                </a:solidFill>
                <a:latin typeface="PAIAD K+ Gulliver RM"/>
              </a:rPr>
              <a:t>effect between vertical and   spatial supply chain complexity</a:t>
            </a:r>
            <a:r>
              <a:rPr lang="en-US" sz="1800" b="0" i="0" u="none" strike="noStrike" baseline="0" dirty="0">
                <a:solidFill>
                  <a:srgbClr val="000000"/>
                </a:solidFill>
                <a:latin typeface="PAIAD K+ Gulliver RM"/>
              </a:rPr>
              <a:t>, we found a </a:t>
            </a:r>
            <a:r>
              <a:rPr lang="en-US" sz="1800" b="1" i="0" u="none" strike="noStrike" baseline="0" dirty="0">
                <a:solidFill>
                  <a:srgbClr val="000000"/>
                </a:solidFill>
                <a:latin typeface="PAIAD K+ Gulliver RM"/>
              </a:rPr>
              <a:t>negative(</a:t>
            </a:r>
            <a:r>
              <a:rPr lang="en-US" b="1" dirty="0">
                <a:solidFill>
                  <a:srgbClr val="000000"/>
                </a:solidFill>
                <a:latin typeface="PAICE A+ Onemtmigu AAAA"/>
              </a:rPr>
              <a:t>B</a:t>
            </a:r>
            <a:r>
              <a:rPr lang="en-US" sz="1100" b="1" dirty="0"/>
              <a:t>10</a:t>
            </a:r>
            <a:r>
              <a:rPr lang="en-US" sz="1800" b="1" i="0" u="none" strike="noStrike" baseline="0" dirty="0">
                <a:solidFill>
                  <a:srgbClr val="000000"/>
                </a:solidFill>
                <a:latin typeface="PAIAD K+ Gulliver RM"/>
              </a:rPr>
              <a:t> = –0.09)</a:t>
            </a:r>
            <a:r>
              <a:rPr lang="en-US" sz="1800" b="0" i="0" u="none" strike="noStrike" baseline="0" dirty="0">
                <a:solidFill>
                  <a:srgbClr val="000000"/>
                </a:solidFill>
                <a:latin typeface="PAIAD K+ Gulliver RM"/>
              </a:rPr>
              <a:t>,but substantially                   insignificant effect </a:t>
            </a:r>
            <a:r>
              <a:rPr lang="en-US" sz="1800" b="1" i="0" u="none" strike="noStrike" baseline="0" dirty="0">
                <a:solidFill>
                  <a:srgbClr val="000000"/>
                </a:solidFill>
                <a:latin typeface="PAIAD K+ Gulliver RM"/>
              </a:rPr>
              <a:t>(</a:t>
            </a:r>
            <a:r>
              <a:rPr lang="en-US" sz="1800" b="1" i="0" u="none" strike="noStrike" baseline="0" dirty="0">
                <a:solidFill>
                  <a:srgbClr val="000000"/>
                </a:solidFill>
                <a:latin typeface="PAICE C+ Gulliver IT"/>
              </a:rPr>
              <a:t>p </a:t>
            </a:r>
            <a:r>
              <a:rPr lang="en-US" sz="1800" b="1" i="0" u="none" strike="noStrike" baseline="0" dirty="0">
                <a:solidFill>
                  <a:srgbClr val="000000"/>
                </a:solidFill>
                <a:latin typeface="PAIAD K+ Gulliver RM"/>
              </a:rPr>
              <a:t>= 0.317).</a:t>
            </a:r>
            <a:endParaRPr lang="en-US" b="1" dirty="0"/>
          </a:p>
        </p:txBody>
      </p:sp>
      <p:sp>
        <p:nvSpPr>
          <p:cNvPr id="11" name="TextBox 10">
            <a:extLst>
              <a:ext uri="{FF2B5EF4-FFF2-40B4-BE49-F238E27FC236}">
                <a16:creationId xmlns:a16="http://schemas.microsoft.com/office/drawing/2014/main" id="{D68444CB-C77F-6B8A-20D7-7E1F8EE3956D}"/>
              </a:ext>
            </a:extLst>
          </p:cNvPr>
          <p:cNvSpPr txBox="1"/>
          <p:nvPr/>
        </p:nvSpPr>
        <p:spPr>
          <a:xfrm>
            <a:off x="43916" y="3741848"/>
            <a:ext cx="9100084" cy="1200329"/>
          </a:xfrm>
          <a:prstGeom prst="rect">
            <a:avLst/>
          </a:prstGeom>
          <a:noFill/>
        </p:spPr>
        <p:txBody>
          <a:bodyPr wrap="square">
            <a:spAutoFit/>
          </a:bodyPr>
          <a:lstStyle/>
          <a:p>
            <a:r>
              <a:rPr lang="en-US" sz="1800" b="1" i="0" u="none" strike="noStrike" baseline="0" dirty="0">
                <a:solidFill>
                  <a:srgbClr val="000000"/>
                </a:solidFill>
                <a:latin typeface="PAIAD K+ Gulliver RM"/>
              </a:rPr>
              <a:t>Model 4 introduces the important three-way interaction </a:t>
            </a:r>
            <a:r>
              <a:rPr lang="en-US" sz="1800" b="0" i="0" u="none" strike="noStrike" baseline="0" dirty="0">
                <a:solidFill>
                  <a:srgbClr val="000000"/>
                </a:solidFill>
                <a:latin typeface="PAIAD K+ Gulliver RM"/>
              </a:rPr>
              <a:t>term formed by the three complexity dimensions. The results indicate a positive and significant coefficient for this interaction term     (</a:t>
            </a:r>
            <a:r>
              <a:rPr lang="en-US" dirty="0">
                <a:solidFill>
                  <a:srgbClr val="000000"/>
                </a:solidFill>
                <a:latin typeface="PAICE A+ Onemtmigu AAAA"/>
              </a:rPr>
              <a:t>B</a:t>
            </a:r>
            <a:r>
              <a:rPr lang="en-US" sz="800" b="0" i="0" u="none" strike="noStrike" baseline="0" dirty="0">
                <a:solidFill>
                  <a:srgbClr val="000000"/>
                </a:solidFill>
                <a:latin typeface="PAIAD K+ Gulliver RM"/>
              </a:rPr>
              <a:t>11 </a:t>
            </a:r>
            <a:r>
              <a:rPr lang="en-US" sz="1800" b="0" i="0" u="none" strike="noStrike" baseline="0" dirty="0">
                <a:solidFill>
                  <a:srgbClr val="000000"/>
                </a:solidFill>
                <a:latin typeface="PAIAD K+ Gulliver RM"/>
              </a:rPr>
              <a:t>= 0.29, </a:t>
            </a:r>
            <a:r>
              <a:rPr lang="en-US" sz="1800" b="0" i="0" u="none" strike="noStrike" baseline="0" dirty="0">
                <a:solidFill>
                  <a:srgbClr val="000000"/>
                </a:solidFill>
                <a:latin typeface="PAICE C+ Gulliver IT"/>
              </a:rPr>
              <a:t>p </a:t>
            </a:r>
            <a:r>
              <a:rPr lang="en-US" sz="1800" b="0" i="0" u="none" strike="noStrike" baseline="0" dirty="0">
                <a:solidFill>
                  <a:srgbClr val="000000"/>
                </a:solidFill>
                <a:latin typeface="PAIAD K+ Gulliver RM"/>
              </a:rPr>
              <a:t>&lt; 0.036).</a:t>
            </a:r>
          </a:p>
          <a:p>
            <a:r>
              <a:rPr lang="en-US" dirty="0">
                <a:solidFill>
                  <a:srgbClr val="000000"/>
                </a:solidFill>
                <a:latin typeface="PAIAD K+ Gulliver RM"/>
              </a:rPr>
              <a:t>I</a:t>
            </a:r>
            <a:r>
              <a:rPr lang="en-US" sz="1800" b="0" i="0" u="none" strike="noStrike" baseline="0" dirty="0">
                <a:solidFill>
                  <a:srgbClr val="000000"/>
                </a:solidFill>
                <a:latin typeface="PAIAD K+ Gulliver RM"/>
              </a:rPr>
              <a:t>n sum, these results support the synergy posited in </a:t>
            </a:r>
            <a:r>
              <a:rPr lang="en-US" sz="1800" b="0" i="0" u="none" strike="noStrike" baseline="0" dirty="0">
                <a:solidFill>
                  <a:srgbClr val="0080AC"/>
                </a:solidFill>
                <a:latin typeface="PAIAD K+ Gulliver RM"/>
              </a:rPr>
              <a:t>Hypothesis 4 </a:t>
            </a:r>
            <a:endParaRPr lang="en-US" dirty="0"/>
          </a:p>
        </p:txBody>
      </p:sp>
    </p:spTree>
    <p:extLst>
      <p:ext uri="{BB962C8B-B14F-4D97-AF65-F5344CB8AC3E}">
        <p14:creationId xmlns:p14="http://schemas.microsoft.com/office/powerpoint/2010/main" val="318398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5FBA05-42D9-2AFD-9334-2E8EF671B8B6}"/>
              </a:ext>
            </a:extLst>
          </p:cNvPr>
          <p:cNvSpPr txBox="1"/>
          <p:nvPr/>
        </p:nvSpPr>
        <p:spPr>
          <a:xfrm>
            <a:off x="3059832" y="0"/>
            <a:ext cx="4572000" cy="523220"/>
          </a:xfrm>
          <a:prstGeom prst="rect">
            <a:avLst/>
          </a:prstGeom>
          <a:noFill/>
        </p:spPr>
        <p:txBody>
          <a:bodyPr wrap="square">
            <a:spAutoFit/>
          </a:bodyPr>
          <a:lstStyle/>
          <a:p>
            <a:r>
              <a:rPr lang="en-US" sz="2800" b="1" i="0" u="none" strike="noStrike" baseline="0" dirty="0">
                <a:solidFill>
                  <a:srgbClr val="000000"/>
                </a:solidFill>
                <a:latin typeface="PAICE E+ Gulliver BL"/>
              </a:rPr>
              <a:t>Discussion </a:t>
            </a:r>
            <a:endParaRPr lang="en-US" sz="2800" b="1" dirty="0"/>
          </a:p>
        </p:txBody>
      </p:sp>
      <p:sp>
        <p:nvSpPr>
          <p:cNvPr id="5" name="TextBox 4">
            <a:extLst>
              <a:ext uri="{FF2B5EF4-FFF2-40B4-BE49-F238E27FC236}">
                <a16:creationId xmlns:a16="http://schemas.microsoft.com/office/drawing/2014/main" id="{F70A5E86-65BC-7E1D-479D-968C5A25B027}"/>
              </a:ext>
            </a:extLst>
          </p:cNvPr>
          <p:cNvSpPr txBox="1"/>
          <p:nvPr/>
        </p:nvSpPr>
        <p:spPr>
          <a:xfrm>
            <a:off x="107504" y="523220"/>
            <a:ext cx="9036496" cy="646331"/>
          </a:xfrm>
          <a:prstGeom prst="rect">
            <a:avLst/>
          </a:prstGeom>
          <a:noFill/>
        </p:spPr>
        <p:txBody>
          <a:bodyPr wrap="square">
            <a:spAutoFit/>
          </a:bodyPr>
          <a:lstStyle/>
          <a:p>
            <a:r>
              <a:rPr lang="en-US" sz="1800" b="0" i="0" u="none" strike="noStrike" baseline="0" dirty="0">
                <a:solidFill>
                  <a:srgbClr val="000000"/>
                </a:solidFill>
                <a:latin typeface="PAIAD K+ Gulliver RM"/>
              </a:rPr>
              <a:t>This study contributes to a better understanding of the multi- dimensional nature of upstream supply chain complexity and its consequences for the frequency of supply chain disruptions</a:t>
            </a:r>
            <a:endParaRPr lang="en-US" dirty="0"/>
          </a:p>
        </p:txBody>
      </p:sp>
      <p:sp>
        <p:nvSpPr>
          <p:cNvPr id="7" name="TextBox 6">
            <a:extLst>
              <a:ext uri="{FF2B5EF4-FFF2-40B4-BE49-F238E27FC236}">
                <a16:creationId xmlns:a16="http://schemas.microsoft.com/office/drawing/2014/main" id="{4139313F-0848-9988-469C-860B076FB4BF}"/>
              </a:ext>
            </a:extLst>
          </p:cNvPr>
          <p:cNvSpPr txBox="1"/>
          <p:nvPr/>
        </p:nvSpPr>
        <p:spPr>
          <a:xfrm>
            <a:off x="136104" y="1491630"/>
            <a:ext cx="9007896" cy="646331"/>
          </a:xfrm>
          <a:prstGeom prst="rect">
            <a:avLst/>
          </a:prstGeom>
          <a:noFill/>
        </p:spPr>
        <p:txBody>
          <a:bodyPr wrap="square">
            <a:spAutoFit/>
          </a:bodyPr>
          <a:lstStyle/>
          <a:p>
            <a:r>
              <a:rPr lang="en-US" sz="1800" b="0" i="0" u="none" strike="noStrike" baseline="0" dirty="0">
                <a:solidFill>
                  <a:srgbClr val="000000"/>
                </a:solidFill>
                <a:latin typeface="PAIAD K+ Gulliver RM"/>
              </a:rPr>
              <a:t>In essence, the proposed model posits positive direct relationships among horizontal, vertical, and spatial supply chain complexity and the frequency of supply chain disruptions.</a:t>
            </a:r>
            <a:endParaRPr lang="en-US" dirty="0"/>
          </a:p>
        </p:txBody>
      </p:sp>
      <p:sp>
        <p:nvSpPr>
          <p:cNvPr id="9" name="TextBox 8">
            <a:extLst>
              <a:ext uri="{FF2B5EF4-FFF2-40B4-BE49-F238E27FC236}">
                <a16:creationId xmlns:a16="http://schemas.microsoft.com/office/drawing/2014/main" id="{0707C3A1-5A74-4650-206F-F53C033215CD}"/>
              </a:ext>
            </a:extLst>
          </p:cNvPr>
          <p:cNvSpPr txBox="1"/>
          <p:nvPr/>
        </p:nvSpPr>
        <p:spPr>
          <a:xfrm>
            <a:off x="136104" y="3795886"/>
            <a:ext cx="9036496" cy="646331"/>
          </a:xfrm>
          <a:prstGeom prst="rect">
            <a:avLst/>
          </a:prstGeom>
          <a:noFill/>
        </p:spPr>
        <p:txBody>
          <a:bodyPr wrap="square">
            <a:spAutoFit/>
          </a:bodyPr>
          <a:lstStyle/>
          <a:p>
            <a:r>
              <a:rPr lang="en-US" sz="1800" b="0" i="0" u="none" strike="noStrike" baseline="0" dirty="0">
                <a:solidFill>
                  <a:srgbClr val="000000"/>
                </a:solidFill>
                <a:latin typeface="PAIAD K+ Gulliver RM"/>
              </a:rPr>
              <a:t>The results provided support for our predictions and have several important scholarly and managerial implications </a:t>
            </a:r>
            <a:endParaRPr lang="en-US" dirty="0"/>
          </a:p>
        </p:txBody>
      </p:sp>
      <p:sp>
        <p:nvSpPr>
          <p:cNvPr id="11" name="TextBox 10">
            <a:extLst>
              <a:ext uri="{FF2B5EF4-FFF2-40B4-BE49-F238E27FC236}">
                <a16:creationId xmlns:a16="http://schemas.microsoft.com/office/drawing/2014/main" id="{04E13803-0BB7-A859-F907-B9DEE011F29E}"/>
              </a:ext>
            </a:extLst>
          </p:cNvPr>
          <p:cNvSpPr txBox="1"/>
          <p:nvPr/>
        </p:nvSpPr>
        <p:spPr>
          <a:xfrm>
            <a:off x="107504" y="2643758"/>
            <a:ext cx="9036496" cy="646331"/>
          </a:xfrm>
          <a:prstGeom prst="rect">
            <a:avLst/>
          </a:prstGeom>
          <a:noFill/>
        </p:spPr>
        <p:txBody>
          <a:bodyPr wrap="square">
            <a:spAutoFit/>
          </a:bodyPr>
          <a:lstStyle/>
          <a:p>
            <a:r>
              <a:rPr lang="en-US" sz="1800" b="0" i="0" u="none" strike="noStrike" baseline="0" dirty="0">
                <a:solidFill>
                  <a:srgbClr val="000000"/>
                </a:solidFill>
                <a:latin typeface="PAIAD K+ Gulliver RM"/>
              </a:rPr>
              <a:t>In addition, the model suggests that the three drivers or dimensions of complexity act synergistically which further amplifies the frequency of supply chain disruptions </a:t>
            </a:r>
            <a:endParaRPr lang="en-US" dirty="0"/>
          </a:p>
        </p:txBody>
      </p:sp>
    </p:spTree>
    <p:extLst>
      <p:ext uri="{BB962C8B-B14F-4D97-AF65-F5344CB8AC3E}">
        <p14:creationId xmlns:p14="http://schemas.microsoft.com/office/powerpoint/2010/main" val="391118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20EE57-A366-7B96-C583-DCCF78568AEB}"/>
              </a:ext>
            </a:extLst>
          </p:cNvPr>
          <p:cNvSpPr txBox="1"/>
          <p:nvPr/>
        </p:nvSpPr>
        <p:spPr>
          <a:xfrm>
            <a:off x="179512" y="22979"/>
            <a:ext cx="6336704" cy="461665"/>
          </a:xfrm>
          <a:prstGeom prst="rect">
            <a:avLst/>
          </a:prstGeom>
          <a:noFill/>
        </p:spPr>
        <p:txBody>
          <a:bodyPr wrap="square">
            <a:spAutoFit/>
          </a:bodyPr>
          <a:lstStyle/>
          <a:p>
            <a:r>
              <a:rPr lang="en-US" sz="2400" b="1" i="0" u="none" strike="noStrike" baseline="0" dirty="0">
                <a:solidFill>
                  <a:srgbClr val="000000"/>
                </a:solidFill>
                <a:latin typeface="PAICE C+ Gulliver IT"/>
              </a:rPr>
              <a:t>Limitations and future research directions </a:t>
            </a:r>
            <a:endParaRPr lang="en-US" sz="2400" b="1" dirty="0"/>
          </a:p>
        </p:txBody>
      </p:sp>
      <p:sp>
        <p:nvSpPr>
          <p:cNvPr id="7" name="TextBox 6">
            <a:extLst>
              <a:ext uri="{FF2B5EF4-FFF2-40B4-BE49-F238E27FC236}">
                <a16:creationId xmlns:a16="http://schemas.microsoft.com/office/drawing/2014/main" id="{47B4E52B-A07A-8BFC-09AF-68C0297414CE}"/>
              </a:ext>
            </a:extLst>
          </p:cNvPr>
          <p:cNvSpPr txBox="1"/>
          <p:nvPr/>
        </p:nvSpPr>
        <p:spPr>
          <a:xfrm>
            <a:off x="107504" y="619185"/>
            <a:ext cx="9036496" cy="4247317"/>
          </a:xfrm>
          <a:prstGeom prst="rect">
            <a:avLst/>
          </a:prstGeom>
          <a:noFill/>
        </p:spPr>
        <p:txBody>
          <a:bodyPr wrap="square">
            <a:spAutoFit/>
          </a:bodyPr>
          <a:lstStyle/>
          <a:p>
            <a:r>
              <a:rPr lang="en-US" sz="1800" b="0" i="0" u="none" strike="noStrike" baseline="0" dirty="0">
                <a:solidFill>
                  <a:srgbClr val="000000"/>
                </a:solidFill>
                <a:latin typeface="PAIAD K+ Gulliver RM"/>
              </a:rPr>
              <a:t>This study’s findings need to be considered in light of its limitations. A few obvious limitations   pertain to  data collection procedure: </a:t>
            </a:r>
          </a:p>
          <a:p>
            <a:endParaRPr lang="en-US" dirty="0">
              <a:solidFill>
                <a:srgbClr val="000000"/>
              </a:solidFill>
              <a:latin typeface="PAIAD K+ Gulliver RM"/>
            </a:endParaRPr>
          </a:p>
          <a:p>
            <a:r>
              <a:rPr lang="en-US" sz="1800" b="0" i="0" u="none" strike="noStrike" baseline="0" dirty="0">
                <a:solidFill>
                  <a:srgbClr val="000000"/>
                </a:solidFill>
                <a:latin typeface="PAIAD K+ Gulliver RM"/>
              </a:rPr>
              <a:t>(1)The low</a:t>
            </a:r>
            <a:r>
              <a:rPr lang="en-US" dirty="0">
                <a:solidFill>
                  <a:srgbClr val="000000"/>
                </a:solidFill>
                <a:latin typeface="PAIAD K+ Gulliver RM"/>
              </a:rPr>
              <a:t> </a:t>
            </a:r>
            <a:r>
              <a:rPr lang="en-US" sz="1800" b="0" i="0" u="none" strike="noStrike" baseline="0" dirty="0">
                <a:solidFill>
                  <a:srgbClr val="000000"/>
                </a:solidFill>
                <a:latin typeface="PAIAD K+ Gulliver RM"/>
              </a:rPr>
              <a:t>response rate,</a:t>
            </a:r>
          </a:p>
          <a:p>
            <a:r>
              <a:rPr lang="en-US" sz="1800" b="0" i="0" u="none" strike="noStrike" baseline="0" dirty="0">
                <a:solidFill>
                  <a:srgbClr val="000000"/>
                </a:solidFill>
                <a:latin typeface="PAIAD K+ Gulliver RM"/>
              </a:rPr>
              <a:t>(2)The concentration on manufacturing firms,</a:t>
            </a:r>
          </a:p>
          <a:p>
            <a:r>
              <a:rPr lang="en-US" sz="1800" b="0" i="0" u="none" strike="noStrike" baseline="0" dirty="0">
                <a:solidFill>
                  <a:srgbClr val="000000"/>
                </a:solidFill>
                <a:latin typeface="PAIAD K+ Gulliver RM"/>
              </a:rPr>
              <a:t>(3)Ou</a:t>
            </a:r>
            <a:r>
              <a:rPr lang="en-US" dirty="0">
                <a:solidFill>
                  <a:srgbClr val="000000"/>
                </a:solidFill>
                <a:latin typeface="PAIAD K+ Gulliver RM"/>
              </a:rPr>
              <a:t>r </a:t>
            </a:r>
            <a:r>
              <a:rPr lang="en-US" sz="1800" b="0" i="0" u="none" strike="noStrike" baseline="0" dirty="0">
                <a:solidFill>
                  <a:srgbClr val="000000"/>
                </a:solidFill>
                <a:latin typeface="PAIAD K+ Gulliver RM"/>
              </a:rPr>
              <a:t>reliance on single informants,</a:t>
            </a:r>
          </a:p>
          <a:p>
            <a:endParaRPr lang="en-US" sz="1800" b="0" i="0" u="none" strike="noStrike" baseline="0" dirty="0">
              <a:solidFill>
                <a:srgbClr val="000000"/>
              </a:solidFill>
              <a:latin typeface="PAIAD K+ Gulliver RM"/>
            </a:endParaRPr>
          </a:p>
          <a:p>
            <a:r>
              <a:rPr lang="en-US" sz="1800" b="0" i="0" u="none" strike="noStrike" baseline="0" dirty="0">
                <a:solidFill>
                  <a:srgbClr val="000000"/>
                </a:solidFill>
                <a:latin typeface="PAIAD K+ Gulliver RM"/>
              </a:rPr>
              <a:t>(4)the estimated models are based on the simplified assumption that the surveyed firms’          supply chain structures remain relatively stable during the considered time period, and</a:t>
            </a:r>
          </a:p>
          <a:p>
            <a:endParaRPr lang="en-US" sz="1800" b="0" i="0" u="none" strike="noStrike" baseline="0" dirty="0">
              <a:solidFill>
                <a:srgbClr val="000000"/>
              </a:solidFill>
              <a:latin typeface="PAIAD K+ Gulliver RM"/>
            </a:endParaRPr>
          </a:p>
          <a:p>
            <a:r>
              <a:rPr lang="en-US" sz="1800" b="0" i="0" u="none" strike="noStrike" baseline="0" dirty="0">
                <a:solidFill>
                  <a:srgbClr val="000000"/>
                </a:solidFill>
                <a:latin typeface="PAIAD K+ Gulliver RM"/>
              </a:rPr>
              <a:t>(5)Except for the control variables </a:t>
            </a:r>
            <a:r>
              <a:rPr lang="en-US" sz="1800" b="0" i="0" u="none" strike="noStrike" baseline="0" dirty="0">
                <a:solidFill>
                  <a:srgbClr val="000000"/>
                </a:solidFill>
                <a:latin typeface="PAICE C+ Gulliver IT"/>
              </a:rPr>
              <a:t>firm size </a:t>
            </a:r>
            <a:r>
              <a:rPr lang="en-US" sz="1800" b="0" i="0" u="none" strike="noStrike" baseline="0" dirty="0">
                <a:solidFill>
                  <a:srgbClr val="000000"/>
                </a:solidFill>
                <a:latin typeface="PAIAD K+ Gulliver RM"/>
              </a:rPr>
              <a:t>and </a:t>
            </a:r>
            <a:r>
              <a:rPr lang="en-US" sz="1800" b="0" i="0" u="none" strike="noStrike" baseline="0" dirty="0">
                <a:solidFill>
                  <a:srgbClr val="000000"/>
                </a:solidFill>
                <a:latin typeface="PAICE C+ Gulliver IT"/>
              </a:rPr>
              <a:t>firm age</a:t>
            </a:r>
            <a:r>
              <a:rPr lang="en-US" sz="1800" b="0" i="0" u="none" strike="noStrike" baseline="0" dirty="0">
                <a:solidFill>
                  <a:srgbClr val="000000"/>
                </a:solidFill>
                <a:latin typeface="PAIAD K+ Gulliver RM"/>
              </a:rPr>
              <a:t>, we were unable to draw on objective data for the main variables in our model. </a:t>
            </a:r>
          </a:p>
          <a:p>
            <a:endParaRPr lang="en-US" sz="1800" b="0" i="0" u="none" strike="noStrike" baseline="0" dirty="0">
              <a:solidFill>
                <a:srgbClr val="000000"/>
              </a:solidFill>
              <a:latin typeface="PAIAD K+ Gulliver RM"/>
            </a:endParaRPr>
          </a:p>
          <a:p>
            <a:r>
              <a:rPr lang="en-US" sz="1800" b="0" i="0" u="none" strike="noStrike" baseline="0" dirty="0">
                <a:solidFill>
                  <a:srgbClr val="000000"/>
                </a:solidFill>
                <a:latin typeface="PAIAD K+ Gulliver RM"/>
              </a:rPr>
              <a:t>A replication of this study across other industries and based on multiple informants would augment the generalizability of the results. </a:t>
            </a:r>
            <a:endParaRPr lang="en-US" dirty="0"/>
          </a:p>
        </p:txBody>
      </p:sp>
    </p:spTree>
    <p:extLst>
      <p:ext uri="{BB962C8B-B14F-4D97-AF65-F5344CB8AC3E}">
        <p14:creationId xmlns:p14="http://schemas.microsoft.com/office/powerpoint/2010/main" val="228738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6392" y="224769"/>
            <a:ext cx="2142460" cy="618789"/>
          </a:xfrm>
          <a:prstGeom prst="rect">
            <a:avLst/>
          </a:prstGeom>
        </p:spPr>
        <p:txBody>
          <a:bodyPr>
            <a:normAutofit fontScale="85000" lnSpcReduction="10000"/>
          </a:bodyPr>
          <a:lstStyle/>
          <a:p>
            <a:pPr algn="l"/>
            <a:r>
              <a:rPr lang="en-US" b="1" dirty="0">
                <a:latin typeface="Agency FB" pitchFamily="34" charset="0"/>
              </a:rPr>
              <a:t>Introduction</a:t>
            </a:r>
          </a:p>
        </p:txBody>
      </p:sp>
      <p:sp>
        <p:nvSpPr>
          <p:cNvPr id="22" name="TextBox 21">
            <a:extLst>
              <a:ext uri="{FF2B5EF4-FFF2-40B4-BE49-F238E27FC236}">
                <a16:creationId xmlns:a16="http://schemas.microsoft.com/office/drawing/2014/main" id="{BBB4F235-3E78-4A1D-B977-6AD89F91E8AE}"/>
              </a:ext>
            </a:extLst>
          </p:cNvPr>
          <p:cNvSpPr txBox="1"/>
          <p:nvPr/>
        </p:nvSpPr>
        <p:spPr>
          <a:xfrm>
            <a:off x="215144" y="931282"/>
            <a:ext cx="8618646" cy="315471"/>
          </a:xfrm>
          <a:prstGeom prst="rect">
            <a:avLst/>
          </a:prstGeom>
          <a:noFill/>
        </p:spPr>
        <p:txBody>
          <a:bodyPr wrap="square" lIns="68580" tIns="34290" rIns="68580" bIns="34290" rtlCol="0" anchor="ctr">
            <a:spAutoFit/>
          </a:bodyPr>
          <a:lstStyle/>
          <a:p>
            <a:r>
              <a:rPr lang="en-US" sz="1600" dirty="0"/>
              <a:t>“If you are in supply chain management today, the complexity is a cancer you have to fight</a:t>
            </a:r>
            <a:r>
              <a:rPr lang="en-US" altLang="ko-KR" sz="1100" b="1" dirty="0">
                <a:solidFill>
                  <a:schemeClr val="accent1"/>
                </a:solidFill>
                <a:cs typeface="Arial" pitchFamily="34" charset="0"/>
              </a:rPr>
              <a:t> </a:t>
            </a:r>
            <a:endParaRPr lang="ko-KR" altLang="en-US" sz="1100" b="1" dirty="0">
              <a:solidFill>
                <a:schemeClr val="accent1"/>
              </a:solidFill>
              <a:cs typeface="Arial" pitchFamily="34" charset="0"/>
            </a:endParaRPr>
          </a:p>
        </p:txBody>
      </p:sp>
      <p:cxnSp>
        <p:nvCxnSpPr>
          <p:cNvPr id="33" name="Straight Connector 32">
            <a:extLst>
              <a:ext uri="{FF2B5EF4-FFF2-40B4-BE49-F238E27FC236}">
                <a16:creationId xmlns:a16="http://schemas.microsoft.com/office/drawing/2014/main" id="{1DDCD335-08B5-4FB9-A853-DF2B515576C4}"/>
              </a:ext>
            </a:extLst>
          </p:cNvPr>
          <p:cNvCxnSpPr>
            <a:cxnSpLocks/>
          </p:cNvCxnSpPr>
          <p:nvPr/>
        </p:nvCxnSpPr>
        <p:spPr>
          <a:xfrm flipV="1">
            <a:off x="797903" y="4536399"/>
            <a:ext cx="7556989" cy="816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Rectangle 7">
            <a:extLst>
              <a:ext uri="{FF2B5EF4-FFF2-40B4-BE49-F238E27FC236}">
                <a16:creationId xmlns:a16="http://schemas.microsoft.com/office/drawing/2014/main" id="{5CE7EE12-9E13-4768-800C-E8661D666E64}"/>
              </a:ext>
            </a:extLst>
          </p:cNvPr>
          <p:cNvSpPr/>
          <p:nvPr/>
        </p:nvSpPr>
        <p:spPr>
          <a:xfrm>
            <a:off x="3057977" y="4187807"/>
            <a:ext cx="177773" cy="177773"/>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 name="TextBox 3">
            <a:extLst>
              <a:ext uri="{FF2B5EF4-FFF2-40B4-BE49-F238E27FC236}">
                <a16:creationId xmlns:a16="http://schemas.microsoft.com/office/drawing/2014/main" id="{A8B010FC-AE06-1456-F40B-DD8C7D619A9C}"/>
              </a:ext>
            </a:extLst>
          </p:cNvPr>
          <p:cNvSpPr txBox="1"/>
          <p:nvPr/>
        </p:nvSpPr>
        <p:spPr>
          <a:xfrm>
            <a:off x="300470" y="1334477"/>
            <a:ext cx="8447994" cy="830997"/>
          </a:xfrm>
          <a:prstGeom prst="rect">
            <a:avLst/>
          </a:prstGeom>
          <a:noFill/>
        </p:spPr>
        <p:txBody>
          <a:bodyPr wrap="square">
            <a:spAutoFit/>
          </a:bodyPr>
          <a:lstStyle/>
          <a:p>
            <a:r>
              <a:rPr lang="en-US" sz="1600" b="1" dirty="0">
                <a:solidFill>
                  <a:srgbClr val="000000"/>
                </a:solidFill>
                <a:latin typeface="+mj-lt"/>
              </a:rPr>
              <a:t>C</a:t>
            </a:r>
            <a:r>
              <a:rPr lang="en-US" sz="1600" b="1" i="0" u="none" strike="noStrike" baseline="0" dirty="0">
                <a:solidFill>
                  <a:srgbClr val="000000"/>
                </a:solidFill>
                <a:latin typeface="+mj-lt"/>
              </a:rPr>
              <a:t>omplexity</a:t>
            </a:r>
            <a:r>
              <a:rPr lang="en-US" sz="1600" i="0" u="none" strike="noStrike" baseline="0" dirty="0">
                <a:solidFill>
                  <a:srgbClr val="000000"/>
                </a:solidFill>
                <a:latin typeface="+mj-lt"/>
              </a:rPr>
              <a:t> in the </a:t>
            </a:r>
            <a:r>
              <a:rPr lang="en-US" sz="1600" b="1" i="0" u="none" strike="noStrike" baseline="0" dirty="0">
                <a:solidFill>
                  <a:srgbClr val="000000"/>
                </a:solidFill>
                <a:latin typeface="+mj-lt"/>
              </a:rPr>
              <a:t>inter-connected flows of materials</a:t>
            </a:r>
            <a:r>
              <a:rPr lang="en-US" sz="1600" i="0" u="none" strike="noStrike" baseline="0" dirty="0">
                <a:solidFill>
                  <a:srgbClr val="000000"/>
                </a:solidFill>
                <a:latin typeface="+mj-lt"/>
              </a:rPr>
              <a:t>, </a:t>
            </a:r>
            <a:r>
              <a:rPr lang="en-US" sz="1600" b="1" i="0" u="none" strike="noStrike" baseline="0" dirty="0">
                <a:solidFill>
                  <a:srgbClr val="000000"/>
                </a:solidFill>
                <a:latin typeface="+mj-lt"/>
              </a:rPr>
              <a:t>funds, and information between firms</a:t>
            </a:r>
            <a:r>
              <a:rPr lang="en-US" sz="1600" i="0" u="none" strike="noStrike" baseline="0" dirty="0">
                <a:solidFill>
                  <a:srgbClr val="000000"/>
                </a:solidFill>
                <a:latin typeface="+mj-lt"/>
              </a:rPr>
              <a:t> have not only been blamed for decreasing supply chain efficiency, but also identified as a key precursor of supply chain disruptions</a:t>
            </a:r>
            <a:endParaRPr lang="en-US" sz="1600" dirty="0">
              <a:latin typeface="+mj-lt"/>
            </a:endParaRPr>
          </a:p>
        </p:txBody>
      </p:sp>
      <p:sp>
        <p:nvSpPr>
          <p:cNvPr id="10" name="TextBox 9">
            <a:extLst>
              <a:ext uri="{FF2B5EF4-FFF2-40B4-BE49-F238E27FC236}">
                <a16:creationId xmlns:a16="http://schemas.microsoft.com/office/drawing/2014/main" id="{2F738F9B-B3CE-F8FD-70D2-E68FE26B0F18}"/>
              </a:ext>
            </a:extLst>
          </p:cNvPr>
          <p:cNvSpPr txBox="1"/>
          <p:nvPr/>
        </p:nvSpPr>
        <p:spPr>
          <a:xfrm>
            <a:off x="300470" y="2318032"/>
            <a:ext cx="8159962" cy="830997"/>
          </a:xfrm>
          <a:prstGeom prst="rect">
            <a:avLst/>
          </a:prstGeom>
          <a:noFill/>
        </p:spPr>
        <p:txBody>
          <a:bodyPr wrap="square">
            <a:spAutoFit/>
          </a:bodyPr>
          <a:lstStyle/>
          <a:p>
            <a:r>
              <a:rPr lang="en-US" sz="1600" b="0" i="0" u="none" strike="noStrike" baseline="0" dirty="0">
                <a:solidFill>
                  <a:srgbClr val="000000"/>
                </a:solidFill>
                <a:latin typeface="+mj-lt"/>
              </a:rPr>
              <a:t>(</a:t>
            </a:r>
            <a:r>
              <a:rPr lang="en-US" sz="1600" b="0" i="0" u="none" strike="noStrike" baseline="0" dirty="0">
                <a:solidFill>
                  <a:srgbClr val="0080AC"/>
                </a:solidFill>
                <a:latin typeface="+mj-lt"/>
              </a:rPr>
              <a:t>Sodhi etal.,2012</a:t>
            </a:r>
            <a:r>
              <a:rPr lang="en-US" sz="1600" b="0" i="0" u="none" strike="noStrike" baseline="0" dirty="0">
                <a:solidFill>
                  <a:srgbClr val="000000"/>
                </a:solidFill>
                <a:latin typeface="+mj-lt"/>
              </a:rPr>
              <a:t>) scholars advised firms to tackle the </a:t>
            </a:r>
            <a:r>
              <a:rPr lang="en-US" sz="1600" b="1" i="0" u="none" strike="noStrike" baseline="0" dirty="0">
                <a:solidFill>
                  <a:srgbClr val="000000"/>
                </a:solidFill>
                <a:latin typeface="+mj-lt"/>
              </a:rPr>
              <a:t>risk</a:t>
            </a:r>
            <a:r>
              <a:rPr lang="en-US" sz="1600" b="0" i="0" u="none" strike="noStrike" baseline="0" dirty="0">
                <a:solidFill>
                  <a:srgbClr val="000000"/>
                </a:solidFill>
                <a:latin typeface="+mj-lt"/>
              </a:rPr>
              <a:t> of supply chain disruptions as   </a:t>
            </a:r>
            <a:r>
              <a:rPr lang="en-US" sz="1600" b="1" i="0" u="none" strike="noStrike" baseline="0" dirty="0">
                <a:solidFill>
                  <a:srgbClr val="000000"/>
                </a:solidFill>
                <a:latin typeface="+mj-lt"/>
              </a:rPr>
              <a:t>aggressively</a:t>
            </a:r>
            <a:r>
              <a:rPr lang="en-US" sz="1600" b="0" i="0" u="none" strike="noStrike" baseline="0" dirty="0">
                <a:solidFill>
                  <a:srgbClr val="000000"/>
                </a:solidFill>
                <a:latin typeface="+mj-lt"/>
              </a:rPr>
              <a:t> as  they do </a:t>
            </a:r>
            <a:r>
              <a:rPr lang="en-US" sz="1600" b="1" i="0" u="none" strike="noStrike" baseline="0" dirty="0">
                <a:solidFill>
                  <a:srgbClr val="000000"/>
                </a:solidFill>
                <a:latin typeface="+mj-lt"/>
              </a:rPr>
              <a:t>financial risks </a:t>
            </a:r>
            <a:r>
              <a:rPr lang="en-US" sz="1600" b="0" i="0" u="none" strike="noStrike" baseline="0" dirty="0">
                <a:solidFill>
                  <a:srgbClr val="000000"/>
                </a:solidFill>
                <a:latin typeface="+mj-lt"/>
              </a:rPr>
              <a:t>and </a:t>
            </a:r>
            <a:r>
              <a:rPr lang="en-US" sz="1600" b="1" i="0" u="none" strike="noStrike" baseline="0" dirty="0">
                <a:solidFill>
                  <a:srgbClr val="000000"/>
                </a:solidFill>
                <a:latin typeface="+mj-lt"/>
              </a:rPr>
              <a:t>to reassess their supply chain designs     from a risk perspective</a:t>
            </a:r>
            <a:endParaRPr lang="en-US" sz="1600" b="1" dirty="0">
              <a:latin typeface="+mj-lt"/>
            </a:endParaRPr>
          </a:p>
        </p:txBody>
      </p:sp>
      <p:sp>
        <p:nvSpPr>
          <p:cNvPr id="14" name="TextBox 13">
            <a:extLst>
              <a:ext uri="{FF2B5EF4-FFF2-40B4-BE49-F238E27FC236}">
                <a16:creationId xmlns:a16="http://schemas.microsoft.com/office/drawing/2014/main" id="{41CAFA07-7BCA-866C-1809-DE2195AE7267}"/>
              </a:ext>
            </a:extLst>
          </p:cNvPr>
          <p:cNvSpPr txBox="1"/>
          <p:nvPr/>
        </p:nvSpPr>
        <p:spPr>
          <a:xfrm>
            <a:off x="369062" y="3301587"/>
            <a:ext cx="7556989" cy="584775"/>
          </a:xfrm>
          <a:prstGeom prst="rect">
            <a:avLst/>
          </a:prstGeom>
          <a:noFill/>
        </p:spPr>
        <p:txBody>
          <a:bodyPr wrap="square">
            <a:spAutoFit/>
          </a:bodyPr>
          <a:lstStyle/>
          <a:p>
            <a:r>
              <a:rPr lang="en-US" sz="1600" b="0" i="0" u="none" strike="noStrike" baseline="0" dirty="0">
                <a:solidFill>
                  <a:srgbClr val="000000"/>
                </a:solidFill>
                <a:latin typeface="+mj-lt"/>
              </a:rPr>
              <a:t>However, relatively little is known about the link between the </a:t>
            </a:r>
            <a:r>
              <a:rPr lang="en-US" sz="1600" b="1" i="0" u="none" strike="noStrike" baseline="0" dirty="0">
                <a:solidFill>
                  <a:srgbClr val="000000"/>
                </a:solidFill>
                <a:latin typeface="+mj-lt"/>
              </a:rPr>
              <a:t>structural characteristics of supply chains and the risk of disruptions.</a:t>
            </a:r>
            <a:endParaRPr lang="en-US" sz="1600" b="1" dirty="0">
              <a:latin typeface="+mj-lt"/>
            </a:endParaRPr>
          </a:p>
        </p:txBody>
      </p:sp>
    </p:spTree>
    <p:extLst>
      <p:ext uri="{BB962C8B-B14F-4D97-AF65-F5344CB8AC3E}">
        <p14:creationId xmlns:p14="http://schemas.microsoft.com/office/powerpoint/2010/main" val="23493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854BF22-6B5B-6C41-BB81-12F5FCDFCD58}"/>
              </a:ext>
            </a:extLst>
          </p:cNvPr>
          <p:cNvGrpSpPr/>
          <p:nvPr/>
        </p:nvGrpSpPr>
        <p:grpSpPr>
          <a:xfrm>
            <a:off x="339437" y="-8659"/>
            <a:ext cx="8801100" cy="3409950"/>
            <a:chOff x="0" y="0"/>
            <a:chExt cx="22485110" cy="8117239"/>
          </a:xfrm>
        </p:grpSpPr>
        <p:pic>
          <p:nvPicPr>
            <p:cNvPr id="3" name="Picture 3">
              <a:extLst>
                <a:ext uri="{FF2B5EF4-FFF2-40B4-BE49-F238E27FC236}">
                  <a16:creationId xmlns:a16="http://schemas.microsoft.com/office/drawing/2014/main" id="{A526CC0F-26D2-F741-8225-5A9D1A213A2C}"/>
                </a:ext>
              </a:extLst>
            </p:cNvPr>
            <p:cNvPicPr>
              <a:picLocks noChangeAspect="1"/>
            </p:cNvPicPr>
            <p:nvPr/>
          </p:nvPicPr>
          <p:blipFill>
            <a:blip r:embed="rId2"/>
            <a:srcRect t="13854" b="13854"/>
            <a:stretch>
              <a:fillRect/>
            </a:stretch>
          </p:blipFill>
          <p:spPr>
            <a:xfrm>
              <a:off x="0" y="0"/>
              <a:ext cx="7495037" cy="8117239"/>
            </a:xfrm>
            <a:prstGeom prst="rect">
              <a:avLst/>
            </a:prstGeom>
          </p:spPr>
        </p:pic>
        <p:pic>
          <p:nvPicPr>
            <p:cNvPr id="4" name="Picture 4">
              <a:extLst>
                <a:ext uri="{FF2B5EF4-FFF2-40B4-BE49-F238E27FC236}">
                  <a16:creationId xmlns:a16="http://schemas.microsoft.com/office/drawing/2014/main" id="{71233724-B6D1-1F42-B2E5-0744AAA6E915}"/>
                </a:ext>
              </a:extLst>
            </p:cNvPr>
            <p:cNvPicPr>
              <a:picLocks noChangeAspect="1"/>
            </p:cNvPicPr>
            <p:nvPr/>
          </p:nvPicPr>
          <p:blipFill>
            <a:blip r:embed="rId3"/>
            <a:srcRect t="4987" b="4987"/>
            <a:stretch>
              <a:fillRect/>
            </a:stretch>
          </p:blipFill>
          <p:spPr>
            <a:xfrm>
              <a:off x="7495037" y="0"/>
              <a:ext cx="7495037" cy="8117239"/>
            </a:xfrm>
            <a:prstGeom prst="rect">
              <a:avLst/>
            </a:prstGeom>
          </p:spPr>
        </p:pic>
        <p:pic>
          <p:nvPicPr>
            <p:cNvPr id="5" name="Picture 5">
              <a:extLst>
                <a:ext uri="{FF2B5EF4-FFF2-40B4-BE49-F238E27FC236}">
                  <a16:creationId xmlns:a16="http://schemas.microsoft.com/office/drawing/2014/main" id="{E0AE199E-ABC9-0942-B68D-462154A44CB2}"/>
                </a:ext>
              </a:extLst>
            </p:cNvPr>
            <p:cNvPicPr>
              <a:picLocks noChangeAspect="1"/>
            </p:cNvPicPr>
            <p:nvPr/>
          </p:nvPicPr>
          <p:blipFill>
            <a:blip r:embed="rId4"/>
            <a:srcRect t="9386" b="9386"/>
            <a:stretch>
              <a:fillRect/>
            </a:stretch>
          </p:blipFill>
          <p:spPr>
            <a:xfrm>
              <a:off x="14990073" y="0"/>
              <a:ext cx="7495037" cy="8117239"/>
            </a:xfrm>
            <a:prstGeom prst="rect">
              <a:avLst/>
            </a:prstGeom>
          </p:spPr>
        </p:pic>
      </p:grpSp>
      <p:sp>
        <p:nvSpPr>
          <p:cNvPr id="7" name="TextBox 4">
            <a:extLst>
              <a:ext uri="{FF2B5EF4-FFF2-40B4-BE49-F238E27FC236}">
                <a16:creationId xmlns:a16="http://schemas.microsoft.com/office/drawing/2014/main" id="{AFFD19B0-4951-AD44-B682-6BD90AA9278D}"/>
              </a:ext>
            </a:extLst>
          </p:cNvPr>
          <p:cNvSpPr txBox="1"/>
          <p:nvPr/>
        </p:nvSpPr>
        <p:spPr>
          <a:xfrm>
            <a:off x="3669711" y="3867150"/>
            <a:ext cx="5074251" cy="512961"/>
          </a:xfrm>
          <a:prstGeom prst="rect">
            <a:avLst/>
          </a:prstGeom>
        </p:spPr>
        <p:txBody>
          <a:bodyPr lIns="0" tIns="0" rIns="0" bIns="0" rtlCol="0" anchor="t">
            <a:spAutoFit/>
          </a:bodyPr>
          <a:lstStyle/>
          <a:p>
            <a:pPr algn="r">
              <a:lnSpc>
                <a:spcPts val="3960"/>
              </a:lnSpc>
            </a:pPr>
            <a:r>
              <a:rPr lang="en-US" sz="7500" spc="-36" dirty="0">
                <a:solidFill>
                  <a:srgbClr val="57595B"/>
                </a:solidFill>
                <a:latin typeface="melisa" panose="02000500000000000000" pitchFamily="2" charset="0"/>
              </a:rPr>
              <a:t>Thank you !</a:t>
            </a:r>
          </a:p>
        </p:txBody>
      </p:sp>
    </p:spTree>
    <p:extLst>
      <p:ext uri="{BB962C8B-B14F-4D97-AF65-F5344CB8AC3E}">
        <p14:creationId xmlns:p14="http://schemas.microsoft.com/office/powerpoint/2010/main" val="418737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CB5727-9005-F971-BB15-A020AAD962CA}"/>
              </a:ext>
            </a:extLst>
          </p:cNvPr>
          <p:cNvSpPr>
            <a:spLocks noGrp="1"/>
          </p:cNvSpPr>
          <p:nvPr>
            <p:ph type="body" sz="quarter" idx="10"/>
          </p:nvPr>
        </p:nvSpPr>
        <p:spPr>
          <a:xfrm>
            <a:off x="251520" y="195486"/>
            <a:ext cx="2385137" cy="792088"/>
          </a:xfrm>
        </p:spPr>
        <p:txBody>
          <a:bodyPr/>
          <a:lstStyle/>
          <a:p>
            <a:r>
              <a:rPr lang="en-US" b="1" dirty="0">
                <a:latin typeface="Agency FB" pitchFamily="34" charset="0"/>
              </a:rPr>
              <a:t>Introduction</a:t>
            </a:r>
          </a:p>
          <a:p>
            <a:pPr algn="l"/>
            <a:endParaRPr lang="en-US" sz="1600" dirty="0"/>
          </a:p>
        </p:txBody>
      </p:sp>
      <p:sp>
        <p:nvSpPr>
          <p:cNvPr id="4" name="TextBox 3">
            <a:extLst>
              <a:ext uri="{FF2B5EF4-FFF2-40B4-BE49-F238E27FC236}">
                <a16:creationId xmlns:a16="http://schemas.microsoft.com/office/drawing/2014/main" id="{D243B3D0-0045-D30F-273C-1818B7C6A863}"/>
              </a:ext>
            </a:extLst>
          </p:cNvPr>
          <p:cNvSpPr txBox="1"/>
          <p:nvPr/>
        </p:nvSpPr>
        <p:spPr>
          <a:xfrm>
            <a:off x="350656" y="1145218"/>
            <a:ext cx="8325800" cy="646331"/>
          </a:xfrm>
          <a:prstGeom prst="rect">
            <a:avLst/>
          </a:prstGeom>
          <a:noFill/>
        </p:spPr>
        <p:txBody>
          <a:bodyPr wrap="square">
            <a:spAutoFit/>
          </a:bodyPr>
          <a:lstStyle/>
          <a:p>
            <a:r>
              <a:rPr lang="en-US" sz="1800" b="0" i="0" u="none" strike="noStrike" baseline="0" dirty="0">
                <a:solidFill>
                  <a:srgbClr val="000000"/>
                </a:solidFill>
                <a:latin typeface="PAIAD K+ Gulliver RM"/>
              </a:rPr>
              <a:t>The purpose of this study is to advance our </a:t>
            </a:r>
            <a:r>
              <a:rPr lang="en-US" sz="1600" b="1" i="0" u="none" strike="noStrike" baseline="0" dirty="0">
                <a:solidFill>
                  <a:srgbClr val="000000"/>
                </a:solidFill>
                <a:latin typeface="+mj-lt"/>
              </a:rPr>
              <a:t>understanding</a:t>
            </a:r>
            <a:r>
              <a:rPr lang="en-US" sz="1800" b="0" i="0" u="none" strike="noStrike" baseline="0" dirty="0">
                <a:solidFill>
                  <a:srgbClr val="000000"/>
                </a:solidFill>
                <a:latin typeface="PAIAD K+ Gulliver RM"/>
              </a:rPr>
              <a:t> of the </a:t>
            </a:r>
            <a:r>
              <a:rPr lang="en-US" sz="1800" b="1" i="0" u="none" strike="noStrike" baseline="0" dirty="0">
                <a:solidFill>
                  <a:srgbClr val="000000"/>
                </a:solidFill>
                <a:latin typeface="PAIAD K+ Gulliver RM"/>
              </a:rPr>
              <a:t>relationship between supply chain characteristics </a:t>
            </a:r>
            <a:r>
              <a:rPr lang="en-US" sz="1800" b="0" i="0" u="none" strike="noStrike" baseline="0" dirty="0">
                <a:solidFill>
                  <a:srgbClr val="000000"/>
                </a:solidFill>
                <a:latin typeface="PAIAD K+ Gulliver RM"/>
              </a:rPr>
              <a:t>and the </a:t>
            </a:r>
            <a:r>
              <a:rPr lang="en-US" sz="1800" b="1" i="0" u="none" strike="noStrike" baseline="0" dirty="0">
                <a:solidFill>
                  <a:srgbClr val="000000"/>
                </a:solidFill>
                <a:latin typeface="PAIAD K+ Gulliver RM"/>
              </a:rPr>
              <a:t>frequency of supply chain disruptions</a:t>
            </a:r>
            <a:r>
              <a:rPr lang="en-US" sz="1800" b="0" i="0" u="none" strike="noStrike" baseline="0" dirty="0">
                <a:solidFill>
                  <a:srgbClr val="000000"/>
                </a:solidFill>
                <a:latin typeface="PAIAD K+ Gulliver RM"/>
              </a:rPr>
              <a:t>.</a:t>
            </a:r>
            <a:endParaRPr lang="en-US" dirty="0"/>
          </a:p>
        </p:txBody>
      </p:sp>
      <p:sp>
        <p:nvSpPr>
          <p:cNvPr id="5" name="TextBox 4">
            <a:extLst>
              <a:ext uri="{FF2B5EF4-FFF2-40B4-BE49-F238E27FC236}">
                <a16:creationId xmlns:a16="http://schemas.microsoft.com/office/drawing/2014/main" id="{B39D0D47-AC25-2215-4F70-C645BE934C87}"/>
              </a:ext>
            </a:extLst>
          </p:cNvPr>
          <p:cNvSpPr txBox="1"/>
          <p:nvPr/>
        </p:nvSpPr>
        <p:spPr>
          <a:xfrm>
            <a:off x="322383" y="1900219"/>
            <a:ext cx="8325800" cy="923330"/>
          </a:xfrm>
          <a:prstGeom prst="rect">
            <a:avLst/>
          </a:prstGeom>
          <a:noFill/>
        </p:spPr>
        <p:txBody>
          <a:bodyPr wrap="square">
            <a:spAutoFit/>
          </a:bodyPr>
          <a:lstStyle/>
          <a:p>
            <a:r>
              <a:rPr lang="en-US" dirty="0">
                <a:solidFill>
                  <a:srgbClr val="000000"/>
                </a:solidFill>
                <a:latin typeface="PAIAD K+ Gulliver RM"/>
              </a:rPr>
              <a:t>The author </a:t>
            </a:r>
            <a:r>
              <a:rPr lang="en-US" sz="1800" b="0" i="0" u="none" strike="noStrike" baseline="0" dirty="0">
                <a:solidFill>
                  <a:srgbClr val="000000"/>
                </a:solidFill>
                <a:latin typeface="PAIAD K+ Gulliver RM"/>
              </a:rPr>
              <a:t>hypothesize and tests a proposed theoretical model that links </a:t>
            </a:r>
            <a:r>
              <a:rPr lang="en-US" sz="1800" b="1" i="0" u="none" strike="noStrike" baseline="0" dirty="0">
                <a:solidFill>
                  <a:srgbClr val="000000"/>
                </a:solidFill>
                <a:latin typeface="PAIAD K+ Gulliver RM"/>
              </a:rPr>
              <a:t>structural drivers of upstream supply chain complexity</a:t>
            </a:r>
            <a:r>
              <a:rPr lang="en-US" sz="1800" b="0" i="0" u="none" strike="noStrike" baseline="0" dirty="0">
                <a:solidFill>
                  <a:srgbClr val="000000"/>
                </a:solidFill>
                <a:latin typeface="PAIAD K+ Gulliver RM"/>
              </a:rPr>
              <a:t> with the number of supply chain disruptions experienced by buying firms over a 12-month period</a:t>
            </a:r>
            <a:r>
              <a:rPr lang="en-US" dirty="0">
                <a:solidFill>
                  <a:srgbClr val="000000"/>
                </a:solidFill>
                <a:latin typeface="PAIAD K+ Gulliver RM"/>
              </a:rPr>
              <a:t>. </a:t>
            </a:r>
            <a:endParaRPr lang="en-US" dirty="0"/>
          </a:p>
        </p:txBody>
      </p:sp>
      <p:sp>
        <p:nvSpPr>
          <p:cNvPr id="7" name="TextBox 6">
            <a:extLst>
              <a:ext uri="{FF2B5EF4-FFF2-40B4-BE49-F238E27FC236}">
                <a16:creationId xmlns:a16="http://schemas.microsoft.com/office/drawing/2014/main" id="{74784B1A-DD17-D643-E04D-F764405724BB}"/>
              </a:ext>
            </a:extLst>
          </p:cNvPr>
          <p:cNvSpPr txBox="1"/>
          <p:nvPr/>
        </p:nvSpPr>
        <p:spPr>
          <a:xfrm>
            <a:off x="386006" y="2997530"/>
            <a:ext cx="8325799" cy="1200329"/>
          </a:xfrm>
          <a:prstGeom prst="rect">
            <a:avLst/>
          </a:prstGeom>
          <a:noFill/>
        </p:spPr>
        <p:txBody>
          <a:bodyPr wrap="square">
            <a:spAutoFit/>
          </a:bodyPr>
          <a:lstStyle/>
          <a:p>
            <a:r>
              <a:rPr lang="en-US" sz="1800" b="0" i="0" u="none" strike="noStrike" baseline="0" dirty="0">
                <a:solidFill>
                  <a:srgbClr val="000000"/>
                </a:solidFill>
                <a:latin typeface="PAIAD K+ Gulliver RM"/>
              </a:rPr>
              <a:t>Further, to understand the linkage between </a:t>
            </a:r>
            <a:r>
              <a:rPr lang="en-US" sz="1800" b="1" i="0" u="none" strike="noStrike" baseline="0" dirty="0">
                <a:solidFill>
                  <a:srgbClr val="000000"/>
                </a:solidFill>
                <a:latin typeface="PAIAD K+ Gulliver RM"/>
              </a:rPr>
              <a:t>supply chain structure </a:t>
            </a:r>
            <a:r>
              <a:rPr lang="en-US" sz="1800" b="0" i="0" u="none" strike="noStrike" baseline="0" dirty="0">
                <a:solidFill>
                  <a:srgbClr val="000000"/>
                </a:solidFill>
                <a:latin typeface="PAIAD K+ Gulliver RM"/>
              </a:rPr>
              <a:t>and </a:t>
            </a:r>
            <a:r>
              <a:rPr lang="en-US" sz="1800" b="1" i="0" u="none" strike="noStrike" baseline="0" dirty="0">
                <a:solidFill>
                  <a:srgbClr val="000000"/>
                </a:solidFill>
                <a:latin typeface="PAIAD K+ Gulliver RM"/>
              </a:rPr>
              <a:t>disruptions.</a:t>
            </a:r>
          </a:p>
          <a:p>
            <a:endParaRPr lang="en-US" sz="1800" b="1" i="0" u="none" strike="noStrike" baseline="0" dirty="0">
              <a:solidFill>
                <a:srgbClr val="000000"/>
              </a:solidFill>
              <a:latin typeface="PAIAD K+ Gulliver RM"/>
            </a:endParaRPr>
          </a:p>
          <a:p>
            <a:r>
              <a:rPr lang="en-US" sz="1800" b="0" i="0" u="none" strike="noStrike" baseline="0" dirty="0">
                <a:solidFill>
                  <a:srgbClr val="000000"/>
                </a:solidFill>
                <a:latin typeface="PAIAD K+ Gulliver RM"/>
              </a:rPr>
              <a:t> </a:t>
            </a:r>
            <a:r>
              <a:rPr lang="en-US" dirty="0">
                <a:solidFill>
                  <a:srgbClr val="000000"/>
                </a:solidFill>
                <a:latin typeface="PAIAD K+ Gulliver RM"/>
              </a:rPr>
              <a:t>Author </a:t>
            </a:r>
            <a:r>
              <a:rPr lang="en-US" sz="1800" b="0" i="0" u="none" strike="noStrike" baseline="0" dirty="0">
                <a:solidFill>
                  <a:srgbClr val="000000"/>
                </a:solidFill>
                <a:latin typeface="PAIAD K+ Gulliver RM"/>
              </a:rPr>
              <a:t>review  on </a:t>
            </a:r>
            <a:r>
              <a:rPr lang="en-US" sz="1800" b="1" i="0" u="none" strike="noStrike" baseline="0" dirty="0">
                <a:solidFill>
                  <a:srgbClr val="000000"/>
                </a:solidFill>
                <a:latin typeface="PAIAD K+ Gulliver RM"/>
              </a:rPr>
              <a:t>supply chain complexity</a:t>
            </a:r>
            <a:r>
              <a:rPr lang="en-US" sz="1800" b="0" i="0" u="none" strike="noStrike" baseline="0" dirty="0">
                <a:solidFill>
                  <a:srgbClr val="000000"/>
                </a:solidFill>
                <a:latin typeface="PAIAD K+ Gulliver RM"/>
              </a:rPr>
              <a:t>, which will be the basis for the subsequent development of hypotheses</a:t>
            </a:r>
            <a:endParaRPr lang="en-US" dirty="0"/>
          </a:p>
        </p:txBody>
      </p:sp>
    </p:spTree>
    <p:extLst>
      <p:ext uri="{BB962C8B-B14F-4D97-AF65-F5344CB8AC3E}">
        <p14:creationId xmlns:p14="http://schemas.microsoft.com/office/powerpoint/2010/main" val="255146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DB574F-D3C8-412D-115B-9498976497E6}"/>
              </a:ext>
            </a:extLst>
          </p:cNvPr>
          <p:cNvSpPr>
            <a:spLocks noGrp="1"/>
          </p:cNvSpPr>
          <p:nvPr>
            <p:ph type="body" sz="quarter" idx="10"/>
          </p:nvPr>
        </p:nvSpPr>
        <p:spPr>
          <a:xfrm>
            <a:off x="3059832" y="195486"/>
            <a:ext cx="2745177" cy="543185"/>
          </a:xfrm>
        </p:spPr>
        <p:txBody>
          <a:bodyPr/>
          <a:lstStyle/>
          <a:p>
            <a:r>
              <a:rPr lang="en-US" sz="3600" b="0" i="0" u="none" strike="noStrike" baseline="0" dirty="0">
                <a:solidFill>
                  <a:srgbClr val="000000"/>
                </a:solidFill>
                <a:latin typeface="PAICE E+ Gulliver BL"/>
              </a:rPr>
              <a:t>Background</a:t>
            </a:r>
            <a:r>
              <a:rPr lang="en-US" sz="1800" b="0" i="0" u="none" strike="noStrike" baseline="0" dirty="0">
                <a:solidFill>
                  <a:srgbClr val="000000"/>
                </a:solidFill>
                <a:latin typeface="PAICE E+ Gulliver BL"/>
              </a:rPr>
              <a:t> </a:t>
            </a:r>
            <a:endParaRPr lang="en-US" dirty="0"/>
          </a:p>
        </p:txBody>
      </p:sp>
      <p:sp>
        <p:nvSpPr>
          <p:cNvPr id="4" name="TextBox 3">
            <a:extLst>
              <a:ext uri="{FF2B5EF4-FFF2-40B4-BE49-F238E27FC236}">
                <a16:creationId xmlns:a16="http://schemas.microsoft.com/office/drawing/2014/main" id="{D048A646-2205-D2BA-2D96-E9FB37724573}"/>
              </a:ext>
            </a:extLst>
          </p:cNvPr>
          <p:cNvSpPr txBox="1"/>
          <p:nvPr/>
        </p:nvSpPr>
        <p:spPr>
          <a:xfrm>
            <a:off x="251520" y="755041"/>
            <a:ext cx="5328592" cy="523220"/>
          </a:xfrm>
          <a:prstGeom prst="rect">
            <a:avLst/>
          </a:prstGeom>
          <a:noFill/>
        </p:spPr>
        <p:txBody>
          <a:bodyPr wrap="square">
            <a:spAutoFit/>
          </a:bodyPr>
          <a:lstStyle/>
          <a:p>
            <a:r>
              <a:rPr lang="en-US" sz="2800" b="0" i="0" u="none" strike="noStrike" baseline="0" dirty="0">
                <a:solidFill>
                  <a:srgbClr val="000000"/>
                </a:solidFill>
                <a:latin typeface="PAICE C+ Gulliver IT"/>
              </a:rPr>
              <a:t>Supply chain disruptions </a:t>
            </a:r>
            <a:endParaRPr lang="en-US" sz="2800" dirty="0"/>
          </a:p>
        </p:txBody>
      </p:sp>
      <p:sp>
        <p:nvSpPr>
          <p:cNvPr id="6" name="TextBox 5">
            <a:extLst>
              <a:ext uri="{FF2B5EF4-FFF2-40B4-BE49-F238E27FC236}">
                <a16:creationId xmlns:a16="http://schemas.microsoft.com/office/drawing/2014/main" id="{F1725070-9BC6-6D98-EF45-238FB1AC6256}"/>
              </a:ext>
            </a:extLst>
          </p:cNvPr>
          <p:cNvSpPr txBox="1"/>
          <p:nvPr/>
        </p:nvSpPr>
        <p:spPr>
          <a:xfrm>
            <a:off x="205751" y="1491630"/>
            <a:ext cx="8830745" cy="646331"/>
          </a:xfrm>
          <a:prstGeom prst="rect">
            <a:avLst/>
          </a:prstGeom>
          <a:noFill/>
        </p:spPr>
        <p:txBody>
          <a:bodyPr wrap="square">
            <a:spAutoFit/>
          </a:bodyPr>
          <a:lstStyle/>
          <a:p>
            <a:r>
              <a:rPr lang="en-US" dirty="0">
                <a:solidFill>
                  <a:srgbClr val="000000"/>
                </a:solidFill>
                <a:latin typeface="PAIAD K+ Gulliver RM"/>
              </a:rPr>
              <a:t>Many </a:t>
            </a:r>
            <a:r>
              <a:rPr lang="en-US" sz="1800" b="0" i="0" u="none" strike="noStrike" baseline="0" dirty="0">
                <a:solidFill>
                  <a:srgbClr val="000000"/>
                </a:solidFill>
                <a:latin typeface="PAIAD K+ Gulliver RM"/>
              </a:rPr>
              <a:t> risks that firms face, the risk of supply chain disruptions arises from the vulnerabilities of the inter-connected flows of materials, information, and funds in inter- firm networks </a:t>
            </a:r>
            <a:endParaRPr lang="en-US" dirty="0"/>
          </a:p>
        </p:txBody>
      </p:sp>
      <p:sp>
        <p:nvSpPr>
          <p:cNvPr id="8" name="TextBox 7">
            <a:extLst>
              <a:ext uri="{FF2B5EF4-FFF2-40B4-BE49-F238E27FC236}">
                <a16:creationId xmlns:a16="http://schemas.microsoft.com/office/drawing/2014/main" id="{7B238A45-4882-6321-C0B3-E0CDD0B2895E}"/>
              </a:ext>
            </a:extLst>
          </p:cNvPr>
          <p:cNvSpPr txBox="1"/>
          <p:nvPr/>
        </p:nvSpPr>
        <p:spPr>
          <a:xfrm>
            <a:off x="300643" y="2368650"/>
            <a:ext cx="8640960" cy="646331"/>
          </a:xfrm>
          <a:prstGeom prst="rect">
            <a:avLst/>
          </a:prstGeom>
          <a:noFill/>
        </p:spPr>
        <p:txBody>
          <a:bodyPr wrap="square">
            <a:spAutoFit/>
          </a:bodyPr>
          <a:lstStyle/>
          <a:p>
            <a:r>
              <a:rPr lang="en-US" sz="1800" b="0" i="0" u="none" strike="noStrike" baseline="0" dirty="0">
                <a:solidFill>
                  <a:srgbClr val="000000"/>
                </a:solidFill>
                <a:latin typeface="PAIAD K+ Gulliver RM"/>
              </a:rPr>
              <a:t>In these works, a </a:t>
            </a:r>
            <a:r>
              <a:rPr lang="en-US" sz="1800" b="0" i="0" u="none" strike="noStrike" baseline="0" dirty="0">
                <a:solidFill>
                  <a:srgbClr val="000000"/>
                </a:solidFill>
                <a:latin typeface="PAICE C+ Gulliver IT"/>
              </a:rPr>
              <a:t>supply chain disruption </a:t>
            </a:r>
            <a:r>
              <a:rPr lang="en-US" sz="1800" b="0" i="0" u="none" strike="noStrike" baseline="0" dirty="0">
                <a:solidFill>
                  <a:srgbClr val="000000"/>
                </a:solidFill>
                <a:latin typeface="PAIAD K+ Gulliver RM"/>
              </a:rPr>
              <a:t>is typically viewed as a discrete event that causes the losses for the affected firms. </a:t>
            </a:r>
            <a:r>
              <a:rPr lang="en-US" sz="1800" b="0" i="0" u="none" strike="noStrike" baseline="0" dirty="0">
                <a:solidFill>
                  <a:srgbClr val="0080AC"/>
                </a:solidFill>
                <a:latin typeface="PAIAD K+ Gulliver RM"/>
              </a:rPr>
              <a:t> </a:t>
            </a:r>
            <a:endParaRPr lang="en-US" dirty="0"/>
          </a:p>
        </p:txBody>
      </p:sp>
      <p:sp>
        <p:nvSpPr>
          <p:cNvPr id="5" name="TextBox 4">
            <a:extLst>
              <a:ext uri="{FF2B5EF4-FFF2-40B4-BE49-F238E27FC236}">
                <a16:creationId xmlns:a16="http://schemas.microsoft.com/office/drawing/2014/main" id="{F4C343ED-BD81-3410-29EE-F313A4E78BE7}"/>
              </a:ext>
            </a:extLst>
          </p:cNvPr>
          <p:cNvSpPr txBox="1"/>
          <p:nvPr/>
        </p:nvSpPr>
        <p:spPr>
          <a:xfrm>
            <a:off x="276081" y="3209852"/>
            <a:ext cx="8690083" cy="1477328"/>
          </a:xfrm>
          <a:prstGeom prst="rect">
            <a:avLst/>
          </a:prstGeom>
          <a:noFill/>
        </p:spPr>
        <p:txBody>
          <a:bodyPr wrap="square">
            <a:spAutoFit/>
          </a:bodyPr>
          <a:lstStyle/>
          <a:p>
            <a:r>
              <a:rPr lang="en-US" sz="1800" b="0" i="0" u="none" strike="noStrike" baseline="0" dirty="0">
                <a:solidFill>
                  <a:srgbClr val="000000"/>
                </a:solidFill>
                <a:latin typeface="PAIAD K+ Gulliver RM"/>
              </a:rPr>
              <a:t> Supply chain disruption as an unintended and unexpected triggering event in the upstream supply chain.</a:t>
            </a:r>
          </a:p>
          <a:p>
            <a:endParaRPr lang="en-US" dirty="0">
              <a:solidFill>
                <a:srgbClr val="000000"/>
              </a:solidFill>
              <a:latin typeface="PAIAD K+ Gulliver RM"/>
            </a:endParaRPr>
          </a:p>
          <a:p>
            <a:r>
              <a:rPr lang="en-US" sz="1800" b="0" i="0" u="none" strike="noStrike" baseline="0" dirty="0">
                <a:solidFill>
                  <a:srgbClr val="000000"/>
                </a:solidFill>
                <a:latin typeface="PAIAD K+ Gulliver RM"/>
              </a:rPr>
              <a:t> The inbound logistics network, (sourcing) environment, and a consequential situation that present a serious threat to the normal course of business operations of the focal firm.</a:t>
            </a:r>
            <a:endParaRPr lang="en-US" dirty="0"/>
          </a:p>
        </p:txBody>
      </p:sp>
    </p:spTree>
    <p:extLst>
      <p:ext uri="{BB962C8B-B14F-4D97-AF65-F5344CB8AC3E}">
        <p14:creationId xmlns:p14="http://schemas.microsoft.com/office/powerpoint/2010/main" val="376422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D805F-E2C8-AF98-83E0-AB80D84AA2CF}"/>
              </a:ext>
            </a:extLst>
          </p:cNvPr>
          <p:cNvSpPr>
            <a:spLocks noGrp="1"/>
          </p:cNvSpPr>
          <p:nvPr>
            <p:ph type="body" sz="quarter" idx="10"/>
          </p:nvPr>
        </p:nvSpPr>
        <p:spPr>
          <a:xfrm>
            <a:off x="232051" y="195486"/>
            <a:ext cx="8679898" cy="543185"/>
          </a:xfrm>
        </p:spPr>
        <p:txBody>
          <a:bodyPr/>
          <a:lstStyle/>
          <a:p>
            <a:r>
              <a:rPr lang="en-US" sz="4400" b="0" i="0" u="none" strike="noStrike" baseline="0" dirty="0">
                <a:solidFill>
                  <a:srgbClr val="000000"/>
                </a:solidFill>
                <a:latin typeface="PAICE E+ Gulliver BL"/>
              </a:rPr>
              <a:t>Background</a:t>
            </a:r>
            <a:r>
              <a:rPr lang="en-US" sz="2400" b="0" i="0" u="none" strike="noStrike" baseline="0" dirty="0">
                <a:solidFill>
                  <a:srgbClr val="000000"/>
                </a:solidFill>
                <a:latin typeface="PAICE E+ Gulliver BL"/>
              </a:rPr>
              <a:t> </a:t>
            </a:r>
            <a:endParaRPr lang="en-US" dirty="0"/>
          </a:p>
        </p:txBody>
      </p:sp>
      <p:sp>
        <p:nvSpPr>
          <p:cNvPr id="4" name="TextBox 3">
            <a:extLst>
              <a:ext uri="{FF2B5EF4-FFF2-40B4-BE49-F238E27FC236}">
                <a16:creationId xmlns:a16="http://schemas.microsoft.com/office/drawing/2014/main" id="{D59A9A02-931D-7F8A-F2CF-0856D1C3E7DD}"/>
              </a:ext>
            </a:extLst>
          </p:cNvPr>
          <p:cNvSpPr txBox="1"/>
          <p:nvPr/>
        </p:nvSpPr>
        <p:spPr>
          <a:xfrm>
            <a:off x="232051" y="643571"/>
            <a:ext cx="4572000" cy="461665"/>
          </a:xfrm>
          <a:prstGeom prst="rect">
            <a:avLst/>
          </a:prstGeom>
          <a:noFill/>
        </p:spPr>
        <p:txBody>
          <a:bodyPr wrap="square">
            <a:spAutoFit/>
          </a:bodyPr>
          <a:lstStyle/>
          <a:p>
            <a:r>
              <a:rPr lang="en-US" sz="2400" b="1" i="0" u="none" strike="noStrike" baseline="0" dirty="0">
                <a:solidFill>
                  <a:srgbClr val="000000"/>
                </a:solidFill>
                <a:latin typeface="PAICE C+ Gulliver IT"/>
              </a:rPr>
              <a:t>Supply chain complexity </a:t>
            </a:r>
            <a:endParaRPr lang="en-US" sz="2400" b="1" dirty="0"/>
          </a:p>
        </p:txBody>
      </p:sp>
      <p:sp>
        <p:nvSpPr>
          <p:cNvPr id="10" name="TextBox 9">
            <a:extLst>
              <a:ext uri="{FF2B5EF4-FFF2-40B4-BE49-F238E27FC236}">
                <a16:creationId xmlns:a16="http://schemas.microsoft.com/office/drawing/2014/main" id="{ABA12A13-7418-4227-C6BE-1EBD505446F6}"/>
              </a:ext>
            </a:extLst>
          </p:cNvPr>
          <p:cNvSpPr txBox="1"/>
          <p:nvPr/>
        </p:nvSpPr>
        <p:spPr>
          <a:xfrm>
            <a:off x="282574" y="1156228"/>
            <a:ext cx="8679897" cy="923330"/>
          </a:xfrm>
          <a:prstGeom prst="rect">
            <a:avLst/>
          </a:prstGeom>
          <a:noFill/>
        </p:spPr>
        <p:txBody>
          <a:bodyPr wrap="square">
            <a:spAutoFit/>
          </a:bodyPr>
          <a:lstStyle/>
          <a:p>
            <a:r>
              <a:rPr lang="en-US" sz="1800" b="0" i="0" u="none" strike="noStrike" baseline="0" dirty="0">
                <a:solidFill>
                  <a:srgbClr val="000000"/>
                </a:solidFill>
                <a:latin typeface="PAIAD K+ Gulliver RM"/>
              </a:rPr>
              <a:t>Complexity is an important theme in the supply chain literature</a:t>
            </a:r>
            <a:r>
              <a:rPr lang="en-US" sz="800" b="0" i="0" u="none" strike="noStrike" baseline="0" dirty="0">
                <a:solidFill>
                  <a:srgbClr val="0080AC"/>
                </a:solidFill>
                <a:latin typeface="PAIAD K+ Gulliver RM"/>
              </a:rPr>
              <a:t>2 </a:t>
            </a:r>
            <a:r>
              <a:rPr lang="en-US" sz="1800" b="0" i="0" u="none" strike="noStrike" baseline="0" dirty="0">
                <a:solidFill>
                  <a:srgbClr val="000000"/>
                </a:solidFill>
                <a:latin typeface="PAIAD K+ Gulliver RM"/>
              </a:rPr>
              <a:t>in which there is a </a:t>
            </a:r>
            <a:r>
              <a:rPr lang="en-US" sz="1800" b="0" i="0" u="none" strike="noStrike" baseline="0" dirty="0" err="1">
                <a:solidFill>
                  <a:srgbClr val="000000"/>
                </a:solidFill>
                <a:latin typeface="PAIAD K+ Gulliver RM"/>
              </a:rPr>
              <a:t>ageneral</a:t>
            </a:r>
            <a:r>
              <a:rPr lang="en-US" sz="1800" b="0" i="0" u="none" strike="noStrike" baseline="0" dirty="0">
                <a:solidFill>
                  <a:srgbClr val="000000"/>
                </a:solidFill>
                <a:latin typeface="PAIAD K+ Gulliver RM"/>
              </a:rPr>
              <a:t>    consensus that supply chains have become increasingly complex over the last decades and that this complexity is not a desirable feature.</a:t>
            </a:r>
            <a:endParaRPr lang="en-US" dirty="0"/>
          </a:p>
        </p:txBody>
      </p:sp>
      <p:sp>
        <p:nvSpPr>
          <p:cNvPr id="12" name="TextBox 11">
            <a:extLst>
              <a:ext uri="{FF2B5EF4-FFF2-40B4-BE49-F238E27FC236}">
                <a16:creationId xmlns:a16="http://schemas.microsoft.com/office/drawing/2014/main" id="{DBFBC640-A5B2-435F-42C1-F48FF93C7C1A}"/>
              </a:ext>
            </a:extLst>
          </p:cNvPr>
          <p:cNvSpPr txBox="1"/>
          <p:nvPr/>
        </p:nvSpPr>
        <p:spPr>
          <a:xfrm>
            <a:off x="282574" y="2173949"/>
            <a:ext cx="8646216" cy="646331"/>
          </a:xfrm>
          <a:prstGeom prst="rect">
            <a:avLst/>
          </a:prstGeom>
          <a:noFill/>
        </p:spPr>
        <p:txBody>
          <a:bodyPr wrap="square">
            <a:spAutoFit/>
          </a:bodyPr>
          <a:lstStyle/>
          <a:p>
            <a:r>
              <a:rPr lang="en-US" sz="1800" b="0" i="0" u="none" strike="noStrike" baseline="0" dirty="0">
                <a:solidFill>
                  <a:srgbClr val="000000"/>
                </a:solidFill>
                <a:latin typeface="PAIAD K+ Gulliver RM"/>
              </a:rPr>
              <a:t>Within this literature, there are two sub-streams that take a unique perspective on complexity in supply chains.</a:t>
            </a:r>
            <a:endParaRPr lang="en-US" dirty="0"/>
          </a:p>
        </p:txBody>
      </p:sp>
      <p:sp>
        <p:nvSpPr>
          <p:cNvPr id="14" name="TextBox 13">
            <a:extLst>
              <a:ext uri="{FF2B5EF4-FFF2-40B4-BE49-F238E27FC236}">
                <a16:creationId xmlns:a16="http://schemas.microsoft.com/office/drawing/2014/main" id="{A63EB9A5-6527-ACD4-B665-D941B3F0BF1F}"/>
              </a:ext>
            </a:extLst>
          </p:cNvPr>
          <p:cNvSpPr txBox="1"/>
          <p:nvPr/>
        </p:nvSpPr>
        <p:spPr>
          <a:xfrm>
            <a:off x="248893" y="3056440"/>
            <a:ext cx="8679897" cy="646331"/>
          </a:xfrm>
          <a:prstGeom prst="rect">
            <a:avLst/>
          </a:prstGeom>
          <a:noFill/>
        </p:spPr>
        <p:txBody>
          <a:bodyPr wrap="square">
            <a:spAutoFit/>
          </a:bodyPr>
          <a:lstStyle/>
          <a:p>
            <a:r>
              <a:rPr lang="en-US" sz="1800" b="0" i="0" u="none" strike="noStrike" baseline="0" dirty="0">
                <a:solidFill>
                  <a:srgbClr val="0080AC"/>
                </a:solidFill>
                <a:latin typeface="PAIAD K+ Gulliver RM"/>
              </a:rPr>
              <a:t>Choi etal.,2001; Pathak etal.,2007</a:t>
            </a:r>
            <a:r>
              <a:rPr lang="en-US" sz="1800" b="0" i="0" u="none" strike="noStrike" baseline="0" dirty="0">
                <a:solidFill>
                  <a:srgbClr val="000000"/>
                </a:solidFill>
                <a:latin typeface="PAIAD K+ Gulliver RM"/>
              </a:rPr>
              <a:t>).  One stream investigates supply chains as complex adaptive systems that have the capability to learn and adapt to changes in their environments </a:t>
            </a:r>
            <a:endParaRPr lang="en-US" dirty="0"/>
          </a:p>
        </p:txBody>
      </p:sp>
      <p:sp>
        <p:nvSpPr>
          <p:cNvPr id="16" name="TextBox 15">
            <a:extLst>
              <a:ext uri="{FF2B5EF4-FFF2-40B4-BE49-F238E27FC236}">
                <a16:creationId xmlns:a16="http://schemas.microsoft.com/office/drawing/2014/main" id="{D7C33C47-3C6D-24B0-7A2B-BC7063C8093F}"/>
              </a:ext>
            </a:extLst>
          </p:cNvPr>
          <p:cNvSpPr txBox="1"/>
          <p:nvPr/>
        </p:nvSpPr>
        <p:spPr>
          <a:xfrm>
            <a:off x="359532" y="3797162"/>
            <a:ext cx="8424936" cy="923330"/>
          </a:xfrm>
          <a:prstGeom prst="rect">
            <a:avLst/>
          </a:prstGeom>
          <a:noFill/>
        </p:spPr>
        <p:txBody>
          <a:bodyPr wrap="square">
            <a:spAutoFit/>
          </a:bodyPr>
          <a:lstStyle/>
          <a:p>
            <a:r>
              <a:rPr lang="en-US" sz="1800" b="0" i="0" u="none" strike="noStrike" baseline="0" dirty="0">
                <a:solidFill>
                  <a:srgbClr val="000000"/>
                </a:solidFill>
                <a:latin typeface="PAIAD K+ Gulliver RM"/>
              </a:rPr>
              <a:t>A second stream examines supply chains as complex social networks and uses methods from social network analysis to understand how relational ties are formed and how these ties affect social capital, resource access, convergence, and contagion in supply chains </a:t>
            </a:r>
            <a:endParaRPr lang="en-US" dirty="0"/>
          </a:p>
        </p:txBody>
      </p:sp>
    </p:spTree>
    <p:extLst>
      <p:ext uri="{BB962C8B-B14F-4D97-AF65-F5344CB8AC3E}">
        <p14:creationId xmlns:p14="http://schemas.microsoft.com/office/powerpoint/2010/main" val="192625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supply chain&#10;&#10;Description automatically generated">
            <a:extLst>
              <a:ext uri="{FF2B5EF4-FFF2-40B4-BE49-F238E27FC236}">
                <a16:creationId xmlns:a16="http://schemas.microsoft.com/office/drawing/2014/main" id="{03D43B6C-CF29-F78F-3A76-03DBD368802D}"/>
              </a:ext>
            </a:extLst>
          </p:cNvPr>
          <p:cNvPicPr>
            <a:picLocks noChangeAspect="1"/>
          </p:cNvPicPr>
          <p:nvPr/>
        </p:nvPicPr>
        <p:blipFill>
          <a:blip r:embed="rId2"/>
          <a:stretch>
            <a:fillRect/>
          </a:stretch>
        </p:blipFill>
        <p:spPr>
          <a:xfrm>
            <a:off x="90488" y="1"/>
            <a:ext cx="8963025" cy="4876006"/>
          </a:xfrm>
          <a:prstGeom prst="rect">
            <a:avLst/>
          </a:prstGeom>
          <a:noFill/>
          <a:ln w="12700">
            <a:noFill/>
          </a:ln>
        </p:spPr>
      </p:pic>
    </p:spTree>
    <p:extLst>
      <p:ext uri="{BB962C8B-B14F-4D97-AF65-F5344CB8AC3E}">
        <p14:creationId xmlns:p14="http://schemas.microsoft.com/office/powerpoint/2010/main" val="257631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C2CDA9-2F5F-A5B9-19C9-AC6DCC10E860}"/>
              </a:ext>
            </a:extLst>
          </p:cNvPr>
          <p:cNvSpPr>
            <a:spLocks noGrp="1"/>
          </p:cNvSpPr>
          <p:nvPr>
            <p:ph type="body" sz="quarter" idx="10"/>
          </p:nvPr>
        </p:nvSpPr>
        <p:spPr>
          <a:xfrm>
            <a:off x="107504" y="195486"/>
            <a:ext cx="6561601" cy="506929"/>
          </a:xfrm>
        </p:spPr>
        <p:txBody>
          <a:bodyPr/>
          <a:lstStyle/>
          <a:p>
            <a:r>
              <a:rPr lang="en-US" sz="2800" b="1" i="0" u="none" strike="noStrike" baseline="0" dirty="0">
                <a:solidFill>
                  <a:srgbClr val="000000"/>
                </a:solidFill>
                <a:latin typeface="PAICE E+ Gulliver BL"/>
              </a:rPr>
              <a:t>Conceptual framework and hypotheses</a:t>
            </a:r>
            <a:endParaRPr lang="en-US" sz="2800" b="1" dirty="0"/>
          </a:p>
        </p:txBody>
      </p:sp>
      <p:sp>
        <p:nvSpPr>
          <p:cNvPr id="4" name="TextBox 3">
            <a:extLst>
              <a:ext uri="{FF2B5EF4-FFF2-40B4-BE49-F238E27FC236}">
                <a16:creationId xmlns:a16="http://schemas.microsoft.com/office/drawing/2014/main" id="{7AF91BEF-1672-4B0B-D7BF-F6E5D24F12AA}"/>
              </a:ext>
            </a:extLst>
          </p:cNvPr>
          <p:cNvSpPr txBox="1"/>
          <p:nvPr/>
        </p:nvSpPr>
        <p:spPr>
          <a:xfrm>
            <a:off x="251520" y="702415"/>
            <a:ext cx="8424936" cy="646331"/>
          </a:xfrm>
          <a:prstGeom prst="rect">
            <a:avLst/>
          </a:prstGeom>
          <a:noFill/>
        </p:spPr>
        <p:txBody>
          <a:bodyPr wrap="square">
            <a:spAutoFit/>
          </a:bodyPr>
          <a:lstStyle/>
          <a:p>
            <a:r>
              <a:rPr lang="en-US" sz="1800" b="1" i="0" u="none" strike="noStrike" baseline="0" dirty="0">
                <a:solidFill>
                  <a:srgbClr val="000000"/>
                </a:solidFill>
                <a:latin typeface="PAIAD K+ Gulliver RM"/>
              </a:rPr>
              <a:t>The first mechanism </a:t>
            </a:r>
            <a:r>
              <a:rPr lang="en-US" sz="1800" b="0" i="0" u="none" strike="noStrike" baseline="0" dirty="0">
                <a:solidFill>
                  <a:srgbClr val="000000"/>
                </a:solidFill>
                <a:latin typeface="PAIAD K+ Gulliver RM"/>
              </a:rPr>
              <a:t>is related to the </a:t>
            </a:r>
            <a:r>
              <a:rPr lang="en-US" sz="1800" b="0" i="0" u="none" strike="noStrike" baseline="0" dirty="0">
                <a:solidFill>
                  <a:srgbClr val="000000"/>
                </a:solidFill>
                <a:latin typeface="PAICE C+ Gulliver IT"/>
              </a:rPr>
              <a:t>emergence of disruptive events </a:t>
            </a:r>
            <a:r>
              <a:rPr lang="en-US" sz="1800" b="0" i="0" u="none" strike="noStrike" baseline="0" dirty="0">
                <a:solidFill>
                  <a:srgbClr val="000000"/>
                </a:solidFill>
                <a:latin typeface="PAIAD K+ Gulliver RM"/>
              </a:rPr>
              <a:t>in complex systems</a:t>
            </a:r>
            <a:endParaRPr lang="en-US" dirty="0"/>
          </a:p>
        </p:txBody>
      </p:sp>
      <p:sp>
        <p:nvSpPr>
          <p:cNvPr id="6" name="TextBox 5">
            <a:extLst>
              <a:ext uri="{FF2B5EF4-FFF2-40B4-BE49-F238E27FC236}">
                <a16:creationId xmlns:a16="http://schemas.microsoft.com/office/drawing/2014/main" id="{DD2590A0-1367-BABC-0F50-C838E821C598}"/>
              </a:ext>
            </a:extLst>
          </p:cNvPr>
          <p:cNvSpPr txBox="1"/>
          <p:nvPr/>
        </p:nvSpPr>
        <p:spPr>
          <a:xfrm>
            <a:off x="269776" y="1347614"/>
            <a:ext cx="8604448" cy="646331"/>
          </a:xfrm>
          <a:prstGeom prst="rect">
            <a:avLst/>
          </a:prstGeom>
          <a:noFill/>
        </p:spPr>
        <p:txBody>
          <a:bodyPr wrap="square">
            <a:spAutoFit/>
          </a:bodyPr>
          <a:lstStyle/>
          <a:p>
            <a:r>
              <a:rPr lang="en-US" sz="1800" b="0" i="0" u="none" strike="noStrike" baseline="0" dirty="0">
                <a:solidFill>
                  <a:srgbClr val="000000"/>
                </a:solidFill>
                <a:latin typeface="PAIAD K+ Gulliver RM"/>
              </a:rPr>
              <a:t>(</a:t>
            </a:r>
            <a:r>
              <a:rPr lang="en-US" sz="1800" b="0" i="0" u="none" strike="noStrike" baseline="0" dirty="0" err="1">
                <a:solidFill>
                  <a:srgbClr val="000000"/>
                </a:solidFill>
                <a:latin typeface="PAIAD K+ Gulliver RM"/>
              </a:rPr>
              <a:t>Perrow</a:t>
            </a:r>
            <a:r>
              <a:rPr lang="en-US" sz="1800" b="0" i="0" u="none" strike="noStrike" baseline="0" dirty="0">
                <a:solidFill>
                  <a:srgbClr val="000000"/>
                </a:solidFill>
                <a:latin typeface="PAIAD K+ Gulliver RM"/>
              </a:rPr>
              <a:t>, 1984). A system that comprises a larger number of elements can be expected to produce more disruptions than a smaller system</a:t>
            </a:r>
            <a:endParaRPr lang="en-US" dirty="0"/>
          </a:p>
        </p:txBody>
      </p:sp>
      <p:sp>
        <p:nvSpPr>
          <p:cNvPr id="8" name="TextBox 7">
            <a:extLst>
              <a:ext uri="{FF2B5EF4-FFF2-40B4-BE49-F238E27FC236}">
                <a16:creationId xmlns:a16="http://schemas.microsoft.com/office/drawing/2014/main" id="{D20FF7BB-2651-26F1-5310-F54AF0D90998}"/>
              </a:ext>
            </a:extLst>
          </p:cNvPr>
          <p:cNvSpPr txBox="1"/>
          <p:nvPr/>
        </p:nvSpPr>
        <p:spPr>
          <a:xfrm>
            <a:off x="251520" y="2252468"/>
            <a:ext cx="8622704" cy="2585323"/>
          </a:xfrm>
          <a:prstGeom prst="rect">
            <a:avLst/>
          </a:prstGeom>
          <a:noFill/>
        </p:spPr>
        <p:txBody>
          <a:bodyPr wrap="square">
            <a:spAutoFit/>
          </a:bodyPr>
          <a:lstStyle/>
          <a:p>
            <a:r>
              <a:rPr lang="en-US" sz="1800" b="0" i="0" u="none" strike="noStrike" baseline="0" dirty="0">
                <a:solidFill>
                  <a:srgbClr val="000000"/>
                </a:solidFill>
                <a:latin typeface="PAIAD K+ Gulliver RM"/>
              </a:rPr>
              <a:t>This can be easily demonstrated using Bernoulli random variables.</a:t>
            </a:r>
          </a:p>
          <a:p>
            <a:r>
              <a:rPr lang="en-US" sz="1800" b="0" i="0" u="none" strike="noStrike" baseline="0" dirty="0">
                <a:solidFill>
                  <a:srgbClr val="000000"/>
                </a:solidFill>
                <a:latin typeface="PAIAD K+ Gulliver RM"/>
              </a:rPr>
              <a:t> Let's assume that for every element </a:t>
            </a:r>
            <a:r>
              <a:rPr lang="en-US" sz="1800" b="1" i="0" u="none" strike="noStrike" baseline="0" dirty="0">
                <a:solidFill>
                  <a:srgbClr val="000000"/>
                </a:solidFill>
                <a:latin typeface="PAIAD K+ Gulliver RM"/>
              </a:rPr>
              <a:t>j (j = 1,..., n) in a system</a:t>
            </a:r>
            <a:r>
              <a:rPr lang="en-US" sz="1800" b="0" i="0" u="none" strike="noStrike" baseline="0" dirty="0">
                <a:solidFill>
                  <a:srgbClr val="000000"/>
                </a:solidFill>
                <a:latin typeface="PAIAD K+ Gulliver RM"/>
              </a:rPr>
              <a:t>, there is an independent  probability </a:t>
            </a:r>
            <a:r>
              <a:rPr lang="en-US" sz="1800" b="0" i="0" u="none" strike="noStrike" baseline="0" dirty="0" err="1">
                <a:solidFill>
                  <a:srgbClr val="000000"/>
                </a:solidFill>
                <a:latin typeface="PAIAD K+ Gulliver RM"/>
              </a:rPr>
              <a:t>pj</a:t>
            </a:r>
            <a:r>
              <a:rPr lang="en-US" sz="1800" b="0" i="0" u="none" strike="noStrike" baseline="0" dirty="0">
                <a:solidFill>
                  <a:srgbClr val="000000"/>
                </a:solidFill>
                <a:latin typeface="PAIAD K+ Gulliver RM"/>
              </a:rPr>
              <a:t> of producing a disruption within a certain finite time horizon. </a:t>
            </a:r>
          </a:p>
          <a:p>
            <a:endParaRPr lang="en-US" dirty="0">
              <a:solidFill>
                <a:srgbClr val="000000"/>
              </a:solidFill>
              <a:latin typeface="PAIAD K+ Gulliver RM"/>
            </a:endParaRPr>
          </a:p>
          <a:p>
            <a:r>
              <a:rPr lang="en-US" sz="1800" b="0" i="0" u="none" strike="noStrike" baseline="0" dirty="0">
                <a:solidFill>
                  <a:srgbClr val="000000"/>
                </a:solidFill>
                <a:latin typeface="PAIAD K+ Gulliver RM"/>
              </a:rPr>
              <a:t>For convenience, corresponding Bernoulli </a:t>
            </a:r>
            <a:r>
              <a:rPr lang="en-US" sz="1800" b="1" i="0" u="none" strike="noStrike" baseline="0" dirty="0">
                <a:solidFill>
                  <a:srgbClr val="000000"/>
                </a:solidFill>
                <a:latin typeface="PAIAD K+ Gulliver RM"/>
              </a:rPr>
              <a:t>disruption indicators 1Dj</a:t>
            </a:r>
            <a:r>
              <a:rPr lang="en-US" sz="1800" b="0" i="0" u="none" strike="noStrike" baseline="0" dirty="0">
                <a:solidFill>
                  <a:srgbClr val="000000"/>
                </a:solidFill>
                <a:latin typeface="PAIAD K+ Gulliver RM"/>
              </a:rPr>
              <a:t> are defined so that      </a:t>
            </a:r>
            <a:r>
              <a:rPr lang="en-US" sz="1800" b="1" i="0" u="none" strike="noStrike" baseline="0" dirty="0">
                <a:solidFill>
                  <a:srgbClr val="000000"/>
                </a:solidFill>
                <a:latin typeface="PAIAD K+ Gulliver RM"/>
              </a:rPr>
              <a:t>P[1Dj = 1] = </a:t>
            </a:r>
            <a:r>
              <a:rPr lang="en-US" sz="1800" b="1" i="0" u="none" strike="noStrike" baseline="0" dirty="0" err="1">
                <a:solidFill>
                  <a:srgbClr val="000000"/>
                </a:solidFill>
                <a:latin typeface="PAIAD K+ Gulliver RM"/>
              </a:rPr>
              <a:t>pj</a:t>
            </a:r>
            <a:r>
              <a:rPr lang="en-US" sz="1800" b="0" i="0" u="none" strike="noStrike" baseline="0" dirty="0">
                <a:solidFill>
                  <a:srgbClr val="000000"/>
                </a:solidFill>
                <a:latin typeface="PAIAD K+ Gulliver RM"/>
              </a:rPr>
              <a:t>.  </a:t>
            </a:r>
          </a:p>
          <a:p>
            <a:r>
              <a:rPr lang="en-US" sz="1800" b="0" i="0" u="none" strike="noStrike" baseline="0" dirty="0">
                <a:solidFill>
                  <a:srgbClr val="000000"/>
                </a:solidFill>
                <a:latin typeface="PAIAD K+ Gulliver RM"/>
              </a:rPr>
              <a:t>The expected value of disruptions (which the focal firm will have faced at the end of the time horizon) is equal to </a:t>
            </a:r>
            <a:r>
              <a:rPr lang="en-US" sz="1800" b="1" i="0" u="none" strike="noStrike" baseline="0" dirty="0">
                <a:solidFill>
                  <a:srgbClr val="000000"/>
                </a:solidFill>
                <a:latin typeface="PAIAD K+ Gulliver RM"/>
              </a:rPr>
              <a:t>E(D) = </a:t>
            </a:r>
            <a:r>
              <a:rPr lang="en-US" sz="1800" b="1" i="0" u="none" strike="noStrike" baseline="0" dirty="0" err="1">
                <a:solidFill>
                  <a:srgbClr val="000000"/>
                </a:solidFill>
                <a:latin typeface="PAIAD K+ Gulliver RM"/>
              </a:rPr>
              <a:t>Σj</a:t>
            </a:r>
            <a:r>
              <a:rPr lang="en-US" sz="1800" b="1" i="0" u="none" strike="noStrike" baseline="0" dirty="0">
                <a:solidFill>
                  <a:srgbClr val="000000"/>
                </a:solidFill>
                <a:latin typeface="PAIAD K+ Gulliver RM"/>
              </a:rPr>
              <a:t>=1 to n 1Dj, </a:t>
            </a:r>
            <a:r>
              <a:rPr lang="en-US" sz="1800" b="0" i="0" u="none" strike="noStrike" baseline="0" dirty="0">
                <a:solidFill>
                  <a:srgbClr val="000000"/>
                </a:solidFill>
                <a:latin typeface="PAIAD K+ Gulliver RM"/>
              </a:rPr>
              <a:t>which clearly increases with the number of elements. </a:t>
            </a:r>
            <a:endParaRPr lang="en-US" dirty="0"/>
          </a:p>
        </p:txBody>
      </p:sp>
    </p:spTree>
    <p:extLst>
      <p:ext uri="{BB962C8B-B14F-4D97-AF65-F5344CB8AC3E}">
        <p14:creationId xmlns:p14="http://schemas.microsoft.com/office/powerpoint/2010/main" val="48745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CA7114-2E4A-CFCF-A072-9DD13A338976}"/>
              </a:ext>
            </a:extLst>
          </p:cNvPr>
          <p:cNvSpPr>
            <a:spLocks noGrp="1"/>
          </p:cNvSpPr>
          <p:nvPr>
            <p:ph type="body" sz="quarter" idx="10"/>
          </p:nvPr>
        </p:nvSpPr>
        <p:spPr>
          <a:xfrm>
            <a:off x="232051" y="195486"/>
            <a:ext cx="8679898" cy="543185"/>
          </a:xfrm>
        </p:spPr>
        <p:txBody>
          <a:bodyPr/>
          <a:lstStyle/>
          <a:p>
            <a:pPr algn="l"/>
            <a:r>
              <a:rPr lang="en-US" sz="2800" b="1" i="0" u="none" strike="noStrike" baseline="0" dirty="0">
                <a:solidFill>
                  <a:srgbClr val="000000"/>
                </a:solidFill>
                <a:latin typeface="PAICE E+ Gulliver BL"/>
              </a:rPr>
              <a:t>Conceptual framework and hypotheses</a:t>
            </a:r>
            <a:endParaRPr lang="en-US" sz="2800" b="1" dirty="0"/>
          </a:p>
        </p:txBody>
      </p:sp>
      <p:sp>
        <p:nvSpPr>
          <p:cNvPr id="4" name="TextBox 3">
            <a:extLst>
              <a:ext uri="{FF2B5EF4-FFF2-40B4-BE49-F238E27FC236}">
                <a16:creationId xmlns:a16="http://schemas.microsoft.com/office/drawing/2014/main" id="{6E370FF2-4DBA-09F3-B822-6C0D4FD8DACA}"/>
              </a:ext>
            </a:extLst>
          </p:cNvPr>
          <p:cNvSpPr txBox="1"/>
          <p:nvPr/>
        </p:nvSpPr>
        <p:spPr>
          <a:xfrm>
            <a:off x="198805" y="753230"/>
            <a:ext cx="7704856" cy="646331"/>
          </a:xfrm>
          <a:prstGeom prst="rect">
            <a:avLst/>
          </a:prstGeom>
          <a:noFill/>
        </p:spPr>
        <p:txBody>
          <a:bodyPr wrap="square">
            <a:spAutoFit/>
          </a:bodyPr>
          <a:lstStyle/>
          <a:p>
            <a:r>
              <a:rPr lang="en-US" sz="1800" b="1" i="0" u="none" strike="noStrike" baseline="0" dirty="0">
                <a:solidFill>
                  <a:srgbClr val="000000"/>
                </a:solidFill>
                <a:latin typeface="PAIAD K+ Gulliver RM"/>
              </a:rPr>
              <a:t>The second mechanism </a:t>
            </a:r>
            <a:r>
              <a:rPr lang="en-US" sz="1800" b="0" i="0" u="none" strike="noStrike" baseline="0" dirty="0">
                <a:solidFill>
                  <a:srgbClr val="000000"/>
                </a:solidFill>
                <a:latin typeface="PAIAD K+ Gulliver RM"/>
              </a:rPr>
              <a:t>is related to the managerial ability to detect and prevent disruptive events shortly before or very soon after their occurrence.</a:t>
            </a:r>
            <a:endParaRPr lang="en-US" dirty="0"/>
          </a:p>
        </p:txBody>
      </p:sp>
      <p:sp>
        <p:nvSpPr>
          <p:cNvPr id="6" name="TextBox 5">
            <a:extLst>
              <a:ext uri="{FF2B5EF4-FFF2-40B4-BE49-F238E27FC236}">
                <a16:creationId xmlns:a16="http://schemas.microsoft.com/office/drawing/2014/main" id="{E931012C-3DE6-BA8F-B332-9E48F0AD1E8F}"/>
              </a:ext>
            </a:extLst>
          </p:cNvPr>
          <p:cNvSpPr txBox="1"/>
          <p:nvPr/>
        </p:nvSpPr>
        <p:spPr>
          <a:xfrm>
            <a:off x="232050" y="1556087"/>
            <a:ext cx="8679898" cy="1754326"/>
          </a:xfrm>
          <a:prstGeom prst="rect">
            <a:avLst/>
          </a:prstGeom>
          <a:noFill/>
        </p:spPr>
        <p:txBody>
          <a:bodyPr wrap="square">
            <a:spAutoFit/>
          </a:bodyPr>
          <a:lstStyle/>
          <a:p>
            <a:r>
              <a:rPr lang="en-US" sz="1800" b="0" i="0" u="none" strike="noStrike" baseline="0" dirty="0">
                <a:solidFill>
                  <a:srgbClr val="000000"/>
                </a:solidFill>
                <a:latin typeface="PAIAD K+ Gulliver RM"/>
              </a:rPr>
              <a:t>If these accident precursors are detected and correctly interpreted, disruptions can be averted or at least their impact contained by resorting to quick preventive interventions.</a:t>
            </a:r>
          </a:p>
          <a:p>
            <a:endParaRPr lang="en-US" dirty="0">
              <a:solidFill>
                <a:srgbClr val="000000"/>
              </a:solidFill>
              <a:latin typeface="PAIAD K+ Gulliver RM"/>
            </a:endParaRPr>
          </a:p>
          <a:p>
            <a:r>
              <a:rPr lang="en-US" sz="1800" b="0" i="0" u="none" strike="noStrike" baseline="0" dirty="0">
                <a:solidFill>
                  <a:srgbClr val="000000"/>
                </a:solidFill>
                <a:latin typeface="PAIAD K+ Gulliver RM"/>
              </a:rPr>
              <a:t> For example, receiving two months’ advance notice of a supplier becoming financially        distressed would enable a buying firm to adapt its sourcing arrangements or to financially    support the distressed supplier in order to preserve the supply chain. </a:t>
            </a:r>
            <a:endParaRPr lang="en-US" dirty="0"/>
          </a:p>
        </p:txBody>
      </p:sp>
    </p:spTree>
    <p:extLst>
      <p:ext uri="{BB962C8B-B14F-4D97-AF65-F5344CB8AC3E}">
        <p14:creationId xmlns:p14="http://schemas.microsoft.com/office/powerpoint/2010/main" val="3745407791"/>
      </p:ext>
    </p:extLst>
  </p:cSld>
  <p:clrMapOvr>
    <a:masterClrMapping/>
  </p:clrMapOvr>
</p:sld>
</file>

<file path=ppt/theme/theme1.xml><?xml version="1.0" encoding="utf-8"?>
<a:theme xmlns:a="http://schemas.openxmlformats.org/drawingml/2006/main" name="Cover and End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s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9707</TotalTime>
  <Words>2649</Words>
  <Application>Microsoft Office PowerPoint</Application>
  <PresentationFormat>On-screen Show (16:9)</PresentationFormat>
  <Paragraphs>168</Paragraphs>
  <Slides>30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Caviar Dreams</vt:lpstr>
      <vt:lpstr>맑은 고딕</vt:lpstr>
      <vt:lpstr>melisa</vt:lpstr>
      <vt:lpstr>PAIAD K+ Gulliver RM</vt:lpstr>
      <vt:lpstr>PAICE A+ Onemtmigu AAAA</vt:lpstr>
      <vt:lpstr>PAICE C+ Gulliver IT</vt:lpstr>
      <vt:lpstr>PAICE E+ Gulliver BL</vt:lpstr>
      <vt:lpstr>Agency FB</vt:lpstr>
      <vt:lpstr>Arial</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唐梅克</cp:lastModifiedBy>
  <cp:revision>561</cp:revision>
  <dcterms:created xsi:type="dcterms:W3CDTF">2016-11-09T00:26:40Z</dcterms:created>
  <dcterms:modified xsi:type="dcterms:W3CDTF">2023-10-30T08:19:37Z</dcterms:modified>
</cp:coreProperties>
</file>