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oboto"/>
      <p:regular r:id="rId39"/>
      <p:bold r:id="rId40"/>
      <p:italic r:id="rId41"/>
      <p:boldItalic r:id="rId42"/>
    </p:embeddedFont>
    <p:embeddedFont>
      <p:font typeface="Roboto Medium"/>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44" Type="http://schemas.openxmlformats.org/officeDocument/2006/relationships/font" Target="fonts/RobotoMedium-bold.fntdata"/><Relationship Id="rId21" Type="http://schemas.openxmlformats.org/officeDocument/2006/relationships/slide" Target="slides/slide16.xml"/><Relationship Id="rId43" Type="http://schemas.openxmlformats.org/officeDocument/2006/relationships/font" Target="fonts/RobotoMedium-regular.fntdata"/><Relationship Id="rId24" Type="http://schemas.openxmlformats.org/officeDocument/2006/relationships/slide" Target="slides/slide19.xml"/><Relationship Id="rId46" Type="http://schemas.openxmlformats.org/officeDocument/2006/relationships/font" Target="fonts/RobotoMedium-boldItalic.fntdata"/><Relationship Id="rId23" Type="http://schemas.openxmlformats.org/officeDocument/2006/relationships/slide" Target="slides/slide18.xml"/><Relationship Id="rId45" Type="http://schemas.openxmlformats.org/officeDocument/2006/relationships/font" Target="fonts/Roboto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a20a10f3d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a20a10f3d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a20a10f3d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a20a10f3d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a20a10f3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a20a10f3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62d8783dc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62d8783dc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2d8783dc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62d8783dc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a258f1c98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a258f1c98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62d8783dc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62d8783dc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62dab529d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62dab529d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62dab529d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62dab529d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62dab529d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62dab529d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a20a10f3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a20a10f3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62dab529d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62dab529d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62dab529d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62dab529d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a258f1c986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a258f1c986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a258f1c986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a258f1c986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a258f1c986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a258f1c986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a258f1c986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a258f1c986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a258f1c986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a258f1c986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a258f1c986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a258f1c986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a258f1c986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a258f1c986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a258f1c986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a258f1c986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a20a10f3d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a20a10f3d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a258f1c986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a258f1c986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a258f1c986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a258f1c986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a258f1c986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a258f1c986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a258f1c986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a258f1c986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62dab529d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62dab529d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a20a10f3dc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a20a10f3dc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62dab529d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62dab529d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a20a10f3dc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a20a10f3dc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a20a10f3dc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a20a10f3dc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62dab529d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62dab529d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d"/>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id" sz="3880"/>
              <a:t>Impact of demographic characteristics of procurement professionals on sustainable procurement practices: Evidence from Australia</a:t>
            </a:r>
            <a:endParaRPr sz="3880"/>
          </a:p>
        </p:txBody>
      </p:sp>
      <p:sp>
        <p:nvSpPr>
          <p:cNvPr id="55" name="Google Shape;55;p13"/>
          <p:cNvSpPr txBox="1"/>
          <p:nvPr>
            <p:ph idx="1" type="subTitle"/>
          </p:nvPr>
        </p:nvSpPr>
        <p:spPr>
          <a:xfrm>
            <a:off x="311700" y="3463950"/>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440"/>
              <a:buNone/>
            </a:pPr>
            <a:r>
              <a:rPr lang="id" sz="1320"/>
              <a:t>By: Mansi Mansi, Rakesh Pandey</a:t>
            </a:r>
            <a:endParaRPr sz="1320"/>
          </a:p>
          <a:p>
            <a:pPr indent="0" lvl="0" marL="0" rtl="0" algn="ctr">
              <a:lnSpc>
                <a:spcPct val="80000"/>
              </a:lnSpc>
              <a:spcBef>
                <a:spcPts val="0"/>
              </a:spcBef>
              <a:spcAft>
                <a:spcPts val="0"/>
              </a:spcAft>
              <a:buSzPts val="440"/>
              <a:buNone/>
            </a:pPr>
            <a:r>
              <a:t/>
            </a:r>
            <a:endParaRPr sz="1320"/>
          </a:p>
          <a:p>
            <a:pPr indent="0" lvl="0" marL="0" rtl="0" algn="ctr">
              <a:lnSpc>
                <a:spcPct val="80000"/>
              </a:lnSpc>
              <a:spcBef>
                <a:spcPts val="0"/>
              </a:spcBef>
              <a:spcAft>
                <a:spcPts val="0"/>
              </a:spcAft>
              <a:buSzPts val="440"/>
              <a:buNone/>
            </a:pPr>
            <a:r>
              <a:rPr lang="id" sz="1320"/>
              <a:t>—</a:t>
            </a:r>
            <a:endParaRPr sz="1320"/>
          </a:p>
          <a:p>
            <a:pPr indent="0" lvl="0" marL="0" rtl="0" algn="ctr">
              <a:lnSpc>
                <a:spcPct val="80000"/>
              </a:lnSpc>
              <a:spcBef>
                <a:spcPts val="0"/>
              </a:spcBef>
              <a:spcAft>
                <a:spcPts val="0"/>
              </a:spcAft>
              <a:buSzPts val="440"/>
              <a:buNone/>
            </a:pPr>
            <a:r>
              <a:t/>
            </a:r>
            <a:endParaRPr sz="1320"/>
          </a:p>
          <a:p>
            <a:pPr indent="0" lvl="0" marL="0" rtl="0" algn="ctr">
              <a:lnSpc>
                <a:spcPct val="80000"/>
              </a:lnSpc>
              <a:spcBef>
                <a:spcPts val="0"/>
              </a:spcBef>
              <a:spcAft>
                <a:spcPts val="0"/>
              </a:spcAft>
              <a:buSzPts val="440"/>
              <a:buNone/>
            </a:pPr>
            <a:r>
              <a:rPr lang="id" sz="1320"/>
              <a:t>Yelly Fitria - 11004612</a:t>
            </a:r>
            <a:endParaRPr sz="132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Literature review and theory building</a:t>
            </a:r>
            <a:endParaRPr/>
          </a:p>
        </p:txBody>
      </p:sp>
      <p:sp>
        <p:nvSpPr>
          <p:cNvPr id="109" name="Google Shape;109;p22"/>
          <p:cNvSpPr txBox="1"/>
          <p:nvPr>
            <p:ph idx="1" type="body"/>
          </p:nvPr>
        </p:nvSpPr>
        <p:spPr>
          <a:xfrm>
            <a:off x="311700" y="1152475"/>
            <a:ext cx="8520600" cy="3640500"/>
          </a:xfrm>
          <a:prstGeom prst="rect">
            <a:avLst/>
          </a:prstGeom>
        </p:spPr>
        <p:txBody>
          <a:bodyPr anchorCtr="0" anchor="t" bIns="91425" lIns="91425" spcFirstLastPara="1" rIns="91425" wrap="square" tIns="91425">
            <a:normAutofit fontScale="85000" lnSpcReduction="10000"/>
          </a:bodyPr>
          <a:lstStyle/>
          <a:p>
            <a:pPr indent="-325755" lvl="0" marL="457200" rtl="0" algn="l">
              <a:lnSpc>
                <a:spcPct val="150000"/>
              </a:lnSpc>
              <a:spcBef>
                <a:spcPts val="0"/>
              </a:spcBef>
              <a:spcAft>
                <a:spcPts val="0"/>
              </a:spcAft>
              <a:buSzPct val="100000"/>
              <a:buChar char="●"/>
            </a:pPr>
            <a:r>
              <a:rPr b="1" lang="id"/>
              <a:t>H1.</a:t>
            </a:r>
            <a:r>
              <a:rPr lang="id"/>
              <a:t> There is a difference between young and mature procurement professionals in their SP practices.</a:t>
            </a:r>
            <a:endParaRPr/>
          </a:p>
          <a:p>
            <a:pPr indent="-325755" lvl="0" marL="457200" rtl="0" algn="l">
              <a:lnSpc>
                <a:spcPct val="150000"/>
              </a:lnSpc>
              <a:spcBef>
                <a:spcPts val="0"/>
              </a:spcBef>
              <a:spcAft>
                <a:spcPts val="0"/>
              </a:spcAft>
              <a:buSzPct val="100000"/>
              <a:buChar char="●"/>
            </a:pPr>
            <a:r>
              <a:rPr b="1" lang="id"/>
              <a:t>H2.</a:t>
            </a:r>
            <a:r>
              <a:rPr lang="id"/>
              <a:t> There is a difference between female and male procurement professionals in their SP practices.</a:t>
            </a:r>
            <a:endParaRPr/>
          </a:p>
          <a:p>
            <a:pPr indent="-325755" lvl="0" marL="457200" rtl="0" algn="l">
              <a:lnSpc>
                <a:spcPct val="150000"/>
              </a:lnSpc>
              <a:spcBef>
                <a:spcPts val="0"/>
              </a:spcBef>
              <a:spcAft>
                <a:spcPts val="0"/>
              </a:spcAft>
              <a:buSzPct val="100000"/>
              <a:buChar char="●"/>
            </a:pPr>
            <a:r>
              <a:rPr b="1" lang="id"/>
              <a:t>H3.</a:t>
            </a:r>
            <a:r>
              <a:rPr lang="id"/>
              <a:t> There is </a:t>
            </a:r>
            <a:r>
              <a:rPr lang="id"/>
              <a:t>difference</a:t>
            </a:r>
            <a:r>
              <a:rPr lang="id"/>
              <a:t> between highly educated and less educated procurement professionals in their SP practices.</a:t>
            </a:r>
            <a:endParaRPr/>
          </a:p>
          <a:p>
            <a:pPr indent="-325755" lvl="0" marL="457200" rtl="0" algn="l">
              <a:lnSpc>
                <a:spcPct val="150000"/>
              </a:lnSpc>
              <a:spcBef>
                <a:spcPts val="0"/>
              </a:spcBef>
              <a:spcAft>
                <a:spcPts val="0"/>
              </a:spcAft>
              <a:buSzPct val="100000"/>
              <a:buChar char="●"/>
            </a:pPr>
            <a:r>
              <a:rPr b="1" lang="id"/>
              <a:t>H4.</a:t>
            </a:r>
            <a:r>
              <a:rPr lang="id"/>
              <a:t> Top-level procurement professionals are positively associated with SP practices.</a:t>
            </a:r>
            <a:endParaRPr/>
          </a:p>
          <a:p>
            <a:pPr indent="-325755" lvl="0" marL="457200" rtl="0" algn="l">
              <a:lnSpc>
                <a:spcPct val="150000"/>
              </a:lnSpc>
              <a:spcBef>
                <a:spcPts val="0"/>
              </a:spcBef>
              <a:spcAft>
                <a:spcPts val="0"/>
              </a:spcAft>
              <a:buSzPct val="100000"/>
              <a:buChar char="●"/>
            </a:pPr>
            <a:r>
              <a:rPr b="1" lang="id"/>
              <a:t>H5.</a:t>
            </a:r>
            <a:r>
              <a:rPr lang="id"/>
              <a:t> Procurement professionals with long working tenures are positively associated with SP practices</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Research Methodology</a:t>
            </a:r>
            <a:endParaRPr/>
          </a:p>
        </p:txBody>
      </p:sp>
      <p:sp>
        <p:nvSpPr>
          <p:cNvPr id="115" name="Google Shape;11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d"/>
              <a:t>Data Collection</a:t>
            </a:r>
            <a:endParaRPr/>
          </a:p>
          <a:p>
            <a:pPr indent="-342900" lvl="0" marL="457200" rtl="0" algn="l">
              <a:spcBef>
                <a:spcPts val="1200"/>
              </a:spcBef>
              <a:spcAft>
                <a:spcPts val="0"/>
              </a:spcAft>
              <a:buSzPts val="1800"/>
              <a:buChar char="●"/>
            </a:pPr>
            <a:r>
              <a:rPr lang="id"/>
              <a:t>Procurement </a:t>
            </a:r>
            <a:r>
              <a:rPr lang="id"/>
              <a:t>professional</a:t>
            </a:r>
            <a:r>
              <a:rPr lang="id"/>
              <a:t> or their equivalents who participate in diverse procurement </a:t>
            </a:r>
            <a:r>
              <a:rPr lang="id"/>
              <a:t>actions, decisions and activities (planning, negotiating, purchasing, contracting,selecting and similar) within 39 Australian universities.</a:t>
            </a:r>
            <a:endParaRPr/>
          </a:p>
          <a:p>
            <a:pPr indent="-342900" lvl="0" marL="457200" rtl="0" algn="l">
              <a:spcBef>
                <a:spcPts val="0"/>
              </a:spcBef>
              <a:spcAft>
                <a:spcPts val="0"/>
              </a:spcAft>
              <a:buSzPts val="1800"/>
              <a:buChar char="●"/>
            </a:pPr>
            <a:r>
              <a:rPr lang="id"/>
              <a:t>503 procurement professionals from the 39 Australian university website</a:t>
            </a:r>
            <a:endParaRPr/>
          </a:p>
          <a:p>
            <a:pPr indent="-342900" lvl="0" marL="457200" rtl="0" algn="l">
              <a:spcBef>
                <a:spcPts val="0"/>
              </a:spcBef>
              <a:spcAft>
                <a:spcPts val="0"/>
              </a:spcAft>
              <a:buSzPts val="1800"/>
              <a:buChar char="●"/>
            </a:pPr>
            <a:r>
              <a:rPr lang="id"/>
              <a:t>Surveys via post were sent from June 2011 to September 2011</a:t>
            </a:r>
            <a:endParaRPr/>
          </a:p>
          <a:p>
            <a:pPr indent="-342900" lvl="0" marL="457200" rtl="0" algn="l">
              <a:spcBef>
                <a:spcPts val="0"/>
              </a:spcBef>
              <a:spcAft>
                <a:spcPts val="0"/>
              </a:spcAft>
              <a:buSzPts val="1800"/>
              <a:buChar char="●"/>
            </a:pPr>
            <a:r>
              <a:rPr lang="id"/>
              <a:t>224 was returned (approx 45% return rate) and considered to be valid for this research.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d" sz="2800"/>
              <a:t>SP Measurement</a:t>
            </a:r>
            <a:endParaRPr sz="2800"/>
          </a:p>
          <a:p>
            <a:pPr indent="0" lvl="0" marL="0" rtl="0" algn="l">
              <a:spcBef>
                <a:spcPts val="0"/>
              </a:spcBef>
              <a:spcAft>
                <a:spcPts val="0"/>
              </a:spcAft>
              <a:buNone/>
            </a:pPr>
            <a:r>
              <a:t/>
            </a:r>
            <a:endParaRPr/>
          </a:p>
        </p:txBody>
      </p:sp>
      <p:sp>
        <p:nvSpPr>
          <p:cNvPr id="121" name="Google Shape;121;p2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62500" lnSpcReduction="20000"/>
          </a:bodyPr>
          <a:lstStyle/>
          <a:p>
            <a:pPr indent="-300037" lvl="0" marL="457200" rtl="0" algn="l">
              <a:spcBef>
                <a:spcPts val="0"/>
              </a:spcBef>
              <a:spcAft>
                <a:spcPts val="0"/>
              </a:spcAft>
              <a:buSzPct val="100000"/>
              <a:buChar char="●"/>
            </a:pPr>
            <a:r>
              <a:rPr lang="id" sz="1800"/>
              <a:t>This study uses the scale developed by </a:t>
            </a:r>
            <a:r>
              <a:rPr b="1" i="1" lang="id" sz="1800"/>
              <a:t>Carter and Jennings (2004)</a:t>
            </a:r>
            <a:r>
              <a:rPr lang="id" sz="1800"/>
              <a:t> - the Purchasing Social Responsibility Scale - which has an internal consistency = .85 and is widely accepted within the procurement literature </a:t>
            </a:r>
            <a:r>
              <a:rPr b="1" i="1" lang="id" sz="1800"/>
              <a:t>(Walker and Brammer, 2009; Brammer and Walker, 2011; Lau, 2011)</a:t>
            </a:r>
            <a:endParaRPr b="1" i="1" sz="1800"/>
          </a:p>
          <a:p>
            <a:pPr indent="0" lvl="0" marL="0" rtl="0" algn="l">
              <a:spcBef>
                <a:spcPts val="1200"/>
              </a:spcBef>
              <a:spcAft>
                <a:spcPts val="0"/>
              </a:spcAft>
              <a:buNone/>
            </a:pPr>
            <a:r>
              <a:t/>
            </a:r>
            <a:endParaRPr b="1" i="1" sz="1800"/>
          </a:p>
          <a:p>
            <a:pPr indent="-300037" lvl="0" marL="457200" rtl="0" algn="l">
              <a:spcBef>
                <a:spcPts val="1200"/>
              </a:spcBef>
              <a:spcAft>
                <a:spcPts val="0"/>
              </a:spcAft>
              <a:buSzPct val="100000"/>
              <a:buChar char="●"/>
            </a:pPr>
            <a:r>
              <a:rPr lang="id" sz="1800"/>
              <a:t>The cronbach’s alpha value for the scale in this study is.935 thus confirming that the scale is highly reliable</a:t>
            </a:r>
            <a:endParaRPr sz="1800"/>
          </a:p>
        </p:txBody>
      </p:sp>
      <p:pic>
        <p:nvPicPr>
          <p:cNvPr id="122" name="Google Shape;122;p24"/>
          <p:cNvPicPr preferRelativeResize="0"/>
          <p:nvPr/>
        </p:nvPicPr>
        <p:blipFill>
          <a:blip r:embed="rId3">
            <a:alphaModFix/>
          </a:blip>
          <a:stretch>
            <a:fillRect/>
          </a:stretch>
        </p:blipFill>
        <p:spPr>
          <a:xfrm>
            <a:off x="4572000" y="304800"/>
            <a:ext cx="4138513" cy="48387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Sample </a:t>
            </a:r>
            <a:endParaRPr/>
          </a:p>
        </p:txBody>
      </p:sp>
      <p:pic>
        <p:nvPicPr>
          <p:cNvPr id="128" name="Google Shape;128;p25"/>
          <p:cNvPicPr preferRelativeResize="0"/>
          <p:nvPr/>
        </p:nvPicPr>
        <p:blipFill>
          <a:blip r:embed="rId3">
            <a:alphaModFix/>
          </a:blip>
          <a:stretch>
            <a:fillRect/>
          </a:stretch>
        </p:blipFill>
        <p:spPr>
          <a:xfrm>
            <a:off x="880100" y="1132025"/>
            <a:ext cx="7753349" cy="382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Sample</a:t>
            </a:r>
            <a:endParaRPr/>
          </a:p>
        </p:txBody>
      </p:sp>
      <p:sp>
        <p:nvSpPr>
          <p:cNvPr id="134" name="Google Shape;13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id"/>
              <a:t>For hypothesis testing, in addition to a series of ANOVA tests, the authors ran a series of multiple </a:t>
            </a:r>
            <a:r>
              <a:rPr lang="id"/>
              <a:t>regression</a:t>
            </a:r>
            <a:r>
              <a:rPr lang="id"/>
              <a:t> analyses by estimating </a:t>
            </a:r>
            <a:r>
              <a:rPr lang="id"/>
              <a:t>the</a:t>
            </a:r>
            <a:r>
              <a:rPr lang="id"/>
              <a:t> following regression model: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35" name="Google Shape;135;p26"/>
          <p:cNvPicPr preferRelativeResize="0"/>
          <p:nvPr/>
        </p:nvPicPr>
        <p:blipFill>
          <a:blip r:embed="rId3">
            <a:alphaModFix/>
          </a:blip>
          <a:stretch>
            <a:fillRect/>
          </a:stretch>
        </p:blipFill>
        <p:spPr>
          <a:xfrm>
            <a:off x="703863" y="2911875"/>
            <a:ext cx="7736274" cy="721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Dependent Variable</a:t>
            </a:r>
            <a:endParaRPr/>
          </a:p>
        </p:txBody>
      </p:sp>
      <p:sp>
        <p:nvSpPr>
          <p:cNvPr id="141" name="Google Shape;141;p27"/>
          <p:cNvSpPr/>
          <p:nvPr/>
        </p:nvSpPr>
        <p:spPr>
          <a:xfrm>
            <a:off x="3374408" y="1416875"/>
            <a:ext cx="2430300" cy="2309700"/>
          </a:xfrm>
          <a:prstGeom prst="pentagon">
            <a:avLst>
              <a:gd fmla="val 105146" name="hf"/>
              <a:gd fmla="val 110557" name="vf"/>
            </a:avLst>
          </a:prstGeom>
          <a:solidFill>
            <a:srgbClr val="D7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7"/>
          <p:cNvSpPr txBox="1"/>
          <p:nvPr/>
        </p:nvSpPr>
        <p:spPr>
          <a:xfrm>
            <a:off x="3781008" y="2064948"/>
            <a:ext cx="1617000" cy="1266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id">
                <a:solidFill>
                  <a:srgbClr val="701C7F"/>
                </a:solidFill>
                <a:latin typeface="Roboto"/>
                <a:ea typeface="Roboto"/>
                <a:cs typeface="Roboto"/>
                <a:sym typeface="Roboto"/>
              </a:rPr>
              <a:t>The five dimension of SP</a:t>
            </a:r>
            <a:endParaRPr>
              <a:solidFill>
                <a:srgbClr val="701C7F"/>
              </a:solidFill>
            </a:endParaRPr>
          </a:p>
        </p:txBody>
      </p:sp>
      <p:grpSp>
        <p:nvGrpSpPr>
          <p:cNvPr id="143" name="Google Shape;143;p27"/>
          <p:cNvGrpSpPr/>
          <p:nvPr/>
        </p:nvGrpSpPr>
        <p:grpSpPr>
          <a:xfrm>
            <a:off x="4306958" y="1050905"/>
            <a:ext cx="1736995" cy="990378"/>
            <a:chOff x="4306958" y="1050905"/>
            <a:chExt cx="1736995" cy="990378"/>
          </a:xfrm>
        </p:grpSpPr>
        <p:sp>
          <p:nvSpPr>
            <p:cNvPr id="144" name="Google Shape;144;p27"/>
            <p:cNvSpPr/>
            <p:nvPr/>
          </p:nvSpPr>
          <p:spPr>
            <a:xfrm>
              <a:off x="4306958" y="1082925"/>
              <a:ext cx="565200" cy="565500"/>
            </a:xfrm>
            <a:prstGeom prst="ellipse">
              <a:avLst/>
            </a:prstGeom>
            <a:solidFill>
              <a:srgbClr val="561561"/>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id" sz="1200">
                  <a:solidFill>
                    <a:srgbClr val="FFFFFF"/>
                  </a:solidFill>
                  <a:latin typeface="Roboto Medium"/>
                  <a:ea typeface="Roboto Medium"/>
                  <a:cs typeface="Roboto Medium"/>
                  <a:sym typeface="Roboto Medium"/>
                </a:rPr>
                <a:t>SP1</a:t>
              </a:r>
              <a:endParaRPr sz="1200">
                <a:solidFill>
                  <a:srgbClr val="FFFFFF"/>
                </a:solidFill>
                <a:latin typeface="Roboto Medium"/>
                <a:ea typeface="Roboto Medium"/>
                <a:cs typeface="Roboto Medium"/>
                <a:sym typeface="Roboto Medium"/>
              </a:endParaRPr>
            </a:p>
          </p:txBody>
        </p:sp>
        <p:sp>
          <p:nvSpPr>
            <p:cNvPr id="145" name="Google Shape;145;p27"/>
            <p:cNvSpPr txBox="1"/>
            <p:nvPr/>
          </p:nvSpPr>
          <p:spPr>
            <a:xfrm rot="2162736">
              <a:off x="4935606" y="1343144"/>
              <a:ext cx="1109395" cy="357822"/>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id" sz="800">
                  <a:solidFill>
                    <a:srgbClr val="561561"/>
                  </a:solidFill>
                  <a:latin typeface="Roboto"/>
                  <a:ea typeface="Roboto"/>
                  <a:cs typeface="Roboto"/>
                  <a:sym typeface="Roboto"/>
                </a:rPr>
                <a:t>Practices Environment</a:t>
              </a:r>
              <a:endParaRPr b="1" sz="800">
                <a:solidFill>
                  <a:srgbClr val="561561"/>
                </a:solidFill>
              </a:endParaRPr>
            </a:p>
          </p:txBody>
        </p:sp>
        <p:sp>
          <p:nvSpPr>
            <p:cNvPr id="146" name="Google Shape;146;p27"/>
            <p:cNvSpPr/>
            <p:nvPr/>
          </p:nvSpPr>
          <p:spPr>
            <a:xfrm rot="2159678">
              <a:off x="4838902" y="1574444"/>
              <a:ext cx="1119431" cy="152476"/>
            </a:xfrm>
            <a:prstGeom prst="rightArrow">
              <a:avLst>
                <a:gd fmla="val 25514" name="adj1"/>
                <a:gd fmla="val 64322" name="adj2"/>
              </a:avLst>
            </a:prstGeom>
            <a:solidFill>
              <a:srgbClr val="561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 name="Google Shape;147;p27"/>
          <p:cNvGrpSpPr/>
          <p:nvPr/>
        </p:nvGrpSpPr>
        <p:grpSpPr>
          <a:xfrm>
            <a:off x="5576108" y="2016725"/>
            <a:ext cx="790551" cy="1741574"/>
            <a:chOff x="5576108" y="2016725"/>
            <a:chExt cx="790551" cy="1741574"/>
          </a:xfrm>
        </p:grpSpPr>
        <p:sp>
          <p:nvSpPr>
            <p:cNvPr id="148" name="Google Shape;148;p27"/>
            <p:cNvSpPr/>
            <p:nvPr/>
          </p:nvSpPr>
          <p:spPr>
            <a:xfrm>
              <a:off x="5576108" y="2016725"/>
              <a:ext cx="565200" cy="565500"/>
            </a:xfrm>
            <a:prstGeom prst="ellipse">
              <a:avLst/>
            </a:prstGeom>
            <a:solidFill>
              <a:srgbClr val="701C7F"/>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id" sz="1200">
                  <a:solidFill>
                    <a:srgbClr val="FFFFFF"/>
                  </a:solidFill>
                  <a:latin typeface="Roboto Medium"/>
                  <a:ea typeface="Roboto Medium"/>
                  <a:cs typeface="Roboto Medium"/>
                  <a:sym typeface="Roboto Medium"/>
                </a:rPr>
                <a:t>SP2</a:t>
              </a:r>
              <a:endParaRPr sz="1200">
                <a:solidFill>
                  <a:srgbClr val="FFFFFF"/>
                </a:solidFill>
                <a:latin typeface="Roboto Medium"/>
                <a:ea typeface="Roboto Medium"/>
                <a:cs typeface="Roboto Medium"/>
                <a:sym typeface="Roboto Medium"/>
              </a:endParaRPr>
            </a:p>
          </p:txBody>
        </p:sp>
        <p:sp>
          <p:nvSpPr>
            <p:cNvPr id="149" name="Google Shape;149;p27"/>
            <p:cNvSpPr txBox="1"/>
            <p:nvPr/>
          </p:nvSpPr>
          <p:spPr>
            <a:xfrm rot="6484358">
              <a:off x="5469273" y="2996370"/>
              <a:ext cx="1110171" cy="357758"/>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id" sz="800">
                  <a:solidFill>
                    <a:srgbClr val="701C7F"/>
                  </a:solidFill>
                  <a:latin typeface="Roboto"/>
                  <a:ea typeface="Roboto"/>
                  <a:cs typeface="Roboto"/>
                  <a:sym typeface="Roboto"/>
                </a:rPr>
                <a:t>Diversity</a:t>
              </a:r>
              <a:endParaRPr b="1" sz="800">
                <a:solidFill>
                  <a:srgbClr val="701C7F"/>
                </a:solidFill>
              </a:endParaRPr>
            </a:p>
          </p:txBody>
        </p:sp>
        <p:sp>
          <p:nvSpPr>
            <p:cNvPr id="150" name="Google Shape;150;p27"/>
            <p:cNvSpPr/>
            <p:nvPr/>
          </p:nvSpPr>
          <p:spPr>
            <a:xfrm rot="6479001">
              <a:off x="5275897" y="3050667"/>
              <a:ext cx="1119386" cy="152834"/>
            </a:xfrm>
            <a:prstGeom prst="rightArrow">
              <a:avLst>
                <a:gd fmla="val 25514" name="adj1"/>
                <a:gd fmla="val 64322" name="adj2"/>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27"/>
          <p:cNvGrpSpPr/>
          <p:nvPr/>
        </p:nvGrpSpPr>
        <p:grpSpPr>
          <a:xfrm>
            <a:off x="4012057" y="3451825"/>
            <a:ext cx="1612175" cy="940953"/>
            <a:chOff x="4012057" y="3451825"/>
            <a:chExt cx="1612175" cy="940953"/>
          </a:xfrm>
        </p:grpSpPr>
        <p:sp>
          <p:nvSpPr>
            <p:cNvPr id="152" name="Google Shape;152;p27"/>
            <p:cNvSpPr/>
            <p:nvPr/>
          </p:nvSpPr>
          <p:spPr>
            <a:xfrm>
              <a:off x="5059033" y="3451825"/>
              <a:ext cx="565200" cy="565500"/>
            </a:xfrm>
            <a:prstGeom prst="ellipse">
              <a:avLst/>
            </a:prstGeom>
            <a:solidFill>
              <a:srgbClr val="771E86"/>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id" sz="1200">
                  <a:solidFill>
                    <a:srgbClr val="FFFFFF"/>
                  </a:solidFill>
                  <a:latin typeface="Roboto Medium"/>
                  <a:ea typeface="Roboto Medium"/>
                  <a:cs typeface="Roboto Medium"/>
                  <a:sym typeface="Roboto Medium"/>
                </a:rPr>
                <a:t>SP 3</a:t>
              </a:r>
              <a:endParaRPr sz="1200">
                <a:solidFill>
                  <a:srgbClr val="FFFFFF"/>
                </a:solidFill>
                <a:latin typeface="Roboto Medium"/>
                <a:ea typeface="Roboto Medium"/>
                <a:cs typeface="Roboto Medium"/>
                <a:sym typeface="Roboto Medium"/>
              </a:endParaRPr>
            </a:p>
          </p:txBody>
        </p:sp>
        <p:sp>
          <p:nvSpPr>
            <p:cNvPr id="153" name="Google Shape;153;p27"/>
            <p:cNvSpPr txBox="1"/>
            <p:nvPr/>
          </p:nvSpPr>
          <p:spPr>
            <a:xfrm rot="9294">
              <a:off x="4017981" y="4033678"/>
              <a:ext cx="1109704" cy="35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id" sz="800">
                  <a:solidFill>
                    <a:srgbClr val="771E86"/>
                  </a:solidFill>
                  <a:latin typeface="Roboto"/>
                  <a:ea typeface="Roboto"/>
                  <a:cs typeface="Roboto"/>
                  <a:sym typeface="Roboto"/>
                </a:rPr>
                <a:t>Human Rights</a:t>
              </a:r>
              <a:endParaRPr b="1" sz="800">
                <a:solidFill>
                  <a:srgbClr val="771E86"/>
                </a:solidFill>
              </a:endParaRPr>
            </a:p>
          </p:txBody>
        </p:sp>
        <p:sp>
          <p:nvSpPr>
            <p:cNvPr id="154" name="Google Shape;154;p27"/>
            <p:cNvSpPr/>
            <p:nvPr/>
          </p:nvSpPr>
          <p:spPr>
            <a:xfrm rot="10799079">
              <a:off x="4012507" y="3933353"/>
              <a:ext cx="1119600" cy="152703"/>
            </a:xfrm>
            <a:prstGeom prst="rightArrow">
              <a:avLst>
                <a:gd fmla="val 25514" name="adj1"/>
                <a:gd fmla="val 64322" name="adj2"/>
              </a:avLst>
            </a:prstGeom>
            <a:solidFill>
              <a:srgbClr val="77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27"/>
          <p:cNvGrpSpPr/>
          <p:nvPr/>
        </p:nvGrpSpPr>
        <p:grpSpPr>
          <a:xfrm>
            <a:off x="2779907" y="2599997"/>
            <a:ext cx="1326676" cy="1417328"/>
            <a:chOff x="2779907" y="2599997"/>
            <a:chExt cx="1326676" cy="1417328"/>
          </a:xfrm>
        </p:grpSpPr>
        <p:sp>
          <p:nvSpPr>
            <p:cNvPr id="156" name="Google Shape;156;p27"/>
            <p:cNvSpPr/>
            <p:nvPr/>
          </p:nvSpPr>
          <p:spPr>
            <a:xfrm>
              <a:off x="3541383" y="3451825"/>
              <a:ext cx="565200" cy="565500"/>
            </a:xfrm>
            <a:prstGeom prst="ellipse">
              <a:avLst/>
            </a:prstGeom>
            <a:solidFill>
              <a:srgbClr val="802090"/>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id" sz="1200">
                  <a:solidFill>
                    <a:srgbClr val="FFFFFF"/>
                  </a:solidFill>
                  <a:latin typeface="Roboto Medium"/>
                  <a:ea typeface="Roboto Medium"/>
                  <a:cs typeface="Roboto Medium"/>
                  <a:sym typeface="Roboto Medium"/>
                </a:rPr>
                <a:t>SP4</a:t>
              </a:r>
              <a:endParaRPr sz="1200">
                <a:solidFill>
                  <a:srgbClr val="FFFFFF"/>
                </a:solidFill>
                <a:latin typeface="Roboto Medium"/>
                <a:ea typeface="Roboto Medium"/>
                <a:cs typeface="Roboto Medium"/>
                <a:sym typeface="Roboto Medium"/>
              </a:endParaRPr>
            </a:p>
          </p:txBody>
        </p:sp>
        <p:sp>
          <p:nvSpPr>
            <p:cNvPr id="157" name="Google Shape;157;p27"/>
            <p:cNvSpPr txBox="1"/>
            <p:nvPr/>
          </p:nvSpPr>
          <p:spPr>
            <a:xfrm rot="4327392">
              <a:off x="2565306" y="3026908"/>
              <a:ext cx="1110202" cy="357758"/>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id" sz="800">
                  <a:solidFill>
                    <a:srgbClr val="771E86"/>
                  </a:solidFill>
                  <a:latin typeface="Roboto"/>
                  <a:ea typeface="Roboto"/>
                  <a:cs typeface="Roboto"/>
                  <a:sym typeface="Roboto"/>
                </a:rPr>
                <a:t>Philanthropy</a:t>
              </a:r>
              <a:endParaRPr b="1" sz="800">
                <a:solidFill>
                  <a:srgbClr val="771E86"/>
                </a:solidFill>
              </a:endParaRPr>
            </a:p>
          </p:txBody>
        </p:sp>
        <p:sp>
          <p:nvSpPr>
            <p:cNvPr id="158" name="Google Shape;158;p27"/>
            <p:cNvSpPr/>
            <p:nvPr/>
          </p:nvSpPr>
          <p:spPr>
            <a:xfrm rot="-6478717">
              <a:off x="2755922" y="3079191"/>
              <a:ext cx="1119672" cy="153413"/>
            </a:xfrm>
            <a:prstGeom prst="rightArrow">
              <a:avLst>
                <a:gd fmla="val 25514" name="adj1"/>
                <a:gd fmla="val 64322" name="adj2"/>
              </a:avLst>
            </a:prstGeom>
            <a:solidFill>
              <a:srgbClr val="80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27"/>
          <p:cNvGrpSpPr/>
          <p:nvPr/>
        </p:nvGrpSpPr>
        <p:grpSpPr>
          <a:xfrm>
            <a:off x="3027033" y="1036812"/>
            <a:ext cx="1270977" cy="1545413"/>
            <a:chOff x="3027033" y="1036812"/>
            <a:chExt cx="1270977" cy="1545413"/>
          </a:xfrm>
        </p:grpSpPr>
        <p:sp>
          <p:nvSpPr>
            <p:cNvPr id="160" name="Google Shape;160;p27"/>
            <p:cNvSpPr/>
            <p:nvPr/>
          </p:nvSpPr>
          <p:spPr>
            <a:xfrm>
              <a:off x="3027033" y="2016725"/>
              <a:ext cx="565200" cy="565500"/>
            </a:xfrm>
            <a:prstGeom prst="ellipse">
              <a:avLst/>
            </a:prstGeom>
            <a:solidFill>
              <a:srgbClr val="9325A5"/>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id" sz="1200">
                  <a:solidFill>
                    <a:srgbClr val="FFFFFF"/>
                  </a:solidFill>
                  <a:latin typeface="Roboto Medium"/>
                  <a:ea typeface="Roboto Medium"/>
                  <a:cs typeface="Roboto Medium"/>
                  <a:sym typeface="Roboto Medium"/>
                </a:rPr>
                <a:t>SP5</a:t>
              </a:r>
              <a:endParaRPr sz="1200">
                <a:solidFill>
                  <a:srgbClr val="FFFFFF"/>
                </a:solidFill>
                <a:latin typeface="Roboto Medium"/>
                <a:ea typeface="Roboto Medium"/>
                <a:cs typeface="Roboto Medium"/>
                <a:sym typeface="Roboto Medium"/>
              </a:endParaRPr>
            </a:p>
          </p:txBody>
        </p:sp>
        <p:sp>
          <p:nvSpPr>
            <p:cNvPr id="161" name="Google Shape;161;p27"/>
            <p:cNvSpPr txBox="1"/>
            <p:nvPr/>
          </p:nvSpPr>
          <p:spPr>
            <a:xfrm rot="-2159593">
              <a:off x="3151495" y="1328517"/>
              <a:ext cx="1109770" cy="35769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id" sz="800">
                  <a:solidFill>
                    <a:srgbClr val="802090"/>
                  </a:solidFill>
                  <a:latin typeface="Roboto"/>
                  <a:ea typeface="Roboto"/>
                  <a:cs typeface="Roboto"/>
                  <a:sym typeface="Roboto"/>
                </a:rPr>
                <a:t>Safety</a:t>
              </a:r>
              <a:endParaRPr b="1" sz="800">
                <a:solidFill>
                  <a:srgbClr val="802090"/>
                </a:solidFill>
              </a:endParaRPr>
            </a:p>
          </p:txBody>
        </p:sp>
        <p:sp>
          <p:nvSpPr>
            <p:cNvPr id="162" name="Google Shape;162;p27"/>
            <p:cNvSpPr/>
            <p:nvPr/>
          </p:nvSpPr>
          <p:spPr>
            <a:xfrm rot="-2159137">
              <a:off x="3240473" y="1559002"/>
              <a:ext cx="1119673" cy="153273"/>
            </a:xfrm>
            <a:prstGeom prst="rightArrow">
              <a:avLst>
                <a:gd fmla="val 25514" name="adj1"/>
                <a:gd fmla="val 64322" name="adj2"/>
              </a:avLst>
            </a:prstGeom>
            <a:solidFill>
              <a:srgbClr val="93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Independent Variables</a:t>
            </a:r>
            <a:endParaRPr/>
          </a:p>
        </p:txBody>
      </p:sp>
      <p:pic>
        <p:nvPicPr>
          <p:cNvPr id="168" name="Google Shape;168;p28"/>
          <p:cNvPicPr preferRelativeResize="0"/>
          <p:nvPr/>
        </p:nvPicPr>
        <p:blipFill>
          <a:blip r:embed="rId3">
            <a:alphaModFix/>
          </a:blip>
          <a:stretch>
            <a:fillRect/>
          </a:stretch>
        </p:blipFill>
        <p:spPr>
          <a:xfrm>
            <a:off x="152400" y="1358300"/>
            <a:ext cx="8839201" cy="2580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429625"/>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id"/>
              <a:t>Analysis and results</a:t>
            </a:r>
            <a:endParaRPr/>
          </a:p>
        </p:txBody>
      </p:sp>
      <p:pic>
        <p:nvPicPr>
          <p:cNvPr id="174" name="Google Shape;174;p29"/>
          <p:cNvPicPr preferRelativeResize="0"/>
          <p:nvPr/>
        </p:nvPicPr>
        <p:blipFill>
          <a:blip r:embed="rId3">
            <a:alphaModFix/>
          </a:blip>
          <a:stretch>
            <a:fillRect/>
          </a:stretch>
        </p:blipFill>
        <p:spPr>
          <a:xfrm>
            <a:off x="4442323" y="1119525"/>
            <a:ext cx="4454150" cy="3824501"/>
          </a:xfrm>
          <a:prstGeom prst="rect">
            <a:avLst/>
          </a:prstGeom>
          <a:noFill/>
          <a:ln>
            <a:noFill/>
          </a:ln>
        </p:spPr>
      </p:pic>
      <p:sp>
        <p:nvSpPr>
          <p:cNvPr id="175" name="Google Shape;175;p2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b="1" lang="id"/>
              <a:t>H1. rejected</a:t>
            </a:r>
            <a:r>
              <a:rPr lang="id"/>
              <a:t> (results not shown)</a:t>
            </a:r>
            <a:endParaRPr/>
          </a:p>
          <a:p>
            <a:pPr indent="0" lvl="0" marL="457200" rtl="0" algn="l">
              <a:spcBef>
                <a:spcPts val="1200"/>
              </a:spcBef>
              <a:spcAft>
                <a:spcPts val="0"/>
              </a:spcAft>
              <a:buNone/>
            </a:pPr>
            <a:r>
              <a:t/>
            </a:r>
            <a:endParaRPr/>
          </a:p>
          <a:p>
            <a:pPr indent="-304800" lvl="0" marL="457200" rtl="0" algn="l">
              <a:spcBef>
                <a:spcPts val="1200"/>
              </a:spcBef>
              <a:spcAft>
                <a:spcPts val="0"/>
              </a:spcAft>
              <a:buSzPts val="1200"/>
              <a:buChar char="●"/>
            </a:pPr>
            <a:r>
              <a:rPr b="1" lang="id"/>
              <a:t>H2. </a:t>
            </a:r>
            <a:r>
              <a:rPr lang="id"/>
              <a:t>is only partially supported by ANOVA and regression analysis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Clr>
                <a:schemeClr val="dk1"/>
              </a:buClr>
              <a:buSzPct val="45833"/>
              <a:buFont typeface="Arial"/>
              <a:buNone/>
            </a:pPr>
            <a:r>
              <a:rPr lang="id"/>
              <a:t>Analysis and results</a:t>
            </a:r>
            <a:endParaRPr/>
          </a:p>
          <a:p>
            <a:pPr indent="0" lvl="0" marL="0" rtl="0" algn="l">
              <a:spcBef>
                <a:spcPts val="0"/>
              </a:spcBef>
              <a:spcAft>
                <a:spcPts val="0"/>
              </a:spcAft>
              <a:buNone/>
            </a:pPr>
            <a:r>
              <a:t/>
            </a:r>
            <a:endParaRPr/>
          </a:p>
        </p:txBody>
      </p:sp>
      <p:sp>
        <p:nvSpPr>
          <p:cNvPr id="181" name="Google Shape;181;p3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id"/>
              <a:t>H3 </a:t>
            </a:r>
            <a:r>
              <a:rPr lang="id"/>
              <a:t>.  </a:t>
            </a:r>
            <a:r>
              <a:rPr b="1" lang="id"/>
              <a:t>confirming </a:t>
            </a:r>
            <a:r>
              <a:rPr lang="id"/>
              <a:t>that procurement professionals having master’s and doctoral qualifications are more concerned about the environment, philanthropic activities (such as charity and donations) and safety issues in dealing with procurement practices</a:t>
            </a:r>
            <a:r>
              <a:rPr b="1" lang="id"/>
              <a:t>.</a:t>
            </a:r>
            <a:endParaRPr b="1"/>
          </a:p>
        </p:txBody>
      </p:sp>
      <p:pic>
        <p:nvPicPr>
          <p:cNvPr id="182" name="Google Shape;182;p30"/>
          <p:cNvPicPr preferRelativeResize="0"/>
          <p:nvPr/>
        </p:nvPicPr>
        <p:blipFill>
          <a:blip r:embed="rId3">
            <a:alphaModFix/>
          </a:blip>
          <a:stretch>
            <a:fillRect/>
          </a:stretch>
        </p:blipFill>
        <p:spPr>
          <a:xfrm>
            <a:off x="4489750" y="215400"/>
            <a:ext cx="3753327" cy="48386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Clr>
                <a:schemeClr val="dk1"/>
              </a:buClr>
              <a:buSzPct val="45833"/>
              <a:buFont typeface="Arial"/>
              <a:buNone/>
            </a:pPr>
            <a:r>
              <a:rPr lang="id"/>
              <a:t>Analysis and results</a:t>
            </a:r>
            <a:endParaRPr/>
          </a:p>
          <a:p>
            <a:pPr indent="0" lvl="0" marL="0" rtl="0" algn="l">
              <a:spcBef>
                <a:spcPts val="0"/>
              </a:spcBef>
              <a:spcAft>
                <a:spcPts val="0"/>
              </a:spcAft>
              <a:buNone/>
            </a:pPr>
            <a:r>
              <a:t/>
            </a:r>
            <a:endParaRPr/>
          </a:p>
        </p:txBody>
      </p:sp>
      <p:sp>
        <p:nvSpPr>
          <p:cNvPr id="188" name="Google Shape;188;p3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id"/>
              <a:t>H4</a:t>
            </a:r>
            <a:r>
              <a:rPr lang="id"/>
              <a:t>. (β= -.220, p=.013), suggesting that top-level procurement professionals are less associated with environment-related SP practices compared with first-level and middle-level procurement managers. Thus, this hypothesis is </a:t>
            </a:r>
            <a:r>
              <a:rPr b="1" lang="id"/>
              <a:t>not supported</a:t>
            </a:r>
            <a:r>
              <a:rPr lang="id"/>
              <a:t>.</a:t>
            </a:r>
            <a:endParaRPr/>
          </a:p>
          <a:p>
            <a:pPr indent="0" lvl="0" marL="0" rtl="0" algn="l">
              <a:spcBef>
                <a:spcPts val="1200"/>
              </a:spcBef>
              <a:spcAft>
                <a:spcPts val="1200"/>
              </a:spcAft>
              <a:buNone/>
            </a:pPr>
            <a:r>
              <a:t/>
            </a:r>
            <a:endParaRPr/>
          </a:p>
        </p:txBody>
      </p:sp>
      <p:pic>
        <p:nvPicPr>
          <p:cNvPr id="189" name="Google Shape;189;p31"/>
          <p:cNvPicPr preferRelativeResize="0"/>
          <p:nvPr/>
        </p:nvPicPr>
        <p:blipFill>
          <a:blip r:embed="rId3">
            <a:alphaModFix/>
          </a:blip>
          <a:stretch>
            <a:fillRect/>
          </a:stretch>
        </p:blipFill>
        <p:spPr>
          <a:xfrm>
            <a:off x="4090875" y="176213"/>
            <a:ext cx="4610100" cy="4791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Introduction</a:t>
            </a:r>
            <a:endParaRPr/>
          </a:p>
        </p:txBody>
      </p:sp>
      <p:sp>
        <p:nvSpPr>
          <p:cNvPr id="61" name="Google Shape;61;p14"/>
          <p:cNvSpPr txBox="1"/>
          <p:nvPr>
            <p:ph idx="1" type="body"/>
          </p:nvPr>
        </p:nvSpPr>
        <p:spPr>
          <a:xfrm>
            <a:off x="311700" y="1152475"/>
            <a:ext cx="8520600" cy="3691200"/>
          </a:xfrm>
          <a:prstGeom prst="rect">
            <a:avLst/>
          </a:prstGeom>
        </p:spPr>
        <p:txBody>
          <a:bodyPr anchorCtr="0" anchor="t" bIns="91425" lIns="91425" spcFirstLastPara="1" rIns="91425" wrap="square" tIns="91425">
            <a:normAutofit fontScale="85000"/>
          </a:bodyPr>
          <a:lstStyle/>
          <a:p>
            <a:pPr indent="-325755" lvl="0" marL="457200" rtl="0" algn="l">
              <a:lnSpc>
                <a:spcPct val="150000"/>
              </a:lnSpc>
              <a:spcBef>
                <a:spcPts val="0"/>
              </a:spcBef>
              <a:spcAft>
                <a:spcPts val="0"/>
              </a:spcAft>
              <a:buSzPct val="100000"/>
              <a:buChar char="●"/>
            </a:pPr>
            <a:r>
              <a:rPr b="1" i="1" lang="id"/>
              <a:t>The United Nations Environment Programme (UNEP) (2015)</a:t>
            </a:r>
            <a:r>
              <a:rPr lang="id"/>
              <a:t> defines sustainable procurement (SP) as “a process whereby organisations meet their needs for goods, services, works, and utilities in a way that achieve value for money on a whole life basis in terms of generating benefit not only to the organisation, but also to society and the economy, whilst minimising damage to the environment” </a:t>
            </a:r>
            <a:endParaRPr/>
          </a:p>
          <a:p>
            <a:pPr indent="0" lvl="0" marL="457200" rtl="0" algn="l">
              <a:lnSpc>
                <a:spcPct val="150000"/>
              </a:lnSpc>
              <a:spcBef>
                <a:spcPts val="1200"/>
              </a:spcBef>
              <a:spcAft>
                <a:spcPts val="0"/>
              </a:spcAft>
              <a:buNone/>
            </a:pPr>
            <a:r>
              <a:t/>
            </a:r>
            <a:endParaRPr/>
          </a:p>
          <a:p>
            <a:pPr indent="-325755" lvl="0" marL="457200" rtl="0" algn="l">
              <a:lnSpc>
                <a:spcPct val="150000"/>
              </a:lnSpc>
              <a:spcBef>
                <a:spcPts val="1200"/>
              </a:spcBef>
              <a:spcAft>
                <a:spcPts val="0"/>
              </a:spcAft>
              <a:buSzPct val="100000"/>
              <a:buChar char="●"/>
            </a:pPr>
            <a:r>
              <a:rPr b="1" i="1" lang="id"/>
              <a:t>Walker et al. (2012, p. 203)</a:t>
            </a:r>
            <a:r>
              <a:rPr lang="id"/>
              <a:t> state the research potential exists in further understanding SP, such as “understanding how individual values influence </a:t>
            </a:r>
            <a:r>
              <a:rPr lang="id"/>
              <a:t>sustainability</a:t>
            </a:r>
            <a:r>
              <a:rPr lang="id"/>
              <a:t>” and “the factors affecting the extent to </a:t>
            </a:r>
            <a:r>
              <a:rPr lang="id"/>
              <a:t>which</a:t>
            </a:r>
            <a:r>
              <a:rPr lang="id"/>
              <a:t> organisations engage in sustainable procurement”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2"/>
          <p:cNvPicPr preferRelativeResize="0"/>
          <p:nvPr/>
        </p:nvPicPr>
        <p:blipFill>
          <a:blip r:embed="rId3">
            <a:alphaModFix/>
          </a:blip>
          <a:stretch>
            <a:fillRect/>
          </a:stretch>
        </p:blipFill>
        <p:spPr>
          <a:xfrm>
            <a:off x="336600" y="397975"/>
            <a:ext cx="8310225" cy="3987174"/>
          </a:xfrm>
          <a:prstGeom prst="rect">
            <a:avLst/>
          </a:prstGeom>
          <a:noFill/>
          <a:ln>
            <a:noFill/>
          </a:ln>
        </p:spPr>
      </p:pic>
      <p:sp>
        <p:nvSpPr>
          <p:cNvPr id="195" name="Google Shape;195;p32"/>
          <p:cNvSpPr txBox="1"/>
          <p:nvPr/>
        </p:nvSpPr>
        <p:spPr>
          <a:xfrm>
            <a:off x="646150" y="4587450"/>
            <a:ext cx="2844600" cy="16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id" sz="1200">
                <a:solidFill>
                  <a:schemeClr val="dk2"/>
                </a:solidFill>
              </a:rPr>
              <a:t>H5</a:t>
            </a:r>
            <a:r>
              <a:rPr lang="id" sz="1200">
                <a:solidFill>
                  <a:schemeClr val="dk2"/>
                </a:solidFill>
              </a:rPr>
              <a:t>.is partially supported.</a:t>
            </a:r>
            <a:endParaRPr sz="1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Discussion</a:t>
            </a:r>
            <a:endParaRPr/>
          </a:p>
        </p:txBody>
      </p:sp>
      <p:sp>
        <p:nvSpPr>
          <p:cNvPr id="201" name="Google Shape;201;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SzPct val="100000"/>
              <a:buChar char="●"/>
            </a:pPr>
            <a:r>
              <a:rPr lang="id"/>
              <a:t>The current study provides evidence that male and female procurement professionals differ in their responses and that women can be considered active in purchasing recycled packaging, waste-reduction goals and using life-cycle analysis (elements of the environment dimension, SP1).</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id"/>
              <a:t>This finding accords with the literature </a:t>
            </a:r>
            <a:r>
              <a:rPr b="1" i="1" lang="id"/>
              <a:t>(Webster, 1975; Mainieri et al., 1997; Straughan and Roberts, 1999; Homburg and Giering, 2001; Williams, 2003; Stephenson, 2004; Liu et al., 2012)</a:t>
            </a:r>
            <a:r>
              <a:rPr lang="id"/>
              <a:t> that finds women are more inclined towards environmentally friendly purchasing. However, findings should be interpreted with caution and cannot be extrapolated to show that male procurement professionals are not environmentally friendly.</a:t>
            </a: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Discussion</a:t>
            </a:r>
            <a:endParaRPr/>
          </a:p>
        </p:txBody>
      </p:sp>
      <p:sp>
        <p:nvSpPr>
          <p:cNvPr id="207" name="Google Shape;207;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d"/>
              <a:t>The current study accords with the literature </a:t>
            </a:r>
            <a:r>
              <a:rPr b="1" i="1" lang="id"/>
              <a:t>(Thomas and Simerly, 1994; Manner, 2010)</a:t>
            </a:r>
            <a:r>
              <a:rPr lang="id"/>
              <a:t> and provides evidence that with longer working tenures, there is a greater opportunity for professionals to acquire knowledge about and experience with their role and responsibility.</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id"/>
              <a:t>This study provides evidence that the working tenure of procurement professionals can be seen as a measurement of their awareness or knowledge of SP practices.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Discussion</a:t>
            </a:r>
            <a:endParaRPr/>
          </a:p>
        </p:txBody>
      </p:sp>
      <p:sp>
        <p:nvSpPr>
          <p:cNvPr id="213" name="Google Shape;213;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d"/>
              <a:t>Surprisingly, the position of top-level procurement professionals has a negative relationship with environment and is contrary to some of the literature </a:t>
            </a:r>
            <a:r>
              <a:rPr b="1" i="1" lang="id"/>
              <a:t>(Carter et al., 1998)</a:t>
            </a:r>
            <a:endParaRPr b="1" i="1"/>
          </a:p>
          <a:p>
            <a:pPr indent="0" lvl="0" marL="457200" rtl="0" algn="l">
              <a:spcBef>
                <a:spcPts val="1200"/>
              </a:spcBef>
              <a:spcAft>
                <a:spcPts val="0"/>
              </a:spcAft>
              <a:buNone/>
            </a:pPr>
            <a:r>
              <a:t/>
            </a:r>
            <a:endParaRPr b="1" i="1"/>
          </a:p>
          <a:p>
            <a:pPr indent="-342900" lvl="0" marL="457200" rtl="0" algn="l">
              <a:spcBef>
                <a:spcPts val="1200"/>
              </a:spcBef>
              <a:spcAft>
                <a:spcPts val="0"/>
              </a:spcAft>
              <a:buSzPts val="1800"/>
              <a:buChar char="●"/>
            </a:pPr>
            <a:r>
              <a:rPr lang="id"/>
              <a:t>First-level procurement professionals devote more time to environmental and philanthropic issues inside the organisation, whereas top-level procurement professionals look after broader and more strategic aspects of SP practices (such as policy making).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Discussion</a:t>
            </a:r>
            <a:endParaRPr/>
          </a:p>
        </p:txBody>
      </p:sp>
      <p:sp>
        <p:nvSpPr>
          <p:cNvPr id="219" name="Google Shape;219;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d"/>
              <a:t>I</a:t>
            </a:r>
            <a:r>
              <a:rPr lang="id"/>
              <a:t>n this study, analysis of the age of procurement professionals does not establish any effect on the dimensions of SP practices.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b="1" i="1" lang="id"/>
              <a:t>Hambrick and Mason (1984</a:t>
            </a:r>
            <a:r>
              <a:rPr lang="id"/>
              <a:t>) state that there is a possibility that with age the tendency to grasp and implement new ideas declines and that there are other commitments in life which are important. This finding is not consistent with the literature (</a:t>
            </a:r>
            <a:r>
              <a:rPr b="1" i="1" lang="id"/>
              <a:t>Anderson and Cunningham, 1972; Carlsson and Karlsson, 1970; Samdahl and Robertson, 1989).</a:t>
            </a:r>
            <a:endParaRPr b="1" i="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Discussion</a:t>
            </a:r>
            <a:endParaRPr/>
          </a:p>
        </p:txBody>
      </p:sp>
      <p:sp>
        <p:nvSpPr>
          <p:cNvPr id="225" name="Google Shape;225;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d"/>
              <a:t>Another important finding is that the qualifications of procurement professionals in this study do positively impact the environment and safety dimensions of SP practice.</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id"/>
              <a:t>This finding confirms that qualified procurement professionals are more active in purchasing recycled packaging, setting waste-reduction goals and using life-cycle analysis significantly, and tend to ensure that suppliers’ locations are operated in a safe manner and with safe incoming movement of products and services.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Discussion</a:t>
            </a:r>
            <a:endParaRPr/>
          </a:p>
        </p:txBody>
      </p:sp>
      <p:sp>
        <p:nvSpPr>
          <p:cNvPr id="231" name="Google Shape;231;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id"/>
              <a:t>Another important finding is that the qualifications of procurement professionals in this study do positively impact the environment and safety dimensions of SP practice.</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id"/>
              <a:t>This finding confirms that qualified procurement professionals are more active in purchasing recycled packaging, setting waste-reduction goals and using life-cycle analysis significantly, and tend to ensure that suppliers’ locations are operated in a safe manner and with safe incoming movement of products and services.</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id"/>
              <a:t>This finding is in line with the finding of previous studies </a:t>
            </a:r>
            <a:r>
              <a:rPr b="1" i="1" lang="id"/>
              <a:t>(Hines et al., 1987; Chan, 1996; Roberts, 1996; Paço and Raposo, 2009)</a:t>
            </a:r>
            <a:r>
              <a:rPr lang="id"/>
              <a:t> that education influences awareness of environmental concerns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Discussion</a:t>
            </a:r>
            <a:endParaRPr/>
          </a:p>
        </p:txBody>
      </p:sp>
      <p:sp>
        <p:nvSpPr>
          <p:cNvPr id="237" name="Google Shape;237;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id"/>
              <a:t>Contrasted with this, </a:t>
            </a:r>
            <a:r>
              <a:rPr b="1" i="1" lang="id"/>
              <a:t>Samdahl and Robertson (1989)</a:t>
            </a:r>
            <a:r>
              <a:rPr lang="id"/>
              <a:t> find that environmentally friendly behaviour is more prevalent in less educated and low-income respondents in the US. Thus, mixed results show that the education of respondents is a strong predictor of environmentally friendly purchasing. </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id"/>
              <a:t>Unlike </a:t>
            </a:r>
            <a:r>
              <a:rPr b="1" i="1" lang="id"/>
              <a:t>Schaper’s (2002) </a:t>
            </a:r>
            <a:r>
              <a:rPr lang="id"/>
              <a:t>study, this study finds that demographic characteristics, particularly gender, position, tenure and qualification, do predict sustainable environmentally friendly behaviour, philanthropy and safety practices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Concluding Remarks</a:t>
            </a:r>
            <a:endParaRPr/>
          </a:p>
        </p:txBody>
      </p:sp>
      <p:sp>
        <p:nvSpPr>
          <p:cNvPr id="243" name="Google Shape;243;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d"/>
              <a:t>The contribution of this study to the existing purchasing and supply literature is the confirmation that the demographic characteristics of 224 procurement professionals affect their sustainable procurement (SP) practices; to date, this has not been studied to this extent or in this context in the literature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Concluding Remarks</a:t>
            </a:r>
            <a:endParaRPr/>
          </a:p>
        </p:txBody>
      </p:sp>
      <p:sp>
        <p:nvSpPr>
          <p:cNvPr id="249" name="Google Shape;249;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id"/>
              <a:t>This study has several important implications. </a:t>
            </a:r>
            <a:endParaRPr/>
          </a:p>
          <a:p>
            <a:pPr indent="-317182" lvl="0" marL="457200" rtl="0" algn="l">
              <a:spcBef>
                <a:spcPts val="1200"/>
              </a:spcBef>
              <a:spcAft>
                <a:spcPts val="0"/>
              </a:spcAft>
              <a:buSzPct val="100000"/>
              <a:buChar char="●"/>
            </a:pPr>
            <a:r>
              <a:rPr b="1" lang="id"/>
              <a:t>First</a:t>
            </a:r>
            <a:r>
              <a:rPr lang="id"/>
              <a:t>, the study implies that the demographic characteristics of procurement professionals impact socially responsible purchasing, and particularly that the qualifications and tenure of procurement professionals are likely to have a strong impact on environmental, safety and philanthropic activities</a:t>
            </a:r>
            <a:endParaRPr/>
          </a:p>
          <a:p>
            <a:pPr indent="0" lvl="0" marL="457200" rtl="0" algn="l">
              <a:spcBef>
                <a:spcPts val="1200"/>
              </a:spcBef>
              <a:spcAft>
                <a:spcPts val="0"/>
              </a:spcAft>
              <a:buNone/>
            </a:pPr>
            <a:r>
              <a:t/>
            </a:r>
            <a:endParaRPr/>
          </a:p>
          <a:p>
            <a:pPr indent="-317182" lvl="0" marL="457200" rtl="0" algn="l">
              <a:spcBef>
                <a:spcPts val="1200"/>
              </a:spcBef>
              <a:spcAft>
                <a:spcPts val="0"/>
              </a:spcAft>
              <a:buSzPct val="100000"/>
              <a:buChar char="●"/>
            </a:pPr>
            <a:r>
              <a:rPr lang="id"/>
              <a:t>This study further implies that there is room for top-level procurement professionals (such as procurement directors) to undertake environmentally friendly procurement activities, particularly green buying, reducing packaging material and committing to waste-reduction goals.</a:t>
            </a:r>
            <a:endParaRPr/>
          </a:p>
          <a:p>
            <a:pPr indent="0" lvl="0" marL="457200" rtl="0" algn="l">
              <a:spcBef>
                <a:spcPts val="1200"/>
              </a:spcBef>
              <a:spcAft>
                <a:spcPts val="0"/>
              </a:spcAft>
              <a:buNone/>
            </a:pPr>
            <a:r>
              <a:t/>
            </a:r>
            <a:endParaRPr/>
          </a:p>
          <a:p>
            <a:pPr indent="-317182" lvl="0" marL="457200" rtl="0" algn="l">
              <a:spcBef>
                <a:spcPts val="1200"/>
              </a:spcBef>
              <a:spcAft>
                <a:spcPts val="0"/>
              </a:spcAft>
              <a:buSzPct val="100000"/>
              <a:buChar char="●"/>
            </a:pPr>
            <a:r>
              <a:rPr lang="id"/>
              <a:t>Female procurement professionals are more likely to be associated with environmentally friendly activities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Introduction</a:t>
            </a:r>
            <a:endParaRPr/>
          </a:p>
        </p:txBody>
      </p:sp>
      <p:sp>
        <p:nvSpPr>
          <p:cNvPr id="67" name="Google Shape;67;p15"/>
          <p:cNvSpPr txBox="1"/>
          <p:nvPr>
            <p:ph idx="1" type="body"/>
          </p:nvPr>
        </p:nvSpPr>
        <p:spPr>
          <a:xfrm>
            <a:off x="311700" y="1152475"/>
            <a:ext cx="8520600" cy="3653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id"/>
              <a:t>SP practices is primarily important for two reasons</a:t>
            </a:r>
            <a:endParaRPr b="1"/>
          </a:p>
          <a:p>
            <a:pPr indent="-325755" lvl="0" marL="457200" rtl="0" algn="l">
              <a:lnSpc>
                <a:spcPct val="150000"/>
              </a:lnSpc>
              <a:spcBef>
                <a:spcPts val="1200"/>
              </a:spcBef>
              <a:spcAft>
                <a:spcPts val="0"/>
              </a:spcAft>
              <a:buSzPct val="100000"/>
              <a:buAutoNum type="arabicPeriod"/>
            </a:pPr>
            <a:r>
              <a:rPr lang="id"/>
              <a:t>The demographic characteristics of procurement professionals may potentially leverage an important insight into understanding just who inside an organisation is inclined towards SP practices and which demographic </a:t>
            </a:r>
            <a:r>
              <a:rPr lang="id"/>
              <a:t>characteristic</a:t>
            </a:r>
            <a:r>
              <a:rPr lang="id"/>
              <a:t> are key in this regard.</a:t>
            </a:r>
            <a:endParaRPr/>
          </a:p>
          <a:p>
            <a:pPr indent="0" lvl="0" marL="457200" rtl="0" algn="l">
              <a:lnSpc>
                <a:spcPct val="150000"/>
              </a:lnSpc>
              <a:spcBef>
                <a:spcPts val="1200"/>
              </a:spcBef>
              <a:spcAft>
                <a:spcPts val="0"/>
              </a:spcAft>
              <a:buNone/>
            </a:pPr>
            <a:r>
              <a:t/>
            </a:r>
            <a:endParaRPr/>
          </a:p>
          <a:p>
            <a:pPr indent="-325755" lvl="0" marL="457200" rtl="0" algn="l">
              <a:lnSpc>
                <a:spcPct val="150000"/>
              </a:lnSpc>
              <a:spcBef>
                <a:spcPts val="1200"/>
              </a:spcBef>
              <a:spcAft>
                <a:spcPts val="0"/>
              </a:spcAft>
              <a:buSzPct val="100000"/>
              <a:buAutoNum type="arabicPeriod"/>
            </a:pPr>
            <a:r>
              <a:rPr lang="id"/>
              <a:t>There is thus far no reliable evidence showing that internal drivers, such as the behavioural attributes, personality traits and socio-demographic characteristics of purchasing and supply professionals, </a:t>
            </a:r>
            <a:r>
              <a:rPr lang="id"/>
              <a:t>influence</a:t>
            </a:r>
            <a:r>
              <a:rPr lang="id"/>
              <a:t> the accomplishment of sound SP practices.</a:t>
            </a:r>
            <a:endParaRPr/>
          </a:p>
          <a:p>
            <a:pPr indent="0" lvl="0" marL="0" rtl="0" algn="l">
              <a:lnSpc>
                <a:spcPct val="150000"/>
              </a:lnSpc>
              <a:spcBef>
                <a:spcPts val="12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Concluding Remarks</a:t>
            </a:r>
            <a:endParaRPr/>
          </a:p>
        </p:txBody>
      </p:sp>
      <p:sp>
        <p:nvSpPr>
          <p:cNvPr id="255" name="Google Shape;255;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150000"/>
              </a:lnSpc>
              <a:spcBef>
                <a:spcPts val="0"/>
              </a:spcBef>
              <a:spcAft>
                <a:spcPts val="0"/>
              </a:spcAft>
              <a:buNone/>
            </a:pPr>
            <a:r>
              <a:rPr lang="id"/>
              <a:t>This study has several important implications. </a:t>
            </a:r>
            <a:endParaRPr/>
          </a:p>
          <a:p>
            <a:pPr indent="-334327" lvl="0" marL="457200" rtl="0" algn="l">
              <a:lnSpc>
                <a:spcPct val="150000"/>
              </a:lnSpc>
              <a:spcBef>
                <a:spcPts val="1200"/>
              </a:spcBef>
              <a:spcAft>
                <a:spcPts val="0"/>
              </a:spcAft>
              <a:buSzPct val="100000"/>
              <a:buChar char="●"/>
            </a:pPr>
            <a:r>
              <a:rPr lang="id"/>
              <a:t>has implications for procurement scholars who approach the sustainability crisis by integrating demographic dimensions</a:t>
            </a:r>
            <a:endParaRPr/>
          </a:p>
          <a:p>
            <a:pPr indent="-334327" lvl="0" marL="457200" rtl="0" algn="l">
              <a:lnSpc>
                <a:spcPct val="150000"/>
              </a:lnSpc>
              <a:spcBef>
                <a:spcPts val="0"/>
              </a:spcBef>
              <a:spcAft>
                <a:spcPts val="0"/>
              </a:spcAft>
              <a:buSzPct val="100000"/>
              <a:buChar char="●"/>
            </a:pPr>
            <a:r>
              <a:rPr lang="id"/>
              <a:t>The five SP dimensions in this study are limited to the purchasing social responsibility (PSR) scale. It is possible that procurement professionals find it difficult to distinguish between “agree” and “strongly agree” and either response could simply indicate neutrality</a:t>
            </a:r>
            <a:endParaRPr/>
          </a:p>
          <a:p>
            <a:pPr indent="-334327" lvl="0" marL="457200" rtl="0" algn="l">
              <a:lnSpc>
                <a:spcPct val="150000"/>
              </a:lnSpc>
              <a:spcBef>
                <a:spcPts val="0"/>
              </a:spcBef>
              <a:spcAft>
                <a:spcPts val="0"/>
              </a:spcAft>
              <a:buSzPct val="100000"/>
              <a:buChar char="●"/>
            </a:pPr>
            <a:r>
              <a:rPr lang="id"/>
              <a:t>Also, some disclosures were kept anonymous to protect the identity of procurement professionals and the sector is uniform.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Future studies</a:t>
            </a:r>
            <a:endParaRPr/>
          </a:p>
        </p:txBody>
      </p:sp>
      <p:sp>
        <p:nvSpPr>
          <p:cNvPr id="261" name="Google Shape;261;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Char char="●"/>
            </a:pPr>
            <a:r>
              <a:rPr lang="id"/>
              <a:t>Future studies may want to extend the dimensions of SP. In this work, demographic characteristics have not been studied in conjunction with procurement strategy and portfolios.</a:t>
            </a:r>
            <a:endParaRPr/>
          </a:p>
          <a:p>
            <a:pPr indent="-342900" lvl="0" marL="457200" rtl="0" algn="l">
              <a:lnSpc>
                <a:spcPct val="150000"/>
              </a:lnSpc>
              <a:spcBef>
                <a:spcPts val="0"/>
              </a:spcBef>
              <a:spcAft>
                <a:spcPts val="0"/>
              </a:spcAft>
              <a:buSzPts val="1800"/>
              <a:buChar char="●"/>
            </a:pPr>
            <a:r>
              <a:rPr lang="id"/>
              <a:t>F</a:t>
            </a:r>
            <a:r>
              <a:rPr lang="id"/>
              <a:t>uture studies can build upon this demographic data and extend the research to a new level</a:t>
            </a:r>
            <a:endParaRPr/>
          </a:p>
          <a:p>
            <a:pPr indent="-342900" lvl="0" marL="457200" rtl="0" algn="l">
              <a:lnSpc>
                <a:spcPct val="150000"/>
              </a:lnSpc>
              <a:spcBef>
                <a:spcPts val="0"/>
              </a:spcBef>
              <a:spcAft>
                <a:spcPts val="0"/>
              </a:spcAft>
              <a:buSzPts val="1800"/>
              <a:buChar char="●"/>
            </a:pPr>
            <a:r>
              <a:rPr lang="id"/>
              <a:t>Investigate why (or why not) the age of procurement professionals has implications for their decision making in the </a:t>
            </a:r>
            <a:r>
              <a:rPr lang="id"/>
              <a:t>workplace.</a:t>
            </a:r>
            <a:endParaRPr/>
          </a:p>
          <a:p>
            <a:pPr indent="-342900" lvl="0" marL="457200" rtl="0" algn="l">
              <a:lnSpc>
                <a:spcPct val="150000"/>
              </a:lnSpc>
              <a:spcBef>
                <a:spcPts val="0"/>
              </a:spcBef>
              <a:spcAft>
                <a:spcPts val="0"/>
              </a:spcAft>
              <a:buSzPts val="1800"/>
              <a:buChar char="●"/>
            </a:pPr>
            <a:r>
              <a:rPr lang="id"/>
              <a:t>focus on the values and attitudes of procurement professionals and their role in environmentally friendly activities could broaden the area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Limitation</a:t>
            </a:r>
            <a:endParaRPr/>
          </a:p>
        </p:txBody>
      </p:sp>
      <p:sp>
        <p:nvSpPr>
          <p:cNvPr id="267" name="Google Shape;267;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id"/>
              <a:t>L</a:t>
            </a:r>
            <a:r>
              <a:rPr lang="id"/>
              <a:t>imitations in statistical techniques exist, the contribution of this study lies in the successful confirmation of the effect of the demographic characteristics of procurement professionals on the dimensions of SP in the Australian higher education sector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5"/>
          <p:cNvPicPr preferRelativeResize="0"/>
          <p:nvPr/>
        </p:nvPicPr>
        <p:blipFill>
          <a:blip r:embed="rId3">
            <a:alphaModFix/>
          </a:blip>
          <a:stretch>
            <a:fillRect/>
          </a:stretch>
        </p:blipFill>
        <p:spPr>
          <a:xfrm>
            <a:off x="1346200" y="152400"/>
            <a:ext cx="6451601" cy="4838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Introduction</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id"/>
              <a:t>This study does not intend to distinguish </a:t>
            </a:r>
            <a:r>
              <a:rPr lang="id"/>
              <a:t>various</a:t>
            </a:r>
            <a:r>
              <a:rPr lang="id"/>
              <a:t> SP practices undertaken by procurement professionals, but rather focuses </a:t>
            </a:r>
            <a:r>
              <a:rPr lang="id">
                <a:highlight>
                  <a:srgbClr val="FFFF00"/>
                </a:highlight>
              </a:rPr>
              <a:t>on the demographic characteristic of procurement professionals and their impact on SP practices</a:t>
            </a:r>
            <a:r>
              <a:rPr lang="id"/>
              <a:t>.</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id"/>
              <a:t>Zsidisin and Siferd (2001) emphasise that purchasing personnel have a strong capacity to influence price, material purchased quality and delivery, equipment selection, use of energy, emissions, investment recovery and other facets of production and delivery. Strategic buying and purchasing, negotiating, and contracting, cost reduction and building strategic relationship. it is worthwhile investigating </a:t>
            </a:r>
            <a:r>
              <a:rPr lang="id"/>
              <a:t>whether</a:t>
            </a:r>
            <a:r>
              <a:rPr lang="id"/>
              <a:t> the demographic characteristics of procurement professionals have any impact on their SP practices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Introduction</a:t>
            </a:r>
            <a:endParaRPr/>
          </a:p>
        </p:txBody>
      </p:sp>
      <p:sp>
        <p:nvSpPr>
          <p:cNvPr id="79" name="Google Shape;79;p17"/>
          <p:cNvSpPr txBox="1"/>
          <p:nvPr>
            <p:ph idx="1" type="body"/>
          </p:nvPr>
        </p:nvSpPr>
        <p:spPr>
          <a:xfrm>
            <a:off x="311700" y="1152475"/>
            <a:ext cx="8520600" cy="3907200"/>
          </a:xfrm>
          <a:prstGeom prst="rect">
            <a:avLst/>
          </a:prstGeom>
        </p:spPr>
        <p:txBody>
          <a:bodyPr anchorCtr="0" anchor="t" bIns="91425" lIns="91425" spcFirstLastPara="1" rIns="91425" wrap="square" tIns="91425">
            <a:normAutofit fontScale="62500" lnSpcReduction="10000"/>
          </a:bodyPr>
          <a:lstStyle/>
          <a:p>
            <a:pPr indent="-300037" lvl="0" marL="457200" rtl="0" algn="l">
              <a:lnSpc>
                <a:spcPct val="150000"/>
              </a:lnSpc>
              <a:spcBef>
                <a:spcPts val="0"/>
              </a:spcBef>
              <a:spcAft>
                <a:spcPts val="0"/>
              </a:spcAft>
              <a:buSzPct val="100000"/>
              <a:buChar char="●"/>
            </a:pPr>
            <a:r>
              <a:rPr lang="id"/>
              <a:t>Majority of the </a:t>
            </a:r>
            <a:r>
              <a:rPr lang="id"/>
              <a:t>universities</a:t>
            </a:r>
            <a:r>
              <a:rPr lang="id"/>
              <a:t> in Australia is </a:t>
            </a:r>
            <a:r>
              <a:rPr lang="id"/>
              <a:t>publicly</a:t>
            </a:r>
            <a:r>
              <a:rPr lang="id"/>
              <a:t> owned, and received $14 billion funding from the government in 2014 for improving infrastructure support and the quality of education (Department of Education, 2014)</a:t>
            </a:r>
            <a:endParaRPr/>
          </a:p>
          <a:p>
            <a:pPr indent="0" lvl="0" marL="457200" rtl="0" algn="l">
              <a:lnSpc>
                <a:spcPct val="150000"/>
              </a:lnSpc>
              <a:spcBef>
                <a:spcPts val="1200"/>
              </a:spcBef>
              <a:spcAft>
                <a:spcPts val="0"/>
              </a:spcAft>
              <a:buNone/>
            </a:pPr>
            <a:r>
              <a:t/>
            </a:r>
            <a:endParaRPr/>
          </a:p>
          <a:p>
            <a:pPr indent="-300037" lvl="0" marL="457200" rtl="0" algn="l">
              <a:lnSpc>
                <a:spcPct val="150000"/>
              </a:lnSpc>
              <a:spcBef>
                <a:spcPts val="1200"/>
              </a:spcBef>
              <a:spcAft>
                <a:spcPts val="0"/>
              </a:spcAft>
              <a:buSzPct val="100000"/>
              <a:buChar char="●"/>
            </a:pPr>
            <a:r>
              <a:rPr b="1" lang="id"/>
              <a:t>Explore the SP practices inside Australian universities primarily for three main reasons</a:t>
            </a:r>
            <a:endParaRPr b="1"/>
          </a:p>
          <a:p>
            <a:pPr indent="-301851" lvl="1" marL="914400" rtl="0" algn="l">
              <a:lnSpc>
                <a:spcPct val="150000"/>
              </a:lnSpc>
              <a:spcBef>
                <a:spcPts val="0"/>
              </a:spcBef>
              <a:spcAft>
                <a:spcPts val="0"/>
              </a:spcAft>
              <a:buSzPct val="100000"/>
              <a:buChar char="○"/>
            </a:pPr>
            <a:r>
              <a:rPr lang="id" sz="1845"/>
              <a:t>Australian universities spend a huge amount of money on procurement </a:t>
            </a:r>
            <a:r>
              <a:rPr lang="id" sz="1845"/>
              <a:t>activities (specific amount spent activities is publicly unavailable) →AUD  $20,000 for purchasing day to day (Monash University)</a:t>
            </a:r>
            <a:endParaRPr sz="1845"/>
          </a:p>
          <a:p>
            <a:pPr indent="-301851" lvl="1" marL="914400" rtl="0" algn="l">
              <a:lnSpc>
                <a:spcPct val="150000"/>
              </a:lnSpc>
              <a:spcBef>
                <a:spcPts val="0"/>
              </a:spcBef>
              <a:spcAft>
                <a:spcPts val="0"/>
              </a:spcAft>
              <a:buSzPct val="100000"/>
              <a:buChar char="○"/>
            </a:pPr>
            <a:r>
              <a:rPr lang="id" sz="1845"/>
              <a:t>Most of the SP studies have only carried out from an organisational perspective, and there are only a few SP studies conducted within the non-industrial sectors.Purchasing and Supply literature has not examined the SP practices inside the education and non-market sector → 26 per cent of employment &amp; 18 per cent service provided by government</a:t>
            </a:r>
            <a:endParaRPr sz="1845"/>
          </a:p>
          <a:p>
            <a:pPr indent="-301851" lvl="1" marL="914400" rtl="0" algn="l">
              <a:lnSpc>
                <a:spcPct val="150000"/>
              </a:lnSpc>
              <a:spcBef>
                <a:spcPts val="0"/>
              </a:spcBef>
              <a:spcAft>
                <a:spcPts val="0"/>
              </a:spcAft>
              <a:buSzPct val="100000"/>
              <a:buChar char="○"/>
            </a:pPr>
            <a:r>
              <a:rPr lang="id" sz="1845"/>
              <a:t>Australian government spends approximately 7.1% of GDP on education and the majority of Australian universities are public universities funded by the government, and thus have a strong potential to influence SP practices.</a:t>
            </a:r>
            <a:endParaRPr sz="1845"/>
          </a:p>
          <a:p>
            <a:pPr indent="0" lvl="0" marL="0" rtl="0" algn="l">
              <a:lnSpc>
                <a:spcPct val="150000"/>
              </a:lnSpc>
              <a:spcBef>
                <a:spcPts val="1200"/>
              </a:spcBef>
              <a:spcAft>
                <a:spcPts val="1200"/>
              </a:spcAft>
              <a:buNone/>
            </a:pPr>
            <a:r>
              <a:t/>
            </a:r>
            <a:endParaRPr sz="2245"/>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Introduction</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d"/>
              <a:t>The study examines the procurement professionals who are purchasing in a more sustainable way and in particular </a:t>
            </a:r>
            <a:r>
              <a:rPr lang="id"/>
              <a:t>looks</a:t>
            </a:r>
            <a:r>
              <a:rPr lang="id"/>
              <a:t> at their key demographic characteristics</a:t>
            </a:r>
            <a:endParaRPr/>
          </a:p>
          <a:p>
            <a:pPr indent="-342900" lvl="0" marL="457200" rtl="0" algn="l">
              <a:spcBef>
                <a:spcPts val="1200"/>
              </a:spcBef>
              <a:spcAft>
                <a:spcPts val="0"/>
              </a:spcAft>
              <a:buSzPts val="1800"/>
              <a:buChar char="-"/>
            </a:pPr>
            <a:r>
              <a:rPr lang="id"/>
              <a:t>attention</a:t>
            </a:r>
            <a:r>
              <a:rPr lang="id"/>
              <a:t> will help </a:t>
            </a:r>
            <a:r>
              <a:rPr lang="id"/>
              <a:t>understand</a:t>
            </a:r>
            <a:r>
              <a:rPr lang="id"/>
              <a:t> the procurement function</a:t>
            </a:r>
            <a:endParaRPr/>
          </a:p>
          <a:p>
            <a:pPr indent="-342900" lvl="0" marL="457200" rtl="0" algn="l">
              <a:spcBef>
                <a:spcPts val="0"/>
              </a:spcBef>
              <a:spcAft>
                <a:spcPts val="0"/>
              </a:spcAft>
              <a:buSzPts val="1800"/>
              <a:buChar char="-"/>
            </a:pPr>
            <a:r>
              <a:rPr lang="id"/>
              <a:t>identify just who in an organisation may be likely to purchase in a more sustainable manner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Literature review and theory building</a:t>
            </a:r>
            <a:endParaRPr/>
          </a:p>
        </p:txBody>
      </p:sp>
      <p:sp>
        <p:nvSpPr>
          <p:cNvPr id="91" name="Google Shape;91;p19"/>
          <p:cNvSpPr txBox="1"/>
          <p:nvPr>
            <p:ph idx="1" type="body"/>
          </p:nvPr>
        </p:nvSpPr>
        <p:spPr>
          <a:xfrm>
            <a:off x="311700" y="1152475"/>
            <a:ext cx="8520600" cy="3881700"/>
          </a:xfrm>
          <a:prstGeom prst="rect">
            <a:avLst/>
          </a:prstGeom>
        </p:spPr>
        <p:txBody>
          <a:bodyPr anchorCtr="0" anchor="t" bIns="91425" lIns="91425" spcFirstLastPara="1" rIns="91425" wrap="square" tIns="91425">
            <a:normAutofit fontScale="62500" lnSpcReduction="10000"/>
          </a:bodyPr>
          <a:lstStyle/>
          <a:p>
            <a:pPr indent="-300037" lvl="0" marL="457200" rtl="0" algn="l">
              <a:lnSpc>
                <a:spcPct val="150000"/>
              </a:lnSpc>
              <a:spcBef>
                <a:spcPts val="0"/>
              </a:spcBef>
              <a:spcAft>
                <a:spcPts val="0"/>
              </a:spcAft>
              <a:buSzPct val="100000"/>
              <a:buChar char="●"/>
            </a:pPr>
            <a:r>
              <a:rPr lang="id"/>
              <a:t>There is a body of literature which suggests that procurement specific skills (such as technical skills, behavioural skills, generic skills. broad financial skills) of procurement professional contribute to organisational performance </a:t>
            </a:r>
            <a:r>
              <a:rPr b="1" i="1" lang="id"/>
              <a:t>(Cousins et al., 2006; Giunipero et al., 2006; Large and Gimenez, 2006; Tassabehji ad Moorhouse, 2008)</a:t>
            </a:r>
            <a:r>
              <a:rPr lang="id"/>
              <a:t> → the literature is fails to recognise the direct impact of </a:t>
            </a:r>
            <a:r>
              <a:rPr lang="id"/>
              <a:t>demographic characteristic of procurement practices.</a:t>
            </a:r>
            <a:endParaRPr/>
          </a:p>
          <a:p>
            <a:pPr indent="0" lvl="0" marL="0" rtl="0" algn="l">
              <a:lnSpc>
                <a:spcPct val="150000"/>
              </a:lnSpc>
              <a:spcBef>
                <a:spcPts val="1200"/>
              </a:spcBef>
              <a:spcAft>
                <a:spcPts val="0"/>
              </a:spcAft>
              <a:buNone/>
            </a:pPr>
            <a:r>
              <a:t/>
            </a:r>
            <a:endParaRPr/>
          </a:p>
          <a:p>
            <a:pPr indent="-300037" lvl="0" marL="457200" rtl="0" algn="l">
              <a:lnSpc>
                <a:spcPct val="150000"/>
              </a:lnSpc>
              <a:spcBef>
                <a:spcPts val="1200"/>
              </a:spcBef>
              <a:spcAft>
                <a:spcPts val="0"/>
              </a:spcAft>
              <a:buSzPct val="100000"/>
              <a:buChar char="●"/>
            </a:pPr>
            <a:r>
              <a:rPr lang="id"/>
              <a:t>The literature suggests that, from the consumer perspective, studies have addressed individual values, personal attitude, ethnicity, normative pressure and cognitive bases, including functional background and educational qualification, and their influence on environmentally friendly purchasing </a:t>
            </a:r>
            <a:r>
              <a:rPr b="1" i="1" lang="id"/>
              <a:t>(Becker et al., 1981; Stern et al., 1993; Kempton et al., 1995; Schlegelmilch et al., 1996; Diamantopoulos et al., 2003; Johnson et al., 2004; Poortinga et al., 2004; Han et al., 2011; Fisher et al., 2012) </a:t>
            </a:r>
            <a:r>
              <a:rPr lang="id"/>
              <a:t>→ the literature provides a strong indication that demographic characteristics, social and individual values and personal attitudes have the potential to influence individuals in their decision making regarding the purchase of goods and services.</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Literature review and theory building</a:t>
            </a:r>
            <a:endParaRPr/>
          </a:p>
        </p:txBody>
      </p:sp>
      <p:sp>
        <p:nvSpPr>
          <p:cNvPr id="97" name="Google Shape;97;p20"/>
          <p:cNvSpPr txBox="1"/>
          <p:nvPr>
            <p:ph idx="1" type="body"/>
          </p:nvPr>
        </p:nvSpPr>
        <p:spPr>
          <a:xfrm>
            <a:off x="311700" y="1165175"/>
            <a:ext cx="8520600" cy="42246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150000"/>
              </a:lnSpc>
              <a:spcBef>
                <a:spcPts val="0"/>
              </a:spcBef>
              <a:spcAft>
                <a:spcPts val="0"/>
              </a:spcAft>
              <a:buSzPct val="100000"/>
              <a:buChar char="●"/>
            </a:pPr>
            <a:r>
              <a:rPr b="1" i="1" lang="id"/>
              <a:t>Sebastian and Davison (2011)</a:t>
            </a:r>
            <a:r>
              <a:rPr lang="id"/>
              <a:t> recognise the demographic characteristics of procurement professionals, including other personal factors such as beliefs and values, in </a:t>
            </a:r>
            <a:r>
              <a:rPr lang="id"/>
              <a:t>understanding characteristic of procurement professionals.</a:t>
            </a:r>
            <a:endParaRPr/>
          </a:p>
          <a:p>
            <a:pPr indent="0" lvl="0" marL="457200" rtl="0" algn="l">
              <a:lnSpc>
                <a:spcPct val="150000"/>
              </a:lnSpc>
              <a:spcBef>
                <a:spcPts val="1200"/>
              </a:spcBef>
              <a:spcAft>
                <a:spcPts val="0"/>
              </a:spcAft>
              <a:buNone/>
            </a:pPr>
            <a:r>
              <a:t/>
            </a:r>
            <a:endParaRPr/>
          </a:p>
          <a:p>
            <a:pPr indent="-334327" lvl="0" marL="457200" rtl="0" algn="l">
              <a:lnSpc>
                <a:spcPct val="150000"/>
              </a:lnSpc>
              <a:spcBef>
                <a:spcPts val="1200"/>
              </a:spcBef>
              <a:spcAft>
                <a:spcPts val="0"/>
              </a:spcAft>
              <a:buSzPct val="100000"/>
              <a:buChar char="●"/>
            </a:pPr>
            <a:r>
              <a:rPr b="1" i="1" lang="id"/>
              <a:t>Hall (2012)</a:t>
            </a:r>
            <a:r>
              <a:rPr lang="id"/>
              <a:t> finds that the demographic characteristics of marketing officers have little or no impact on marketing index scores. With there being no clear indication whether demographic indices affect organisational purchasing process, the current study builds upon the literature </a:t>
            </a:r>
            <a:r>
              <a:rPr b="1" i="1" lang="id"/>
              <a:t>(Diamantopoulos et al., 2003; Johnson et al., 2004; Poortinga er al., 2004; Han et al., 2011; Fisher et al., 2012)</a:t>
            </a:r>
            <a:r>
              <a:rPr lang="id"/>
              <a:t> and extends is by focusing on the demographic characteristics of procurement professionals.</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d"/>
              <a:t>Literature review and theory building</a:t>
            </a:r>
            <a:endParaRPr/>
          </a:p>
        </p:txBody>
      </p:sp>
      <p:sp>
        <p:nvSpPr>
          <p:cNvPr id="103" name="Google Shape;103;p21"/>
          <p:cNvSpPr txBox="1"/>
          <p:nvPr>
            <p:ph idx="1" type="body"/>
          </p:nvPr>
        </p:nvSpPr>
        <p:spPr>
          <a:xfrm>
            <a:off x="311700" y="1165175"/>
            <a:ext cx="8520600" cy="42246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id"/>
              <a:t>Supporting</a:t>
            </a:r>
            <a:r>
              <a:rPr lang="id"/>
              <a:t> the demographic characteristic and their organisational influence, </a:t>
            </a:r>
            <a:r>
              <a:rPr b="1" i="1" lang="id"/>
              <a:t>Manner (2010)</a:t>
            </a:r>
            <a:r>
              <a:rPr lang="id"/>
              <a:t> finds that the demographic characteristics of CEOs have a </a:t>
            </a:r>
            <a:r>
              <a:rPr lang="id"/>
              <a:t>considerable</a:t>
            </a:r>
            <a:r>
              <a:rPr lang="id"/>
              <a:t> impact on a firm’s corporate social performance. Overall, demographic characteristics act as a determinant in deciding organisational objectives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b="1" i="1" lang="id"/>
              <a:t>Carlsson and Karlsson (1970, p. 717)</a:t>
            </a:r>
            <a:r>
              <a:rPr lang="id"/>
              <a:t> “each age-level </a:t>
            </a:r>
            <a:r>
              <a:rPr lang="id"/>
              <a:t>reacts</a:t>
            </a:r>
            <a:r>
              <a:rPr lang="id"/>
              <a:t> to the </a:t>
            </a:r>
            <a:r>
              <a:rPr lang="id"/>
              <a:t>environmental</a:t>
            </a:r>
            <a:r>
              <a:rPr lang="id"/>
              <a:t> forces called “stimulus pressure” by changing in the aggregate, but younger people change faster than older people”.</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b="1" i="1" lang="id"/>
              <a:t>Chan (1996)</a:t>
            </a:r>
            <a:r>
              <a:rPr lang="id"/>
              <a:t> finds that age is a strong indicator of environmentally friendly purchasing, and that young </a:t>
            </a:r>
            <a:r>
              <a:rPr lang="id"/>
              <a:t>respondents</a:t>
            </a:r>
            <a:r>
              <a:rPr lang="id"/>
              <a:t> are more likely to engage in eco-friendly purchasing.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