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61" r:id="rId3"/>
    <p:sldId id="259" r:id="rId4"/>
    <p:sldId id="290" r:id="rId5"/>
    <p:sldId id="291" r:id="rId6"/>
    <p:sldId id="292" r:id="rId7"/>
    <p:sldId id="293" r:id="rId8"/>
    <p:sldId id="294" r:id="rId9"/>
    <p:sldId id="295" r:id="rId10"/>
    <p:sldId id="296" r:id="rId11"/>
    <p:sldId id="297" r:id="rId12"/>
    <p:sldId id="320" r:id="rId13"/>
    <p:sldId id="298" r:id="rId14"/>
    <p:sldId id="319" r:id="rId15"/>
    <p:sldId id="299" r:id="rId16"/>
    <p:sldId id="300" r:id="rId17"/>
    <p:sldId id="301" r:id="rId18"/>
    <p:sldId id="302" r:id="rId19"/>
    <p:sldId id="303" r:id="rId20"/>
    <p:sldId id="304" r:id="rId21"/>
    <p:sldId id="305" r:id="rId22"/>
    <p:sldId id="306" r:id="rId23"/>
    <p:sldId id="307" r:id="rId24"/>
    <p:sldId id="308" r:id="rId25"/>
    <p:sldId id="309" r:id="rId26"/>
    <p:sldId id="28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0D8A9E-62B4-462C-B7C8-B0471F4D824D}"/>
              </a:ext>
            </a:extLst>
          </p:cNvPr>
          <p:cNvSpPr/>
          <p:nvPr/>
        </p:nvSpPr>
        <p:spPr>
          <a:xfrm>
            <a:off x="322217" y="751344"/>
            <a:ext cx="11547565" cy="560153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Arial"/>
              </a:rPr>
              <a:t>Chung Yuan Christian University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Arial"/>
              </a:rPr>
              <a:t>Business College </a:t>
            </a:r>
            <a:br>
              <a:rPr kumimoji="0" lang="en-US" sz="4000" b="0" i="0" u="none" strike="noStrike" kern="0" cap="none" spc="0" normalizeH="0" baseline="0" noProof="0" dirty="0">
                <a:ln>
                  <a:noFill/>
                </a:ln>
                <a:solidFill>
                  <a:prstClr val="black"/>
                </a:solidFill>
                <a:effectLst/>
                <a:uLnTx/>
                <a:uFillTx/>
                <a:latin typeface="Arial"/>
              </a:rPr>
            </a:br>
            <a:endParaRPr kumimoji="0" lang="en-US" sz="4000" b="0" i="0" u="none" strike="noStrike" kern="0" cap="none" spc="0" normalizeH="0" baseline="0" noProof="0" dirty="0">
              <a:ln>
                <a:noFill/>
              </a:ln>
              <a:solidFill>
                <a:prstClr val="black"/>
              </a:solidFill>
              <a:effectLst/>
              <a:uLnTx/>
              <a:uFillTx/>
              <a:latin typeface="Arial"/>
            </a:endParaRPr>
          </a:p>
          <a:p>
            <a:pPr lvl="0" algn="ctr" defTabSz="914400">
              <a:defRPr/>
            </a:pPr>
            <a:r>
              <a:rPr lang="en-US" sz="3200" kern="0" dirty="0">
                <a:solidFill>
                  <a:srgbClr val="C00000"/>
                </a:solidFill>
                <a:latin typeface="Arial"/>
              </a:rPr>
              <a:t>Multi-objective optimization of petroleum product logistics in Eastern Indonesia region.</a:t>
            </a:r>
            <a:br>
              <a:rPr kumimoji="0" lang="en-US" sz="3200" b="0" i="0" u="none" strike="noStrike" kern="0" cap="none" spc="0" normalizeH="0" baseline="0" noProof="0" dirty="0">
                <a:ln>
                  <a:noFill/>
                </a:ln>
                <a:solidFill>
                  <a:srgbClr val="C00000"/>
                </a:solidFill>
                <a:effectLst/>
                <a:uLnTx/>
                <a:uFillTx/>
                <a:latin typeface="Arial"/>
              </a:rPr>
            </a:br>
            <a:br>
              <a:rPr kumimoji="0" lang="en-US" sz="1800" b="0" i="0" u="none" strike="noStrike" kern="0" cap="none" spc="0" normalizeH="0" baseline="0" noProof="0" dirty="0">
                <a:ln>
                  <a:noFill/>
                </a:ln>
                <a:solidFill>
                  <a:srgbClr val="C00000"/>
                </a:solidFill>
                <a:effectLst/>
                <a:uLnTx/>
                <a:uFillTx/>
                <a:latin typeface="Arial"/>
              </a:rPr>
            </a:br>
            <a:endParaRPr kumimoji="0" lang="en-US" sz="1800" b="0" i="0" u="none" strike="noStrike" kern="0" cap="none" spc="0" normalizeH="0" baseline="0" noProof="0" dirty="0">
              <a:ln>
                <a:noFill/>
              </a:ln>
              <a:solidFill>
                <a:srgbClr val="C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70C0"/>
                </a:solidFill>
                <a:effectLst/>
                <a:uLnTx/>
                <a:uFillTx/>
                <a:latin typeface="Arial"/>
              </a:rPr>
              <a:t>Paper Presentation</a:t>
            </a:r>
            <a:br>
              <a:rPr kumimoji="0" lang="en-US" sz="2000" b="0" i="0" u="none" strike="noStrike" kern="0" cap="none" spc="0" normalizeH="0" baseline="0" noProof="0" dirty="0">
                <a:ln>
                  <a:noFill/>
                </a:ln>
                <a:solidFill>
                  <a:prstClr val="black"/>
                </a:solidFill>
                <a:effectLst/>
                <a:uLnTx/>
                <a:uFillTx/>
                <a:latin typeface="Arial"/>
              </a:rPr>
            </a:br>
            <a:r>
              <a:rPr kumimoji="0" lang="en-US" sz="2000" b="0" i="0" u="none" strike="noStrike" kern="0" cap="none" spc="0" normalizeH="0" baseline="0" noProof="0" dirty="0">
                <a:ln>
                  <a:noFill/>
                </a:ln>
                <a:solidFill>
                  <a:prstClr val="black"/>
                </a:solidFill>
                <a:effectLst/>
                <a:uLnTx/>
                <a:uFillTx/>
                <a:latin typeface="Arial"/>
              </a:rPr>
              <a:t>	</a:t>
            </a:r>
            <a:br>
              <a:rPr kumimoji="0" lang="en-US" sz="2000" b="0" i="0" u="none" strike="noStrike" kern="0" cap="none" spc="0" normalizeH="0" baseline="0" noProof="0" dirty="0">
                <a:ln>
                  <a:noFill/>
                </a:ln>
                <a:solidFill>
                  <a:prstClr val="black"/>
                </a:solidFill>
                <a:effectLst/>
                <a:uLnTx/>
                <a:uFillTx/>
                <a:latin typeface="Arial"/>
              </a:rPr>
            </a:br>
            <a:r>
              <a:rPr kumimoji="0" lang="en-US" sz="2000" b="0" i="0" u="none" strike="noStrike" kern="0" cap="none" spc="0" normalizeH="0" baseline="0" noProof="0" dirty="0">
                <a:ln>
                  <a:noFill/>
                </a:ln>
                <a:solidFill>
                  <a:prstClr val="black"/>
                </a:solidFill>
                <a:effectLst/>
                <a:uLnTx/>
                <a:uFillTx/>
                <a:latin typeface="Arial"/>
              </a:rPr>
              <a:t>Instructor : </a:t>
            </a:r>
            <a:r>
              <a:rPr kumimoji="0" lang="en-US" sz="2000" b="1" i="1" u="none" strike="noStrike" kern="0" cap="none" spc="0" normalizeH="0" baseline="0" noProof="0" dirty="0">
                <a:ln>
                  <a:noFill/>
                </a:ln>
                <a:solidFill>
                  <a:prstClr val="black"/>
                </a:solidFill>
                <a:effectLst/>
                <a:uLnTx/>
                <a:uFillTx/>
                <a:latin typeface="Arial"/>
              </a:rPr>
              <a:t>Prof. Cheng – Wen Lee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a:rPr>
              <a:t>Student : </a:t>
            </a:r>
            <a:r>
              <a:rPr kumimoji="0" lang="en-US" sz="2000" b="1" i="1" u="none" strike="noStrike" kern="0" cap="none" spc="0" normalizeH="0" baseline="0" noProof="0" dirty="0">
                <a:ln>
                  <a:noFill/>
                </a:ln>
                <a:solidFill>
                  <a:prstClr val="black"/>
                </a:solidFill>
                <a:effectLst/>
                <a:uLnTx/>
                <a:uFillTx/>
                <a:latin typeface="Arial"/>
              </a:rPr>
              <a:t>Patrick A. Mendy</a:t>
            </a:r>
            <a:br>
              <a:rPr kumimoji="0" lang="en-US" sz="2000" b="0" i="0" u="none" strike="noStrike" kern="0" cap="none" spc="0" normalizeH="0" baseline="0" noProof="0" dirty="0">
                <a:ln>
                  <a:noFill/>
                </a:ln>
                <a:solidFill>
                  <a:prstClr val="black"/>
                </a:solidFill>
                <a:effectLst/>
                <a:uLnTx/>
                <a:uFillTx/>
                <a:latin typeface="Arial"/>
              </a:rPr>
            </a:br>
            <a:br>
              <a:rPr kumimoji="0" lang="en-US" sz="2000" b="0" i="0" u="none" strike="noStrike" kern="0" cap="none" spc="0" normalizeH="0" baseline="0" noProof="0" dirty="0">
                <a:ln>
                  <a:noFill/>
                </a:ln>
                <a:solidFill>
                  <a:prstClr val="black"/>
                </a:solidFill>
                <a:effectLst/>
                <a:uLnTx/>
                <a:uFillTx/>
                <a:latin typeface="Arial"/>
              </a:rPr>
            </a:br>
            <a:r>
              <a:rPr kumimoji="0" lang="en-US" sz="2000" b="0" i="0" u="none" strike="noStrike" kern="0" cap="none" spc="0" normalizeH="0" baseline="0" noProof="0" dirty="0">
                <a:ln>
                  <a:noFill/>
                </a:ln>
                <a:solidFill>
                  <a:prstClr val="black"/>
                </a:solidFill>
                <a:effectLst/>
                <a:uLnTx/>
                <a:uFillTx/>
                <a:latin typeface="Arial"/>
              </a:rPr>
              <a:t>Date: </a:t>
            </a:r>
            <a:r>
              <a:rPr lang="en-US" sz="2000" kern="0" dirty="0">
                <a:solidFill>
                  <a:prstClr val="black"/>
                </a:solidFill>
                <a:latin typeface="Arial"/>
              </a:rPr>
              <a:t>17</a:t>
            </a:r>
            <a:r>
              <a:rPr kumimoji="0" lang="en-US" sz="2000" b="0" i="0" u="none" strike="noStrike" kern="0" cap="none" spc="0" normalizeH="0" baseline="0" noProof="0" dirty="0">
                <a:ln>
                  <a:noFill/>
                </a:ln>
                <a:solidFill>
                  <a:prstClr val="black"/>
                </a:solidFill>
                <a:effectLst/>
                <a:uLnTx/>
                <a:uFillTx/>
                <a:latin typeface="Arial"/>
              </a:rPr>
              <a:t>, 2023.</a:t>
            </a:r>
            <a:br>
              <a:rPr kumimoji="0" lang="en-US" sz="2000" b="0" i="0" u="none" strike="noStrike" kern="0" cap="none" spc="0" normalizeH="0" baseline="0" noProof="0" dirty="0">
                <a:ln>
                  <a:noFill/>
                </a:ln>
                <a:solidFill>
                  <a:prstClr val="black"/>
                </a:solidFill>
                <a:effectLst/>
                <a:uLnTx/>
                <a:uFillTx/>
                <a:latin typeface="Arial"/>
              </a:rPr>
            </a:b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5629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D200-BED9-40AD-A000-74F324DED291}"/>
              </a:ext>
            </a:extLst>
          </p:cNvPr>
          <p:cNvSpPr>
            <a:spLocks noGrp="1"/>
          </p:cNvSpPr>
          <p:nvPr>
            <p:ph type="title"/>
          </p:nvPr>
        </p:nvSpPr>
        <p:spPr/>
        <p:txBody>
          <a:bodyPr/>
          <a:lstStyle/>
          <a:p>
            <a:r>
              <a:rPr lang="en-US" dirty="0"/>
              <a:t>Methodology</a:t>
            </a:r>
          </a:p>
        </p:txBody>
      </p:sp>
      <p:pic>
        <p:nvPicPr>
          <p:cNvPr id="4" name="Content Placeholder 3">
            <a:extLst>
              <a:ext uri="{FF2B5EF4-FFF2-40B4-BE49-F238E27FC236}">
                <a16:creationId xmlns:a16="http://schemas.microsoft.com/office/drawing/2014/main" id="{E43C354F-E791-49EE-982A-3E1DA9855C9F}"/>
              </a:ext>
            </a:extLst>
          </p:cNvPr>
          <p:cNvPicPr>
            <a:picLocks noGrp="1" noChangeAspect="1"/>
          </p:cNvPicPr>
          <p:nvPr>
            <p:ph idx="1"/>
          </p:nvPr>
        </p:nvPicPr>
        <p:blipFill>
          <a:blip r:embed="rId2"/>
          <a:stretch>
            <a:fillRect/>
          </a:stretch>
        </p:blipFill>
        <p:spPr>
          <a:xfrm>
            <a:off x="1162023" y="2248948"/>
            <a:ext cx="5729706" cy="3778250"/>
          </a:xfrm>
          <a:prstGeom prst="rect">
            <a:avLst/>
          </a:prstGeom>
        </p:spPr>
      </p:pic>
      <p:pic>
        <p:nvPicPr>
          <p:cNvPr id="5" name="Picture 4">
            <a:extLst>
              <a:ext uri="{FF2B5EF4-FFF2-40B4-BE49-F238E27FC236}">
                <a16:creationId xmlns:a16="http://schemas.microsoft.com/office/drawing/2014/main" id="{4737A5BF-3655-422B-A762-5EEE99899389}"/>
              </a:ext>
            </a:extLst>
          </p:cNvPr>
          <p:cNvPicPr>
            <a:picLocks noChangeAspect="1"/>
          </p:cNvPicPr>
          <p:nvPr/>
        </p:nvPicPr>
        <p:blipFill>
          <a:blip r:embed="rId3"/>
          <a:stretch>
            <a:fillRect/>
          </a:stretch>
        </p:blipFill>
        <p:spPr>
          <a:xfrm>
            <a:off x="7445130" y="1289119"/>
            <a:ext cx="4163929" cy="2139881"/>
          </a:xfrm>
          <a:prstGeom prst="rect">
            <a:avLst/>
          </a:prstGeom>
        </p:spPr>
      </p:pic>
      <p:pic>
        <p:nvPicPr>
          <p:cNvPr id="6" name="Picture 5">
            <a:extLst>
              <a:ext uri="{FF2B5EF4-FFF2-40B4-BE49-F238E27FC236}">
                <a16:creationId xmlns:a16="http://schemas.microsoft.com/office/drawing/2014/main" id="{063102C9-A043-4462-A4E8-2313300FE3D0}"/>
              </a:ext>
            </a:extLst>
          </p:cNvPr>
          <p:cNvPicPr>
            <a:picLocks noChangeAspect="1"/>
          </p:cNvPicPr>
          <p:nvPr/>
        </p:nvPicPr>
        <p:blipFill>
          <a:blip r:embed="rId4"/>
          <a:stretch>
            <a:fillRect/>
          </a:stretch>
        </p:blipFill>
        <p:spPr>
          <a:xfrm>
            <a:off x="7445131" y="3888991"/>
            <a:ext cx="4163929" cy="2969009"/>
          </a:xfrm>
          <a:prstGeom prst="rect">
            <a:avLst/>
          </a:prstGeom>
        </p:spPr>
      </p:pic>
    </p:spTree>
    <p:extLst>
      <p:ext uri="{BB962C8B-B14F-4D97-AF65-F5344CB8AC3E}">
        <p14:creationId xmlns:p14="http://schemas.microsoft.com/office/powerpoint/2010/main" val="78237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BE49-6FA9-43EA-A04F-9AA3959F4CBF}"/>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BFF4B3F0-82E1-4519-BBFA-3CADAF30483E}"/>
              </a:ext>
            </a:extLst>
          </p:cNvPr>
          <p:cNvSpPr>
            <a:spLocks noGrp="1"/>
          </p:cNvSpPr>
          <p:nvPr>
            <p:ph idx="1"/>
          </p:nvPr>
        </p:nvSpPr>
        <p:spPr>
          <a:xfrm>
            <a:off x="1493240" y="2133600"/>
            <a:ext cx="10108734" cy="3777622"/>
          </a:xfrm>
        </p:spPr>
        <p:txBody>
          <a:bodyPr/>
          <a:lstStyle/>
          <a:p>
            <a:pPr algn="just"/>
            <a:r>
              <a:rPr lang="en-US" dirty="0"/>
              <a:t>The demand of each distribution center is listed in Table 1. </a:t>
            </a:r>
          </a:p>
          <a:p>
            <a:pPr algn="just"/>
            <a:endParaRPr lang="en-US" dirty="0"/>
          </a:p>
          <a:p>
            <a:pPr algn="just"/>
            <a:r>
              <a:rPr lang="en-US" dirty="0"/>
              <a:t>The distances, tanker sizes, and tanker speeds listed in Table 2.</a:t>
            </a:r>
          </a:p>
          <a:p>
            <a:pPr algn="just"/>
            <a:endParaRPr lang="en-US" dirty="0"/>
          </a:p>
          <a:p>
            <a:pPr algn="just"/>
            <a:r>
              <a:rPr lang="en-US" dirty="0"/>
              <a:t>The assumptions used to perform the optimization are as follows: (a) the tankers are heterogeneous, (b) the tankers only park at the departing node, (c) each tanker returns to the departing node, (d) each tanker is loaded only at the departing node, (e) the customer demand is satisfied by one vehicle visit, (f) the transportation cost is proportional to the travel time, (g) the tanker speed is constant, (h) the tanker capacity is limited, and (</a:t>
            </a:r>
            <a:r>
              <a:rPr lang="en-US" dirty="0" err="1"/>
              <a:t>i</a:t>
            </a:r>
            <a:r>
              <a:rPr lang="en-US" dirty="0"/>
              <a:t>) each tanker is chartered for five years.</a:t>
            </a:r>
          </a:p>
          <a:p>
            <a:endParaRPr lang="en-US" dirty="0"/>
          </a:p>
        </p:txBody>
      </p:sp>
    </p:spTree>
    <p:extLst>
      <p:ext uri="{BB962C8B-B14F-4D97-AF65-F5344CB8AC3E}">
        <p14:creationId xmlns:p14="http://schemas.microsoft.com/office/powerpoint/2010/main" val="286680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464847-5697-45F3-A3E1-1A3354B3113D}"/>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40579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0EF7-AE05-4837-B810-904DB64F89A7}"/>
              </a:ext>
            </a:extLst>
          </p:cNvPr>
          <p:cNvSpPr>
            <a:spLocks noGrp="1"/>
          </p:cNvSpPr>
          <p:nvPr>
            <p:ph type="title"/>
          </p:nvPr>
        </p:nvSpPr>
        <p:spPr>
          <a:xfrm>
            <a:off x="2425145" y="274519"/>
            <a:ext cx="8911687" cy="1066535"/>
          </a:xfrm>
        </p:spPr>
        <p:txBody>
          <a:bodyPr/>
          <a:lstStyle/>
          <a:p>
            <a:r>
              <a:rPr lang="en-US" dirty="0"/>
              <a:t>Mathematical model</a:t>
            </a:r>
          </a:p>
        </p:txBody>
      </p:sp>
      <p:pic>
        <p:nvPicPr>
          <p:cNvPr id="4" name="Content Placeholder 3">
            <a:extLst>
              <a:ext uri="{FF2B5EF4-FFF2-40B4-BE49-F238E27FC236}">
                <a16:creationId xmlns:a16="http://schemas.microsoft.com/office/drawing/2014/main" id="{6742CE49-3BB8-48F5-8279-950D466422FA}"/>
              </a:ext>
            </a:extLst>
          </p:cNvPr>
          <p:cNvPicPr>
            <a:picLocks noGrp="1" noChangeAspect="1"/>
          </p:cNvPicPr>
          <p:nvPr>
            <p:ph idx="1"/>
          </p:nvPr>
        </p:nvPicPr>
        <p:blipFill>
          <a:blip r:embed="rId2"/>
          <a:stretch>
            <a:fillRect/>
          </a:stretch>
        </p:blipFill>
        <p:spPr>
          <a:xfrm>
            <a:off x="1375794" y="1527496"/>
            <a:ext cx="3489820" cy="4655191"/>
          </a:xfrm>
          <a:prstGeom prst="rect">
            <a:avLst/>
          </a:prstGeom>
        </p:spPr>
      </p:pic>
      <p:pic>
        <p:nvPicPr>
          <p:cNvPr id="5" name="Picture 4">
            <a:extLst>
              <a:ext uri="{FF2B5EF4-FFF2-40B4-BE49-F238E27FC236}">
                <a16:creationId xmlns:a16="http://schemas.microsoft.com/office/drawing/2014/main" id="{E5E889A9-DD4E-4A2F-A89B-86E5E7F1DA7F}"/>
              </a:ext>
            </a:extLst>
          </p:cNvPr>
          <p:cNvPicPr>
            <a:picLocks noChangeAspect="1"/>
          </p:cNvPicPr>
          <p:nvPr/>
        </p:nvPicPr>
        <p:blipFill>
          <a:blip r:embed="rId3"/>
          <a:stretch>
            <a:fillRect/>
          </a:stretch>
        </p:blipFill>
        <p:spPr>
          <a:xfrm>
            <a:off x="5797057" y="1527496"/>
            <a:ext cx="6151397" cy="1727434"/>
          </a:xfrm>
          <a:prstGeom prst="rect">
            <a:avLst/>
          </a:prstGeom>
        </p:spPr>
      </p:pic>
      <p:pic>
        <p:nvPicPr>
          <p:cNvPr id="6" name="Picture 5">
            <a:extLst>
              <a:ext uri="{FF2B5EF4-FFF2-40B4-BE49-F238E27FC236}">
                <a16:creationId xmlns:a16="http://schemas.microsoft.com/office/drawing/2014/main" id="{B34E3144-3D2C-43E1-AD6E-4F9282DE454E}"/>
              </a:ext>
            </a:extLst>
          </p:cNvPr>
          <p:cNvPicPr>
            <a:picLocks noChangeAspect="1"/>
          </p:cNvPicPr>
          <p:nvPr/>
        </p:nvPicPr>
        <p:blipFill>
          <a:blip r:embed="rId4"/>
          <a:stretch>
            <a:fillRect/>
          </a:stretch>
        </p:blipFill>
        <p:spPr>
          <a:xfrm>
            <a:off x="5851926" y="2883360"/>
            <a:ext cx="6096528" cy="1091279"/>
          </a:xfrm>
          <a:prstGeom prst="rect">
            <a:avLst/>
          </a:prstGeom>
        </p:spPr>
      </p:pic>
      <p:pic>
        <p:nvPicPr>
          <p:cNvPr id="7" name="Picture 6">
            <a:extLst>
              <a:ext uri="{FF2B5EF4-FFF2-40B4-BE49-F238E27FC236}">
                <a16:creationId xmlns:a16="http://schemas.microsoft.com/office/drawing/2014/main" id="{33DA9BCE-9914-4E8A-B179-39D3F428EA20}"/>
              </a:ext>
            </a:extLst>
          </p:cNvPr>
          <p:cNvPicPr>
            <a:picLocks noChangeAspect="1"/>
          </p:cNvPicPr>
          <p:nvPr/>
        </p:nvPicPr>
        <p:blipFill>
          <a:blip r:embed="rId5"/>
          <a:stretch>
            <a:fillRect/>
          </a:stretch>
        </p:blipFill>
        <p:spPr>
          <a:xfrm>
            <a:off x="5851926" y="3974639"/>
            <a:ext cx="6096528" cy="2341067"/>
          </a:xfrm>
          <a:prstGeom prst="rect">
            <a:avLst/>
          </a:prstGeom>
        </p:spPr>
      </p:pic>
    </p:spTree>
    <p:extLst>
      <p:ext uri="{BB962C8B-B14F-4D97-AF65-F5344CB8AC3E}">
        <p14:creationId xmlns:p14="http://schemas.microsoft.com/office/powerpoint/2010/main" val="89212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3109-0020-4A15-9824-21E18D0CF928}"/>
              </a:ext>
            </a:extLst>
          </p:cNvPr>
          <p:cNvSpPr>
            <a:spLocks noGrp="1"/>
          </p:cNvSpPr>
          <p:nvPr>
            <p:ph type="title"/>
          </p:nvPr>
        </p:nvSpPr>
        <p:spPr/>
        <p:txBody>
          <a:bodyPr/>
          <a:lstStyle/>
          <a:p>
            <a:r>
              <a:rPr lang="en-US" dirty="0"/>
              <a:t>Mathematical model</a:t>
            </a:r>
          </a:p>
        </p:txBody>
      </p:sp>
      <p:sp>
        <p:nvSpPr>
          <p:cNvPr id="3" name="Content Placeholder 2">
            <a:extLst>
              <a:ext uri="{FF2B5EF4-FFF2-40B4-BE49-F238E27FC236}">
                <a16:creationId xmlns:a16="http://schemas.microsoft.com/office/drawing/2014/main" id="{66336EE5-D9B2-45C5-A270-6666F816DAB6}"/>
              </a:ext>
            </a:extLst>
          </p:cNvPr>
          <p:cNvSpPr>
            <a:spLocks noGrp="1"/>
          </p:cNvSpPr>
          <p:nvPr>
            <p:ph idx="1"/>
          </p:nvPr>
        </p:nvSpPr>
        <p:spPr>
          <a:xfrm>
            <a:off x="1635853" y="2063691"/>
            <a:ext cx="9868759" cy="4613945"/>
          </a:xfrm>
        </p:spPr>
        <p:txBody>
          <a:bodyPr/>
          <a:lstStyle/>
          <a:p>
            <a:pPr algn="just"/>
            <a:r>
              <a:rPr lang="en-US" dirty="0"/>
              <a:t>The first objective is the minimization of the total cost which is defined by Eq. (1). The total cost includes two terms i.e., fuel cost and charter cost. The first term is the fuel cost which is calculated by computing fuel consumption as a function of the ship’s speed and load (Eq. (2)).</a:t>
            </a:r>
          </a:p>
          <a:p>
            <a:pPr algn="just"/>
            <a:endParaRPr lang="en-US" dirty="0"/>
          </a:p>
          <a:p>
            <a:pPr algn="just"/>
            <a:r>
              <a:rPr lang="en-US" dirty="0"/>
              <a:t>The second objective is CO2 emissions (Eq.4 taken from Hickman et al.,1999), the emission that is accounted only the direct emissions from logistic activities. </a:t>
            </a:r>
          </a:p>
          <a:p>
            <a:pPr algn="just"/>
            <a:endParaRPr lang="en-US" dirty="0"/>
          </a:p>
          <a:p>
            <a:pPr algn="just"/>
            <a:r>
              <a:rPr lang="en-US" dirty="0"/>
              <a:t>Both objectives are conflicting in terms that if one objective is to be minimized then the other will be maximized, hence MOO needs to be performed to select the optimal point from these conflicting objectives.</a:t>
            </a:r>
          </a:p>
          <a:p>
            <a:endParaRPr lang="en-US" dirty="0"/>
          </a:p>
        </p:txBody>
      </p:sp>
    </p:spTree>
    <p:extLst>
      <p:ext uri="{BB962C8B-B14F-4D97-AF65-F5344CB8AC3E}">
        <p14:creationId xmlns:p14="http://schemas.microsoft.com/office/powerpoint/2010/main" val="327477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8B36-D86C-48AA-B807-06BD58F521A6}"/>
              </a:ext>
            </a:extLst>
          </p:cNvPr>
          <p:cNvSpPr>
            <a:spLocks noGrp="1"/>
          </p:cNvSpPr>
          <p:nvPr>
            <p:ph type="title"/>
          </p:nvPr>
        </p:nvSpPr>
        <p:spPr/>
        <p:txBody>
          <a:bodyPr/>
          <a:lstStyle/>
          <a:p>
            <a:r>
              <a:rPr lang="en-US" dirty="0"/>
              <a:t>Mathematical model</a:t>
            </a:r>
          </a:p>
        </p:txBody>
      </p:sp>
      <p:sp>
        <p:nvSpPr>
          <p:cNvPr id="3" name="Content Placeholder 2">
            <a:extLst>
              <a:ext uri="{FF2B5EF4-FFF2-40B4-BE49-F238E27FC236}">
                <a16:creationId xmlns:a16="http://schemas.microsoft.com/office/drawing/2014/main" id="{A8A1CD49-FE09-4A57-A565-939FE3E1B3D7}"/>
              </a:ext>
            </a:extLst>
          </p:cNvPr>
          <p:cNvSpPr>
            <a:spLocks noGrp="1"/>
          </p:cNvSpPr>
          <p:nvPr>
            <p:ph idx="1"/>
          </p:nvPr>
        </p:nvSpPr>
        <p:spPr>
          <a:xfrm>
            <a:off x="2046914" y="1806428"/>
            <a:ext cx="9457698" cy="4325923"/>
          </a:xfrm>
        </p:spPr>
        <p:txBody>
          <a:bodyPr>
            <a:normAutofit lnSpcReduction="10000"/>
          </a:bodyPr>
          <a:lstStyle/>
          <a:p>
            <a:pPr algn="just"/>
            <a:r>
              <a:rPr lang="en-US" dirty="0"/>
              <a:t>The ɛ-constraint method is selected to perform MOO due to its simplicity, able to depict the whole non-dominated solution in a feasible region, and does not need weighting. </a:t>
            </a:r>
          </a:p>
          <a:p>
            <a:pPr algn="just"/>
            <a:endParaRPr lang="en-US" dirty="0"/>
          </a:p>
          <a:p>
            <a:pPr algn="just"/>
            <a:r>
              <a:rPr lang="en-US" dirty="0"/>
              <a:t>The ɛ-constraint method is performed by optimizing one objective and make the other as a constraint with the value of ɛ. The process is repeated with different values of ɛ until the Pareto frontier is formed.</a:t>
            </a:r>
          </a:p>
          <a:p>
            <a:pPr algn="just"/>
            <a:endParaRPr lang="en-US" dirty="0"/>
          </a:p>
          <a:p>
            <a:pPr algn="just"/>
            <a:r>
              <a:rPr lang="en-US" dirty="0"/>
              <a:t>Subsequently, the optimal point from a set of optimal point in the Pareto frontier is chosen using the TOPSIS method which is carried out based on the concept that the chosen point is the one that is closest to the positive ideal solution (i.e. the combination points of the best value from both objectives) and farthest to the negative ideal solution (i.e. the com-bination point of the worst value from both of the objectives).</a:t>
            </a:r>
          </a:p>
          <a:p>
            <a:endParaRPr lang="en-US" dirty="0"/>
          </a:p>
        </p:txBody>
      </p:sp>
    </p:spTree>
    <p:extLst>
      <p:ext uri="{BB962C8B-B14F-4D97-AF65-F5344CB8AC3E}">
        <p14:creationId xmlns:p14="http://schemas.microsoft.com/office/powerpoint/2010/main" val="272829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AB88-D719-4EEF-AD6F-143817E5CC2B}"/>
              </a:ext>
            </a:extLst>
          </p:cNvPr>
          <p:cNvSpPr>
            <a:spLocks noGrp="1"/>
          </p:cNvSpPr>
          <p:nvPr>
            <p:ph type="title"/>
          </p:nvPr>
        </p:nvSpPr>
        <p:spPr>
          <a:xfrm>
            <a:off x="2198643" y="280859"/>
            <a:ext cx="8911687" cy="961410"/>
          </a:xfrm>
        </p:spPr>
        <p:txBody>
          <a:bodyPr/>
          <a:lstStyle/>
          <a:p>
            <a:r>
              <a:rPr lang="en-US" dirty="0"/>
              <a:t>Mathematical model</a:t>
            </a:r>
          </a:p>
        </p:txBody>
      </p:sp>
      <p:pic>
        <p:nvPicPr>
          <p:cNvPr id="4" name="Content Placeholder 3">
            <a:extLst>
              <a:ext uri="{FF2B5EF4-FFF2-40B4-BE49-F238E27FC236}">
                <a16:creationId xmlns:a16="http://schemas.microsoft.com/office/drawing/2014/main" id="{57AE0F49-7A3C-479E-B1CF-66797E901630}"/>
              </a:ext>
            </a:extLst>
          </p:cNvPr>
          <p:cNvPicPr>
            <a:picLocks noGrp="1" noChangeAspect="1"/>
          </p:cNvPicPr>
          <p:nvPr>
            <p:ph idx="1"/>
          </p:nvPr>
        </p:nvPicPr>
        <p:blipFill>
          <a:blip r:embed="rId2"/>
          <a:stretch>
            <a:fillRect/>
          </a:stretch>
        </p:blipFill>
        <p:spPr>
          <a:xfrm>
            <a:off x="1576078" y="1493939"/>
            <a:ext cx="5078408" cy="1761897"/>
          </a:xfrm>
          <a:prstGeom prst="rect">
            <a:avLst/>
          </a:prstGeom>
        </p:spPr>
      </p:pic>
      <p:pic>
        <p:nvPicPr>
          <p:cNvPr id="5" name="Picture 4">
            <a:extLst>
              <a:ext uri="{FF2B5EF4-FFF2-40B4-BE49-F238E27FC236}">
                <a16:creationId xmlns:a16="http://schemas.microsoft.com/office/drawing/2014/main" id="{AA86C275-2CEB-4DBF-880C-E90B665D8E01}"/>
              </a:ext>
            </a:extLst>
          </p:cNvPr>
          <p:cNvPicPr>
            <a:picLocks noChangeAspect="1"/>
          </p:cNvPicPr>
          <p:nvPr/>
        </p:nvPicPr>
        <p:blipFill>
          <a:blip r:embed="rId3"/>
          <a:stretch>
            <a:fillRect/>
          </a:stretch>
        </p:blipFill>
        <p:spPr>
          <a:xfrm>
            <a:off x="1576078" y="3429000"/>
            <a:ext cx="5078408" cy="3237257"/>
          </a:xfrm>
          <a:prstGeom prst="rect">
            <a:avLst/>
          </a:prstGeom>
        </p:spPr>
      </p:pic>
      <p:pic>
        <p:nvPicPr>
          <p:cNvPr id="6" name="Picture 5">
            <a:extLst>
              <a:ext uri="{FF2B5EF4-FFF2-40B4-BE49-F238E27FC236}">
                <a16:creationId xmlns:a16="http://schemas.microsoft.com/office/drawing/2014/main" id="{119C406E-526A-4A9A-A6C1-F1449D51C49A}"/>
              </a:ext>
            </a:extLst>
          </p:cNvPr>
          <p:cNvPicPr>
            <a:picLocks noChangeAspect="1"/>
          </p:cNvPicPr>
          <p:nvPr/>
        </p:nvPicPr>
        <p:blipFill>
          <a:blip r:embed="rId4"/>
          <a:stretch>
            <a:fillRect/>
          </a:stretch>
        </p:blipFill>
        <p:spPr>
          <a:xfrm>
            <a:off x="6795083" y="1493939"/>
            <a:ext cx="5226341" cy="5172318"/>
          </a:xfrm>
          <a:prstGeom prst="rect">
            <a:avLst/>
          </a:prstGeom>
        </p:spPr>
      </p:pic>
    </p:spTree>
    <p:extLst>
      <p:ext uri="{BB962C8B-B14F-4D97-AF65-F5344CB8AC3E}">
        <p14:creationId xmlns:p14="http://schemas.microsoft.com/office/powerpoint/2010/main" val="402178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9167-0107-45CD-975B-717B6F740348}"/>
              </a:ext>
            </a:extLst>
          </p:cNvPr>
          <p:cNvSpPr>
            <a:spLocks noGrp="1"/>
          </p:cNvSpPr>
          <p:nvPr>
            <p:ph type="title"/>
          </p:nvPr>
        </p:nvSpPr>
        <p:spPr/>
        <p:txBody>
          <a:bodyPr/>
          <a:lstStyle/>
          <a:p>
            <a:r>
              <a:rPr lang="en-US" dirty="0"/>
              <a:t>Results &amp; discussion</a:t>
            </a:r>
          </a:p>
        </p:txBody>
      </p:sp>
      <p:sp>
        <p:nvSpPr>
          <p:cNvPr id="3" name="Content Placeholder 2">
            <a:extLst>
              <a:ext uri="{FF2B5EF4-FFF2-40B4-BE49-F238E27FC236}">
                <a16:creationId xmlns:a16="http://schemas.microsoft.com/office/drawing/2014/main" id="{4413F935-344A-42C3-B582-986A39CACBC4}"/>
              </a:ext>
            </a:extLst>
          </p:cNvPr>
          <p:cNvSpPr>
            <a:spLocks noGrp="1"/>
          </p:cNvSpPr>
          <p:nvPr>
            <p:ph idx="1"/>
          </p:nvPr>
        </p:nvSpPr>
        <p:spPr>
          <a:xfrm>
            <a:off x="2273417" y="1812022"/>
            <a:ext cx="9231195" cy="4588778"/>
          </a:xfrm>
        </p:spPr>
        <p:txBody>
          <a:bodyPr/>
          <a:lstStyle/>
          <a:p>
            <a:pPr algn="just"/>
            <a:r>
              <a:rPr lang="en-US" sz="2000" dirty="0"/>
              <a:t>First, an optimization model of transport costs and CO2 emissions is developed. Subsequently, the index modules, parameters, and limitations/constraints are set. The initial step of the optimization is to perform a route search by minimizing the transportation cost (Z1). Subsequently, minimization of the CO2 emissions (Z2) is continued using the same method as that used for the Z1optimiza-tion. </a:t>
            </a:r>
          </a:p>
          <a:p>
            <a:pPr algn="just"/>
            <a:endParaRPr lang="en-US" sz="2000" dirty="0"/>
          </a:p>
          <a:p>
            <a:pPr algn="just"/>
            <a:r>
              <a:rPr lang="en-US" sz="2000" dirty="0"/>
              <a:t>Based on the Z1 and Z2 optimization results, the relationship between the transportation cost and CO2 emission is analyzed.</a:t>
            </a:r>
          </a:p>
          <a:p>
            <a:pPr algn="just"/>
            <a:endParaRPr lang="en-US" sz="2000" dirty="0"/>
          </a:p>
          <a:p>
            <a:endParaRPr lang="en-US" dirty="0"/>
          </a:p>
        </p:txBody>
      </p:sp>
    </p:spTree>
    <p:extLst>
      <p:ext uri="{BB962C8B-B14F-4D97-AF65-F5344CB8AC3E}">
        <p14:creationId xmlns:p14="http://schemas.microsoft.com/office/powerpoint/2010/main" val="2988375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7658-7497-4A2A-939A-8FDD5E05C28F}"/>
              </a:ext>
            </a:extLst>
          </p:cNvPr>
          <p:cNvSpPr>
            <a:spLocks noGrp="1"/>
          </p:cNvSpPr>
          <p:nvPr>
            <p:ph type="title"/>
          </p:nvPr>
        </p:nvSpPr>
        <p:spPr/>
        <p:txBody>
          <a:bodyPr>
            <a:normAutofit fontScale="90000"/>
          </a:bodyPr>
          <a:lstStyle/>
          <a:p>
            <a:r>
              <a:rPr lang="en-US" dirty="0"/>
              <a:t>Constant speed case</a:t>
            </a:r>
            <a:br>
              <a:rPr lang="en-US" dirty="0"/>
            </a:br>
            <a:r>
              <a:rPr lang="en-US" sz="2700" dirty="0"/>
              <a:t>Transportation cost and CO</a:t>
            </a:r>
            <a:r>
              <a:rPr lang="en-US" sz="1600" dirty="0"/>
              <a:t>2</a:t>
            </a:r>
            <a:r>
              <a:rPr lang="en-US" sz="2700" dirty="0"/>
              <a:t> emission in Z</a:t>
            </a:r>
            <a:r>
              <a:rPr lang="en-US" sz="1800" dirty="0"/>
              <a:t>1</a:t>
            </a:r>
            <a:r>
              <a:rPr lang="en-US" sz="2700" dirty="0"/>
              <a:t> minimization scenario</a:t>
            </a:r>
          </a:p>
        </p:txBody>
      </p:sp>
      <p:sp>
        <p:nvSpPr>
          <p:cNvPr id="3" name="Content Placeholder 2">
            <a:extLst>
              <a:ext uri="{FF2B5EF4-FFF2-40B4-BE49-F238E27FC236}">
                <a16:creationId xmlns:a16="http://schemas.microsoft.com/office/drawing/2014/main" id="{0EC2781A-D239-46D9-B082-D506BE1B30C1}"/>
              </a:ext>
            </a:extLst>
          </p:cNvPr>
          <p:cNvSpPr>
            <a:spLocks noGrp="1"/>
          </p:cNvSpPr>
          <p:nvPr>
            <p:ph idx="1"/>
          </p:nvPr>
        </p:nvSpPr>
        <p:spPr>
          <a:xfrm>
            <a:off x="2589212" y="2133599"/>
            <a:ext cx="8915400" cy="4560815"/>
          </a:xfrm>
        </p:spPr>
        <p:txBody>
          <a:bodyPr/>
          <a:lstStyle/>
          <a:p>
            <a:pPr algn="just"/>
            <a:r>
              <a:rPr lang="en-US" dirty="0"/>
              <a:t>The distribution route in the Z</a:t>
            </a:r>
            <a:r>
              <a:rPr lang="en-US" sz="1200" dirty="0"/>
              <a:t>1</a:t>
            </a:r>
            <a:r>
              <a:rPr lang="en-US" dirty="0"/>
              <a:t> minimization scenario tends to maximize the utilization of a transit terminal (locations 3–6). MR ships 4–8 are dedicated to the transit terminals as departure and return points. The supplies from the Kasim refinery (location 2) are transferred directly to the distribution centers in northern and southern Papua.</a:t>
            </a:r>
          </a:p>
          <a:p>
            <a:pPr algn="just"/>
            <a:r>
              <a:rPr lang="en-US" dirty="0"/>
              <a:t>Based on the optimum routes mentioned above, the charter cost constitutes approximately 63% of the total transportation cost.</a:t>
            </a:r>
          </a:p>
          <a:p>
            <a:endParaRPr lang="en-US" dirty="0"/>
          </a:p>
        </p:txBody>
      </p:sp>
      <p:pic>
        <p:nvPicPr>
          <p:cNvPr id="4" name="Picture 3">
            <a:extLst>
              <a:ext uri="{FF2B5EF4-FFF2-40B4-BE49-F238E27FC236}">
                <a16:creationId xmlns:a16="http://schemas.microsoft.com/office/drawing/2014/main" id="{F2DA312D-AA81-4A6A-A876-56F3183AEDA0}"/>
              </a:ext>
            </a:extLst>
          </p:cNvPr>
          <p:cNvPicPr>
            <a:picLocks noChangeAspect="1"/>
          </p:cNvPicPr>
          <p:nvPr/>
        </p:nvPicPr>
        <p:blipFill>
          <a:blip r:embed="rId2"/>
          <a:stretch>
            <a:fillRect/>
          </a:stretch>
        </p:blipFill>
        <p:spPr>
          <a:xfrm>
            <a:off x="2589212" y="4555222"/>
            <a:ext cx="8915400" cy="2139193"/>
          </a:xfrm>
          <a:prstGeom prst="rect">
            <a:avLst/>
          </a:prstGeom>
        </p:spPr>
      </p:pic>
    </p:spTree>
    <p:extLst>
      <p:ext uri="{BB962C8B-B14F-4D97-AF65-F5344CB8AC3E}">
        <p14:creationId xmlns:p14="http://schemas.microsoft.com/office/powerpoint/2010/main" val="1113364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80C57-2421-4A93-B2AC-55CC8EFEAFC5}"/>
              </a:ext>
            </a:extLst>
          </p:cNvPr>
          <p:cNvSpPr>
            <a:spLocks noGrp="1"/>
          </p:cNvSpPr>
          <p:nvPr>
            <p:ph type="title"/>
          </p:nvPr>
        </p:nvSpPr>
        <p:spPr/>
        <p:txBody>
          <a:bodyPr>
            <a:normAutofit/>
          </a:bodyPr>
          <a:lstStyle/>
          <a:p>
            <a:r>
              <a:rPr lang="en-US" sz="3200" dirty="0"/>
              <a:t>Transportation cost and CO</a:t>
            </a:r>
            <a:r>
              <a:rPr lang="en-US" sz="1600" dirty="0"/>
              <a:t>2</a:t>
            </a:r>
            <a:r>
              <a:rPr lang="en-US" sz="3200" dirty="0"/>
              <a:t> emissions in Z</a:t>
            </a:r>
            <a:r>
              <a:rPr lang="en-US" sz="1600" dirty="0"/>
              <a:t>2</a:t>
            </a:r>
            <a:r>
              <a:rPr lang="en-US" sz="3200" dirty="0"/>
              <a:t> minimization scenario</a:t>
            </a:r>
          </a:p>
        </p:txBody>
      </p:sp>
      <p:sp>
        <p:nvSpPr>
          <p:cNvPr id="3" name="Content Placeholder 2">
            <a:extLst>
              <a:ext uri="{FF2B5EF4-FFF2-40B4-BE49-F238E27FC236}">
                <a16:creationId xmlns:a16="http://schemas.microsoft.com/office/drawing/2014/main" id="{FA305AED-5E11-437E-A1DB-5516306F7B89}"/>
              </a:ext>
            </a:extLst>
          </p:cNvPr>
          <p:cNvSpPr>
            <a:spLocks noGrp="1"/>
          </p:cNvSpPr>
          <p:nvPr>
            <p:ph idx="1"/>
          </p:nvPr>
        </p:nvSpPr>
        <p:spPr/>
        <p:txBody>
          <a:bodyPr/>
          <a:lstStyle/>
          <a:p>
            <a:pPr algn="just"/>
            <a:r>
              <a:rPr lang="en-US" dirty="0"/>
              <a:t>In this scenario, the tankers prefer to deliver directly from the Balikpapan refinery (location 1) to the distribution centers. The transit terminal locations (locations 3–6) are only utilized as sources of supply to meet the small portion of demand from the distribution centers. Hence, only MR ships 5–8 are dedicated to the transit terminals as the departure and return points. Concurrently, the supply route from the Kasim refinery (location 2) is the same as that for the Z1 minimization scenario.</a:t>
            </a:r>
          </a:p>
          <a:p>
            <a:endParaRPr lang="en-US" dirty="0"/>
          </a:p>
        </p:txBody>
      </p:sp>
      <p:pic>
        <p:nvPicPr>
          <p:cNvPr id="4" name="Picture 3">
            <a:extLst>
              <a:ext uri="{FF2B5EF4-FFF2-40B4-BE49-F238E27FC236}">
                <a16:creationId xmlns:a16="http://schemas.microsoft.com/office/drawing/2014/main" id="{7D74450B-AE7D-49A7-B3FF-6743C0779A26}"/>
              </a:ext>
            </a:extLst>
          </p:cNvPr>
          <p:cNvPicPr>
            <a:picLocks noChangeAspect="1"/>
          </p:cNvPicPr>
          <p:nvPr/>
        </p:nvPicPr>
        <p:blipFill>
          <a:blip r:embed="rId2"/>
          <a:stretch>
            <a:fillRect/>
          </a:stretch>
        </p:blipFill>
        <p:spPr>
          <a:xfrm>
            <a:off x="2743200" y="4377255"/>
            <a:ext cx="8836914" cy="2480745"/>
          </a:xfrm>
          <a:prstGeom prst="rect">
            <a:avLst/>
          </a:prstGeom>
        </p:spPr>
      </p:pic>
    </p:spTree>
    <p:extLst>
      <p:ext uri="{BB962C8B-B14F-4D97-AF65-F5344CB8AC3E}">
        <p14:creationId xmlns:p14="http://schemas.microsoft.com/office/powerpoint/2010/main" val="40146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AAD6-BBAD-4A1F-A65D-84969FCEB553}"/>
              </a:ext>
            </a:extLst>
          </p:cNvPr>
          <p:cNvSpPr>
            <a:spLocks noGrp="1"/>
          </p:cNvSpPr>
          <p:nvPr>
            <p:ph type="title"/>
          </p:nvPr>
        </p:nvSpPr>
        <p:spPr/>
        <p:txBody>
          <a:bodyPr>
            <a:normAutofit/>
          </a:bodyPr>
          <a:lstStyle/>
          <a:p>
            <a:r>
              <a:rPr lang="en-US" sz="6600"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F9433B7D-B3BA-469D-889D-55C2740A49F9}"/>
              </a:ext>
            </a:extLst>
          </p:cNvPr>
          <p:cNvSpPr>
            <a:spLocks noGrp="1"/>
          </p:cNvSpPr>
          <p:nvPr>
            <p:ph idx="1"/>
          </p:nvPr>
        </p:nvSpPr>
        <p:spPr/>
        <p:txBody>
          <a:bodyPr/>
          <a:lstStyle/>
          <a:p>
            <a:pPr algn="just"/>
            <a:r>
              <a:rPr lang="en-US" sz="3200" dirty="0">
                <a:latin typeface="Times New Roman" panose="02020603050405020304" pitchFamily="18" charset="0"/>
                <a:cs typeface="Times New Roman" panose="02020603050405020304" pitchFamily="18" charset="0"/>
              </a:rPr>
              <a:t>1. Introduction</a:t>
            </a:r>
          </a:p>
          <a:p>
            <a:pPr algn="just"/>
            <a:r>
              <a:rPr lang="en-US" sz="3200" dirty="0">
                <a:latin typeface="Times New Roman" panose="02020603050405020304" pitchFamily="18" charset="0"/>
                <a:cs typeface="Times New Roman" panose="02020603050405020304" pitchFamily="18" charset="0"/>
              </a:rPr>
              <a:t>2. Literature review </a:t>
            </a:r>
          </a:p>
          <a:p>
            <a:pPr algn="just"/>
            <a:r>
              <a:rPr lang="en-US" sz="3200" dirty="0">
                <a:latin typeface="Times New Roman" panose="02020603050405020304" pitchFamily="18" charset="0"/>
                <a:cs typeface="Times New Roman" panose="02020603050405020304" pitchFamily="18" charset="0"/>
              </a:rPr>
              <a:t>3. Methodology </a:t>
            </a:r>
          </a:p>
          <a:p>
            <a:pPr algn="just"/>
            <a:r>
              <a:rPr lang="en-US" sz="3200" dirty="0">
                <a:latin typeface="Times New Roman" panose="02020603050405020304" pitchFamily="18" charset="0"/>
                <a:cs typeface="Times New Roman" panose="02020603050405020304" pitchFamily="18" charset="0"/>
              </a:rPr>
              <a:t>4. Empirical results and discussion</a:t>
            </a:r>
          </a:p>
          <a:p>
            <a:pPr algn="just"/>
            <a:r>
              <a:rPr lang="en-US" sz="3200" dirty="0">
                <a:latin typeface="Times New Roman" panose="02020603050405020304" pitchFamily="18" charset="0"/>
                <a:cs typeface="Times New Roman" panose="02020603050405020304" pitchFamily="18" charset="0"/>
              </a:rPr>
              <a:t>5. Conclusions and Contributions</a:t>
            </a:r>
          </a:p>
          <a:p>
            <a:pPr marL="0" indent="0" algn="just">
              <a:buNone/>
            </a:pP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2153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C6C1-E766-4F82-9933-6C7DA5999604}"/>
              </a:ext>
            </a:extLst>
          </p:cNvPr>
          <p:cNvSpPr>
            <a:spLocks noGrp="1"/>
          </p:cNvSpPr>
          <p:nvPr>
            <p:ph type="title"/>
          </p:nvPr>
        </p:nvSpPr>
        <p:spPr/>
        <p:txBody>
          <a:bodyPr/>
          <a:lstStyle/>
          <a:p>
            <a:r>
              <a:rPr lang="en-US" dirty="0"/>
              <a:t>MOO scenario</a:t>
            </a:r>
          </a:p>
        </p:txBody>
      </p:sp>
      <p:sp>
        <p:nvSpPr>
          <p:cNvPr id="3" name="Content Placeholder 2">
            <a:extLst>
              <a:ext uri="{FF2B5EF4-FFF2-40B4-BE49-F238E27FC236}">
                <a16:creationId xmlns:a16="http://schemas.microsoft.com/office/drawing/2014/main" id="{DF58A087-BAA1-48AF-AF71-7F1B8FD78B3D}"/>
              </a:ext>
            </a:extLst>
          </p:cNvPr>
          <p:cNvSpPr>
            <a:spLocks noGrp="1"/>
          </p:cNvSpPr>
          <p:nvPr>
            <p:ph idx="1"/>
          </p:nvPr>
        </p:nvSpPr>
        <p:spPr/>
        <p:txBody>
          <a:bodyPr/>
          <a:lstStyle/>
          <a:p>
            <a:pPr algn="just"/>
            <a:r>
              <a:rPr lang="en-US" dirty="0"/>
              <a:t>Scenario Based on the results of the single-objective optimization, it can be concluded that the two objective functions are conflicting. The study shows that the total cost is optimal by maximizing the utilization of transit terminal while the emission is minimized when the shipping is direct. Thus, MOO is conducted to obtain the best possible solution that are compromised with each objective i.e. the trade off point.</a:t>
            </a:r>
          </a:p>
          <a:p>
            <a:pPr algn="just"/>
            <a:endParaRPr lang="en-US" dirty="0"/>
          </a:p>
          <a:p>
            <a:endParaRPr lang="en-US" dirty="0"/>
          </a:p>
        </p:txBody>
      </p:sp>
      <p:pic>
        <p:nvPicPr>
          <p:cNvPr id="4" name="Picture 3">
            <a:extLst>
              <a:ext uri="{FF2B5EF4-FFF2-40B4-BE49-F238E27FC236}">
                <a16:creationId xmlns:a16="http://schemas.microsoft.com/office/drawing/2014/main" id="{AFB79EB3-14FE-49EF-8BDB-5714F459B288}"/>
              </a:ext>
            </a:extLst>
          </p:cNvPr>
          <p:cNvPicPr>
            <a:picLocks noChangeAspect="1"/>
          </p:cNvPicPr>
          <p:nvPr/>
        </p:nvPicPr>
        <p:blipFill>
          <a:blip r:embed="rId2"/>
          <a:stretch>
            <a:fillRect/>
          </a:stretch>
        </p:blipFill>
        <p:spPr>
          <a:xfrm>
            <a:off x="2589212" y="4253218"/>
            <a:ext cx="8915400" cy="2453780"/>
          </a:xfrm>
          <a:prstGeom prst="rect">
            <a:avLst/>
          </a:prstGeom>
        </p:spPr>
      </p:pic>
    </p:spTree>
    <p:extLst>
      <p:ext uri="{BB962C8B-B14F-4D97-AF65-F5344CB8AC3E}">
        <p14:creationId xmlns:p14="http://schemas.microsoft.com/office/powerpoint/2010/main" val="3494006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A030-98C1-4881-8105-928D306DC461}"/>
              </a:ext>
            </a:extLst>
          </p:cNvPr>
          <p:cNvSpPr>
            <a:spLocks noGrp="1"/>
          </p:cNvSpPr>
          <p:nvPr>
            <p:ph type="title"/>
          </p:nvPr>
        </p:nvSpPr>
        <p:spPr/>
        <p:txBody>
          <a:bodyPr/>
          <a:lstStyle/>
          <a:p>
            <a:r>
              <a:rPr lang="en-US" dirty="0"/>
              <a:t>MOO scenario</a:t>
            </a:r>
          </a:p>
        </p:txBody>
      </p:sp>
      <p:sp>
        <p:nvSpPr>
          <p:cNvPr id="3" name="Content Placeholder 2">
            <a:extLst>
              <a:ext uri="{FF2B5EF4-FFF2-40B4-BE49-F238E27FC236}">
                <a16:creationId xmlns:a16="http://schemas.microsoft.com/office/drawing/2014/main" id="{4A9DF84B-0F10-4B96-B625-6170A0D13F9D}"/>
              </a:ext>
            </a:extLst>
          </p:cNvPr>
          <p:cNvSpPr>
            <a:spLocks noGrp="1"/>
          </p:cNvSpPr>
          <p:nvPr>
            <p:ph idx="1"/>
          </p:nvPr>
        </p:nvSpPr>
        <p:spPr>
          <a:xfrm>
            <a:off x="2589212" y="2133600"/>
            <a:ext cx="8915400" cy="4724400"/>
          </a:xfrm>
        </p:spPr>
        <p:txBody>
          <a:bodyPr/>
          <a:lstStyle/>
          <a:p>
            <a:pPr algn="just"/>
            <a:r>
              <a:rPr lang="en-US" sz="2000" dirty="0"/>
              <a:t>The ideal positive point on the Pareto curve is (26.91; 3725),and the ideal negative point is (62.7; 4350). The trade-off value is obtained at ɛ= 0.5 based on the largest closeness coefficient (Ci)obtained using the TOPSIS method. The Ci value indicates that the trade-off point has the smallest Euclidean distance to the ideal positive point (Si+) and the farthest distance to the negative-ideal point(Si-), as can be inferred from Table 6:</a:t>
            </a:r>
          </a:p>
          <a:p>
            <a:endParaRPr lang="en-US" dirty="0"/>
          </a:p>
        </p:txBody>
      </p:sp>
      <p:pic>
        <p:nvPicPr>
          <p:cNvPr id="4" name="Picture 3">
            <a:extLst>
              <a:ext uri="{FF2B5EF4-FFF2-40B4-BE49-F238E27FC236}">
                <a16:creationId xmlns:a16="http://schemas.microsoft.com/office/drawing/2014/main" id="{FAD1952D-E351-4893-BE24-B0B060B7FEF9}"/>
              </a:ext>
            </a:extLst>
          </p:cNvPr>
          <p:cNvPicPr>
            <a:picLocks noChangeAspect="1"/>
          </p:cNvPicPr>
          <p:nvPr/>
        </p:nvPicPr>
        <p:blipFill>
          <a:blip r:embed="rId2"/>
          <a:stretch>
            <a:fillRect/>
          </a:stretch>
        </p:blipFill>
        <p:spPr>
          <a:xfrm>
            <a:off x="2589212" y="4554523"/>
            <a:ext cx="8915400" cy="2243522"/>
          </a:xfrm>
          <a:prstGeom prst="rect">
            <a:avLst/>
          </a:prstGeom>
        </p:spPr>
      </p:pic>
    </p:spTree>
    <p:extLst>
      <p:ext uri="{BB962C8B-B14F-4D97-AF65-F5344CB8AC3E}">
        <p14:creationId xmlns:p14="http://schemas.microsoft.com/office/powerpoint/2010/main" val="231699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E210-C7E9-4A4D-A8BD-FD74CA1E680D}"/>
              </a:ext>
            </a:extLst>
          </p:cNvPr>
          <p:cNvSpPr>
            <a:spLocks noGrp="1"/>
          </p:cNvSpPr>
          <p:nvPr>
            <p:ph type="title"/>
          </p:nvPr>
        </p:nvSpPr>
        <p:spPr/>
        <p:txBody>
          <a:bodyPr/>
          <a:lstStyle/>
          <a:p>
            <a:r>
              <a:rPr lang="en-US" dirty="0"/>
              <a:t>Variable speed case</a:t>
            </a:r>
          </a:p>
        </p:txBody>
      </p:sp>
      <p:sp>
        <p:nvSpPr>
          <p:cNvPr id="3" name="Content Placeholder 2">
            <a:extLst>
              <a:ext uri="{FF2B5EF4-FFF2-40B4-BE49-F238E27FC236}">
                <a16:creationId xmlns:a16="http://schemas.microsoft.com/office/drawing/2014/main" id="{809C6438-32E6-478F-ACD1-38A73D288505}"/>
              </a:ext>
            </a:extLst>
          </p:cNvPr>
          <p:cNvSpPr>
            <a:spLocks noGrp="1"/>
          </p:cNvSpPr>
          <p:nvPr>
            <p:ph idx="1"/>
          </p:nvPr>
        </p:nvSpPr>
        <p:spPr/>
        <p:txBody>
          <a:bodyPr/>
          <a:lstStyle/>
          <a:p>
            <a:pPr algn="just"/>
            <a:r>
              <a:rPr lang="en-US" dirty="0"/>
              <a:t>The trade-off point is selected for the variable speed case, compared to the constant speed, variable speed emits less emission with slightly higher cost. The total cost of the variable speed option only costs 0.6% more than constant speed but emits 4.8% fewer emissions.</a:t>
            </a:r>
          </a:p>
          <a:p>
            <a:endParaRPr lang="en-US" dirty="0"/>
          </a:p>
        </p:txBody>
      </p:sp>
      <p:pic>
        <p:nvPicPr>
          <p:cNvPr id="4" name="Picture 3">
            <a:extLst>
              <a:ext uri="{FF2B5EF4-FFF2-40B4-BE49-F238E27FC236}">
                <a16:creationId xmlns:a16="http://schemas.microsoft.com/office/drawing/2014/main" id="{756B196B-8774-40B7-8E89-03111D1EE141}"/>
              </a:ext>
            </a:extLst>
          </p:cNvPr>
          <p:cNvPicPr>
            <a:picLocks noChangeAspect="1"/>
          </p:cNvPicPr>
          <p:nvPr/>
        </p:nvPicPr>
        <p:blipFill>
          <a:blip r:embed="rId2"/>
          <a:stretch>
            <a:fillRect/>
          </a:stretch>
        </p:blipFill>
        <p:spPr>
          <a:xfrm>
            <a:off x="2726422" y="3904965"/>
            <a:ext cx="8911687" cy="2680393"/>
          </a:xfrm>
          <a:prstGeom prst="rect">
            <a:avLst/>
          </a:prstGeom>
        </p:spPr>
      </p:pic>
    </p:spTree>
    <p:extLst>
      <p:ext uri="{BB962C8B-B14F-4D97-AF65-F5344CB8AC3E}">
        <p14:creationId xmlns:p14="http://schemas.microsoft.com/office/powerpoint/2010/main" val="3547248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008D-18BB-4870-AC5D-01154AA83F18}"/>
              </a:ext>
            </a:extLst>
          </p:cNvPr>
          <p:cNvSpPr>
            <a:spLocks noGrp="1"/>
          </p:cNvSpPr>
          <p:nvPr>
            <p:ph type="title"/>
          </p:nvPr>
        </p:nvSpPr>
        <p:spPr/>
        <p:txBody>
          <a:bodyPr/>
          <a:lstStyle/>
          <a:p>
            <a:r>
              <a:rPr lang="en-US" dirty="0"/>
              <a:t>Variable speed case</a:t>
            </a:r>
          </a:p>
        </p:txBody>
      </p:sp>
      <p:sp>
        <p:nvSpPr>
          <p:cNvPr id="3" name="Content Placeholder 2">
            <a:extLst>
              <a:ext uri="{FF2B5EF4-FFF2-40B4-BE49-F238E27FC236}">
                <a16:creationId xmlns:a16="http://schemas.microsoft.com/office/drawing/2014/main" id="{182DF7CA-56A7-42C9-8F2D-C9A25DA4A383}"/>
              </a:ext>
            </a:extLst>
          </p:cNvPr>
          <p:cNvSpPr>
            <a:spLocks noGrp="1"/>
          </p:cNvSpPr>
          <p:nvPr>
            <p:ph idx="1"/>
          </p:nvPr>
        </p:nvSpPr>
        <p:spPr/>
        <p:txBody>
          <a:bodyPr/>
          <a:lstStyle/>
          <a:p>
            <a:pPr algn="just"/>
            <a:r>
              <a:rPr lang="en-US" dirty="0"/>
              <a:t>In variable speed case, speed is inversely proportional to load (depicted in Fig. 11) meaning when the load of the ship is still high the speed is kept low to minimize the fuel consumption which leads to minimizing both objectives, and when the load of the ship is low, the speed can be maximized to minimize the cost, or the speed can be kept low to minimize emission.</a:t>
            </a:r>
          </a:p>
          <a:p>
            <a:endParaRPr lang="en-US" dirty="0"/>
          </a:p>
        </p:txBody>
      </p:sp>
      <p:pic>
        <p:nvPicPr>
          <p:cNvPr id="4" name="Picture 3">
            <a:extLst>
              <a:ext uri="{FF2B5EF4-FFF2-40B4-BE49-F238E27FC236}">
                <a16:creationId xmlns:a16="http://schemas.microsoft.com/office/drawing/2014/main" id="{CCE47689-016E-468C-AA92-328C75EC015D}"/>
              </a:ext>
            </a:extLst>
          </p:cNvPr>
          <p:cNvPicPr>
            <a:picLocks noChangeAspect="1"/>
          </p:cNvPicPr>
          <p:nvPr/>
        </p:nvPicPr>
        <p:blipFill>
          <a:blip r:embed="rId2"/>
          <a:stretch>
            <a:fillRect/>
          </a:stretch>
        </p:blipFill>
        <p:spPr>
          <a:xfrm>
            <a:off x="2713524" y="3800213"/>
            <a:ext cx="8911687" cy="2927758"/>
          </a:xfrm>
          <a:prstGeom prst="rect">
            <a:avLst/>
          </a:prstGeom>
        </p:spPr>
      </p:pic>
    </p:spTree>
    <p:extLst>
      <p:ext uri="{BB962C8B-B14F-4D97-AF65-F5344CB8AC3E}">
        <p14:creationId xmlns:p14="http://schemas.microsoft.com/office/powerpoint/2010/main" val="341865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4C6C-1BEE-4E8D-A09F-74D6644408D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DADF16F-CFCC-4FD8-B40D-28A78DC428BE}"/>
              </a:ext>
            </a:extLst>
          </p:cNvPr>
          <p:cNvSpPr>
            <a:spLocks noGrp="1"/>
          </p:cNvSpPr>
          <p:nvPr>
            <p:ph idx="1"/>
          </p:nvPr>
        </p:nvSpPr>
        <p:spPr>
          <a:xfrm>
            <a:off x="2589212" y="1905000"/>
            <a:ext cx="8915400" cy="4646802"/>
          </a:xfrm>
        </p:spPr>
        <p:txBody>
          <a:bodyPr>
            <a:normAutofit fontScale="92500" lnSpcReduction="10000"/>
          </a:bodyPr>
          <a:lstStyle/>
          <a:p>
            <a:pPr algn="just"/>
            <a:r>
              <a:rPr lang="en-US" sz="1900" dirty="0"/>
              <a:t>In this study, the green logistics concept was analyzed by per-forming MOO of petroleum product logistics in a multi-depot system with a heterogeneous fleet. A trade-off between two conflicting objectives transportation cost and CO2 emissions was studied. In addition, a comparison of cost and emissions between the variable and constant speed of ships is investigated. The optimization yielded optimum logistics distribution routes and the amount of products delivered.</a:t>
            </a:r>
          </a:p>
          <a:p>
            <a:pPr algn="just"/>
            <a:endParaRPr lang="en-US" sz="1900" dirty="0"/>
          </a:p>
          <a:p>
            <a:pPr algn="just"/>
            <a:r>
              <a:rPr lang="en-US" sz="1900" dirty="0"/>
              <a:t>For the constant speed case, the distribution routes obtained show that the minimizing cost scenario tends to maximize the utilization of transit terminals while the minimizing emissions scenario tends to deliver directly to the distribution centers, so the route decision in the MOO scenario is the combination of the two. In the minimizing cost scenario, the transportation cost intensity managed to be lower than the current transportation cost i.e. 0.05 USD/</a:t>
            </a:r>
            <a:r>
              <a:rPr lang="en-US" sz="1900" dirty="0" err="1"/>
              <a:t>kL</a:t>
            </a:r>
            <a:r>
              <a:rPr lang="en-US" sz="1900" dirty="0"/>
              <a:t>-km compared to 0.06 USD/</a:t>
            </a:r>
            <a:r>
              <a:rPr lang="en-US" sz="1900" dirty="0" err="1"/>
              <a:t>kL</a:t>
            </a:r>
            <a:r>
              <a:rPr lang="en-US" sz="1900" dirty="0"/>
              <a:t>-km and in the minimizing emissions scenario gives 4.48 g CO2/</a:t>
            </a:r>
            <a:r>
              <a:rPr lang="en-US" sz="1900" dirty="0" err="1"/>
              <a:t>kL</a:t>
            </a:r>
            <a:r>
              <a:rPr lang="en-US" sz="1900" dirty="0"/>
              <a:t>-km, it is lower than the current value i.e. 5.77 g CO2/</a:t>
            </a:r>
            <a:r>
              <a:rPr lang="en-US" sz="1900" dirty="0" err="1"/>
              <a:t>kL</a:t>
            </a:r>
            <a:r>
              <a:rPr lang="en-US" sz="1900" dirty="0"/>
              <a:t>-km. </a:t>
            </a:r>
          </a:p>
          <a:p>
            <a:endParaRPr lang="en-US" dirty="0"/>
          </a:p>
        </p:txBody>
      </p:sp>
    </p:spTree>
    <p:extLst>
      <p:ext uri="{BB962C8B-B14F-4D97-AF65-F5344CB8AC3E}">
        <p14:creationId xmlns:p14="http://schemas.microsoft.com/office/powerpoint/2010/main" val="1322917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8383-207A-4CFE-AE55-B1E6713491F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906D1A1-9E37-4D33-B767-DDCD31C5D28D}"/>
              </a:ext>
            </a:extLst>
          </p:cNvPr>
          <p:cNvSpPr>
            <a:spLocks noGrp="1"/>
          </p:cNvSpPr>
          <p:nvPr>
            <p:ph idx="1"/>
          </p:nvPr>
        </p:nvSpPr>
        <p:spPr>
          <a:xfrm>
            <a:off x="2589212" y="2133600"/>
            <a:ext cx="8915400" cy="4384646"/>
          </a:xfrm>
        </p:spPr>
        <p:txBody>
          <a:bodyPr>
            <a:normAutofit/>
          </a:bodyPr>
          <a:lstStyle/>
          <a:p>
            <a:pPr algn="just"/>
            <a:r>
              <a:rPr lang="en-US" sz="2000" dirty="0"/>
              <a:t>Whereas the MOO gives a com-promises solution of cost and emissions with cost and emission intensity of 0.0573 USD/</a:t>
            </a:r>
            <a:r>
              <a:rPr lang="en-US" sz="2000" dirty="0" err="1"/>
              <a:t>kL</a:t>
            </a:r>
            <a:r>
              <a:rPr lang="en-US" sz="2000" dirty="0"/>
              <a:t>-km and 4.77 g CO2/</a:t>
            </a:r>
            <a:r>
              <a:rPr lang="en-US" sz="2000" dirty="0" err="1"/>
              <a:t>kL</a:t>
            </a:r>
            <a:r>
              <a:rPr lang="en-US" sz="2000" dirty="0"/>
              <a:t>-km corresponding to 11% and 17% cost and emission reduction compared to the current value.</a:t>
            </a:r>
          </a:p>
          <a:p>
            <a:pPr algn="just"/>
            <a:r>
              <a:rPr lang="en-US" sz="2000" dirty="0"/>
              <a:t>The comparison between constant and variable speed reveals that the variable speed is preferred to constant speed as it gives lower emissions with slight changes in cost.</a:t>
            </a:r>
          </a:p>
          <a:p>
            <a:pPr algn="just"/>
            <a:r>
              <a:rPr lang="en-US" sz="2000" dirty="0">
                <a:solidFill>
                  <a:srgbClr val="FF0000"/>
                </a:solidFill>
              </a:rPr>
              <a:t>Contributions:</a:t>
            </a:r>
            <a:r>
              <a:rPr lang="en-US" sz="2000" dirty="0"/>
              <a:t> </a:t>
            </a:r>
          </a:p>
          <a:p>
            <a:pPr algn="just"/>
            <a:r>
              <a:rPr lang="en-US" sz="2000" dirty="0"/>
              <a:t>Implementing a green logistics concept in petroleum product distribution.</a:t>
            </a:r>
          </a:p>
          <a:p>
            <a:pPr algn="just"/>
            <a:r>
              <a:rPr lang="en-US" sz="2000" dirty="0"/>
              <a:t>Achieving a reduction in transportation cost and GHG emissions. </a:t>
            </a:r>
          </a:p>
          <a:p>
            <a:pPr algn="just"/>
            <a:endParaRPr lang="en-US" sz="2000" dirty="0"/>
          </a:p>
        </p:txBody>
      </p:sp>
    </p:spTree>
    <p:extLst>
      <p:ext uri="{BB962C8B-B14F-4D97-AF65-F5344CB8AC3E}">
        <p14:creationId xmlns:p14="http://schemas.microsoft.com/office/powerpoint/2010/main" val="1573027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95D3A6-FE0F-4F98-9D9C-92CFD568E1DD}"/>
              </a:ext>
            </a:extLst>
          </p:cNvPr>
          <p:cNvPicPr>
            <a:picLocks noChangeAspect="1"/>
          </p:cNvPicPr>
          <p:nvPr/>
        </p:nvPicPr>
        <p:blipFill>
          <a:blip r:embed="rId2"/>
          <a:stretch>
            <a:fillRect/>
          </a:stretch>
        </p:blipFill>
        <p:spPr>
          <a:xfrm>
            <a:off x="2147581" y="813730"/>
            <a:ext cx="8749719" cy="5595457"/>
          </a:xfrm>
          <a:prstGeom prst="rect">
            <a:avLst/>
          </a:prstGeom>
        </p:spPr>
      </p:pic>
    </p:spTree>
    <p:extLst>
      <p:ext uri="{BB962C8B-B14F-4D97-AF65-F5344CB8AC3E}">
        <p14:creationId xmlns:p14="http://schemas.microsoft.com/office/powerpoint/2010/main" val="67538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AA501B-22F8-4CA8-BB54-7A7151803AF9}"/>
              </a:ext>
            </a:extLst>
          </p:cNvPr>
          <p:cNvPicPr>
            <a:picLocks noChangeAspect="1"/>
          </p:cNvPicPr>
          <p:nvPr/>
        </p:nvPicPr>
        <p:blipFill>
          <a:blip r:embed="rId2"/>
          <a:stretch>
            <a:fillRect/>
          </a:stretch>
        </p:blipFill>
        <p:spPr>
          <a:xfrm>
            <a:off x="0" y="-1"/>
            <a:ext cx="12192000" cy="6920917"/>
          </a:xfrm>
          <a:prstGeom prst="rect">
            <a:avLst/>
          </a:prstGeom>
        </p:spPr>
      </p:pic>
    </p:spTree>
    <p:extLst>
      <p:ext uri="{BB962C8B-B14F-4D97-AF65-F5344CB8AC3E}">
        <p14:creationId xmlns:p14="http://schemas.microsoft.com/office/powerpoint/2010/main" val="390267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FEEA-F570-4B88-8709-E608DDE58E30}"/>
              </a:ext>
            </a:extLst>
          </p:cNvPr>
          <p:cNvSpPr>
            <a:spLocks noGrp="1"/>
          </p:cNvSpPr>
          <p:nvPr>
            <p:ph type="title"/>
          </p:nvPr>
        </p:nvSpPr>
        <p:spPr>
          <a:xfrm>
            <a:off x="2585499" y="699611"/>
            <a:ext cx="8911687" cy="1020132"/>
          </a:xfrm>
        </p:spPr>
        <p:txBody>
          <a:bodyPr/>
          <a:lstStyle/>
          <a:p>
            <a:r>
              <a:rPr lang="en-US" dirty="0"/>
              <a:t>Abstract</a:t>
            </a:r>
          </a:p>
        </p:txBody>
      </p:sp>
      <p:sp>
        <p:nvSpPr>
          <p:cNvPr id="3" name="Content Placeholder 2">
            <a:extLst>
              <a:ext uri="{FF2B5EF4-FFF2-40B4-BE49-F238E27FC236}">
                <a16:creationId xmlns:a16="http://schemas.microsoft.com/office/drawing/2014/main" id="{A29C0993-1482-42D8-87E3-A45F355563DE}"/>
              </a:ext>
            </a:extLst>
          </p:cNvPr>
          <p:cNvSpPr>
            <a:spLocks noGrp="1"/>
          </p:cNvSpPr>
          <p:nvPr>
            <p:ph idx="1"/>
          </p:nvPr>
        </p:nvSpPr>
        <p:spPr>
          <a:xfrm>
            <a:off x="2585499" y="1870745"/>
            <a:ext cx="8915400" cy="4673538"/>
          </a:xfrm>
        </p:spPr>
        <p:txBody>
          <a:bodyPr/>
          <a:lstStyle/>
          <a:p>
            <a:pPr algn="just"/>
            <a:r>
              <a:rPr lang="en-US" dirty="0"/>
              <a:t>In this article, a multi-objective approach is used to implement the green logistics concept in the logistics distribution of petroleum products in eastern Indonesia, whose supply sources are refineries located in Balikpapan and Kasim focusing on gasoline, kerosene, and diesel.</a:t>
            </a:r>
          </a:p>
          <a:p>
            <a:pPr algn="just"/>
            <a:endParaRPr lang="en-US" dirty="0"/>
          </a:p>
          <a:p>
            <a:pPr algn="just"/>
            <a:r>
              <a:rPr lang="en-US" dirty="0"/>
              <a:t>A multi-objective optimization approach is used to optimize the logistics system, considering factors such as transportation cost and greenhouse gas (GHG) emissions .</a:t>
            </a:r>
          </a:p>
          <a:p>
            <a:pPr algn="just"/>
            <a:endParaRPr lang="en-US" dirty="0"/>
          </a:p>
          <a:p>
            <a:pPr algn="just"/>
            <a:r>
              <a:rPr lang="en-US" dirty="0"/>
              <a:t>The optimization is performed using the AIMMS software to determine the best logistics route and the amount of products delivered using different types of fleets .</a:t>
            </a:r>
          </a:p>
          <a:p>
            <a:endParaRPr lang="en-US" dirty="0"/>
          </a:p>
        </p:txBody>
      </p:sp>
    </p:spTree>
    <p:extLst>
      <p:ext uri="{BB962C8B-B14F-4D97-AF65-F5344CB8AC3E}">
        <p14:creationId xmlns:p14="http://schemas.microsoft.com/office/powerpoint/2010/main" val="156990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29C0-9A8C-4F00-900C-DF72D3C1BF2A}"/>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4E7AEFE5-8495-4AED-A192-11A55DF1069D}"/>
              </a:ext>
            </a:extLst>
          </p:cNvPr>
          <p:cNvSpPr>
            <a:spLocks noGrp="1"/>
          </p:cNvSpPr>
          <p:nvPr>
            <p:ph idx="1"/>
          </p:nvPr>
        </p:nvSpPr>
        <p:spPr>
          <a:xfrm>
            <a:off x="2122415" y="2133600"/>
            <a:ext cx="9382197" cy="4250422"/>
          </a:xfrm>
        </p:spPr>
        <p:txBody>
          <a:bodyPr>
            <a:normAutofit/>
          </a:bodyPr>
          <a:lstStyle/>
          <a:p>
            <a:pPr algn="just"/>
            <a:r>
              <a:rPr lang="en-US" dirty="0"/>
              <a:t>The transportation sector is a major consumer of fuel and contributor to greenhouse gas (GHG) emissions globally .</a:t>
            </a:r>
          </a:p>
          <a:p>
            <a:pPr algn="just"/>
            <a:endParaRPr lang="en-US" dirty="0"/>
          </a:p>
          <a:p>
            <a:pPr algn="just"/>
            <a:r>
              <a:rPr lang="en-US" dirty="0"/>
              <a:t>The International Maritime Organization predicts a significant increase in GHG emissions from transportation by 2050, driven by global maritime trade growth .</a:t>
            </a:r>
          </a:p>
          <a:p>
            <a:pPr algn="just"/>
            <a:endParaRPr lang="en-US" dirty="0"/>
          </a:p>
          <a:p>
            <a:pPr algn="just"/>
            <a:r>
              <a:rPr lang="en-US" dirty="0"/>
              <a:t>Managing logistics distribution routes is seen as a potential approach to control GHG emissions .</a:t>
            </a:r>
          </a:p>
          <a:p>
            <a:pPr algn="just"/>
            <a:endParaRPr lang="en-US" dirty="0"/>
          </a:p>
          <a:p>
            <a:pPr algn="just"/>
            <a:r>
              <a:rPr lang="en-US" dirty="0"/>
              <a:t>This study focuses on implementing a green logistics concept in the distribution of petroleum products in eastern Indonesia, specifically gasoline, kerosene, and diesel .</a:t>
            </a:r>
          </a:p>
          <a:p>
            <a:endParaRPr lang="en-US" dirty="0"/>
          </a:p>
        </p:txBody>
      </p:sp>
    </p:spTree>
    <p:extLst>
      <p:ext uri="{BB962C8B-B14F-4D97-AF65-F5344CB8AC3E}">
        <p14:creationId xmlns:p14="http://schemas.microsoft.com/office/powerpoint/2010/main" val="401677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4A6F2-0312-4B6E-81F8-ED8E9D000860}"/>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EC94D36A-BA16-4F29-A870-730DDCB28F8F}"/>
              </a:ext>
            </a:extLst>
          </p:cNvPr>
          <p:cNvSpPr>
            <a:spLocks noGrp="1"/>
          </p:cNvSpPr>
          <p:nvPr>
            <p:ph idx="1"/>
          </p:nvPr>
        </p:nvSpPr>
        <p:spPr>
          <a:xfrm>
            <a:off x="1853967" y="1535185"/>
            <a:ext cx="9650645" cy="4924338"/>
          </a:xfrm>
        </p:spPr>
        <p:txBody>
          <a:bodyPr/>
          <a:lstStyle/>
          <a:p>
            <a:pPr algn="just"/>
            <a:r>
              <a:rPr lang="en-US" dirty="0"/>
              <a:t>The study uses a multi-objective optimization approach to optimize a logistics system consisting of multiple depots, products, and a heterogeneous fleet.</a:t>
            </a:r>
          </a:p>
          <a:p>
            <a:pPr algn="just"/>
            <a:endParaRPr lang="en-US" dirty="0"/>
          </a:p>
          <a:p>
            <a:pPr algn="just"/>
            <a:r>
              <a:rPr lang="en-US" dirty="0"/>
              <a:t>The aim is to minimize transportation cost and GHG emissions by determining the best logistics route and the amount of products delivered using certain types of fleets.</a:t>
            </a:r>
          </a:p>
          <a:p>
            <a:pPr algn="just"/>
            <a:endParaRPr lang="en-US" dirty="0"/>
          </a:p>
          <a:p>
            <a:pPr algn="just"/>
            <a:r>
              <a:rPr lang="en-US" dirty="0"/>
              <a:t>The study also investigates the impact of variable speed on cost and CO2 emissions.</a:t>
            </a:r>
          </a:p>
          <a:p>
            <a:pPr algn="just"/>
            <a:endParaRPr lang="en-US" dirty="0"/>
          </a:p>
          <a:p>
            <a:pPr algn="just"/>
            <a:r>
              <a:rPr lang="en-US" dirty="0"/>
              <a:t>The results show an 11% cost reduction and a 17% GHG emission reduction compared to current values .Variable speed is preferred over constant speed as it leads to lower emissions with minimal changes in cost.</a:t>
            </a:r>
          </a:p>
          <a:p>
            <a:endParaRPr lang="en-US" dirty="0"/>
          </a:p>
        </p:txBody>
      </p:sp>
    </p:spTree>
    <p:extLst>
      <p:ext uri="{BB962C8B-B14F-4D97-AF65-F5344CB8AC3E}">
        <p14:creationId xmlns:p14="http://schemas.microsoft.com/office/powerpoint/2010/main" val="68629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7EEB-4556-4213-9777-715F636DC370}"/>
              </a:ext>
            </a:extLst>
          </p:cNvPr>
          <p:cNvSpPr>
            <a:spLocks noGrp="1"/>
          </p:cNvSpPr>
          <p:nvPr>
            <p:ph type="title"/>
          </p:nvPr>
        </p:nvSpPr>
        <p:spPr>
          <a:xfrm>
            <a:off x="2592925" y="624110"/>
            <a:ext cx="8911687" cy="911075"/>
          </a:xfrm>
        </p:spPr>
        <p:txBody>
          <a:bodyPr/>
          <a:lstStyle/>
          <a:p>
            <a:r>
              <a:rPr lang="en-US" dirty="0"/>
              <a:t>Literature Survey of the Paper</a:t>
            </a:r>
          </a:p>
        </p:txBody>
      </p:sp>
      <p:sp>
        <p:nvSpPr>
          <p:cNvPr id="3" name="Content Placeholder 2">
            <a:extLst>
              <a:ext uri="{FF2B5EF4-FFF2-40B4-BE49-F238E27FC236}">
                <a16:creationId xmlns:a16="http://schemas.microsoft.com/office/drawing/2014/main" id="{D8A321F8-B823-4285-BB66-9A7F6E7EFB8A}"/>
              </a:ext>
            </a:extLst>
          </p:cNvPr>
          <p:cNvSpPr>
            <a:spLocks noGrp="1"/>
          </p:cNvSpPr>
          <p:nvPr>
            <p:ph idx="1"/>
          </p:nvPr>
        </p:nvSpPr>
        <p:spPr>
          <a:xfrm>
            <a:off x="1677799" y="1761688"/>
            <a:ext cx="9826814" cy="4672668"/>
          </a:xfrm>
        </p:spPr>
        <p:txBody>
          <a:bodyPr/>
          <a:lstStyle/>
          <a:p>
            <a:pPr algn="just"/>
            <a:r>
              <a:rPr lang="en-US" dirty="0"/>
              <a:t>The paper does not provide a specific section dedicated to a literature survey. However, it does mention the prediction by the International Maritime Organization regarding the significant increase in greenhouse gas (GHG) emissions from transportation until 2050.</a:t>
            </a:r>
          </a:p>
          <a:p>
            <a:pPr algn="just"/>
            <a:endParaRPr lang="en-US" dirty="0"/>
          </a:p>
          <a:p>
            <a:pPr algn="just"/>
            <a:r>
              <a:rPr lang="en-US" dirty="0"/>
              <a:t>The study focuses on implementing a green logistics concept in the distribution of petroleum products in eastern Indonesia, which aligns with the broader literature on sustainable logistics and transportation.</a:t>
            </a:r>
          </a:p>
          <a:p>
            <a:pPr algn="just"/>
            <a:endParaRPr lang="en-US" dirty="0"/>
          </a:p>
          <a:p>
            <a:pPr algn="just"/>
            <a:r>
              <a:rPr lang="en-US" dirty="0"/>
              <a:t>The concept of multi-objective optimization in logistics is also mentioned, which is a well-established approach in the field of operations research and supply chain management.</a:t>
            </a:r>
          </a:p>
          <a:p>
            <a:endParaRPr lang="en-US" dirty="0"/>
          </a:p>
        </p:txBody>
      </p:sp>
    </p:spTree>
    <p:extLst>
      <p:ext uri="{BB962C8B-B14F-4D97-AF65-F5344CB8AC3E}">
        <p14:creationId xmlns:p14="http://schemas.microsoft.com/office/powerpoint/2010/main" val="154560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BF6A5-1E2C-4F01-9F80-75E991A53845}"/>
              </a:ext>
            </a:extLst>
          </p:cNvPr>
          <p:cNvSpPr>
            <a:spLocks noGrp="1"/>
          </p:cNvSpPr>
          <p:nvPr>
            <p:ph type="title"/>
          </p:nvPr>
        </p:nvSpPr>
        <p:spPr/>
        <p:txBody>
          <a:bodyPr/>
          <a:lstStyle/>
          <a:p>
            <a:r>
              <a:rPr lang="en-US" dirty="0"/>
              <a:t>Literature Survey of the Paper</a:t>
            </a:r>
          </a:p>
        </p:txBody>
      </p:sp>
      <p:sp>
        <p:nvSpPr>
          <p:cNvPr id="3" name="Content Placeholder 2">
            <a:extLst>
              <a:ext uri="{FF2B5EF4-FFF2-40B4-BE49-F238E27FC236}">
                <a16:creationId xmlns:a16="http://schemas.microsoft.com/office/drawing/2014/main" id="{304C5E42-F8AA-4FC0-B3EB-A7926BD03387}"/>
              </a:ext>
            </a:extLst>
          </p:cNvPr>
          <p:cNvSpPr>
            <a:spLocks noGrp="1"/>
          </p:cNvSpPr>
          <p:nvPr>
            <p:ph idx="1"/>
          </p:nvPr>
        </p:nvSpPr>
        <p:spPr>
          <a:xfrm>
            <a:off x="1761688" y="2155971"/>
            <a:ext cx="9742924" cy="4169328"/>
          </a:xfrm>
        </p:spPr>
        <p:txBody>
          <a:bodyPr/>
          <a:lstStyle/>
          <a:p>
            <a:pPr algn="just"/>
            <a:r>
              <a:rPr lang="en-US" dirty="0"/>
              <a:t>While the paper does not explicitly cite specific literature sources, it is likely that the authors have drawn upon existing research and studies related to green logistics, transportation emissions, and optimization techniques in logistics.</a:t>
            </a:r>
          </a:p>
          <a:p>
            <a:pPr algn="just"/>
            <a:endParaRPr lang="en-US" dirty="0"/>
          </a:p>
          <a:p>
            <a:pPr algn="just"/>
            <a:r>
              <a:rPr lang="en-US" dirty="0"/>
              <a:t>Overall, the paper contributes to the existing literature by applying a multi-objective optimization approach to address the specific context of petroleum product logistics in eastern Indonesia, aiming to reduce transportation cost and GHG emissions.</a:t>
            </a:r>
          </a:p>
          <a:p>
            <a:endParaRPr lang="en-US" dirty="0"/>
          </a:p>
        </p:txBody>
      </p:sp>
    </p:spTree>
    <p:extLst>
      <p:ext uri="{BB962C8B-B14F-4D97-AF65-F5344CB8AC3E}">
        <p14:creationId xmlns:p14="http://schemas.microsoft.com/office/powerpoint/2010/main" val="292014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D0CB-EB3B-42DF-87D8-C97A10148A74}"/>
              </a:ext>
            </a:extLst>
          </p:cNvPr>
          <p:cNvSpPr>
            <a:spLocks noGrp="1"/>
          </p:cNvSpPr>
          <p:nvPr>
            <p:ph type="title"/>
          </p:nvPr>
        </p:nvSpPr>
        <p:spPr/>
        <p:txBody>
          <a:bodyPr/>
          <a:lstStyle/>
          <a:p>
            <a:r>
              <a:rPr lang="en-US" dirty="0"/>
              <a:t>Methods used in this paper</a:t>
            </a:r>
          </a:p>
        </p:txBody>
      </p:sp>
      <p:sp>
        <p:nvSpPr>
          <p:cNvPr id="3" name="Content Placeholder 2">
            <a:extLst>
              <a:ext uri="{FF2B5EF4-FFF2-40B4-BE49-F238E27FC236}">
                <a16:creationId xmlns:a16="http://schemas.microsoft.com/office/drawing/2014/main" id="{2C191BA6-D6DB-4B12-9D67-E8D098DAE1A6}"/>
              </a:ext>
            </a:extLst>
          </p:cNvPr>
          <p:cNvSpPr>
            <a:spLocks noGrp="1"/>
          </p:cNvSpPr>
          <p:nvPr>
            <p:ph idx="1"/>
          </p:nvPr>
        </p:nvSpPr>
        <p:spPr>
          <a:xfrm>
            <a:off x="1963024" y="1652631"/>
            <a:ext cx="9541588" cy="4882393"/>
          </a:xfrm>
        </p:spPr>
        <p:txBody>
          <a:bodyPr>
            <a:normAutofit/>
          </a:bodyPr>
          <a:lstStyle/>
          <a:p>
            <a:pPr algn="just"/>
            <a:r>
              <a:rPr lang="en-US" dirty="0"/>
              <a:t>The study utilizes a multi-objective optimization approach to implement a green logistics concept in the distribution of petroleum products in eastern Indonesia.</a:t>
            </a:r>
          </a:p>
          <a:p>
            <a:pPr algn="just"/>
            <a:endParaRPr lang="en-US" dirty="0"/>
          </a:p>
          <a:p>
            <a:pPr algn="just"/>
            <a:r>
              <a:rPr lang="en-US" dirty="0"/>
              <a:t>The optimization is conducted using the AIMMS software, which is used to optimize a logistics system consisting of a multi-depot, multi-product, and heterogeneous fleet.</a:t>
            </a:r>
          </a:p>
          <a:p>
            <a:pPr algn="just"/>
            <a:endParaRPr lang="en-US" dirty="0"/>
          </a:p>
          <a:p>
            <a:pPr algn="just"/>
            <a:r>
              <a:rPr lang="en-US" dirty="0"/>
              <a:t>The objective of the optimization is to determine the best logistics route and the amount of products delivered using certain types of fleets, with the aim of minimizing transportation cost and greenhouse gas (GHG) emissions.</a:t>
            </a:r>
          </a:p>
          <a:p>
            <a:pPr algn="just"/>
            <a:endParaRPr lang="en-US" dirty="0"/>
          </a:p>
          <a:p>
            <a:pPr algn="just"/>
            <a:r>
              <a:rPr lang="en-US" dirty="0"/>
              <a:t>The study also investigates the effect of variable speed on cost and CO2 emissions, comparing it with constant speed scenarios.</a:t>
            </a:r>
          </a:p>
          <a:p>
            <a:endParaRPr lang="en-US" dirty="0"/>
          </a:p>
        </p:txBody>
      </p:sp>
    </p:spTree>
    <p:extLst>
      <p:ext uri="{BB962C8B-B14F-4D97-AF65-F5344CB8AC3E}">
        <p14:creationId xmlns:p14="http://schemas.microsoft.com/office/powerpoint/2010/main" val="3948044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4932</TotalTime>
  <Words>1973</Words>
  <Application>Microsoft Office PowerPoint</Application>
  <PresentationFormat>Widescreen</PresentationFormat>
  <Paragraphs>99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Century Gothic</vt:lpstr>
      <vt:lpstr>Times New Roman</vt:lpstr>
      <vt:lpstr>Wingdings 3</vt:lpstr>
      <vt:lpstr>Wisp</vt:lpstr>
      <vt:lpstr>PowerPoint Presentation</vt:lpstr>
      <vt:lpstr>Outline</vt:lpstr>
      <vt:lpstr>PowerPoint Presentation</vt:lpstr>
      <vt:lpstr>Abstract</vt:lpstr>
      <vt:lpstr>Introduction </vt:lpstr>
      <vt:lpstr>Introduction </vt:lpstr>
      <vt:lpstr>Literature Survey of the Paper</vt:lpstr>
      <vt:lpstr>Literature Survey of the Paper</vt:lpstr>
      <vt:lpstr>Methods used in this paper</vt:lpstr>
      <vt:lpstr>Methodology</vt:lpstr>
      <vt:lpstr>Methodology</vt:lpstr>
      <vt:lpstr>PowerPoint Presentation</vt:lpstr>
      <vt:lpstr>Mathematical model</vt:lpstr>
      <vt:lpstr>Mathematical model</vt:lpstr>
      <vt:lpstr>Mathematical model</vt:lpstr>
      <vt:lpstr>Mathematical model</vt:lpstr>
      <vt:lpstr>Results &amp; discussion</vt:lpstr>
      <vt:lpstr>Constant speed case Transportation cost and CO2 emission in Z1 minimization scenario</vt:lpstr>
      <vt:lpstr>Transportation cost and CO2 emissions in Z2 minimization scenario</vt:lpstr>
      <vt:lpstr>MOO scenario</vt:lpstr>
      <vt:lpstr>MOO scenario</vt:lpstr>
      <vt:lpstr>Variable speed case</vt:lpstr>
      <vt:lpstr>Variable speed case</vt:lpstr>
      <vt:lpstr>Conclusion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24372</dc:creator>
  <cp:lastModifiedBy>24372</cp:lastModifiedBy>
  <cp:revision>56</cp:revision>
  <dcterms:created xsi:type="dcterms:W3CDTF">2022-10-27T14:12:16Z</dcterms:created>
  <dcterms:modified xsi:type="dcterms:W3CDTF">2023-10-16T10:28:48Z</dcterms:modified>
</cp:coreProperties>
</file>