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EB Garamond" charset="0"/>
      <p:regular r:id="rId19"/>
      <p:bold r:id="rId20"/>
      <p:italic r:id="rId21"/>
      <p:boldItalic r:id="rId22"/>
    </p:embeddedFont>
    <p:embeddedFont>
      <p:font typeface="Lilita One" charset="0"/>
      <p:regular r:id="rId23"/>
    </p:embeddedFont>
    <p:embeddedFont>
      <p:font typeface="Josefin Sans" charset="0"/>
      <p:regular r:id="rId24"/>
      <p:bold r:id="rId25"/>
      <p:italic r:id="rId26"/>
      <p:boldItalic r:id="rId27"/>
    </p:embeddedFont>
    <p:embeddedFont>
      <p:font typeface="Nunito"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OzmI+MuG3V5VCugDofFXguHAa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7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367368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eb09dce97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eb09dce97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76dcc03b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276dcc03b5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6dcc03b5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76dcc03b5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ctrTitle"/>
          </p:nvPr>
        </p:nvSpPr>
        <p:spPr>
          <a:xfrm>
            <a:off x="3669050" y="1443525"/>
            <a:ext cx="4761600" cy="1746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500" b="1">
                <a:latin typeface="EB Garamond"/>
                <a:ea typeface="EB Garamond"/>
                <a:cs typeface="EB Garamond"/>
                <a:sym typeface="EB Garamon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6"/>
          <p:cNvSpPr txBox="1">
            <a:spLocks noGrp="1"/>
          </p:cNvSpPr>
          <p:nvPr>
            <p:ph type="subTitle" idx="1"/>
          </p:nvPr>
        </p:nvSpPr>
        <p:spPr>
          <a:xfrm>
            <a:off x="3669093" y="3384325"/>
            <a:ext cx="4761600" cy="853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solidFill>
                  <a:schemeClr val="accent5"/>
                </a:solidFill>
                <a:latin typeface="Nunito"/>
                <a:ea typeface="Nunito"/>
                <a:cs typeface="Nunito"/>
                <a:sym typeface="Nuni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10">
    <p:bg>
      <p:bgPr>
        <a:solidFill>
          <a:schemeClr val="dk2"/>
        </a:solidFill>
        <a:effectLst/>
      </p:bgPr>
    </p:bg>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713225" y="463300"/>
            <a:ext cx="7717500" cy="755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4800"/>
              <a:buFont typeface="EB Garamond"/>
              <a:buNone/>
              <a:defRPr sz="7200" b="1">
                <a:solidFill>
                  <a:schemeClr val="accent5"/>
                </a:solidFill>
                <a:latin typeface="EB Garamond"/>
                <a:ea typeface="EB Garamond"/>
                <a:cs typeface="EB Garamond"/>
                <a:sym typeface="EB Garamond"/>
              </a:defRPr>
            </a:lvl1pPr>
            <a:lvl2pPr lvl="1" algn="ctr">
              <a:lnSpc>
                <a:spcPct val="100000"/>
              </a:lnSpc>
              <a:spcBef>
                <a:spcPts val="0"/>
              </a:spcBef>
              <a:spcAft>
                <a:spcPts val="0"/>
              </a:spcAft>
              <a:buClr>
                <a:schemeClr val="accent5"/>
              </a:buClr>
              <a:buSzPts val="4800"/>
              <a:buFont typeface="EB Garamond"/>
              <a:buNone/>
              <a:defRPr sz="4800" b="1">
                <a:solidFill>
                  <a:schemeClr val="accent5"/>
                </a:solidFill>
                <a:latin typeface="EB Garamond"/>
                <a:ea typeface="EB Garamond"/>
                <a:cs typeface="EB Garamond"/>
                <a:sym typeface="EB Garamond"/>
              </a:defRPr>
            </a:lvl2pPr>
            <a:lvl3pPr lvl="2" algn="ctr">
              <a:lnSpc>
                <a:spcPct val="100000"/>
              </a:lnSpc>
              <a:spcBef>
                <a:spcPts val="0"/>
              </a:spcBef>
              <a:spcAft>
                <a:spcPts val="0"/>
              </a:spcAft>
              <a:buClr>
                <a:schemeClr val="accent5"/>
              </a:buClr>
              <a:buSzPts val="4800"/>
              <a:buFont typeface="EB Garamond"/>
              <a:buNone/>
              <a:defRPr sz="4800" b="1">
                <a:solidFill>
                  <a:schemeClr val="accent5"/>
                </a:solidFill>
                <a:latin typeface="EB Garamond"/>
                <a:ea typeface="EB Garamond"/>
                <a:cs typeface="EB Garamond"/>
                <a:sym typeface="EB Garamond"/>
              </a:defRPr>
            </a:lvl3pPr>
            <a:lvl4pPr lvl="3" algn="ctr">
              <a:lnSpc>
                <a:spcPct val="100000"/>
              </a:lnSpc>
              <a:spcBef>
                <a:spcPts val="0"/>
              </a:spcBef>
              <a:spcAft>
                <a:spcPts val="0"/>
              </a:spcAft>
              <a:buClr>
                <a:schemeClr val="accent5"/>
              </a:buClr>
              <a:buSzPts val="4800"/>
              <a:buFont typeface="EB Garamond"/>
              <a:buNone/>
              <a:defRPr sz="4800" b="1">
                <a:solidFill>
                  <a:schemeClr val="accent5"/>
                </a:solidFill>
                <a:latin typeface="EB Garamond"/>
                <a:ea typeface="EB Garamond"/>
                <a:cs typeface="EB Garamond"/>
                <a:sym typeface="EB Garamond"/>
              </a:defRPr>
            </a:lvl4pPr>
            <a:lvl5pPr lvl="4" algn="ctr">
              <a:lnSpc>
                <a:spcPct val="100000"/>
              </a:lnSpc>
              <a:spcBef>
                <a:spcPts val="0"/>
              </a:spcBef>
              <a:spcAft>
                <a:spcPts val="0"/>
              </a:spcAft>
              <a:buClr>
                <a:schemeClr val="accent5"/>
              </a:buClr>
              <a:buSzPts val="4800"/>
              <a:buFont typeface="EB Garamond"/>
              <a:buNone/>
              <a:defRPr sz="4800" b="1">
                <a:solidFill>
                  <a:schemeClr val="accent5"/>
                </a:solidFill>
                <a:latin typeface="EB Garamond"/>
                <a:ea typeface="EB Garamond"/>
                <a:cs typeface="EB Garamond"/>
                <a:sym typeface="EB Garamond"/>
              </a:defRPr>
            </a:lvl5pPr>
            <a:lvl6pPr lvl="5" algn="ctr">
              <a:lnSpc>
                <a:spcPct val="100000"/>
              </a:lnSpc>
              <a:spcBef>
                <a:spcPts val="0"/>
              </a:spcBef>
              <a:spcAft>
                <a:spcPts val="0"/>
              </a:spcAft>
              <a:buClr>
                <a:schemeClr val="accent5"/>
              </a:buClr>
              <a:buSzPts val="4800"/>
              <a:buFont typeface="EB Garamond"/>
              <a:buNone/>
              <a:defRPr sz="4800" b="1">
                <a:solidFill>
                  <a:schemeClr val="accent5"/>
                </a:solidFill>
                <a:latin typeface="EB Garamond"/>
                <a:ea typeface="EB Garamond"/>
                <a:cs typeface="EB Garamond"/>
                <a:sym typeface="EB Garamond"/>
              </a:defRPr>
            </a:lvl6pPr>
            <a:lvl7pPr lvl="6" algn="ctr">
              <a:lnSpc>
                <a:spcPct val="100000"/>
              </a:lnSpc>
              <a:spcBef>
                <a:spcPts val="0"/>
              </a:spcBef>
              <a:spcAft>
                <a:spcPts val="0"/>
              </a:spcAft>
              <a:buClr>
                <a:schemeClr val="accent5"/>
              </a:buClr>
              <a:buSzPts val="4800"/>
              <a:buFont typeface="EB Garamond"/>
              <a:buNone/>
              <a:defRPr sz="4800" b="1">
                <a:solidFill>
                  <a:schemeClr val="accent5"/>
                </a:solidFill>
                <a:latin typeface="EB Garamond"/>
                <a:ea typeface="EB Garamond"/>
                <a:cs typeface="EB Garamond"/>
                <a:sym typeface="EB Garamond"/>
              </a:defRPr>
            </a:lvl7pPr>
            <a:lvl8pPr lvl="7" algn="ctr">
              <a:lnSpc>
                <a:spcPct val="100000"/>
              </a:lnSpc>
              <a:spcBef>
                <a:spcPts val="0"/>
              </a:spcBef>
              <a:spcAft>
                <a:spcPts val="0"/>
              </a:spcAft>
              <a:buClr>
                <a:schemeClr val="accent5"/>
              </a:buClr>
              <a:buSzPts val="4800"/>
              <a:buFont typeface="EB Garamond"/>
              <a:buNone/>
              <a:defRPr sz="4800" b="1">
                <a:solidFill>
                  <a:schemeClr val="accent5"/>
                </a:solidFill>
                <a:latin typeface="EB Garamond"/>
                <a:ea typeface="EB Garamond"/>
                <a:cs typeface="EB Garamond"/>
                <a:sym typeface="EB Garamond"/>
              </a:defRPr>
            </a:lvl8pPr>
            <a:lvl9pPr lvl="8" algn="ctr">
              <a:lnSpc>
                <a:spcPct val="100000"/>
              </a:lnSpc>
              <a:spcBef>
                <a:spcPts val="0"/>
              </a:spcBef>
              <a:spcAft>
                <a:spcPts val="0"/>
              </a:spcAft>
              <a:buClr>
                <a:schemeClr val="accent5"/>
              </a:buClr>
              <a:buSzPts val="4800"/>
              <a:buFont typeface="EB Garamond"/>
              <a:buNone/>
              <a:defRPr sz="4800" b="1">
                <a:solidFill>
                  <a:schemeClr val="accent5"/>
                </a:solidFill>
                <a:latin typeface="EB Garamond"/>
                <a:ea typeface="EB Garamond"/>
                <a:cs typeface="EB Garamond"/>
                <a:sym typeface="EB Garamond"/>
              </a:defRPr>
            </a:lvl9pPr>
          </a:lstStyle>
          <a:p>
            <a:endParaRPr/>
          </a:p>
        </p:txBody>
      </p:sp>
      <p:sp>
        <p:nvSpPr>
          <p:cNvPr id="50" name="Google Shape;50;p25"/>
          <p:cNvSpPr txBox="1">
            <a:spLocks noGrp="1"/>
          </p:cNvSpPr>
          <p:nvPr>
            <p:ph type="subTitle" idx="1"/>
          </p:nvPr>
        </p:nvSpPr>
        <p:spPr>
          <a:xfrm>
            <a:off x="713400" y="1677225"/>
            <a:ext cx="7717500" cy="1205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a:lnSpc>
                <a:spcPct val="115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a:lnSpc>
                <a:spcPct val="115000"/>
              </a:lnSpc>
              <a:spcBef>
                <a:spcPts val="160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a:lnSpc>
                <a:spcPct val="115000"/>
              </a:lnSpc>
              <a:spcBef>
                <a:spcPts val="160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a:lnSpc>
                <a:spcPct val="115000"/>
              </a:lnSpc>
              <a:spcBef>
                <a:spcPts val="160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a:lnSpc>
                <a:spcPct val="115000"/>
              </a:lnSpc>
              <a:spcBef>
                <a:spcPts val="160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a:lnSpc>
                <a:spcPct val="115000"/>
              </a:lnSpc>
              <a:spcBef>
                <a:spcPts val="160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a:lnSpc>
                <a:spcPct val="115000"/>
              </a:lnSpc>
              <a:spcBef>
                <a:spcPts val="160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a:lnSpc>
                <a:spcPct val="115000"/>
              </a:lnSpc>
              <a:spcBef>
                <a:spcPts val="1600"/>
              </a:spcBef>
              <a:spcAft>
                <a:spcPts val="160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2">
  <p:cSld name="CUSTOM_1">
    <p:bg>
      <p:bgPr>
        <a:solidFill>
          <a:schemeClr val="dk2"/>
        </a:solidFill>
        <a:effectLst/>
      </p:bgPr>
    </p:bg>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713225" y="1712875"/>
            <a:ext cx="3858900" cy="47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1pPr>
            <a:lvl2pPr lvl="1"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2pPr>
            <a:lvl3pPr lvl="2"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3pPr>
            <a:lvl4pPr lvl="3"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4pPr>
            <a:lvl5pPr lvl="4"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5pPr>
            <a:lvl6pPr lvl="5"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6pPr>
            <a:lvl7pPr lvl="6"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7pPr>
            <a:lvl8pPr lvl="7"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8pPr>
            <a:lvl9pPr lvl="8"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9pPr>
          </a:lstStyle>
          <a:p>
            <a:endParaRPr/>
          </a:p>
        </p:txBody>
      </p:sp>
      <p:sp>
        <p:nvSpPr>
          <p:cNvPr id="55" name="Google Shape;55;p27"/>
          <p:cNvSpPr txBox="1">
            <a:spLocks noGrp="1"/>
          </p:cNvSpPr>
          <p:nvPr>
            <p:ph type="subTitle" idx="1"/>
          </p:nvPr>
        </p:nvSpPr>
        <p:spPr>
          <a:xfrm>
            <a:off x="713225" y="2416700"/>
            <a:ext cx="3858900" cy="105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800"/>
              <a:buFont typeface="Nunito"/>
              <a:buNone/>
              <a:defRPr sz="1600">
                <a:solidFill>
                  <a:schemeClr val="lt2"/>
                </a:solidFill>
                <a:latin typeface="Nunito"/>
                <a:ea typeface="Nunito"/>
                <a:cs typeface="Nunito"/>
                <a:sym typeface="Nunito"/>
              </a:defRPr>
            </a:lvl1pPr>
            <a:lvl2pPr lvl="1" algn="l">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2pPr>
            <a:lvl3pPr lvl="2" algn="l">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3pPr>
            <a:lvl4pPr lvl="3" algn="l">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4pPr>
            <a:lvl5pPr lvl="4" algn="l">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5pPr>
            <a:lvl6pPr lvl="5" algn="l">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6pPr>
            <a:lvl7pPr lvl="6" algn="l">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7pPr>
            <a:lvl8pPr lvl="7" algn="l">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8pPr>
            <a:lvl9pPr lvl="8" algn="l">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3">
    <p:bg>
      <p:bgPr>
        <a:solidFill>
          <a:schemeClr val="dk2"/>
        </a:solidFill>
        <a:effectLst/>
      </p:bgPr>
    </p:bg>
    <p:spTree>
      <p:nvGrpSpPr>
        <p:cNvPr id="1" name="Shape 56"/>
        <p:cNvGrpSpPr/>
        <p:nvPr/>
      </p:nvGrpSpPr>
      <p:grpSpPr>
        <a:xfrm>
          <a:off x="0" y="0"/>
          <a:ext cx="0" cy="0"/>
          <a:chOff x="0" y="0"/>
          <a:chExt cx="0" cy="0"/>
        </a:xfrm>
      </p:grpSpPr>
      <p:grpSp>
        <p:nvGrpSpPr>
          <p:cNvPr id="57" name="Google Shape;57;p28"/>
          <p:cNvGrpSpPr/>
          <p:nvPr/>
        </p:nvGrpSpPr>
        <p:grpSpPr>
          <a:xfrm>
            <a:off x="8033425" y="4277349"/>
            <a:ext cx="604655" cy="482923"/>
            <a:chOff x="5879425" y="4466724"/>
            <a:chExt cx="604655" cy="482923"/>
          </a:xfrm>
        </p:grpSpPr>
        <p:sp>
          <p:nvSpPr>
            <p:cNvPr id="58" name="Google Shape;58;p28"/>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8"/>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8"/>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8"/>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28"/>
          <p:cNvSpPr/>
          <p:nvPr/>
        </p:nvSpPr>
        <p:spPr>
          <a:xfrm rot="379797">
            <a:off x="-572657" y="4220160"/>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8"/>
          <p:cNvSpPr/>
          <p:nvPr/>
        </p:nvSpPr>
        <p:spPr>
          <a:xfrm>
            <a:off x="6045150" y="-145465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4">
    <p:bg>
      <p:bgPr>
        <a:solidFill>
          <a:schemeClr val="dk2"/>
        </a:solidFill>
        <a:effectLst/>
      </p:bgPr>
    </p:bg>
    <p:spTree>
      <p:nvGrpSpPr>
        <p:cNvPr id="1" name="Shape 64"/>
        <p:cNvGrpSpPr/>
        <p:nvPr/>
      </p:nvGrpSpPr>
      <p:grpSpPr>
        <a:xfrm>
          <a:off x="0" y="0"/>
          <a:ext cx="0" cy="0"/>
          <a:chOff x="0" y="0"/>
          <a:chExt cx="0" cy="0"/>
        </a:xfrm>
      </p:grpSpPr>
      <p:sp>
        <p:nvSpPr>
          <p:cNvPr id="65" name="Google Shape;65;p29"/>
          <p:cNvSpPr/>
          <p:nvPr/>
        </p:nvSpPr>
        <p:spPr>
          <a:xfrm>
            <a:off x="60000" y="3888422"/>
            <a:ext cx="1851876" cy="1743867"/>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9"/>
          <p:cNvSpPr/>
          <p:nvPr/>
        </p:nvSpPr>
        <p:spPr>
          <a:xfrm>
            <a:off x="4687850" y="-154650"/>
            <a:ext cx="1474292" cy="1388305"/>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9"/>
          <p:cNvSpPr/>
          <p:nvPr/>
        </p:nvSpPr>
        <p:spPr>
          <a:xfrm>
            <a:off x="8215750" y="4324975"/>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3"/>
        <p:cNvGrpSpPr/>
        <p:nvPr/>
      </p:nvGrpSpPr>
      <p:grpSpPr>
        <a:xfrm>
          <a:off x="0" y="0"/>
          <a:ext cx="0" cy="0"/>
          <a:chOff x="0" y="0"/>
          <a:chExt cx="0" cy="0"/>
        </a:xfrm>
      </p:grpSpPr>
      <p:sp>
        <p:nvSpPr>
          <p:cNvPr id="14" name="Google Shape;14;p17"/>
          <p:cNvSpPr txBox="1">
            <a:spLocks noGrp="1"/>
          </p:cNvSpPr>
          <p:nvPr>
            <p:ph type="title"/>
          </p:nvPr>
        </p:nvSpPr>
        <p:spPr>
          <a:xfrm>
            <a:off x="713225" y="539500"/>
            <a:ext cx="7717500" cy="56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1">
                <a:solidFill>
                  <a:schemeClr val="accent5"/>
                </a:solidFill>
                <a:latin typeface="EB Garamond"/>
                <a:ea typeface="EB Garamond"/>
                <a:cs typeface="EB Garamond"/>
                <a:sym typeface="EB Garamon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7"/>
          <p:cNvSpPr txBox="1">
            <a:spLocks noGrp="1"/>
          </p:cNvSpPr>
          <p:nvPr>
            <p:ph type="body" idx="1"/>
          </p:nvPr>
        </p:nvSpPr>
        <p:spPr>
          <a:xfrm>
            <a:off x="713225" y="1237560"/>
            <a:ext cx="7717500" cy="33711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Clr>
                <a:srgbClr val="461A34"/>
              </a:buClr>
              <a:buSzPts val="1400"/>
              <a:buFont typeface="Nunito Sans"/>
              <a:buAutoNum type="arabicPeriod"/>
              <a:defRPr sz="1300">
                <a:solidFill>
                  <a:schemeClr val="lt2"/>
                </a:solidFill>
                <a:latin typeface="Nunito"/>
                <a:ea typeface="Nunito"/>
                <a:cs typeface="Nunito"/>
                <a:sym typeface="Nunito"/>
              </a:defRPr>
            </a:lvl1pPr>
            <a:lvl2pPr marL="914400" lvl="1" indent="-317500" algn="l">
              <a:lnSpc>
                <a:spcPct val="115000"/>
              </a:lnSpc>
              <a:spcBef>
                <a:spcPts val="0"/>
              </a:spcBef>
              <a:spcAft>
                <a:spcPts val="0"/>
              </a:spcAft>
              <a:buClr>
                <a:srgbClr val="461A34"/>
              </a:buClr>
              <a:buSzPts val="1400"/>
              <a:buFont typeface="Nunito Sans"/>
              <a:buAutoNum type="alphaLcPeriod"/>
              <a:defRPr>
                <a:solidFill>
                  <a:schemeClr val="lt2"/>
                </a:solidFill>
              </a:defRPr>
            </a:lvl2pPr>
            <a:lvl3pPr marL="1371600" lvl="2" indent="-317500" algn="l">
              <a:lnSpc>
                <a:spcPct val="115000"/>
              </a:lnSpc>
              <a:spcBef>
                <a:spcPts val="1600"/>
              </a:spcBef>
              <a:spcAft>
                <a:spcPts val="0"/>
              </a:spcAft>
              <a:buClr>
                <a:srgbClr val="461A34"/>
              </a:buClr>
              <a:buSzPts val="1400"/>
              <a:buFont typeface="Nunito Sans"/>
              <a:buAutoNum type="romanLcPeriod"/>
              <a:defRPr>
                <a:solidFill>
                  <a:schemeClr val="lt2"/>
                </a:solidFill>
              </a:defRPr>
            </a:lvl3pPr>
            <a:lvl4pPr marL="1828800" lvl="3" indent="-317500" algn="l">
              <a:lnSpc>
                <a:spcPct val="115000"/>
              </a:lnSpc>
              <a:spcBef>
                <a:spcPts val="1600"/>
              </a:spcBef>
              <a:spcAft>
                <a:spcPts val="0"/>
              </a:spcAft>
              <a:buClr>
                <a:srgbClr val="461A34"/>
              </a:buClr>
              <a:buSzPts val="1400"/>
              <a:buFont typeface="Nunito Sans"/>
              <a:buAutoNum type="arabicPeriod"/>
              <a:defRPr>
                <a:solidFill>
                  <a:schemeClr val="lt2"/>
                </a:solidFill>
              </a:defRPr>
            </a:lvl4pPr>
            <a:lvl5pPr marL="2286000" lvl="4" indent="-317500" algn="l">
              <a:lnSpc>
                <a:spcPct val="115000"/>
              </a:lnSpc>
              <a:spcBef>
                <a:spcPts val="1600"/>
              </a:spcBef>
              <a:spcAft>
                <a:spcPts val="0"/>
              </a:spcAft>
              <a:buClr>
                <a:srgbClr val="461A34"/>
              </a:buClr>
              <a:buSzPts val="1400"/>
              <a:buFont typeface="Nunito Sans"/>
              <a:buAutoNum type="alphaLcPeriod"/>
              <a:defRPr>
                <a:solidFill>
                  <a:schemeClr val="lt2"/>
                </a:solidFill>
              </a:defRPr>
            </a:lvl5pPr>
            <a:lvl6pPr marL="2743200" lvl="5" indent="-317500" algn="l">
              <a:lnSpc>
                <a:spcPct val="115000"/>
              </a:lnSpc>
              <a:spcBef>
                <a:spcPts val="1600"/>
              </a:spcBef>
              <a:spcAft>
                <a:spcPts val="0"/>
              </a:spcAft>
              <a:buClr>
                <a:srgbClr val="461A34"/>
              </a:buClr>
              <a:buSzPts val="1400"/>
              <a:buFont typeface="Nunito Sans"/>
              <a:buAutoNum type="romanLcPeriod"/>
              <a:defRPr>
                <a:solidFill>
                  <a:schemeClr val="lt2"/>
                </a:solidFill>
              </a:defRPr>
            </a:lvl6pPr>
            <a:lvl7pPr marL="3200400" lvl="6" indent="-317500" algn="l">
              <a:lnSpc>
                <a:spcPct val="115000"/>
              </a:lnSpc>
              <a:spcBef>
                <a:spcPts val="1600"/>
              </a:spcBef>
              <a:spcAft>
                <a:spcPts val="0"/>
              </a:spcAft>
              <a:buClr>
                <a:srgbClr val="461A34"/>
              </a:buClr>
              <a:buSzPts val="1400"/>
              <a:buFont typeface="Nunito Sans"/>
              <a:buAutoNum type="arabicPeriod"/>
              <a:defRPr>
                <a:solidFill>
                  <a:schemeClr val="lt2"/>
                </a:solidFill>
              </a:defRPr>
            </a:lvl7pPr>
            <a:lvl8pPr marL="3657600" lvl="7" indent="-317500" algn="l">
              <a:lnSpc>
                <a:spcPct val="115000"/>
              </a:lnSpc>
              <a:spcBef>
                <a:spcPts val="1600"/>
              </a:spcBef>
              <a:spcAft>
                <a:spcPts val="0"/>
              </a:spcAft>
              <a:buClr>
                <a:srgbClr val="461A34"/>
              </a:buClr>
              <a:buSzPts val="1400"/>
              <a:buFont typeface="Nunito Sans"/>
              <a:buAutoNum type="alphaLcPeriod"/>
              <a:defRPr>
                <a:solidFill>
                  <a:schemeClr val="lt2"/>
                </a:solidFill>
              </a:defRPr>
            </a:lvl8pPr>
            <a:lvl9pPr marL="4114800" lvl="8" indent="-317500" algn="l">
              <a:lnSpc>
                <a:spcPct val="115000"/>
              </a:lnSpc>
              <a:spcBef>
                <a:spcPts val="1600"/>
              </a:spcBef>
              <a:spcAft>
                <a:spcPts val="1600"/>
              </a:spcAft>
              <a:buClr>
                <a:srgbClr val="461A34"/>
              </a:buClr>
              <a:buSzPts val="1400"/>
              <a:buFont typeface="Nunito Sans"/>
              <a:buAutoNum type="romanLcPeriod"/>
              <a:defRPr>
                <a:solidFill>
                  <a:schemeClr val="lt2"/>
                </a:solidFill>
              </a:defRPr>
            </a:lvl9pPr>
          </a:lstStyle>
          <a:p>
            <a:endParaRPr/>
          </a:p>
        </p:txBody>
      </p:sp>
      <p:sp>
        <p:nvSpPr>
          <p:cNvPr id="16" name="Google Shape;1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713225" y="2085450"/>
            <a:ext cx="3858900" cy="1054200"/>
          </a:xfrm>
          <a:prstGeom prst="rect">
            <a:avLst/>
          </a:prstGeom>
          <a:noFill/>
          <a:ln>
            <a:noFill/>
          </a:ln>
        </p:spPr>
        <p:txBody>
          <a:bodyPr spcFirstLastPara="1" wrap="square" lIns="91425" tIns="91425" rIns="91425" bIns="91425" anchor="ctr" anchorCtr="0">
            <a:noAutofit/>
          </a:bodyPr>
          <a:lstStyle>
            <a:lvl1pPr lvl="0" algn="l">
              <a:lnSpc>
                <a:spcPct val="80000"/>
              </a:lnSpc>
              <a:spcBef>
                <a:spcPts val="0"/>
              </a:spcBef>
              <a:spcAft>
                <a:spcPts val="0"/>
              </a:spcAft>
              <a:buSzPts val="6000"/>
              <a:buFont typeface="EB Garamond"/>
              <a:buNone/>
              <a:defRPr sz="5000" b="1">
                <a:solidFill>
                  <a:schemeClr val="accent5"/>
                </a:solidFill>
                <a:latin typeface="EB Garamond"/>
                <a:ea typeface="EB Garamond"/>
                <a:cs typeface="EB Garamond"/>
                <a:sym typeface="EB Garamond"/>
              </a:defRPr>
            </a:lvl1pPr>
            <a:lvl2pPr lvl="1"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2pPr>
            <a:lvl3pPr lvl="2"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3pPr>
            <a:lvl4pPr lvl="3"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4pPr>
            <a:lvl5pPr lvl="4"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5pPr>
            <a:lvl6pPr lvl="5"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6pPr>
            <a:lvl7pPr lvl="6"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7pPr>
            <a:lvl8pPr lvl="7"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8pPr>
            <a:lvl9pPr lvl="8"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9pPr>
          </a:lstStyle>
          <a:p>
            <a:endParaRPr/>
          </a:p>
        </p:txBody>
      </p:sp>
      <p:sp>
        <p:nvSpPr>
          <p:cNvPr id="19" name="Google Shape;1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8"/>
          <p:cNvSpPr txBox="1">
            <a:spLocks noGrp="1"/>
          </p:cNvSpPr>
          <p:nvPr>
            <p:ph type="title" idx="2"/>
          </p:nvPr>
        </p:nvSpPr>
        <p:spPr>
          <a:xfrm>
            <a:off x="713225" y="1143750"/>
            <a:ext cx="3858900" cy="85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Font typeface="EB Garamond"/>
              <a:buNone/>
              <a:defRPr sz="5000" b="1">
                <a:solidFill>
                  <a:schemeClr val="accent5"/>
                </a:solidFill>
                <a:latin typeface="EB Garamond"/>
                <a:ea typeface="EB Garamond"/>
                <a:cs typeface="EB Garamond"/>
                <a:sym typeface="EB Garamond"/>
              </a:defRPr>
            </a:lvl1pPr>
            <a:lvl2pPr lvl="1"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2pPr>
            <a:lvl3pPr lvl="2"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3pPr>
            <a:lvl4pPr lvl="3"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4pPr>
            <a:lvl5pPr lvl="4"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5pPr>
            <a:lvl6pPr lvl="5"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6pPr>
            <a:lvl7pPr lvl="6"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7pPr>
            <a:lvl8pPr lvl="7"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8pPr>
            <a:lvl9pPr lvl="8" algn="l">
              <a:lnSpc>
                <a:spcPct val="100000"/>
              </a:lnSpc>
              <a:spcBef>
                <a:spcPts val="0"/>
              </a:spcBef>
              <a:spcAft>
                <a:spcPts val="0"/>
              </a:spcAft>
              <a:buSzPts val="6000"/>
              <a:buFont typeface="EB Garamond"/>
              <a:buNone/>
              <a:defRPr sz="6000" b="1">
                <a:latin typeface="EB Garamond"/>
                <a:ea typeface="EB Garamond"/>
                <a:cs typeface="EB Garamond"/>
                <a:sym typeface="EB Garamond"/>
              </a:defRPr>
            </a:lvl9pPr>
          </a:lstStyle>
          <a:p>
            <a:endParaRPr/>
          </a:p>
        </p:txBody>
      </p:sp>
      <p:sp>
        <p:nvSpPr>
          <p:cNvPr id="21" name="Google Shape;21;p18"/>
          <p:cNvSpPr txBox="1">
            <a:spLocks noGrp="1"/>
          </p:cNvSpPr>
          <p:nvPr>
            <p:ph type="subTitle" idx="1"/>
          </p:nvPr>
        </p:nvSpPr>
        <p:spPr>
          <a:xfrm>
            <a:off x="713225" y="3319525"/>
            <a:ext cx="3858900" cy="392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300">
                <a:solidFill>
                  <a:schemeClr val="accent2"/>
                </a:solidFill>
                <a:latin typeface="Nunito"/>
                <a:ea typeface="Nunito"/>
                <a:cs typeface="Nunito"/>
                <a:sym typeface="Nunito"/>
              </a:defRPr>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4572000" y="1776300"/>
            <a:ext cx="3858900" cy="76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1pPr>
            <a:lvl2pPr lvl="1"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2pPr>
            <a:lvl3pPr lvl="2"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3pPr>
            <a:lvl4pPr lvl="3"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4pPr>
            <a:lvl5pPr lvl="4"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5pPr>
            <a:lvl6pPr lvl="5"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6pPr>
            <a:lvl7pPr lvl="6"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7pPr>
            <a:lvl8pPr lvl="7"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8pPr>
            <a:lvl9pPr lvl="8"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9pPr>
          </a:lstStyle>
          <a:p>
            <a:endParaRPr/>
          </a:p>
        </p:txBody>
      </p:sp>
      <p:sp>
        <p:nvSpPr>
          <p:cNvPr id="24" name="Google Shape;24;p19"/>
          <p:cNvSpPr txBox="1">
            <a:spLocks noGrp="1"/>
          </p:cNvSpPr>
          <p:nvPr>
            <p:ph type="body" idx="1"/>
          </p:nvPr>
        </p:nvSpPr>
        <p:spPr>
          <a:xfrm>
            <a:off x="4572000" y="2509774"/>
            <a:ext cx="3858900" cy="9510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ts val="0"/>
              </a:spcBef>
              <a:spcAft>
                <a:spcPts val="0"/>
              </a:spcAft>
              <a:buClr>
                <a:schemeClr val="lt2"/>
              </a:buClr>
              <a:buSzPts val="1300"/>
              <a:buFont typeface="Nunito"/>
              <a:buChar char="●"/>
              <a:defRPr sz="1300">
                <a:solidFill>
                  <a:schemeClr val="lt2"/>
                </a:solidFill>
                <a:latin typeface="Nunito"/>
                <a:ea typeface="Nunito"/>
                <a:cs typeface="Nunito"/>
                <a:sym typeface="Nunito"/>
              </a:defRPr>
            </a:lvl1pPr>
            <a:lvl2pPr marL="914400" lvl="1" indent="-311150" algn="l">
              <a:lnSpc>
                <a:spcPct val="115000"/>
              </a:lnSpc>
              <a:spcBef>
                <a:spcPts val="0"/>
              </a:spcBef>
              <a:spcAft>
                <a:spcPts val="0"/>
              </a:spcAft>
              <a:buClr>
                <a:schemeClr val="lt2"/>
              </a:buClr>
              <a:buSzPts val="1300"/>
              <a:buFont typeface="Nunito"/>
              <a:buChar char="○"/>
              <a:defRPr sz="1300">
                <a:solidFill>
                  <a:schemeClr val="lt2"/>
                </a:solidFill>
                <a:latin typeface="Nunito"/>
                <a:ea typeface="Nunito"/>
                <a:cs typeface="Nunito"/>
                <a:sym typeface="Nunito"/>
              </a:defRPr>
            </a:lvl2pPr>
            <a:lvl3pPr marL="1371600" lvl="2" indent="-311150" algn="l">
              <a:lnSpc>
                <a:spcPct val="115000"/>
              </a:lnSpc>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3pPr>
            <a:lvl4pPr marL="1828800" lvl="3" indent="-311150" algn="l">
              <a:lnSpc>
                <a:spcPct val="115000"/>
              </a:lnSpc>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4pPr>
            <a:lvl5pPr marL="2286000" lvl="4" indent="-311150" algn="l">
              <a:lnSpc>
                <a:spcPct val="115000"/>
              </a:lnSpc>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5pPr>
            <a:lvl6pPr marL="2743200" lvl="5" indent="-311150" algn="l">
              <a:lnSpc>
                <a:spcPct val="115000"/>
              </a:lnSpc>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6pPr>
            <a:lvl7pPr marL="3200400" lvl="6" indent="-311150" algn="l">
              <a:lnSpc>
                <a:spcPct val="115000"/>
              </a:lnSpc>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7pPr>
            <a:lvl8pPr marL="3657600" lvl="7" indent="-311150" algn="l">
              <a:lnSpc>
                <a:spcPct val="115000"/>
              </a:lnSpc>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8pPr>
            <a:lvl9pPr marL="4114800" lvl="8" indent="-311150" algn="l">
              <a:lnSpc>
                <a:spcPct val="115000"/>
              </a:lnSpc>
              <a:spcBef>
                <a:spcPts val="1600"/>
              </a:spcBef>
              <a:spcAft>
                <a:spcPts val="1600"/>
              </a:spcAft>
              <a:buClr>
                <a:schemeClr val="lt2"/>
              </a:buClr>
              <a:buSzPts val="1300"/>
              <a:buFont typeface="Nunito"/>
              <a:buChar char="■"/>
              <a:defRPr sz="1300">
                <a:solidFill>
                  <a:schemeClr val="lt2"/>
                </a:solidFill>
                <a:latin typeface="Nunito"/>
                <a:ea typeface="Nunito"/>
                <a:cs typeface="Nunito"/>
                <a:sym typeface="Nunito"/>
              </a:defRPr>
            </a:lvl9pPr>
          </a:lstStyle>
          <a:p>
            <a:endParaRPr/>
          </a:p>
        </p:txBody>
      </p:sp>
      <p:sp>
        <p:nvSpPr>
          <p:cNvPr id="25" name="Google Shape;2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CUSTOM_5">
    <p:bg>
      <p:bgPr>
        <a:solidFill>
          <a:schemeClr val="dk2"/>
        </a:solidFill>
        <a:effectLst/>
      </p:bgPr>
    </p:bg>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4571875" y="1912900"/>
            <a:ext cx="3858900" cy="1348500"/>
          </a:xfrm>
          <a:prstGeom prst="rect">
            <a:avLst/>
          </a:prstGeom>
          <a:noFill/>
          <a:ln>
            <a:noFill/>
          </a:ln>
        </p:spPr>
        <p:txBody>
          <a:bodyPr spcFirstLastPara="1" wrap="square" lIns="91425" tIns="91425" rIns="91425" bIns="91425" anchor="t" anchorCtr="0">
            <a:noAutofit/>
          </a:bodyPr>
          <a:lstStyle>
            <a:lvl1pPr lvl="0" algn="r">
              <a:lnSpc>
                <a:spcPct val="80000"/>
              </a:lnSpc>
              <a:spcBef>
                <a:spcPts val="0"/>
              </a:spcBef>
              <a:spcAft>
                <a:spcPts val="0"/>
              </a:spcAft>
              <a:buClr>
                <a:schemeClr val="accent5"/>
              </a:buClr>
              <a:buSzPts val="5000"/>
              <a:buFont typeface="EB Garamond"/>
              <a:buNone/>
              <a:defRPr sz="5000" b="1">
                <a:solidFill>
                  <a:schemeClr val="accent5"/>
                </a:solidFill>
                <a:latin typeface="EB Garamond"/>
                <a:ea typeface="EB Garamond"/>
                <a:cs typeface="EB Garamond"/>
                <a:sym typeface="EB Garamond"/>
              </a:defRPr>
            </a:lvl1pPr>
            <a:lvl2pPr lvl="1" algn="r">
              <a:lnSpc>
                <a:spcPct val="100000"/>
              </a:lnSpc>
              <a:spcBef>
                <a:spcPts val="0"/>
              </a:spcBef>
              <a:spcAft>
                <a:spcPts val="0"/>
              </a:spcAft>
              <a:buClr>
                <a:schemeClr val="accent5"/>
              </a:buClr>
              <a:buSzPts val="5000"/>
              <a:buFont typeface="EB Garamond"/>
              <a:buNone/>
              <a:defRPr sz="5000" b="1">
                <a:solidFill>
                  <a:schemeClr val="accent5"/>
                </a:solidFill>
                <a:latin typeface="EB Garamond"/>
                <a:ea typeface="EB Garamond"/>
                <a:cs typeface="EB Garamond"/>
                <a:sym typeface="EB Garamond"/>
              </a:defRPr>
            </a:lvl2pPr>
            <a:lvl3pPr lvl="2" algn="r">
              <a:lnSpc>
                <a:spcPct val="100000"/>
              </a:lnSpc>
              <a:spcBef>
                <a:spcPts val="0"/>
              </a:spcBef>
              <a:spcAft>
                <a:spcPts val="0"/>
              </a:spcAft>
              <a:buClr>
                <a:schemeClr val="accent5"/>
              </a:buClr>
              <a:buSzPts val="5000"/>
              <a:buFont typeface="EB Garamond"/>
              <a:buNone/>
              <a:defRPr sz="5000" b="1">
                <a:solidFill>
                  <a:schemeClr val="accent5"/>
                </a:solidFill>
                <a:latin typeface="EB Garamond"/>
                <a:ea typeface="EB Garamond"/>
                <a:cs typeface="EB Garamond"/>
                <a:sym typeface="EB Garamond"/>
              </a:defRPr>
            </a:lvl3pPr>
            <a:lvl4pPr lvl="3" algn="r">
              <a:lnSpc>
                <a:spcPct val="100000"/>
              </a:lnSpc>
              <a:spcBef>
                <a:spcPts val="0"/>
              </a:spcBef>
              <a:spcAft>
                <a:spcPts val="0"/>
              </a:spcAft>
              <a:buClr>
                <a:schemeClr val="accent5"/>
              </a:buClr>
              <a:buSzPts val="5000"/>
              <a:buFont typeface="EB Garamond"/>
              <a:buNone/>
              <a:defRPr sz="5000" b="1">
                <a:solidFill>
                  <a:schemeClr val="accent5"/>
                </a:solidFill>
                <a:latin typeface="EB Garamond"/>
                <a:ea typeface="EB Garamond"/>
                <a:cs typeface="EB Garamond"/>
                <a:sym typeface="EB Garamond"/>
              </a:defRPr>
            </a:lvl4pPr>
            <a:lvl5pPr lvl="4" algn="r">
              <a:lnSpc>
                <a:spcPct val="100000"/>
              </a:lnSpc>
              <a:spcBef>
                <a:spcPts val="0"/>
              </a:spcBef>
              <a:spcAft>
                <a:spcPts val="0"/>
              </a:spcAft>
              <a:buClr>
                <a:schemeClr val="accent5"/>
              </a:buClr>
              <a:buSzPts val="5000"/>
              <a:buFont typeface="EB Garamond"/>
              <a:buNone/>
              <a:defRPr sz="5000" b="1">
                <a:solidFill>
                  <a:schemeClr val="accent5"/>
                </a:solidFill>
                <a:latin typeface="EB Garamond"/>
                <a:ea typeface="EB Garamond"/>
                <a:cs typeface="EB Garamond"/>
                <a:sym typeface="EB Garamond"/>
              </a:defRPr>
            </a:lvl5pPr>
            <a:lvl6pPr lvl="5" algn="r">
              <a:lnSpc>
                <a:spcPct val="100000"/>
              </a:lnSpc>
              <a:spcBef>
                <a:spcPts val="0"/>
              </a:spcBef>
              <a:spcAft>
                <a:spcPts val="0"/>
              </a:spcAft>
              <a:buClr>
                <a:schemeClr val="accent5"/>
              </a:buClr>
              <a:buSzPts val="5000"/>
              <a:buFont typeface="EB Garamond"/>
              <a:buNone/>
              <a:defRPr sz="5000" b="1">
                <a:solidFill>
                  <a:schemeClr val="accent5"/>
                </a:solidFill>
                <a:latin typeface="EB Garamond"/>
                <a:ea typeface="EB Garamond"/>
                <a:cs typeface="EB Garamond"/>
                <a:sym typeface="EB Garamond"/>
              </a:defRPr>
            </a:lvl6pPr>
            <a:lvl7pPr lvl="6" algn="r">
              <a:lnSpc>
                <a:spcPct val="100000"/>
              </a:lnSpc>
              <a:spcBef>
                <a:spcPts val="0"/>
              </a:spcBef>
              <a:spcAft>
                <a:spcPts val="0"/>
              </a:spcAft>
              <a:buClr>
                <a:schemeClr val="accent5"/>
              </a:buClr>
              <a:buSzPts val="5000"/>
              <a:buFont typeface="EB Garamond"/>
              <a:buNone/>
              <a:defRPr sz="5000" b="1">
                <a:solidFill>
                  <a:schemeClr val="accent5"/>
                </a:solidFill>
                <a:latin typeface="EB Garamond"/>
                <a:ea typeface="EB Garamond"/>
                <a:cs typeface="EB Garamond"/>
                <a:sym typeface="EB Garamond"/>
              </a:defRPr>
            </a:lvl7pPr>
            <a:lvl8pPr lvl="7" algn="r">
              <a:lnSpc>
                <a:spcPct val="100000"/>
              </a:lnSpc>
              <a:spcBef>
                <a:spcPts val="0"/>
              </a:spcBef>
              <a:spcAft>
                <a:spcPts val="0"/>
              </a:spcAft>
              <a:buClr>
                <a:schemeClr val="accent5"/>
              </a:buClr>
              <a:buSzPts val="5000"/>
              <a:buFont typeface="EB Garamond"/>
              <a:buNone/>
              <a:defRPr sz="5000" b="1">
                <a:solidFill>
                  <a:schemeClr val="accent5"/>
                </a:solidFill>
                <a:latin typeface="EB Garamond"/>
                <a:ea typeface="EB Garamond"/>
                <a:cs typeface="EB Garamond"/>
                <a:sym typeface="EB Garamond"/>
              </a:defRPr>
            </a:lvl8pPr>
            <a:lvl9pPr lvl="8" algn="r">
              <a:lnSpc>
                <a:spcPct val="100000"/>
              </a:lnSpc>
              <a:spcBef>
                <a:spcPts val="0"/>
              </a:spcBef>
              <a:spcAft>
                <a:spcPts val="0"/>
              </a:spcAft>
              <a:buClr>
                <a:schemeClr val="accent5"/>
              </a:buClr>
              <a:buSzPts val="5000"/>
              <a:buFont typeface="EB Garamond"/>
              <a:buNone/>
              <a:defRPr sz="5000" b="1">
                <a:solidFill>
                  <a:schemeClr val="accent5"/>
                </a:solidFill>
                <a:latin typeface="EB Garamond"/>
                <a:ea typeface="EB Garamond"/>
                <a:cs typeface="EB Garamond"/>
                <a:sym typeface="EB Garamond"/>
              </a:defRPr>
            </a:lvl9pPr>
          </a:lstStyle>
          <a:p>
            <a:endParaRPr/>
          </a:p>
        </p:txBody>
      </p:sp>
      <p:sp>
        <p:nvSpPr>
          <p:cNvPr id="28" name="Google Shape;28;p20"/>
          <p:cNvSpPr txBox="1">
            <a:spLocks noGrp="1"/>
          </p:cNvSpPr>
          <p:nvPr>
            <p:ph type="title" idx="2"/>
          </p:nvPr>
        </p:nvSpPr>
        <p:spPr>
          <a:xfrm>
            <a:off x="4572000" y="1143750"/>
            <a:ext cx="3858900" cy="853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000"/>
              <a:buFont typeface="EB Garamond"/>
              <a:buNone/>
              <a:defRPr sz="5000" b="1">
                <a:solidFill>
                  <a:schemeClr val="accent5"/>
                </a:solidFill>
                <a:latin typeface="EB Garamond"/>
                <a:ea typeface="EB Garamond"/>
                <a:cs typeface="EB Garamond"/>
                <a:sym typeface="EB Garamond"/>
              </a:defRPr>
            </a:lvl1pPr>
            <a:lvl2pPr lvl="1" algn="r">
              <a:lnSpc>
                <a:spcPct val="100000"/>
              </a:lnSpc>
              <a:spcBef>
                <a:spcPts val="0"/>
              </a:spcBef>
              <a:spcAft>
                <a:spcPts val="0"/>
              </a:spcAft>
              <a:buSzPts val="6000"/>
              <a:buFont typeface="EB Garamond"/>
              <a:buNone/>
              <a:defRPr sz="6000" b="1">
                <a:latin typeface="EB Garamond"/>
                <a:ea typeface="EB Garamond"/>
                <a:cs typeface="EB Garamond"/>
                <a:sym typeface="EB Garamond"/>
              </a:defRPr>
            </a:lvl2pPr>
            <a:lvl3pPr lvl="2" algn="r">
              <a:lnSpc>
                <a:spcPct val="100000"/>
              </a:lnSpc>
              <a:spcBef>
                <a:spcPts val="0"/>
              </a:spcBef>
              <a:spcAft>
                <a:spcPts val="0"/>
              </a:spcAft>
              <a:buSzPts val="6000"/>
              <a:buFont typeface="EB Garamond"/>
              <a:buNone/>
              <a:defRPr sz="6000" b="1">
                <a:latin typeface="EB Garamond"/>
                <a:ea typeface="EB Garamond"/>
                <a:cs typeface="EB Garamond"/>
                <a:sym typeface="EB Garamond"/>
              </a:defRPr>
            </a:lvl3pPr>
            <a:lvl4pPr lvl="3" algn="r">
              <a:lnSpc>
                <a:spcPct val="100000"/>
              </a:lnSpc>
              <a:spcBef>
                <a:spcPts val="0"/>
              </a:spcBef>
              <a:spcAft>
                <a:spcPts val="0"/>
              </a:spcAft>
              <a:buSzPts val="6000"/>
              <a:buFont typeface="EB Garamond"/>
              <a:buNone/>
              <a:defRPr sz="6000" b="1">
                <a:latin typeface="EB Garamond"/>
                <a:ea typeface="EB Garamond"/>
                <a:cs typeface="EB Garamond"/>
                <a:sym typeface="EB Garamond"/>
              </a:defRPr>
            </a:lvl4pPr>
            <a:lvl5pPr lvl="4" algn="r">
              <a:lnSpc>
                <a:spcPct val="100000"/>
              </a:lnSpc>
              <a:spcBef>
                <a:spcPts val="0"/>
              </a:spcBef>
              <a:spcAft>
                <a:spcPts val="0"/>
              </a:spcAft>
              <a:buSzPts val="6000"/>
              <a:buFont typeface="EB Garamond"/>
              <a:buNone/>
              <a:defRPr sz="6000" b="1">
                <a:latin typeface="EB Garamond"/>
                <a:ea typeface="EB Garamond"/>
                <a:cs typeface="EB Garamond"/>
                <a:sym typeface="EB Garamond"/>
              </a:defRPr>
            </a:lvl5pPr>
            <a:lvl6pPr lvl="5" algn="r">
              <a:lnSpc>
                <a:spcPct val="100000"/>
              </a:lnSpc>
              <a:spcBef>
                <a:spcPts val="0"/>
              </a:spcBef>
              <a:spcAft>
                <a:spcPts val="0"/>
              </a:spcAft>
              <a:buSzPts val="6000"/>
              <a:buFont typeface="EB Garamond"/>
              <a:buNone/>
              <a:defRPr sz="6000" b="1">
                <a:latin typeface="EB Garamond"/>
                <a:ea typeface="EB Garamond"/>
                <a:cs typeface="EB Garamond"/>
                <a:sym typeface="EB Garamond"/>
              </a:defRPr>
            </a:lvl6pPr>
            <a:lvl7pPr lvl="6" algn="r">
              <a:lnSpc>
                <a:spcPct val="100000"/>
              </a:lnSpc>
              <a:spcBef>
                <a:spcPts val="0"/>
              </a:spcBef>
              <a:spcAft>
                <a:spcPts val="0"/>
              </a:spcAft>
              <a:buSzPts val="6000"/>
              <a:buFont typeface="EB Garamond"/>
              <a:buNone/>
              <a:defRPr sz="6000" b="1">
                <a:latin typeface="EB Garamond"/>
                <a:ea typeface="EB Garamond"/>
                <a:cs typeface="EB Garamond"/>
                <a:sym typeface="EB Garamond"/>
              </a:defRPr>
            </a:lvl7pPr>
            <a:lvl8pPr lvl="7" algn="r">
              <a:lnSpc>
                <a:spcPct val="100000"/>
              </a:lnSpc>
              <a:spcBef>
                <a:spcPts val="0"/>
              </a:spcBef>
              <a:spcAft>
                <a:spcPts val="0"/>
              </a:spcAft>
              <a:buSzPts val="6000"/>
              <a:buFont typeface="EB Garamond"/>
              <a:buNone/>
              <a:defRPr sz="6000" b="1">
                <a:latin typeface="EB Garamond"/>
                <a:ea typeface="EB Garamond"/>
                <a:cs typeface="EB Garamond"/>
                <a:sym typeface="EB Garamond"/>
              </a:defRPr>
            </a:lvl8pPr>
            <a:lvl9pPr lvl="8" algn="r">
              <a:lnSpc>
                <a:spcPct val="100000"/>
              </a:lnSpc>
              <a:spcBef>
                <a:spcPts val="0"/>
              </a:spcBef>
              <a:spcAft>
                <a:spcPts val="0"/>
              </a:spcAft>
              <a:buSzPts val="6000"/>
              <a:buFont typeface="EB Garamond"/>
              <a:buNone/>
              <a:defRPr sz="6000" b="1">
                <a:latin typeface="EB Garamond"/>
                <a:ea typeface="EB Garamond"/>
                <a:cs typeface="EB Garamond"/>
                <a:sym typeface="EB Garamond"/>
              </a:defRPr>
            </a:lvl9pPr>
          </a:lstStyle>
          <a:p>
            <a:endParaRPr/>
          </a:p>
        </p:txBody>
      </p:sp>
      <p:sp>
        <p:nvSpPr>
          <p:cNvPr id="29" name="Google Shape;29;p20"/>
          <p:cNvSpPr txBox="1">
            <a:spLocks noGrp="1"/>
          </p:cNvSpPr>
          <p:nvPr>
            <p:ph type="subTitle" idx="1"/>
          </p:nvPr>
        </p:nvSpPr>
        <p:spPr>
          <a:xfrm>
            <a:off x="4571875" y="3340450"/>
            <a:ext cx="3858900" cy="392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300">
                <a:solidFill>
                  <a:schemeClr val="accent2"/>
                </a:solidFill>
                <a:latin typeface="Nunito"/>
                <a:ea typeface="Nunito"/>
                <a:cs typeface="Nunito"/>
                <a:sym typeface="Nunito"/>
              </a:defRPr>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713225" y="539500"/>
            <a:ext cx="7717500" cy="48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1">
                <a:solidFill>
                  <a:schemeClr val="accent5"/>
                </a:solidFill>
                <a:latin typeface="EB Garamond"/>
                <a:ea typeface="EB Garamond"/>
                <a:cs typeface="EB Garamond"/>
                <a:sym typeface="EB Garamon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713225" y="1705300"/>
            <a:ext cx="3263700" cy="678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b="1">
                <a:solidFill>
                  <a:schemeClr val="accent5"/>
                </a:solidFill>
                <a:latin typeface="EB Garamond"/>
                <a:ea typeface="EB Garamond"/>
                <a:cs typeface="EB Garamond"/>
                <a:sym typeface="EB Garamon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22"/>
          <p:cNvSpPr txBox="1">
            <a:spLocks noGrp="1"/>
          </p:cNvSpPr>
          <p:nvPr>
            <p:ph type="body" idx="1"/>
          </p:nvPr>
        </p:nvSpPr>
        <p:spPr>
          <a:xfrm>
            <a:off x="713225" y="2540900"/>
            <a:ext cx="3263700" cy="824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lt2"/>
              </a:buClr>
              <a:buSzPts val="1800"/>
              <a:buAutoNum type="arabicPeriod"/>
              <a:defRPr sz="1300">
                <a:solidFill>
                  <a:schemeClr val="lt2"/>
                </a:solidFill>
                <a:latin typeface="Nunito"/>
                <a:ea typeface="Nunito"/>
                <a:cs typeface="Nunito"/>
                <a:sym typeface="Nunito"/>
              </a:defRPr>
            </a:lvl1pPr>
            <a:lvl2pPr marL="914400" lvl="1" indent="-317500" algn="l">
              <a:lnSpc>
                <a:spcPct val="115000"/>
              </a:lnSpc>
              <a:spcBef>
                <a:spcPts val="0"/>
              </a:spcBef>
              <a:spcAft>
                <a:spcPts val="0"/>
              </a:spcAft>
              <a:buSzPts val="1400"/>
              <a:buAutoNum type="alphaLcPeriod"/>
              <a:defRPr/>
            </a:lvl2pPr>
            <a:lvl3pPr marL="1371600" lvl="2" indent="-317500" algn="l">
              <a:lnSpc>
                <a:spcPct val="115000"/>
              </a:lnSpc>
              <a:spcBef>
                <a:spcPts val="1600"/>
              </a:spcBef>
              <a:spcAft>
                <a:spcPts val="0"/>
              </a:spcAft>
              <a:buSzPts val="1400"/>
              <a:buAutoNum type="romanLcPeriod"/>
              <a:defRPr/>
            </a:lvl3pPr>
            <a:lvl4pPr marL="1828800" lvl="3" indent="-317500" algn="l">
              <a:lnSpc>
                <a:spcPct val="115000"/>
              </a:lnSpc>
              <a:spcBef>
                <a:spcPts val="1600"/>
              </a:spcBef>
              <a:spcAft>
                <a:spcPts val="0"/>
              </a:spcAft>
              <a:buSzPts val="1400"/>
              <a:buAutoNum type="arabicPeriod"/>
              <a:defRPr/>
            </a:lvl4pPr>
            <a:lvl5pPr marL="2286000" lvl="4" indent="-317500" algn="l">
              <a:lnSpc>
                <a:spcPct val="115000"/>
              </a:lnSpc>
              <a:spcBef>
                <a:spcPts val="1600"/>
              </a:spcBef>
              <a:spcAft>
                <a:spcPts val="0"/>
              </a:spcAft>
              <a:buSzPts val="1400"/>
              <a:buAutoNum type="alphaLcPeriod"/>
              <a:defRPr/>
            </a:lvl5pPr>
            <a:lvl6pPr marL="2743200" lvl="5" indent="-317500" algn="l">
              <a:lnSpc>
                <a:spcPct val="115000"/>
              </a:lnSpc>
              <a:spcBef>
                <a:spcPts val="1600"/>
              </a:spcBef>
              <a:spcAft>
                <a:spcPts val="0"/>
              </a:spcAft>
              <a:buSzPts val="1400"/>
              <a:buAutoNum type="romanLcPeriod"/>
              <a:defRPr/>
            </a:lvl6pPr>
            <a:lvl7pPr marL="3200400" lvl="6" indent="-317500" algn="l">
              <a:lnSpc>
                <a:spcPct val="115000"/>
              </a:lnSpc>
              <a:spcBef>
                <a:spcPts val="1600"/>
              </a:spcBef>
              <a:spcAft>
                <a:spcPts val="0"/>
              </a:spcAft>
              <a:buSzPts val="1400"/>
              <a:buAutoNum type="arabicPeriod"/>
              <a:defRPr/>
            </a:lvl7pPr>
            <a:lvl8pPr marL="3657600" lvl="7" indent="-317500" algn="l">
              <a:lnSpc>
                <a:spcPct val="115000"/>
              </a:lnSpc>
              <a:spcBef>
                <a:spcPts val="1600"/>
              </a:spcBef>
              <a:spcAft>
                <a:spcPts val="0"/>
              </a:spcAft>
              <a:buSzPts val="1400"/>
              <a:buAutoNum type="alphaLcPeriod"/>
              <a:defRPr/>
            </a:lvl8pPr>
            <a:lvl9pPr marL="4114800" lvl="8" indent="-317500" algn="l">
              <a:lnSpc>
                <a:spcPct val="115000"/>
              </a:lnSpc>
              <a:spcBef>
                <a:spcPts val="1600"/>
              </a:spcBef>
              <a:spcAft>
                <a:spcPts val="1600"/>
              </a:spcAft>
              <a:buSzPts val="1400"/>
              <a:buAutoNum type="romanLcPeriod"/>
              <a:defRPr/>
            </a:lvl9pPr>
          </a:lstStyle>
          <a:p>
            <a:endParaRPr/>
          </a:p>
        </p:txBody>
      </p:sp>
      <p:sp>
        <p:nvSpPr>
          <p:cNvPr id="36" name="Google Shape;3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body" idx="1"/>
          </p:nvPr>
        </p:nvSpPr>
        <p:spPr>
          <a:xfrm>
            <a:off x="2347200" y="539500"/>
            <a:ext cx="4449600" cy="6051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800"/>
              <a:buNone/>
              <a:defRPr sz="2800" b="1">
                <a:solidFill>
                  <a:schemeClr val="accent5"/>
                </a:solidFill>
                <a:latin typeface="EB Garamond"/>
                <a:ea typeface="EB Garamond"/>
                <a:cs typeface="EB Garamond"/>
                <a:sym typeface="EB Garamond"/>
              </a:defRPr>
            </a:lvl1pPr>
          </a:lstStyle>
          <a:p>
            <a:endParaRPr/>
          </a:p>
        </p:txBody>
      </p:sp>
      <p:sp>
        <p:nvSpPr>
          <p:cNvPr id="39" name="Google Shape;3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dk2"/>
        </a:solidFill>
        <a:effectLst/>
      </p:bgPr>
    </p:bg>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713225" y="539500"/>
            <a:ext cx="7691700" cy="47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1pPr>
            <a:lvl2pPr lvl="1"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2pPr>
            <a:lvl3pPr lvl="2"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3pPr>
            <a:lvl4pPr lvl="3"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4pPr>
            <a:lvl5pPr lvl="4"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5pPr>
            <a:lvl6pPr lvl="5"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6pPr>
            <a:lvl7pPr lvl="6"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7pPr>
            <a:lvl8pPr lvl="7"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8pPr>
            <a:lvl9pPr lvl="8" algn="l">
              <a:lnSpc>
                <a:spcPct val="100000"/>
              </a:lnSpc>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9pPr>
          </a:lstStyle>
          <a:p>
            <a:endParaRPr/>
          </a:p>
        </p:txBody>
      </p:sp>
      <p:sp>
        <p:nvSpPr>
          <p:cNvPr id="42" name="Google Shape;42;p24"/>
          <p:cNvSpPr txBox="1">
            <a:spLocks noGrp="1"/>
          </p:cNvSpPr>
          <p:nvPr>
            <p:ph type="title" idx="2"/>
          </p:nvPr>
        </p:nvSpPr>
        <p:spPr>
          <a:xfrm>
            <a:off x="731475" y="2865425"/>
            <a:ext cx="2487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43" name="Google Shape;43;p24"/>
          <p:cNvSpPr txBox="1">
            <a:spLocks noGrp="1"/>
          </p:cNvSpPr>
          <p:nvPr>
            <p:ph type="subTitle" idx="1"/>
          </p:nvPr>
        </p:nvSpPr>
        <p:spPr>
          <a:xfrm>
            <a:off x="731475" y="3384575"/>
            <a:ext cx="2487300" cy="747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44" name="Google Shape;44;p24"/>
          <p:cNvSpPr txBox="1">
            <a:spLocks noGrp="1"/>
          </p:cNvSpPr>
          <p:nvPr>
            <p:ph type="title" idx="3"/>
          </p:nvPr>
        </p:nvSpPr>
        <p:spPr>
          <a:xfrm>
            <a:off x="3321875" y="2865425"/>
            <a:ext cx="2487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45" name="Google Shape;45;p24"/>
          <p:cNvSpPr txBox="1">
            <a:spLocks noGrp="1"/>
          </p:cNvSpPr>
          <p:nvPr>
            <p:ph type="subTitle" idx="4"/>
          </p:nvPr>
        </p:nvSpPr>
        <p:spPr>
          <a:xfrm>
            <a:off x="3321875" y="3384575"/>
            <a:ext cx="2487300" cy="747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46" name="Google Shape;46;p24"/>
          <p:cNvSpPr txBox="1">
            <a:spLocks noGrp="1"/>
          </p:cNvSpPr>
          <p:nvPr>
            <p:ph type="title" idx="5"/>
          </p:nvPr>
        </p:nvSpPr>
        <p:spPr>
          <a:xfrm>
            <a:off x="5912275" y="2865425"/>
            <a:ext cx="2487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a:lnSpc>
                <a:spcPct val="100000"/>
              </a:lnSpc>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47" name="Google Shape;47;p24"/>
          <p:cNvSpPr txBox="1">
            <a:spLocks noGrp="1"/>
          </p:cNvSpPr>
          <p:nvPr>
            <p:ph type="subTitle" idx="6"/>
          </p:nvPr>
        </p:nvSpPr>
        <p:spPr>
          <a:xfrm>
            <a:off x="5912275" y="3384575"/>
            <a:ext cx="2487300" cy="747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4011346" y="1141331"/>
            <a:ext cx="5052560" cy="204238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4400">
                <a:solidFill>
                  <a:schemeClr val="lt2"/>
                </a:solidFill>
              </a:rPr>
              <a:t>Agribusiness</a:t>
            </a:r>
            <a:endParaRPr sz="4400">
              <a:solidFill>
                <a:schemeClr val="lt2"/>
              </a:solidFill>
            </a:endParaRPr>
          </a:p>
          <a:p>
            <a:pPr marL="0" lvl="0" indent="0" algn="ctr" rtl="0">
              <a:lnSpc>
                <a:spcPct val="100000"/>
              </a:lnSpc>
              <a:spcBef>
                <a:spcPts val="0"/>
              </a:spcBef>
              <a:spcAft>
                <a:spcPts val="0"/>
              </a:spcAft>
              <a:buSzPts val="5200"/>
              <a:buNone/>
            </a:pPr>
            <a:r>
              <a:rPr lang="en-US" sz="4400">
                <a:solidFill>
                  <a:schemeClr val="lt2"/>
                </a:solidFill>
              </a:rPr>
              <a:t>Investment Opportunities</a:t>
            </a:r>
            <a:endParaRPr sz="4400">
              <a:solidFill>
                <a:schemeClr val="lt2"/>
              </a:solidFill>
            </a:endParaRPr>
          </a:p>
        </p:txBody>
      </p:sp>
      <p:sp>
        <p:nvSpPr>
          <p:cNvPr id="73" name="Google Shape;73;p1"/>
          <p:cNvSpPr/>
          <p:nvPr/>
        </p:nvSpPr>
        <p:spPr>
          <a:xfrm>
            <a:off x="6390325" y="-153540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rot="-1248412">
            <a:off x="4825511" y="4660756"/>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rot="-1248538">
            <a:off x="5659579" y="4913061"/>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 name="Google Shape;76;p1"/>
          <p:cNvGrpSpPr/>
          <p:nvPr/>
        </p:nvGrpSpPr>
        <p:grpSpPr>
          <a:xfrm>
            <a:off x="8359000" y="4367111"/>
            <a:ext cx="604655" cy="482923"/>
            <a:chOff x="5879425" y="4466724"/>
            <a:chExt cx="604655" cy="482923"/>
          </a:xfrm>
        </p:grpSpPr>
        <p:sp>
          <p:nvSpPr>
            <p:cNvPr id="77" name="Google Shape;77;p1"/>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1" name="Google Shape;81;p1"/>
          <p:cNvPicPr preferRelativeResize="0"/>
          <p:nvPr/>
        </p:nvPicPr>
        <p:blipFill rotWithShape="1">
          <a:blip r:embed="rId3">
            <a:alphaModFix/>
          </a:blip>
          <a:srcRect l="45049" r="6008" b="4332"/>
          <a:stretch/>
        </p:blipFill>
        <p:spPr>
          <a:xfrm>
            <a:off x="0" y="0"/>
            <a:ext cx="3948000" cy="5143500"/>
          </a:xfrm>
          <a:prstGeom prst="rect">
            <a:avLst/>
          </a:prstGeom>
          <a:noFill/>
          <a:ln>
            <a:noFill/>
          </a:ln>
        </p:spPr>
      </p:pic>
      <p:sp>
        <p:nvSpPr>
          <p:cNvPr id="82" name="Google Shape;82;p1"/>
          <p:cNvSpPr/>
          <p:nvPr/>
        </p:nvSpPr>
        <p:spPr>
          <a:xfrm rot="-5401006">
            <a:off x="1267014" y="2472126"/>
            <a:ext cx="5555651"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61880" y="375426"/>
            <a:ext cx="7717500" cy="48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000">
                <a:latin typeface="Times New Roman"/>
                <a:ea typeface="Times New Roman"/>
                <a:cs typeface="Times New Roman"/>
                <a:sym typeface="Times New Roman"/>
              </a:rPr>
              <a:t>6. Agri-production in The Gambia</a:t>
            </a:r>
            <a:endParaRPr sz="2000">
              <a:latin typeface="Times New Roman"/>
              <a:ea typeface="Times New Roman"/>
              <a:cs typeface="Times New Roman"/>
              <a:sym typeface="Times New Roman"/>
            </a:endParaRPr>
          </a:p>
        </p:txBody>
      </p:sp>
      <p:sp>
        <p:nvSpPr>
          <p:cNvPr id="193" name="Google Shape;193;p8"/>
          <p:cNvSpPr txBox="1">
            <a:spLocks noGrp="1"/>
          </p:cNvSpPr>
          <p:nvPr>
            <p:ph type="body" idx="4294967295"/>
          </p:nvPr>
        </p:nvSpPr>
        <p:spPr>
          <a:xfrm>
            <a:off x="167016" y="924318"/>
            <a:ext cx="3201820" cy="3521587"/>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600"/>
              </a:spcBef>
              <a:spcAft>
                <a:spcPts val="0"/>
              </a:spcAft>
              <a:buClr>
                <a:schemeClr val="lt2"/>
              </a:buClr>
              <a:buSzPts val="1300"/>
              <a:buFont typeface="Nunito"/>
              <a:buAutoNum type="arabicPeriod"/>
            </a:pPr>
            <a:r>
              <a:rPr lang="en-US" sz="1300">
                <a:solidFill>
                  <a:schemeClr val="lt2"/>
                </a:solidFill>
                <a:latin typeface="Nunito"/>
                <a:ea typeface="Nunito"/>
                <a:cs typeface="Nunito"/>
                <a:sym typeface="Nunito"/>
              </a:rPr>
              <a:t>The Gambia’s few agri-processing facilities are currently found in the Western Region</a:t>
            </a:r>
            <a:endParaRPr sz="1300">
              <a:solidFill>
                <a:schemeClr val="lt2"/>
              </a:solidFill>
              <a:latin typeface="Nunito"/>
              <a:ea typeface="Nunito"/>
              <a:cs typeface="Nunito"/>
              <a:sym typeface="Nunito"/>
            </a:endParaRPr>
          </a:p>
          <a:p>
            <a:pPr marL="457200" lvl="0" indent="-311150" algn="l" rtl="0">
              <a:lnSpc>
                <a:spcPct val="115000"/>
              </a:lnSpc>
              <a:spcBef>
                <a:spcPts val="1600"/>
              </a:spcBef>
              <a:spcAft>
                <a:spcPts val="0"/>
              </a:spcAft>
              <a:buClr>
                <a:schemeClr val="lt2"/>
              </a:buClr>
              <a:buSzPts val="1300"/>
              <a:buFont typeface="Nunito"/>
              <a:buAutoNum type="arabicPeriod"/>
            </a:pPr>
            <a:r>
              <a:rPr lang="en-US" sz="1300">
                <a:solidFill>
                  <a:schemeClr val="lt2"/>
                </a:solidFill>
                <a:latin typeface="Nunito"/>
                <a:ea typeface="Nunito"/>
                <a:cs typeface="Nunito"/>
                <a:sym typeface="Nunito"/>
              </a:rPr>
              <a:t>Other parts of The Gambia can also offer suitable processing locations, given agricultural</a:t>
            </a:r>
            <a:endParaRPr/>
          </a:p>
        </p:txBody>
      </p:sp>
      <p:grpSp>
        <p:nvGrpSpPr>
          <p:cNvPr id="194" name="Google Shape;194;p8"/>
          <p:cNvGrpSpPr/>
          <p:nvPr/>
        </p:nvGrpSpPr>
        <p:grpSpPr>
          <a:xfrm>
            <a:off x="8361000" y="4509399"/>
            <a:ext cx="604655" cy="482923"/>
            <a:chOff x="5879425" y="4466724"/>
            <a:chExt cx="604655" cy="482923"/>
          </a:xfrm>
        </p:grpSpPr>
        <p:sp>
          <p:nvSpPr>
            <p:cNvPr id="195" name="Google Shape;195;p8"/>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8"/>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8"/>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8"/>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p8"/>
          <p:cNvSpPr/>
          <p:nvPr/>
        </p:nvSpPr>
        <p:spPr>
          <a:xfrm rot="379797">
            <a:off x="-817582" y="4323360"/>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8"/>
          <p:cNvSpPr/>
          <p:nvPr/>
        </p:nvSpPr>
        <p:spPr>
          <a:xfrm>
            <a:off x="6045150" y="-145465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8"/>
          <p:cNvSpPr txBox="1">
            <a:spLocks noGrp="1"/>
          </p:cNvSpPr>
          <p:nvPr>
            <p:ph type="title" idx="4294967295"/>
          </p:nvPr>
        </p:nvSpPr>
        <p:spPr>
          <a:xfrm>
            <a:off x="4641650" y="3325900"/>
            <a:ext cx="892200" cy="35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1300" b="1">
                <a:latin typeface="Nunito"/>
                <a:ea typeface="Nunito"/>
                <a:cs typeface="Nunito"/>
                <a:sym typeface="Nunito"/>
              </a:rPr>
              <a:t>1</a:t>
            </a:r>
            <a:endParaRPr sz="1300" b="1">
              <a:latin typeface="Nunito"/>
              <a:ea typeface="Nunito"/>
              <a:cs typeface="Nunito"/>
              <a:sym typeface="Nunito"/>
            </a:endParaRPr>
          </a:p>
        </p:txBody>
      </p:sp>
      <p:sp>
        <p:nvSpPr>
          <p:cNvPr id="202" name="Google Shape;202;p8"/>
          <p:cNvSpPr txBox="1">
            <a:spLocks noGrp="1"/>
          </p:cNvSpPr>
          <p:nvPr>
            <p:ph type="title" idx="4294967295"/>
          </p:nvPr>
        </p:nvSpPr>
        <p:spPr>
          <a:xfrm>
            <a:off x="5533850" y="3325900"/>
            <a:ext cx="892200" cy="35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1300" b="1">
                <a:latin typeface="Nunito"/>
                <a:ea typeface="Nunito"/>
                <a:cs typeface="Nunito"/>
                <a:sym typeface="Nunito"/>
              </a:rPr>
              <a:t>2</a:t>
            </a:r>
            <a:endParaRPr sz="1300" b="1">
              <a:latin typeface="Nunito"/>
              <a:ea typeface="Nunito"/>
              <a:cs typeface="Nunito"/>
              <a:sym typeface="Nunito"/>
            </a:endParaRPr>
          </a:p>
        </p:txBody>
      </p:sp>
      <p:sp>
        <p:nvSpPr>
          <p:cNvPr id="203" name="Google Shape;203;p8"/>
          <p:cNvSpPr txBox="1">
            <a:spLocks noGrp="1"/>
          </p:cNvSpPr>
          <p:nvPr>
            <p:ph type="title" idx="4294967295"/>
          </p:nvPr>
        </p:nvSpPr>
        <p:spPr>
          <a:xfrm>
            <a:off x="6426050" y="3325900"/>
            <a:ext cx="892200" cy="35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1300" b="1">
                <a:latin typeface="Nunito"/>
                <a:ea typeface="Nunito"/>
                <a:cs typeface="Nunito"/>
                <a:sym typeface="Nunito"/>
              </a:rPr>
              <a:t>3</a:t>
            </a:r>
            <a:endParaRPr sz="1300" b="1">
              <a:latin typeface="Nunito"/>
              <a:ea typeface="Nunito"/>
              <a:cs typeface="Nunito"/>
              <a:sym typeface="Nunito"/>
            </a:endParaRPr>
          </a:p>
        </p:txBody>
      </p:sp>
      <p:sp>
        <p:nvSpPr>
          <p:cNvPr id="204" name="Google Shape;204;p8"/>
          <p:cNvSpPr txBox="1">
            <a:spLocks noGrp="1"/>
          </p:cNvSpPr>
          <p:nvPr>
            <p:ph type="title" idx="4294967295"/>
          </p:nvPr>
        </p:nvSpPr>
        <p:spPr>
          <a:xfrm>
            <a:off x="7318250" y="3325900"/>
            <a:ext cx="892200" cy="35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1300" b="1">
                <a:latin typeface="Nunito"/>
                <a:ea typeface="Nunito"/>
                <a:cs typeface="Nunito"/>
                <a:sym typeface="Nunito"/>
              </a:rPr>
              <a:t>4</a:t>
            </a:r>
            <a:endParaRPr sz="1300" b="1">
              <a:latin typeface="Nunito"/>
              <a:ea typeface="Nunito"/>
              <a:cs typeface="Nunito"/>
              <a:sym typeface="Nunito"/>
            </a:endParaRPr>
          </a:p>
        </p:txBody>
      </p:sp>
      <p:sp>
        <p:nvSpPr>
          <p:cNvPr id="205" name="Google Shape;205;p8"/>
          <p:cNvSpPr/>
          <p:nvPr/>
        </p:nvSpPr>
        <p:spPr>
          <a:xfrm>
            <a:off x="4708862" y="3774021"/>
            <a:ext cx="260883" cy="245667"/>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8"/>
          <p:cNvSpPr txBox="1"/>
          <p:nvPr/>
        </p:nvSpPr>
        <p:spPr>
          <a:xfrm>
            <a:off x="4969750" y="3719850"/>
            <a:ext cx="11235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lt2"/>
                </a:solidFill>
                <a:latin typeface="Nunito"/>
                <a:ea typeface="Nunito"/>
                <a:cs typeface="Nunito"/>
                <a:sym typeface="Nunito"/>
              </a:rPr>
              <a:t>Is a cold place</a:t>
            </a:r>
            <a:endParaRPr sz="1100" b="0" i="0" u="none" strike="noStrike" cap="none">
              <a:solidFill>
                <a:srgbClr val="000000"/>
              </a:solidFill>
              <a:latin typeface="Nunito"/>
              <a:ea typeface="Nunito"/>
              <a:cs typeface="Nunito"/>
              <a:sym typeface="Nunito"/>
            </a:endParaRPr>
          </a:p>
        </p:txBody>
      </p:sp>
      <p:sp>
        <p:nvSpPr>
          <p:cNvPr id="207" name="Google Shape;207;p8"/>
          <p:cNvSpPr/>
          <p:nvPr/>
        </p:nvSpPr>
        <p:spPr>
          <a:xfrm>
            <a:off x="6440118" y="3774012"/>
            <a:ext cx="260883" cy="245667"/>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
          <p:cNvSpPr txBox="1"/>
          <p:nvPr/>
        </p:nvSpPr>
        <p:spPr>
          <a:xfrm>
            <a:off x="6701000" y="3719850"/>
            <a:ext cx="17298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2"/>
                </a:solidFill>
                <a:latin typeface="Nunito"/>
                <a:ea typeface="Nunito"/>
                <a:cs typeface="Nunito"/>
                <a:sym typeface="Nunito"/>
              </a:rPr>
              <a:t>This is the ringed planet</a:t>
            </a:r>
            <a:endParaRPr sz="1100" b="0" i="0" u="none" strike="noStrike" cap="none">
              <a:solidFill>
                <a:srgbClr val="000000"/>
              </a:solidFill>
              <a:latin typeface="Nunito"/>
              <a:ea typeface="Nunito"/>
              <a:cs typeface="Nunito"/>
              <a:sym typeface="Nunito"/>
            </a:endParaRPr>
          </a:p>
        </p:txBody>
      </p:sp>
      <p:pic>
        <p:nvPicPr>
          <p:cNvPr id="209" name="Google Shape;209;p8"/>
          <p:cNvPicPr preferRelativeResize="0"/>
          <p:nvPr/>
        </p:nvPicPr>
        <p:blipFill rotWithShape="1">
          <a:blip r:embed="rId3">
            <a:alphaModFix/>
          </a:blip>
          <a:srcRect/>
          <a:stretch/>
        </p:blipFill>
        <p:spPr>
          <a:xfrm>
            <a:off x="3423994" y="924318"/>
            <a:ext cx="5720006" cy="35215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blip>
          <a:srcRect l="26951" r="26951"/>
          <a:stretch/>
        </p:blipFill>
        <p:spPr>
          <a:xfrm>
            <a:off x="5199012" y="8975"/>
            <a:ext cx="3944990" cy="5143502"/>
          </a:xfrm>
          <a:prstGeom prst="rect">
            <a:avLst/>
          </a:prstGeom>
          <a:noFill/>
          <a:ln>
            <a:noFill/>
          </a:ln>
        </p:spPr>
      </p:pic>
      <p:sp>
        <p:nvSpPr>
          <p:cNvPr id="215" name="Google Shape;215;p9"/>
          <p:cNvSpPr/>
          <p:nvPr/>
        </p:nvSpPr>
        <p:spPr>
          <a:xfrm rot="5398976">
            <a:off x="3376438" y="3517197"/>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9"/>
          <p:cNvSpPr/>
          <p:nvPr/>
        </p:nvSpPr>
        <p:spPr>
          <a:xfrm rot="5398976">
            <a:off x="3376438"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9"/>
          <p:cNvSpPr txBox="1">
            <a:spLocks noGrp="1"/>
          </p:cNvSpPr>
          <p:nvPr>
            <p:ph type="title"/>
          </p:nvPr>
        </p:nvSpPr>
        <p:spPr>
          <a:xfrm>
            <a:off x="1328215" y="506140"/>
            <a:ext cx="3003504" cy="678600"/>
          </a:xfrm>
          <a:prstGeom prst="rect">
            <a:avLst/>
          </a:prstGeom>
          <a:noFill/>
          <a:ln>
            <a:noFill/>
          </a:ln>
        </p:spPr>
        <p:txBody>
          <a:bodyPr spcFirstLastPara="1" wrap="square" lIns="91425" tIns="91425" rIns="91425" bIns="91425" anchor="b" anchorCtr="0">
            <a:noAutofit/>
          </a:bodyPr>
          <a:lstStyle/>
          <a:p>
            <a:pPr marL="457200" lvl="0" indent="0" algn="l" rtl="0">
              <a:lnSpc>
                <a:spcPct val="100000"/>
              </a:lnSpc>
              <a:spcBef>
                <a:spcPts val="0"/>
              </a:spcBef>
              <a:spcAft>
                <a:spcPts val="0"/>
              </a:spcAft>
              <a:buNone/>
            </a:pPr>
            <a:r>
              <a:rPr lang="en-US" sz="2000">
                <a:latin typeface="Times New Roman"/>
                <a:ea typeface="Times New Roman"/>
                <a:cs typeface="Times New Roman"/>
                <a:sym typeface="Times New Roman"/>
              </a:rPr>
              <a:t>7. REGIONAL OUTLOOK</a:t>
            </a:r>
            <a:endParaRPr sz="2000">
              <a:latin typeface="Times New Roman"/>
              <a:ea typeface="Times New Roman"/>
              <a:cs typeface="Times New Roman"/>
              <a:sym typeface="Times New Roman"/>
            </a:endParaRPr>
          </a:p>
        </p:txBody>
      </p:sp>
      <p:sp>
        <p:nvSpPr>
          <p:cNvPr id="218" name="Google Shape;218;p9"/>
          <p:cNvSpPr/>
          <p:nvPr/>
        </p:nvSpPr>
        <p:spPr>
          <a:xfrm>
            <a:off x="1264075" y="3820084"/>
            <a:ext cx="1851876" cy="1743867"/>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9"/>
          <p:cNvSpPr/>
          <p:nvPr/>
        </p:nvSpPr>
        <p:spPr>
          <a:xfrm>
            <a:off x="4270425" y="-318675"/>
            <a:ext cx="1474292" cy="1388305"/>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9"/>
          <p:cNvSpPr/>
          <p:nvPr/>
        </p:nvSpPr>
        <p:spPr>
          <a:xfrm>
            <a:off x="713225" y="588350"/>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9"/>
          <p:cNvSpPr txBox="1">
            <a:spLocks noGrp="1"/>
          </p:cNvSpPr>
          <p:nvPr>
            <p:ph type="body" idx="1"/>
          </p:nvPr>
        </p:nvSpPr>
        <p:spPr>
          <a:xfrm>
            <a:off x="0" y="1255876"/>
            <a:ext cx="5251139" cy="2564207"/>
          </a:xfrm>
          <a:prstGeom prst="rect">
            <a:avLst/>
          </a:prstGeom>
          <a:noFill/>
          <a:ln>
            <a:noFill/>
          </a:ln>
        </p:spPr>
        <p:txBody>
          <a:bodyPr spcFirstLastPara="1" wrap="square" lIns="91425" tIns="91425" rIns="91425" bIns="91425" anchor="t" anchorCtr="0">
            <a:noAutofit/>
          </a:bodyPr>
          <a:lstStyle/>
          <a:p>
            <a:pPr marL="400050" lvl="0" indent="-285750" algn="l" rtl="0">
              <a:lnSpc>
                <a:spcPct val="100000"/>
              </a:lnSpc>
              <a:spcBef>
                <a:spcPts val="0"/>
              </a:spcBef>
              <a:spcAft>
                <a:spcPts val="0"/>
              </a:spcAft>
              <a:buSzPts val="1800"/>
              <a:buFont typeface="Noto Sans Symbols"/>
              <a:buChar char="⮚"/>
            </a:pPr>
            <a:r>
              <a:rPr lang="en-US" sz="1400">
                <a:latin typeface="Times New Roman"/>
                <a:ea typeface="Times New Roman"/>
                <a:cs typeface="Times New Roman"/>
                <a:sym typeface="Times New Roman"/>
              </a:rPr>
              <a:t>Agriculture is expected to be a $1tn opportunity by 2030 in Africa (FAO, 2020)</a:t>
            </a:r>
            <a:endParaRPr/>
          </a:p>
          <a:p>
            <a:pPr marL="400050" lvl="0" indent="-285750" algn="l" rtl="0">
              <a:lnSpc>
                <a:spcPct val="100000"/>
              </a:lnSpc>
              <a:spcBef>
                <a:spcPts val="0"/>
              </a:spcBef>
              <a:spcAft>
                <a:spcPts val="0"/>
              </a:spcAft>
              <a:buSzPts val="1800"/>
              <a:buFont typeface="Noto Sans Symbols"/>
              <a:buChar char="⮚"/>
            </a:pPr>
            <a:r>
              <a:rPr lang="en-US" sz="1400">
                <a:latin typeface="Times New Roman"/>
                <a:ea typeface="Times New Roman"/>
                <a:cs typeface="Times New Roman"/>
                <a:sym typeface="Times New Roman"/>
              </a:rPr>
              <a:t>The Sub-Saharan Africa1 (SSA) region accounts for more than 950 million people, approximately 13% of the global population</a:t>
            </a:r>
            <a:endParaRPr/>
          </a:p>
          <a:p>
            <a:pPr marL="400050" lvl="0" indent="-285750" algn="l" rtl="0">
              <a:lnSpc>
                <a:spcPct val="100000"/>
              </a:lnSpc>
              <a:spcBef>
                <a:spcPts val="0"/>
              </a:spcBef>
              <a:spcAft>
                <a:spcPts val="0"/>
              </a:spcAft>
              <a:buSzPts val="1800"/>
              <a:buFont typeface="Noto Sans Symbols"/>
              <a:buChar char="⮚"/>
            </a:pPr>
            <a:r>
              <a:rPr lang="en-US" sz="1400">
                <a:latin typeface="Times New Roman"/>
                <a:ea typeface="Times New Roman"/>
                <a:cs typeface="Times New Roman"/>
                <a:sym typeface="Times New Roman"/>
              </a:rPr>
              <a:t>The important role of the agricultural sector in contributing to food security is reflected in its prioritization in the development agenda of every country in the subregion </a:t>
            </a:r>
            <a:endParaRPr/>
          </a:p>
          <a:p>
            <a:pPr marL="400050" lvl="0" indent="-285750" algn="l" rtl="0">
              <a:lnSpc>
                <a:spcPct val="100000"/>
              </a:lnSpc>
              <a:spcBef>
                <a:spcPts val="0"/>
              </a:spcBef>
              <a:spcAft>
                <a:spcPts val="0"/>
              </a:spcAft>
              <a:buSzPts val="1800"/>
              <a:buFont typeface="Noto Sans Symbols"/>
              <a:buChar char="⮚"/>
            </a:pPr>
            <a:r>
              <a:rPr lang="en-US" sz="1400">
                <a:latin typeface="Times New Roman"/>
                <a:ea typeface="Times New Roman"/>
                <a:cs typeface="Times New Roman"/>
                <a:sym typeface="Times New Roman"/>
              </a:rPr>
              <a:t>Technological Advancements</a:t>
            </a:r>
            <a:endParaRPr/>
          </a:p>
          <a:p>
            <a:pPr marL="400050" lvl="0" indent="-285750" algn="l" rtl="0">
              <a:lnSpc>
                <a:spcPct val="100000"/>
              </a:lnSpc>
              <a:spcBef>
                <a:spcPts val="0"/>
              </a:spcBef>
              <a:spcAft>
                <a:spcPts val="0"/>
              </a:spcAft>
              <a:buSzPts val="1800"/>
              <a:buFont typeface="Noto Sans Symbols"/>
              <a:buChar char="⮚"/>
            </a:pPr>
            <a:r>
              <a:rPr lang="en-US" sz="1400">
                <a:latin typeface="Times New Roman"/>
                <a:ea typeface="Times New Roman"/>
                <a:cs typeface="Times New Roman"/>
                <a:sym typeface="Times New Roman"/>
              </a:rPr>
              <a:t>Market Access and Integration</a:t>
            </a:r>
            <a:endParaRPr/>
          </a:p>
          <a:p>
            <a:pPr marL="400050" lvl="0" indent="-285750" algn="l" rtl="0">
              <a:lnSpc>
                <a:spcPct val="100000"/>
              </a:lnSpc>
              <a:spcBef>
                <a:spcPts val="0"/>
              </a:spcBef>
              <a:spcAft>
                <a:spcPts val="0"/>
              </a:spcAft>
              <a:buSzPts val="1800"/>
              <a:buFont typeface="Noto Sans Symbols"/>
              <a:buChar char="⮚"/>
            </a:pPr>
            <a:r>
              <a:rPr lang="en-US" sz="1400">
                <a:latin typeface="Times New Roman"/>
                <a:ea typeface="Times New Roman"/>
                <a:cs typeface="Times New Roman"/>
                <a:sym typeface="Times New Roman"/>
              </a:rPr>
              <a:t>Export Market Diversification</a:t>
            </a:r>
            <a:endParaRPr/>
          </a:p>
          <a:p>
            <a:pPr marL="400050" lvl="0" indent="-285750" algn="l" rtl="0">
              <a:lnSpc>
                <a:spcPct val="100000"/>
              </a:lnSpc>
              <a:spcBef>
                <a:spcPts val="0"/>
              </a:spcBef>
              <a:spcAft>
                <a:spcPts val="0"/>
              </a:spcAft>
              <a:buSzPts val="1800"/>
              <a:buFont typeface="Noto Sans Symbols"/>
              <a:buChar char="⮚"/>
            </a:pPr>
            <a:r>
              <a:rPr lang="en-US" sz="1400">
                <a:latin typeface="Times New Roman"/>
                <a:ea typeface="Times New Roman"/>
                <a:cs typeface="Times New Roman"/>
                <a:sym typeface="Times New Roman"/>
              </a:rPr>
              <a:t>Sustainable Supply Chains</a:t>
            </a:r>
            <a:endParaRPr/>
          </a:p>
          <a:p>
            <a:pPr marL="400050" lvl="0" indent="-171450" algn="l" rtl="0">
              <a:lnSpc>
                <a:spcPct val="100000"/>
              </a:lnSpc>
              <a:spcBef>
                <a:spcPts val="0"/>
              </a:spcBef>
              <a:spcAft>
                <a:spcPts val="0"/>
              </a:spcAft>
              <a:buSzPts val="1800"/>
              <a:buFont typeface="Noto Sans Symbols"/>
              <a:buNone/>
            </a:pPr>
            <a:endParaRPr/>
          </a:p>
          <a:p>
            <a:pPr marL="114300" lvl="0" indent="0" algn="l" rtl="0">
              <a:lnSpc>
                <a:spcPct val="100000"/>
              </a:lnSpc>
              <a:spcBef>
                <a:spcPts val="0"/>
              </a:spcBef>
              <a:spcAft>
                <a:spcPts val="0"/>
              </a:spcAft>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10"/>
          <p:cNvSpPr txBox="1">
            <a:spLocks noGrp="1"/>
          </p:cNvSpPr>
          <p:nvPr>
            <p:ph type="body" idx="1"/>
          </p:nvPr>
        </p:nvSpPr>
        <p:spPr>
          <a:xfrm>
            <a:off x="190222" y="0"/>
            <a:ext cx="8763556" cy="48723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a:t>8. GLOBAL PERSPECTIVE</a:t>
            </a:r>
            <a:endParaRPr/>
          </a:p>
        </p:txBody>
      </p:sp>
      <p:sp>
        <p:nvSpPr>
          <p:cNvPr id="227" name="Google Shape;227;p10"/>
          <p:cNvSpPr/>
          <p:nvPr/>
        </p:nvSpPr>
        <p:spPr>
          <a:xfrm>
            <a:off x="0" y="726594"/>
            <a:ext cx="914400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Population growth, economic development, dietary shifts, technological advancements, and sustainability concerns drive the rising global demand for food and agricultural products. Addressing this demand requires a multifaceted approach, including increasing agricultural productivity, enhancing food supply chains, and adopting sustainable practices. By embracing these strategies, the global community can work towards ensuring food security and meeting the nutritional needs of a growing population.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title" idx="2"/>
          </p:nvPr>
        </p:nvSpPr>
        <p:spPr>
          <a:xfrm>
            <a:off x="15835" y="906759"/>
            <a:ext cx="5040983" cy="85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US" sz="2000">
                <a:latin typeface="Times New Roman"/>
                <a:ea typeface="Times New Roman"/>
                <a:cs typeface="Times New Roman"/>
                <a:sym typeface="Times New Roman"/>
              </a:rPr>
              <a:t>Technological advancements in Agribusiness</a:t>
            </a:r>
            <a:endParaRPr sz="2000">
              <a:latin typeface="Times New Roman"/>
              <a:ea typeface="Times New Roman"/>
              <a:cs typeface="Times New Roman"/>
              <a:sym typeface="Times New Roman"/>
            </a:endParaRPr>
          </a:p>
        </p:txBody>
      </p:sp>
      <p:pic>
        <p:nvPicPr>
          <p:cNvPr id="233" name="Google Shape;233;p11"/>
          <p:cNvPicPr preferRelativeResize="0"/>
          <p:nvPr/>
        </p:nvPicPr>
        <p:blipFill rotWithShape="1">
          <a:blip r:embed="rId3">
            <a:alphaModFix/>
          </a:blip>
          <a:srcRect l="14355" r="34449"/>
          <a:stretch/>
        </p:blipFill>
        <p:spPr>
          <a:xfrm>
            <a:off x="5199012" y="8975"/>
            <a:ext cx="3944990" cy="5143501"/>
          </a:xfrm>
          <a:prstGeom prst="rect">
            <a:avLst/>
          </a:prstGeom>
          <a:noFill/>
          <a:ln>
            <a:noFill/>
          </a:ln>
        </p:spPr>
      </p:pic>
      <p:sp>
        <p:nvSpPr>
          <p:cNvPr id="234" name="Google Shape;234;p11"/>
          <p:cNvSpPr/>
          <p:nvPr/>
        </p:nvSpPr>
        <p:spPr>
          <a:xfrm rot="5398976">
            <a:off x="3376438" y="3517197"/>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1"/>
          <p:cNvSpPr/>
          <p:nvPr/>
        </p:nvSpPr>
        <p:spPr>
          <a:xfrm rot="5398976">
            <a:off x="3376438"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1"/>
          <p:cNvSpPr/>
          <p:nvPr/>
        </p:nvSpPr>
        <p:spPr>
          <a:xfrm>
            <a:off x="2680375" y="-138300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1"/>
          <p:cNvSpPr/>
          <p:nvPr/>
        </p:nvSpPr>
        <p:spPr>
          <a:xfrm rot="-1248412">
            <a:off x="1115561" y="4813156"/>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1"/>
          <p:cNvSpPr/>
          <p:nvPr/>
        </p:nvSpPr>
        <p:spPr>
          <a:xfrm rot="-1248538">
            <a:off x="1949629" y="5065461"/>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9" name="Google Shape;239;p11"/>
          <p:cNvGrpSpPr/>
          <p:nvPr/>
        </p:nvGrpSpPr>
        <p:grpSpPr>
          <a:xfrm>
            <a:off x="277725" y="4519511"/>
            <a:ext cx="604655" cy="482923"/>
            <a:chOff x="5879425" y="4466724"/>
            <a:chExt cx="604655" cy="482923"/>
          </a:xfrm>
        </p:grpSpPr>
        <p:sp>
          <p:nvSpPr>
            <p:cNvPr id="240" name="Google Shape;240;p11"/>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1"/>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1"/>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1"/>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4" name="Google Shape;244;p11"/>
          <p:cNvSpPr/>
          <p:nvPr/>
        </p:nvSpPr>
        <p:spPr>
          <a:xfrm>
            <a:off x="15835" y="1989527"/>
            <a:ext cx="5183176"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The integration of advanced technologies in agribusiness significantly enhances both productivity and sustainability. It can enhance the following: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Optimal Resource Use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Improved Crop Management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Labor Efficiency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Higher Crop Quality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Year-Round Production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2"/>
          <p:cNvSpPr txBox="1">
            <a:spLocks noGrp="1"/>
          </p:cNvSpPr>
          <p:nvPr>
            <p:ph type="title"/>
          </p:nvPr>
        </p:nvSpPr>
        <p:spPr>
          <a:xfrm>
            <a:off x="713225" y="539500"/>
            <a:ext cx="7717500" cy="48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9. Global supply potential </a:t>
            </a:r>
            <a:endParaRPr/>
          </a:p>
        </p:txBody>
      </p:sp>
      <p:sp>
        <p:nvSpPr>
          <p:cNvPr id="250" name="Google Shape;250;p12"/>
          <p:cNvSpPr/>
          <p:nvPr/>
        </p:nvSpPr>
        <p:spPr>
          <a:xfrm rot="379797">
            <a:off x="-122769" y="4507447"/>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2"/>
          <p:cNvSpPr/>
          <p:nvPr/>
        </p:nvSpPr>
        <p:spPr>
          <a:xfrm>
            <a:off x="5104100" y="-1274646"/>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2" name="Google Shape;252;p12"/>
          <p:cNvGrpSpPr/>
          <p:nvPr/>
        </p:nvGrpSpPr>
        <p:grpSpPr>
          <a:xfrm>
            <a:off x="23328" y="2114082"/>
            <a:ext cx="4517197" cy="2406476"/>
            <a:chOff x="233350" y="949250"/>
            <a:chExt cx="7137300" cy="3802300"/>
          </a:xfrm>
        </p:grpSpPr>
        <p:sp>
          <p:nvSpPr>
            <p:cNvPr id="253" name="Google Shape;253;p12"/>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2"/>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2"/>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2"/>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2"/>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2"/>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2"/>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2"/>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2"/>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2"/>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2"/>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2"/>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2"/>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2"/>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2"/>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2"/>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2"/>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2"/>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2"/>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2"/>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2"/>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2"/>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2"/>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2"/>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2"/>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2"/>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2"/>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2"/>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2"/>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2"/>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2"/>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2"/>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2"/>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2"/>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2"/>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2"/>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2"/>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2"/>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2"/>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2"/>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2"/>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2"/>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2"/>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2"/>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2"/>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2"/>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2"/>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2"/>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2"/>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2"/>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2"/>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4" name="Google Shape;304;p12"/>
          <p:cNvSpPr txBox="1">
            <a:spLocks noGrp="1"/>
          </p:cNvSpPr>
          <p:nvPr>
            <p:ph type="subTitle" idx="4294967295"/>
          </p:nvPr>
        </p:nvSpPr>
        <p:spPr>
          <a:xfrm>
            <a:off x="5078632" y="1618725"/>
            <a:ext cx="4042040" cy="7457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accent2"/>
                </a:solidFill>
                <a:latin typeface="Times New Roman"/>
                <a:ea typeface="Times New Roman"/>
                <a:cs typeface="Times New Roman"/>
                <a:sym typeface="Times New Roman"/>
              </a:rPr>
              <a:t>ECOWAS markets under the ECOWAS Trade</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accent2"/>
                </a:solidFill>
                <a:latin typeface="Times New Roman"/>
                <a:ea typeface="Times New Roman"/>
                <a:cs typeface="Times New Roman"/>
                <a:sym typeface="Times New Roman"/>
              </a:rPr>
              <a:t>Liberalization Scheme (ETLS)</a:t>
            </a:r>
            <a:endParaRPr sz="1400" b="0" i="0" u="none" strike="noStrike" cap="none">
              <a:solidFill>
                <a:schemeClr val="accent2"/>
              </a:solidFill>
              <a:latin typeface="Times New Roman"/>
              <a:ea typeface="Times New Roman"/>
              <a:cs typeface="Times New Roman"/>
              <a:sym typeface="Times New Roman"/>
            </a:endParaRPr>
          </a:p>
        </p:txBody>
      </p:sp>
      <p:sp>
        <p:nvSpPr>
          <p:cNvPr id="305" name="Google Shape;305;p12"/>
          <p:cNvSpPr txBox="1">
            <a:spLocks noGrp="1"/>
          </p:cNvSpPr>
          <p:nvPr>
            <p:ph type="subTitle" idx="4294967295"/>
          </p:nvPr>
        </p:nvSpPr>
        <p:spPr>
          <a:xfrm>
            <a:off x="5088832" y="2240796"/>
            <a:ext cx="3934622" cy="53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US" sz="1400" b="0" i="0" u="none" strike="noStrike" cap="none">
                <a:solidFill>
                  <a:schemeClr val="accent2"/>
                </a:solidFill>
                <a:latin typeface="Times New Roman"/>
                <a:ea typeface="Times New Roman"/>
                <a:cs typeface="Times New Roman"/>
                <a:sym typeface="Times New Roman"/>
              </a:rPr>
              <a:t>EU market under the Everything But Arms (EBA)</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US" sz="1400" b="0" i="0" u="none" strike="noStrike" cap="none">
                <a:solidFill>
                  <a:schemeClr val="accent2"/>
                </a:solidFill>
                <a:latin typeface="Times New Roman"/>
                <a:ea typeface="Times New Roman"/>
                <a:cs typeface="Times New Roman"/>
                <a:sym typeface="Times New Roman"/>
              </a:rPr>
              <a:t>Initiative offered by the European Union</a:t>
            </a:r>
            <a:endParaRPr sz="1400" b="0" i="0" u="none" strike="noStrike" cap="none">
              <a:solidFill>
                <a:schemeClr val="accent2"/>
              </a:solidFill>
              <a:latin typeface="Times New Roman"/>
              <a:ea typeface="Times New Roman"/>
              <a:cs typeface="Times New Roman"/>
              <a:sym typeface="Times New Roman"/>
            </a:endParaRPr>
          </a:p>
        </p:txBody>
      </p:sp>
      <p:sp>
        <p:nvSpPr>
          <p:cNvPr id="306" name="Google Shape;306;p12"/>
          <p:cNvSpPr txBox="1">
            <a:spLocks noGrp="1"/>
          </p:cNvSpPr>
          <p:nvPr>
            <p:ph type="subTitle" idx="4294967295"/>
          </p:nvPr>
        </p:nvSpPr>
        <p:spPr>
          <a:xfrm>
            <a:off x="5078632" y="2788334"/>
            <a:ext cx="3934622" cy="53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US" sz="1400" b="0" i="0" u="none" strike="noStrike" cap="none">
                <a:solidFill>
                  <a:schemeClr val="accent2"/>
                </a:solidFill>
                <a:latin typeface="Times New Roman"/>
                <a:ea typeface="Times New Roman"/>
                <a:cs typeface="Times New Roman"/>
                <a:sym typeface="Times New Roman"/>
              </a:rPr>
              <a:t>US market under the African Growth and</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US" sz="1400" b="0" i="0" u="none" strike="noStrike" cap="none">
                <a:solidFill>
                  <a:schemeClr val="accent2"/>
                </a:solidFill>
                <a:latin typeface="Times New Roman"/>
                <a:ea typeface="Times New Roman"/>
                <a:cs typeface="Times New Roman"/>
                <a:sym typeface="Times New Roman"/>
              </a:rPr>
              <a:t>Opportunity Act (AGOA)</a:t>
            </a:r>
            <a:endParaRPr sz="1400" b="0" i="0" u="none" strike="noStrike" cap="none">
              <a:solidFill>
                <a:schemeClr val="accent2"/>
              </a:solidFill>
              <a:latin typeface="Times New Roman"/>
              <a:ea typeface="Times New Roman"/>
              <a:cs typeface="Times New Roman"/>
              <a:sym typeface="Times New Roman"/>
            </a:endParaRPr>
          </a:p>
        </p:txBody>
      </p:sp>
      <p:grpSp>
        <p:nvGrpSpPr>
          <p:cNvPr id="307" name="Google Shape;307;p12"/>
          <p:cNvGrpSpPr/>
          <p:nvPr/>
        </p:nvGrpSpPr>
        <p:grpSpPr>
          <a:xfrm>
            <a:off x="4803532" y="3343245"/>
            <a:ext cx="222770" cy="209777"/>
            <a:chOff x="2620198" y="1298151"/>
            <a:chExt cx="1191282" cy="1121802"/>
          </a:xfrm>
        </p:grpSpPr>
        <p:sp>
          <p:nvSpPr>
            <p:cNvPr id="308" name="Google Shape;308;p12"/>
            <p:cNvSpPr/>
            <p:nvPr/>
          </p:nvSpPr>
          <p:spPr>
            <a:xfrm>
              <a:off x="2620198" y="129815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2"/>
            <p:cNvSpPr/>
            <p:nvPr/>
          </p:nvSpPr>
          <p:spPr>
            <a:xfrm>
              <a:off x="2772025" y="1482125"/>
              <a:ext cx="831300" cy="8505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0" name="Google Shape;310;p12"/>
          <p:cNvGrpSpPr/>
          <p:nvPr/>
        </p:nvGrpSpPr>
        <p:grpSpPr>
          <a:xfrm>
            <a:off x="1178582" y="2385520"/>
            <a:ext cx="222770" cy="209777"/>
            <a:chOff x="2620198" y="1298151"/>
            <a:chExt cx="1191282" cy="1121802"/>
          </a:xfrm>
        </p:grpSpPr>
        <p:sp>
          <p:nvSpPr>
            <p:cNvPr id="311" name="Google Shape;311;p12"/>
            <p:cNvSpPr/>
            <p:nvPr/>
          </p:nvSpPr>
          <p:spPr>
            <a:xfrm>
              <a:off x="2620198" y="129815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2"/>
            <p:cNvSpPr/>
            <p:nvPr/>
          </p:nvSpPr>
          <p:spPr>
            <a:xfrm>
              <a:off x="2772025" y="1482125"/>
              <a:ext cx="831300" cy="8505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3" name="Google Shape;313;p12"/>
          <p:cNvGrpSpPr/>
          <p:nvPr/>
        </p:nvGrpSpPr>
        <p:grpSpPr>
          <a:xfrm>
            <a:off x="3585007" y="1902895"/>
            <a:ext cx="222770" cy="209777"/>
            <a:chOff x="2620198" y="1298151"/>
            <a:chExt cx="1191282" cy="1121802"/>
          </a:xfrm>
        </p:grpSpPr>
        <p:sp>
          <p:nvSpPr>
            <p:cNvPr id="314" name="Google Shape;314;p12"/>
            <p:cNvSpPr/>
            <p:nvPr/>
          </p:nvSpPr>
          <p:spPr>
            <a:xfrm>
              <a:off x="2620198" y="129815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2"/>
            <p:cNvSpPr/>
            <p:nvPr/>
          </p:nvSpPr>
          <p:spPr>
            <a:xfrm>
              <a:off x="2772025" y="1482125"/>
              <a:ext cx="831300" cy="8505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6" name="Google Shape;316;p12"/>
          <p:cNvGrpSpPr/>
          <p:nvPr/>
        </p:nvGrpSpPr>
        <p:grpSpPr>
          <a:xfrm>
            <a:off x="2972682" y="3427945"/>
            <a:ext cx="222770" cy="209777"/>
            <a:chOff x="2620198" y="1298151"/>
            <a:chExt cx="1191282" cy="1121802"/>
          </a:xfrm>
        </p:grpSpPr>
        <p:sp>
          <p:nvSpPr>
            <p:cNvPr id="317" name="Google Shape;317;p12"/>
            <p:cNvSpPr/>
            <p:nvPr/>
          </p:nvSpPr>
          <p:spPr>
            <a:xfrm>
              <a:off x="2620198" y="129815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2"/>
            <p:cNvSpPr/>
            <p:nvPr/>
          </p:nvSpPr>
          <p:spPr>
            <a:xfrm>
              <a:off x="2772025" y="1482125"/>
              <a:ext cx="831300" cy="8505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9" name="Google Shape;319;p12"/>
          <p:cNvGrpSpPr/>
          <p:nvPr/>
        </p:nvGrpSpPr>
        <p:grpSpPr>
          <a:xfrm>
            <a:off x="2905332" y="2112670"/>
            <a:ext cx="222770" cy="209777"/>
            <a:chOff x="2620198" y="1298151"/>
            <a:chExt cx="1191282" cy="1121802"/>
          </a:xfrm>
        </p:grpSpPr>
        <p:sp>
          <p:nvSpPr>
            <p:cNvPr id="320" name="Google Shape;320;p12"/>
            <p:cNvSpPr/>
            <p:nvPr/>
          </p:nvSpPr>
          <p:spPr>
            <a:xfrm>
              <a:off x="2620198" y="129815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2"/>
            <p:cNvSpPr/>
            <p:nvPr/>
          </p:nvSpPr>
          <p:spPr>
            <a:xfrm>
              <a:off x="2772025" y="1482125"/>
              <a:ext cx="8313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2" name="Google Shape;322;p12"/>
          <p:cNvGrpSpPr/>
          <p:nvPr/>
        </p:nvGrpSpPr>
        <p:grpSpPr>
          <a:xfrm>
            <a:off x="4203457" y="2516795"/>
            <a:ext cx="222770" cy="209777"/>
            <a:chOff x="2620198" y="1298151"/>
            <a:chExt cx="1191282" cy="1121802"/>
          </a:xfrm>
        </p:grpSpPr>
        <p:sp>
          <p:nvSpPr>
            <p:cNvPr id="323" name="Google Shape;323;p12"/>
            <p:cNvSpPr/>
            <p:nvPr/>
          </p:nvSpPr>
          <p:spPr>
            <a:xfrm>
              <a:off x="2620198" y="129815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2"/>
            <p:cNvSpPr/>
            <p:nvPr/>
          </p:nvSpPr>
          <p:spPr>
            <a:xfrm>
              <a:off x="2772025" y="1482125"/>
              <a:ext cx="831300" cy="850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5" name="Google Shape;325;p12"/>
          <p:cNvGrpSpPr/>
          <p:nvPr/>
        </p:nvGrpSpPr>
        <p:grpSpPr>
          <a:xfrm>
            <a:off x="8181579" y="4228505"/>
            <a:ext cx="761623" cy="608290"/>
            <a:chOff x="5879425" y="4466724"/>
            <a:chExt cx="604655" cy="482923"/>
          </a:xfrm>
        </p:grpSpPr>
        <p:sp>
          <p:nvSpPr>
            <p:cNvPr id="326" name="Google Shape;326;p12"/>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2"/>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2"/>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2"/>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0" name="Google Shape;330;p12"/>
          <p:cNvSpPr/>
          <p:nvPr/>
        </p:nvSpPr>
        <p:spPr>
          <a:xfrm>
            <a:off x="23328" y="1194896"/>
            <a:ext cx="527030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Nearly all Gambian products can be exported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preferential duty rates and quota free to:</a:t>
            </a:r>
            <a:endParaRPr sz="1400" b="0" i="0" u="none" strike="noStrike" cap="none">
              <a:solidFill>
                <a:srgbClr val="000000"/>
              </a:solidFill>
              <a:latin typeface="Arial"/>
              <a:ea typeface="Arial"/>
              <a:cs typeface="Arial"/>
              <a:sym typeface="Arial"/>
            </a:endParaRPr>
          </a:p>
        </p:txBody>
      </p:sp>
      <p:sp>
        <p:nvSpPr>
          <p:cNvPr id="331" name="Google Shape;331;p12"/>
          <p:cNvSpPr/>
          <p:nvPr/>
        </p:nvSpPr>
        <p:spPr>
          <a:xfrm>
            <a:off x="5078632" y="3428035"/>
            <a:ext cx="45720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India, Brazil and South Korea under preferential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duty rates for products from Least-Developed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Countries (LDCs)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6" name="Google Shape;336;p13"/>
          <p:cNvGrpSpPr/>
          <p:nvPr/>
        </p:nvGrpSpPr>
        <p:grpSpPr>
          <a:xfrm>
            <a:off x="4010735" y="1675371"/>
            <a:ext cx="1117304" cy="1052138"/>
            <a:chOff x="2620198" y="1298151"/>
            <a:chExt cx="1191282" cy="1121802"/>
          </a:xfrm>
        </p:grpSpPr>
        <p:sp>
          <p:nvSpPr>
            <p:cNvPr id="337" name="Google Shape;337;p13"/>
            <p:cNvSpPr/>
            <p:nvPr/>
          </p:nvSpPr>
          <p:spPr>
            <a:xfrm>
              <a:off x="2620198" y="129815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3"/>
            <p:cNvSpPr/>
            <p:nvPr/>
          </p:nvSpPr>
          <p:spPr>
            <a:xfrm>
              <a:off x="2772025" y="1482125"/>
              <a:ext cx="831300" cy="8505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9" name="Google Shape;339;p13"/>
          <p:cNvGrpSpPr/>
          <p:nvPr/>
        </p:nvGrpSpPr>
        <p:grpSpPr>
          <a:xfrm>
            <a:off x="6597273" y="1675371"/>
            <a:ext cx="1117304" cy="1052138"/>
            <a:chOff x="2620198" y="1298151"/>
            <a:chExt cx="1191282" cy="1121802"/>
          </a:xfrm>
        </p:grpSpPr>
        <p:sp>
          <p:nvSpPr>
            <p:cNvPr id="340" name="Google Shape;340;p13"/>
            <p:cNvSpPr/>
            <p:nvPr/>
          </p:nvSpPr>
          <p:spPr>
            <a:xfrm>
              <a:off x="2620198" y="129815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3"/>
            <p:cNvSpPr/>
            <p:nvPr/>
          </p:nvSpPr>
          <p:spPr>
            <a:xfrm>
              <a:off x="2772025" y="1482125"/>
              <a:ext cx="831300" cy="8505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2" name="Google Shape;342;p13"/>
          <p:cNvGrpSpPr/>
          <p:nvPr/>
        </p:nvGrpSpPr>
        <p:grpSpPr>
          <a:xfrm>
            <a:off x="1383548" y="1675371"/>
            <a:ext cx="1117304" cy="1052138"/>
            <a:chOff x="2620198" y="1298151"/>
            <a:chExt cx="1191282" cy="1121802"/>
          </a:xfrm>
        </p:grpSpPr>
        <p:sp>
          <p:nvSpPr>
            <p:cNvPr id="343" name="Google Shape;343;p13"/>
            <p:cNvSpPr/>
            <p:nvPr/>
          </p:nvSpPr>
          <p:spPr>
            <a:xfrm>
              <a:off x="2620198" y="129815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3"/>
            <p:cNvSpPr/>
            <p:nvPr/>
          </p:nvSpPr>
          <p:spPr>
            <a:xfrm>
              <a:off x="2772025" y="1482125"/>
              <a:ext cx="831300" cy="8505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5" name="Google Shape;345;p13"/>
          <p:cNvSpPr txBox="1">
            <a:spLocks noGrp="1"/>
          </p:cNvSpPr>
          <p:nvPr>
            <p:ph type="title"/>
          </p:nvPr>
        </p:nvSpPr>
        <p:spPr>
          <a:xfrm>
            <a:off x="713225" y="539500"/>
            <a:ext cx="5967902" cy="47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Our aim is not limited to Agribusiness </a:t>
            </a:r>
            <a:endParaRPr/>
          </a:p>
        </p:txBody>
      </p:sp>
      <p:sp>
        <p:nvSpPr>
          <p:cNvPr id="346" name="Google Shape;346;p13"/>
          <p:cNvSpPr txBox="1">
            <a:spLocks noGrp="1"/>
          </p:cNvSpPr>
          <p:nvPr>
            <p:ph type="title" idx="2"/>
          </p:nvPr>
        </p:nvSpPr>
        <p:spPr>
          <a:xfrm>
            <a:off x="731475" y="2865425"/>
            <a:ext cx="24873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a:t>Manufacturing </a:t>
            </a:r>
            <a:endParaRPr/>
          </a:p>
        </p:txBody>
      </p:sp>
      <p:sp>
        <p:nvSpPr>
          <p:cNvPr id="347" name="Google Shape;347;p13"/>
          <p:cNvSpPr txBox="1">
            <a:spLocks noGrp="1"/>
          </p:cNvSpPr>
          <p:nvPr>
            <p:ph type="title" idx="3"/>
          </p:nvPr>
        </p:nvSpPr>
        <p:spPr>
          <a:xfrm>
            <a:off x="3321875" y="2751609"/>
            <a:ext cx="3001287" cy="63296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a:t>Renewable energy and green technology</a:t>
            </a:r>
            <a:endParaRPr/>
          </a:p>
        </p:txBody>
      </p:sp>
      <p:sp>
        <p:nvSpPr>
          <p:cNvPr id="348" name="Google Shape;348;p13"/>
          <p:cNvSpPr txBox="1">
            <a:spLocks noGrp="1"/>
          </p:cNvSpPr>
          <p:nvPr>
            <p:ph type="title" idx="5"/>
          </p:nvPr>
        </p:nvSpPr>
        <p:spPr>
          <a:xfrm>
            <a:off x="6209400" y="2865425"/>
            <a:ext cx="24873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a:t>Distribution </a:t>
            </a:r>
            <a:endParaRPr/>
          </a:p>
        </p:txBody>
      </p:sp>
      <p:grpSp>
        <p:nvGrpSpPr>
          <p:cNvPr id="349" name="Google Shape;349;p13"/>
          <p:cNvGrpSpPr/>
          <p:nvPr/>
        </p:nvGrpSpPr>
        <p:grpSpPr>
          <a:xfrm>
            <a:off x="1669062" y="1933234"/>
            <a:ext cx="612134" cy="536405"/>
            <a:chOff x="899850" y="871450"/>
            <a:chExt cx="483175" cy="423400"/>
          </a:xfrm>
        </p:grpSpPr>
        <p:sp>
          <p:nvSpPr>
            <p:cNvPr id="350" name="Google Shape;350;p13"/>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51" name="Google Shape;351;p13"/>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52" name="Google Shape;352;p13"/>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53" name="Google Shape;353;p13"/>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nvGrpSpPr>
          <p:cNvPr id="354" name="Google Shape;354;p13"/>
          <p:cNvGrpSpPr/>
          <p:nvPr/>
        </p:nvGrpSpPr>
        <p:grpSpPr>
          <a:xfrm>
            <a:off x="4252994" y="1915079"/>
            <a:ext cx="638015" cy="635559"/>
            <a:chOff x="-35123050" y="3561225"/>
            <a:chExt cx="292225" cy="291100"/>
          </a:xfrm>
        </p:grpSpPr>
        <p:sp>
          <p:nvSpPr>
            <p:cNvPr id="355" name="Google Shape;355;p13"/>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3"/>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7" name="Google Shape;357;p13"/>
          <p:cNvGrpSpPr/>
          <p:nvPr/>
        </p:nvGrpSpPr>
        <p:grpSpPr>
          <a:xfrm>
            <a:off x="6937442" y="1915079"/>
            <a:ext cx="538606" cy="572699"/>
            <a:chOff x="-34755225" y="3202075"/>
            <a:chExt cx="274100" cy="291450"/>
          </a:xfrm>
        </p:grpSpPr>
        <p:sp>
          <p:nvSpPr>
            <p:cNvPr id="358" name="Google Shape;358;p13"/>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3"/>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3"/>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3"/>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3"/>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3"/>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3"/>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4"/>
          <p:cNvSpPr txBox="1">
            <a:spLocks noGrp="1"/>
          </p:cNvSpPr>
          <p:nvPr>
            <p:ph type="title"/>
          </p:nvPr>
        </p:nvSpPr>
        <p:spPr>
          <a:xfrm>
            <a:off x="713225" y="463300"/>
            <a:ext cx="7717500" cy="75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800"/>
              <a:buNone/>
            </a:pPr>
            <a:r>
              <a:rPr lang="en-US"/>
              <a:t>Thanks!</a:t>
            </a:r>
            <a:endParaRPr/>
          </a:p>
        </p:txBody>
      </p:sp>
      <p:sp>
        <p:nvSpPr>
          <p:cNvPr id="370" name="Google Shape;370;p14"/>
          <p:cNvSpPr txBox="1">
            <a:spLocks noGrp="1"/>
          </p:cNvSpPr>
          <p:nvPr>
            <p:ph type="subTitle" idx="1"/>
          </p:nvPr>
        </p:nvSpPr>
        <p:spPr>
          <a:xfrm>
            <a:off x="713400" y="1677225"/>
            <a:ext cx="7717500" cy="120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US">
                <a:solidFill>
                  <a:schemeClr val="accent1"/>
                </a:solidFill>
              </a:rPr>
              <a:t>Questions, suggestions and contributions </a:t>
            </a:r>
            <a:endParaRPr>
              <a:solidFill>
                <a:schemeClr val="accent1"/>
              </a:solidFill>
            </a:endParaRPr>
          </a:p>
          <a:p>
            <a:pPr marL="0" lvl="0" indent="0" algn="ctr" rtl="0">
              <a:lnSpc>
                <a:spcPct val="100000"/>
              </a:lnSpc>
              <a:spcBef>
                <a:spcPts val="0"/>
              </a:spcBef>
              <a:spcAft>
                <a:spcPts val="0"/>
              </a:spcAft>
              <a:buSzPts val="1300"/>
              <a:buNone/>
            </a:pPr>
            <a:endParaRPr/>
          </a:p>
        </p:txBody>
      </p:sp>
      <p:grpSp>
        <p:nvGrpSpPr>
          <p:cNvPr id="371" name="Google Shape;371;p14"/>
          <p:cNvGrpSpPr/>
          <p:nvPr/>
        </p:nvGrpSpPr>
        <p:grpSpPr>
          <a:xfrm>
            <a:off x="3564781" y="3147816"/>
            <a:ext cx="226887" cy="226875"/>
            <a:chOff x="266768" y="1721375"/>
            <a:chExt cx="397907" cy="397887"/>
          </a:xfrm>
        </p:grpSpPr>
        <p:sp>
          <p:nvSpPr>
            <p:cNvPr id="372" name="Google Shape;372;p14"/>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4"/>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4" name="Google Shape;374;p14"/>
          <p:cNvSpPr/>
          <p:nvPr/>
        </p:nvSpPr>
        <p:spPr>
          <a:xfrm rot="379797">
            <a:off x="-479194" y="4071497"/>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4"/>
          <p:cNvSpPr/>
          <p:nvPr/>
        </p:nvSpPr>
        <p:spPr>
          <a:xfrm>
            <a:off x="6925400" y="-1204571"/>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6" name="Google Shape;376;p14"/>
          <p:cNvGrpSpPr/>
          <p:nvPr/>
        </p:nvGrpSpPr>
        <p:grpSpPr>
          <a:xfrm>
            <a:off x="796979" y="1566805"/>
            <a:ext cx="761623" cy="608290"/>
            <a:chOff x="5879425" y="4466724"/>
            <a:chExt cx="604655" cy="482923"/>
          </a:xfrm>
        </p:grpSpPr>
        <p:sp>
          <p:nvSpPr>
            <p:cNvPr id="377" name="Google Shape;377;p14"/>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4"/>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4"/>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4"/>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eb09dce97d_0_1"/>
          <p:cNvSpPr txBox="1">
            <a:spLocks noGrp="1"/>
          </p:cNvSpPr>
          <p:nvPr>
            <p:ph type="body" idx="1"/>
          </p:nvPr>
        </p:nvSpPr>
        <p:spPr>
          <a:xfrm>
            <a:off x="2347200" y="539500"/>
            <a:ext cx="4449600" cy="6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Agendas</a:t>
            </a:r>
            <a:endParaRPr/>
          </a:p>
        </p:txBody>
      </p:sp>
      <p:sp>
        <p:nvSpPr>
          <p:cNvPr id="88" name="Google Shape;88;g2eb09dce97d_0_1"/>
          <p:cNvSpPr txBox="1"/>
          <p:nvPr/>
        </p:nvSpPr>
        <p:spPr>
          <a:xfrm>
            <a:off x="850913" y="1339900"/>
            <a:ext cx="2044800" cy="641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600">
                <a:solidFill>
                  <a:srgbClr val="045A68"/>
                </a:solidFill>
                <a:latin typeface="Lilita One"/>
                <a:ea typeface="Lilita One"/>
                <a:cs typeface="Lilita One"/>
                <a:sym typeface="Lilita One"/>
              </a:rPr>
              <a:t>PURPOSE</a:t>
            </a:r>
            <a:endParaRPr sz="1600">
              <a:solidFill>
                <a:srgbClr val="045A68"/>
              </a:solidFill>
              <a:latin typeface="Lilita One"/>
              <a:ea typeface="Lilita One"/>
              <a:cs typeface="Lilita One"/>
              <a:sym typeface="Lilita One"/>
            </a:endParaRPr>
          </a:p>
        </p:txBody>
      </p:sp>
      <p:sp>
        <p:nvSpPr>
          <p:cNvPr id="89" name="Google Shape;89;g2eb09dce97d_0_1"/>
          <p:cNvSpPr txBox="1"/>
          <p:nvPr/>
        </p:nvSpPr>
        <p:spPr>
          <a:xfrm>
            <a:off x="751914" y="1926150"/>
            <a:ext cx="2044800" cy="18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263238"/>
              </a:solidFill>
              <a:latin typeface="Josefin Sans"/>
              <a:ea typeface="Josefin Sans"/>
              <a:cs typeface="Josefin Sans"/>
              <a:sym typeface="Josefin Sans"/>
            </a:endParaRPr>
          </a:p>
        </p:txBody>
      </p:sp>
      <p:sp>
        <p:nvSpPr>
          <p:cNvPr id="90" name="Google Shape;90;g2eb09dce97d_0_1"/>
          <p:cNvSpPr txBox="1"/>
          <p:nvPr/>
        </p:nvSpPr>
        <p:spPr>
          <a:xfrm>
            <a:off x="448125" y="2405499"/>
            <a:ext cx="2044800" cy="64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045A68"/>
                </a:solidFill>
                <a:latin typeface="Lilita One"/>
                <a:ea typeface="Lilita One"/>
                <a:cs typeface="Lilita One"/>
                <a:sym typeface="Lilita One"/>
              </a:rPr>
              <a:t>OVERVIEW,            THE GAMBIA</a:t>
            </a:r>
            <a:endParaRPr sz="1600">
              <a:solidFill>
                <a:srgbClr val="045A68"/>
              </a:solidFill>
              <a:latin typeface="Lilita One"/>
              <a:ea typeface="Lilita One"/>
              <a:cs typeface="Lilita One"/>
              <a:sym typeface="Lilita One"/>
            </a:endParaRPr>
          </a:p>
        </p:txBody>
      </p:sp>
      <p:sp>
        <p:nvSpPr>
          <p:cNvPr id="91" name="Google Shape;91;g2eb09dce97d_0_1"/>
          <p:cNvSpPr txBox="1"/>
          <p:nvPr/>
        </p:nvSpPr>
        <p:spPr>
          <a:xfrm>
            <a:off x="751914" y="2957140"/>
            <a:ext cx="2044800" cy="18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263238"/>
              </a:solidFill>
              <a:latin typeface="Josefin Sans"/>
              <a:ea typeface="Josefin Sans"/>
              <a:cs typeface="Josefin Sans"/>
              <a:sym typeface="Josefin Sans"/>
            </a:endParaRPr>
          </a:p>
        </p:txBody>
      </p:sp>
      <p:sp>
        <p:nvSpPr>
          <p:cNvPr id="92" name="Google Shape;92;g2eb09dce97d_0_1"/>
          <p:cNvSpPr txBox="1"/>
          <p:nvPr/>
        </p:nvSpPr>
        <p:spPr>
          <a:xfrm>
            <a:off x="751921" y="3346550"/>
            <a:ext cx="2044800" cy="64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600">
                <a:solidFill>
                  <a:srgbClr val="045A68"/>
                </a:solidFill>
                <a:latin typeface="Lilita One"/>
                <a:ea typeface="Lilita One"/>
                <a:cs typeface="Lilita One"/>
                <a:sym typeface="Lilita One"/>
              </a:rPr>
              <a:t>MARKET ADVANTAGES </a:t>
            </a:r>
            <a:endParaRPr sz="1600">
              <a:solidFill>
                <a:srgbClr val="045A68"/>
              </a:solidFill>
              <a:latin typeface="Lilita One"/>
              <a:ea typeface="Lilita One"/>
              <a:cs typeface="Lilita One"/>
              <a:sym typeface="Lilita One"/>
            </a:endParaRPr>
          </a:p>
        </p:txBody>
      </p:sp>
      <p:sp>
        <p:nvSpPr>
          <p:cNvPr id="93" name="Google Shape;93;g2eb09dce97d_0_1"/>
          <p:cNvSpPr txBox="1"/>
          <p:nvPr/>
        </p:nvSpPr>
        <p:spPr>
          <a:xfrm>
            <a:off x="751914" y="4216750"/>
            <a:ext cx="2044800" cy="18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263238"/>
              </a:solidFill>
              <a:latin typeface="Josefin Sans"/>
              <a:ea typeface="Josefin Sans"/>
              <a:cs typeface="Josefin Sans"/>
              <a:sym typeface="Josefin Sans"/>
            </a:endParaRPr>
          </a:p>
        </p:txBody>
      </p:sp>
      <p:sp>
        <p:nvSpPr>
          <p:cNvPr id="94" name="Google Shape;94;g2eb09dce97d_0_1"/>
          <p:cNvSpPr txBox="1"/>
          <p:nvPr/>
        </p:nvSpPr>
        <p:spPr>
          <a:xfrm>
            <a:off x="2994575" y="1513200"/>
            <a:ext cx="2044800" cy="64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045A68"/>
                </a:solidFill>
                <a:latin typeface="Lilita One"/>
                <a:ea typeface="Lilita One"/>
                <a:cs typeface="Lilita One"/>
                <a:sym typeface="Lilita One"/>
              </a:rPr>
              <a:t>MARKET OPPORTUNITIES</a:t>
            </a:r>
            <a:endParaRPr sz="1600">
              <a:solidFill>
                <a:srgbClr val="045A68"/>
              </a:solidFill>
              <a:latin typeface="Lilita One"/>
              <a:ea typeface="Lilita One"/>
              <a:cs typeface="Lilita One"/>
              <a:sym typeface="Lilita One"/>
            </a:endParaRPr>
          </a:p>
        </p:txBody>
      </p:sp>
      <p:sp>
        <p:nvSpPr>
          <p:cNvPr id="95" name="Google Shape;95;g2eb09dce97d_0_1"/>
          <p:cNvSpPr txBox="1"/>
          <p:nvPr/>
        </p:nvSpPr>
        <p:spPr>
          <a:xfrm>
            <a:off x="2994564" y="2154750"/>
            <a:ext cx="2044800" cy="180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100">
              <a:solidFill>
                <a:srgbClr val="263238"/>
              </a:solidFill>
              <a:latin typeface="Josefin Sans"/>
              <a:ea typeface="Josefin Sans"/>
              <a:cs typeface="Josefin Sans"/>
              <a:sym typeface="Josefin Sans"/>
            </a:endParaRPr>
          </a:p>
        </p:txBody>
      </p:sp>
      <p:sp>
        <p:nvSpPr>
          <p:cNvPr id="96" name="Google Shape;96;g2eb09dce97d_0_1"/>
          <p:cNvSpPr txBox="1"/>
          <p:nvPr/>
        </p:nvSpPr>
        <p:spPr>
          <a:xfrm>
            <a:off x="2994564" y="3185740"/>
            <a:ext cx="2044800" cy="180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100">
              <a:solidFill>
                <a:srgbClr val="263238"/>
              </a:solidFill>
              <a:latin typeface="Josefin Sans"/>
              <a:ea typeface="Josefin Sans"/>
              <a:cs typeface="Josefin Sans"/>
              <a:sym typeface="Josefin Sans"/>
            </a:endParaRPr>
          </a:p>
        </p:txBody>
      </p:sp>
      <p:sp>
        <p:nvSpPr>
          <p:cNvPr id="97" name="Google Shape;97;g2eb09dce97d_0_1"/>
          <p:cNvSpPr txBox="1"/>
          <p:nvPr/>
        </p:nvSpPr>
        <p:spPr>
          <a:xfrm>
            <a:off x="2994571" y="3575150"/>
            <a:ext cx="2044800" cy="647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045A68"/>
                </a:solidFill>
                <a:latin typeface="Lilita One"/>
                <a:ea typeface="Lilita One"/>
                <a:cs typeface="Lilita One"/>
                <a:sym typeface="Lilita One"/>
              </a:rPr>
              <a:t>AGRI-PRODUCTION  IN GAMBIA</a:t>
            </a:r>
            <a:endParaRPr sz="1600">
              <a:solidFill>
                <a:srgbClr val="045A68"/>
              </a:solidFill>
              <a:latin typeface="Lilita One"/>
              <a:ea typeface="Lilita One"/>
              <a:cs typeface="Lilita One"/>
              <a:sym typeface="Lilita One"/>
            </a:endParaRPr>
          </a:p>
        </p:txBody>
      </p:sp>
      <p:sp>
        <p:nvSpPr>
          <p:cNvPr id="98" name="Google Shape;98;g2eb09dce97d_0_1"/>
          <p:cNvSpPr txBox="1"/>
          <p:nvPr/>
        </p:nvSpPr>
        <p:spPr>
          <a:xfrm>
            <a:off x="2994575" y="2544149"/>
            <a:ext cx="2044800" cy="64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045A68"/>
                </a:solidFill>
                <a:latin typeface="Lilita One"/>
                <a:ea typeface="Lilita One"/>
                <a:cs typeface="Lilita One"/>
                <a:sym typeface="Lilita One"/>
              </a:rPr>
              <a:t>AGRIBUSINESS IN THE GAMBIA</a:t>
            </a:r>
            <a:endParaRPr sz="1600">
              <a:solidFill>
                <a:srgbClr val="045A68"/>
              </a:solidFill>
              <a:latin typeface="Lilita One"/>
              <a:ea typeface="Lilita One"/>
              <a:cs typeface="Lilita One"/>
              <a:sym typeface="Lilita One"/>
            </a:endParaRPr>
          </a:p>
        </p:txBody>
      </p:sp>
      <p:sp>
        <p:nvSpPr>
          <p:cNvPr id="99" name="Google Shape;99;g2eb09dce97d_0_1"/>
          <p:cNvSpPr txBox="1"/>
          <p:nvPr/>
        </p:nvSpPr>
        <p:spPr>
          <a:xfrm>
            <a:off x="2994564" y="4216750"/>
            <a:ext cx="2044800" cy="180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100">
              <a:solidFill>
                <a:srgbClr val="263238"/>
              </a:solidFill>
              <a:latin typeface="Josefin Sans"/>
              <a:ea typeface="Josefin Sans"/>
              <a:cs typeface="Josefin Sans"/>
              <a:sym typeface="Josefin Sans"/>
            </a:endParaRPr>
          </a:p>
        </p:txBody>
      </p:sp>
      <p:sp>
        <p:nvSpPr>
          <p:cNvPr id="100" name="Google Shape;100;g2eb09dce97d_0_1"/>
          <p:cNvSpPr txBox="1"/>
          <p:nvPr/>
        </p:nvSpPr>
        <p:spPr>
          <a:xfrm>
            <a:off x="92050" y="1360800"/>
            <a:ext cx="6600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045A68"/>
                </a:solidFill>
                <a:latin typeface="Lilita One"/>
                <a:ea typeface="Lilita One"/>
                <a:cs typeface="Lilita One"/>
                <a:sym typeface="Lilita One"/>
              </a:rPr>
              <a:t>01</a:t>
            </a:r>
            <a:endParaRPr sz="2700">
              <a:solidFill>
                <a:srgbClr val="045A68"/>
              </a:solidFill>
              <a:latin typeface="Lilita One"/>
              <a:ea typeface="Lilita One"/>
              <a:cs typeface="Lilita One"/>
              <a:sym typeface="Lilita One"/>
            </a:endParaRPr>
          </a:p>
        </p:txBody>
      </p:sp>
      <p:sp>
        <p:nvSpPr>
          <p:cNvPr id="101" name="Google Shape;101;g2eb09dce97d_0_1"/>
          <p:cNvSpPr txBox="1"/>
          <p:nvPr/>
        </p:nvSpPr>
        <p:spPr>
          <a:xfrm>
            <a:off x="91925" y="2391750"/>
            <a:ext cx="6600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045A68"/>
                </a:solidFill>
                <a:latin typeface="Lilita One"/>
                <a:ea typeface="Lilita One"/>
                <a:cs typeface="Lilita One"/>
                <a:sym typeface="Lilita One"/>
              </a:rPr>
              <a:t>02</a:t>
            </a:r>
            <a:endParaRPr sz="2700">
              <a:solidFill>
                <a:srgbClr val="045A68"/>
              </a:solidFill>
              <a:latin typeface="Lilita One"/>
              <a:ea typeface="Lilita One"/>
              <a:cs typeface="Lilita One"/>
              <a:sym typeface="Lilita One"/>
            </a:endParaRPr>
          </a:p>
        </p:txBody>
      </p:sp>
      <p:sp>
        <p:nvSpPr>
          <p:cNvPr id="102" name="Google Shape;102;g2eb09dce97d_0_1"/>
          <p:cNvSpPr txBox="1"/>
          <p:nvPr/>
        </p:nvSpPr>
        <p:spPr>
          <a:xfrm>
            <a:off x="92025" y="3422750"/>
            <a:ext cx="6600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045A68"/>
                </a:solidFill>
                <a:latin typeface="Lilita One"/>
                <a:ea typeface="Lilita One"/>
                <a:cs typeface="Lilita One"/>
                <a:sym typeface="Lilita One"/>
              </a:rPr>
              <a:t>03</a:t>
            </a:r>
            <a:endParaRPr sz="2700">
              <a:solidFill>
                <a:srgbClr val="045A68"/>
              </a:solidFill>
              <a:latin typeface="Lilita One"/>
              <a:ea typeface="Lilita One"/>
              <a:cs typeface="Lilita One"/>
              <a:sym typeface="Lilita One"/>
            </a:endParaRPr>
          </a:p>
        </p:txBody>
      </p:sp>
      <p:sp>
        <p:nvSpPr>
          <p:cNvPr id="103" name="Google Shape;103;g2eb09dce97d_0_1"/>
          <p:cNvSpPr txBox="1"/>
          <p:nvPr/>
        </p:nvSpPr>
        <p:spPr>
          <a:xfrm flipH="1">
            <a:off x="2448725" y="1360675"/>
            <a:ext cx="6600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045A68"/>
                </a:solidFill>
                <a:latin typeface="Lilita One"/>
                <a:ea typeface="Lilita One"/>
                <a:cs typeface="Lilita One"/>
                <a:sym typeface="Lilita One"/>
              </a:rPr>
              <a:t>04</a:t>
            </a:r>
            <a:endParaRPr sz="2700">
              <a:solidFill>
                <a:srgbClr val="045A68"/>
              </a:solidFill>
              <a:latin typeface="Lilita One"/>
              <a:ea typeface="Lilita One"/>
              <a:cs typeface="Lilita One"/>
              <a:sym typeface="Lilita One"/>
            </a:endParaRPr>
          </a:p>
        </p:txBody>
      </p:sp>
      <p:sp>
        <p:nvSpPr>
          <p:cNvPr id="104" name="Google Shape;104;g2eb09dce97d_0_1"/>
          <p:cNvSpPr txBox="1"/>
          <p:nvPr/>
        </p:nvSpPr>
        <p:spPr>
          <a:xfrm flipH="1">
            <a:off x="2448575" y="2391760"/>
            <a:ext cx="6600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045A68"/>
                </a:solidFill>
                <a:latin typeface="Lilita One"/>
                <a:ea typeface="Lilita One"/>
                <a:cs typeface="Lilita One"/>
                <a:sym typeface="Lilita One"/>
              </a:rPr>
              <a:t>05</a:t>
            </a:r>
            <a:endParaRPr sz="2700">
              <a:solidFill>
                <a:srgbClr val="045A68"/>
              </a:solidFill>
              <a:latin typeface="Lilita One"/>
              <a:ea typeface="Lilita One"/>
              <a:cs typeface="Lilita One"/>
              <a:sym typeface="Lilita One"/>
            </a:endParaRPr>
          </a:p>
        </p:txBody>
      </p:sp>
      <p:sp>
        <p:nvSpPr>
          <p:cNvPr id="105" name="Google Shape;105;g2eb09dce97d_0_1"/>
          <p:cNvSpPr txBox="1"/>
          <p:nvPr/>
        </p:nvSpPr>
        <p:spPr>
          <a:xfrm flipH="1">
            <a:off x="2448575" y="3422750"/>
            <a:ext cx="6600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045A68"/>
                </a:solidFill>
                <a:latin typeface="Lilita One"/>
                <a:ea typeface="Lilita One"/>
                <a:cs typeface="Lilita One"/>
                <a:sym typeface="Lilita One"/>
              </a:rPr>
              <a:t>06</a:t>
            </a:r>
            <a:endParaRPr sz="2700">
              <a:solidFill>
                <a:srgbClr val="045A68"/>
              </a:solidFill>
              <a:latin typeface="Lilita One"/>
              <a:ea typeface="Lilita One"/>
              <a:cs typeface="Lilita One"/>
              <a:sym typeface="Lilita One"/>
            </a:endParaRPr>
          </a:p>
        </p:txBody>
      </p:sp>
      <p:sp>
        <p:nvSpPr>
          <p:cNvPr id="106" name="Google Shape;106;g2eb09dce97d_0_1"/>
          <p:cNvSpPr txBox="1"/>
          <p:nvPr/>
        </p:nvSpPr>
        <p:spPr>
          <a:xfrm flipH="1">
            <a:off x="6030125" y="1513075"/>
            <a:ext cx="6600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045A68"/>
                </a:solidFill>
                <a:latin typeface="Lilita One"/>
                <a:ea typeface="Lilita One"/>
                <a:cs typeface="Lilita One"/>
                <a:sym typeface="Lilita One"/>
              </a:rPr>
              <a:t>07</a:t>
            </a:r>
            <a:endParaRPr sz="2700">
              <a:solidFill>
                <a:srgbClr val="045A68"/>
              </a:solidFill>
              <a:latin typeface="Lilita One"/>
              <a:ea typeface="Lilita One"/>
              <a:cs typeface="Lilita One"/>
              <a:sym typeface="Lilita One"/>
            </a:endParaRPr>
          </a:p>
        </p:txBody>
      </p:sp>
      <p:sp>
        <p:nvSpPr>
          <p:cNvPr id="107" name="Google Shape;107;g2eb09dce97d_0_1"/>
          <p:cNvSpPr txBox="1"/>
          <p:nvPr/>
        </p:nvSpPr>
        <p:spPr>
          <a:xfrm flipH="1">
            <a:off x="6029975" y="2544160"/>
            <a:ext cx="6600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045A68"/>
                </a:solidFill>
                <a:latin typeface="Lilita One"/>
                <a:ea typeface="Lilita One"/>
                <a:cs typeface="Lilita One"/>
                <a:sym typeface="Lilita One"/>
              </a:rPr>
              <a:t>08</a:t>
            </a:r>
            <a:endParaRPr sz="2700">
              <a:solidFill>
                <a:srgbClr val="045A68"/>
              </a:solidFill>
              <a:latin typeface="Lilita One"/>
              <a:ea typeface="Lilita One"/>
              <a:cs typeface="Lilita One"/>
              <a:sym typeface="Lilita One"/>
            </a:endParaRPr>
          </a:p>
        </p:txBody>
      </p:sp>
      <p:sp>
        <p:nvSpPr>
          <p:cNvPr id="108" name="Google Shape;108;g2eb09dce97d_0_1"/>
          <p:cNvSpPr txBox="1"/>
          <p:nvPr/>
        </p:nvSpPr>
        <p:spPr>
          <a:xfrm flipH="1">
            <a:off x="6029975" y="3575150"/>
            <a:ext cx="6600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045A68"/>
                </a:solidFill>
                <a:latin typeface="Lilita One"/>
                <a:ea typeface="Lilita One"/>
                <a:cs typeface="Lilita One"/>
                <a:sym typeface="Lilita One"/>
              </a:rPr>
              <a:t>09</a:t>
            </a:r>
            <a:endParaRPr sz="2700">
              <a:solidFill>
                <a:srgbClr val="045A68"/>
              </a:solidFill>
              <a:latin typeface="Lilita One"/>
              <a:ea typeface="Lilita One"/>
              <a:cs typeface="Lilita One"/>
              <a:sym typeface="Lilita One"/>
            </a:endParaRPr>
          </a:p>
        </p:txBody>
      </p:sp>
      <p:sp>
        <p:nvSpPr>
          <p:cNvPr id="109" name="Google Shape;109;g2eb09dce97d_0_1"/>
          <p:cNvSpPr txBox="1"/>
          <p:nvPr/>
        </p:nvSpPr>
        <p:spPr>
          <a:xfrm>
            <a:off x="6728375" y="1374475"/>
            <a:ext cx="2044800" cy="64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US" sz="1600">
                <a:solidFill>
                  <a:srgbClr val="045A68"/>
                </a:solidFill>
                <a:latin typeface="Lilita One"/>
                <a:ea typeface="Lilita One"/>
                <a:cs typeface="Lilita One"/>
                <a:sym typeface="Lilita One"/>
              </a:rPr>
              <a:t>REGIONAL OUTLOOK</a:t>
            </a:r>
            <a:endParaRPr sz="1600">
              <a:solidFill>
                <a:srgbClr val="045A68"/>
              </a:solidFill>
              <a:latin typeface="Lilita One"/>
              <a:ea typeface="Lilita One"/>
              <a:cs typeface="Lilita One"/>
              <a:sym typeface="Lilita One"/>
            </a:endParaRPr>
          </a:p>
        </p:txBody>
      </p:sp>
      <p:sp>
        <p:nvSpPr>
          <p:cNvPr id="110" name="Google Shape;110;g2eb09dce97d_0_1"/>
          <p:cNvSpPr txBox="1"/>
          <p:nvPr/>
        </p:nvSpPr>
        <p:spPr>
          <a:xfrm>
            <a:off x="6728371" y="3727550"/>
            <a:ext cx="2044800" cy="647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045A68"/>
                </a:solidFill>
                <a:latin typeface="Lilita One"/>
                <a:ea typeface="Lilita One"/>
                <a:cs typeface="Lilita One"/>
                <a:sym typeface="Lilita One"/>
              </a:rPr>
              <a:t>GLOBAL SUPPLY POTENTIAL</a:t>
            </a:r>
            <a:endParaRPr sz="1600">
              <a:solidFill>
                <a:srgbClr val="045A68"/>
              </a:solidFill>
              <a:latin typeface="Lilita One"/>
              <a:ea typeface="Lilita One"/>
              <a:cs typeface="Lilita One"/>
              <a:sym typeface="Lilita One"/>
            </a:endParaRPr>
          </a:p>
        </p:txBody>
      </p:sp>
      <p:sp>
        <p:nvSpPr>
          <p:cNvPr id="111" name="Google Shape;111;g2eb09dce97d_0_1"/>
          <p:cNvSpPr txBox="1"/>
          <p:nvPr/>
        </p:nvSpPr>
        <p:spPr>
          <a:xfrm>
            <a:off x="6728375" y="2696549"/>
            <a:ext cx="2044800" cy="641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600">
                <a:solidFill>
                  <a:srgbClr val="045A68"/>
                </a:solidFill>
                <a:latin typeface="Lilita One"/>
                <a:ea typeface="Lilita One"/>
                <a:cs typeface="Lilita One"/>
                <a:sym typeface="Lilita One"/>
              </a:rPr>
              <a:t>GLOBAL PERSPECTIVE</a:t>
            </a:r>
            <a:endParaRPr sz="1600">
              <a:solidFill>
                <a:srgbClr val="045A68"/>
              </a:solidFill>
              <a:latin typeface="Lilita One"/>
              <a:ea typeface="Lilita One"/>
              <a:cs typeface="Lilita One"/>
              <a:sym typeface="Lilita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713225" y="539500"/>
            <a:ext cx="7717500" cy="564900"/>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Clr>
                <a:schemeClr val="accent5"/>
              </a:buClr>
              <a:buSzPts val="2800"/>
              <a:buAutoNum type="arabicPeriod"/>
            </a:pPr>
            <a:r>
              <a:rPr lang="en-US"/>
              <a:t>PURPOSE</a:t>
            </a:r>
            <a:endParaRPr/>
          </a:p>
        </p:txBody>
      </p:sp>
      <p:sp>
        <p:nvSpPr>
          <p:cNvPr id="117" name="Google Shape;117;p2"/>
          <p:cNvSpPr txBox="1">
            <a:spLocks noGrp="1"/>
          </p:cNvSpPr>
          <p:nvPr>
            <p:ph type="body" idx="1"/>
          </p:nvPr>
        </p:nvSpPr>
        <p:spPr>
          <a:xfrm>
            <a:off x="713225" y="1237560"/>
            <a:ext cx="7717500" cy="33711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AutoNum type="alphaUcPeriod"/>
            </a:pPr>
            <a:r>
              <a:rPr lang="en-US" sz="1500"/>
              <a:t>Agribusiness Opportunities</a:t>
            </a:r>
            <a:endParaRPr sz="1500"/>
          </a:p>
          <a:p>
            <a:pPr marL="914400" lvl="1" indent="-317500" algn="l" rtl="0">
              <a:lnSpc>
                <a:spcPct val="150000"/>
              </a:lnSpc>
              <a:spcBef>
                <a:spcPts val="0"/>
              </a:spcBef>
              <a:spcAft>
                <a:spcPts val="0"/>
              </a:spcAft>
              <a:buSzPts val="1400"/>
              <a:buFont typeface="Noto Sans Symbols"/>
              <a:buChar char="❏"/>
            </a:pPr>
            <a:r>
              <a:rPr lang="en-US"/>
              <a:t>The purpose of this presentation is to inform and attract potential investors about the lucrative opportunities in the agribusiness sector in The Gambia </a:t>
            </a:r>
            <a:endParaRPr/>
          </a:p>
          <a:p>
            <a:pPr marL="285750" lvl="0" indent="-196850" algn="l" rtl="0">
              <a:lnSpc>
                <a:spcPct val="150000"/>
              </a:lnSpc>
              <a:spcBef>
                <a:spcPts val="0"/>
              </a:spcBef>
              <a:spcAft>
                <a:spcPts val="0"/>
              </a:spcAft>
              <a:buSzPts val="1400"/>
              <a:buFont typeface="Noto Sans Symbols"/>
              <a:buNone/>
            </a:pPr>
            <a:endParaRPr/>
          </a:p>
          <a:p>
            <a:pPr marL="457200" lvl="0" indent="-330200" algn="l" rtl="0">
              <a:lnSpc>
                <a:spcPct val="150000"/>
              </a:lnSpc>
              <a:spcBef>
                <a:spcPts val="0"/>
              </a:spcBef>
              <a:spcAft>
                <a:spcPts val="0"/>
              </a:spcAft>
              <a:buSzPts val="1600"/>
              <a:buAutoNum type="alphaUcPeriod" startAt="2"/>
            </a:pPr>
            <a:r>
              <a:rPr lang="en-US" sz="1500"/>
              <a:t>Partnership and Collaboration</a:t>
            </a:r>
            <a:endParaRPr sz="1500"/>
          </a:p>
          <a:p>
            <a:pPr marL="914400" lvl="1" indent="-317500" algn="l" rtl="0">
              <a:lnSpc>
                <a:spcPct val="200000"/>
              </a:lnSpc>
              <a:spcBef>
                <a:spcPts val="0"/>
              </a:spcBef>
              <a:spcAft>
                <a:spcPts val="0"/>
              </a:spcAft>
              <a:buSzPts val="1400"/>
              <a:buFont typeface="Noto Sans Symbols"/>
              <a:buChar char="❏"/>
            </a:pPr>
            <a:r>
              <a:rPr lang="en-US"/>
              <a:t>Request your guidance and assistance in establishing connections with possible investors in this industry.</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76dcc03b56_0_5"/>
          <p:cNvSpPr txBox="1">
            <a:spLocks noGrp="1"/>
          </p:cNvSpPr>
          <p:nvPr>
            <p:ph type="title"/>
          </p:nvPr>
        </p:nvSpPr>
        <p:spPr>
          <a:xfrm>
            <a:off x="553458" y="-79105"/>
            <a:ext cx="7717500" cy="564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t>2. OVERVIEW, The Gambia</a:t>
            </a:r>
            <a:endParaRPr/>
          </a:p>
        </p:txBody>
      </p:sp>
      <p:pic>
        <p:nvPicPr>
          <p:cNvPr id="123" name="Google Shape;123;g276dcc03b56_0_5"/>
          <p:cNvPicPr preferRelativeResize="0"/>
          <p:nvPr/>
        </p:nvPicPr>
        <p:blipFill rotWithShape="1">
          <a:blip r:embed="rId3">
            <a:alphaModFix/>
          </a:blip>
          <a:srcRect/>
          <a:stretch/>
        </p:blipFill>
        <p:spPr>
          <a:xfrm>
            <a:off x="0" y="652325"/>
            <a:ext cx="4754925" cy="3921450"/>
          </a:xfrm>
          <a:prstGeom prst="rect">
            <a:avLst/>
          </a:prstGeom>
          <a:noFill/>
          <a:ln>
            <a:noFill/>
          </a:ln>
        </p:spPr>
      </p:pic>
      <p:sp>
        <p:nvSpPr>
          <p:cNvPr id="124" name="Google Shape;124;g276dcc03b56_0_5"/>
          <p:cNvSpPr/>
          <p:nvPr/>
        </p:nvSpPr>
        <p:spPr>
          <a:xfrm>
            <a:off x="5016149" y="523000"/>
            <a:ext cx="4051500" cy="738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The Gambia is a small country (2.7 million people) located in West Africa with a total Area Around 11,295 square kilometers (4,361 square miles).</a:t>
            </a:r>
            <a:endParaRPr sz="1400" b="0" i="0" u="none" strike="noStrike" cap="none">
              <a:solidFill>
                <a:srgbClr val="000000"/>
              </a:solidFill>
              <a:latin typeface="Arial"/>
              <a:ea typeface="Arial"/>
              <a:cs typeface="Arial"/>
              <a:sym typeface="Arial"/>
            </a:endParaRPr>
          </a:p>
        </p:txBody>
      </p:sp>
      <p:sp>
        <p:nvSpPr>
          <p:cNvPr id="125" name="Google Shape;125;g276dcc03b56_0_5"/>
          <p:cNvSpPr/>
          <p:nvPr/>
        </p:nvSpPr>
        <p:spPr>
          <a:xfrm>
            <a:off x="5012375" y="1299875"/>
            <a:ext cx="4051500" cy="954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Topography Landscape</a:t>
            </a:r>
            <a:r>
              <a:rPr lang="en-US" sz="1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Times New Roman"/>
              <a:ea typeface="Times New Roman"/>
              <a:cs typeface="Times New Roman"/>
              <a:sym typeface="Times New Roman"/>
            </a:endParaRPr>
          </a:p>
          <a:p>
            <a:pPr marL="457200" marR="0" lvl="0" indent="-317500" algn="just" rtl="0">
              <a:lnSpc>
                <a:spcPct val="100000"/>
              </a:lnSpc>
              <a:spcBef>
                <a:spcPts val="0"/>
              </a:spcBef>
              <a:spcAft>
                <a:spcPts val="0"/>
              </a:spcAft>
              <a:buClr>
                <a:srgbClr val="000000"/>
              </a:buClr>
              <a:buSzPts val="1400"/>
              <a:buFont typeface="Times New Roman"/>
              <a:buChar char="❖"/>
            </a:pPr>
            <a:r>
              <a:rPr lang="en-US" sz="1400" b="0" i="0" u="none" strike="noStrike" cap="none">
                <a:solidFill>
                  <a:srgbClr val="000000"/>
                </a:solidFill>
                <a:latin typeface="Times New Roman"/>
                <a:ea typeface="Times New Roman"/>
                <a:cs typeface="Times New Roman"/>
                <a:sym typeface="Times New Roman"/>
              </a:rPr>
              <a:t>Predominantly flat with some low hills. </a:t>
            </a:r>
            <a:endParaRPr sz="1400" b="0" i="0" u="none" strike="noStrike" cap="none">
              <a:solidFill>
                <a:srgbClr val="000000"/>
              </a:solidFill>
              <a:latin typeface="Times New Roman"/>
              <a:ea typeface="Times New Roman"/>
              <a:cs typeface="Times New Roman"/>
              <a:sym typeface="Times New Roman"/>
            </a:endParaRPr>
          </a:p>
          <a:p>
            <a:pPr marL="457200" marR="0" lvl="0" indent="-317500" algn="just" rtl="0">
              <a:lnSpc>
                <a:spcPct val="100000"/>
              </a:lnSpc>
              <a:spcBef>
                <a:spcPts val="0"/>
              </a:spcBef>
              <a:spcAft>
                <a:spcPts val="0"/>
              </a:spcAft>
              <a:buClr>
                <a:srgbClr val="000000"/>
              </a:buClr>
              <a:buSzPts val="1400"/>
              <a:buFont typeface="Times New Roman"/>
              <a:buChar char="❖"/>
            </a:pPr>
            <a:r>
              <a:rPr lang="en-US" sz="1400" b="0" i="0" u="none" strike="noStrike" cap="none">
                <a:solidFill>
                  <a:srgbClr val="000000"/>
                </a:solidFill>
                <a:latin typeface="Times New Roman"/>
                <a:ea typeface="Times New Roman"/>
                <a:cs typeface="Times New Roman"/>
                <a:sym typeface="Times New Roman"/>
              </a:rPr>
              <a:t>Elevation: Mostly low-lying 53 meters (174 feet) above sea level.</a:t>
            </a:r>
            <a:endParaRPr sz="1400" b="0" i="0" u="none" strike="noStrike" cap="none">
              <a:solidFill>
                <a:srgbClr val="000000"/>
              </a:solidFill>
              <a:latin typeface="Arial"/>
              <a:ea typeface="Arial"/>
              <a:cs typeface="Arial"/>
              <a:sym typeface="Arial"/>
            </a:endParaRPr>
          </a:p>
        </p:txBody>
      </p:sp>
      <p:sp>
        <p:nvSpPr>
          <p:cNvPr id="126" name="Google Shape;126;g276dcc03b56_0_5"/>
          <p:cNvSpPr/>
          <p:nvPr/>
        </p:nvSpPr>
        <p:spPr>
          <a:xfrm>
            <a:off x="5018850" y="2285200"/>
            <a:ext cx="4051500" cy="1169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Climate Type</a:t>
            </a:r>
            <a:r>
              <a:rPr lang="en-US" sz="1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Clr>
                <a:srgbClr val="000000"/>
              </a:buClr>
              <a:buSzPts val="1500"/>
              <a:buFont typeface="Arial"/>
              <a:buNone/>
            </a:pPr>
            <a:r>
              <a:rPr lang="en-US" sz="1500" b="1" i="1" u="none" strike="noStrike" cap="none">
                <a:solidFill>
                  <a:srgbClr val="000000"/>
                </a:solidFill>
                <a:latin typeface="Times New Roman"/>
                <a:ea typeface="Times New Roman"/>
                <a:cs typeface="Times New Roman"/>
                <a:sym typeface="Times New Roman"/>
              </a:rPr>
              <a:t>Tropical climate</a:t>
            </a:r>
            <a:endParaRPr sz="1500" b="1" i="1" u="none" strike="noStrike" cap="none">
              <a:solidFill>
                <a:srgbClr val="000000"/>
              </a:solidFill>
              <a:latin typeface="Times New Roman"/>
              <a:ea typeface="Times New Roman"/>
              <a:cs typeface="Times New Roman"/>
              <a:sym typeface="Times New Roman"/>
            </a:endParaRPr>
          </a:p>
          <a:p>
            <a:pPr marL="457200" marR="0" lvl="0" indent="-317500" algn="just" rtl="0">
              <a:lnSpc>
                <a:spcPct val="100000"/>
              </a:lnSpc>
              <a:spcBef>
                <a:spcPts val="0"/>
              </a:spcBef>
              <a:spcAft>
                <a:spcPts val="0"/>
              </a:spcAft>
              <a:buClr>
                <a:srgbClr val="000000"/>
              </a:buClr>
              <a:buSzPts val="1400"/>
              <a:buFont typeface="Times New Roman"/>
              <a:buChar char="❖"/>
            </a:pPr>
            <a:r>
              <a:rPr lang="en-US" sz="1400" b="0" i="0" u="none" strike="noStrike" cap="none">
                <a:solidFill>
                  <a:srgbClr val="000000"/>
                </a:solidFill>
                <a:latin typeface="Times New Roman"/>
                <a:ea typeface="Times New Roman"/>
                <a:cs typeface="Times New Roman"/>
                <a:sym typeface="Times New Roman"/>
              </a:rPr>
              <a:t>Distinct Dry Season (</a:t>
            </a:r>
            <a:r>
              <a:rPr lang="en-US" sz="1400" b="0" i="0" u="none" strike="noStrike" cap="none">
                <a:solidFill>
                  <a:schemeClr val="dk1"/>
                </a:solidFill>
                <a:latin typeface="Times New Roman"/>
                <a:ea typeface="Times New Roman"/>
                <a:cs typeface="Times New Roman"/>
                <a:sym typeface="Times New Roman"/>
              </a:rPr>
              <a:t>November to May)</a:t>
            </a:r>
            <a:endParaRPr sz="1400" b="0" i="0" u="none" strike="noStrike" cap="none">
              <a:solidFill>
                <a:srgbClr val="000000"/>
              </a:solidFill>
              <a:latin typeface="Times New Roman"/>
              <a:ea typeface="Times New Roman"/>
              <a:cs typeface="Times New Roman"/>
              <a:sym typeface="Times New Roman"/>
            </a:endParaRPr>
          </a:p>
          <a:p>
            <a:pPr marL="457200" marR="0" lvl="0" indent="-317500" algn="just" rtl="0">
              <a:lnSpc>
                <a:spcPct val="100000"/>
              </a:lnSpc>
              <a:spcBef>
                <a:spcPts val="0"/>
              </a:spcBef>
              <a:spcAft>
                <a:spcPts val="0"/>
              </a:spcAft>
              <a:buClr>
                <a:srgbClr val="000000"/>
              </a:buClr>
              <a:buSzPts val="1400"/>
              <a:buFont typeface="Times New Roman"/>
              <a:buChar char="❖"/>
            </a:pPr>
            <a:r>
              <a:rPr lang="en-US" sz="1400" b="0" i="0" u="none" strike="noStrike" cap="none">
                <a:solidFill>
                  <a:srgbClr val="000000"/>
                </a:solidFill>
                <a:latin typeface="Times New Roman"/>
                <a:ea typeface="Times New Roman"/>
                <a:cs typeface="Times New Roman"/>
                <a:sym typeface="Times New Roman"/>
              </a:rPr>
              <a:t>Rainy season (June to October) </a:t>
            </a:r>
            <a:endParaRPr sz="1400" b="0" i="0" u="none" strike="noStrike" cap="none">
              <a:solidFill>
                <a:srgbClr val="000000"/>
              </a:solidFill>
              <a:latin typeface="Arial"/>
              <a:ea typeface="Arial"/>
              <a:cs typeface="Arial"/>
              <a:sym typeface="Arial"/>
            </a:endParaRPr>
          </a:p>
        </p:txBody>
      </p:sp>
      <p:sp>
        <p:nvSpPr>
          <p:cNvPr id="127" name="Google Shape;127;g276dcc03b56_0_5"/>
          <p:cNvSpPr/>
          <p:nvPr/>
        </p:nvSpPr>
        <p:spPr>
          <a:xfrm>
            <a:off x="5018850" y="3378550"/>
            <a:ext cx="4081800" cy="160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Economic Geography</a:t>
            </a:r>
            <a:r>
              <a:rPr lang="en-US" sz="1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rgbClr val="000000"/>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70% employed </a:t>
            </a:r>
            <a:r>
              <a:rPr lang="en-US" sz="1400" b="0" i="0" u="none" strike="noStrike" cap="none">
                <a:solidFill>
                  <a:srgbClr val="000000"/>
                </a:solidFill>
                <a:latin typeface="Times New Roman"/>
                <a:ea typeface="Times New Roman"/>
                <a:cs typeface="Times New Roman"/>
                <a:sym typeface="Times New Roman"/>
              </a:rPr>
              <a:t>Agriculture sector</a:t>
            </a:r>
            <a:endParaRPr sz="1400" b="0" i="0" u="none" strike="noStrike" cap="none">
              <a:solidFill>
                <a:srgbClr val="000000"/>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rgbClr val="000000"/>
              </a:buClr>
              <a:buSzPts val="1400"/>
              <a:buFont typeface="Times New Roman"/>
              <a:buChar char="❖"/>
            </a:pPr>
            <a:r>
              <a:rPr lang="en-US" sz="1400" b="0" i="0" u="none" strike="noStrike" cap="none">
                <a:solidFill>
                  <a:srgbClr val="000000"/>
                </a:solidFill>
                <a:latin typeface="Times New Roman"/>
                <a:ea typeface="Times New Roman"/>
                <a:cs typeface="Times New Roman"/>
                <a:sym typeface="Times New Roman"/>
              </a:rPr>
              <a:t>(e.g) peanuts, rice, millet, and horticultural crops. Mostly on subsistence scale. </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Strategic Location</a:t>
            </a:r>
            <a:r>
              <a:rPr lang="en-US" sz="1400" b="0" i="0" u="none" strike="noStrike" cap="none">
                <a:solidFill>
                  <a:srgbClr val="000000"/>
                </a:solidFill>
                <a:latin typeface="Times New Roman"/>
                <a:ea typeface="Times New Roman"/>
                <a:cs typeface="Times New Roman"/>
                <a:sym typeface="Times New Roman"/>
              </a:rPr>
              <a:t>: Direct Market Access to Worldwide markets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0" y="0"/>
            <a:ext cx="7717500" cy="564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000">
                <a:latin typeface="Times New Roman"/>
                <a:ea typeface="Times New Roman"/>
                <a:cs typeface="Times New Roman"/>
                <a:sym typeface="Times New Roman"/>
              </a:rPr>
              <a:t>3. MARKET ADVANTAGES</a:t>
            </a:r>
            <a:endParaRPr sz="2000">
              <a:latin typeface="Times New Roman"/>
              <a:ea typeface="Times New Roman"/>
              <a:cs typeface="Times New Roman"/>
              <a:sym typeface="Times New Roman"/>
            </a:endParaRPr>
          </a:p>
        </p:txBody>
      </p:sp>
      <p:pic>
        <p:nvPicPr>
          <p:cNvPr id="133" name="Google Shape;133;p4"/>
          <p:cNvPicPr preferRelativeResize="0"/>
          <p:nvPr/>
        </p:nvPicPr>
        <p:blipFill rotWithShape="1">
          <a:blip r:embed="rId3">
            <a:alphaModFix/>
          </a:blip>
          <a:srcRect/>
          <a:stretch/>
        </p:blipFill>
        <p:spPr>
          <a:xfrm>
            <a:off x="152400" y="590550"/>
            <a:ext cx="5957299" cy="3267075"/>
          </a:xfrm>
          <a:prstGeom prst="rect">
            <a:avLst/>
          </a:prstGeom>
          <a:noFill/>
          <a:ln>
            <a:noFill/>
          </a:ln>
        </p:spPr>
      </p:pic>
      <p:sp>
        <p:nvSpPr>
          <p:cNvPr id="134" name="Google Shape;134;p4"/>
          <p:cNvSpPr/>
          <p:nvPr/>
        </p:nvSpPr>
        <p:spPr>
          <a:xfrm>
            <a:off x="6359249" y="562483"/>
            <a:ext cx="2716500" cy="4253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Times New Roman"/>
                <a:ea typeface="Times New Roman"/>
                <a:cs typeface="Times New Roman"/>
                <a:sym typeface="Times New Roman"/>
              </a:rPr>
              <a:t>Topography</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Times New Roman"/>
                <a:ea typeface="Times New Roman"/>
                <a:cs typeface="Times New Roman"/>
                <a:sym typeface="Times New Roman"/>
              </a:rPr>
              <a:t>Water Bodies</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Times New Roman"/>
                <a:ea typeface="Times New Roman"/>
                <a:cs typeface="Times New Roman"/>
                <a:sym typeface="Times New Roman"/>
              </a:rPr>
              <a:t>Climate</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Times New Roman"/>
                <a:ea typeface="Times New Roman"/>
                <a:cs typeface="Times New Roman"/>
                <a:sym typeface="Times New Roman"/>
              </a:rPr>
              <a:t>Vegetation</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Times New Roman"/>
                <a:ea typeface="Times New Roman"/>
                <a:cs typeface="Times New Roman"/>
                <a:sym typeface="Times New Roman"/>
              </a:rPr>
              <a:t>Labor Availability</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Times New Roman"/>
                <a:ea typeface="Times New Roman"/>
                <a:cs typeface="Times New Roman"/>
                <a:sym typeface="Times New Roman"/>
              </a:rPr>
              <a:t>Diverse Agricultural  Opportunities</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Times New Roman"/>
                <a:ea typeface="Times New Roman"/>
                <a:cs typeface="Times New Roman"/>
                <a:sym typeface="Times New Roman"/>
              </a:rPr>
              <a:t>Growing Demand</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Times New Roman"/>
                <a:ea typeface="Times New Roman"/>
                <a:cs typeface="Times New Roman"/>
                <a:sym typeface="Times New Roman"/>
              </a:rPr>
              <a:t>Easy to acquire arable land</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Times New Roman"/>
                <a:ea typeface="Times New Roman"/>
                <a:cs typeface="Times New Roman"/>
                <a:sym typeface="Times New Roman"/>
              </a:rPr>
              <a:t>Low Labor Costs</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196850" algn="l" rtl="0">
              <a:lnSpc>
                <a:spcPct val="15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a:p>
            <a:pPr marL="285750" marR="0" lvl="0" indent="-196850" algn="l" rtl="0">
              <a:lnSpc>
                <a:spcPct val="15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p:txBody>
      </p:sp>
      <p:sp>
        <p:nvSpPr>
          <p:cNvPr id="135" name="Google Shape;135;p4"/>
          <p:cNvSpPr/>
          <p:nvPr/>
        </p:nvSpPr>
        <p:spPr>
          <a:xfrm>
            <a:off x="0" y="3914967"/>
            <a:ext cx="5803436" cy="95410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68% are between the ages 15-35 years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 GIEPA administers various investment incentives as well as an all-inclusive Sustainable Investor Certificate (SIC) of incentives to foster business success particularly in selected priority sectors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76dcc03b56_0_14"/>
          <p:cNvSpPr txBox="1">
            <a:spLocks noGrp="1"/>
          </p:cNvSpPr>
          <p:nvPr>
            <p:ph type="title"/>
          </p:nvPr>
        </p:nvSpPr>
        <p:spPr>
          <a:xfrm>
            <a:off x="0" y="0"/>
            <a:ext cx="7717500" cy="564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000">
                <a:latin typeface="Times New Roman"/>
                <a:ea typeface="Times New Roman"/>
                <a:cs typeface="Times New Roman"/>
                <a:sym typeface="Times New Roman"/>
              </a:rPr>
              <a:t>4. MARKET OPPORTUNITIES</a:t>
            </a:r>
            <a:endParaRPr sz="2000">
              <a:latin typeface="Times New Roman"/>
              <a:ea typeface="Times New Roman"/>
              <a:cs typeface="Times New Roman"/>
              <a:sym typeface="Times New Roman"/>
            </a:endParaRPr>
          </a:p>
        </p:txBody>
      </p:sp>
      <p:sp>
        <p:nvSpPr>
          <p:cNvPr id="141" name="Google Shape;141;g276dcc03b56_0_14"/>
          <p:cNvSpPr/>
          <p:nvPr/>
        </p:nvSpPr>
        <p:spPr>
          <a:xfrm>
            <a:off x="4287325" y="562475"/>
            <a:ext cx="4788600" cy="42534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Rice Production</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50000"/>
              </a:lnSpc>
              <a:spcBef>
                <a:spcPts val="0"/>
              </a:spcBef>
              <a:spcAft>
                <a:spcPts val="0"/>
              </a:spcAft>
              <a:buClr>
                <a:srgbClr val="000000"/>
              </a:buClr>
              <a:buSzPts val="1400"/>
              <a:buFont typeface="Times New Roman"/>
              <a:buChar char="○"/>
            </a:pPr>
            <a:r>
              <a:rPr lang="en-US" sz="1400" b="0" i="0" u="none" strike="noStrike" cap="none">
                <a:solidFill>
                  <a:srgbClr val="000000"/>
                </a:solidFill>
                <a:latin typeface="Times New Roman"/>
                <a:ea typeface="Times New Roman"/>
                <a:cs typeface="Times New Roman"/>
                <a:sym typeface="Times New Roman"/>
              </a:rPr>
              <a:t>Staple Food ( sub-region)</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50000"/>
              </a:lnSpc>
              <a:spcBef>
                <a:spcPts val="0"/>
              </a:spcBef>
              <a:spcAft>
                <a:spcPts val="0"/>
              </a:spcAft>
              <a:buClr>
                <a:srgbClr val="000000"/>
              </a:buClr>
              <a:buSzPts val="1400"/>
              <a:buFont typeface="Times New Roman"/>
              <a:buChar char="○"/>
            </a:pPr>
            <a:r>
              <a:rPr lang="en-US" sz="1400" b="0" i="0" u="none" strike="noStrike" cap="none">
                <a:solidFill>
                  <a:srgbClr val="000000"/>
                </a:solidFill>
                <a:latin typeface="Times New Roman"/>
                <a:ea typeface="Times New Roman"/>
                <a:cs typeface="Times New Roman"/>
                <a:sym typeface="Times New Roman"/>
              </a:rPr>
              <a:t>Import Substitution</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Livestock and Poultry</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50000"/>
              </a:lnSpc>
              <a:spcBef>
                <a:spcPts val="0"/>
              </a:spcBef>
              <a:spcAft>
                <a:spcPts val="0"/>
              </a:spcAft>
              <a:buClr>
                <a:srgbClr val="000000"/>
              </a:buClr>
              <a:buSzPts val="1400"/>
              <a:buFont typeface="Times New Roman"/>
              <a:buChar char="○"/>
            </a:pPr>
            <a:r>
              <a:rPr lang="en-US" sz="1400" b="0" i="0" u="none" strike="noStrike" cap="none">
                <a:solidFill>
                  <a:srgbClr val="000000"/>
                </a:solidFill>
                <a:latin typeface="Times New Roman"/>
                <a:ea typeface="Times New Roman"/>
                <a:cs typeface="Times New Roman"/>
                <a:sym typeface="Times New Roman"/>
              </a:rPr>
              <a:t>Meat production ( growing demand)</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5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Diary Production ( fresh milk and others)</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Horticulture</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50000"/>
              </a:lnSpc>
              <a:spcBef>
                <a:spcPts val="0"/>
              </a:spcBef>
              <a:spcAft>
                <a:spcPts val="0"/>
              </a:spcAft>
              <a:buClr>
                <a:srgbClr val="000000"/>
              </a:buClr>
              <a:buSzPts val="1400"/>
              <a:buFont typeface="Times New Roman"/>
              <a:buChar char="○"/>
            </a:pPr>
            <a:r>
              <a:rPr lang="en-US" sz="1400" b="0" i="0" u="none" strike="noStrike" cap="none">
                <a:solidFill>
                  <a:srgbClr val="000000"/>
                </a:solidFill>
                <a:latin typeface="Times New Roman"/>
                <a:ea typeface="Times New Roman"/>
                <a:cs typeface="Times New Roman"/>
                <a:sym typeface="Times New Roman"/>
              </a:rPr>
              <a:t>Fruits and Vegetables ( for local and export)</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5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Export Opportunities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Agro-Processing</a:t>
            </a:r>
            <a:endParaRPr sz="1400" b="0" i="0" u="none" strike="noStrike" cap="none">
              <a:solidFill>
                <a:srgbClr val="000000"/>
              </a:solidFill>
              <a:latin typeface="Arial"/>
              <a:ea typeface="Arial"/>
              <a:cs typeface="Arial"/>
              <a:sym typeface="Arial"/>
            </a:endParaRPr>
          </a:p>
          <a:p>
            <a:pPr marL="914400" marR="0" lvl="1" indent="-317500" algn="l" rtl="0">
              <a:lnSpc>
                <a:spcPct val="15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Value-Addition: Processing facilities ( fruits, vegetables, grains and others.</a:t>
            </a:r>
            <a:endParaRPr sz="1400" b="0" i="0" u="none" strike="noStrike" cap="none">
              <a:solidFill>
                <a:srgbClr val="000000"/>
              </a:solidFill>
              <a:latin typeface="Arial"/>
              <a:ea typeface="Arial"/>
              <a:cs typeface="Arial"/>
              <a:sym typeface="Arial"/>
            </a:endParaRPr>
          </a:p>
          <a:p>
            <a:pPr marL="914400" marR="0" lvl="1" indent="-317500" algn="l" rtl="0">
              <a:lnSpc>
                <a:spcPct val="15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Times New Roman"/>
                <a:ea typeface="Times New Roman"/>
                <a:cs typeface="Times New Roman"/>
                <a:sym typeface="Times New Roman"/>
              </a:rPr>
              <a:t>Food Preservation: reduce after harvest losses</a:t>
            </a:r>
            <a:endParaRPr sz="1400" b="0" i="0" u="none"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196850" algn="l" rtl="0">
              <a:lnSpc>
                <a:spcPct val="15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196850" algn="l" rtl="0">
              <a:lnSpc>
                <a:spcPct val="15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p:txBody>
      </p:sp>
      <p:pic>
        <p:nvPicPr>
          <p:cNvPr id="143" name="Google Shape;143;g276dcc03b56_0_14"/>
          <p:cNvPicPr preferRelativeResize="0"/>
          <p:nvPr/>
        </p:nvPicPr>
        <p:blipFill>
          <a:blip r:embed="rId3">
            <a:alphaModFix/>
          </a:blip>
          <a:stretch>
            <a:fillRect/>
          </a:stretch>
        </p:blipFill>
        <p:spPr>
          <a:xfrm>
            <a:off x="152400" y="717300"/>
            <a:ext cx="3982525" cy="285353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138157" y="1341694"/>
            <a:ext cx="4921078" cy="1230055"/>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SzPts val="6000"/>
              <a:buNone/>
            </a:pPr>
            <a:r>
              <a:rPr lang="en-US" sz="2000">
                <a:latin typeface="Times New Roman"/>
                <a:ea typeface="Times New Roman"/>
                <a:cs typeface="Times New Roman"/>
                <a:sym typeface="Times New Roman"/>
              </a:rPr>
              <a:t>Agriculture in Gambia is largely based on traditional methods of farming </a:t>
            </a:r>
            <a:br>
              <a:rPr lang="en-US" sz="2000">
                <a:latin typeface="Times New Roman"/>
                <a:ea typeface="Times New Roman"/>
                <a:cs typeface="Times New Roman"/>
                <a:sym typeface="Times New Roman"/>
              </a:rPr>
            </a:br>
            <a:r>
              <a:rPr lang="en-US" sz="2000">
                <a:latin typeface="Times New Roman"/>
                <a:ea typeface="Times New Roman"/>
                <a:cs typeface="Times New Roman"/>
                <a:sym typeface="Times New Roman"/>
              </a:rPr>
              <a:t/>
            </a:r>
            <a:br>
              <a:rPr lang="en-US" sz="2000">
                <a:latin typeface="Times New Roman"/>
                <a:ea typeface="Times New Roman"/>
                <a:cs typeface="Times New Roman"/>
                <a:sym typeface="Times New Roman"/>
              </a:rPr>
            </a:br>
            <a:r>
              <a:rPr lang="en-US" sz="2000">
                <a:latin typeface="Times New Roman"/>
                <a:ea typeface="Times New Roman"/>
                <a:cs typeface="Times New Roman"/>
                <a:sym typeface="Times New Roman"/>
              </a:rPr>
              <a:t>where there are equipment, they will either be too old or largely dysfunctional </a:t>
            </a:r>
            <a:endParaRPr sz="2000">
              <a:latin typeface="Times New Roman"/>
              <a:ea typeface="Times New Roman"/>
              <a:cs typeface="Times New Roman"/>
              <a:sym typeface="Times New Roman"/>
            </a:endParaRPr>
          </a:p>
        </p:txBody>
      </p:sp>
      <p:pic>
        <p:nvPicPr>
          <p:cNvPr id="149" name="Google Shape;149;p5"/>
          <p:cNvPicPr preferRelativeResize="0"/>
          <p:nvPr/>
        </p:nvPicPr>
        <p:blipFill rotWithShape="1">
          <a:blip r:embed="rId3">
            <a:alphaModFix/>
          </a:blip>
          <a:srcRect l="24439" r="24440"/>
          <a:stretch/>
        </p:blipFill>
        <p:spPr>
          <a:xfrm>
            <a:off x="5199012" y="8975"/>
            <a:ext cx="3944990" cy="5143500"/>
          </a:xfrm>
          <a:prstGeom prst="rect">
            <a:avLst/>
          </a:prstGeom>
          <a:noFill/>
          <a:ln>
            <a:noFill/>
          </a:ln>
        </p:spPr>
      </p:pic>
      <p:sp>
        <p:nvSpPr>
          <p:cNvPr id="150" name="Google Shape;150;p5"/>
          <p:cNvSpPr/>
          <p:nvPr/>
        </p:nvSpPr>
        <p:spPr>
          <a:xfrm rot="5398976">
            <a:off x="3376438" y="3517197"/>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
          <p:cNvSpPr/>
          <p:nvPr/>
        </p:nvSpPr>
        <p:spPr>
          <a:xfrm rot="5398976">
            <a:off x="3376438"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
          <p:cNvSpPr/>
          <p:nvPr/>
        </p:nvSpPr>
        <p:spPr>
          <a:xfrm>
            <a:off x="2680375" y="-138300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
          <p:cNvSpPr/>
          <p:nvPr/>
        </p:nvSpPr>
        <p:spPr>
          <a:xfrm rot="-1248412">
            <a:off x="1115561" y="4813156"/>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
          <p:cNvSpPr/>
          <p:nvPr/>
        </p:nvSpPr>
        <p:spPr>
          <a:xfrm rot="-1248538">
            <a:off x="1949629" y="5065461"/>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5" name="Google Shape;155;p5"/>
          <p:cNvGrpSpPr/>
          <p:nvPr/>
        </p:nvGrpSpPr>
        <p:grpSpPr>
          <a:xfrm>
            <a:off x="277725" y="4519511"/>
            <a:ext cx="604655" cy="482923"/>
            <a:chOff x="5879425" y="4466724"/>
            <a:chExt cx="604655" cy="482923"/>
          </a:xfrm>
        </p:grpSpPr>
        <p:sp>
          <p:nvSpPr>
            <p:cNvPr id="156" name="Google Shape;156;p5"/>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5"/>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3915376" y="6565"/>
            <a:ext cx="3858900" cy="76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800">
                <a:latin typeface="Times New Roman"/>
                <a:ea typeface="Times New Roman"/>
                <a:cs typeface="Times New Roman"/>
                <a:sym typeface="Times New Roman"/>
              </a:rPr>
              <a:t>5. AGRIBUSINESS IN GAMBIA</a:t>
            </a:r>
            <a:endParaRPr sz="1800">
              <a:latin typeface="Times New Roman"/>
              <a:ea typeface="Times New Roman"/>
              <a:cs typeface="Times New Roman"/>
              <a:sym typeface="Times New Roman"/>
            </a:endParaRPr>
          </a:p>
        </p:txBody>
      </p:sp>
      <p:sp>
        <p:nvSpPr>
          <p:cNvPr id="165" name="Google Shape;165;p6"/>
          <p:cNvSpPr txBox="1">
            <a:spLocks noGrp="1"/>
          </p:cNvSpPr>
          <p:nvPr>
            <p:ph type="body" idx="1"/>
          </p:nvPr>
        </p:nvSpPr>
        <p:spPr>
          <a:xfrm>
            <a:off x="4216904" y="1107073"/>
            <a:ext cx="4927096" cy="293548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n-US"/>
              <a:t>1. Primary Production: Focusing on crop cultivation, livestock rearing, and fisheries, with opportunities for introducing advanced farming techniques and technologies to enhance productivity.</a:t>
            </a:r>
            <a:endParaRPr/>
          </a:p>
          <a:p>
            <a:pPr marL="0" lvl="0" indent="0" algn="l" rtl="0">
              <a:lnSpc>
                <a:spcPct val="100000"/>
              </a:lnSpc>
              <a:spcBef>
                <a:spcPts val="0"/>
              </a:spcBef>
              <a:spcAft>
                <a:spcPts val="0"/>
              </a:spcAft>
              <a:buSzPts val="1300"/>
              <a:buNone/>
            </a:pPr>
            <a:endParaRPr/>
          </a:p>
          <a:p>
            <a:pPr marL="285750" lvl="0" indent="-285750" algn="l" rtl="0">
              <a:lnSpc>
                <a:spcPct val="100000"/>
              </a:lnSpc>
              <a:spcBef>
                <a:spcPts val="0"/>
              </a:spcBef>
              <a:spcAft>
                <a:spcPts val="0"/>
              </a:spcAft>
              <a:buSzPts val="1300"/>
              <a:buFont typeface="Noto Sans Symbols"/>
              <a:buChar char="▪"/>
            </a:pPr>
            <a:r>
              <a:rPr lang="en-US"/>
              <a:t>Crop Production- cash crops, cereals, horticulture, roots and tuber crops </a:t>
            </a:r>
            <a:endParaRPr/>
          </a:p>
          <a:p>
            <a:pPr marL="285750" lvl="0" indent="-285750" algn="l" rtl="0">
              <a:lnSpc>
                <a:spcPct val="100000"/>
              </a:lnSpc>
              <a:spcBef>
                <a:spcPts val="0"/>
              </a:spcBef>
              <a:spcAft>
                <a:spcPts val="0"/>
              </a:spcAft>
              <a:buSzPts val="1300"/>
              <a:buFont typeface="Noto Sans Symbols"/>
              <a:buChar char="▪"/>
            </a:pPr>
            <a:r>
              <a:rPr lang="en-US"/>
              <a:t>Livestock, poultry and animal husbandry , aquaculture etc. </a:t>
            </a:r>
            <a:endParaRPr/>
          </a:p>
          <a:p>
            <a:pPr marL="0" lvl="0" indent="0" algn="l" rtl="0">
              <a:lnSpc>
                <a:spcPct val="100000"/>
              </a:lnSpc>
              <a:spcBef>
                <a:spcPts val="0"/>
              </a:spcBef>
              <a:spcAft>
                <a:spcPts val="0"/>
              </a:spcAft>
              <a:buSzPts val="1300"/>
              <a:buNone/>
            </a:pPr>
            <a:endParaRPr/>
          </a:p>
          <a:p>
            <a:pPr marL="0" lvl="0" indent="0" algn="l" rtl="0">
              <a:lnSpc>
                <a:spcPct val="100000"/>
              </a:lnSpc>
              <a:spcBef>
                <a:spcPts val="0"/>
              </a:spcBef>
              <a:spcAft>
                <a:spcPts val="0"/>
              </a:spcAft>
              <a:buSzPts val="1300"/>
              <a:buNone/>
            </a:pPr>
            <a:r>
              <a:rPr lang="en-US"/>
              <a:t>2. Processing: Adding value through processing agricultural products, improving shelf life, and creating new marketable products.</a:t>
            </a:r>
            <a:endParaRPr/>
          </a:p>
          <a:p>
            <a:pPr marL="285750" lvl="0" indent="-285750" algn="l" rtl="0">
              <a:lnSpc>
                <a:spcPct val="100000"/>
              </a:lnSpc>
              <a:spcBef>
                <a:spcPts val="0"/>
              </a:spcBef>
              <a:spcAft>
                <a:spcPts val="0"/>
              </a:spcAft>
              <a:buSzPts val="1300"/>
              <a:buFont typeface="Noto Sans Symbols"/>
              <a:buChar char="▪"/>
            </a:pPr>
            <a:r>
              <a:rPr lang="en-US"/>
              <a:t>Agro-processing of Crops, Livestock and Dairy Processing, Fish Processing</a:t>
            </a:r>
            <a:endParaRPr/>
          </a:p>
          <a:p>
            <a:pPr marL="0" lvl="0" indent="0" algn="l" rtl="0">
              <a:lnSpc>
                <a:spcPct val="100000"/>
              </a:lnSpc>
              <a:spcBef>
                <a:spcPts val="0"/>
              </a:spcBef>
              <a:spcAft>
                <a:spcPts val="0"/>
              </a:spcAft>
              <a:buSzPts val="1300"/>
              <a:buNone/>
            </a:pPr>
            <a:endParaRPr/>
          </a:p>
          <a:p>
            <a:pPr marL="0" lvl="0" indent="0" algn="l" rtl="0">
              <a:lnSpc>
                <a:spcPct val="100000"/>
              </a:lnSpc>
              <a:spcBef>
                <a:spcPts val="0"/>
              </a:spcBef>
              <a:spcAft>
                <a:spcPts val="0"/>
              </a:spcAft>
              <a:buSzPts val="1300"/>
              <a:buNone/>
            </a:pPr>
            <a:endParaRPr/>
          </a:p>
          <a:p>
            <a:pPr marL="0" lvl="0" indent="0" algn="l" rtl="0">
              <a:lnSpc>
                <a:spcPct val="100000"/>
              </a:lnSpc>
              <a:spcBef>
                <a:spcPts val="0"/>
              </a:spcBef>
              <a:spcAft>
                <a:spcPts val="0"/>
              </a:spcAft>
              <a:buSzPts val="1300"/>
              <a:buNone/>
            </a:pPr>
            <a:endParaRPr/>
          </a:p>
        </p:txBody>
      </p:sp>
      <p:sp>
        <p:nvSpPr>
          <p:cNvPr id="166" name="Google Shape;166;p6"/>
          <p:cNvSpPr/>
          <p:nvPr/>
        </p:nvSpPr>
        <p:spPr>
          <a:xfrm rot="10798982">
            <a:off x="100392" y="303481"/>
            <a:ext cx="4120433"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 name="Google Shape;167;p6"/>
          <p:cNvPicPr preferRelativeResize="0"/>
          <p:nvPr/>
        </p:nvPicPr>
        <p:blipFill rotWithShape="1">
          <a:blip r:embed="rId3">
            <a:alphaModFix/>
          </a:blip>
          <a:srcRect l="21463" r="21468"/>
          <a:stretch/>
        </p:blipFill>
        <p:spPr>
          <a:xfrm>
            <a:off x="0" y="0"/>
            <a:ext cx="3858900" cy="5143500"/>
          </a:xfrm>
          <a:prstGeom prst="rect">
            <a:avLst/>
          </a:prstGeom>
          <a:noFill/>
          <a:ln>
            <a:noFill/>
          </a:ln>
        </p:spPr>
      </p:pic>
      <p:sp>
        <p:nvSpPr>
          <p:cNvPr id="168" name="Google Shape;168;p6"/>
          <p:cNvSpPr/>
          <p:nvPr/>
        </p:nvSpPr>
        <p:spPr>
          <a:xfrm rot="-5401006">
            <a:off x="1144693" y="2323744"/>
            <a:ext cx="5555651" cy="83861"/>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6"/>
          <p:cNvSpPr/>
          <p:nvPr/>
        </p:nvSpPr>
        <p:spPr>
          <a:xfrm>
            <a:off x="6074800" y="4042559"/>
            <a:ext cx="1851876" cy="1743867"/>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6"/>
          <p:cNvSpPr/>
          <p:nvPr/>
        </p:nvSpPr>
        <p:spPr>
          <a:xfrm>
            <a:off x="7314300" y="-318675"/>
            <a:ext cx="1474292" cy="1388305"/>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
          <p:cNvSpPr/>
          <p:nvPr/>
        </p:nvSpPr>
        <p:spPr>
          <a:xfrm>
            <a:off x="3757100" y="588350"/>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p:cNvPicPr preferRelativeResize="0"/>
          <p:nvPr/>
        </p:nvPicPr>
        <p:blipFill rotWithShape="1">
          <a:blip r:embed="rId3">
            <a:alphaModFix/>
          </a:blip>
          <a:srcRect l="3619" t="27979" r="36134" b="9184"/>
          <a:stretch/>
        </p:blipFill>
        <p:spPr>
          <a:xfrm>
            <a:off x="0" y="8975"/>
            <a:ext cx="3944990" cy="5143500"/>
          </a:xfrm>
          <a:prstGeom prst="rect">
            <a:avLst/>
          </a:prstGeom>
          <a:noFill/>
          <a:ln>
            <a:noFill/>
          </a:ln>
        </p:spPr>
      </p:pic>
      <p:sp>
        <p:nvSpPr>
          <p:cNvPr id="177" name="Google Shape;177;p7"/>
          <p:cNvSpPr/>
          <p:nvPr/>
        </p:nvSpPr>
        <p:spPr>
          <a:xfrm rot="-5398976" flipH="1">
            <a:off x="2354676" y="3517197"/>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7"/>
          <p:cNvSpPr/>
          <p:nvPr/>
        </p:nvSpPr>
        <p:spPr>
          <a:xfrm rot="-5398976" flipH="1">
            <a:off x="2354676"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7"/>
          <p:cNvSpPr/>
          <p:nvPr/>
        </p:nvSpPr>
        <p:spPr>
          <a:xfrm flipH="1">
            <a:off x="2995167" y="-138300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7"/>
          <p:cNvSpPr/>
          <p:nvPr/>
        </p:nvSpPr>
        <p:spPr>
          <a:xfrm rot="1248412" flipH="1">
            <a:off x="5207219" y="4813156"/>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7"/>
          <p:cNvSpPr/>
          <p:nvPr/>
        </p:nvSpPr>
        <p:spPr>
          <a:xfrm rot="1248538" flipH="1">
            <a:off x="5086528" y="5065461"/>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2" name="Google Shape;182;p7"/>
          <p:cNvGrpSpPr/>
          <p:nvPr/>
        </p:nvGrpSpPr>
        <p:grpSpPr>
          <a:xfrm flipH="1">
            <a:off x="8261622" y="4519511"/>
            <a:ext cx="604655" cy="482923"/>
            <a:chOff x="5879425" y="4466724"/>
            <a:chExt cx="604655" cy="482923"/>
          </a:xfrm>
        </p:grpSpPr>
        <p:sp>
          <p:nvSpPr>
            <p:cNvPr id="183" name="Google Shape;183;p7"/>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7"/>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7" name="Google Shape;187;p7"/>
          <p:cNvSpPr/>
          <p:nvPr/>
        </p:nvSpPr>
        <p:spPr>
          <a:xfrm>
            <a:off x="4078091" y="938836"/>
            <a:ext cx="5065908" cy="1815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Gambian agriculture has been characterized by subsistence production of food crops, comprising cereals (early millet, late millet, maize, sorghum, rice), semi-intensive cash crop production (groundnut, cotton, sesame, and horticulture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Ministry of Trade announced that the Gambia aims to reduce the amount of ‘’American Rice’’ import in the tune of $50 million yearly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Agronomy Business Plan by Slidesgo">
  <a:themeElements>
    <a:clrScheme name="Simple Light">
      <a:dk1>
        <a:srgbClr val="000000"/>
      </a:dk1>
      <a:lt1>
        <a:srgbClr val="FFFFFF"/>
      </a:lt1>
      <a:dk2>
        <a:srgbClr val="F7F2E4"/>
      </a:dk2>
      <a:lt2>
        <a:srgbClr val="321609"/>
      </a:lt2>
      <a:accent1>
        <a:srgbClr val="85200C"/>
      </a:accent1>
      <a:accent2>
        <a:srgbClr val="321609"/>
      </a:accent2>
      <a:accent3>
        <a:srgbClr val="F7F2E4"/>
      </a:accent3>
      <a:accent4>
        <a:srgbClr val="955530"/>
      </a:accent4>
      <a:accent5>
        <a:srgbClr val="797129"/>
      </a:accent5>
      <a:accent6>
        <a:srgbClr val="F7F2E4"/>
      </a:accent6>
      <a:hlink>
        <a:srgbClr val="32160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824</Words>
  <Application>Microsoft Office PowerPoint</Application>
  <PresentationFormat>On-screen Show (16:9)</PresentationFormat>
  <Paragraphs>124</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EB Garamond</vt:lpstr>
      <vt:lpstr>Lilita One</vt:lpstr>
      <vt:lpstr>Josefin Sans</vt:lpstr>
      <vt:lpstr>Nunito</vt:lpstr>
      <vt:lpstr>Times New Roman</vt:lpstr>
      <vt:lpstr>Noto Sans Symbols</vt:lpstr>
      <vt:lpstr>Nunito Sans</vt:lpstr>
      <vt:lpstr>Agronomy Business Plan by Slidesgo</vt:lpstr>
      <vt:lpstr>Agribusiness Investment Opportunities</vt:lpstr>
      <vt:lpstr>PowerPoint Presentation</vt:lpstr>
      <vt:lpstr>PURPOSE</vt:lpstr>
      <vt:lpstr>2. OVERVIEW, The Gambia</vt:lpstr>
      <vt:lpstr>3. MARKET ADVANTAGES</vt:lpstr>
      <vt:lpstr>4. MARKET OPPORTUNITIES</vt:lpstr>
      <vt:lpstr>Agriculture in Gambia is largely based on traditional methods of farming   where there are equipment, they will either be too old or largely dysfunctional </vt:lpstr>
      <vt:lpstr>5. AGRIBUSINESS IN GAMBIA</vt:lpstr>
      <vt:lpstr>PowerPoint Presentation</vt:lpstr>
      <vt:lpstr>6. Agri-production in The Gambia</vt:lpstr>
      <vt:lpstr>7. REGIONAL OUTLOOK</vt:lpstr>
      <vt:lpstr>PowerPoint Presentation</vt:lpstr>
      <vt:lpstr>Technological advancements in Agribusiness</vt:lpstr>
      <vt:lpstr>9. Global supply potential </vt:lpstr>
      <vt:lpstr>Our aim is not limited to Agribusiness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Agribusiness Investment Opportunities</dc:title>
  <dc:creator>24369</dc:creator>
  <cp:lastModifiedBy>User</cp:lastModifiedBy>
  <cp:revision>4</cp:revision>
  <dcterms:modified xsi:type="dcterms:W3CDTF">2024-07-10T03:00:33Z</dcterms:modified>
</cp:coreProperties>
</file>