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48"/>
  </p:notesMasterIdLst>
  <p:sldIdLst>
    <p:sldId id="256" r:id="rId4"/>
    <p:sldId id="257" r:id="rId5"/>
    <p:sldId id="309" r:id="rId6"/>
    <p:sldId id="258" r:id="rId7"/>
    <p:sldId id="259" r:id="rId8"/>
    <p:sldId id="284" r:id="rId9"/>
    <p:sldId id="286" r:id="rId10"/>
    <p:sldId id="285" r:id="rId11"/>
    <p:sldId id="327" r:id="rId12"/>
    <p:sldId id="328" r:id="rId13"/>
    <p:sldId id="260" r:id="rId14"/>
    <p:sldId id="287" r:id="rId15"/>
    <p:sldId id="288" r:id="rId16"/>
    <p:sldId id="290" r:id="rId17"/>
    <p:sldId id="289" r:id="rId18"/>
    <p:sldId id="291" r:id="rId19"/>
    <p:sldId id="293" r:id="rId20"/>
    <p:sldId id="294" r:id="rId21"/>
    <p:sldId id="292" r:id="rId22"/>
    <p:sldId id="330" r:id="rId23"/>
    <p:sldId id="331" r:id="rId24"/>
    <p:sldId id="329" r:id="rId25"/>
    <p:sldId id="295" r:id="rId26"/>
    <p:sldId id="311" r:id="rId27"/>
    <p:sldId id="296" r:id="rId28"/>
    <p:sldId id="297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13" r:id="rId39"/>
    <p:sldId id="312" r:id="rId40"/>
    <p:sldId id="314" r:id="rId41"/>
    <p:sldId id="316" r:id="rId42"/>
    <p:sldId id="320" r:id="rId43"/>
    <p:sldId id="319" r:id="rId44"/>
    <p:sldId id="323" r:id="rId45"/>
    <p:sldId id="326" r:id="rId46"/>
    <p:sldId id="325" r:id="rId4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淑惠" initials="陳淑惠" lastIdx="1" clrIdx="0">
    <p:extLst>
      <p:ext uri="{19B8F6BF-5375-455C-9EA6-DF929625EA0E}">
        <p15:presenceInfo xmlns:p15="http://schemas.microsoft.com/office/powerpoint/2012/main" userId="S::10904602@O365st.cycu.edu.tw::06fadd82-cd0c-414a-ac95-2768ce2b5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BC7"/>
    <a:srgbClr val="C5C86D"/>
    <a:srgbClr val="8FA550"/>
    <a:srgbClr val="5A6634"/>
    <a:srgbClr val="A6A65F"/>
    <a:srgbClr val="B3BE62"/>
    <a:srgbClr val="91A752"/>
    <a:srgbClr val="A2A567"/>
    <a:srgbClr val="4E5B30"/>
    <a:srgbClr val="1F6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0" autoAdjust="0"/>
    <p:restoredTop sz="93733" autoAdjust="0"/>
  </p:normalViewPr>
  <p:slideViewPr>
    <p:cSldViewPr snapToGrid="0">
      <p:cViewPr varScale="1">
        <p:scale>
          <a:sx n="83" d="100"/>
          <a:sy n="83" d="100"/>
        </p:scale>
        <p:origin x="7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0E01C-1339-434F-8703-29D32650C730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2262-AB2E-4227-957E-41990346C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4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Bahnschrift Condensed" panose="020B0502040204020203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077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2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TW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475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686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360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197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702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635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122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92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895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798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853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02262-AB2E-4227-957E-41990346CC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181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85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7E267-223F-4B82-A91E-26571AA812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221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en-US" altLang="zh-TW" b="0" i="0" dirty="0">
                <a:solidFill>
                  <a:srgbClr val="374151"/>
                </a:solidFill>
                <a:effectLst/>
                <a:latin typeface="Söhne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320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22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442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855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99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48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4737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115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2640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212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02262-AB2E-4227-957E-41990346CC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07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1" i="0" kern="1200" dirty="0">
              <a:solidFill>
                <a:srgbClr val="374151"/>
              </a:solidFill>
              <a:effectLst/>
              <a:latin typeface="Söhne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09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51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02262-AB2E-4227-957E-41990346CC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478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2170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73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8058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2408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US" altLang="zh-TW" b="1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1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72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i="0" u="none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82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TW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44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123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2262-AB2E-4227-957E-41990346CCD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57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89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194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598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534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8809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633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9818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322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7605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221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029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1237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7293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9504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397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536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56074"/>
            <a:ext cx="9144000" cy="1425560"/>
          </a:xfrm>
          <a:custGeom>
            <a:avLst/>
            <a:gdLst>
              <a:gd name="connsiteX0" fmla="*/ 0 w 12192000"/>
              <a:gd name="connsiteY0" fmla="*/ 0 h 1900747"/>
              <a:gd name="connsiteX1" fmla="*/ 12192000 w 12192000"/>
              <a:gd name="connsiteY1" fmla="*/ 0 h 1900747"/>
              <a:gd name="connsiteX2" fmla="*/ 12192000 w 12192000"/>
              <a:gd name="connsiteY2" fmla="*/ 1900747 h 1900747"/>
              <a:gd name="connsiteX3" fmla="*/ 0 w 12192000"/>
              <a:gd name="connsiteY3" fmla="*/ 1900747 h 190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00747">
                <a:moveTo>
                  <a:pt x="0" y="0"/>
                </a:moveTo>
                <a:lnTo>
                  <a:pt x="12192000" y="0"/>
                </a:lnTo>
                <a:lnTo>
                  <a:pt x="12192000" y="1900747"/>
                </a:lnTo>
                <a:lnTo>
                  <a:pt x="0" y="190074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659748" y="195188"/>
            <a:ext cx="323190" cy="3231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650464" y="241366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050" smtClean="0">
                <a:solidFill>
                  <a:schemeClr val="bg1"/>
                </a:solidFill>
              </a:rPr>
              <a:t>‹#›</a:t>
            </a:fld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05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154326" y="2154060"/>
            <a:ext cx="3415811" cy="2268035"/>
          </a:xfrm>
          <a:custGeom>
            <a:avLst/>
            <a:gdLst>
              <a:gd name="connsiteX0" fmla="*/ 0 w 4554414"/>
              <a:gd name="connsiteY0" fmla="*/ 0 h 3024046"/>
              <a:gd name="connsiteX1" fmla="*/ 4554414 w 4554414"/>
              <a:gd name="connsiteY1" fmla="*/ 0 h 3024046"/>
              <a:gd name="connsiteX2" fmla="*/ 4554414 w 4554414"/>
              <a:gd name="connsiteY2" fmla="*/ 3024046 h 3024046"/>
              <a:gd name="connsiteX3" fmla="*/ 0 w 4554414"/>
              <a:gd name="connsiteY3" fmla="*/ 3024046 h 30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414" h="3024046">
                <a:moveTo>
                  <a:pt x="0" y="0"/>
                </a:moveTo>
                <a:lnTo>
                  <a:pt x="4554414" y="0"/>
                </a:lnTo>
                <a:lnTo>
                  <a:pt x="4554414" y="3024046"/>
                </a:lnTo>
                <a:lnTo>
                  <a:pt x="0" y="302404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659748" y="195188"/>
            <a:ext cx="323190" cy="3231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50464" y="241367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050" smtClean="0">
                <a:solidFill>
                  <a:schemeClr val="bg1"/>
                </a:solidFill>
              </a:rPr>
              <a:t>‹#›</a:t>
            </a:fld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44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8659748" y="195188"/>
            <a:ext cx="323190" cy="3231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650464" y="241366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050" smtClean="0">
                <a:solidFill>
                  <a:schemeClr val="bg1"/>
                </a:solidFill>
              </a:rPr>
              <a:t>‹#›</a:t>
            </a:fld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61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28651" y="1412946"/>
            <a:ext cx="1567543" cy="1567543"/>
          </a:xfrm>
          <a:custGeom>
            <a:avLst/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090057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735036" y="1412946"/>
            <a:ext cx="1567543" cy="1567543"/>
          </a:xfrm>
          <a:custGeom>
            <a:avLst/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090057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4841421" y="1412946"/>
            <a:ext cx="1567543" cy="1567543"/>
          </a:xfrm>
          <a:custGeom>
            <a:avLst/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090057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6947808" y="1412946"/>
            <a:ext cx="1567543" cy="1567543"/>
          </a:xfrm>
          <a:custGeom>
            <a:avLst/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090057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8659748" y="195188"/>
            <a:ext cx="323190" cy="3231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50464" y="241366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050" smtClean="0">
                <a:solidFill>
                  <a:schemeClr val="bg1"/>
                </a:solidFill>
              </a:rPr>
              <a:t>‹#›</a:t>
            </a:fld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96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3870521" y="2975834"/>
            <a:ext cx="1447037" cy="1447529"/>
          </a:xfrm>
          <a:custGeom>
            <a:avLst/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8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906393" y="1494017"/>
            <a:ext cx="2929346" cy="2929346"/>
          </a:xfrm>
          <a:custGeom>
            <a:avLst/>
            <a:gdLst>
              <a:gd name="connsiteX0" fmla="*/ 0 w 3905795"/>
              <a:gd name="connsiteY0" fmla="*/ 0 h 3905795"/>
              <a:gd name="connsiteX1" fmla="*/ 3905795 w 3905795"/>
              <a:gd name="connsiteY1" fmla="*/ 0 h 3905795"/>
              <a:gd name="connsiteX2" fmla="*/ 3905795 w 3905795"/>
              <a:gd name="connsiteY2" fmla="*/ 3905795 h 3905795"/>
              <a:gd name="connsiteX3" fmla="*/ 0 w 3905795"/>
              <a:gd name="connsiteY3" fmla="*/ 3905795 h 390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795" h="3905795">
                <a:moveTo>
                  <a:pt x="0" y="0"/>
                </a:moveTo>
                <a:lnTo>
                  <a:pt x="3905795" y="0"/>
                </a:lnTo>
                <a:lnTo>
                  <a:pt x="3905795" y="3905795"/>
                </a:lnTo>
                <a:lnTo>
                  <a:pt x="0" y="390579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351848" y="1494506"/>
            <a:ext cx="1447037" cy="1447529"/>
          </a:xfrm>
          <a:custGeom>
            <a:avLst/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8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6833666" y="2975834"/>
            <a:ext cx="1447037" cy="1447529"/>
          </a:xfrm>
          <a:custGeom>
            <a:avLst/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8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8659748" y="195188"/>
            <a:ext cx="323190" cy="3231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50464" y="241366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050" smtClean="0">
                <a:solidFill>
                  <a:schemeClr val="bg1"/>
                </a:solidFill>
              </a:rPr>
              <a:t>‹#›</a:t>
            </a:fld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18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526221" y="1288953"/>
            <a:ext cx="1724104" cy="3053861"/>
          </a:xfrm>
          <a:custGeom>
            <a:avLst/>
            <a:gdLst>
              <a:gd name="connsiteX0" fmla="*/ 0 w 2298805"/>
              <a:gd name="connsiteY0" fmla="*/ 0 h 4071814"/>
              <a:gd name="connsiteX1" fmla="*/ 3661 w 2298805"/>
              <a:gd name="connsiteY1" fmla="*/ 0 h 4071814"/>
              <a:gd name="connsiteX2" fmla="*/ 2298805 w 2298805"/>
              <a:gd name="connsiteY2" fmla="*/ 0 h 4071814"/>
              <a:gd name="connsiteX3" fmla="*/ 2298805 w 2298805"/>
              <a:gd name="connsiteY3" fmla="*/ 4056082 h 4071814"/>
              <a:gd name="connsiteX4" fmla="*/ 2298805 w 2298805"/>
              <a:gd name="connsiteY4" fmla="*/ 4071814 h 4071814"/>
              <a:gd name="connsiteX5" fmla="*/ 0 w 2298805"/>
              <a:gd name="connsiteY5" fmla="*/ 4071814 h 407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805" h="4071814">
                <a:moveTo>
                  <a:pt x="0" y="0"/>
                </a:moveTo>
                <a:lnTo>
                  <a:pt x="3661" y="0"/>
                </a:lnTo>
                <a:lnTo>
                  <a:pt x="2298805" y="0"/>
                </a:lnTo>
                <a:lnTo>
                  <a:pt x="2298805" y="4056082"/>
                </a:lnTo>
                <a:lnTo>
                  <a:pt x="2298805" y="4071814"/>
                </a:lnTo>
                <a:lnTo>
                  <a:pt x="0" y="407181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659748" y="195188"/>
            <a:ext cx="323190" cy="3231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50464" y="241366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050" smtClean="0">
                <a:solidFill>
                  <a:schemeClr val="bg1"/>
                </a:solidFill>
              </a:rPr>
              <a:t>‹#›</a:t>
            </a:fld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7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1318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086465" y="1902404"/>
            <a:ext cx="3250692" cy="2035266"/>
          </a:xfrm>
          <a:custGeom>
            <a:avLst/>
            <a:gdLst>
              <a:gd name="connsiteX0" fmla="*/ 0 w 4334256"/>
              <a:gd name="connsiteY0" fmla="*/ 0 h 2713688"/>
              <a:gd name="connsiteX1" fmla="*/ 4334256 w 4334256"/>
              <a:gd name="connsiteY1" fmla="*/ 0 h 2713688"/>
              <a:gd name="connsiteX2" fmla="*/ 4334256 w 4334256"/>
              <a:gd name="connsiteY2" fmla="*/ 2713688 h 2713688"/>
              <a:gd name="connsiteX3" fmla="*/ 0 w 4334256"/>
              <a:gd name="connsiteY3" fmla="*/ 2713688 h 271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4256" h="2713688">
                <a:moveTo>
                  <a:pt x="0" y="0"/>
                </a:moveTo>
                <a:lnTo>
                  <a:pt x="4334256" y="0"/>
                </a:lnTo>
                <a:lnTo>
                  <a:pt x="4334256" y="2713688"/>
                </a:lnTo>
                <a:lnTo>
                  <a:pt x="0" y="271368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050404" y="2471291"/>
            <a:ext cx="1177232" cy="1569643"/>
          </a:xfrm>
          <a:custGeom>
            <a:avLst/>
            <a:gdLst>
              <a:gd name="connsiteX0" fmla="*/ 0 w 1569642"/>
              <a:gd name="connsiteY0" fmla="*/ 0 h 2092857"/>
              <a:gd name="connsiteX1" fmla="*/ 1569642 w 1569642"/>
              <a:gd name="connsiteY1" fmla="*/ 0 h 2092857"/>
              <a:gd name="connsiteX2" fmla="*/ 1569642 w 1569642"/>
              <a:gd name="connsiteY2" fmla="*/ 2092857 h 2092857"/>
              <a:gd name="connsiteX3" fmla="*/ 0 w 1569642"/>
              <a:gd name="connsiteY3" fmla="*/ 2092857 h 209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642" h="2092857">
                <a:moveTo>
                  <a:pt x="0" y="0"/>
                </a:moveTo>
                <a:lnTo>
                  <a:pt x="1569642" y="0"/>
                </a:lnTo>
                <a:lnTo>
                  <a:pt x="1569642" y="2092857"/>
                </a:lnTo>
                <a:lnTo>
                  <a:pt x="0" y="20928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022452" y="2906114"/>
            <a:ext cx="637133" cy="1127019"/>
          </a:xfrm>
          <a:custGeom>
            <a:avLst/>
            <a:gdLst>
              <a:gd name="connsiteX0" fmla="*/ 0 w 849511"/>
              <a:gd name="connsiteY0" fmla="*/ 0 h 1502692"/>
              <a:gd name="connsiteX1" fmla="*/ 849511 w 849511"/>
              <a:gd name="connsiteY1" fmla="*/ 0 h 1502692"/>
              <a:gd name="connsiteX2" fmla="*/ 849511 w 849511"/>
              <a:gd name="connsiteY2" fmla="*/ 1502692 h 1502692"/>
              <a:gd name="connsiteX3" fmla="*/ 0 w 849511"/>
              <a:gd name="connsiteY3" fmla="*/ 1502692 h 15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11" h="1502692">
                <a:moveTo>
                  <a:pt x="0" y="0"/>
                </a:moveTo>
                <a:lnTo>
                  <a:pt x="849511" y="0"/>
                </a:lnTo>
                <a:lnTo>
                  <a:pt x="849511" y="1502692"/>
                </a:lnTo>
                <a:lnTo>
                  <a:pt x="0" y="150269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9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659748" y="195188"/>
            <a:ext cx="323190" cy="3231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650464" y="241366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050" smtClean="0">
                <a:solidFill>
                  <a:schemeClr val="bg1"/>
                </a:solidFill>
              </a:rPr>
              <a:t>‹#›</a:t>
            </a:fld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00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061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865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0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922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013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1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500">
                <a:ea typeface="微软雅黑" panose="020B0503020204020204" pitchFamily="34" charset="-122"/>
              </a:defRPr>
            </a:lvl4pPr>
            <a:lvl5pPr>
              <a:defRPr sz="1500">
                <a:ea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71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ea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pPr/>
              <a:t>2023/9/20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173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19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73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46571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dOUvP_nZX0?feature=oembed" TargetMode="External"/><Relationship Id="rId5" Type="http://schemas.openxmlformats.org/officeDocument/2006/relationships/hyperlink" Target="https://www.youtube.com/watch?v=NdOUvP_nZX0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kbGz3CYvqE?start=142&amp;feature=oembed" TargetMode="External"/><Relationship Id="rId5" Type="http://schemas.openxmlformats.org/officeDocument/2006/relationships/hyperlink" Target="https://www.youtube.com/watch?v=AkbGz3CYvqE&amp;t=142s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Opf6KcWYyw?start=89&amp;feature=oembed" TargetMode="External"/><Relationship Id="rId4" Type="http://schemas.openxmlformats.org/officeDocument/2006/relationships/hyperlink" Target="https://www.youtube.com/watch?v=bOpf6KcWYyw&amp;t=89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7.jpeg"/><Relationship Id="rId4" Type="http://schemas.openxmlformats.org/officeDocument/2006/relationships/image" Target="../media/image36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0.jpeg"/><Relationship Id="rId4" Type="http://schemas.openxmlformats.org/officeDocument/2006/relationships/image" Target="../media/image39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ByFHADqt_KU?feature=oembed" TargetMode="External"/><Relationship Id="rId5" Type="http://schemas.openxmlformats.org/officeDocument/2006/relationships/hyperlink" Target="https://www.youtube.com/watch?v=ByFHADqt_KU" TargetMode="Externa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AZ8Ts9CC6I?feature=oembed" TargetMode="External"/><Relationship Id="rId5" Type="http://schemas.openxmlformats.org/officeDocument/2006/relationships/hyperlink" Target="https://www.youtube.com/watch?v=UAZ8Ts9CC6I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043"/>
            <a:ext cx="4578394" cy="444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4149969" y="1459299"/>
            <a:ext cx="4994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lgerian" panose="04020705040A02060702" pitchFamily="82" charset="0"/>
                <a:ea typeface="文鼎古印体繁" panose="02010609010101010101" pitchFamily="49" charset="-122"/>
              </a:rPr>
              <a:t>Business Ethics </a:t>
            </a:r>
            <a:endParaRPr lang="zh-CN" altLang="en-US" sz="4000" b="1" dirty="0">
              <a:solidFill>
                <a:schemeClr val="bg1"/>
              </a:solidFill>
              <a:latin typeface="Algerian" panose="04020705040A02060702" pitchFamily="82" charset="0"/>
              <a:ea typeface="文鼎古印体繁" panose="0201060901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795804" y="2363842"/>
            <a:ext cx="626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480313" y="2740134"/>
            <a:ext cx="2554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Ink Free" panose="03080402000500000000" pitchFamily="66" charset="0"/>
                <a:ea typeface="文鼎古印体繁" panose="02010609010101010101" pitchFamily="49" charset="-122"/>
              </a:rPr>
              <a:t>By Gloria Chen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Ink Free" panose="03080402000500000000" pitchFamily="66" charset="0"/>
                <a:ea typeface="文鼎古印体繁" panose="02010609010101010101" pitchFamily="49" charset="-122"/>
              </a:rPr>
              <a:t>2023</a:t>
            </a:r>
          </a:p>
        </p:txBody>
      </p:sp>
      <p:pic>
        <p:nvPicPr>
          <p:cNvPr id="1026" name="Picture 2" descr="Ethical behaviour in business">
            <a:extLst>
              <a:ext uri="{FF2B5EF4-FFF2-40B4-BE49-F238E27FC236}">
                <a16:creationId xmlns:a16="http://schemas.microsoft.com/office/drawing/2014/main" id="{2A485B67-CC64-BC4C-4086-1D655AFB9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098"/>
            <a:ext cx="3211279" cy="24711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398917-8A62-0221-901E-0D8500AA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線上媒體 3" title="Toms One to One Global Opportunity">
            <a:hlinkClick r:id="" action="ppaction://media"/>
            <a:extLst>
              <a:ext uri="{FF2B5EF4-FFF2-40B4-BE49-F238E27FC236}">
                <a16:creationId xmlns:a16="http://schemas.microsoft.com/office/drawing/2014/main" id="{71CBB033-586B-C98A-199E-CB9639099C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5280" y="0"/>
            <a:ext cx="8180070" cy="463296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837D450-5757-11A2-9724-800CA7E0A13C}"/>
              </a:ext>
            </a:extLst>
          </p:cNvPr>
          <p:cNvSpPr txBox="1"/>
          <p:nvPr/>
        </p:nvSpPr>
        <p:spPr>
          <a:xfrm>
            <a:off x="1767840" y="4756763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TW" dirty="0">
                <a:hlinkClick r:id="rId5"/>
              </a:rPr>
              <a:t>https://www.youtube.com/watch?v=NdOUvP_nZX0</a:t>
            </a:r>
            <a:endParaRPr lang="es-E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5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596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1389298" y="367903"/>
            <a:ext cx="7440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CN" sz="2400" b="1" dirty="0">
                <a:solidFill>
                  <a:schemeClr val="bg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The Relationship Between Business Ethics &amp; Moral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ea typeface="华康俪金黑W8(P)"/>
              <a:cs typeface="Aharoni" panose="02010803020104030203" pitchFamily="2" charset="-79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033951" y="1198545"/>
            <a:ext cx="7795724" cy="214914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dirty="0">
              <a:ea typeface="微软雅黑" panose="020B0503020204020204" pitchFamily="34" charset="-122"/>
            </a:endParaRPr>
          </a:p>
        </p:txBody>
      </p:sp>
      <p:sp>
        <p:nvSpPr>
          <p:cNvPr id="10" name="单圆角矩形 4"/>
          <p:cNvSpPr>
            <a:spLocks noChangeArrowheads="1"/>
          </p:cNvSpPr>
          <p:nvPr/>
        </p:nvSpPr>
        <p:spPr bwMode="auto">
          <a:xfrm>
            <a:off x="1033950" y="3432185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6 w 3486972"/>
              <a:gd name="T3" fmla="*/ 0 h 2329590"/>
              <a:gd name="T4" fmla="*/ 3299786 w 3486972"/>
              <a:gd name="T5" fmla="*/ 188290 h 2329590"/>
              <a:gd name="T6" fmla="*/ 3299786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1" name="单圆角矩形 5"/>
          <p:cNvSpPr>
            <a:spLocks noChangeArrowheads="1"/>
          </p:cNvSpPr>
          <p:nvPr/>
        </p:nvSpPr>
        <p:spPr bwMode="auto">
          <a:xfrm>
            <a:off x="3672949" y="3387935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5 w 3486972"/>
              <a:gd name="T3" fmla="*/ 0 h 2329590"/>
              <a:gd name="T4" fmla="*/ 3299784 w 3486972"/>
              <a:gd name="T5" fmla="*/ 188290 h 2329590"/>
              <a:gd name="T6" fmla="*/ 3299784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2" name="单圆角矩形 6"/>
          <p:cNvSpPr>
            <a:spLocks noChangeArrowheads="1"/>
          </p:cNvSpPr>
          <p:nvPr/>
        </p:nvSpPr>
        <p:spPr bwMode="auto">
          <a:xfrm>
            <a:off x="6277113" y="3432185"/>
            <a:ext cx="2544231" cy="1545816"/>
          </a:xfrm>
          <a:custGeom>
            <a:avLst/>
            <a:gdLst>
              <a:gd name="T0" fmla="*/ 0 w 3486972"/>
              <a:gd name="T1" fmla="*/ 0 h 2329590"/>
              <a:gd name="T2" fmla="*/ 3076751 w 3486972"/>
              <a:gd name="T3" fmla="*/ 0 h 2329590"/>
              <a:gd name="T4" fmla="*/ 3304379 w 3486972"/>
              <a:gd name="T5" fmla="*/ 188290 h 2329590"/>
              <a:gd name="T6" fmla="*/ 3304379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 dirty="0">
              <a:ea typeface="微软雅黑" panose="020B0503020204020204" pitchFamily="34" charset="-122"/>
            </a:endParaRPr>
          </a:p>
        </p:txBody>
      </p:sp>
      <p:sp>
        <p:nvSpPr>
          <p:cNvPr id="13" name="TextBox 14"/>
          <p:cNvSpPr>
            <a:spLocks noChangeArrowheads="1"/>
          </p:cNvSpPr>
          <p:nvPr/>
        </p:nvSpPr>
        <p:spPr bwMode="auto">
          <a:xfrm>
            <a:off x="1181511" y="3783236"/>
            <a:ext cx="2289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s-E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Definition and Scope</a:t>
            </a:r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14" name="TextBox 15"/>
          <p:cNvSpPr>
            <a:spLocks noChangeArrowheads="1"/>
          </p:cNvSpPr>
          <p:nvPr/>
        </p:nvSpPr>
        <p:spPr bwMode="auto">
          <a:xfrm>
            <a:off x="3782895" y="3715519"/>
            <a:ext cx="2291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s-E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Decision-Making and Accountability</a:t>
            </a:r>
            <a:endParaRPr lang="zh-CN" altLang="en-US" sz="1574" dirty="0">
              <a:ea typeface="微软雅黑" panose="020B0503020204020204" pitchFamily="34" charset="-122"/>
            </a:endParaRPr>
          </a:p>
        </p:txBody>
      </p:sp>
      <p:sp>
        <p:nvSpPr>
          <p:cNvPr id="15" name="TextBox 16"/>
          <p:cNvSpPr>
            <a:spLocks noChangeArrowheads="1"/>
          </p:cNvSpPr>
          <p:nvPr/>
        </p:nvSpPr>
        <p:spPr bwMode="auto">
          <a:xfrm>
            <a:off x="6483017" y="3720165"/>
            <a:ext cx="2291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s-E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Impact and Stakeholder Consideration</a:t>
            </a:r>
            <a:endParaRPr lang="zh-CN" altLang="en-US" sz="2400" dirty="0">
              <a:ea typeface="微软雅黑" panose="020B0503020204020204" pitchFamily="34" charset="-122"/>
            </a:endParaRPr>
          </a:p>
        </p:txBody>
      </p:sp>
      <p:grpSp>
        <p:nvGrpSpPr>
          <p:cNvPr id="16" name="组合 48"/>
          <p:cNvGrpSpPr>
            <a:grpSpLocks/>
          </p:cNvGrpSpPr>
          <p:nvPr/>
        </p:nvGrpSpPr>
        <p:grpSpPr bwMode="auto">
          <a:xfrm>
            <a:off x="2021654" y="3166813"/>
            <a:ext cx="567633" cy="566442"/>
            <a:chOff x="0" y="0"/>
            <a:chExt cx="755970" cy="755970"/>
          </a:xfrm>
        </p:grpSpPr>
        <p:grpSp>
          <p:nvGrpSpPr>
            <p:cNvPr id="17" name="组合 49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19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椭圆 22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椭圆 23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" name="文本框 50"/>
            <p:cNvSpPr>
              <a:spLocks noChangeArrowheads="1"/>
            </p:cNvSpPr>
            <p:nvPr/>
          </p:nvSpPr>
          <p:spPr bwMode="auto">
            <a:xfrm>
              <a:off x="144588" y="147154"/>
              <a:ext cx="527739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799" dirty="0">
                  <a:solidFill>
                    <a:srgbClr val="29AEC9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01</a:t>
              </a:r>
              <a:endParaRPr lang="zh-CN" altLang="en-US" sz="1799" dirty="0">
                <a:solidFill>
                  <a:srgbClr val="29AEC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2" name="组合 54"/>
          <p:cNvGrpSpPr>
            <a:grpSpLocks/>
          </p:cNvGrpSpPr>
          <p:nvPr/>
        </p:nvGrpSpPr>
        <p:grpSpPr bwMode="auto">
          <a:xfrm>
            <a:off x="4642046" y="3154913"/>
            <a:ext cx="567633" cy="566442"/>
            <a:chOff x="0" y="0"/>
            <a:chExt cx="755970" cy="755970"/>
          </a:xfrm>
        </p:grpSpPr>
        <p:grpSp>
          <p:nvGrpSpPr>
            <p:cNvPr id="23" name="组合 55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25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" name="椭圆 28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椭圆 29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4" name="文本框 56"/>
            <p:cNvSpPr>
              <a:spLocks noChangeArrowheads="1"/>
            </p:cNvSpPr>
            <p:nvPr/>
          </p:nvSpPr>
          <p:spPr bwMode="auto">
            <a:xfrm>
              <a:off x="144588" y="147154"/>
              <a:ext cx="564033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799" dirty="0">
                  <a:solidFill>
                    <a:srgbClr val="29AEC9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02</a:t>
              </a:r>
              <a:endParaRPr lang="zh-CN" altLang="en-US" sz="1799" dirty="0">
                <a:solidFill>
                  <a:srgbClr val="29AEC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8" name="组合 60"/>
          <p:cNvGrpSpPr>
            <a:grpSpLocks/>
          </p:cNvGrpSpPr>
          <p:nvPr/>
        </p:nvGrpSpPr>
        <p:grpSpPr bwMode="auto">
          <a:xfrm>
            <a:off x="7275528" y="3157293"/>
            <a:ext cx="567632" cy="566442"/>
            <a:chOff x="0" y="0"/>
            <a:chExt cx="755970" cy="755970"/>
          </a:xfrm>
        </p:grpSpPr>
        <p:grpSp>
          <p:nvGrpSpPr>
            <p:cNvPr id="29" name="组合 61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31" name="椭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椭圆 34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椭圆 35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" name="文本框 62"/>
            <p:cNvSpPr>
              <a:spLocks noChangeArrowheads="1"/>
            </p:cNvSpPr>
            <p:nvPr/>
          </p:nvSpPr>
          <p:spPr bwMode="auto">
            <a:xfrm>
              <a:off x="144588" y="147154"/>
              <a:ext cx="572574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799" dirty="0">
                  <a:solidFill>
                    <a:srgbClr val="29AEC9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03</a:t>
              </a:r>
              <a:endParaRPr lang="zh-CN" altLang="en-US" sz="1799" dirty="0">
                <a:solidFill>
                  <a:srgbClr val="29AEC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032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bldLvl="0" animBg="1" autoUpdateAnimBg="0"/>
      <p:bldP spid="10" grpId="0" animBg="1"/>
      <p:bldP spid="11" grpId="0" animBg="1"/>
      <p:bldP spid="12" grpId="0" animBg="1"/>
      <p:bldP spid="13" grpId="0" bldLvl="0" autoUpdateAnimBg="0"/>
      <p:bldP spid="14" grpId="0" bldLvl="0" autoUpdateAnimBg="0"/>
      <p:bldP spid="15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D15E69-C0BD-68A0-29F1-639099FC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Business Ethics VS Moral</a:t>
            </a:r>
            <a:endParaRPr lang="zh-TW" alt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8135-62C1-2745-6A3F-922D3C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70930"/>
            <a:ext cx="7886700" cy="3796528"/>
          </a:xfrm>
        </p:spPr>
        <p:txBody>
          <a:bodyPr/>
          <a:lstStyle/>
          <a:p>
            <a:r>
              <a:rPr lang="en-US" altLang="zh-TW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Definition:</a:t>
            </a:r>
          </a:p>
          <a:p>
            <a:r>
              <a:rPr lang="en-US" altLang="zh-TW" sz="2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difference between business ethics and personal morals, and how do they influence decision-making in the business context? </a:t>
            </a:r>
          </a:p>
          <a:p>
            <a:r>
              <a:rPr lang="en-US" altLang="zh-TW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Scope:</a:t>
            </a:r>
          </a:p>
          <a:p>
            <a:r>
              <a:rPr lang="en-US" altLang="zh-TW" sz="2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Should business ethics be tailored to fit cultural norms and practices, or are there universal moral principles that should be consistently applied in all business settings? </a:t>
            </a:r>
            <a:endParaRPr lang="zh-TW" altLang="en-US" sz="24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248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74A8AD-EB83-86E1-3DBC-CD90652D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750181"/>
            <a:ext cx="2434590" cy="747149"/>
          </a:xfrm>
        </p:spPr>
        <p:txBody>
          <a:bodyPr/>
          <a:lstStyle/>
          <a:p>
            <a:r>
              <a:rPr lang="en-US" altLang="zh-CN" sz="2400" b="1" dirty="0">
                <a:solidFill>
                  <a:schemeClr val="bg1"/>
                </a:solidFill>
                <a:latin typeface="Rockwell" panose="020606030202050204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Carroll's Pyramid of Corporate Social Responsibility</a:t>
            </a:r>
            <a:endParaRPr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A0B8B3-1519-CF3E-4C8F-0A99C73F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8D0EC2E1-1AF3-2BCB-92E2-70A2C685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56" y="0"/>
            <a:ext cx="65846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46ABA1-8D09-03E6-F303-02FA09A0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837DEF-B5A9-9E44-AAD3-98346C33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 descr="什麼是ESG?對企業的重要性?如何執行?">
            <a:extLst>
              <a:ext uri="{FF2B5EF4-FFF2-40B4-BE49-F238E27FC236}">
                <a16:creationId xmlns:a16="http://schemas.microsoft.com/office/drawing/2014/main" id="{6F0240EC-B663-A63E-B605-F348F72B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4"/>
            <a:ext cx="9144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1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9B2F58-E2BC-E8CE-515D-363EA660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線上媒體 3" title="Environmental, Social and Governance (ESG) | Overview and Framework">
            <a:hlinkClick r:id="" action="ppaction://media"/>
            <a:extLst>
              <a:ext uri="{FF2B5EF4-FFF2-40B4-BE49-F238E27FC236}">
                <a16:creationId xmlns:a16="http://schemas.microsoft.com/office/drawing/2014/main" id="{E912356B-774A-A15A-02B7-BDE32F071A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542" y="73638"/>
            <a:ext cx="8488138" cy="479601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F11FF06-5511-7262-E930-A93DBC99C225}"/>
              </a:ext>
            </a:extLst>
          </p:cNvPr>
          <p:cNvSpPr txBox="1"/>
          <p:nvPr/>
        </p:nvSpPr>
        <p:spPr>
          <a:xfrm>
            <a:off x="4411980" y="4869656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TW" dirty="0">
                <a:hlinkClick r:id="rId5"/>
              </a:rPr>
              <a:t>https://www.youtube.com/watch?v=AkbGz3CYvqE&amp;t=142s</a:t>
            </a:r>
            <a:endParaRPr lang="es-E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48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F27DD9-B0EE-9137-EE10-FC4A2BEF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B951035-A34C-388B-34BD-5B172F82C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543" y="115864"/>
            <a:ext cx="8488914" cy="47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6E30160E-55C4-0D58-A2D7-E2DBC746A3AB}"/>
              </a:ext>
            </a:extLst>
          </p:cNvPr>
          <p:cNvSpPr/>
          <p:nvPr/>
        </p:nvSpPr>
        <p:spPr>
          <a:xfrm>
            <a:off x="5786438" y="3463766"/>
            <a:ext cx="3347335" cy="1679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4F9019E-7370-7087-0386-FE5B2757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45F939D-7B3A-97C7-D404-08E052406702}"/>
              </a:ext>
            </a:extLst>
          </p:cNvPr>
          <p:cNvSpPr txBox="1"/>
          <p:nvPr/>
        </p:nvSpPr>
        <p:spPr>
          <a:xfrm>
            <a:off x="2286000" y="2424717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TW" dirty="0"/>
              <a:t>https://capture.dropbox.com/JHLUQUwwW6EXPMrN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3891A94-215B-A778-CE81-A9602A198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" y="0"/>
            <a:ext cx="5909310" cy="51435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547567D-80F1-44A5-E34B-3E22C2D06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463" y="0"/>
            <a:ext cx="3633537" cy="34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52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8ABCF3-FF84-3673-FD42-5ACE8CB6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88C2AA-2995-0C6E-8570-3A83E25FB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Ethical Theories Quiz Questions And Answers - Quiz">
            <a:extLst>
              <a:ext uri="{FF2B5EF4-FFF2-40B4-BE49-F238E27FC236}">
                <a16:creationId xmlns:a16="http://schemas.microsoft.com/office/drawing/2014/main" id="{E853178C-1AB7-110C-FE5F-97EE1441E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419"/>
            <a:ext cx="9136172" cy="44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3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4C82AB2-1FA5-15A1-ABF5-B369F010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5" y="0"/>
            <a:ext cx="7349489" cy="51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20848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5" name="组合 78"/>
          <p:cNvGrpSpPr>
            <a:grpSpLocks/>
          </p:cNvGrpSpPr>
          <p:nvPr/>
        </p:nvGrpSpPr>
        <p:grpSpPr bwMode="auto">
          <a:xfrm>
            <a:off x="2914650" y="365523"/>
            <a:ext cx="3314700" cy="553998"/>
            <a:chOff x="3211207" y="686943"/>
            <a:chExt cx="4419466" cy="738519"/>
          </a:xfrm>
        </p:grpSpPr>
        <p:sp>
          <p:nvSpPr>
            <p:cNvPr id="6" name="文本框 79"/>
            <p:cNvSpPr txBox="1">
              <a:spLocks noChangeArrowheads="1"/>
            </p:cNvSpPr>
            <p:nvPr/>
          </p:nvSpPr>
          <p:spPr bwMode="auto">
            <a:xfrm>
              <a:off x="3211207" y="686943"/>
              <a:ext cx="1390401" cy="73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lang="zh-CN" altLang="en-US" sz="3000" dirty="0">
                  <a:solidFill>
                    <a:srgbClr val="F5F5EB"/>
                  </a:solidFill>
                  <a:latin typeface="华康俪金黑W8(P)"/>
                  <a:ea typeface="华康俪金黑W8(P)"/>
                  <a:cs typeface="华康俪金黑W8(P)"/>
                </a:rPr>
                <a:t>目</a:t>
              </a:r>
              <a:r>
                <a:rPr lang="zh-TW" altLang="en-US" sz="3000" dirty="0">
                  <a:solidFill>
                    <a:srgbClr val="F5F5EB"/>
                  </a:solidFill>
                  <a:latin typeface="华康俪金黑W8(P)"/>
                  <a:ea typeface="华康俪金黑W8(P)"/>
                  <a:cs typeface="华康俪金黑W8(P)"/>
                </a:rPr>
                <a:t>錄</a:t>
              </a:r>
              <a:endParaRPr lang="zh-CN" altLang="en-US" sz="3000" dirty="0">
                <a:solidFill>
                  <a:srgbClr val="F5F5EB"/>
                </a:solidFill>
                <a:latin typeface="华康俪金黑W8(P)"/>
                <a:ea typeface="华康俪金黑W8(P)"/>
                <a:cs typeface="华康俪金黑W8(P)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441483" y="793284"/>
              <a:ext cx="0" cy="504726"/>
            </a:xfrm>
            <a:prstGeom prst="line">
              <a:avLst/>
            </a:prstGeom>
            <a:ln>
              <a:solidFill>
                <a:srgbClr val="F5F5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4608165" y="812330"/>
              <a:ext cx="3022508" cy="499965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2"/>
            <p:cNvSpPr txBox="1">
              <a:spLocks noChangeArrowheads="1"/>
            </p:cNvSpPr>
            <p:nvPr/>
          </p:nvSpPr>
          <p:spPr bwMode="auto">
            <a:xfrm>
              <a:off x="4709410" y="835988"/>
              <a:ext cx="2820752" cy="492346"/>
            </a:xfrm>
            <a:prstGeom prst="rect">
              <a:avLst/>
            </a:prstGeom>
            <a:solidFill>
              <a:srgbClr val="F5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pPr algn="dist"/>
              <a:r>
                <a:rPr lang="en-US" altLang="zh-CN" sz="1800" b="1" dirty="0">
                  <a:solidFill>
                    <a:srgbClr val="41858E"/>
                  </a:solidFill>
                  <a:latin typeface="Broadway" panose="04040905080B02020502" pitchFamily="82" charset="0"/>
                </a:rPr>
                <a:t>CONTENTS</a:t>
              </a:r>
              <a:endParaRPr lang="zh-CN" altLang="en-US" sz="1800" b="1" dirty="0">
                <a:solidFill>
                  <a:srgbClr val="41858E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91792" y="2089549"/>
            <a:ext cx="1447800" cy="1447800"/>
            <a:chOff x="991792" y="2089549"/>
            <a:chExt cx="1447800" cy="1447800"/>
          </a:xfrm>
        </p:grpSpPr>
        <p:sp>
          <p:nvSpPr>
            <p:cNvPr id="11" name="椭圆 10"/>
            <p:cNvSpPr/>
            <p:nvPr/>
          </p:nvSpPr>
          <p:spPr bwMode="auto">
            <a:xfrm>
              <a:off x="991792" y="2089549"/>
              <a:ext cx="1447800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1321595" y="2446735"/>
              <a:ext cx="788194" cy="788194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972742" y="3679955"/>
            <a:ext cx="15156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TW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Define Business  Ethics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69408" y="2089547"/>
            <a:ext cx="1447800" cy="1447800"/>
            <a:chOff x="2869408" y="2089547"/>
            <a:chExt cx="1447800" cy="1447800"/>
          </a:xfrm>
        </p:grpSpPr>
        <p:sp>
          <p:nvSpPr>
            <p:cNvPr id="15" name="椭圆 14"/>
            <p:cNvSpPr/>
            <p:nvPr/>
          </p:nvSpPr>
          <p:spPr bwMode="auto">
            <a:xfrm>
              <a:off x="2869408" y="2089547"/>
              <a:ext cx="1447800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KSO_Shape"/>
            <p:cNvSpPr>
              <a:spLocks/>
            </p:cNvSpPr>
            <p:nvPr/>
          </p:nvSpPr>
          <p:spPr bwMode="auto">
            <a:xfrm>
              <a:off x="3259935" y="2491977"/>
              <a:ext cx="727472" cy="745332"/>
            </a:xfrm>
            <a:custGeom>
              <a:avLst/>
              <a:gdLst>
                <a:gd name="T0" fmla="*/ 1018488 w 2254250"/>
                <a:gd name="T1" fmla="*/ 1217529 h 2312988"/>
                <a:gd name="T2" fmla="*/ 951021 w 2254250"/>
                <a:gd name="T3" fmla="*/ 1495703 h 2312988"/>
                <a:gd name="T4" fmla="*/ 813587 w 2254250"/>
                <a:gd name="T5" fmla="*/ 1552468 h 2312988"/>
                <a:gd name="T6" fmla="*/ 630721 w 2254250"/>
                <a:gd name="T7" fmla="*/ 1584356 h 2312988"/>
                <a:gd name="T8" fmla="*/ 616637 w 2254250"/>
                <a:gd name="T9" fmla="*/ 1217529 h 2312988"/>
                <a:gd name="T10" fmla="*/ 360535 w 2254250"/>
                <a:gd name="T11" fmla="*/ 1187450 h 2312988"/>
                <a:gd name="T12" fmla="*/ 408440 w 2254250"/>
                <a:gd name="T13" fmla="*/ 1226575 h 2312988"/>
                <a:gd name="T14" fmla="*/ 383920 w 2254250"/>
                <a:gd name="T15" fmla="*/ 1589558 h 2312988"/>
                <a:gd name="T16" fmla="*/ 17028 w 2254250"/>
                <a:gd name="T17" fmla="*/ 1583452 h 2312988"/>
                <a:gd name="T18" fmla="*/ 1816 w 2254250"/>
                <a:gd name="T19" fmla="*/ 1223861 h 2312988"/>
                <a:gd name="T20" fmla="*/ 44272 w 2254250"/>
                <a:gd name="T21" fmla="*/ 1187676 h 2312988"/>
                <a:gd name="T22" fmla="*/ 1501412 w 2254250"/>
                <a:gd name="T23" fmla="*/ 810536 h 2312988"/>
                <a:gd name="T24" fmla="*/ 1551555 w 2254250"/>
                <a:gd name="T25" fmla="*/ 878128 h 2312988"/>
                <a:gd name="T26" fmla="*/ 2150105 w 2254250"/>
                <a:gd name="T27" fmla="*/ 1434290 h 2312988"/>
                <a:gd name="T28" fmla="*/ 2226569 w 2254250"/>
                <a:gd name="T29" fmla="*/ 1485778 h 2312988"/>
                <a:gd name="T30" fmla="*/ 2254250 w 2254250"/>
                <a:gd name="T31" fmla="*/ 2174175 h 2312988"/>
                <a:gd name="T32" fmla="*/ 2222485 w 2254250"/>
                <a:gd name="T33" fmla="*/ 2262407 h 2312988"/>
                <a:gd name="T34" fmla="*/ 2143298 w 2254250"/>
                <a:gd name="T35" fmla="*/ 2310040 h 2312988"/>
                <a:gd name="T36" fmla="*/ 1409065 w 2254250"/>
                <a:gd name="T37" fmla="*/ 2308452 h 2312988"/>
                <a:gd name="T38" fmla="*/ 867013 w 2254250"/>
                <a:gd name="T39" fmla="*/ 1785633 h 2312988"/>
                <a:gd name="T40" fmla="*/ 844550 w 2254250"/>
                <a:gd name="T41" fmla="*/ 1711463 h 2312988"/>
                <a:gd name="T42" fmla="*/ 874500 w 2254250"/>
                <a:gd name="T43" fmla="*/ 1638881 h 2312988"/>
                <a:gd name="T44" fmla="*/ 943703 w 2254250"/>
                <a:gd name="T45" fmla="*/ 1601682 h 2312988"/>
                <a:gd name="T46" fmla="*/ 1020848 w 2254250"/>
                <a:gd name="T47" fmla="*/ 1616879 h 2312988"/>
                <a:gd name="T48" fmla="*/ 1311273 w 2254250"/>
                <a:gd name="T49" fmla="*/ 872231 h 2312988"/>
                <a:gd name="T50" fmla="*/ 1364821 w 2254250"/>
                <a:gd name="T51" fmla="*/ 807134 h 2312988"/>
                <a:gd name="T52" fmla="*/ 1589493 w 2254250"/>
                <a:gd name="T53" fmla="*/ 586241 h 2312988"/>
                <a:gd name="T54" fmla="*/ 1630132 w 2254250"/>
                <a:gd name="T55" fmla="*/ 617084 h 2312988"/>
                <a:gd name="T56" fmla="*/ 1597666 w 2254250"/>
                <a:gd name="T57" fmla="*/ 756104 h 2312988"/>
                <a:gd name="T58" fmla="*/ 1508213 w 2254250"/>
                <a:gd name="T59" fmla="*/ 698274 h 2312988"/>
                <a:gd name="T60" fmla="*/ 1397419 w 2254250"/>
                <a:gd name="T61" fmla="*/ 687161 h 2312988"/>
                <a:gd name="T62" fmla="*/ 1295026 w 2254250"/>
                <a:gd name="T63" fmla="*/ 728663 h 2312988"/>
                <a:gd name="T64" fmla="*/ 1223963 w 2254250"/>
                <a:gd name="T65" fmla="*/ 811213 h 2312988"/>
                <a:gd name="T66" fmla="*/ 1244850 w 2254250"/>
                <a:gd name="T67" fmla="*/ 594859 h 2312988"/>
                <a:gd name="T68" fmla="*/ 995772 w 2254250"/>
                <a:gd name="T69" fmla="*/ 591216 h 2312988"/>
                <a:gd name="T70" fmla="*/ 1022350 w 2254250"/>
                <a:gd name="T71" fmla="*/ 631246 h 2312988"/>
                <a:gd name="T72" fmla="*/ 998725 w 2254250"/>
                <a:gd name="T73" fmla="*/ 986539 h 2312988"/>
                <a:gd name="T74" fmla="*/ 632992 w 2254250"/>
                <a:gd name="T75" fmla="*/ 984278 h 2312988"/>
                <a:gd name="T76" fmla="*/ 613229 w 2254250"/>
                <a:gd name="T77" fmla="*/ 627175 h 2312988"/>
                <a:gd name="T78" fmla="*/ 642760 w 2254250"/>
                <a:gd name="T79" fmla="*/ 589633 h 2312988"/>
                <a:gd name="T80" fmla="*/ 391866 w 2254250"/>
                <a:gd name="T81" fmla="*/ 597096 h 2312988"/>
                <a:gd name="T82" fmla="*/ 409348 w 2254250"/>
                <a:gd name="T83" fmla="*/ 949223 h 2312988"/>
                <a:gd name="T84" fmla="*/ 374611 w 2254250"/>
                <a:gd name="T85" fmla="*/ 991741 h 2312988"/>
                <a:gd name="T86" fmla="*/ 11352 w 2254250"/>
                <a:gd name="T87" fmla="*/ 975910 h 2312988"/>
                <a:gd name="T88" fmla="*/ 3632 w 2254250"/>
                <a:gd name="T89" fmla="*/ 616998 h 2312988"/>
                <a:gd name="T90" fmla="*/ 44272 w 2254250"/>
                <a:gd name="T91" fmla="*/ 586240 h 2312988"/>
                <a:gd name="T92" fmla="*/ 1627408 w 2254250"/>
                <a:gd name="T93" fmla="*/ 25796 h 2312988"/>
                <a:gd name="T94" fmla="*/ 1619235 w 2254250"/>
                <a:gd name="T95" fmla="*/ 393732 h 2312988"/>
                <a:gd name="T96" fmla="*/ 1249845 w 2254250"/>
                <a:gd name="T97" fmla="*/ 402105 h 2312988"/>
                <a:gd name="T98" fmla="*/ 1224871 w 2254250"/>
                <a:gd name="T99" fmla="*/ 39147 h 2312988"/>
                <a:gd name="T100" fmla="*/ 1273230 w 2254250"/>
                <a:gd name="T101" fmla="*/ 0 h 2312988"/>
                <a:gd name="T102" fmla="*/ 1018488 w 2254250"/>
                <a:gd name="T103" fmla="*/ 29869 h 2312988"/>
                <a:gd name="T104" fmla="*/ 1004404 w 2254250"/>
                <a:gd name="T105" fmla="*/ 396900 h 2312988"/>
                <a:gd name="T106" fmla="*/ 634355 w 2254250"/>
                <a:gd name="T107" fmla="*/ 399615 h 2312988"/>
                <a:gd name="T108" fmla="*/ 614819 w 2254250"/>
                <a:gd name="T109" fmla="*/ 34395 h 2312988"/>
                <a:gd name="T110" fmla="*/ 49267 w 2254250"/>
                <a:gd name="T111" fmla="*/ 0 h 2312988"/>
                <a:gd name="T112" fmla="*/ 407531 w 2254250"/>
                <a:gd name="T113" fmla="*/ 34395 h 2312988"/>
                <a:gd name="T114" fmla="*/ 388233 w 2254250"/>
                <a:gd name="T115" fmla="*/ 399615 h 2312988"/>
                <a:gd name="T116" fmla="*/ 20433 w 2254250"/>
                <a:gd name="T117" fmla="*/ 398710 h 2312988"/>
                <a:gd name="T118" fmla="*/ 908 w 2254250"/>
                <a:gd name="T119" fmla="*/ 40278 h 2312988"/>
                <a:gd name="T120" fmla="*/ 39277 w 2254250"/>
                <a:gd name="T121" fmla="*/ 905 h 231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4250" h="2312988">
                  <a:moveTo>
                    <a:pt x="661842" y="1187450"/>
                  </a:moveTo>
                  <a:lnTo>
                    <a:pt x="973283" y="1187450"/>
                  </a:lnTo>
                  <a:lnTo>
                    <a:pt x="978280" y="1187676"/>
                  </a:lnTo>
                  <a:lnTo>
                    <a:pt x="983278" y="1188581"/>
                  </a:lnTo>
                  <a:lnTo>
                    <a:pt x="988048" y="1189938"/>
                  </a:lnTo>
                  <a:lnTo>
                    <a:pt x="992364" y="1191295"/>
                  </a:lnTo>
                  <a:lnTo>
                    <a:pt x="996681" y="1193330"/>
                  </a:lnTo>
                  <a:lnTo>
                    <a:pt x="1000769" y="1196044"/>
                  </a:lnTo>
                  <a:lnTo>
                    <a:pt x="1004404" y="1198758"/>
                  </a:lnTo>
                  <a:lnTo>
                    <a:pt x="1008039" y="1201924"/>
                  </a:lnTo>
                  <a:lnTo>
                    <a:pt x="1011219" y="1205543"/>
                  </a:lnTo>
                  <a:lnTo>
                    <a:pt x="1013945" y="1209161"/>
                  </a:lnTo>
                  <a:lnTo>
                    <a:pt x="1016444" y="1213232"/>
                  </a:lnTo>
                  <a:lnTo>
                    <a:pt x="1018488" y="1217529"/>
                  </a:lnTo>
                  <a:lnTo>
                    <a:pt x="1020306" y="1222052"/>
                  </a:lnTo>
                  <a:lnTo>
                    <a:pt x="1021214" y="1226575"/>
                  </a:lnTo>
                  <a:lnTo>
                    <a:pt x="1022123" y="1231551"/>
                  </a:lnTo>
                  <a:lnTo>
                    <a:pt x="1022350" y="1236526"/>
                  </a:lnTo>
                  <a:lnTo>
                    <a:pt x="1022350" y="1503618"/>
                  </a:lnTo>
                  <a:lnTo>
                    <a:pt x="1015081" y="1501809"/>
                  </a:lnTo>
                  <a:lnTo>
                    <a:pt x="1007584" y="1500226"/>
                  </a:lnTo>
                  <a:lnTo>
                    <a:pt x="1000315" y="1498643"/>
                  </a:lnTo>
                  <a:lnTo>
                    <a:pt x="992819" y="1497286"/>
                  </a:lnTo>
                  <a:lnTo>
                    <a:pt x="985095" y="1496607"/>
                  </a:lnTo>
                  <a:lnTo>
                    <a:pt x="977599" y="1495929"/>
                  </a:lnTo>
                  <a:lnTo>
                    <a:pt x="969875" y="1495250"/>
                  </a:lnTo>
                  <a:lnTo>
                    <a:pt x="962152" y="1495250"/>
                  </a:lnTo>
                  <a:lnTo>
                    <a:pt x="951021" y="1495703"/>
                  </a:lnTo>
                  <a:lnTo>
                    <a:pt x="940117" y="1496381"/>
                  </a:lnTo>
                  <a:lnTo>
                    <a:pt x="929213" y="1497738"/>
                  </a:lnTo>
                  <a:lnTo>
                    <a:pt x="918764" y="1499547"/>
                  </a:lnTo>
                  <a:lnTo>
                    <a:pt x="908087" y="1502035"/>
                  </a:lnTo>
                  <a:lnTo>
                    <a:pt x="897637" y="1504749"/>
                  </a:lnTo>
                  <a:lnTo>
                    <a:pt x="887415" y="1508141"/>
                  </a:lnTo>
                  <a:lnTo>
                    <a:pt x="877420" y="1511986"/>
                  </a:lnTo>
                  <a:lnTo>
                    <a:pt x="867652" y="1516509"/>
                  </a:lnTo>
                  <a:lnTo>
                    <a:pt x="858111" y="1521032"/>
                  </a:lnTo>
                  <a:lnTo>
                    <a:pt x="848343" y="1526460"/>
                  </a:lnTo>
                  <a:lnTo>
                    <a:pt x="839483" y="1532114"/>
                  </a:lnTo>
                  <a:lnTo>
                    <a:pt x="830397" y="1538446"/>
                  </a:lnTo>
                  <a:lnTo>
                    <a:pt x="821765" y="1545231"/>
                  </a:lnTo>
                  <a:lnTo>
                    <a:pt x="813587" y="1552468"/>
                  </a:lnTo>
                  <a:lnTo>
                    <a:pt x="805636" y="1559931"/>
                  </a:lnTo>
                  <a:lnTo>
                    <a:pt x="801320" y="1564002"/>
                  </a:lnTo>
                  <a:lnTo>
                    <a:pt x="797458" y="1568299"/>
                  </a:lnTo>
                  <a:lnTo>
                    <a:pt x="789962" y="1577119"/>
                  </a:lnTo>
                  <a:lnTo>
                    <a:pt x="783147" y="1586166"/>
                  </a:lnTo>
                  <a:lnTo>
                    <a:pt x="776559" y="1595438"/>
                  </a:lnTo>
                  <a:lnTo>
                    <a:pt x="661842" y="1595438"/>
                  </a:lnTo>
                  <a:lnTo>
                    <a:pt x="656844" y="1595212"/>
                  </a:lnTo>
                  <a:lnTo>
                    <a:pt x="651847" y="1594307"/>
                  </a:lnTo>
                  <a:lnTo>
                    <a:pt x="647076" y="1593403"/>
                  </a:lnTo>
                  <a:lnTo>
                    <a:pt x="642760" y="1591593"/>
                  </a:lnTo>
                  <a:lnTo>
                    <a:pt x="638444" y="1589558"/>
                  </a:lnTo>
                  <a:lnTo>
                    <a:pt x="634355" y="1587070"/>
                  </a:lnTo>
                  <a:lnTo>
                    <a:pt x="630721" y="1584356"/>
                  </a:lnTo>
                  <a:lnTo>
                    <a:pt x="627086" y="1580964"/>
                  </a:lnTo>
                  <a:lnTo>
                    <a:pt x="623906" y="1577572"/>
                  </a:lnTo>
                  <a:lnTo>
                    <a:pt x="621180" y="1573727"/>
                  </a:lnTo>
                  <a:lnTo>
                    <a:pt x="618681" y="1569882"/>
                  </a:lnTo>
                  <a:lnTo>
                    <a:pt x="616637" y="1565585"/>
                  </a:lnTo>
                  <a:lnTo>
                    <a:pt x="614819" y="1560836"/>
                  </a:lnTo>
                  <a:lnTo>
                    <a:pt x="613683" y="1556313"/>
                  </a:lnTo>
                  <a:lnTo>
                    <a:pt x="613002" y="1551337"/>
                  </a:lnTo>
                  <a:lnTo>
                    <a:pt x="612775" y="1546588"/>
                  </a:lnTo>
                  <a:lnTo>
                    <a:pt x="612775" y="1236526"/>
                  </a:lnTo>
                  <a:lnTo>
                    <a:pt x="613002" y="1231551"/>
                  </a:lnTo>
                  <a:lnTo>
                    <a:pt x="613683" y="1226575"/>
                  </a:lnTo>
                  <a:lnTo>
                    <a:pt x="614819" y="1222052"/>
                  </a:lnTo>
                  <a:lnTo>
                    <a:pt x="616637" y="1217529"/>
                  </a:lnTo>
                  <a:lnTo>
                    <a:pt x="618681" y="1213232"/>
                  </a:lnTo>
                  <a:lnTo>
                    <a:pt x="621180" y="1209161"/>
                  </a:lnTo>
                  <a:lnTo>
                    <a:pt x="623906" y="1205543"/>
                  </a:lnTo>
                  <a:lnTo>
                    <a:pt x="627086" y="1201924"/>
                  </a:lnTo>
                  <a:lnTo>
                    <a:pt x="630721" y="1198758"/>
                  </a:lnTo>
                  <a:lnTo>
                    <a:pt x="634355" y="1196044"/>
                  </a:lnTo>
                  <a:lnTo>
                    <a:pt x="638444" y="1193330"/>
                  </a:lnTo>
                  <a:lnTo>
                    <a:pt x="642760" y="1191295"/>
                  </a:lnTo>
                  <a:lnTo>
                    <a:pt x="647076" y="1189938"/>
                  </a:lnTo>
                  <a:lnTo>
                    <a:pt x="651847" y="1188581"/>
                  </a:lnTo>
                  <a:lnTo>
                    <a:pt x="656844" y="1187676"/>
                  </a:lnTo>
                  <a:lnTo>
                    <a:pt x="661842" y="1187450"/>
                  </a:lnTo>
                  <a:close/>
                  <a:moveTo>
                    <a:pt x="49267" y="1187450"/>
                  </a:moveTo>
                  <a:lnTo>
                    <a:pt x="360535" y="1187450"/>
                  </a:lnTo>
                  <a:lnTo>
                    <a:pt x="365757" y="1187676"/>
                  </a:lnTo>
                  <a:lnTo>
                    <a:pt x="370524" y="1188581"/>
                  </a:lnTo>
                  <a:lnTo>
                    <a:pt x="375292" y="1189938"/>
                  </a:lnTo>
                  <a:lnTo>
                    <a:pt x="379606" y="1191295"/>
                  </a:lnTo>
                  <a:lnTo>
                    <a:pt x="383920" y="1193330"/>
                  </a:lnTo>
                  <a:lnTo>
                    <a:pt x="388233" y="1196044"/>
                  </a:lnTo>
                  <a:lnTo>
                    <a:pt x="391866" y="1198758"/>
                  </a:lnTo>
                  <a:lnTo>
                    <a:pt x="395271" y="1201924"/>
                  </a:lnTo>
                  <a:lnTo>
                    <a:pt x="398450" y="1205543"/>
                  </a:lnTo>
                  <a:lnTo>
                    <a:pt x="401401" y="1209161"/>
                  </a:lnTo>
                  <a:lnTo>
                    <a:pt x="403672" y="1213232"/>
                  </a:lnTo>
                  <a:lnTo>
                    <a:pt x="405715" y="1217529"/>
                  </a:lnTo>
                  <a:lnTo>
                    <a:pt x="407531" y="1222052"/>
                  </a:lnTo>
                  <a:lnTo>
                    <a:pt x="408440" y="1226575"/>
                  </a:lnTo>
                  <a:lnTo>
                    <a:pt x="409348" y="1231551"/>
                  </a:lnTo>
                  <a:lnTo>
                    <a:pt x="409575" y="1236526"/>
                  </a:lnTo>
                  <a:lnTo>
                    <a:pt x="409575" y="1546588"/>
                  </a:lnTo>
                  <a:lnTo>
                    <a:pt x="409348" y="1551337"/>
                  </a:lnTo>
                  <a:lnTo>
                    <a:pt x="408440" y="1556313"/>
                  </a:lnTo>
                  <a:lnTo>
                    <a:pt x="407531" y="1560836"/>
                  </a:lnTo>
                  <a:lnTo>
                    <a:pt x="405715" y="1565585"/>
                  </a:lnTo>
                  <a:lnTo>
                    <a:pt x="403672" y="1569882"/>
                  </a:lnTo>
                  <a:lnTo>
                    <a:pt x="401401" y="1573727"/>
                  </a:lnTo>
                  <a:lnTo>
                    <a:pt x="398450" y="1577572"/>
                  </a:lnTo>
                  <a:lnTo>
                    <a:pt x="395271" y="1580964"/>
                  </a:lnTo>
                  <a:lnTo>
                    <a:pt x="391866" y="1584356"/>
                  </a:lnTo>
                  <a:lnTo>
                    <a:pt x="388233" y="1587070"/>
                  </a:lnTo>
                  <a:lnTo>
                    <a:pt x="383920" y="1589558"/>
                  </a:lnTo>
                  <a:lnTo>
                    <a:pt x="379606" y="1591593"/>
                  </a:lnTo>
                  <a:lnTo>
                    <a:pt x="375292" y="1593403"/>
                  </a:lnTo>
                  <a:lnTo>
                    <a:pt x="370524" y="1594307"/>
                  </a:lnTo>
                  <a:lnTo>
                    <a:pt x="365757" y="1595212"/>
                  </a:lnTo>
                  <a:lnTo>
                    <a:pt x="360535" y="1595438"/>
                  </a:lnTo>
                  <a:lnTo>
                    <a:pt x="49267" y="1595438"/>
                  </a:lnTo>
                  <a:lnTo>
                    <a:pt x="44272" y="1595212"/>
                  </a:lnTo>
                  <a:lnTo>
                    <a:pt x="39277" y="1594307"/>
                  </a:lnTo>
                  <a:lnTo>
                    <a:pt x="35191" y="1593403"/>
                  </a:lnTo>
                  <a:lnTo>
                    <a:pt x="31331" y="1592046"/>
                  </a:lnTo>
                  <a:lnTo>
                    <a:pt x="27471" y="1590237"/>
                  </a:lnTo>
                  <a:lnTo>
                    <a:pt x="23839" y="1588427"/>
                  </a:lnTo>
                  <a:lnTo>
                    <a:pt x="20433" y="1586166"/>
                  </a:lnTo>
                  <a:lnTo>
                    <a:pt x="17028" y="1583452"/>
                  </a:lnTo>
                  <a:lnTo>
                    <a:pt x="14303" y="1580738"/>
                  </a:lnTo>
                  <a:lnTo>
                    <a:pt x="11352" y="1577572"/>
                  </a:lnTo>
                  <a:lnTo>
                    <a:pt x="8854" y="1574179"/>
                  </a:lnTo>
                  <a:lnTo>
                    <a:pt x="6811" y="1570787"/>
                  </a:lnTo>
                  <a:lnTo>
                    <a:pt x="4768" y="1567168"/>
                  </a:lnTo>
                  <a:lnTo>
                    <a:pt x="3178" y="1563324"/>
                  </a:lnTo>
                  <a:lnTo>
                    <a:pt x="1816" y="1559479"/>
                  </a:lnTo>
                  <a:lnTo>
                    <a:pt x="908" y="1555182"/>
                  </a:lnTo>
                  <a:lnTo>
                    <a:pt x="227" y="1550885"/>
                  </a:lnTo>
                  <a:lnTo>
                    <a:pt x="0" y="1546588"/>
                  </a:lnTo>
                  <a:lnTo>
                    <a:pt x="0" y="1236526"/>
                  </a:lnTo>
                  <a:lnTo>
                    <a:pt x="227" y="1232003"/>
                  </a:lnTo>
                  <a:lnTo>
                    <a:pt x="908" y="1227932"/>
                  </a:lnTo>
                  <a:lnTo>
                    <a:pt x="1816" y="1223861"/>
                  </a:lnTo>
                  <a:lnTo>
                    <a:pt x="3178" y="1219564"/>
                  </a:lnTo>
                  <a:lnTo>
                    <a:pt x="4768" y="1215720"/>
                  </a:lnTo>
                  <a:lnTo>
                    <a:pt x="6811" y="1212101"/>
                  </a:lnTo>
                  <a:lnTo>
                    <a:pt x="8854" y="1208709"/>
                  </a:lnTo>
                  <a:lnTo>
                    <a:pt x="11352" y="1205543"/>
                  </a:lnTo>
                  <a:lnTo>
                    <a:pt x="14303" y="1202377"/>
                  </a:lnTo>
                  <a:lnTo>
                    <a:pt x="17028" y="1199663"/>
                  </a:lnTo>
                  <a:lnTo>
                    <a:pt x="20433" y="1196949"/>
                  </a:lnTo>
                  <a:lnTo>
                    <a:pt x="23839" y="1194687"/>
                  </a:lnTo>
                  <a:lnTo>
                    <a:pt x="27471" y="1192652"/>
                  </a:lnTo>
                  <a:lnTo>
                    <a:pt x="31331" y="1191069"/>
                  </a:lnTo>
                  <a:lnTo>
                    <a:pt x="35191" y="1189486"/>
                  </a:lnTo>
                  <a:lnTo>
                    <a:pt x="39277" y="1188581"/>
                  </a:lnTo>
                  <a:lnTo>
                    <a:pt x="44272" y="1187676"/>
                  </a:lnTo>
                  <a:lnTo>
                    <a:pt x="49267" y="1187450"/>
                  </a:lnTo>
                  <a:close/>
                  <a:moveTo>
                    <a:pt x="1430620" y="788988"/>
                  </a:moveTo>
                  <a:lnTo>
                    <a:pt x="1436973" y="789215"/>
                  </a:lnTo>
                  <a:lnTo>
                    <a:pt x="1443553" y="789669"/>
                  </a:lnTo>
                  <a:lnTo>
                    <a:pt x="1449906" y="790349"/>
                  </a:lnTo>
                  <a:lnTo>
                    <a:pt x="1456033" y="791483"/>
                  </a:lnTo>
                  <a:lnTo>
                    <a:pt x="1462386" y="793071"/>
                  </a:lnTo>
                  <a:lnTo>
                    <a:pt x="1468285" y="794659"/>
                  </a:lnTo>
                  <a:lnTo>
                    <a:pt x="1474184" y="796700"/>
                  </a:lnTo>
                  <a:lnTo>
                    <a:pt x="1479857" y="798968"/>
                  </a:lnTo>
                  <a:lnTo>
                    <a:pt x="1485529" y="801463"/>
                  </a:lnTo>
                  <a:lnTo>
                    <a:pt x="1490975" y="804185"/>
                  </a:lnTo>
                  <a:lnTo>
                    <a:pt x="1496420" y="807134"/>
                  </a:lnTo>
                  <a:lnTo>
                    <a:pt x="1501412" y="810536"/>
                  </a:lnTo>
                  <a:lnTo>
                    <a:pt x="1506403" y="814165"/>
                  </a:lnTo>
                  <a:lnTo>
                    <a:pt x="1511168" y="817794"/>
                  </a:lnTo>
                  <a:lnTo>
                    <a:pt x="1515706" y="821877"/>
                  </a:lnTo>
                  <a:lnTo>
                    <a:pt x="1520017" y="825960"/>
                  </a:lnTo>
                  <a:lnTo>
                    <a:pt x="1524555" y="830496"/>
                  </a:lnTo>
                  <a:lnTo>
                    <a:pt x="1528412" y="835032"/>
                  </a:lnTo>
                  <a:lnTo>
                    <a:pt x="1532269" y="840023"/>
                  </a:lnTo>
                  <a:lnTo>
                    <a:pt x="1535673" y="844786"/>
                  </a:lnTo>
                  <a:lnTo>
                    <a:pt x="1538849" y="850003"/>
                  </a:lnTo>
                  <a:lnTo>
                    <a:pt x="1542026" y="855219"/>
                  </a:lnTo>
                  <a:lnTo>
                    <a:pt x="1544976" y="860890"/>
                  </a:lnTo>
                  <a:lnTo>
                    <a:pt x="1547471" y="866334"/>
                  </a:lnTo>
                  <a:lnTo>
                    <a:pt x="1549740" y="872231"/>
                  </a:lnTo>
                  <a:lnTo>
                    <a:pt x="1551555" y="878128"/>
                  </a:lnTo>
                  <a:lnTo>
                    <a:pt x="1553371" y="884025"/>
                  </a:lnTo>
                  <a:lnTo>
                    <a:pt x="1554732" y="890150"/>
                  </a:lnTo>
                  <a:lnTo>
                    <a:pt x="1555867" y="896501"/>
                  </a:lnTo>
                  <a:lnTo>
                    <a:pt x="1556774" y="902625"/>
                  </a:lnTo>
                  <a:lnTo>
                    <a:pt x="1557228" y="908976"/>
                  </a:lnTo>
                  <a:lnTo>
                    <a:pt x="1557455" y="915780"/>
                  </a:lnTo>
                  <a:lnTo>
                    <a:pt x="1557455" y="1366471"/>
                  </a:lnTo>
                  <a:lnTo>
                    <a:pt x="2109264" y="1429526"/>
                  </a:lnTo>
                  <a:lnTo>
                    <a:pt x="2115163" y="1429753"/>
                  </a:lnTo>
                  <a:lnTo>
                    <a:pt x="2122424" y="1429980"/>
                  </a:lnTo>
                  <a:lnTo>
                    <a:pt x="2129458" y="1430660"/>
                  </a:lnTo>
                  <a:lnTo>
                    <a:pt x="2136265" y="1431341"/>
                  </a:lnTo>
                  <a:lnTo>
                    <a:pt x="2143298" y="1432702"/>
                  </a:lnTo>
                  <a:lnTo>
                    <a:pt x="2150105" y="1434290"/>
                  </a:lnTo>
                  <a:lnTo>
                    <a:pt x="2156458" y="1436104"/>
                  </a:lnTo>
                  <a:lnTo>
                    <a:pt x="2162811" y="1438372"/>
                  </a:lnTo>
                  <a:lnTo>
                    <a:pt x="2169391" y="1440867"/>
                  </a:lnTo>
                  <a:lnTo>
                    <a:pt x="2175291" y="1443589"/>
                  </a:lnTo>
                  <a:lnTo>
                    <a:pt x="2181417" y="1446538"/>
                  </a:lnTo>
                  <a:lnTo>
                    <a:pt x="2187089" y="1449940"/>
                  </a:lnTo>
                  <a:lnTo>
                    <a:pt x="2192761" y="1453569"/>
                  </a:lnTo>
                  <a:lnTo>
                    <a:pt x="2198207" y="1457425"/>
                  </a:lnTo>
                  <a:lnTo>
                    <a:pt x="2203652" y="1461508"/>
                  </a:lnTo>
                  <a:lnTo>
                    <a:pt x="2208644" y="1465817"/>
                  </a:lnTo>
                  <a:lnTo>
                    <a:pt x="2213409" y="1470581"/>
                  </a:lnTo>
                  <a:lnTo>
                    <a:pt x="2218174" y="1475571"/>
                  </a:lnTo>
                  <a:lnTo>
                    <a:pt x="2222485" y="1480334"/>
                  </a:lnTo>
                  <a:lnTo>
                    <a:pt x="2226569" y="1485778"/>
                  </a:lnTo>
                  <a:lnTo>
                    <a:pt x="2230426" y="1491221"/>
                  </a:lnTo>
                  <a:lnTo>
                    <a:pt x="2234056" y="1496892"/>
                  </a:lnTo>
                  <a:lnTo>
                    <a:pt x="2237460" y="1502562"/>
                  </a:lnTo>
                  <a:lnTo>
                    <a:pt x="2240409" y="1508686"/>
                  </a:lnTo>
                  <a:lnTo>
                    <a:pt x="2243132" y="1514584"/>
                  </a:lnTo>
                  <a:lnTo>
                    <a:pt x="2245628" y="1521161"/>
                  </a:lnTo>
                  <a:lnTo>
                    <a:pt x="2247897" y="1527512"/>
                  </a:lnTo>
                  <a:lnTo>
                    <a:pt x="2249939" y="1534090"/>
                  </a:lnTo>
                  <a:lnTo>
                    <a:pt x="2251300" y="1540668"/>
                  </a:lnTo>
                  <a:lnTo>
                    <a:pt x="2252435" y="1547699"/>
                  </a:lnTo>
                  <a:lnTo>
                    <a:pt x="2253569" y="1554731"/>
                  </a:lnTo>
                  <a:lnTo>
                    <a:pt x="2254023" y="1561535"/>
                  </a:lnTo>
                  <a:lnTo>
                    <a:pt x="2254250" y="1568793"/>
                  </a:lnTo>
                  <a:lnTo>
                    <a:pt x="2254250" y="2174175"/>
                  </a:lnTo>
                  <a:lnTo>
                    <a:pt x="2254023" y="2181206"/>
                  </a:lnTo>
                  <a:lnTo>
                    <a:pt x="2253569" y="2188237"/>
                  </a:lnTo>
                  <a:lnTo>
                    <a:pt x="2252435" y="2195269"/>
                  </a:lnTo>
                  <a:lnTo>
                    <a:pt x="2251300" y="2202073"/>
                  </a:lnTo>
                  <a:lnTo>
                    <a:pt x="2249939" y="2208651"/>
                  </a:lnTo>
                  <a:lnTo>
                    <a:pt x="2247897" y="2215456"/>
                  </a:lnTo>
                  <a:lnTo>
                    <a:pt x="2245628" y="2221807"/>
                  </a:lnTo>
                  <a:lnTo>
                    <a:pt x="2243132" y="2228158"/>
                  </a:lnTo>
                  <a:lnTo>
                    <a:pt x="2240409" y="2234282"/>
                  </a:lnTo>
                  <a:lnTo>
                    <a:pt x="2237460" y="2240179"/>
                  </a:lnTo>
                  <a:lnTo>
                    <a:pt x="2234056" y="2246076"/>
                  </a:lnTo>
                  <a:lnTo>
                    <a:pt x="2230426" y="2251747"/>
                  </a:lnTo>
                  <a:lnTo>
                    <a:pt x="2226569" y="2257191"/>
                  </a:lnTo>
                  <a:lnTo>
                    <a:pt x="2222485" y="2262407"/>
                  </a:lnTo>
                  <a:lnTo>
                    <a:pt x="2218174" y="2267624"/>
                  </a:lnTo>
                  <a:lnTo>
                    <a:pt x="2213409" y="2272161"/>
                  </a:lnTo>
                  <a:lnTo>
                    <a:pt x="2208644" y="2276924"/>
                  </a:lnTo>
                  <a:lnTo>
                    <a:pt x="2203652" y="2281233"/>
                  </a:lnTo>
                  <a:lnTo>
                    <a:pt x="2198207" y="2285316"/>
                  </a:lnTo>
                  <a:lnTo>
                    <a:pt x="2192761" y="2289172"/>
                  </a:lnTo>
                  <a:lnTo>
                    <a:pt x="2187089" y="2292801"/>
                  </a:lnTo>
                  <a:lnTo>
                    <a:pt x="2181417" y="2296204"/>
                  </a:lnTo>
                  <a:lnTo>
                    <a:pt x="2175291" y="2299152"/>
                  </a:lnTo>
                  <a:lnTo>
                    <a:pt x="2169391" y="2302101"/>
                  </a:lnTo>
                  <a:lnTo>
                    <a:pt x="2162811" y="2304596"/>
                  </a:lnTo>
                  <a:lnTo>
                    <a:pt x="2156458" y="2306637"/>
                  </a:lnTo>
                  <a:lnTo>
                    <a:pt x="2150105" y="2308452"/>
                  </a:lnTo>
                  <a:lnTo>
                    <a:pt x="2143298" y="2310040"/>
                  </a:lnTo>
                  <a:lnTo>
                    <a:pt x="2136265" y="2311400"/>
                  </a:lnTo>
                  <a:lnTo>
                    <a:pt x="2129458" y="2312308"/>
                  </a:lnTo>
                  <a:lnTo>
                    <a:pt x="2122424" y="2312988"/>
                  </a:lnTo>
                  <a:lnTo>
                    <a:pt x="2115163" y="2312988"/>
                  </a:lnTo>
                  <a:lnTo>
                    <a:pt x="1452175" y="2312988"/>
                  </a:lnTo>
                  <a:lnTo>
                    <a:pt x="1448091" y="2312761"/>
                  </a:lnTo>
                  <a:lnTo>
                    <a:pt x="1446276" y="2312761"/>
                  </a:lnTo>
                  <a:lnTo>
                    <a:pt x="1444688" y="2312761"/>
                  </a:lnTo>
                  <a:lnTo>
                    <a:pt x="1438562" y="2312988"/>
                  </a:lnTo>
                  <a:lnTo>
                    <a:pt x="1432662" y="2312761"/>
                  </a:lnTo>
                  <a:lnTo>
                    <a:pt x="1426536" y="2311854"/>
                  </a:lnTo>
                  <a:lnTo>
                    <a:pt x="1420864" y="2311174"/>
                  </a:lnTo>
                  <a:lnTo>
                    <a:pt x="1414738" y="2310040"/>
                  </a:lnTo>
                  <a:lnTo>
                    <a:pt x="1409065" y="2308452"/>
                  </a:lnTo>
                  <a:lnTo>
                    <a:pt x="1403393" y="2306637"/>
                  </a:lnTo>
                  <a:lnTo>
                    <a:pt x="1397721" y="2304823"/>
                  </a:lnTo>
                  <a:lnTo>
                    <a:pt x="1392275" y="2302554"/>
                  </a:lnTo>
                  <a:lnTo>
                    <a:pt x="1387057" y="2300059"/>
                  </a:lnTo>
                  <a:lnTo>
                    <a:pt x="1381838" y="2297111"/>
                  </a:lnTo>
                  <a:lnTo>
                    <a:pt x="1376846" y="2293935"/>
                  </a:lnTo>
                  <a:lnTo>
                    <a:pt x="1372081" y="2290533"/>
                  </a:lnTo>
                  <a:lnTo>
                    <a:pt x="1367317" y="2286904"/>
                  </a:lnTo>
                  <a:lnTo>
                    <a:pt x="1362779" y="2283048"/>
                  </a:lnTo>
                  <a:lnTo>
                    <a:pt x="1358241" y="2278965"/>
                  </a:lnTo>
                  <a:lnTo>
                    <a:pt x="878584" y="1799469"/>
                  </a:lnTo>
                  <a:lnTo>
                    <a:pt x="874500" y="1794933"/>
                  </a:lnTo>
                  <a:lnTo>
                    <a:pt x="870643" y="1790396"/>
                  </a:lnTo>
                  <a:lnTo>
                    <a:pt x="867013" y="1785633"/>
                  </a:lnTo>
                  <a:lnTo>
                    <a:pt x="863609" y="1781097"/>
                  </a:lnTo>
                  <a:lnTo>
                    <a:pt x="860433" y="1776107"/>
                  </a:lnTo>
                  <a:lnTo>
                    <a:pt x="857710" y="1771117"/>
                  </a:lnTo>
                  <a:lnTo>
                    <a:pt x="855214" y="1766126"/>
                  </a:lnTo>
                  <a:lnTo>
                    <a:pt x="852945" y="1760683"/>
                  </a:lnTo>
                  <a:lnTo>
                    <a:pt x="850903" y="1755466"/>
                  </a:lnTo>
                  <a:lnTo>
                    <a:pt x="849088" y="1750249"/>
                  </a:lnTo>
                  <a:lnTo>
                    <a:pt x="847727" y="1744805"/>
                  </a:lnTo>
                  <a:lnTo>
                    <a:pt x="846592" y="1739362"/>
                  </a:lnTo>
                  <a:lnTo>
                    <a:pt x="845458" y="1733691"/>
                  </a:lnTo>
                  <a:lnTo>
                    <a:pt x="845004" y="1728248"/>
                  </a:lnTo>
                  <a:lnTo>
                    <a:pt x="844550" y="1722577"/>
                  </a:lnTo>
                  <a:lnTo>
                    <a:pt x="844550" y="1716907"/>
                  </a:lnTo>
                  <a:lnTo>
                    <a:pt x="844550" y="1711463"/>
                  </a:lnTo>
                  <a:lnTo>
                    <a:pt x="845004" y="1705793"/>
                  </a:lnTo>
                  <a:lnTo>
                    <a:pt x="845458" y="1700122"/>
                  </a:lnTo>
                  <a:lnTo>
                    <a:pt x="846592" y="1694678"/>
                  </a:lnTo>
                  <a:lnTo>
                    <a:pt x="847727" y="1689235"/>
                  </a:lnTo>
                  <a:lnTo>
                    <a:pt x="849088" y="1683564"/>
                  </a:lnTo>
                  <a:lnTo>
                    <a:pt x="850903" y="1678347"/>
                  </a:lnTo>
                  <a:lnTo>
                    <a:pt x="852945" y="1673131"/>
                  </a:lnTo>
                  <a:lnTo>
                    <a:pt x="855214" y="1667914"/>
                  </a:lnTo>
                  <a:lnTo>
                    <a:pt x="857710" y="1662697"/>
                  </a:lnTo>
                  <a:lnTo>
                    <a:pt x="860433" y="1657707"/>
                  </a:lnTo>
                  <a:lnTo>
                    <a:pt x="863609" y="1652717"/>
                  </a:lnTo>
                  <a:lnTo>
                    <a:pt x="867013" y="1647954"/>
                  </a:lnTo>
                  <a:lnTo>
                    <a:pt x="870643" y="1643417"/>
                  </a:lnTo>
                  <a:lnTo>
                    <a:pt x="874500" y="1638881"/>
                  </a:lnTo>
                  <a:lnTo>
                    <a:pt x="878584" y="1634571"/>
                  </a:lnTo>
                  <a:lnTo>
                    <a:pt x="882668" y="1630488"/>
                  </a:lnTo>
                  <a:lnTo>
                    <a:pt x="887206" y="1626632"/>
                  </a:lnTo>
                  <a:lnTo>
                    <a:pt x="891744" y="1623230"/>
                  </a:lnTo>
                  <a:lnTo>
                    <a:pt x="896509" y="1619828"/>
                  </a:lnTo>
                  <a:lnTo>
                    <a:pt x="901047" y="1616879"/>
                  </a:lnTo>
                  <a:lnTo>
                    <a:pt x="906039" y="1613931"/>
                  </a:lnTo>
                  <a:lnTo>
                    <a:pt x="911030" y="1611436"/>
                  </a:lnTo>
                  <a:lnTo>
                    <a:pt x="916249" y="1609167"/>
                  </a:lnTo>
                  <a:lnTo>
                    <a:pt x="921694" y="1607353"/>
                  </a:lnTo>
                  <a:lnTo>
                    <a:pt x="927140" y="1605538"/>
                  </a:lnTo>
                  <a:lnTo>
                    <a:pt x="932585" y="1603951"/>
                  </a:lnTo>
                  <a:lnTo>
                    <a:pt x="938031" y="1602590"/>
                  </a:lnTo>
                  <a:lnTo>
                    <a:pt x="943703" y="1601682"/>
                  </a:lnTo>
                  <a:lnTo>
                    <a:pt x="949376" y="1600775"/>
                  </a:lnTo>
                  <a:lnTo>
                    <a:pt x="955275" y="1600548"/>
                  </a:lnTo>
                  <a:lnTo>
                    <a:pt x="960947" y="1600321"/>
                  </a:lnTo>
                  <a:lnTo>
                    <a:pt x="966847" y="1600548"/>
                  </a:lnTo>
                  <a:lnTo>
                    <a:pt x="972519" y="1600775"/>
                  </a:lnTo>
                  <a:lnTo>
                    <a:pt x="978191" y="1601682"/>
                  </a:lnTo>
                  <a:lnTo>
                    <a:pt x="983864" y="1602590"/>
                  </a:lnTo>
                  <a:lnTo>
                    <a:pt x="989536" y="1603951"/>
                  </a:lnTo>
                  <a:lnTo>
                    <a:pt x="994982" y="1605538"/>
                  </a:lnTo>
                  <a:lnTo>
                    <a:pt x="1000427" y="1607353"/>
                  </a:lnTo>
                  <a:lnTo>
                    <a:pt x="1005646" y="1609167"/>
                  </a:lnTo>
                  <a:lnTo>
                    <a:pt x="1010637" y="1611436"/>
                  </a:lnTo>
                  <a:lnTo>
                    <a:pt x="1015856" y="1613931"/>
                  </a:lnTo>
                  <a:lnTo>
                    <a:pt x="1020848" y="1616879"/>
                  </a:lnTo>
                  <a:lnTo>
                    <a:pt x="1025612" y="1619828"/>
                  </a:lnTo>
                  <a:lnTo>
                    <a:pt x="1030377" y="1623230"/>
                  </a:lnTo>
                  <a:lnTo>
                    <a:pt x="1034688" y="1626632"/>
                  </a:lnTo>
                  <a:lnTo>
                    <a:pt x="1038999" y="1630488"/>
                  </a:lnTo>
                  <a:lnTo>
                    <a:pt x="1043537" y="1634571"/>
                  </a:lnTo>
                  <a:lnTo>
                    <a:pt x="1303559" y="1894506"/>
                  </a:lnTo>
                  <a:lnTo>
                    <a:pt x="1303559" y="915780"/>
                  </a:lnTo>
                  <a:lnTo>
                    <a:pt x="1303786" y="908976"/>
                  </a:lnTo>
                  <a:lnTo>
                    <a:pt x="1304467" y="902625"/>
                  </a:lnTo>
                  <a:lnTo>
                    <a:pt x="1305147" y="896501"/>
                  </a:lnTo>
                  <a:lnTo>
                    <a:pt x="1306282" y="890150"/>
                  </a:lnTo>
                  <a:lnTo>
                    <a:pt x="1307643" y="884025"/>
                  </a:lnTo>
                  <a:lnTo>
                    <a:pt x="1309231" y="878128"/>
                  </a:lnTo>
                  <a:lnTo>
                    <a:pt x="1311273" y="872231"/>
                  </a:lnTo>
                  <a:lnTo>
                    <a:pt x="1313769" y="866334"/>
                  </a:lnTo>
                  <a:lnTo>
                    <a:pt x="1316265" y="860890"/>
                  </a:lnTo>
                  <a:lnTo>
                    <a:pt x="1318988" y="855219"/>
                  </a:lnTo>
                  <a:lnTo>
                    <a:pt x="1322164" y="850003"/>
                  </a:lnTo>
                  <a:lnTo>
                    <a:pt x="1325341" y="844786"/>
                  </a:lnTo>
                  <a:lnTo>
                    <a:pt x="1328971" y="840023"/>
                  </a:lnTo>
                  <a:lnTo>
                    <a:pt x="1332829" y="835032"/>
                  </a:lnTo>
                  <a:lnTo>
                    <a:pt x="1336686" y="830496"/>
                  </a:lnTo>
                  <a:lnTo>
                    <a:pt x="1340770" y="825960"/>
                  </a:lnTo>
                  <a:lnTo>
                    <a:pt x="1345081" y="821877"/>
                  </a:lnTo>
                  <a:lnTo>
                    <a:pt x="1349846" y="817794"/>
                  </a:lnTo>
                  <a:lnTo>
                    <a:pt x="1354610" y="814165"/>
                  </a:lnTo>
                  <a:lnTo>
                    <a:pt x="1359602" y="810536"/>
                  </a:lnTo>
                  <a:lnTo>
                    <a:pt x="1364821" y="807134"/>
                  </a:lnTo>
                  <a:lnTo>
                    <a:pt x="1370266" y="804185"/>
                  </a:lnTo>
                  <a:lnTo>
                    <a:pt x="1375485" y="801463"/>
                  </a:lnTo>
                  <a:lnTo>
                    <a:pt x="1381384" y="798968"/>
                  </a:lnTo>
                  <a:lnTo>
                    <a:pt x="1387057" y="796700"/>
                  </a:lnTo>
                  <a:lnTo>
                    <a:pt x="1392956" y="794659"/>
                  </a:lnTo>
                  <a:lnTo>
                    <a:pt x="1398855" y="793071"/>
                  </a:lnTo>
                  <a:lnTo>
                    <a:pt x="1404981" y="791483"/>
                  </a:lnTo>
                  <a:lnTo>
                    <a:pt x="1411107" y="790349"/>
                  </a:lnTo>
                  <a:lnTo>
                    <a:pt x="1417687" y="789669"/>
                  </a:lnTo>
                  <a:lnTo>
                    <a:pt x="1424040" y="789215"/>
                  </a:lnTo>
                  <a:lnTo>
                    <a:pt x="1430620" y="788988"/>
                  </a:lnTo>
                  <a:close/>
                  <a:moveTo>
                    <a:pt x="1273230" y="585788"/>
                  </a:moveTo>
                  <a:lnTo>
                    <a:pt x="1584498" y="585788"/>
                  </a:lnTo>
                  <a:lnTo>
                    <a:pt x="1589493" y="586241"/>
                  </a:lnTo>
                  <a:lnTo>
                    <a:pt x="1594488" y="586922"/>
                  </a:lnTo>
                  <a:lnTo>
                    <a:pt x="1599028" y="588283"/>
                  </a:lnTo>
                  <a:lnTo>
                    <a:pt x="1603569" y="589643"/>
                  </a:lnTo>
                  <a:lnTo>
                    <a:pt x="1606975" y="591231"/>
                  </a:lnTo>
                  <a:lnTo>
                    <a:pt x="1609926" y="593045"/>
                  </a:lnTo>
                  <a:lnTo>
                    <a:pt x="1612878" y="594859"/>
                  </a:lnTo>
                  <a:lnTo>
                    <a:pt x="1615602" y="597127"/>
                  </a:lnTo>
                  <a:lnTo>
                    <a:pt x="1618327" y="599622"/>
                  </a:lnTo>
                  <a:lnTo>
                    <a:pt x="1620824" y="601890"/>
                  </a:lnTo>
                  <a:lnTo>
                    <a:pt x="1623094" y="604611"/>
                  </a:lnTo>
                  <a:lnTo>
                    <a:pt x="1625138" y="607559"/>
                  </a:lnTo>
                  <a:lnTo>
                    <a:pt x="1626954" y="610734"/>
                  </a:lnTo>
                  <a:lnTo>
                    <a:pt x="1628543" y="613683"/>
                  </a:lnTo>
                  <a:lnTo>
                    <a:pt x="1630132" y="617084"/>
                  </a:lnTo>
                  <a:lnTo>
                    <a:pt x="1631495" y="620486"/>
                  </a:lnTo>
                  <a:lnTo>
                    <a:pt x="1632176" y="623888"/>
                  </a:lnTo>
                  <a:lnTo>
                    <a:pt x="1632857" y="627290"/>
                  </a:lnTo>
                  <a:lnTo>
                    <a:pt x="1633538" y="631372"/>
                  </a:lnTo>
                  <a:lnTo>
                    <a:pt x="1633538" y="634774"/>
                  </a:lnTo>
                  <a:lnTo>
                    <a:pt x="1633538" y="805090"/>
                  </a:lnTo>
                  <a:lnTo>
                    <a:pt x="1629678" y="798286"/>
                  </a:lnTo>
                  <a:lnTo>
                    <a:pt x="1625819" y="791936"/>
                  </a:lnTo>
                  <a:lnTo>
                    <a:pt x="1621505" y="785586"/>
                  </a:lnTo>
                  <a:lnTo>
                    <a:pt x="1616964" y="779236"/>
                  </a:lnTo>
                  <a:lnTo>
                    <a:pt x="1612651" y="773113"/>
                  </a:lnTo>
                  <a:lnTo>
                    <a:pt x="1607656" y="767443"/>
                  </a:lnTo>
                  <a:lnTo>
                    <a:pt x="1602661" y="761547"/>
                  </a:lnTo>
                  <a:lnTo>
                    <a:pt x="1597666" y="756104"/>
                  </a:lnTo>
                  <a:lnTo>
                    <a:pt x="1592217" y="750661"/>
                  </a:lnTo>
                  <a:lnTo>
                    <a:pt x="1586541" y="745445"/>
                  </a:lnTo>
                  <a:lnTo>
                    <a:pt x="1580865" y="740456"/>
                  </a:lnTo>
                  <a:lnTo>
                    <a:pt x="1575189" y="735466"/>
                  </a:lnTo>
                  <a:lnTo>
                    <a:pt x="1568832" y="730704"/>
                  </a:lnTo>
                  <a:lnTo>
                    <a:pt x="1562702" y="726395"/>
                  </a:lnTo>
                  <a:lnTo>
                    <a:pt x="1556572" y="722086"/>
                  </a:lnTo>
                  <a:lnTo>
                    <a:pt x="1549988" y="718231"/>
                  </a:lnTo>
                  <a:lnTo>
                    <a:pt x="1543404" y="714375"/>
                  </a:lnTo>
                  <a:lnTo>
                    <a:pt x="1536593" y="710747"/>
                  </a:lnTo>
                  <a:lnTo>
                    <a:pt x="1529555" y="707118"/>
                  </a:lnTo>
                  <a:lnTo>
                    <a:pt x="1522744" y="703943"/>
                  </a:lnTo>
                  <a:lnTo>
                    <a:pt x="1515706" y="701222"/>
                  </a:lnTo>
                  <a:lnTo>
                    <a:pt x="1508213" y="698274"/>
                  </a:lnTo>
                  <a:lnTo>
                    <a:pt x="1500948" y="695779"/>
                  </a:lnTo>
                  <a:lnTo>
                    <a:pt x="1493456" y="693738"/>
                  </a:lnTo>
                  <a:lnTo>
                    <a:pt x="1485964" y="691697"/>
                  </a:lnTo>
                  <a:lnTo>
                    <a:pt x="1478245" y="689883"/>
                  </a:lnTo>
                  <a:lnTo>
                    <a:pt x="1470525" y="688295"/>
                  </a:lnTo>
                  <a:lnTo>
                    <a:pt x="1462806" y="686934"/>
                  </a:lnTo>
                  <a:lnTo>
                    <a:pt x="1454860" y="686254"/>
                  </a:lnTo>
                  <a:lnTo>
                    <a:pt x="1446686" y="685347"/>
                  </a:lnTo>
                  <a:lnTo>
                    <a:pt x="1438513" y="684893"/>
                  </a:lnTo>
                  <a:lnTo>
                    <a:pt x="1430567" y="684893"/>
                  </a:lnTo>
                  <a:lnTo>
                    <a:pt x="1421939" y="684893"/>
                  </a:lnTo>
                  <a:lnTo>
                    <a:pt x="1413766" y="685347"/>
                  </a:lnTo>
                  <a:lnTo>
                    <a:pt x="1405366" y="686254"/>
                  </a:lnTo>
                  <a:lnTo>
                    <a:pt x="1397419" y="687161"/>
                  </a:lnTo>
                  <a:lnTo>
                    <a:pt x="1389246" y="688522"/>
                  </a:lnTo>
                  <a:lnTo>
                    <a:pt x="1381300" y="690109"/>
                  </a:lnTo>
                  <a:lnTo>
                    <a:pt x="1373353" y="691924"/>
                  </a:lnTo>
                  <a:lnTo>
                    <a:pt x="1365634" y="693965"/>
                  </a:lnTo>
                  <a:lnTo>
                    <a:pt x="1357915" y="696459"/>
                  </a:lnTo>
                  <a:lnTo>
                    <a:pt x="1350423" y="699181"/>
                  </a:lnTo>
                  <a:lnTo>
                    <a:pt x="1342930" y="701902"/>
                  </a:lnTo>
                  <a:lnTo>
                    <a:pt x="1335665" y="705077"/>
                  </a:lnTo>
                  <a:lnTo>
                    <a:pt x="1328400" y="708479"/>
                  </a:lnTo>
                  <a:lnTo>
                    <a:pt x="1321589" y="711881"/>
                  </a:lnTo>
                  <a:lnTo>
                    <a:pt x="1314551" y="715963"/>
                  </a:lnTo>
                  <a:lnTo>
                    <a:pt x="1307967" y="720045"/>
                  </a:lnTo>
                  <a:lnTo>
                    <a:pt x="1301383" y="724354"/>
                  </a:lnTo>
                  <a:lnTo>
                    <a:pt x="1295026" y="728663"/>
                  </a:lnTo>
                  <a:lnTo>
                    <a:pt x="1288442" y="733425"/>
                  </a:lnTo>
                  <a:lnTo>
                    <a:pt x="1282539" y="738188"/>
                  </a:lnTo>
                  <a:lnTo>
                    <a:pt x="1276636" y="743404"/>
                  </a:lnTo>
                  <a:lnTo>
                    <a:pt x="1270960" y="748847"/>
                  </a:lnTo>
                  <a:lnTo>
                    <a:pt x="1265284" y="754290"/>
                  </a:lnTo>
                  <a:lnTo>
                    <a:pt x="1259835" y="759959"/>
                  </a:lnTo>
                  <a:lnTo>
                    <a:pt x="1254613" y="765856"/>
                  </a:lnTo>
                  <a:lnTo>
                    <a:pt x="1249845" y="771752"/>
                  </a:lnTo>
                  <a:lnTo>
                    <a:pt x="1244850" y="778102"/>
                  </a:lnTo>
                  <a:lnTo>
                    <a:pt x="1240310" y="784452"/>
                  </a:lnTo>
                  <a:lnTo>
                    <a:pt x="1235769" y="790802"/>
                  </a:lnTo>
                  <a:lnTo>
                    <a:pt x="1231682" y="797606"/>
                  </a:lnTo>
                  <a:lnTo>
                    <a:pt x="1227823" y="804410"/>
                  </a:lnTo>
                  <a:lnTo>
                    <a:pt x="1223963" y="811213"/>
                  </a:lnTo>
                  <a:lnTo>
                    <a:pt x="1223963" y="634774"/>
                  </a:lnTo>
                  <a:lnTo>
                    <a:pt x="1224190" y="631372"/>
                  </a:lnTo>
                  <a:lnTo>
                    <a:pt x="1224644" y="627290"/>
                  </a:lnTo>
                  <a:lnTo>
                    <a:pt x="1225325" y="623888"/>
                  </a:lnTo>
                  <a:lnTo>
                    <a:pt x="1226233" y="620486"/>
                  </a:lnTo>
                  <a:lnTo>
                    <a:pt x="1227596" y="617084"/>
                  </a:lnTo>
                  <a:lnTo>
                    <a:pt x="1228731" y="613683"/>
                  </a:lnTo>
                  <a:lnTo>
                    <a:pt x="1230547" y="610734"/>
                  </a:lnTo>
                  <a:lnTo>
                    <a:pt x="1232363" y="607559"/>
                  </a:lnTo>
                  <a:lnTo>
                    <a:pt x="1234634" y="604611"/>
                  </a:lnTo>
                  <a:lnTo>
                    <a:pt x="1236904" y="601890"/>
                  </a:lnTo>
                  <a:lnTo>
                    <a:pt x="1239402" y="599622"/>
                  </a:lnTo>
                  <a:lnTo>
                    <a:pt x="1241899" y="597127"/>
                  </a:lnTo>
                  <a:lnTo>
                    <a:pt x="1244850" y="594859"/>
                  </a:lnTo>
                  <a:lnTo>
                    <a:pt x="1247802" y="593045"/>
                  </a:lnTo>
                  <a:lnTo>
                    <a:pt x="1250753" y="591231"/>
                  </a:lnTo>
                  <a:lnTo>
                    <a:pt x="1254159" y="589643"/>
                  </a:lnTo>
                  <a:lnTo>
                    <a:pt x="1258473" y="588283"/>
                  </a:lnTo>
                  <a:lnTo>
                    <a:pt x="1263240" y="586922"/>
                  </a:lnTo>
                  <a:lnTo>
                    <a:pt x="1268008" y="586241"/>
                  </a:lnTo>
                  <a:lnTo>
                    <a:pt x="1273230" y="585788"/>
                  </a:lnTo>
                  <a:close/>
                  <a:moveTo>
                    <a:pt x="661842" y="585788"/>
                  </a:moveTo>
                  <a:lnTo>
                    <a:pt x="973283" y="585788"/>
                  </a:lnTo>
                  <a:lnTo>
                    <a:pt x="978280" y="586240"/>
                  </a:lnTo>
                  <a:lnTo>
                    <a:pt x="983051" y="586919"/>
                  </a:lnTo>
                  <a:lnTo>
                    <a:pt x="988048" y="588276"/>
                  </a:lnTo>
                  <a:lnTo>
                    <a:pt x="992364" y="589633"/>
                  </a:lnTo>
                  <a:lnTo>
                    <a:pt x="995772" y="591216"/>
                  </a:lnTo>
                  <a:lnTo>
                    <a:pt x="998725" y="593025"/>
                  </a:lnTo>
                  <a:lnTo>
                    <a:pt x="1001678" y="594834"/>
                  </a:lnTo>
                  <a:lnTo>
                    <a:pt x="1004404" y="597096"/>
                  </a:lnTo>
                  <a:lnTo>
                    <a:pt x="1007130" y="599583"/>
                  </a:lnTo>
                  <a:lnTo>
                    <a:pt x="1009629" y="601845"/>
                  </a:lnTo>
                  <a:lnTo>
                    <a:pt x="1011901" y="604559"/>
                  </a:lnTo>
                  <a:lnTo>
                    <a:pt x="1013945" y="607499"/>
                  </a:lnTo>
                  <a:lnTo>
                    <a:pt x="1015762" y="610665"/>
                  </a:lnTo>
                  <a:lnTo>
                    <a:pt x="1017580" y="613605"/>
                  </a:lnTo>
                  <a:lnTo>
                    <a:pt x="1018943" y="616998"/>
                  </a:lnTo>
                  <a:lnTo>
                    <a:pt x="1020306" y="620390"/>
                  </a:lnTo>
                  <a:lnTo>
                    <a:pt x="1020987" y="623782"/>
                  </a:lnTo>
                  <a:lnTo>
                    <a:pt x="1021896" y="627175"/>
                  </a:lnTo>
                  <a:lnTo>
                    <a:pt x="1022350" y="631246"/>
                  </a:lnTo>
                  <a:lnTo>
                    <a:pt x="1022350" y="634638"/>
                  </a:lnTo>
                  <a:lnTo>
                    <a:pt x="1022350" y="944926"/>
                  </a:lnTo>
                  <a:lnTo>
                    <a:pt x="1022350" y="949223"/>
                  </a:lnTo>
                  <a:lnTo>
                    <a:pt x="1021441" y="953294"/>
                  </a:lnTo>
                  <a:lnTo>
                    <a:pt x="1020760" y="957817"/>
                  </a:lnTo>
                  <a:lnTo>
                    <a:pt x="1019397" y="961662"/>
                  </a:lnTo>
                  <a:lnTo>
                    <a:pt x="1017807" y="965506"/>
                  </a:lnTo>
                  <a:lnTo>
                    <a:pt x="1015762" y="969125"/>
                  </a:lnTo>
                  <a:lnTo>
                    <a:pt x="1013718" y="972743"/>
                  </a:lnTo>
                  <a:lnTo>
                    <a:pt x="1011219" y="975910"/>
                  </a:lnTo>
                  <a:lnTo>
                    <a:pt x="1008266" y="979076"/>
                  </a:lnTo>
                  <a:lnTo>
                    <a:pt x="1005540" y="981564"/>
                  </a:lnTo>
                  <a:lnTo>
                    <a:pt x="1002133" y="984278"/>
                  </a:lnTo>
                  <a:lnTo>
                    <a:pt x="998725" y="986539"/>
                  </a:lnTo>
                  <a:lnTo>
                    <a:pt x="995090" y="988575"/>
                  </a:lnTo>
                  <a:lnTo>
                    <a:pt x="991229" y="990384"/>
                  </a:lnTo>
                  <a:lnTo>
                    <a:pt x="987367" y="991741"/>
                  </a:lnTo>
                  <a:lnTo>
                    <a:pt x="983278" y="992645"/>
                  </a:lnTo>
                  <a:lnTo>
                    <a:pt x="978280" y="993550"/>
                  </a:lnTo>
                  <a:lnTo>
                    <a:pt x="973283" y="993776"/>
                  </a:lnTo>
                  <a:lnTo>
                    <a:pt x="661842" y="993776"/>
                  </a:lnTo>
                  <a:lnTo>
                    <a:pt x="656844" y="993550"/>
                  </a:lnTo>
                  <a:lnTo>
                    <a:pt x="652074" y="992645"/>
                  </a:lnTo>
                  <a:lnTo>
                    <a:pt x="647985" y="991741"/>
                  </a:lnTo>
                  <a:lnTo>
                    <a:pt x="643896" y="990384"/>
                  </a:lnTo>
                  <a:lnTo>
                    <a:pt x="640034" y="988575"/>
                  </a:lnTo>
                  <a:lnTo>
                    <a:pt x="636400" y="986539"/>
                  </a:lnTo>
                  <a:lnTo>
                    <a:pt x="632992" y="984278"/>
                  </a:lnTo>
                  <a:lnTo>
                    <a:pt x="629585" y="981564"/>
                  </a:lnTo>
                  <a:lnTo>
                    <a:pt x="626859" y="979076"/>
                  </a:lnTo>
                  <a:lnTo>
                    <a:pt x="623906" y="975910"/>
                  </a:lnTo>
                  <a:lnTo>
                    <a:pt x="621407" y="972743"/>
                  </a:lnTo>
                  <a:lnTo>
                    <a:pt x="619362" y="969125"/>
                  </a:lnTo>
                  <a:lnTo>
                    <a:pt x="617318" y="965506"/>
                  </a:lnTo>
                  <a:lnTo>
                    <a:pt x="615728" y="961662"/>
                  </a:lnTo>
                  <a:lnTo>
                    <a:pt x="614365" y="957817"/>
                  </a:lnTo>
                  <a:lnTo>
                    <a:pt x="613683" y="953294"/>
                  </a:lnTo>
                  <a:lnTo>
                    <a:pt x="612775" y="949223"/>
                  </a:lnTo>
                  <a:lnTo>
                    <a:pt x="612775" y="944926"/>
                  </a:lnTo>
                  <a:lnTo>
                    <a:pt x="612775" y="634638"/>
                  </a:lnTo>
                  <a:lnTo>
                    <a:pt x="612775" y="631246"/>
                  </a:lnTo>
                  <a:lnTo>
                    <a:pt x="613229" y="627175"/>
                  </a:lnTo>
                  <a:lnTo>
                    <a:pt x="613911" y="623782"/>
                  </a:lnTo>
                  <a:lnTo>
                    <a:pt x="614819" y="620390"/>
                  </a:lnTo>
                  <a:lnTo>
                    <a:pt x="616182" y="616998"/>
                  </a:lnTo>
                  <a:lnTo>
                    <a:pt x="617545" y="613605"/>
                  </a:lnTo>
                  <a:lnTo>
                    <a:pt x="619362" y="610665"/>
                  </a:lnTo>
                  <a:lnTo>
                    <a:pt x="621180" y="607499"/>
                  </a:lnTo>
                  <a:lnTo>
                    <a:pt x="623224" y="604559"/>
                  </a:lnTo>
                  <a:lnTo>
                    <a:pt x="625496" y="601845"/>
                  </a:lnTo>
                  <a:lnTo>
                    <a:pt x="627995" y="599583"/>
                  </a:lnTo>
                  <a:lnTo>
                    <a:pt x="630721" y="597096"/>
                  </a:lnTo>
                  <a:lnTo>
                    <a:pt x="633447" y="594834"/>
                  </a:lnTo>
                  <a:lnTo>
                    <a:pt x="636400" y="593025"/>
                  </a:lnTo>
                  <a:lnTo>
                    <a:pt x="639353" y="591216"/>
                  </a:lnTo>
                  <a:lnTo>
                    <a:pt x="642760" y="589633"/>
                  </a:lnTo>
                  <a:lnTo>
                    <a:pt x="647076" y="588276"/>
                  </a:lnTo>
                  <a:lnTo>
                    <a:pt x="651847" y="586919"/>
                  </a:lnTo>
                  <a:lnTo>
                    <a:pt x="656844" y="586240"/>
                  </a:lnTo>
                  <a:lnTo>
                    <a:pt x="661842" y="585788"/>
                  </a:lnTo>
                  <a:close/>
                  <a:moveTo>
                    <a:pt x="49267" y="585788"/>
                  </a:moveTo>
                  <a:lnTo>
                    <a:pt x="360535" y="585788"/>
                  </a:lnTo>
                  <a:lnTo>
                    <a:pt x="365757" y="586240"/>
                  </a:lnTo>
                  <a:lnTo>
                    <a:pt x="370524" y="586919"/>
                  </a:lnTo>
                  <a:lnTo>
                    <a:pt x="375292" y="588276"/>
                  </a:lnTo>
                  <a:lnTo>
                    <a:pt x="379606" y="589633"/>
                  </a:lnTo>
                  <a:lnTo>
                    <a:pt x="383011" y="591216"/>
                  </a:lnTo>
                  <a:lnTo>
                    <a:pt x="386190" y="593025"/>
                  </a:lnTo>
                  <a:lnTo>
                    <a:pt x="388914" y="594834"/>
                  </a:lnTo>
                  <a:lnTo>
                    <a:pt x="391866" y="597096"/>
                  </a:lnTo>
                  <a:lnTo>
                    <a:pt x="394363" y="599583"/>
                  </a:lnTo>
                  <a:lnTo>
                    <a:pt x="396861" y="601845"/>
                  </a:lnTo>
                  <a:lnTo>
                    <a:pt x="399358" y="604559"/>
                  </a:lnTo>
                  <a:lnTo>
                    <a:pt x="401401" y="607499"/>
                  </a:lnTo>
                  <a:lnTo>
                    <a:pt x="403218" y="610665"/>
                  </a:lnTo>
                  <a:lnTo>
                    <a:pt x="404580" y="613605"/>
                  </a:lnTo>
                  <a:lnTo>
                    <a:pt x="406169" y="616998"/>
                  </a:lnTo>
                  <a:lnTo>
                    <a:pt x="407531" y="620390"/>
                  </a:lnTo>
                  <a:lnTo>
                    <a:pt x="408213" y="623782"/>
                  </a:lnTo>
                  <a:lnTo>
                    <a:pt x="409121" y="627175"/>
                  </a:lnTo>
                  <a:lnTo>
                    <a:pt x="409575" y="631246"/>
                  </a:lnTo>
                  <a:lnTo>
                    <a:pt x="409575" y="634638"/>
                  </a:lnTo>
                  <a:lnTo>
                    <a:pt x="409575" y="944926"/>
                  </a:lnTo>
                  <a:lnTo>
                    <a:pt x="409348" y="949223"/>
                  </a:lnTo>
                  <a:lnTo>
                    <a:pt x="408894" y="953294"/>
                  </a:lnTo>
                  <a:lnTo>
                    <a:pt x="407986" y="957817"/>
                  </a:lnTo>
                  <a:lnTo>
                    <a:pt x="406623" y="961662"/>
                  </a:lnTo>
                  <a:lnTo>
                    <a:pt x="405034" y="965506"/>
                  </a:lnTo>
                  <a:lnTo>
                    <a:pt x="403218" y="969125"/>
                  </a:lnTo>
                  <a:lnTo>
                    <a:pt x="400720" y="972743"/>
                  </a:lnTo>
                  <a:lnTo>
                    <a:pt x="398450" y="975910"/>
                  </a:lnTo>
                  <a:lnTo>
                    <a:pt x="395726" y="979076"/>
                  </a:lnTo>
                  <a:lnTo>
                    <a:pt x="392774" y="981564"/>
                  </a:lnTo>
                  <a:lnTo>
                    <a:pt x="389368" y="984278"/>
                  </a:lnTo>
                  <a:lnTo>
                    <a:pt x="386190" y="986539"/>
                  </a:lnTo>
                  <a:lnTo>
                    <a:pt x="382557" y="988575"/>
                  </a:lnTo>
                  <a:lnTo>
                    <a:pt x="378698" y="990384"/>
                  </a:lnTo>
                  <a:lnTo>
                    <a:pt x="374611" y="991741"/>
                  </a:lnTo>
                  <a:lnTo>
                    <a:pt x="370524" y="992645"/>
                  </a:lnTo>
                  <a:lnTo>
                    <a:pt x="365757" y="993550"/>
                  </a:lnTo>
                  <a:lnTo>
                    <a:pt x="360535" y="993776"/>
                  </a:lnTo>
                  <a:lnTo>
                    <a:pt x="49267" y="993776"/>
                  </a:lnTo>
                  <a:lnTo>
                    <a:pt x="44272" y="993550"/>
                  </a:lnTo>
                  <a:lnTo>
                    <a:pt x="39277" y="992645"/>
                  </a:lnTo>
                  <a:lnTo>
                    <a:pt x="35191" y="991741"/>
                  </a:lnTo>
                  <a:lnTo>
                    <a:pt x="31331" y="990384"/>
                  </a:lnTo>
                  <a:lnTo>
                    <a:pt x="27471" y="988575"/>
                  </a:lnTo>
                  <a:lnTo>
                    <a:pt x="23839" y="986539"/>
                  </a:lnTo>
                  <a:lnTo>
                    <a:pt x="20433" y="984278"/>
                  </a:lnTo>
                  <a:lnTo>
                    <a:pt x="17028" y="981564"/>
                  </a:lnTo>
                  <a:lnTo>
                    <a:pt x="14303" y="979076"/>
                  </a:lnTo>
                  <a:lnTo>
                    <a:pt x="11352" y="975910"/>
                  </a:lnTo>
                  <a:lnTo>
                    <a:pt x="8854" y="972743"/>
                  </a:lnTo>
                  <a:lnTo>
                    <a:pt x="6811" y="969125"/>
                  </a:lnTo>
                  <a:lnTo>
                    <a:pt x="4768" y="965506"/>
                  </a:lnTo>
                  <a:lnTo>
                    <a:pt x="3178" y="961662"/>
                  </a:lnTo>
                  <a:lnTo>
                    <a:pt x="1816" y="957817"/>
                  </a:lnTo>
                  <a:lnTo>
                    <a:pt x="908" y="953294"/>
                  </a:lnTo>
                  <a:lnTo>
                    <a:pt x="227" y="949223"/>
                  </a:lnTo>
                  <a:lnTo>
                    <a:pt x="0" y="944926"/>
                  </a:lnTo>
                  <a:lnTo>
                    <a:pt x="0" y="634638"/>
                  </a:lnTo>
                  <a:lnTo>
                    <a:pt x="227" y="631246"/>
                  </a:lnTo>
                  <a:lnTo>
                    <a:pt x="908" y="627175"/>
                  </a:lnTo>
                  <a:lnTo>
                    <a:pt x="1362" y="623782"/>
                  </a:lnTo>
                  <a:lnTo>
                    <a:pt x="2270" y="620390"/>
                  </a:lnTo>
                  <a:lnTo>
                    <a:pt x="3632" y="616998"/>
                  </a:lnTo>
                  <a:lnTo>
                    <a:pt x="4995" y="613605"/>
                  </a:lnTo>
                  <a:lnTo>
                    <a:pt x="6811" y="610665"/>
                  </a:lnTo>
                  <a:lnTo>
                    <a:pt x="8627" y="607499"/>
                  </a:lnTo>
                  <a:lnTo>
                    <a:pt x="10670" y="604559"/>
                  </a:lnTo>
                  <a:lnTo>
                    <a:pt x="12941" y="601845"/>
                  </a:lnTo>
                  <a:lnTo>
                    <a:pt x="15438" y="599583"/>
                  </a:lnTo>
                  <a:lnTo>
                    <a:pt x="18163" y="597096"/>
                  </a:lnTo>
                  <a:lnTo>
                    <a:pt x="20887" y="594834"/>
                  </a:lnTo>
                  <a:lnTo>
                    <a:pt x="23839" y="593025"/>
                  </a:lnTo>
                  <a:lnTo>
                    <a:pt x="27017" y="591216"/>
                  </a:lnTo>
                  <a:lnTo>
                    <a:pt x="30196" y="589633"/>
                  </a:lnTo>
                  <a:lnTo>
                    <a:pt x="34736" y="588276"/>
                  </a:lnTo>
                  <a:lnTo>
                    <a:pt x="39277" y="586919"/>
                  </a:lnTo>
                  <a:lnTo>
                    <a:pt x="44272" y="586240"/>
                  </a:lnTo>
                  <a:lnTo>
                    <a:pt x="49267" y="585788"/>
                  </a:lnTo>
                  <a:close/>
                  <a:moveTo>
                    <a:pt x="1273230" y="0"/>
                  </a:moveTo>
                  <a:lnTo>
                    <a:pt x="1584498" y="0"/>
                  </a:lnTo>
                  <a:lnTo>
                    <a:pt x="1589493" y="226"/>
                  </a:lnTo>
                  <a:lnTo>
                    <a:pt x="1594488" y="905"/>
                  </a:lnTo>
                  <a:lnTo>
                    <a:pt x="1599028" y="2263"/>
                  </a:lnTo>
                  <a:lnTo>
                    <a:pt x="1603569" y="3847"/>
                  </a:lnTo>
                  <a:lnTo>
                    <a:pt x="1607883" y="5883"/>
                  </a:lnTo>
                  <a:lnTo>
                    <a:pt x="1611969" y="8372"/>
                  </a:lnTo>
                  <a:lnTo>
                    <a:pt x="1615602" y="11314"/>
                  </a:lnTo>
                  <a:lnTo>
                    <a:pt x="1619235" y="14256"/>
                  </a:lnTo>
                  <a:lnTo>
                    <a:pt x="1622413" y="17650"/>
                  </a:lnTo>
                  <a:lnTo>
                    <a:pt x="1625138" y="21497"/>
                  </a:lnTo>
                  <a:lnTo>
                    <a:pt x="1627408" y="25796"/>
                  </a:lnTo>
                  <a:lnTo>
                    <a:pt x="1629678" y="29869"/>
                  </a:lnTo>
                  <a:lnTo>
                    <a:pt x="1631495" y="34395"/>
                  </a:lnTo>
                  <a:lnTo>
                    <a:pt x="1632403" y="39147"/>
                  </a:lnTo>
                  <a:lnTo>
                    <a:pt x="1633311" y="43899"/>
                  </a:lnTo>
                  <a:lnTo>
                    <a:pt x="1633538" y="48877"/>
                  </a:lnTo>
                  <a:lnTo>
                    <a:pt x="1633538" y="359111"/>
                  </a:lnTo>
                  <a:lnTo>
                    <a:pt x="1633311" y="364089"/>
                  </a:lnTo>
                  <a:lnTo>
                    <a:pt x="1632403" y="368841"/>
                  </a:lnTo>
                  <a:lnTo>
                    <a:pt x="1631495" y="373593"/>
                  </a:lnTo>
                  <a:lnTo>
                    <a:pt x="1629678" y="378119"/>
                  </a:lnTo>
                  <a:lnTo>
                    <a:pt x="1627408" y="382418"/>
                  </a:lnTo>
                  <a:lnTo>
                    <a:pt x="1625138" y="386491"/>
                  </a:lnTo>
                  <a:lnTo>
                    <a:pt x="1622413" y="390338"/>
                  </a:lnTo>
                  <a:lnTo>
                    <a:pt x="1619235" y="393732"/>
                  </a:lnTo>
                  <a:lnTo>
                    <a:pt x="1615602" y="396900"/>
                  </a:lnTo>
                  <a:lnTo>
                    <a:pt x="1611969" y="399615"/>
                  </a:lnTo>
                  <a:lnTo>
                    <a:pt x="1607883" y="402105"/>
                  </a:lnTo>
                  <a:lnTo>
                    <a:pt x="1603569" y="404141"/>
                  </a:lnTo>
                  <a:lnTo>
                    <a:pt x="1599028" y="405725"/>
                  </a:lnTo>
                  <a:lnTo>
                    <a:pt x="1594488" y="407083"/>
                  </a:lnTo>
                  <a:lnTo>
                    <a:pt x="1589493" y="407762"/>
                  </a:lnTo>
                  <a:lnTo>
                    <a:pt x="1584498" y="407988"/>
                  </a:lnTo>
                  <a:lnTo>
                    <a:pt x="1273230" y="407988"/>
                  </a:lnTo>
                  <a:lnTo>
                    <a:pt x="1268008" y="407762"/>
                  </a:lnTo>
                  <a:lnTo>
                    <a:pt x="1263240" y="407083"/>
                  </a:lnTo>
                  <a:lnTo>
                    <a:pt x="1258473" y="405725"/>
                  </a:lnTo>
                  <a:lnTo>
                    <a:pt x="1254159" y="404141"/>
                  </a:lnTo>
                  <a:lnTo>
                    <a:pt x="1249845" y="402105"/>
                  </a:lnTo>
                  <a:lnTo>
                    <a:pt x="1245532" y="399615"/>
                  </a:lnTo>
                  <a:lnTo>
                    <a:pt x="1241899" y="396900"/>
                  </a:lnTo>
                  <a:lnTo>
                    <a:pt x="1238493" y="393732"/>
                  </a:lnTo>
                  <a:lnTo>
                    <a:pt x="1235315" y="390338"/>
                  </a:lnTo>
                  <a:lnTo>
                    <a:pt x="1232363" y="386491"/>
                  </a:lnTo>
                  <a:lnTo>
                    <a:pt x="1229866" y="382418"/>
                  </a:lnTo>
                  <a:lnTo>
                    <a:pt x="1227823" y="378119"/>
                  </a:lnTo>
                  <a:lnTo>
                    <a:pt x="1226233" y="373593"/>
                  </a:lnTo>
                  <a:lnTo>
                    <a:pt x="1224871" y="368841"/>
                  </a:lnTo>
                  <a:lnTo>
                    <a:pt x="1224190" y="364089"/>
                  </a:lnTo>
                  <a:lnTo>
                    <a:pt x="1223963" y="359111"/>
                  </a:lnTo>
                  <a:lnTo>
                    <a:pt x="1223963" y="48877"/>
                  </a:lnTo>
                  <a:lnTo>
                    <a:pt x="1224190" y="43899"/>
                  </a:lnTo>
                  <a:lnTo>
                    <a:pt x="1224871" y="39147"/>
                  </a:lnTo>
                  <a:lnTo>
                    <a:pt x="1226233" y="34395"/>
                  </a:lnTo>
                  <a:lnTo>
                    <a:pt x="1227823" y="29869"/>
                  </a:lnTo>
                  <a:lnTo>
                    <a:pt x="1229866" y="25796"/>
                  </a:lnTo>
                  <a:lnTo>
                    <a:pt x="1232363" y="21497"/>
                  </a:lnTo>
                  <a:lnTo>
                    <a:pt x="1235315" y="17650"/>
                  </a:lnTo>
                  <a:lnTo>
                    <a:pt x="1238493" y="14256"/>
                  </a:lnTo>
                  <a:lnTo>
                    <a:pt x="1241899" y="11314"/>
                  </a:lnTo>
                  <a:lnTo>
                    <a:pt x="1245532" y="8372"/>
                  </a:lnTo>
                  <a:lnTo>
                    <a:pt x="1249845" y="5883"/>
                  </a:lnTo>
                  <a:lnTo>
                    <a:pt x="1254159" y="3847"/>
                  </a:lnTo>
                  <a:lnTo>
                    <a:pt x="1258473" y="2263"/>
                  </a:lnTo>
                  <a:lnTo>
                    <a:pt x="1263240" y="905"/>
                  </a:lnTo>
                  <a:lnTo>
                    <a:pt x="1268008" y="226"/>
                  </a:lnTo>
                  <a:lnTo>
                    <a:pt x="1273230" y="0"/>
                  </a:lnTo>
                  <a:close/>
                  <a:moveTo>
                    <a:pt x="661842" y="0"/>
                  </a:moveTo>
                  <a:lnTo>
                    <a:pt x="973283" y="0"/>
                  </a:lnTo>
                  <a:lnTo>
                    <a:pt x="978280" y="226"/>
                  </a:lnTo>
                  <a:lnTo>
                    <a:pt x="983278" y="905"/>
                  </a:lnTo>
                  <a:lnTo>
                    <a:pt x="988048" y="2263"/>
                  </a:lnTo>
                  <a:lnTo>
                    <a:pt x="992364" y="3847"/>
                  </a:lnTo>
                  <a:lnTo>
                    <a:pt x="996681" y="5883"/>
                  </a:lnTo>
                  <a:lnTo>
                    <a:pt x="1000769" y="8372"/>
                  </a:lnTo>
                  <a:lnTo>
                    <a:pt x="1004404" y="11314"/>
                  </a:lnTo>
                  <a:lnTo>
                    <a:pt x="1008039" y="14256"/>
                  </a:lnTo>
                  <a:lnTo>
                    <a:pt x="1011219" y="17650"/>
                  </a:lnTo>
                  <a:lnTo>
                    <a:pt x="1013945" y="21497"/>
                  </a:lnTo>
                  <a:lnTo>
                    <a:pt x="1016444" y="25796"/>
                  </a:lnTo>
                  <a:lnTo>
                    <a:pt x="1018488" y="29869"/>
                  </a:lnTo>
                  <a:lnTo>
                    <a:pt x="1020306" y="34395"/>
                  </a:lnTo>
                  <a:lnTo>
                    <a:pt x="1021214" y="39147"/>
                  </a:lnTo>
                  <a:lnTo>
                    <a:pt x="1022123" y="43899"/>
                  </a:lnTo>
                  <a:lnTo>
                    <a:pt x="1022350" y="48877"/>
                  </a:lnTo>
                  <a:lnTo>
                    <a:pt x="1022350" y="359111"/>
                  </a:lnTo>
                  <a:lnTo>
                    <a:pt x="1022123" y="364089"/>
                  </a:lnTo>
                  <a:lnTo>
                    <a:pt x="1021214" y="368841"/>
                  </a:lnTo>
                  <a:lnTo>
                    <a:pt x="1020306" y="373593"/>
                  </a:lnTo>
                  <a:lnTo>
                    <a:pt x="1018488" y="378119"/>
                  </a:lnTo>
                  <a:lnTo>
                    <a:pt x="1016444" y="382418"/>
                  </a:lnTo>
                  <a:lnTo>
                    <a:pt x="1013945" y="386491"/>
                  </a:lnTo>
                  <a:lnTo>
                    <a:pt x="1011219" y="390338"/>
                  </a:lnTo>
                  <a:lnTo>
                    <a:pt x="1008039" y="393732"/>
                  </a:lnTo>
                  <a:lnTo>
                    <a:pt x="1004404" y="396900"/>
                  </a:lnTo>
                  <a:lnTo>
                    <a:pt x="1000769" y="399615"/>
                  </a:lnTo>
                  <a:lnTo>
                    <a:pt x="996681" y="402105"/>
                  </a:lnTo>
                  <a:lnTo>
                    <a:pt x="992364" y="404141"/>
                  </a:lnTo>
                  <a:lnTo>
                    <a:pt x="988048" y="405725"/>
                  </a:lnTo>
                  <a:lnTo>
                    <a:pt x="983278" y="407083"/>
                  </a:lnTo>
                  <a:lnTo>
                    <a:pt x="978280" y="407762"/>
                  </a:lnTo>
                  <a:lnTo>
                    <a:pt x="973283" y="407988"/>
                  </a:lnTo>
                  <a:lnTo>
                    <a:pt x="661842" y="407988"/>
                  </a:lnTo>
                  <a:lnTo>
                    <a:pt x="656844" y="407762"/>
                  </a:lnTo>
                  <a:lnTo>
                    <a:pt x="651847" y="407083"/>
                  </a:lnTo>
                  <a:lnTo>
                    <a:pt x="647076" y="405725"/>
                  </a:lnTo>
                  <a:lnTo>
                    <a:pt x="642760" y="404141"/>
                  </a:lnTo>
                  <a:lnTo>
                    <a:pt x="638444" y="402105"/>
                  </a:lnTo>
                  <a:lnTo>
                    <a:pt x="634355" y="399615"/>
                  </a:lnTo>
                  <a:lnTo>
                    <a:pt x="630721" y="396900"/>
                  </a:lnTo>
                  <a:lnTo>
                    <a:pt x="627086" y="393732"/>
                  </a:lnTo>
                  <a:lnTo>
                    <a:pt x="623906" y="390338"/>
                  </a:lnTo>
                  <a:lnTo>
                    <a:pt x="621180" y="386491"/>
                  </a:lnTo>
                  <a:lnTo>
                    <a:pt x="618681" y="382418"/>
                  </a:lnTo>
                  <a:lnTo>
                    <a:pt x="616637" y="378119"/>
                  </a:lnTo>
                  <a:lnTo>
                    <a:pt x="614819" y="373593"/>
                  </a:lnTo>
                  <a:lnTo>
                    <a:pt x="613683" y="368841"/>
                  </a:lnTo>
                  <a:lnTo>
                    <a:pt x="613002" y="364089"/>
                  </a:lnTo>
                  <a:lnTo>
                    <a:pt x="612775" y="359111"/>
                  </a:lnTo>
                  <a:lnTo>
                    <a:pt x="612775" y="48877"/>
                  </a:lnTo>
                  <a:lnTo>
                    <a:pt x="613002" y="43899"/>
                  </a:lnTo>
                  <a:lnTo>
                    <a:pt x="613683" y="39147"/>
                  </a:lnTo>
                  <a:lnTo>
                    <a:pt x="614819" y="34395"/>
                  </a:lnTo>
                  <a:lnTo>
                    <a:pt x="616637" y="29869"/>
                  </a:lnTo>
                  <a:lnTo>
                    <a:pt x="618681" y="25796"/>
                  </a:lnTo>
                  <a:lnTo>
                    <a:pt x="621180" y="21497"/>
                  </a:lnTo>
                  <a:lnTo>
                    <a:pt x="623906" y="17650"/>
                  </a:lnTo>
                  <a:lnTo>
                    <a:pt x="627086" y="14256"/>
                  </a:lnTo>
                  <a:lnTo>
                    <a:pt x="630721" y="11314"/>
                  </a:lnTo>
                  <a:lnTo>
                    <a:pt x="634355" y="8372"/>
                  </a:lnTo>
                  <a:lnTo>
                    <a:pt x="638444" y="5883"/>
                  </a:lnTo>
                  <a:lnTo>
                    <a:pt x="642760" y="3847"/>
                  </a:lnTo>
                  <a:lnTo>
                    <a:pt x="647076" y="2263"/>
                  </a:lnTo>
                  <a:lnTo>
                    <a:pt x="651847" y="905"/>
                  </a:lnTo>
                  <a:lnTo>
                    <a:pt x="656844" y="226"/>
                  </a:lnTo>
                  <a:lnTo>
                    <a:pt x="661842" y="0"/>
                  </a:lnTo>
                  <a:close/>
                  <a:moveTo>
                    <a:pt x="49267" y="0"/>
                  </a:moveTo>
                  <a:lnTo>
                    <a:pt x="360535" y="0"/>
                  </a:lnTo>
                  <a:lnTo>
                    <a:pt x="365757" y="226"/>
                  </a:lnTo>
                  <a:lnTo>
                    <a:pt x="370524" y="905"/>
                  </a:lnTo>
                  <a:lnTo>
                    <a:pt x="375292" y="2263"/>
                  </a:lnTo>
                  <a:lnTo>
                    <a:pt x="379606" y="3847"/>
                  </a:lnTo>
                  <a:lnTo>
                    <a:pt x="383920" y="5883"/>
                  </a:lnTo>
                  <a:lnTo>
                    <a:pt x="388233" y="8372"/>
                  </a:lnTo>
                  <a:lnTo>
                    <a:pt x="391866" y="11314"/>
                  </a:lnTo>
                  <a:lnTo>
                    <a:pt x="395271" y="14256"/>
                  </a:lnTo>
                  <a:lnTo>
                    <a:pt x="398450" y="17650"/>
                  </a:lnTo>
                  <a:lnTo>
                    <a:pt x="401401" y="21497"/>
                  </a:lnTo>
                  <a:lnTo>
                    <a:pt x="403672" y="25796"/>
                  </a:lnTo>
                  <a:lnTo>
                    <a:pt x="405715" y="29869"/>
                  </a:lnTo>
                  <a:lnTo>
                    <a:pt x="407531" y="34395"/>
                  </a:lnTo>
                  <a:lnTo>
                    <a:pt x="408440" y="39147"/>
                  </a:lnTo>
                  <a:lnTo>
                    <a:pt x="409348" y="43899"/>
                  </a:lnTo>
                  <a:lnTo>
                    <a:pt x="409575" y="48877"/>
                  </a:lnTo>
                  <a:lnTo>
                    <a:pt x="409575" y="359111"/>
                  </a:lnTo>
                  <a:lnTo>
                    <a:pt x="409348" y="364089"/>
                  </a:lnTo>
                  <a:lnTo>
                    <a:pt x="408440" y="368841"/>
                  </a:lnTo>
                  <a:lnTo>
                    <a:pt x="407531" y="373593"/>
                  </a:lnTo>
                  <a:lnTo>
                    <a:pt x="405715" y="378119"/>
                  </a:lnTo>
                  <a:lnTo>
                    <a:pt x="403672" y="382418"/>
                  </a:lnTo>
                  <a:lnTo>
                    <a:pt x="401401" y="386491"/>
                  </a:lnTo>
                  <a:lnTo>
                    <a:pt x="398450" y="390338"/>
                  </a:lnTo>
                  <a:lnTo>
                    <a:pt x="395271" y="393732"/>
                  </a:lnTo>
                  <a:lnTo>
                    <a:pt x="391866" y="396900"/>
                  </a:lnTo>
                  <a:lnTo>
                    <a:pt x="388233" y="399615"/>
                  </a:lnTo>
                  <a:lnTo>
                    <a:pt x="383920" y="402105"/>
                  </a:lnTo>
                  <a:lnTo>
                    <a:pt x="379606" y="404141"/>
                  </a:lnTo>
                  <a:lnTo>
                    <a:pt x="375292" y="405725"/>
                  </a:lnTo>
                  <a:lnTo>
                    <a:pt x="370524" y="407083"/>
                  </a:lnTo>
                  <a:lnTo>
                    <a:pt x="365757" y="407762"/>
                  </a:lnTo>
                  <a:lnTo>
                    <a:pt x="360535" y="407988"/>
                  </a:lnTo>
                  <a:lnTo>
                    <a:pt x="49267" y="407988"/>
                  </a:lnTo>
                  <a:lnTo>
                    <a:pt x="44272" y="407762"/>
                  </a:lnTo>
                  <a:lnTo>
                    <a:pt x="39277" y="407083"/>
                  </a:lnTo>
                  <a:lnTo>
                    <a:pt x="35191" y="405951"/>
                  </a:lnTo>
                  <a:lnTo>
                    <a:pt x="31331" y="404594"/>
                  </a:lnTo>
                  <a:lnTo>
                    <a:pt x="27471" y="402783"/>
                  </a:lnTo>
                  <a:lnTo>
                    <a:pt x="23839" y="400747"/>
                  </a:lnTo>
                  <a:lnTo>
                    <a:pt x="20433" y="398710"/>
                  </a:lnTo>
                  <a:lnTo>
                    <a:pt x="17028" y="396221"/>
                  </a:lnTo>
                  <a:lnTo>
                    <a:pt x="14303" y="393279"/>
                  </a:lnTo>
                  <a:lnTo>
                    <a:pt x="11352" y="390338"/>
                  </a:lnTo>
                  <a:lnTo>
                    <a:pt x="8854" y="386944"/>
                  </a:lnTo>
                  <a:lnTo>
                    <a:pt x="6811" y="383323"/>
                  </a:lnTo>
                  <a:lnTo>
                    <a:pt x="4768" y="379703"/>
                  </a:lnTo>
                  <a:lnTo>
                    <a:pt x="3178" y="375856"/>
                  </a:lnTo>
                  <a:lnTo>
                    <a:pt x="1816" y="371783"/>
                  </a:lnTo>
                  <a:lnTo>
                    <a:pt x="908" y="367710"/>
                  </a:lnTo>
                  <a:lnTo>
                    <a:pt x="227" y="363636"/>
                  </a:lnTo>
                  <a:lnTo>
                    <a:pt x="0" y="359111"/>
                  </a:lnTo>
                  <a:lnTo>
                    <a:pt x="0" y="48877"/>
                  </a:lnTo>
                  <a:lnTo>
                    <a:pt x="227" y="44578"/>
                  </a:lnTo>
                  <a:lnTo>
                    <a:pt x="908" y="40278"/>
                  </a:lnTo>
                  <a:lnTo>
                    <a:pt x="1816" y="36205"/>
                  </a:lnTo>
                  <a:lnTo>
                    <a:pt x="3178" y="32132"/>
                  </a:lnTo>
                  <a:lnTo>
                    <a:pt x="4768" y="28285"/>
                  </a:lnTo>
                  <a:lnTo>
                    <a:pt x="6811" y="24665"/>
                  </a:lnTo>
                  <a:lnTo>
                    <a:pt x="8854" y="21044"/>
                  </a:lnTo>
                  <a:lnTo>
                    <a:pt x="11352" y="17650"/>
                  </a:lnTo>
                  <a:lnTo>
                    <a:pt x="14303" y="14708"/>
                  </a:lnTo>
                  <a:lnTo>
                    <a:pt x="17028" y="11993"/>
                  </a:lnTo>
                  <a:lnTo>
                    <a:pt x="20433" y="9504"/>
                  </a:lnTo>
                  <a:lnTo>
                    <a:pt x="23839" y="7241"/>
                  </a:lnTo>
                  <a:lnTo>
                    <a:pt x="27471" y="5204"/>
                  </a:lnTo>
                  <a:lnTo>
                    <a:pt x="31331" y="3394"/>
                  </a:lnTo>
                  <a:lnTo>
                    <a:pt x="35191" y="2036"/>
                  </a:lnTo>
                  <a:lnTo>
                    <a:pt x="39277" y="905"/>
                  </a:lnTo>
                  <a:lnTo>
                    <a:pt x="44272" y="226"/>
                  </a:lnTo>
                  <a:lnTo>
                    <a:pt x="49267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50"/>
          <p:cNvSpPr txBox="1">
            <a:spLocks noChangeArrowheads="1"/>
          </p:cNvSpPr>
          <p:nvPr/>
        </p:nvSpPr>
        <p:spPr bwMode="auto">
          <a:xfrm>
            <a:off x="2833689" y="3679955"/>
            <a:ext cx="14728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 you care?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660153" y="2085747"/>
            <a:ext cx="1446609" cy="1447800"/>
            <a:chOff x="4768455" y="2089548"/>
            <a:chExt cx="1446609" cy="1447800"/>
          </a:xfrm>
        </p:grpSpPr>
        <p:sp>
          <p:nvSpPr>
            <p:cNvPr id="19" name="椭圆 18"/>
            <p:cNvSpPr/>
            <p:nvPr/>
          </p:nvSpPr>
          <p:spPr bwMode="auto">
            <a:xfrm>
              <a:off x="4768455" y="2089548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5051671" y="2547176"/>
              <a:ext cx="855649" cy="587614"/>
            </a:xfrm>
            <a:custGeom>
              <a:avLst/>
              <a:gdLst>
                <a:gd name="T0" fmla="*/ 2147483647 w 112"/>
                <a:gd name="T1" fmla="*/ 2147483647 h 77"/>
                <a:gd name="T2" fmla="*/ 2147483647 w 112"/>
                <a:gd name="T3" fmla="*/ 2147483647 h 77"/>
                <a:gd name="T4" fmla="*/ 2147483647 w 112"/>
                <a:gd name="T5" fmla="*/ 2147483647 h 77"/>
                <a:gd name="T6" fmla="*/ 2147483647 w 112"/>
                <a:gd name="T7" fmla="*/ 2147483647 h 77"/>
                <a:gd name="T8" fmla="*/ 2147483647 w 112"/>
                <a:gd name="T9" fmla="*/ 2147483647 h 77"/>
                <a:gd name="T10" fmla="*/ 0 w 112"/>
                <a:gd name="T11" fmla="*/ 2147483647 h 77"/>
                <a:gd name="T12" fmla="*/ 2147483647 w 112"/>
                <a:gd name="T13" fmla="*/ 2147483647 h 77"/>
                <a:gd name="T14" fmla="*/ 2147483647 w 112"/>
                <a:gd name="T15" fmla="*/ 2147483647 h 77"/>
                <a:gd name="T16" fmla="*/ 2147483647 w 112"/>
                <a:gd name="T17" fmla="*/ 2147483647 h 77"/>
                <a:gd name="T18" fmla="*/ 2147483647 w 112"/>
                <a:gd name="T19" fmla="*/ 2147483647 h 77"/>
                <a:gd name="T20" fmla="*/ 2147483647 w 112"/>
                <a:gd name="T21" fmla="*/ 2147483647 h 77"/>
                <a:gd name="T22" fmla="*/ 2147483647 w 112"/>
                <a:gd name="T23" fmla="*/ 2147483647 h 77"/>
                <a:gd name="T24" fmla="*/ 2147483647 w 112"/>
                <a:gd name="T25" fmla="*/ 2147483647 h 77"/>
                <a:gd name="T26" fmla="*/ 2147483647 w 112"/>
                <a:gd name="T27" fmla="*/ 2147483647 h 77"/>
                <a:gd name="T28" fmla="*/ 2147483647 w 112"/>
                <a:gd name="T29" fmla="*/ 2147483647 h 77"/>
                <a:gd name="T30" fmla="*/ 2147483647 w 112"/>
                <a:gd name="T31" fmla="*/ 2147483647 h 77"/>
                <a:gd name="T32" fmla="*/ 2147483647 w 112"/>
                <a:gd name="T33" fmla="*/ 2147483647 h 77"/>
                <a:gd name="T34" fmla="*/ 2147483647 w 112"/>
                <a:gd name="T35" fmla="*/ 2147483647 h 77"/>
                <a:gd name="T36" fmla="*/ 2147483647 w 112"/>
                <a:gd name="T37" fmla="*/ 2147483647 h 77"/>
                <a:gd name="T38" fmla="*/ 2147483647 w 112"/>
                <a:gd name="T39" fmla="*/ 2147483647 h 77"/>
                <a:gd name="T40" fmla="*/ 2147483647 w 112"/>
                <a:gd name="T41" fmla="*/ 2147483647 h 77"/>
                <a:gd name="T42" fmla="*/ 2147483647 w 112"/>
                <a:gd name="T43" fmla="*/ 2147483647 h 77"/>
                <a:gd name="T44" fmla="*/ 2147483647 w 112"/>
                <a:gd name="T45" fmla="*/ 2147483647 h 77"/>
                <a:gd name="T46" fmla="*/ 2147483647 w 112"/>
                <a:gd name="T47" fmla="*/ 2147483647 h 77"/>
                <a:gd name="T48" fmla="*/ 2147483647 w 112"/>
                <a:gd name="T49" fmla="*/ 2147483647 h 77"/>
                <a:gd name="T50" fmla="*/ 2147483647 w 112"/>
                <a:gd name="T51" fmla="*/ 2147483647 h 77"/>
                <a:gd name="T52" fmla="*/ 2147483647 w 112"/>
                <a:gd name="T53" fmla="*/ 2147483647 h 77"/>
                <a:gd name="T54" fmla="*/ 2147483647 w 112"/>
                <a:gd name="T55" fmla="*/ 2147483647 h 77"/>
                <a:gd name="T56" fmla="*/ 2147483647 w 112"/>
                <a:gd name="T57" fmla="*/ 2147483647 h 77"/>
                <a:gd name="T58" fmla="*/ 2147483647 w 112"/>
                <a:gd name="T59" fmla="*/ 2147483647 h 77"/>
                <a:gd name="T60" fmla="*/ 2147483647 w 112"/>
                <a:gd name="T61" fmla="*/ 2147483647 h 77"/>
                <a:gd name="T62" fmla="*/ 2147483647 w 112"/>
                <a:gd name="T63" fmla="*/ 2147483647 h 77"/>
                <a:gd name="T64" fmla="*/ 2147483647 w 112"/>
                <a:gd name="T65" fmla="*/ 2147483647 h 77"/>
                <a:gd name="T66" fmla="*/ 2147483647 w 112"/>
                <a:gd name="T67" fmla="*/ 2147483647 h 77"/>
                <a:gd name="T68" fmla="*/ 2147483647 w 112"/>
                <a:gd name="T69" fmla="*/ 2147483647 h 77"/>
                <a:gd name="T70" fmla="*/ 2147483647 w 112"/>
                <a:gd name="T71" fmla="*/ 2147483647 h 77"/>
                <a:gd name="T72" fmla="*/ 2147483647 w 112"/>
                <a:gd name="T73" fmla="*/ 2147483647 h 77"/>
                <a:gd name="T74" fmla="*/ 2147483647 w 112"/>
                <a:gd name="T75" fmla="*/ 2147483647 h 77"/>
                <a:gd name="T76" fmla="*/ 2147483647 w 112"/>
                <a:gd name="T77" fmla="*/ 2147483647 h 77"/>
                <a:gd name="T78" fmla="*/ 2147483647 w 112"/>
                <a:gd name="T79" fmla="*/ 2147483647 h 77"/>
                <a:gd name="T80" fmla="*/ 2147483647 w 112"/>
                <a:gd name="T81" fmla="*/ 2147483647 h 77"/>
                <a:gd name="T82" fmla="*/ 2147483647 w 112"/>
                <a:gd name="T83" fmla="*/ 2147483647 h 77"/>
                <a:gd name="T84" fmla="*/ 2147483647 w 112"/>
                <a:gd name="T85" fmla="*/ 2147483647 h 77"/>
                <a:gd name="T86" fmla="*/ 2147483647 w 112"/>
                <a:gd name="T87" fmla="*/ 2147483647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77"/>
                <a:gd name="T134" fmla="*/ 112 w 112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51"/>
          <p:cNvSpPr txBox="1">
            <a:spLocks noChangeArrowheads="1"/>
          </p:cNvSpPr>
          <p:nvPr/>
        </p:nvSpPr>
        <p:spPr bwMode="auto">
          <a:xfrm>
            <a:off x="4382692" y="3680223"/>
            <a:ext cx="21451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Law Cannot Replace Business Ethics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946554" y="2085747"/>
            <a:ext cx="1446609" cy="1447800"/>
            <a:chOff x="6665117" y="2089549"/>
            <a:chExt cx="1446609" cy="1447800"/>
          </a:xfrm>
        </p:grpSpPr>
        <p:sp>
          <p:nvSpPr>
            <p:cNvPr id="23" name="椭圆 22"/>
            <p:cNvSpPr/>
            <p:nvPr/>
          </p:nvSpPr>
          <p:spPr bwMode="auto">
            <a:xfrm>
              <a:off x="6665117" y="2089549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KSO_Shape"/>
            <p:cNvSpPr>
              <a:spLocks/>
            </p:cNvSpPr>
            <p:nvPr/>
          </p:nvSpPr>
          <p:spPr bwMode="auto">
            <a:xfrm>
              <a:off x="7058020" y="2421732"/>
              <a:ext cx="660797" cy="838200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52"/>
          <p:cNvSpPr txBox="1">
            <a:spLocks noChangeArrowheads="1"/>
          </p:cNvSpPr>
          <p:nvPr/>
        </p:nvSpPr>
        <p:spPr bwMode="auto">
          <a:xfrm>
            <a:off x="6691313" y="3680223"/>
            <a:ext cx="22177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Society's Expectations for Business Ethics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6"/>
          <p:cNvGrpSpPr>
            <a:grpSpLocks/>
          </p:cNvGrpSpPr>
          <p:nvPr/>
        </p:nvGrpSpPr>
        <p:grpSpPr bwMode="auto">
          <a:xfrm>
            <a:off x="3824289" y="2009775"/>
            <a:ext cx="543980" cy="482203"/>
            <a:chOff x="2571691" y="2639961"/>
            <a:chExt cx="675938" cy="599459"/>
          </a:xfrm>
        </p:grpSpPr>
        <p:sp>
          <p:nvSpPr>
            <p:cNvPr id="27" name="椭圆 26"/>
            <p:cNvSpPr/>
            <p:nvPr/>
          </p:nvSpPr>
          <p:spPr>
            <a:xfrm>
              <a:off x="2571691" y="2639961"/>
              <a:ext cx="599176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8"/>
            <p:cNvSpPr txBox="1">
              <a:spLocks noChangeArrowheads="1"/>
            </p:cNvSpPr>
            <p:nvPr/>
          </p:nvSpPr>
          <p:spPr bwMode="auto">
            <a:xfrm>
              <a:off x="2636273" y="2734407"/>
              <a:ext cx="611356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lang="en-US" altLang="zh-CN" sz="1500" b="1" dirty="0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31"/>
          <p:cNvGrpSpPr>
            <a:grpSpLocks/>
          </p:cNvGrpSpPr>
          <p:nvPr/>
        </p:nvGrpSpPr>
        <p:grpSpPr bwMode="auto">
          <a:xfrm>
            <a:off x="5723337" y="2009776"/>
            <a:ext cx="533297" cy="482203"/>
            <a:chOff x="2572390" y="2639961"/>
            <a:chExt cx="663053" cy="599459"/>
          </a:xfrm>
        </p:grpSpPr>
        <p:sp>
          <p:nvSpPr>
            <p:cNvPr id="30" name="椭圆 29"/>
            <p:cNvSpPr/>
            <p:nvPr/>
          </p:nvSpPr>
          <p:spPr>
            <a:xfrm>
              <a:off x="2572390" y="2639961"/>
              <a:ext cx="599528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3"/>
            <p:cNvSpPr txBox="1">
              <a:spLocks noChangeArrowheads="1"/>
            </p:cNvSpPr>
            <p:nvPr/>
          </p:nvSpPr>
          <p:spPr bwMode="auto">
            <a:xfrm>
              <a:off x="2635873" y="2739683"/>
              <a:ext cx="599570" cy="40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lang="en-US" altLang="zh-CN" sz="1500" b="1" dirty="0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6"/>
          <p:cNvGrpSpPr>
            <a:grpSpLocks/>
          </p:cNvGrpSpPr>
          <p:nvPr/>
        </p:nvGrpSpPr>
        <p:grpSpPr bwMode="auto">
          <a:xfrm>
            <a:off x="7620000" y="2009776"/>
            <a:ext cx="551257" cy="482203"/>
            <a:chOff x="2572486" y="2639960"/>
            <a:chExt cx="685438" cy="599458"/>
          </a:xfrm>
        </p:grpSpPr>
        <p:sp>
          <p:nvSpPr>
            <p:cNvPr id="33" name="椭圆 32"/>
            <p:cNvSpPr/>
            <p:nvPr/>
          </p:nvSpPr>
          <p:spPr>
            <a:xfrm>
              <a:off x="2572486" y="2639960"/>
              <a:ext cx="599576" cy="599458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8"/>
            <p:cNvSpPr txBox="1">
              <a:spLocks noChangeArrowheads="1"/>
            </p:cNvSpPr>
            <p:nvPr/>
          </p:nvSpPr>
          <p:spPr bwMode="auto">
            <a:xfrm>
              <a:off x="2624174" y="2739682"/>
              <a:ext cx="633750" cy="40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lang="en-US" altLang="zh-CN" sz="1500" b="1" dirty="0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14"/>
          <p:cNvGrpSpPr>
            <a:grpSpLocks/>
          </p:cNvGrpSpPr>
          <p:nvPr/>
        </p:nvGrpSpPr>
        <p:grpSpPr bwMode="auto">
          <a:xfrm>
            <a:off x="1946673" y="2009776"/>
            <a:ext cx="541734" cy="482204"/>
            <a:chOff x="2571500" y="2639961"/>
            <a:chExt cx="673240" cy="599686"/>
          </a:xfrm>
        </p:grpSpPr>
        <p:sp>
          <p:nvSpPr>
            <p:cNvPr id="36" name="椭圆 35"/>
            <p:cNvSpPr/>
            <p:nvPr/>
          </p:nvSpPr>
          <p:spPr>
            <a:xfrm>
              <a:off x="2571500" y="2639961"/>
              <a:ext cx="599257" cy="599686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16"/>
            <p:cNvSpPr txBox="1">
              <a:spLocks noChangeArrowheads="1"/>
            </p:cNvSpPr>
            <p:nvPr/>
          </p:nvSpPr>
          <p:spPr bwMode="auto">
            <a:xfrm>
              <a:off x="2656886" y="2737465"/>
              <a:ext cx="587854" cy="40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1475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lang="en-US" altLang="zh-CN" sz="1500" b="1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01</a:t>
              </a:r>
              <a:endParaRPr lang="zh-CN" altLang="en-US" sz="1500" b="1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5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EA00F8-1501-2FB0-6217-2C642882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2D998C-6A2F-B59B-223D-5B3972483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BF01BE-8A6F-7AFC-00DD-EC14F9670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0"/>
            <a:ext cx="71548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8597D8-4366-57DD-0404-F2828E03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AB2F90-D8C6-EF0A-D02B-4BF2D4E60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6FF1D06-A561-1DFF-141C-EE2F64D26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541" y="0"/>
            <a:ext cx="56369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50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D4ABF5-BE59-163F-DAE4-BB1A5BBB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線上媒體 3" title="The Trolley Problem">
            <a:hlinkClick r:id="" action="ppaction://media"/>
            <a:extLst>
              <a:ext uri="{FF2B5EF4-FFF2-40B4-BE49-F238E27FC236}">
                <a16:creationId xmlns:a16="http://schemas.microsoft.com/office/drawing/2014/main" id="{3B0C1F14-05B0-B692-1F4C-6E3E8C25628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8574" y="273844"/>
            <a:ext cx="7502795" cy="423927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9850F1C-B757-FE02-3DA3-EE3DAADE0AED}"/>
              </a:ext>
            </a:extLst>
          </p:cNvPr>
          <p:cNvSpPr txBox="1"/>
          <p:nvPr/>
        </p:nvSpPr>
        <p:spPr>
          <a:xfrm>
            <a:off x="1871932" y="4569574"/>
            <a:ext cx="565892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TW" dirty="0">
                <a:hlinkClick r:id="rId4"/>
              </a:rPr>
              <a:t>https://www.youtube.com/watch?v=bOpf6KcWYyw&amp;t=89s</a:t>
            </a:r>
            <a:endParaRPr lang="es-E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77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1C2270-B07F-B931-3ABD-36C89904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zh-TW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Stakeholder Theory</a:t>
            </a:r>
            <a:endParaRPr lang="zh-TW" alt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Stakeholder theory - Wikipedia">
            <a:extLst>
              <a:ext uri="{FF2B5EF4-FFF2-40B4-BE49-F238E27FC236}">
                <a16:creationId xmlns:a16="http://schemas.microsoft.com/office/drawing/2014/main" id="{4B2C5A45-02FB-0880-C053-A10F985E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24" y="1855113"/>
            <a:ext cx="5145702" cy="31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8F373EC-AB1C-FBB4-B77A-A184FD854D67}"/>
              </a:ext>
            </a:extLst>
          </p:cNvPr>
          <p:cNvSpPr txBox="1"/>
          <p:nvPr/>
        </p:nvSpPr>
        <p:spPr>
          <a:xfrm>
            <a:off x="0" y="1268016"/>
            <a:ext cx="457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TW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broader and more comprehensive perspective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en-US" altLang="zh-TW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Moral responsibilities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Impact of stakeholders </a:t>
            </a:r>
          </a:p>
          <a:p>
            <a:r>
              <a:rPr lang="en-US" altLang="zh-TW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zh-TW" alt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565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B8CCB7E-879A-6493-2AE9-67EAED9E7B5E}"/>
              </a:ext>
            </a:extLst>
          </p:cNvPr>
          <p:cNvSpPr/>
          <p:nvPr/>
        </p:nvSpPr>
        <p:spPr>
          <a:xfrm>
            <a:off x="532435" y="439838"/>
            <a:ext cx="8148578" cy="4271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9C29B1-616B-BDCE-C98C-05835E1F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5" y="3572348"/>
            <a:ext cx="6410031" cy="994172"/>
          </a:xfrm>
        </p:spPr>
        <p:txBody>
          <a:bodyPr/>
          <a:lstStyle/>
          <a:p>
            <a:r>
              <a:rPr lang="en-US" altLang="zh-TW" sz="3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Why you care?</a:t>
            </a:r>
            <a:br>
              <a:rPr lang="en-US" altLang="zh-TW" sz="3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E7042A-D122-A757-E460-03C6D1C4BE63}"/>
              </a:ext>
            </a:extLst>
          </p:cNvPr>
          <p:cNvSpPr/>
          <p:nvPr/>
        </p:nvSpPr>
        <p:spPr>
          <a:xfrm>
            <a:off x="1151147" y="1248311"/>
            <a:ext cx="4596218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PART</a:t>
            </a:r>
            <a:r>
              <a:rPr kumimoji="0" lang="zh-TW" altLang="en-US" sz="8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lang="en-US" altLang="zh-TW" sz="80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新細明體" panose="02020500000000000000" pitchFamily="18" charset="-120"/>
              </a:rPr>
              <a:t>2</a:t>
            </a:r>
            <a:endParaRPr kumimoji="0" lang="zh-TW" altLang="en-US" sz="80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990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Quotes About Why I Care. QuotesGram">
            <a:extLst>
              <a:ext uri="{FF2B5EF4-FFF2-40B4-BE49-F238E27FC236}">
                <a16:creationId xmlns:a16="http://schemas.microsoft.com/office/drawing/2014/main" id="{0B53CA20-FA50-AA18-5832-F282EAD6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54"/>
            <a:ext cx="9154190" cy="33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1066248-A0DE-0AF8-F120-97FFAAEF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zh-TW" dirty="0"/>
              <a:t>Why  you care?</a:t>
            </a:r>
            <a:br>
              <a:rPr lang="es-ES" altLang="zh-TW" dirty="0"/>
            </a:br>
            <a:endParaRPr lang="zh-TW" altLang="en-US" dirty="0"/>
          </a:p>
        </p:txBody>
      </p:sp>
      <p:pic>
        <p:nvPicPr>
          <p:cNvPr id="5122" name="Picture 2" descr="Why you should care! — RT">
            <a:extLst>
              <a:ext uri="{FF2B5EF4-FFF2-40B4-BE49-F238E27FC236}">
                <a16:creationId xmlns:a16="http://schemas.microsoft.com/office/drawing/2014/main" id="{73B4F2FC-2CC7-DF52-D11B-71418082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58"/>
            <a:ext cx="4001775" cy="224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y do I care about relationship with Mother in law">
            <a:extLst>
              <a:ext uri="{FF2B5EF4-FFF2-40B4-BE49-F238E27FC236}">
                <a16:creationId xmlns:a16="http://schemas.microsoft.com/office/drawing/2014/main" id="{90CC6CFA-A449-18EE-85FB-4420EB06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67" y="-14158"/>
            <a:ext cx="2240994" cy="224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9 Easy Ways to Show You Really Care | Inc.com">
            <a:extLst>
              <a:ext uri="{FF2B5EF4-FFF2-40B4-BE49-F238E27FC236}">
                <a16:creationId xmlns:a16="http://schemas.microsoft.com/office/drawing/2014/main" id="{232F624F-C553-19B9-E289-C0DA0329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74" y="0"/>
            <a:ext cx="2974716" cy="222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196B86F-8683-FBE7-E299-6E6662907179}"/>
              </a:ext>
            </a:extLst>
          </p:cNvPr>
          <p:cNvSpPr/>
          <p:nvPr/>
        </p:nvSpPr>
        <p:spPr>
          <a:xfrm rot="20400371">
            <a:off x="3901384" y="3550037"/>
            <a:ext cx="52373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Why should we care about</a:t>
            </a:r>
          </a:p>
          <a:p>
            <a:pPr algn="ctr"/>
            <a:r>
              <a:rPr lang="en-US" altLang="zh-TW" sz="28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 business ethics</a:t>
            </a:r>
            <a:r>
              <a:rPr lang="en-US" altLang="zh-TW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?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60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0" y="356986"/>
            <a:ext cx="8928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n-US" altLang="zh-CN" sz="2800" b="1" dirty="0">
                <a:solidFill>
                  <a:srgbClr val="44546A"/>
                </a:solidFill>
                <a:latin typeface="Calibri Light"/>
              </a:rPr>
              <a:t>In recent years, there have been significant cases of corporate</a:t>
            </a:r>
          </a:p>
          <a:p>
            <a:pPr algn="ctr" defTabSz="342900"/>
            <a:r>
              <a:rPr lang="en-US" altLang="zh-CN" sz="2800" b="1" dirty="0">
                <a:solidFill>
                  <a:srgbClr val="44546A"/>
                </a:solidFill>
                <a:latin typeface="Calibri Light"/>
              </a:rPr>
              <a:t> misconduct and business ethics issues.</a:t>
            </a:r>
            <a:endParaRPr lang="en-US" altLang="zh-CN" sz="2800" b="1" dirty="0">
              <a:solidFill>
                <a:srgbClr val="44546A"/>
              </a:solidFill>
              <a:latin typeface="Calibri"/>
              <a:ea typeface="等线" panose="020B0503020204020204" pitchFamily="2" charset="-122"/>
            </a:endParaRPr>
          </a:p>
        </p:txBody>
      </p:sp>
      <p:sp>
        <p:nvSpPr>
          <p:cNvPr id="50" name="Freeform 15"/>
          <p:cNvSpPr>
            <a:spLocks/>
          </p:cNvSpPr>
          <p:nvPr/>
        </p:nvSpPr>
        <p:spPr bwMode="auto">
          <a:xfrm>
            <a:off x="1728053" y="2855343"/>
            <a:ext cx="775799" cy="749649"/>
          </a:xfrm>
          <a:custGeom>
            <a:avLst/>
            <a:gdLst>
              <a:gd name="T0" fmla="*/ 99 w 414"/>
              <a:gd name="T1" fmla="*/ 388 h 400"/>
              <a:gd name="T2" fmla="*/ 11 w 414"/>
              <a:gd name="T3" fmla="*/ 298 h 400"/>
              <a:gd name="T4" fmla="*/ 12 w 414"/>
              <a:gd name="T5" fmla="*/ 257 h 400"/>
              <a:gd name="T6" fmla="*/ 274 w 414"/>
              <a:gd name="T7" fmla="*/ 10 h 400"/>
              <a:gd name="T8" fmla="*/ 314 w 414"/>
              <a:gd name="T9" fmla="*/ 11 h 400"/>
              <a:gd name="T10" fmla="*/ 403 w 414"/>
              <a:gd name="T11" fmla="*/ 102 h 400"/>
              <a:gd name="T12" fmla="*/ 402 w 414"/>
              <a:gd name="T13" fmla="*/ 143 h 400"/>
              <a:gd name="T14" fmla="*/ 139 w 414"/>
              <a:gd name="T15" fmla="*/ 389 h 400"/>
              <a:gd name="T16" fmla="*/ 99 w 414"/>
              <a:gd name="T17" fmla="*/ 388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00">
                <a:moveTo>
                  <a:pt x="99" y="388"/>
                </a:moveTo>
                <a:cubicBezTo>
                  <a:pt x="11" y="298"/>
                  <a:pt x="11" y="298"/>
                  <a:pt x="11" y="298"/>
                </a:cubicBezTo>
                <a:cubicBezTo>
                  <a:pt x="0" y="286"/>
                  <a:pt x="0" y="268"/>
                  <a:pt x="12" y="257"/>
                </a:cubicBezTo>
                <a:cubicBezTo>
                  <a:pt x="274" y="10"/>
                  <a:pt x="274" y="10"/>
                  <a:pt x="274" y="10"/>
                </a:cubicBezTo>
                <a:cubicBezTo>
                  <a:pt x="285" y="0"/>
                  <a:pt x="304" y="0"/>
                  <a:pt x="314" y="11"/>
                </a:cubicBezTo>
                <a:cubicBezTo>
                  <a:pt x="403" y="102"/>
                  <a:pt x="403" y="102"/>
                  <a:pt x="403" y="102"/>
                </a:cubicBezTo>
                <a:cubicBezTo>
                  <a:pt x="414" y="114"/>
                  <a:pt x="413" y="132"/>
                  <a:pt x="402" y="143"/>
                </a:cubicBezTo>
                <a:cubicBezTo>
                  <a:pt x="139" y="389"/>
                  <a:pt x="139" y="389"/>
                  <a:pt x="139" y="389"/>
                </a:cubicBezTo>
                <a:cubicBezTo>
                  <a:pt x="128" y="400"/>
                  <a:pt x="110" y="400"/>
                  <a:pt x="99" y="38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Freeform 16"/>
          <p:cNvSpPr>
            <a:spLocks noEditPoints="1"/>
          </p:cNvSpPr>
          <p:nvPr/>
        </p:nvSpPr>
        <p:spPr bwMode="auto">
          <a:xfrm>
            <a:off x="1896050" y="1439252"/>
            <a:ext cx="2078572" cy="2044498"/>
          </a:xfrm>
          <a:custGeom>
            <a:avLst/>
            <a:gdLst>
              <a:gd name="T0" fmla="*/ 917 w 1109"/>
              <a:gd name="T1" fmla="*/ 204 h 1090"/>
              <a:gd name="T2" fmla="*/ 208 w 1109"/>
              <a:gd name="T3" fmla="*/ 188 h 1090"/>
              <a:gd name="T4" fmla="*/ 192 w 1109"/>
              <a:gd name="T5" fmla="*/ 886 h 1090"/>
              <a:gd name="T6" fmla="*/ 901 w 1109"/>
              <a:gd name="T7" fmla="*/ 902 h 1090"/>
              <a:gd name="T8" fmla="*/ 917 w 1109"/>
              <a:gd name="T9" fmla="*/ 204 h 1090"/>
              <a:gd name="T10" fmla="*/ 295 w 1109"/>
              <a:gd name="T11" fmla="*/ 789 h 1090"/>
              <a:gd name="T12" fmla="*/ 307 w 1109"/>
              <a:gd name="T13" fmla="*/ 290 h 1090"/>
              <a:gd name="T14" fmla="*/ 814 w 1109"/>
              <a:gd name="T15" fmla="*/ 302 h 1090"/>
              <a:gd name="T16" fmla="*/ 802 w 1109"/>
              <a:gd name="T17" fmla="*/ 800 h 1090"/>
              <a:gd name="T18" fmla="*/ 295 w 1109"/>
              <a:gd name="T19" fmla="*/ 789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9" h="1090">
                <a:moveTo>
                  <a:pt x="917" y="204"/>
                </a:moveTo>
                <a:cubicBezTo>
                  <a:pt x="726" y="7"/>
                  <a:pt x="409" y="0"/>
                  <a:pt x="208" y="188"/>
                </a:cubicBezTo>
                <a:cubicBezTo>
                  <a:pt x="8" y="377"/>
                  <a:pt x="0" y="689"/>
                  <a:pt x="192" y="886"/>
                </a:cubicBezTo>
                <a:cubicBezTo>
                  <a:pt x="383" y="1083"/>
                  <a:pt x="700" y="1090"/>
                  <a:pt x="901" y="902"/>
                </a:cubicBezTo>
                <a:cubicBezTo>
                  <a:pt x="1101" y="714"/>
                  <a:pt x="1109" y="401"/>
                  <a:pt x="917" y="204"/>
                </a:cubicBezTo>
                <a:close/>
                <a:moveTo>
                  <a:pt x="295" y="789"/>
                </a:moveTo>
                <a:cubicBezTo>
                  <a:pt x="159" y="648"/>
                  <a:pt x="164" y="425"/>
                  <a:pt x="307" y="290"/>
                </a:cubicBezTo>
                <a:cubicBezTo>
                  <a:pt x="450" y="156"/>
                  <a:pt x="677" y="161"/>
                  <a:pt x="814" y="302"/>
                </a:cubicBezTo>
                <a:cubicBezTo>
                  <a:pt x="950" y="443"/>
                  <a:pt x="945" y="666"/>
                  <a:pt x="802" y="800"/>
                </a:cubicBezTo>
                <a:cubicBezTo>
                  <a:pt x="659" y="935"/>
                  <a:pt x="432" y="929"/>
                  <a:pt x="295" y="78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Freeform 17"/>
          <p:cNvSpPr>
            <a:spLocks/>
          </p:cNvSpPr>
          <p:nvPr/>
        </p:nvSpPr>
        <p:spPr bwMode="auto">
          <a:xfrm>
            <a:off x="1146401" y="3385486"/>
            <a:ext cx="785309" cy="769460"/>
          </a:xfrm>
          <a:custGeom>
            <a:avLst/>
            <a:gdLst>
              <a:gd name="T0" fmla="*/ 452 w 991"/>
              <a:gd name="T1" fmla="*/ 971 h 971"/>
              <a:gd name="T2" fmla="*/ 0 w 991"/>
              <a:gd name="T3" fmla="*/ 507 h 971"/>
              <a:gd name="T4" fmla="*/ 542 w 991"/>
              <a:gd name="T5" fmla="*/ 0 h 971"/>
              <a:gd name="T6" fmla="*/ 991 w 991"/>
              <a:gd name="T7" fmla="*/ 464 h 971"/>
              <a:gd name="T8" fmla="*/ 452 w 991"/>
              <a:gd name="T9" fmla="*/ 971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1" h="971">
                <a:moveTo>
                  <a:pt x="452" y="971"/>
                </a:moveTo>
                <a:lnTo>
                  <a:pt x="0" y="507"/>
                </a:lnTo>
                <a:lnTo>
                  <a:pt x="542" y="0"/>
                </a:lnTo>
                <a:lnTo>
                  <a:pt x="991" y="464"/>
                </a:lnTo>
                <a:lnTo>
                  <a:pt x="452" y="97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Freeform 18"/>
          <p:cNvSpPr>
            <a:spLocks/>
          </p:cNvSpPr>
          <p:nvPr/>
        </p:nvSpPr>
        <p:spPr bwMode="auto">
          <a:xfrm>
            <a:off x="907084" y="3787254"/>
            <a:ext cx="597500" cy="592746"/>
          </a:xfrm>
          <a:custGeom>
            <a:avLst/>
            <a:gdLst>
              <a:gd name="T0" fmla="*/ 14 w 319"/>
              <a:gd name="T1" fmla="*/ 108 h 316"/>
              <a:gd name="T2" fmla="*/ 13 w 319"/>
              <a:gd name="T3" fmla="*/ 154 h 316"/>
              <a:gd name="T4" fmla="*/ 158 w 319"/>
              <a:gd name="T5" fmla="*/ 303 h 316"/>
              <a:gd name="T6" fmla="*/ 204 w 319"/>
              <a:gd name="T7" fmla="*/ 304 h 316"/>
              <a:gd name="T8" fmla="*/ 319 w 319"/>
              <a:gd name="T9" fmla="*/ 196 h 316"/>
              <a:gd name="T10" fmla="*/ 128 w 319"/>
              <a:gd name="T11" fmla="*/ 0 h 316"/>
              <a:gd name="T12" fmla="*/ 14 w 319"/>
              <a:gd name="T13" fmla="*/ 10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9" h="316">
                <a:moveTo>
                  <a:pt x="14" y="108"/>
                </a:moveTo>
                <a:cubicBezTo>
                  <a:pt x="1" y="120"/>
                  <a:pt x="0" y="141"/>
                  <a:pt x="13" y="154"/>
                </a:cubicBezTo>
                <a:cubicBezTo>
                  <a:pt x="158" y="303"/>
                  <a:pt x="158" y="303"/>
                  <a:pt x="158" y="303"/>
                </a:cubicBezTo>
                <a:cubicBezTo>
                  <a:pt x="170" y="316"/>
                  <a:pt x="191" y="316"/>
                  <a:pt x="204" y="304"/>
                </a:cubicBezTo>
                <a:cubicBezTo>
                  <a:pt x="319" y="196"/>
                  <a:pt x="319" y="196"/>
                  <a:pt x="319" y="196"/>
                </a:cubicBezTo>
                <a:cubicBezTo>
                  <a:pt x="128" y="0"/>
                  <a:pt x="128" y="0"/>
                  <a:pt x="128" y="0"/>
                </a:cubicBezTo>
                <a:lnTo>
                  <a:pt x="14" y="1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Freeform 19"/>
          <p:cNvSpPr>
            <a:spLocks/>
          </p:cNvSpPr>
          <p:nvPr/>
        </p:nvSpPr>
        <p:spPr bwMode="auto">
          <a:xfrm>
            <a:off x="1575904" y="3164395"/>
            <a:ext cx="591953" cy="588783"/>
          </a:xfrm>
          <a:custGeom>
            <a:avLst/>
            <a:gdLst>
              <a:gd name="T0" fmla="*/ 303 w 316"/>
              <a:gd name="T1" fmla="*/ 163 h 314"/>
              <a:gd name="T2" fmla="*/ 158 w 316"/>
              <a:gd name="T3" fmla="*/ 13 h 314"/>
              <a:gd name="T4" fmla="*/ 112 w 316"/>
              <a:gd name="T5" fmla="*/ 12 h 314"/>
              <a:gd name="T6" fmla="*/ 0 w 316"/>
              <a:gd name="T7" fmla="*/ 118 h 314"/>
              <a:gd name="T8" fmla="*/ 190 w 316"/>
              <a:gd name="T9" fmla="*/ 314 h 314"/>
              <a:gd name="T10" fmla="*/ 302 w 316"/>
              <a:gd name="T11" fmla="*/ 208 h 314"/>
              <a:gd name="T12" fmla="*/ 303 w 316"/>
              <a:gd name="T13" fmla="*/ 16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4">
                <a:moveTo>
                  <a:pt x="303" y="163"/>
                </a:moveTo>
                <a:cubicBezTo>
                  <a:pt x="158" y="13"/>
                  <a:pt x="158" y="13"/>
                  <a:pt x="158" y="13"/>
                </a:cubicBezTo>
                <a:cubicBezTo>
                  <a:pt x="146" y="1"/>
                  <a:pt x="125" y="0"/>
                  <a:pt x="112" y="12"/>
                </a:cubicBezTo>
                <a:cubicBezTo>
                  <a:pt x="0" y="118"/>
                  <a:pt x="0" y="118"/>
                  <a:pt x="0" y="118"/>
                </a:cubicBezTo>
                <a:cubicBezTo>
                  <a:pt x="190" y="314"/>
                  <a:pt x="190" y="314"/>
                  <a:pt x="190" y="314"/>
                </a:cubicBezTo>
                <a:cubicBezTo>
                  <a:pt x="302" y="208"/>
                  <a:pt x="302" y="208"/>
                  <a:pt x="302" y="208"/>
                </a:cubicBezTo>
                <a:cubicBezTo>
                  <a:pt x="315" y="196"/>
                  <a:pt x="316" y="176"/>
                  <a:pt x="303" y="16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Freeform 20"/>
          <p:cNvSpPr>
            <a:spLocks/>
          </p:cNvSpPr>
          <p:nvPr/>
        </p:nvSpPr>
        <p:spPr bwMode="auto">
          <a:xfrm>
            <a:off x="1566395" y="3385486"/>
            <a:ext cx="365315" cy="375617"/>
          </a:xfrm>
          <a:custGeom>
            <a:avLst/>
            <a:gdLst>
              <a:gd name="T0" fmla="*/ 452 w 461"/>
              <a:gd name="T1" fmla="*/ 474 h 474"/>
              <a:gd name="T2" fmla="*/ 0 w 461"/>
              <a:gd name="T3" fmla="*/ 10 h 474"/>
              <a:gd name="T4" fmla="*/ 12 w 461"/>
              <a:gd name="T5" fmla="*/ 0 h 474"/>
              <a:gd name="T6" fmla="*/ 461 w 461"/>
              <a:gd name="T7" fmla="*/ 464 h 474"/>
              <a:gd name="T8" fmla="*/ 452 w 461"/>
              <a:gd name="T9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474">
                <a:moveTo>
                  <a:pt x="452" y="474"/>
                </a:moveTo>
                <a:lnTo>
                  <a:pt x="0" y="10"/>
                </a:lnTo>
                <a:lnTo>
                  <a:pt x="12" y="0"/>
                </a:lnTo>
                <a:lnTo>
                  <a:pt x="461" y="464"/>
                </a:lnTo>
                <a:lnTo>
                  <a:pt x="452" y="47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Freeform 21"/>
          <p:cNvSpPr>
            <a:spLocks/>
          </p:cNvSpPr>
          <p:nvPr/>
        </p:nvSpPr>
        <p:spPr bwMode="auto">
          <a:xfrm>
            <a:off x="1144816" y="3783292"/>
            <a:ext cx="365315" cy="373239"/>
          </a:xfrm>
          <a:custGeom>
            <a:avLst/>
            <a:gdLst>
              <a:gd name="T0" fmla="*/ 449 w 461"/>
              <a:gd name="T1" fmla="*/ 471 h 471"/>
              <a:gd name="T2" fmla="*/ 0 w 461"/>
              <a:gd name="T3" fmla="*/ 7 h 471"/>
              <a:gd name="T4" fmla="*/ 10 w 461"/>
              <a:gd name="T5" fmla="*/ 0 h 471"/>
              <a:gd name="T6" fmla="*/ 461 w 461"/>
              <a:gd name="T7" fmla="*/ 462 h 471"/>
              <a:gd name="T8" fmla="*/ 449 w 461"/>
              <a:gd name="T9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471">
                <a:moveTo>
                  <a:pt x="449" y="471"/>
                </a:moveTo>
                <a:lnTo>
                  <a:pt x="0" y="7"/>
                </a:lnTo>
                <a:lnTo>
                  <a:pt x="10" y="0"/>
                </a:lnTo>
                <a:lnTo>
                  <a:pt x="461" y="462"/>
                </a:lnTo>
                <a:lnTo>
                  <a:pt x="449" y="47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Freeform 22"/>
          <p:cNvSpPr>
            <a:spLocks noEditPoints="1"/>
          </p:cNvSpPr>
          <p:nvPr/>
        </p:nvSpPr>
        <p:spPr bwMode="auto">
          <a:xfrm>
            <a:off x="1930125" y="1405177"/>
            <a:ext cx="2078572" cy="2044498"/>
          </a:xfrm>
          <a:custGeom>
            <a:avLst/>
            <a:gdLst>
              <a:gd name="T0" fmla="*/ 918 w 1109"/>
              <a:gd name="T1" fmla="*/ 204 h 1090"/>
              <a:gd name="T2" fmla="*/ 208 w 1109"/>
              <a:gd name="T3" fmla="*/ 188 h 1090"/>
              <a:gd name="T4" fmla="*/ 192 w 1109"/>
              <a:gd name="T5" fmla="*/ 886 h 1090"/>
              <a:gd name="T6" fmla="*/ 901 w 1109"/>
              <a:gd name="T7" fmla="*/ 902 h 1090"/>
              <a:gd name="T8" fmla="*/ 918 w 1109"/>
              <a:gd name="T9" fmla="*/ 204 h 1090"/>
              <a:gd name="T10" fmla="*/ 450 w 1109"/>
              <a:gd name="T11" fmla="*/ 938 h 1090"/>
              <a:gd name="T12" fmla="*/ 162 w 1109"/>
              <a:gd name="T13" fmla="*/ 440 h 1090"/>
              <a:gd name="T14" fmla="*/ 660 w 1109"/>
              <a:gd name="T15" fmla="*/ 152 h 1090"/>
              <a:gd name="T16" fmla="*/ 948 w 1109"/>
              <a:gd name="T17" fmla="*/ 650 h 1090"/>
              <a:gd name="T18" fmla="*/ 450 w 1109"/>
              <a:gd name="T19" fmla="*/ 938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9" h="1090">
                <a:moveTo>
                  <a:pt x="918" y="204"/>
                </a:moveTo>
                <a:cubicBezTo>
                  <a:pt x="726" y="7"/>
                  <a:pt x="409" y="0"/>
                  <a:pt x="208" y="188"/>
                </a:cubicBezTo>
                <a:cubicBezTo>
                  <a:pt x="8" y="376"/>
                  <a:pt x="0" y="688"/>
                  <a:pt x="192" y="886"/>
                </a:cubicBezTo>
                <a:cubicBezTo>
                  <a:pt x="383" y="1083"/>
                  <a:pt x="701" y="1090"/>
                  <a:pt x="901" y="902"/>
                </a:cubicBezTo>
                <a:cubicBezTo>
                  <a:pt x="1101" y="713"/>
                  <a:pt x="1109" y="401"/>
                  <a:pt x="918" y="204"/>
                </a:cubicBezTo>
                <a:close/>
                <a:moveTo>
                  <a:pt x="450" y="938"/>
                </a:moveTo>
                <a:cubicBezTo>
                  <a:pt x="233" y="880"/>
                  <a:pt x="104" y="657"/>
                  <a:pt x="162" y="440"/>
                </a:cubicBezTo>
                <a:cubicBezTo>
                  <a:pt x="220" y="223"/>
                  <a:pt x="443" y="94"/>
                  <a:pt x="660" y="152"/>
                </a:cubicBezTo>
                <a:cubicBezTo>
                  <a:pt x="877" y="210"/>
                  <a:pt x="1006" y="433"/>
                  <a:pt x="948" y="650"/>
                </a:cubicBezTo>
                <a:cubicBezTo>
                  <a:pt x="890" y="867"/>
                  <a:pt x="667" y="996"/>
                  <a:pt x="450" y="93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Freeform 23"/>
          <p:cNvSpPr>
            <a:spLocks noEditPoints="1"/>
          </p:cNvSpPr>
          <p:nvPr/>
        </p:nvSpPr>
        <p:spPr bwMode="auto">
          <a:xfrm>
            <a:off x="2108424" y="1579514"/>
            <a:ext cx="1721974" cy="1695823"/>
          </a:xfrm>
          <a:custGeom>
            <a:avLst/>
            <a:gdLst>
              <a:gd name="T0" fmla="*/ 159 w 919"/>
              <a:gd name="T1" fmla="*/ 734 h 904"/>
              <a:gd name="T2" fmla="*/ 172 w 919"/>
              <a:gd name="T3" fmla="*/ 156 h 904"/>
              <a:gd name="T4" fmla="*/ 761 w 919"/>
              <a:gd name="T5" fmla="*/ 169 h 904"/>
              <a:gd name="T6" fmla="*/ 747 w 919"/>
              <a:gd name="T7" fmla="*/ 748 h 904"/>
              <a:gd name="T8" fmla="*/ 159 w 919"/>
              <a:gd name="T9" fmla="*/ 734 h 904"/>
              <a:gd name="T10" fmla="*/ 746 w 919"/>
              <a:gd name="T11" fmla="*/ 182 h 904"/>
              <a:gd name="T12" fmla="*/ 186 w 919"/>
              <a:gd name="T13" fmla="*/ 170 h 904"/>
              <a:gd name="T14" fmla="*/ 173 w 919"/>
              <a:gd name="T15" fmla="*/ 721 h 904"/>
              <a:gd name="T16" fmla="*/ 733 w 919"/>
              <a:gd name="T17" fmla="*/ 734 h 904"/>
              <a:gd name="T18" fmla="*/ 746 w 919"/>
              <a:gd name="T19" fmla="*/ 182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9" h="904">
                <a:moveTo>
                  <a:pt x="159" y="734"/>
                </a:moveTo>
                <a:cubicBezTo>
                  <a:pt x="0" y="571"/>
                  <a:pt x="6" y="312"/>
                  <a:pt x="172" y="156"/>
                </a:cubicBezTo>
                <a:cubicBezTo>
                  <a:pt x="338" y="0"/>
                  <a:pt x="602" y="6"/>
                  <a:pt x="761" y="169"/>
                </a:cubicBezTo>
                <a:cubicBezTo>
                  <a:pt x="919" y="332"/>
                  <a:pt x="913" y="592"/>
                  <a:pt x="747" y="748"/>
                </a:cubicBezTo>
                <a:cubicBezTo>
                  <a:pt x="581" y="904"/>
                  <a:pt x="317" y="898"/>
                  <a:pt x="159" y="734"/>
                </a:cubicBezTo>
                <a:close/>
                <a:moveTo>
                  <a:pt x="746" y="182"/>
                </a:moveTo>
                <a:cubicBezTo>
                  <a:pt x="595" y="27"/>
                  <a:pt x="344" y="21"/>
                  <a:pt x="186" y="170"/>
                </a:cubicBezTo>
                <a:cubicBezTo>
                  <a:pt x="28" y="318"/>
                  <a:pt x="22" y="566"/>
                  <a:pt x="173" y="721"/>
                </a:cubicBezTo>
                <a:cubicBezTo>
                  <a:pt x="324" y="877"/>
                  <a:pt x="575" y="882"/>
                  <a:pt x="733" y="734"/>
                </a:cubicBezTo>
                <a:cubicBezTo>
                  <a:pt x="892" y="585"/>
                  <a:pt x="897" y="338"/>
                  <a:pt x="746" y="18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Freeform 24"/>
          <p:cNvSpPr>
            <a:spLocks/>
          </p:cNvSpPr>
          <p:nvPr/>
        </p:nvSpPr>
        <p:spPr bwMode="auto">
          <a:xfrm>
            <a:off x="2459807" y="1983409"/>
            <a:ext cx="1071672" cy="903822"/>
          </a:xfrm>
          <a:custGeom>
            <a:avLst/>
            <a:gdLst>
              <a:gd name="T0" fmla="*/ 181 w 472"/>
              <a:gd name="T1" fmla="*/ 441 h 472"/>
              <a:gd name="T2" fmla="*/ 30 w 472"/>
              <a:gd name="T3" fmla="*/ 181 h 472"/>
              <a:gd name="T4" fmla="*/ 291 w 472"/>
              <a:gd name="T5" fmla="*/ 30 h 472"/>
              <a:gd name="T6" fmla="*/ 441 w 472"/>
              <a:gd name="T7" fmla="*/ 291 h 472"/>
              <a:gd name="T8" fmla="*/ 181 w 472"/>
              <a:gd name="T9" fmla="*/ 441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472">
                <a:moveTo>
                  <a:pt x="181" y="441"/>
                </a:moveTo>
                <a:cubicBezTo>
                  <a:pt x="67" y="411"/>
                  <a:pt x="0" y="294"/>
                  <a:pt x="30" y="181"/>
                </a:cubicBezTo>
                <a:cubicBezTo>
                  <a:pt x="60" y="67"/>
                  <a:pt x="177" y="0"/>
                  <a:pt x="291" y="30"/>
                </a:cubicBezTo>
                <a:cubicBezTo>
                  <a:pt x="404" y="60"/>
                  <a:pt x="472" y="177"/>
                  <a:pt x="441" y="291"/>
                </a:cubicBezTo>
                <a:cubicBezTo>
                  <a:pt x="411" y="404"/>
                  <a:pt x="294" y="472"/>
                  <a:pt x="181" y="44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2000" b="1" dirty="0">
              <a:solidFill>
                <a:schemeClr val="bg1"/>
              </a:solidFill>
              <a:latin typeface="Bauhaus 93" panose="04030905020B02020C02" pitchFamily="82" charset="0"/>
            </a:endParaRPr>
          </a:p>
          <a:p>
            <a:pPr defTabSz="342900"/>
            <a:r>
              <a:rPr lang="en-U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Ethic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84966" y="4029199"/>
            <a:ext cx="2268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n-US" altLang="zh-CN" sz="2400" b="1" dirty="0">
                <a:solidFill>
                  <a:srgbClr val="1F608B"/>
                </a:solidFill>
                <a:latin typeface="Calibri Light"/>
                <a:ea typeface="等线" panose="020B0503020204020204" pitchFamily="2" charset="-122"/>
                <a:cs typeface="Lato Regular"/>
              </a:rPr>
              <a:t>Royal Dutch Shell</a:t>
            </a:r>
            <a:endParaRPr lang="zh-CN" altLang="en-US" sz="2400" b="1" dirty="0">
              <a:solidFill>
                <a:srgbClr val="1F608B"/>
              </a:solidFill>
              <a:latin typeface="Calibri Light"/>
              <a:ea typeface="等线" panose="020B0503020204020204" pitchFamily="2" charset="-122"/>
              <a:cs typeface="Lato Regular"/>
            </a:endParaRPr>
          </a:p>
        </p:txBody>
      </p:sp>
      <p:sp>
        <p:nvSpPr>
          <p:cNvPr id="68" name="Freeform 29"/>
          <p:cNvSpPr>
            <a:spLocks noChangeArrowheads="1"/>
          </p:cNvSpPr>
          <p:nvPr/>
        </p:nvSpPr>
        <p:spPr bwMode="auto">
          <a:xfrm>
            <a:off x="5013377" y="3482253"/>
            <a:ext cx="350912" cy="362053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25718" tIns="12859" rIns="25718" bIns="12859" anchor="ctr"/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38038" y="2421966"/>
            <a:ext cx="90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n-US" altLang="zh-TW" sz="2400" b="1" dirty="0">
                <a:solidFill>
                  <a:srgbClr val="1F608B"/>
                </a:solidFill>
                <a:latin typeface="Calibri Light"/>
                <a:ea typeface="等线" panose="020B0503020204020204" pitchFamily="2" charset="-122"/>
                <a:cs typeface="Lato Regular"/>
              </a:rPr>
              <a:t>Enron</a:t>
            </a:r>
            <a:endParaRPr lang="zh-CN" altLang="en-US" sz="2400" b="1" dirty="0">
              <a:solidFill>
                <a:srgbClr val="1F608B"/>
              </a:solidFill>
              <a:latin typeface="Calibri Light"/>
              <a:ea typeface="等线" panose="020B0503020204020204" pitchFamily="2" charset="-122"/>
              <a:cs typeface="Lato Regular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074945" y="1696866"/>
            <a:ext cx="254530" cy="287820"/>
          </a:xfrm>
          <a:prstGeom prst="ellipse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000" b="1" dirty="0">
                <a:solidFill>
                  <a:srgbClr val="FFFFFF"/>
                </a:solidFill>
                <a:latin typeface="Calibri Light"/>
              </a:rPr>
              <a:t>1</a:t>
            </a:r>
          </a:p>
        </p:txBody>
      </p:sp>
      <p:sp>
        <p:nvSpPr>
          <p:cNvPr id="78" name="Freeform 154"/>
          <p:cNvSpPr>
            <a:spLocks noChangeArrowheads="1"/>
          </p:cNvSpPr>
          <p:nvPr/>
        </p:nvSpPr>
        <p:spPr bwMode="auto">
          <a:xfrm>
            <a:off x="5048189" y="2012552"/>
            <a:ext cx="281286" cy="381548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25718" tIns="12859" rIns="25718" bIns="12859" anchor="ctr"/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074945" y="3125853"/>
            <a:ext cx="296234" cy="257139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000" b="1" dirty="0">
                <a:solidFill>
                  <a:srgbClr val="FFFFFF"/>
                </a:solidFill>
                <a:latin typeface="Calibri Light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87714" y="2430924"/>
            <a:ext cx="1480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n-US" altLang="zh-CN" sz="2400" b="1" dirty="0">
                <a:solidFill>
                  <a:srgbClr val="1F608B"/>
                </a:solidFill>
                <a:latin typeface="Calibri Light"/>
                <a:ea typeface="等线" panose="020B0503020204020204" pitchFamily="2" charset="-122"/>
                <a:cs typeface="Lato Regular"/>
              </a:rPr>
              <a:t>WorldCom</a:t>
            </a:r>
            <a:endParaRPr lang="zh-CN" altLang="en-US" sz="2400" b="1" dirty="0">
              <a:solidFill>
                <a:srgbClr val="1F608B"/>
              </a:solidFill>
              <a:latin typeface="Calibri Light"/>
              <a:ea typeface="等线" panose="020B0503020204020204" pitchFamily="2" charset="-122"/>
              <a:cs typeface="Lato Regular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76477" y="3433329"/>
            <a:ext cx="236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n-US" altLang="zh-CN" sz="2400" b="1" dirty="0">
                <a:solidFill>
                  <a:srgbClr val="1F608B"/>
                </a:solidFill>
                <a:latin typeface="Calibri Light"/>
                <a:ea typeface="等线" panose="020B0503020204020204" pitchFamily="2" charset="-122"/>
                <a:cs typeface="Lato Regular"/>
              </a:rPr>
              <a:t>Mitsubishi</a:t>
            </a:r>
            <a:r>
              <a:rPr lang="en-US" altLang="zh-CN" sz="1200" b="1" dirty="0">
                <a:solidFill>
                  <a:srgbClr val="9FCBE9"/>
                </a:solidFill>
                <a:latin typeface="Calibri Light"/>
                <a:ea typeface="等线" panose="020B0503020204020204" pitchFamily="2" charset="-122"/>
                <a:cs typeface="Lato Regular"/>
              </a:rPr>
              <a:t> </a:t>
            </a:r>
            <a:r>
              <a:rPr lang="en-US" altLang="zh-CN" sz="2400" b="1" dirty="0">
                <a:solidFill>
                  <a:srgbClr val="1F608B"/>
                </a:solidFill>
                <a:latin typeface="Calibri Light"/>
                <a:ea typeface="等线" panose="020B0503020204020204" pitchFamily="2" charset="-122"/>
                <a:cs typeface="Lato Regular"/>
              </a:rPr>
              <a:t>Motors</a:t>
            </a:r>
            <a:endParaRPr lang="zh-CN" altLang="en-US" sz="2400" b="1" dirty="0">
              <a:solidFill>
                <a:srgbClr val="1F608B"/>
              </a:solidFill>
              <a:latin typeface="Calibri Light"/>
              <a:ea typeface="等线" panose="020B0503020204020204" pitchFamily="2" charset="-122"/>
              <a:cs typeface="Lato Regular"/>
            </a:endParaRPr>
          </a:p>
        </p:txBody>
      </p:sp>
      <p:sp>
        <p:nvSpPr>
          <p:cNvPr id="75" name="Freeform 101"/>
          <p:cNvSpPr>
            <a:spLocks noChangeArrowheads="1"/>
          </p:cNvSpPr>
          <p:nvPr/>
        </p:nvSpPr>
        <p:spPr bwMode="auto">
          <a:xfrm>
            <a:off x="6431763" y="2061893"/>
            <a:ext cx="392686" cy="300782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25718" tIns="12859" rIns="25718" bIns="12859" anchor="ctr"/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514219" y="1696865"/>
            <a:ext cx="268702" cy="262921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000" b="1" dirty="0">
                <a:solidFill>
                  <a:srgbClr val="FFFFFF"/>
                </a:solidFill>
                <a:latin typeface="Calibri Light"/>
              </a:rPr>
              <a:t>2</a:t>
            </a:r>
          </a:p>
        </p:txBody>
      </p:sp>
      <p:sp>
        <p:nvSpPr>
          <p:cNvPr id="87" name="Oval 86"/>
          <p:cNvSpPr/>
          <p:nvPr/>
        </p:nvSpPr>
        <p:spPr>
          <a:xfrm>
            <a:off x="6514219" y="3093861"/>
            <a:ext cx="310230" cy="289131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000" b="1" dirty="0">
                <a:solidFill>
                  <a:srgbClr val="FFFFFF"/>
                </a:solidFill>
                <a:latin typeface="Calibri Light"/>
              </a:rPr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34099" y="2402131"/>
            <a:ext cx="126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n-US" altLang="zh-CN" sz="2400" b="1" dirty="0">
                <a:solidFill>
                  <a:srgbClr val="1F608B"/>
                </a:solidFill>
                <a:latin typeface="Calibri Light"/>
                <a:ea typeface="等线" panose="020B0503020204020204" pitchFamily="2" charset="-122"/>
                <a:cs typeface="Lato Regular"/>
              </a:rPr>
              <a:t>Parmalat</a:t>
            </a:r>
            <a:endParaRPr lang="zh-CN" altLang="en-US" sz="2400" b="1" dirty="0">
              <a:solidFill>
                <a:srgbClr val="1F608B"/>
              </a:solidFill>
              <a:latin typeface="Calibri Light"/>
              <a:ea typeface="等线" panose="020B0503020204020204" pitchFamily="2" charset="-122"/>
              <a:cs typeface="Lato Regular"/>
            </a:endParaRPr>
          </a:p>
        </p:txBody>
      </p:sp>
      <p:sp>
        <p:nvSpPr>
          <p:cNvPr id="69" name="Freeform 46"/>
          <p:cNvSpPr>
            <a:spLocks noChangeArrowheads="1"/>
          </p:cNvSpPr>
          <p:nvPr/>
        </p:nvSpPr>
        <p:spPr bwMode="auto">
          <a:xfrm>
            <a:off x="7884961" y="2009428"/>
            <a:ext cx="364838" cy="348128"/>
          </a:xfrm>
          <a:custGeom>
            <a:avLst/>
            <a:gdLst>
              <a:gd name="T0" fmla="*/ 163754 w 461"/>
              <a:gd name="T1" fmla="*/ 150508 h 443"/>
              <a:gd name="T2" fmla="*/ 163754 w 461"/>
              <a:gd name="T3" fmla="*/ 150508 h 443"/>
              <a:gd name="T4" fmla="*/ 128116 w 461"/>
              <a:gd name="T5" fmla="*/ 111089 h 443"/>
              <a:gd name="T6" fmla="*/ 139845 w 461"/>
              <a:gd name="T7" fmla="*/ 87349 h 443"/>
              <a:gd name="T8" fmla="*/ 147965 w 461"/>
              <a:gd name="T9" fmla="*/ 67639 h 443"/>
              <a:gd name="T10" fmla="*/ 143905 w 461"/>
              <a:gd name="T11" fmla="*/ 59128 h 443"/>
              <a:gd name="T12" fmla="*/ 147965 w 461"/>
              <a:gd name="T13" fmla="*/ 39419 h 443"/>
              <a:gd name="T14" fmla="*/ 103756 w 461"/>
              <a:gd name="T15" fmla="*/ 0 h 443"/>
              <a:gd name="T16" fmla="*/ 59547 w 461"/>
              <a:gd name="T17" fmla="*/ 39419 h 443"/>
              <a:gd name="T18" fmla="*/ 63607 w 461"/>
              <a:gd name="T19" fmla="*/ 59128 h 443"/>
              <a:gd name="T20" fmla="*/ 59547 w 461"/>
              <a:gd name="T21" fmla="*/ 67639 h 443"/>
              <a:gd name="T22" fmla="*/ 67667 w 461"/>
              <a:gd name="T23" fmla="*/ 87349 h 443"/>
              <a:gd name="T24" fmla="*/ 79847 w 461"/>
              <a:gd name="T25" fmla="*/ 111089 h 443"/>
              <a:gd name="T26" fmla="*/ 43758 w 461"/>
              <a:gd name="T27" fmla="*/ 150508 h 443"/>
              <a:gd name="T28" fmla="*/ 0 w 461"/>
              <a:gd name="T29" fmla="*/ 178281 h 443"/>
              <a:gd name="T30" fmla="*/ 0 w 461"/>
              <a:gd name="T31" fmla="*/ 197990 h 443"/>
              <a:gd name="T32" fmla="*/ 103756 w 461"/>
              <a:gd name="T33" fmla="*/ 197990 h 443"/>
              <a:gd name="T34" fmla="*/ 207512 w 461"/>
              <a:gd name="T35" fmla="*/ 197990 h 443"/>
              <a:gd name="T36" fmla="*/ 207512 w 461"/>
              <a:gd name="T37" fmla="*/ 178281 h 443"/>
              <a:gd name="T38" fmla="*/ 163754 w 461"/>
              <a:gd name="T39" fmla="*/ 150508 h 4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25718" tIns="12859" rIns="25718" bIns="12859" anchor="ctr"/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19625" y="3960363"/>
            <a:ext cx="163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s-ES" altLang="zh-CN" sz="2400" b="1" dirty="0">
                <a:solidFill>
                  <a:srgbClr val="1F608B"/>
                </a:solidFill>
                <a:latin typeface="Calibri Light"/>
                <a:ea typeface="等线" panose="020B0503020204020204" pitchFamily="2" charset="-122"/>
                <a:cs typeface="Lato Regular"/>
              </a:rPr>
              <a:t>Volkswagen</a:t>
            </a:r>
            <a:r>
              <a:rPr lang="es-ES" altLang="zh-CN" sz="1200" b="1" dirty="0">
                <a:solidFill>
                  <a:srgbClr val="73B4E1"/>
                </a:solidFill>
                <a:latin typeface="Calibri Light"/>
                <a:cs typeface="Lato Regular"/>
              </a:rPr>
              <a:t> </a:t>
            </a:r>
            <a:endParaRPr lang="zh-CN" altLang="en-US" sz="1200" b="1" dirty="0">
              <a:solidFill>
                <a:srgbClr val="73B4E1"/>
              </a:solidFill>
              <a:latin typeface="Calibri Light"/>
              <a:ea typeface="等线" panose="020B0503020204020204" pitchFamily="2" charset="-122"/>
              <a:cs typeface="Lato Regular"/>
            </a:endParaRPr>
          </a:p>
        </p:txBody>
      </p:sp>
      <p:sp>
        <p:nvSpPr>
          <p:cNvPr id="81" name="Freeform 65"/>
          <p:cNvSpPr>
            <a:spLocks noChangeArrowheads="1"/>
          </p:cNvSpPr>
          <p:nvPr/>
        </p:nvSpPr>
        <p:spPr bwMode="auto">
          <a:xfrm>
            <a:off x="7901672" y="3507362"/>
            <a:ext cx="331417" cy="328631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25718" tIns="12859" rIns="25718" bIns="12859" anchor="ctr"/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953493" y="1696866"/>
            <a:ext cx="296306" cy="26292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000" b="1">
                <a:solidFill>
                  <a:srgbClr val="FFFFFF"/>
                </a:solidFill>
                <a:latin typeface="Calibri Light"/>
              </a:rPr>
              <a:t>3</a:t>
            </a:r>
          </a:p>
        </p:txBody>
      </p:sp>
      <p:sp>
        <p:nvSpPr>
          <p:cNvPr id="88" name="Oval 87"/>
          <p:cNvSpPr/>
          <p:nvPr/>
        </p:nvSpPr>
        <p:spPr>
          <a:xfrm>
            <a:off x="7953493" y="3093861"/>
            <a:ext cx="279596" cy="28913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000" b="1" dirty="0">
                <a:solidFill>
                  <a:srgbClr val="FFFFFF"/>
                </a:solidFill>
                <a:latin typeface="Calibri Light"/>
              </a:rPr>
              <a:t>4</a:t>
            </a:r>
          </a:p>
        </p:txBody>
      </p:sp>
      <p:cxnSp>
        <p:nvCxnSpPr>
          <p:cNvPr id="92" name="Straight Connector 91"/>
          <p:cNvCxnSpPr>
            <a:cxnSpLocks/>
            <a:stCxn id="27" idx="6"/>
            <a:endCxn id="82" idx="2"/>
          </p:cNvCxnSpPr>
          <p:nvPr/>
        </p:nvCxnSpPr>
        <p:spPr>
          <a:xfrm flipV="1">
            <a:off x="5329475" y="1828326"/>
            <a:ext cx="1184744" cy="1245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/>
            <a:stCxn id="82" idx="6"/>
            <a:endCxn id="83" idx="2"/>
          </p:cNvCxnSpPr>
          <p:nvPr/>
        </p:nvCxnSpPr>
        <p:spPr>
          <a:xfrm>
            <a:off x="6782921" y="1828326"/>
            <a:ext cx="117057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cxnSpLocks/>
            <a:stCxn id="83" idx="6"/>
          </p:cNvCxnSpPr>
          <p:nvPr/>
        </p:nvCxnSpPr>
        <p:spPr>
          <a:xfrm flipV="1">
            <a:off x="8249799" y="1810753"/>
            <a:ext cx="894202" cy="17573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/>
            <a:stCxn id="85" idx="6"/>
            <a:endCxn id="87" idx="2"/>
          </p:cNvCxnSpPr>
          <p:nvPr/>
        </p:nvCxnSpPr>
        <p:spPr>
          <a:xfrm flipV="1">
            <a:off x="5371179" y="3238427"/>
            <a:ext cx="1143040" cy="1599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/>
            <a:stCxn id="87" idx="6"/>
            <a:endCxn id="88" idx="2"/>
          </p:cNvCxnSpPr>
          <p:nvPr/>
        </p:nvCxnSpPr>
        <p:spPr>
          <a:xfrm>
            <a:off x="6824449" y="3238427"/>
            <a:ext cx="112904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cxnSpLocks/>
            <a:stCxn id="88" idx="6"/>
          </p:cNvCxnSpPr>
          <p:nvPr/>
        </p:nvCxnSpPr>
        <p:spPr>
          <a:xfrm>
            <a:off x="8233089" y="3238427"/>
            <a:ext cx="910912" cy="3067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reeform 123"/>
          <p:cNvSpPr>
            <a:spLocks noChangeArrowheads="1"/>
          </p:cNvSpPr>
          <p:nvPr/>
        </p:nvSpPr>
        <p:spPr bwMode="auto">
          <a:xfrm>
            <a:off x="6430469" y="3821026"/>
            <a:ext cx="352452" cy="360712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25718" tIns="12859" rIns="25718" bIns="12859" anchor="ctr"/>
          <a:lstStyle/>
          <a:p>
            <a:pPr defTabSz="342900"/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3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6" grpId="0"/>
      <p:bldP spid="68" grpId="0" animBg="1"/>
      <p:bldP spid="76" grpId="0"/>
      <p:bldP spid="27" grpId="0" animBg="1"/>
      <p:bldP spid="78" grpId="0" animBg="1"/>
      <p:bldP spid="85" grpId="0" animBg="1"/>
      <p:bldP spid="70" grpId="0"/>
      <p:bldP spid="72" grpId="0"/>
      <p:bldP spid="75" grpId="0" animBg="1"/>
      <p:bldP spid="82" grpId="0" animBg="1"/>
      <p:bldP spid="87" grpId="0" animBg="1"/>
      <p:bldP spid="64" grpId="0"/>
      <p:bldP spid="69" grpId="0" animBg="1"/>
      <p:bldP spid="79" grpId="0"/>
      <p:bldP spid="81" grpId="0" animBg="1"/>
      <p:bldP spid="83" grpId="0" animBg="1"/>
      <p:bldP spid="88" grpId="0" animBg="1"/>
      <p:bldP spid="1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AD7B966-74C1-9392-59BF-6FDDE2A59B24}"/>
              </a:ext>
            </a:extLst>
          </p:cNvPr>
          <p:cNvSpPr txBox="1"/>
          <p:nvPr/>
        </p:nvSpPr>
        <p:spPr>
          <a:xfrm>
            <a:off x="285750" y="364585"/>
            <a:ext cx="4572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TW" sz="2800" b="1" i="0" dirty="0">
                <a:solidFill>
                  <a:srgbClr val="374151"/>
                </a:solidFill>
                <a:effectLst/>
                <a:latin typeface="Söhne"/>
              </a:rPr>
              <a:t>Regarding the misconduct</a:t>
            </a:r>
          </a:p>
          <a:p>
            <a:endParaRPr lang="es-ES" altLang="zh-TW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s-ES" altLang="zh-TW" sz="2800" b="1" dirty="0">
                <a:solidFill>
                  <a:srgbClr val="374151"/>
                </a:solidFill>
                <a:latin typeface="Söhne"/>
              </a:rPr>
              <a:t>Who?</a:t>
            </a:r>
            <a:endParaRPr lang="es-ES" altLang="zh-TW" sz="28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Who is the mastermind behind the misconduct? 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Who are the victims? 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rgbClr val="374151"/>
                </a:solidFill>
                <a:latin typeface="Söhne"/>
              </a:rPr>
              <a:t>Who should be held responsible? 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rgbClr val="374151"/>
                </a:solidFill>
                <a:latin typeface="Söhne"/>
              </a:rPr>
              <a:t>What are the motives </a:t>
            </a:r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of the perpetrators</a:t>
            </a:r>
            <a:r>
              <a:rPr lang="zh-TW" alt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(</a:t>
            </a:r>
            <a:r>
              <a:rPr lang="es-ES" altLang="zh-TW" sz="2000" b="0" i="0" dirty="0">
                <a:solidFill>
                  <a:srgbClr val="374151"/>
                </a:solidFill>
                <a:effectLst/>
                <a:latin typeface="Söhne"/>
              </a:rPr>
              <a:t>rulebreaker</a:t>
            </a:r>
            <a:r>
              <a:rPr lang="en-US" altLang="zh-TW" sz="2000" b="0" i="0" dirty="0">
                <a:solidFill>
                  <a:srgbClr val="374151"/>
                </a:solidFill>
                <a:effectLst/>
                <a:latin typeface="Söhne"/>
              </a:rPr>
              <a:t>)? </a:t>
            </a:r>
          </a:p>
        </p:txBody>
      </p:sp>
      <p:pic>
        <p:nvPicPr>
          <p:cNvPr id="6146" name="Picture 2" descr="Reducing Corporate Misconduct | IMA">
            <a:extLst>
              <a:ext uri="{FF2B5EF4-FFF2-40B4-BE49-F238E27FC236}">
                <a16:creationId xmlns:a16="http://schemas.microsoft.com/office/drawing/2014/main" id="{4E0F4C29-6FF6-B55D-E80B-B1D7B899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091766"/>
            <a:ext cx="4014788" cy="2959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75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0619B44-9B01-24C4-372C-8DA43E9FE015}"/>
              </a:ext>
            </a:extLst>
          </p:cNvPr>
          <p:cNvSpPr txBox="1"/>
          <p:nvPr/>
        </p:nvSpPr>
        <p:spPr>
          <a:xfrm>
            <a:off x="223837" y="368885"/>
            <a:ext cx="869632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The reasons?</a:t>
            </a:r>
          </a:p>
          <a:p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What are the reasons leading to the occurrence of the misconduct? 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Legal loopholes?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Inadequate law enforcement?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Distorted behavioral incentives? </a:t>
            </a:r>
          </a:p>
          <a:p>
            <a:r>
              <a:rPr lang="en-US" altLang="zh-TW" sz="2800" b="1" dirty="0">
                <a:solidFill>
                  <a:srgbClr val="374151"/>
                </a:solidFill>
                <a:latin typeface="Söhne"/>
                <a:ea typeface="新細明體" panose="02020500000000000000" pitchFamily="18" charset="-120"/>
              </a:rPr>
              <a:t>Culture prospect?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Is the occurrence of the misconduct an individual act or a collaborative effort?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Is there a culture of corruption within the organization? 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Is corporate ethics being neglected? 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Are these misconduct cases isolated incidents or a widespread phenomenon?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zh-TW" sz="2000" dirty="0">
                <a:solidFill>
                  <a:srgbClr val="374151"/>
                </a:solidFill>
                <a:latin typeface="Söhne"/>
                <a:ea typeface="新細明體" panose="02020500000000000000" pitchFamily="18" charset="-120"/>
              </a:rPr>
              <a:t>What are the short-term and long-term impacts of the misconduct on society? </a:t>
            </a:r>
            <a:endParaRPr lang="zh-TW" altLang="en-US" sz="2000" dirty="0">
              <a:solidFill>
                <a:srgbClr val="374151"/>
              </a:solidFill>
              <a:latin typeface="Söhne"/>
              <a:ea typeface="新細明體" panose="02020500000000000000" pitchFamily="18" charset="-120"/>
            </a:endParaRPr>
          </a:p>
          <a:p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How can we prevent these misconduct cases from happening again?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8468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A222F3F-F31C-5879-227D-ACDD048D63EC}"/>
              </a:ext>
            </a:extLst>
          </p:cNvPr>
          <p:cNvSpPr txBox="1"/>
          <p:nvPr/>
        </p:nvSpPr>
        <p:spPr>
          <a:xfrm>
            <a:off x="247649" y="221434"/>
            <a:ext cx="62007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TW" sz="2400" b="1" i="0" dirty="0">
                <a:solidFill>
                  <a:srgbClr val="374151"/>
                </a:solidFill>
                <a:effectLst/>
                <a:latin typeface="Söhne"/>
              </a:rPr>
              <a:t>Unethical business practices-related items.</a:t>
            </a:r>
          </a:p>
          <a:p>
            <a:endParaRPr lang="es-ES" altLang="zh-TW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altLang="zh-TW" sz="2400" b="0" i="0" dirty="0">
                <a:solidFill>
                  <a:srgbClr val="374151"/>
                </a:solidFill>
                <a:effectLst/>
                <a:latin typeface="Söhne"/>
              </a:rPr>
              <a:t>Individual self-interest infringes upon the common good of the public.</a:t>
            </a:r>
          </a:p>
          <a:p>
            <a:pPr algn="l">
              <a:buFont typeface="+mj-lt"/>
              <a:buAutoNum type="arabicPeriod"/>
            </a:pPr>
            <a:r>
              <a:rPr lang="en-US" altLang="zh-TW" sz="2400" b="0" i="0" dirty="0">
                <a:solidFill>
                  <a:srgbClr val="374151"/>
                </a:solidFill>
                <a:effectLst/>
                <a:latin typeface="Söhne"/>
              </a:rPr>
              <a:t>Evil deeds erode morality.</a:t>
            </a:r>
          </a:p>
          <a:p>
            <a:pPr algn="l">
              <a:buFont typeface="+mj-lt"/>
              <a:buAutoNum type="arabicPeriod"/>
            </a:pPr>
            <a:r>
              <a:rPr lang="en-US" altLang="zh-TW" sz="2400" b="0" i="0" dirty="0">
                <a:solidFill>
                  <a:srgbClr val="374151"/>
                </a:solidFill>
                <a:effectLst/>
                <a:latin typeface="Söhne"/>
              </a:rPr>
              <a:t>Greed buries conscience.</a:t>
            </a:r>
          </a:p>
          <a:p>
            <a:pPr algn="l">
              <a:buFont typeface="+mj-lt"/>
              <a:buAutoNum type="arabicPeriod"/>
            </a:pPr>
            <a:r>
              <a:rPr lang="en-US" altLang="zh-TW" sz="2400" b="0" i="0" dirty="0">
                <a:solidFill>
                  <a:srgbClr val="374151"/>
                </a:solidFill>
                <a:effectLst/>
                <a:latin typeface="Söhne"/>
              </a:rPr>
              <a:t>Abuse of power violates justice.</a:t>
            </a:r>
          </a:p>
          <a:p>
            <a:pPr algn="l">
              <a:buFont typeface="+mj-lt"/>
              <a:buAutoNum type="arabicPeriod"/>
            </a:pPr>
            <a:r>
              <a:rPr lang="en-US" altLang="zh-TW" sz="2400" b="0" i="0" dirty="0">
                <a:solidFill>
                  <a:srgbClr val="374151"/>
                </a:solidFill>
                <a:effectLst/>
                <a:latin typeface="Söhne"/>
              </a:rPr>
              <a:t>Values become distorted.</a:t>
            </a:r>
          </a:p>
          <a:p>
            <a:pPr algn="l">
              <a:buFont typeface="+mj-lt"/>
              <a:buAutoNum type="arabicPeriod"/>
            </a:pPr>
            <a:r>
              <a:rPr lang="en-US" altLang="zh-TW" sz="2400" b="0" i="0" dirty="0">
                <a:solidFill>
                  <a:srgbClr val="374151"/>
                </a:solidFill>
                <a:effectLst/>
                <a:latin typeface="Söhne"/>
              </a:rPr>
              <a:t>Ignorance towards morality.</a:t>
            </a:r>
          </a:p>
          <a:p>
            <a:pPr algn="l">
              <a:buFont typeface="+mj-lt"/>
              <a:buAutoNum type="arabicPeriod"/>
            </a:pPr>
            <a:r>
              <a:rPr lang="en-US" altLang="zh-TW" sz="2400" b="0" i="0" dirty="0">
                <a:solidFill>
                  <a:srgbClr val="374151"/>
                </a:solidFill>
                <a:effectLst/>
                <a:latin typeface="Söhne"/>
              </a:rPr>
              <a:t>Numb and indifferent towards morality.</a:t>
            </a:r>
          </a:p>
          <a:p>
            <a:pPr algn="l">
              <a:buFont typeface="+mj-lt"/>
              <a:buAutoNum type="arabicPeriod"/>
            </a:pPr>
            <a:r>
              <a:rPr lang="en-US" altLang="zh-TW" sz="2400" b="0" i="0" dirty="0">
                <a:solidFill>
                  <a:srgbClr val="374151"/>
                </a:solidFill>
                <a:effectLst/>
                <a:latin typeface="Söhne"/>
              </a:rPr>
              <a:t>Lacking the ability to grasp ethics in situations of moral ambiguity and ethical conflicts.</a:t>
            </a:r>
          </a:p>
        </p:txBody>
      </p:sp>
      <p:pic>
        <p:nvPicPr>
          <p:cNvPr id="7170" name="Picture 2" descr="Know Your Business: 7 Workplace Misconduct Risks | ACC Docket">
            <a:extLst>
              <a:ext uri="{FF2B5EF4-FFF2-40B4-BE49-F238E27FC236}">
                <a16:creationId xmlns:a16="http://schemas.microsoft.com/office/drawing/2014/main" id="{34384F2D-CC3A-327E-A2C8-70C92DAA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/>
          <a:stretch/>
        </p:blipFill>
        <p:spPr bwMode="auto">
          <a:xfrm>
            <a:off x="5810250" y="1295400"/>
            <a:ext cx="3193199" cy="2609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1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B8CCB7E-879A-6493-2AE9-67EAED9E7B5E}"/>
              </a:ext>
            </a:extLst>
          </p:cNvPr>
          <p:cNvSpPr/>
          <p:nvPr/>
        </p:nvSpPr>
        <p:spPr>
          <a:xfrm>
            <a:off x="532435" y="439838"/>
            <a:ext cx="8148578" cy="4271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9C29B1-616B-BDCE-C98C-05835E1F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5" y="3572348"/>
            <a:ext cx="6410031" cy="994172"/>
          </a:xfrm>
        </p:spPr>
        <p:txBody>
          <a:bodyPr/>
          <a:lstStyle/>
          <a:p>
            <a:r>
              <a:rPr lang="en-US" altLang="zh-TW" sz="3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Define Business  Ethics</a:t>
            </a:r>
            <a:b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E7042A-D122-A757-E460-03C6D1C4BE63}"/>
              </a:ext>
            </a:extLst>
          </p:cNvPr>
          <p:cNvSpPr/>
          <p:nvPr/>
        </p:nvSpPr>
        <p:spPr>
          <a:xfrm>
            <a:off x="1151147" y="1248311"/>
            <a:ext cx="4596218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PART</a:t>
            </a:r>
            <a:r>
              <a:rPr lang="zh-TW" altLang="en-US" sz="80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en-US" altLang="zh-TW" sz="80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1</a:t>
            </a:r>
            <a:endParaRPr lang="zh-TW" altLang="en-US" sz="80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04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08A8C56-2F83-4C36-171B-C35E337D0CDE}"/>
              </a:ext>
            </a:extLst>
          </p:cNvPr>
          <p:cNvSpPr txBox="1"/>
          <p:nvPr/>
        </p:nvSpPr>
        <p:spPr>
          <a:xfrm>
            <a:off x="119063" y="164284"/>
            <a:ext cx="8905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i="0" dirty="0">
                <a:solidFill>
                  <a:srgbClr val="374151"/>
                </a:solidFill>
                <a:effectLst/>
                <a:latin typeface="Söhne"/>
              </a:rPr>
              <a:t>Reasons for corporations neglecting social responsibility</a:t>
            </a:r>
            <a:r>
              <a:rPr lang="en-US" altLang="zh-TW" b="1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zh-TW" altLang="en-US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508B225-3D79-3A0B-47D7-7EA463313033}"/>
              </a:ext>
            </a:extLst>
          </p:cNvPr>
          <p:cNvSpPr txBox="1"/>
          <p:nvPr/>
        </p:nvSpPr>
        <p:spPr>
          <a:xfrm>
            <a:off x="77391" y="786471"/>
            <a:ext cx="49899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altLang="zh-TW" sz="2400" i="0" dirty="0">
                <a:solidFill>
                  <a:srgbClr val="374151"/>
                </a:solidFill>
                <a:effectLst/>
                <a:latin typeface="Söhne"/>
              </a:rPr>
              <a:t>Ethics and profitability are mutually exclusive.</a:t>
            </a:r>
          </a:p>
          <a:p>
            <a:pPr algn="l">
              <a:buFont typeface="+mj-lt"/>
              <a:buAutoNum type="arabicPeriod"/>
            </a:pPr>
            <a:r>
              <a:rPr lang="en-US" altLang="zh-TW" sz="2400" b="1" i="0" dirty="0">
                <a:solidFill>
                  <a:srgbClr val="374151"/>
                </a:solidFill>
                <a:effectLst/>
                <a:highlight>
                  <a:srgbClr val="C0C0C0"/>
                </a:highlight>
                <a:latin typeface="Söhne"/>
              </a:rPr>
              <a:t>As long as a company is not breaking the law, it is acceptable for it to act immorally.</a:t>
            </a:r>
          </a:p>
          <a:p>
            <a:pPr algn="l">
              <a:buFont typeface="+mj-lt"/>
              <a:buAutoNum type="arabicPeriod"/>
            </a:pPr>
            <a:r>
              <a:rPr lang="en-US" altLang="zh-TW" sz="2400" i="0" dirty="0">
                <a:solidFill>
                  <a:srgbClr val="374151"/>
                </a:solidFill>
                <a:effectLst/>
                <a:latin typeface="Söhne"/>
              </a:rPr>
              <a:t>Using public relations skills and online relationships can resolve any issues.</a:t>
            </a:r>
          </a:p>
          <a:p>
            <a:pPr algn="l">
              <a:buFont typeface="+mj-lt"/>
              <a:buAutoNum type="arabicPeriod"/>
            </a:pPr>
            <a:r>
              <a:rPr lang="en-US" altLang="zh-TW" sz="2400" b="1" i="0" dirty="0">
                <a:solidFill>
                  <a:srgbClr val="374151"/>
                </a:solidFill>
                <a:effectLst/>
                <a:highlight>
                  <a:srgbClr val="C0C0C0"/>
                </a:highlight>
                <a:latin typeface="Söhne"/>
              </a:rPr>
              <a:t>Concerns about ethics should be the responsibility of society and the government.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9AE84AC-DE2E-7807-F698-4FC74822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786471"/>
            <a:ext cx="2867025" cy="4192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28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7866613-EFCC-1715-F282-DDA516E1A197}"/>
              </a:ext>
            </a:extLst>
          </p:cNvPr>
          <p:cNvSpPr txBox="1"/>
          <p:nvPr/>
        </p:nvSpPr>
        <p:spPr>
          <a:xfrm>
            <a:off x="657224" y="95250"/>
            <a:ext cx="8048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Several popular myths about ethics in business.</a:t>
            </a:r>
            <a:endParaRPr lang="zh-TW" altLang="en-US" sz="2800" dirty="0"/>
          </a:p>
        </p:txBody>
      </p:sp>
      <p:pic>
        <p:nvPicPr>
          <p:cNvPr id="9218" name="Picture 2" descr="5 Vocabulary Teaching Myths">
            <a:extLst>
              <a:ext uri="{FF2B5EF4-FFF2-40B4-BE49-F238E27FC236}">
                <a16:creationId xmlns:a16="http://schemas.microsoft.com/office/drawing/2014/main" id="{23EFD8E9-A650-2C41-2499-E7883697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802473"/>
            <a:ext cx="5853112" cy="38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71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2BB0764-4F68-CDF6-6A12-A6A0BAFEDAFB}"/>
              </a:ext>
            </a:extLst>
          </p:cNvPr>
          <p:cNvSpPr txBox="1"/>
          <p:nvPr/>
        </p:nvSpPr>
        <p:spPr>
          <a:xfrm>
            <a:off x="374755" y="802035"/>
            <a:ext cx="43471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>
                <a:solidFill>
                  <a:srgbClr val="374151"/>
                </a:solidFill>
                <a:effectLst/>
                <a:latin typeface="Tw Cen MT Condensed Extra Bold" panose="020B0803020202020204" pitchFamily="34" charset="0"/>
              </a:rPr>
              <a:t>1)</a:t>
            </a:r>
            <a:r>
              <a:rPr lang="en-US" altLang="zh-TW" sz="3200" b="0" i="0" dirty="0">
                <a:solidFill>
                  <a:srgbClr val="37415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&amp; ethics are inherently contradictory, and the term "business ethics" or "corporate ethics" is an oxymoron. (contradicted)</a:t>
            </a:r>
            <a:endParaRPr lang="zh-TW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4701439-9A82-1B6D-E0B1-3D59E42D6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197" y="961181"/>
            <a:ext cx="4497048" cy="351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916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Ethics in the 21st Century">
            <a:extLst>
              <a:ext uri="{FF2B5EF4-FFF2-40B4-BE49-F238E27FC236}">
                <a16:creationId xmlns:a16="http://schemas.microsoft.com/office/drawing/2014/main" id="{0C244EEF-4AEE-FE7B-7C68-F87E8F4A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61" y="1169233"/>
            <a:ext cx="5009058" cy="25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FED7C68-05E5-B508-ED5F-90855E68A84C}"/>
              </a:ext>
            </a:extLst>
          </p:cNvPr>
          <p:cNvSpPr txBox="1"/>
          <p:nvPr/>
        </p:nvSpPr>
        <p:spPr>
          <a:xfrm>
            <a:off x="719528" y="215126"/>
            <a:ext cx="71503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2) Business ethics is not equivalent to simply obeying the law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C80700-C1A2-F1A4-6713-1EF01D185707}"/>
              </a:ext>
            </a:extLst>
          </p:cNvPr>
          <p:cNvSpPr txBox="1"/>
          <p:nvPr/>
        </p:nvSpPr>
        <p:spPr>
          <a:xfrm>
            <a:off x="1124263" y="3974267"/>
            <a:ext cx="71503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prstClr val="black"/>
                </a:solidFill>
                <a:latin typeface="Söhne"/>
                <a:ea typeface="新細明體" panose="02020500000000000000" pitchFamily="18" charset="-120"/>
              </a:rPr>
              <a:t>Not all actions can or should be regulated by the law</a:t>
            </a:r>
            <a:endParaRPr lang="zh-TW" altLang="en-US" sz="2800" b="1" dirty="0">
              <a:solidFill>
                <a:prstClr val="black"/>
              </a:solidFill>
              <a:latin typeface="Söhne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77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oney Ethics">
            <a:extLst>
              <a:ext uri="{FF2B5EF4-FFF2-40B4-BE49-F238E27FC236}">
                <a16:creationId xmlns:a16="http://schemas.microsoft.com/office/drawing/2014/main" id="{ABDF3A00-7E1B-A53D-A609-C2E358CA3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43" y="-50357"/>
            <a:ext cx="5193857" cy="51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C2B4FCB-019D-23CF-026A-2ED387743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8491"/>
            <a:ext cx="3674528" cy="226124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CEB2552-1CE8-8F13-6116-95CA6D7954BB}"/>
              </a:ext>
            </a:extLst>
          </p:cNvPr>
          <p:cNvSpPr txBox="1"/>
          <p:nvPr/>
        </p:nvSpPr>
        <p:spPr>
          <a:xfrm>
            <a:off x="277318" y="252823"/>
            <a:ext cx="34402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i="0" dirty="0">
                <a:solidFill>
                  <a:srgbClr val="374151"/>
                </a:solidFill>
                <a:effectLst/>
                <a:latin typeface="Söhne"/>
              </a:rPr>
              <a:t>3) </a:t>
            </a:r>
          </a:p>
          <a:p>
            <a:r>
              <a:rPr lang="en-US" altLang="zh-TW" sz="2800" b="1" i="0" dirty="0">
                <a:solidFill>
                  <a:srgbClr val="374151"/>
                </a:solidFill>
                <a:effectLst/>
                <a:latin typeface="Söhne"/>
              </a:rPr>
              <a:t>Business and ethics are unrelated</a:t>
            </a:r>
            <a:endParaRPr lang="zh-TW" altLang="en-US" sz="2800" b="1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D2F8991-C1B2-3500-7F4F-67030C83B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55" y="2546571"/>
            <a:ext cx="3758968" cy="187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5952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DD77E34-C251-9240-BD3C-AF6990D07717}"/>
              </a:ext>
            </a:extLst>
          </p:cNvPr>
          <p:cNvSpPr txBox="1"/>
          <p:nvPr/>
        </p:nvSpPr>
        <p:spPr>
          <a:xfrm>
            <a:off x="157397" y="1971067"/>
            <a:ext cx="30804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4) The "Profit First, Ethics Later" theory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0A0BAEA-1038-C356-412E-8A4D88848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164" y="1087020"/>
            <a:ext cx="4571999" cy="324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87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B8CCB7E-879A-6493-2AE9-67EAED9E7B5E}"/>
              </a:ext>
            </a:extLst>
          </p:cNvPr>
          <p:cNvSpPr/>
          <p:nvPr/>
        </p:nvSpPr>
        <p:spPr>
          <a:xfrm>
            <a:off x="532435" y="439838"/>
            <a:ext cx="8148578" cy="4271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9C29B1-616B-BDCE-C98C-05835E1F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650" y="2901017"/>
            <a:ext cx="6410031" cy="994172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Why Law Cannot Replace Business Ethics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E7042A-D122-A757-E460-03C6D1C4BE63}"/>
              </a:ext>
            </a:extLst>
          </p:cNvPr>
          <p:cNvSpPr/>
          <p:nvPr/>
        </p:nvSpPr>
        <p:spPr>
          <a:xfrm>
            <a:off x="1151147" y="1248311"/>
            <a:ext cx="4596218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PART</a:t>
            </a:r>
            <a:r>
              <a:rPr kumimoji="0" lang="zh-TW" altLang="en-US" sz="8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8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80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610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>
            <a:extLst>
              <a:ext uri="{FF2B5EF4-FFF2-40B4-BE49-F238E27FC236}">
                <a16:creationId xmlns:a16="http://schemas.microsoft.com/office/drawing/2014/main" id="{A13E8BC4-5457-A198-BB05-45CAA8114B30}"/>
              </a:ext>
            </a:extLst>
          </p:cNvPr>
          <p:cNvSpPr/>
          <p:nvPr/>
        </p:nvSpPr>
        <p:spPr>
          <a:xfrm>
            <a:off x="711843" y="389922"/>
            <a:ext cx="711844" cy="71184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D3B727D-AF1E-D960-BEBE-4E71A2B70976}"/>
              </a:ext>
            </a:extLst>
          </p:cNvPr>
          <p:cNvSpPr txBox="1"/>
          <p:nvPr/>
        </p:nvSpPr>
        <p:spPr>
          <a:xfrm>
            <a:off x="1637817" y="270769"/>
            <a:ext cx="60940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374151"/>
                </a:solidFill>
                <a:latin typeface="Söhne"/>
              </a:rPr>
              <a:t>Relying solely on the law is insufficient to restrain corporate behavior that harms society           </a:t>
            </a:r>
            <a:endParaRPr lang="zh-TW" altLang="en-US" sz="2800" b="1" dirty="0">
              <a:solidFill>
                <a:srgbClr val="374151"/>
              </a:solidFill>
              <a:latin typeface="Söhne"/>
            </a:endParaRPr>
          </a:p>
        </p:txBody>
      </p:sp>
      <p:pic>
        <p:nvPicPr>
          <p:cNvPr id="5" name="圖形 4" descr="正義天平">
            <a:extLst>
              <a:ext uri="{FF2B5EF4-FFF2-40B4-BE49-F238E27FC236}">
                <a16:creationId xmlns:a16="http://schemas.microsoft.com/office/drawing/2014/main" id="{45037CFF-FEEE-2680-0813-508CEF891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312" y="389922"/>
            <a:ext cx="711844" cy="711844"/>
          </a:xfrm>
          <a:prstGeom prst="rect">
            <a:avLst/>
          </a:prstGeom>
        </p:spPr>
      </p:pic>
      <p:pic>
        <p:nvPicPr>
          <p:cNvPr id="2050" name="Picture 2" descr="law-book - PlannersWeb">
            <a:extLst>
              <a:ext uri="{FF2B5EF4-FFF2-40B4-BE49-F238E27FC236}">
                <a16:creationId xmlns:a16="http://schemas.microsoft.com/office/drawing/2014/main" id="{2E3B4E7A-364B-8FE1-8C85-3B594A04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5" y="1807456"/>
            <a:ext cx="3379866" cy="2567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680D8C6-9CDE-30FF-0D58-0058C7F6384C}"/>
              </a:ext>
            </a:extLst>
          </p:cNvPr>
          <p:cNvSpPr txBox="1"/>
          <p:nvPr/>
        </p:nvSpPr>
        <p:spPr>
          <a:xfrm>
            <a:off x="4022205" y="1967896"/>
            <a:ext cx="46952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i="0" dirty="0">
                <a:solidFill>
                  <a:srgbClr val="374151"/>
                </a:solidFill>
                <a:effectLst/>
                <a:latin typeface="Söhne"/>
              </a:rPr>
              <a:t>Because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Business is closely intertwined with society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TW" sz="2800" dirty="0">
                <a:solidFill>
                  <a:srgbClr val="374151"/>
                </a:solidFill>
                <a:latin typeface="Söhne"/>
              </a:rPr>
              <a:t>T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he law can only provide corporations with the minimum level of restraint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6523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5CA0460-A9E3-0D85-046B-727985ACB951}"/>
              </a:ext>
            </a:extLst>
          </p:cNvPr>
          <p:cNvSpPr txBox="1"/>
          <p:nvPr/>
        </p:nvSpPr>
        <p:spPr>
          <a:xfrm>
            <a:off x="1883664" y="553212"/>
            <a:ext cx="685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374151"/>
                </a:solidFill>
                <a:latin typeface="Söhne"/>
              </a:rPr>
              <a:t>Why can't the law restrain a company's ethics?</a:t>
            </a:r>
            <a:endParaRPr lang="zh-TW" altLang="en-US" sz="2800" b="1" dirty="0">
              <a:solidFill>
                <a:srgbClr val="374151"/>
              </a:solidFill>
              <a:latin typeface="Söhne"/>
            </a:endParaRPr>
          </a:p>
        </p:txBody>
      </p:sp>
      <p:pic>
        <p:nvPicPr>
          <p:cNvPr id="5" name="圖形 4" descr="目標對象">
            <a:extLst>
              <a:ext uri="{FF2B5EF4-FFF2-40B4-BE49-F238E27FC236}">
                <a16:creationId xmlns:a16="http://schemas.microsoft.com/office/drawing/2014/main" id="{93A888DC-8629-9964-45FE-A444F9C64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672" y="553212"/>
            <a:ext cx="914400" cy="9144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F16D294-3729-51F2-7078-1B732C9AF576}"/>
              </a:ext>
            </a:extLst>
          </p:cNvPr>
          <p:cNvSpPr txBox="1"/>
          <p:nvPr/>
        </p:nvSpPr>
        <p:spPr>
          <a:xfrm>
            <a:off x="657616" y="1879252"/>
            <a:ext cx="63664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The issue of time lag in legislation</a:t>
            </a: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Limitations in legislation</a:t>
            </a: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en-US" altLang="zh-TW" sz="2800" dirty="0">
                <a:solidFill>
                  <a:srgbClr val="374151"/>
                </a:solidFill>
                <a:latin typeface="Söhne"/>
              </a:rPr>
              <a:t>C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hallenges in law enforcement</a:t>
            </a:r>
            <a:endParaRPr lang="zh-TW" altLang="en-US" sz="2800" dirty="0"/>
          </a:p>
        </p:txBody>
      </p:sp>
      <p:pic>
        <p:nvPicPr>
          <p:cNvPr id="5122" name="Picture 2" descr="Law Of Limitation: Is It Exhaustive?">
            <a:extLst>
              <a:ext uri="{FF2B5EF4-FFF2-40B4-BE49-F238E27FC236}">
                <a16:creationId xmlns:a16="http://schemas.microsoft.com/office/drawing/2014/main" id="{097FA530-899C-7508-E1D9-3FFB9FAA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50" y="2971061"/>
            <a:ext cx="2787042" cy="1781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24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B8CCB7E-879A-6493-2AE9-67EAED9E7B5E}"/>
              </a:ext>
            </a:extLst>
          </p:cNvPr>
          <p:cNvSpPr/>
          <p:nvPr/>
        </p:nvSpPr>
        <p:spPr>
          <a:xfrm>
            <a:off x="532435" y="439838"/>
            <a:ext cx="8148578" cy="4271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9C29B1-616B-BDCE-C98C-05835E1F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650" y="2901017"/>
            <a:ext cx="6410031" cy="9941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TW" sz="3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Society's expectations of corporate ethics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E7042A-D122-A757-E460-03C6D1C4BE63}"/>
              </a:ext>
            </a:extLst>
          </p:cNvPr>
          <p:cNvSpPr/>
          <p:nvPr/>
        </p:nvSpPr>
        <p:spPr>
          <a:xfrm>
            <a:off x="1151147" y="1248311"/>
            <a:ext cx="4596218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PART</a:t>
            </a:r>
            <a:r>
              <a:rPr kumimoji="0" lang="zh-TW" altLang="en-US" sz="8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8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80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2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09458" y="1573058"/>
            <a:ext cx="1446610" cy="1447798"/>
            <a:chOff x="1209458" y="1573058"/>
            <a:chExt cx="1446610" cy="1447798"/>
          </a:xfrm>
        </p:grpSpPr>
        <p:sp>
          <p:nvSpPr>
            <p:cNvPr id="5" name="椭圆 4"/>
            <p:cNvSpPr/>
            <p:nvPr/>
          </p:nvSpPr>
          <p:spPr bwMode="auto">
            <a:xfrm>
              <a:off x="1209458" y="1573058"/>
              <a:ext cx="1446610" cy="1447798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KSO_Shape"/>
            <p:cNvSpPr>
              <a:spLocks/>
            </p:cNvSpPr>
            <p:nvPr/>
          </p:nvSpPr>
          <p:spPr bwMode="auto">
            <a:xfrm>
              <a:off x="1539262" y="1930244"/>
              <a:ext cx="787003" cy="788193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7"/>
          <p:cNvGrpSpPr>
            <a:grpSpLocks/>
          </p:cNvGrpSpPr>
          <p:nvPr/>
        </p:nvGrpSpPr>
        <p:grpSpPr bwMode="auto"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10" name="椭圆 9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66"/>
          <p:cNvGrpSpPr>
            <a:grpSpLocks/>
          </p:cNvGrpSpPr>
          <p:nvPr/>
        </p:nvGrpSpPr>
        <p:grpSpPr bwMode="auto"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13" name="椭圆 12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69"/>
          <p:cNvGrpSpPr>
            <a:grpSpLocks/>
          </p:cNvGrpSpPr>
          <p:nvPr/>
        </p:nvGrpSpPr>
        <p:grpSpPr bwMode="auto"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16" name="椭圆 15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83"/>
          <p:cNvSpPr txBox="1">
            <a:spLocks noChangeArrowheads="1"/>
          </p:cNvSpPr>
          <p:nvPr/>
        </p:nvSpPr>
        <p:spPr bwMode="auto">
          <a:xfrm>
            <a:off x="2719055" y="2811547"/>
            <a:ext cx="22857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s-E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Basic ideas</a:t>
            </a:r>
          </a:p>
          <a:p>
            <a:r>
              <a:rPr lang="es-E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Business Ethics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4"/>
          <p:cNvSpPr txBox="1">
            <a:spLocks noChangeArrowheads="1"/>
          </p:cNvSpPr>
          <p:nvPr/>
        </p:nvSpPr>
        <p:spPr bwMode="auto">
          <a:xfrm>
            <a:off x="6007100" y="2779160"/>
            <a:ext cx="2628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components of business ethics 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62"/>
          <p:cNvGrpSpPr>
            <a:grpSpLocks/>
          </p:cNvGrpSpPr>
          <p:nvPr/>
        </p:nvGrpSpPr>
        <p:grpSpPr bwMode="auto">
          <a:xfrm>
            <a:off x="2163149" y="1493286"/>
            <a:ext cx="542232" cy="482202"/>
            <a:chOff x="2570573" y="2639961"/>
            <a:chExt cx="674167" cy="599346"/>
          </a:xfrm>
        </p:grpSpPr>
        <p:sp>
          <p:nvSpPr>
            <p:cNvPr id="22" name="椭圆 21"/>
            <p:cNvSpPr/>
            <p:nvPr/>
          </p:nvSpPr>
          <p:spPr>
            <a:xfrm>
              <a:off x="2570573" y="2639961"/>
              <a:ext cx="599531" cy="599346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CF4D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64"/>
            <p:cNvSpPr txBox="1">
              <a:spLocks noChangeArrowheads="1"/>
            </p:cNvSpPr>
            <p:nvPr/>
          </p:nvSpPr>
          <p:spPr bwMode="auto">
            <a:xfrm>
              <a:off x="2656885" y="2737466"/>
              <a:ext cx="587855" cy="40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F4D5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lang="en-US" altLang="zh-CN" sz="1500" b="1">
                  <a:solidFill>
                    <a:srgbClr val="F5F5EB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01</a:t>
              </a:r>
              <a:endParaRPr lang="zh-CN" altLang="en-US" sz="1500" b="1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49">
            <a:extLst>
              <a:ext uri="{FF2B5EF4-FFF2-40B4-BE49-F238E27FC236}">
                <a16:creationId xmlns:a16="http://schemas.microsoft.com/office/drawing/2014/main" id="{68396134-6B2D-3093-48FE-744C6CC7F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07" y="617958"/>
            <a:ext cx="15156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TW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Define Business  Ethics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83">
            <a:extLst>
              <a:ext uri="{FF2B5EF4-FFF2-40B4-BE49-F238E27FC236}">
                <a16:creationId xmlns:a16="http://schemas.microsoft.com/office/drawing/2014/main" id="{F27326C7-F808-742B-A4DE-F4FBFE9FB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10" y="794396"/>
            <a:ext cx="25590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ethics from different prospectives</a:t>
            </a:r>
          </a:p>
        </p:txBody>
      </p:sp>
    </p:spTree>
    <p:extLst>
      <p:ext uri="{BB962C8B-B14F-4D97-AF65-F5344CB8AC3E}">
        <p14:creationId xmlns:p14="http://schemas.microsoft.com/office/powerpoint/2010/main" val="31973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abour Welfare Fund for Employees in India - Lenvica HRMS">
            <a:extLst>
              <a:ext uri="{FF2B5EF4-FFF2-40B4-BE49-F238E27FC236}">
                <a16:creationId xmlns:a16="http://schemas.microsoft.com/office/drawing/2014/main" id="{75103F82-BAC4-8442-142D-71141656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67" y="493613"/>
            <a:ext cx="4779399" cy="3180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85DD9E1-432C-292C-59CF-BB0B80CC35B1}"/>
              </a:ext>
            </a:extLst>
          </p:cNvPr>
          <p:cNvSpPr txBox="1"/>
          <p:nvPr/>
        </p:nvSpPr>
        <p:spPr>
          <a:xfrm>
            <a:off x="328811" y="493613"/>
            <a:ext cx="525779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800" b="1" i="0" dirty="0">
                <a:solidFill>
                  <a:srgbClr val="374151"/>
                </a:solidFill>
                <a:effectLst/>
                <a:latin typeface="Söhne"/>
              </a:rPr>
              <a:t>Taking Care of Employee Welfare: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Providing competitive compensation packages and ensuring employee safety.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zh-TW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Offering excellent retirement plans and healthcare benefits to employees.</a:t>
            </a:r>
          </a:p>
        </p:txBody>
      </p:sp>
    </p:spTree>
    <p:extLst>
      <p:ext uri="{BB962C8B-B14F-4D97-AF65-F5344CB8AC3E}">
        <p14:creationId xmlns:p14="http://schemas.microsoft.com/office/powerpoint/2010/main" val="586853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2E6A56F-7710-4D7A-ADFC-E441FD19C0CA}"/>
              </a:ext>
            </a:extLst>
          </p:cNvPr>
          <p:cNvSpPr txBox="1"/>
          <p:nvPr/>
        </p:nvSpPr>
        <p:spPr>
          <a:xfrm>
            <a:off x="136351" y="0"/>
            <a:ext cx="483648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Providing Good Customer Service: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Being honest and reliable in all interactions with customers.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Ensuring product safety and high-quality standards.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新細明體" panose="02020500000000000000" pitchFamily="18" charset="-120"/>
                <a:cs typeface="+mn-cs"/>
              </a:rPr>
              <a:t>Offering fair pricing for products.</a:t>
            </a:r>
          </a:p>
        </p:txBody>
      </p:sp>
      <p:pic>
        <p:nvPicPr>
          <p:cNvPr id="8196" name="Picture 4" descr="How To Deliver Excellent Customer Service – Keep Thinking Big">
            <a:extLst>
              <a:ext uri="{FF2B5EF4-FFF2-40B4-BE49-F238E27FC236}">
                <a16:creationId xmlns:a16="http://schemas.microsoft.com/office/drawing/2014/main" id="{7E264D60-1762-FF19-248F-BB37BAAA0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" r="5307"/>
          <a:stretch/>
        </p:blipFill>
        <p:spPr bwMode="auto">
          <a:xfrm>
            <a:off x="5235880" y="676405"/>
            <a:ext cx="3482236" cy="4045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00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1A05E43-193D-0A2D-A571-61F6CF924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64" y="-313643"/>
            <a:ext cx="7702464" cy="577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B91D506-90F2-76A0-C2A6-75E52D3A896E}"/>
              </a:ext>
            </a:extLst>
          </p:cNvPr>
          <p:cNvSpPr txBox="1"/>
          <p:nvPr/>
        </p:nvSpPr>
        <p:spPr>
          <a:xfrm>
            <a:off x="457200" y="155704"/>
            <a:ext cx="68830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800" b="1" i="0" dirty="0">
                <a:solidFill>
                  <a:srgbClr val="374151"/>
                </a:solidFill>
                <a:effectLst/>
                <a:latin typeface="Söhne"/>
              </a:rPr>
              <a:t>Environmental Responsibility: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Protecting the surrounding environment and minimizing the company's environmental footprint.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Engaging in more local activities or sponsoring community outreach in the area.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Supporting social initiatives and charitable causes.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Working towards reducing or eliminating pollution.</a:t>
            </a:r>
          </a:p>
        </p:txBody>
      </p:sp>
    </p:spTree>
    <p:extLst>
      <p:ext uri="{BB962C8B-B14F-4D97-AF65-F5344CB8AC3E}">
        <p14:creationId xmlns:p14="http://schemas.microsoft.com/office/powerpoint/2010/main" val="323285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線上媒體 1" title="Fukushima dumping controversy: Release of treated radioactive water begins">
            <a:hlinkClick r:id="" action="ppaction://media"/>
            <a:extLst>
              <a:ext uri="{FF2B5EF4-FFF2-40B4-BE49-F238E27FC236}">
                <a16:creationId xmlns:a16="http://schemas.microsoft.com/office/drawing/2014/main" id="{65AD6B42-531A-08D2-8EA1-DEE439044F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63" y="271106"/>
            <a:ext cx="7986712" cy="451249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4443AEE-33C4-5854-9562-3D9B8D3AC0A7}"/>
              </a:ext>
            </a:extLst>
          </p:cNvPr>
          <p:cNvSpPr txBox="1"/>
          <p:nvPr/>
        </p:nvSpPr>
        <p:spPr>
          <a:xfrm>
            <a:off x="1857375" y="4872394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TW" dirty="0">
                <a:hlinkClick r:id="rId5"/>
              </a:rPr>
              <a:t>https://www.youtube.com/watch?v=ByFHADqt_KU</a:t>
            </a:r>
            <a:endParaRPr lang="es-E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780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hank you spelled in big wooden block lettering">
            <a:extLst>
              <a:ext uri="{FF2B5EF4-FFF2-40B4-BE49-F238E27FC236}">
                <a16:creationId xmlns:a16="http://schemas.microsoft.com/office/drawing/2014/main" id="{18CD0638-25BD-F14A-0579-9112ADC0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302283" cy="48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7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0" y="164307"/>
            <a:ext cx="710804" cy="951310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846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CN" sz="3000" b="1" dirty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20" name="文本框 93"/>
          <p:cNvSpPr txBox="1">
            <a:spLocks noChangeArrowheads="1"/>
          </p:cNvSpPr>
          <p:nvPr/>
        </p:nvSpPr>
        <p:spPr bwMode="auto">
          <a:xfrm>
            <a:off x="4102100" y="319726"/>
            <a:ext cx="48545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s-ES" altLang="zh-CN" sz="3000" b="1" dirty="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Definition of Business Ethics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1196114" y="1214610"/>
            <a:ext cx="3767556" cy="3769936"/>
          </a:xfrm>
          <a:prstGeom prst="ellipse">
            <a:avLst/>
          </a:prstGeom>
          <a:noFill/>
          <a:ln w="9">
            <a:solidFill>
              <a:srgbClr val="41858E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 dirty="0">
              <a:ea typeface="微软雅黑" panose="020B0503020204020204" pitchFamily="34" charset="-122"/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4019996" y="1385971"/>
            <a:ext cx="439112" cy="44030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4019996" y="4372884"/>
            <a:ext cx="439112" cy="44030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4548359" y="3680301"/>
            <a:ext cx="44030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4548359" y="2080934"/>
            <a:ext cx="44030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719719" y="2880617"/>
            <a:ext cx="43911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799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19"/>
          <p:cNvSpPr>
            <a:spLocks noChangeArrowheads="1"/>
          </p:cNvSpPr>
          <p:nvPr/>
        </p:nvSpPr>
        <p:spPr bwMode="auto">
          <a:xfrm>
            <a:off x="4719720" y="1214610"/>
            <a:ext cx="31415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s-ES" altLang="zh-CN" sz="1800" b="1" dirty="0">
                <a:solidFill>
                  <a:schemeClr val="bg1"/>
                </a:solidFill>
                <a:latin typeface="Rockwell" panose="020606030202050204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Introduction to Business Ethics</a:t>
            </a:r>
            <a:endParaRPr lang="zh-CN" altLang="en-US" sz="1800" dirty="0">
              <a:solidFill>
                <a:schemeClr val="bg1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28" name="TextBox 20"/>
          <p:cNvSpPr>
            <a:spLocks noChangeArrowheads="1"/>
          </p:cNvSpPr>
          <p:nvPr/>
        </p:nvSpPr>
        <p:spPr bwMode="auto">
          <a:xfrm>
            <a:off x="5098140" y="2002394"/>
            <a:ext cx="3614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Rockwell" panose="020606030202050204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The Relationship Between Business Ethics and Morality</a:t>
            </a:r>
            <a:endParaRPr lang="zh-CN" altLang="en-US" sz="1800" b="1" dirty="0">
              <a:solidFill>
                <a:schemeClr val="bg1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TextBox 21"/>
          <p:cNvSpPr>
            <a:spLocks noChangeArrowheads="1"/>
          </p:cNvSpPr>
          <p:nvPr/>
        </p:nvSpPr>
        <p:spPr bwMode="auto">
          <a:xfrm>
            <a:off x="5231422" y="2852058"/>
            <a:ext cx="3761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Rockwell" panose="020606030202050204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Carroll's Pyramid of Corporate Social Responsibility.</a:t>
            </a:r>
            <a:endParaRPr lang="zh-CN" altLang="en-US" sz="1800" b="1" dirty="0">
              <a:solidFill>
                <a:schemeClr val="bg1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30" name="TextBox 22"/>
          <p:cNvSpPr>
            <a:spLocks noChangeArrowheads="1"/>
          </p:cNvSpPr>
          <p:nvPr/>
        </p:nvSpPr>
        <p:spPr bwMode="auto">
          <a:xfrm>
            <a:off x="5037450" y="3711241"/>
            <a:ext cx="384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Rockwell" panose="020606030202050204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EGS</a:t>
            </a:r>
            <a:r>
              <a:rPr lang="zh-TW" altLang="en-US" sz="1800" b="1" dirty="0">
                <a:solidFill>
                  <a:schemeClr val="bg1"/>
                </a:solidFill>
                <a:latin typeface="Rockwell" panose="020606030202050204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TW" sz="1800" b="1" dirty="0">
                <a:solidFill>
                  <a:schemeClr val="bg1"/>
                </a:solidFill>
                <a:latin typeface="Rockwell" panose="020606030202050204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Environment, Social, Governance</a:t>
            </a:r>
            <a:endParaRPr lang="zh-CN" altLang="en-US" sz="1800" b="1" dirty="0">
              <a:solidFill>
                <a:schemeClr val="bg1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31" name="TextBox 23"/>
          <p:cNvSpPr>
            <a:spLocks noChangeArrowheads="1"/>
          </p:cNvSpPr>
          <p:nvPr/>
        </p:nvSpPr>
        <p:spPr bwMode="auto">
          <a:xfrm>
            <a:off x="4668548" y="4418104"/>
            <a:ext cx="4113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Rockwell" panose="02060603020205020403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Business Ethic Theories-You should know</a:t>
            </a:r>
            <a:endParaRPr lang="zh-CN" altLang="en-US" sz="1800" b="1" dirty="0">
              <a:solidFill>
                <a:schemeClr val="bg1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114004" y="1419291"/>
            <a:ext cx="3337964" cy="33367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 dirty="0">
              <a:ea typeface="微软雅黑" panose="020B0503020204020204" pitchFamily="34" charset="-122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342485" y="1647772"/>
            <a:ext cx="2881002" cy="287981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 dirty="0">
              <a:ea typeface="微软雅黑" panose="020B0503020204020204" pitchFamily="34" charset="-122"/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918843" y="3422651"/>
            <a:ext cx="1081714" cy="1081134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 dirty="0">
              <a:ea typeface="微软雅黑" panose="020B0503020204020204" pitchFamily="34" charset="-122"/>
            </a:endParaRPr>
          </a:p>
        </p:txBody>
      </p:sp>
      <p:sp>
        <p:nvSpPr>
          <p:cNvPr id="35" name="TextBox 18"/>
          <p:cNvSpPr>
            <a:spLocks noChangeArrowheads="1"/>
          </p:cNvSpPr>
          <p:nvPr/>
        </p:nvSpPr>
        <p:spPr bwMode="auto">
          <a:xfrm>
            <a:off x="979533" y="3609275"/>
            <a:ext cx="9436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Pristina" panose="03060402040406080204" pitchFamily="66" charset="0"/>
                <a:ea typeface="微软雅黑" panose="020B0503020204020204" pitchFamily="34" charset="-122"/>
                <a:sym typeface="微软雅黑" panose="020B0503020204020204" pitchFamily="34" charset="-122"/>
              </a:rPr>
              <a:t>Business ethics</a:t>
            </a:r>
            <a:endParaRPr lang="en-US" sz="2000" b="1" dirty="0">
              <a:solidFill>
                <a:schemeClr val="bg1"/>
              </a:solidFill>
              <a:latin typeface="Pristina" panose="03060402040406080204" pitchFamily="66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700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17361 0.29043 " pathEditMode="relative" rAng="0" ptsTypes="AA">
                                      <p:cBhvr>
                                        <p:cTn id="75" dur="500" spd="-99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23142 0.15556 " pathEditMode="relative" rAng="0" ptsTypes="AA">
                                      <p:cBhvr>
                                        <p:cTn id="77" dur="500" spd="-99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64198E-7 L -0.25 8.64198E-7 " pathEditMode="relative" rAng="0" ptsTypes="AA">
                                      <p:cBhvr>
                                        <p:cTn id="79" dur="500" spd="-99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9136E-6 L -0.23142 -0.15555 " pathEditMode="relative" rAng="0" ptsTypes="AA">
                                      <p:cBhvr>
                                        <p:cTn id="81" dur="500" spd="-99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17361 -0.29043 " pathEditMode="relative" rAng="0" ptsTypes="AA">
                                      <p:cBhvr>
                                        <p:cTn id="83" dur="500" spd="-99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bldLvl="0" animBg="1" autoUpdateAnimBg="0"/>
      <p:bldP spid="22" grpId="0" bldLvl="0" animBg="1" autoUpdateAnimBg="0"/>
      <p:bldP spid="22" grpId="1" bldLvl="0" animBg="1" autoUpdateAnimBg="0"/>
      <p:bldP spid="23" grpId="0" bldLvl="0" animBg="1" autoUpdateAnimBg="0"/>
      <p:bldP spid="23" grpId="1" bldLvl="0" animBg="1" autoUpdateAnimBg="0"/>
      <p:bldP spid="24" grpId="0" bldLvl="0" animBg="1" autoUpdateAnimBg="0"/>
      <p:bldP spid="24" grpId="1" bldLvl="0" animBg="1" autoUpdateAnimBg="0"/>
      <p:bldP spid="25" grpId="0" bldLvl="0" animBg="1" autoUpdateAnimBg="0"/>
      <p:bldP spid="25" grpId="1" bldLvl="0" animBg="1" autoUpdateAnimBg="0"/>
      <p:bldP spid="26" grpId="0" bldLvl="0" animBg="1" autoUpdateAnimBg="0"/>
      <p:bldP spid="26" grpId="1" bldLvl="0" animBg="1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nimBg="1" autoUpdateAnimBg="0"/>
      <p:bldP spid="33" grpId="0" bldLvl="0" animBg="1" autoUpdateAnimBg="0"/>
      <p:bldP spid="34" grpId="0" bldLvl="0" animBg="1" autoUpdateAnimBg="0"/>
      <p:bldP spid="3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EB128E-2FC1-51D5-BA58-646098D6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2333"/>
            <a:ext cx="7886700" cy="994172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Business Ethics</a:t>
            </a:r>
            <a:endParaRPr lang="zh-TW" alt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DCE85E-FE73-E798-26E1-4B8D733F6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77" y="324274"/>
            <a:ext cx="8725323" cy="3692923"/>
          </a:xfrm>
        </p:spPr>
        <p:txBody>
          <a:bodyPr/>
          <a:lstStyle/>
          <a:p>
            <a:r>
              <a:rPr lang="en-US" altLang="zh-TW" sz="2800" dirty="0">
                <a:solidFill>
                  <a:schemeClr val="bg1"/>
                </a:solidFill>
              </a:rPr>
              <a:t>It involves examining ethical dilemmas and making choices that are morally right and socially responsible. </a:t>
            </a:r>
          </a:p>
          <a:p>
            <a:r>
              <a:rPr lang="en-US" altLang="zh-TW" sz="2800" dirty="0">
                <a:solidFill>
                  <a:schemeClr val="bg1"/>
                </a:solidFill>
              </a:rPr>
              <a:t>Business ethics address issues such as </a:t>
            </a:r>
          </a:p>
          <a:p>
            <a:pPr lvl="1"/>
            <a:r>
              <a:rPr lang="en-US" altLang="zh-TW" sz="2800" dirty="0">
                <a:solidFill>
                  <a:schemeClr val="bg1"/>
                </a:solidFill>
              </a:rPr>
              <a:t>Fairness</a:t>
            </a:r>
          </a:p>
          <a:p>
            <a:pPr lvl="1"/>
            <a:r>
              <a:rPr lang="en-US" altLang="zh-TW" sz="2800" dirty="0">
                <a:solidFill>
                  <a:schemeClr val="bg1"/>
                </a:solidFill>
              </a:rPr>
              <a:t>Honesty, </a:t>
            </a:r>
          </a:p>
          <a:p>
            <a:pPr lvl="1"/>
            <a:r>
              <a:rPr lang="en-US" altLang="zh-TW" sz="2800" dirty="0">
                <a:solidFill>
                  <a:schemeClr val="bg1"/>
                </a:solidFill>
              </a:rPr>
              <a:t>Integrity, </a:t>
            </a:r>
          </a:p>
          <a:p>
            <a:pPr lvl="1"/>
            <a:r>
              <a:rPr lang="en-US" altLang="zh-TW" sz="2800" dirty="0">
                <a:solidFill>
                  <a:schemeClr val="bg1"/>
                </a:solidFill>
              </a:rPr>
              <a:t>Respect for human rights, </a:t>
            </a:r>
          </a:p>
          <a:p>
            <a:pPr lvl="1"/>
            <a:r>
              <a:rPr lang="en-US" altLang="zh-TW" sz="2800" dirty="0">
                <a:solidFill>
                  <a:schemeClr val="bg1"/>
                </a:solidFill>
              </a:rPr>
              <a:t>Environmental sustainability, </a:t>
            </a:r>
          </a:p>
          <a:p>
            <a:pPr lvl="1"/>
            <a:r>
              <a:rPr lang="en-US" altLang="zh-TW" sz="2800" dirty="0">
                <a:solidFill>
                  <a:schemeClr val="bg1"/>
                </a:solidFill>
              </a:rPr>
              <a:t>The overall impact of business practices on society.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Like finance and marketing, ethics has become an essential business function. But why?</a:t>
            </a:r>
          </a:p>
          <a:p>
            <a:pPr lvl="1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1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C28667-BDFA-A60A-D966-9DA55969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I disregard business ethics and focus solely on strategy, wouldn't I make </a:t>
            </a:r>
            <a:r>
              <a:rPr lang="en-US" altLang="zh-TW" b="1" i="1" u="sng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money</a:t>
            </a:r>
            <a:r>
              <a:rPr lang="en-US" altLang="zh-TW" b="1" i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zh-TW" altLang="en-US" b="1" i="1" u="sng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7B5511-4FDA-FE76-C3E0-7A572E144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34" y="2751454"/>
            <a:ext cx="7886700" cy="2490655"/>
          </a:xfrm>
        </p:spPr>
        <p:txBody>
          <a:bodyPr/>
          <a:lstStyle/>
          <a:p>
            <a:r>
              <a:rPr lang="en-US" altLang="zh-TW" sz="2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Environmental degradation</a:t>
            </a:r>
          </a:p>
          <a:p>
            <a:r>
              <a:rPr lang="es-ES" altLang="zh-TW" sz="2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Bribery and corruption</a:t>
            </a:r>
          </a:p>
          <a:p>
            <a:r>
              <a:rPr lang="es-ES" altLang="zh-TW" sz="2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Exploitation of labor</a:t>
            </a:r>
          </a:p>
          <a:p>
            <a:r>
              <a:rPr lang="en-US" altLang="zh-TW" sz="2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Exaggerated advertising </a:t>
            </a: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&amp; deceiving consumers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BEA0B23-DC59-565E-908B-21BD7CE1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970" y="1733734"/>
            <a:ext cx="2763136" cy="203544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09C38E1-4DEF-B2EE-775E-58382A8BAF06}"/>
              </a:ext>
            </a:extLst>
          </p:cNvPr>
          <p:cNvSpPr/>
          <p:nvPr/>
        </p:nvSpPr>
        <p:spPr>
          <a:xfrm rot="20508639">
            <a:off x="5099879" y="3618625"/>
            <a:ext cx="4424659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chemeClr val="accent2"/>
                  </a:outerShdw>
                </a:effectLst>
              </a:rPr>
              <a:t>This is all for  th</a:t>
            </a:r>
            <a:r>
              <a:rPr lang="en-US" altLang="zh-TW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chemeClr val="accent2"/>
                  </a:outerShdw>
                </a:effectLst>
              </a:rPr>
              <a:t>e sake of doing </a:t>
            </a:r>
            <a:r>
              <a:rPr lang="en-US" altLang="zh-TW" sz="2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chemeClr val="accent2"/>
                  </a:outerShdw>
                </a:effectLst>
              </a:rPr>
              <a:t>business!</a:t>
            </a:r>
            <a:endParaRPr lang="zh-TW" alt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50800" dist="50800" dir="5400000" algn="ctr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10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6E4A5-CB8D-B2E6-0EF9-5ADF4C59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reasons for why you should care about business ethics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515C1D-019B-8E6C-4FF1-AFA5683CD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Brand recognition and growth</a:t>
            </a:r>
          </a:p>
          <a:p>
            <a:r>
              <a:rPr lang="en-US" altLang="zh-TW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ability to negotiate</a:t>
            </a:r>
          </a:p>
          <a:p>
            <a:r>
              <a:rPr lang="en-US" altLang="zh-TW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trust in products and services</a:t>
            </a:r>
          </a:p>
          <a:p>
            <a:r>
              <a:rPr lang="en-US" altLang="zh-TW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Customer retention and growth</a:t>
            </a:r>
          </a:p>
          <a:p>
            <a:r>
              <a:rPr lang="en-US" altLang="zh-TW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Attracts talent</a:t>
            </a:r>
          </a:p>
          <a:p>
            <a:r>
              <a:rPr lang="en-US" altLang="zh-TW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Attracts investors</a:t>
            </a:r>
            <a:endParaRPr lang="zh-TW" alt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53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FCE505-887B-CF0F-F726-EEC85804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線上媒體 3" title="Buy Less, Demand More">
            <a:hlinkClick r:id="" action="ppaction://media"/>
            <a:extLst>
              <a:ext uri="{FF2B5EF4-FFF2-40B4-BE49-F238E27FC236}">
                <a16:creationId xmlns:a16="http://schemas.microsoft.com/office/drawing/2014/main" id="{F4F3034C-9538-9728-25EE-63FB5AB4AF6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8650" y="337344"/>
            <a:ext cx="7713771" cy="435848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85C1D4B-29CC-1956-2F91-588C526E7328}"/>
              </a:ext>
            </a:extLst>
          </p:cNvPr>
          <p:cNvSpPr txBox="1"/>
          <p:nvPr/>
        </p:nvSpPr>
        <p:spPr>
          <a:xfrm>
            <a:off x="1751162" y="4759325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TW" dirty="0">
                <a:hlinkClick r:id="rId5"/>
              </a:rPr>
              <a:t>https://www.youtube.com/watch?v=UAZ8Ts9CC6I</a:t>
            </a:r>
            <a:endParaRPr lang="es-E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28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4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1F608B"/>
      </a:accent1>
      <a:accent2>
        <a:srgbClr val="2980B9"/>
      </a:accent2>
      <a:accent3>
        <a:srgbClr val="4098D4"/>
      </a:accent3>
      <a:accent4>
        <a:srgbClr val="73B4E1"/>
      </a:accent4>
      <a:accent5>
        <a:srgbClr val="9FCBE9"/>
      </a:accent5>
      <a:accent6>
        <a:srgbClr val="C6E0F2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13486</TotalTime>
  <Words>1006</Words>
  <Application>Microsoft Office PowerPoint</Application>
  <PresentationFormat>如螢幕大小 (16:9)</PresentationFormat>
  <Paragraphs>217</Paragraphs>
  <Slides>44</Slides>
  <Notes>41</Notes>
  <HiddenSlides>0</HiddenSlides>
  <MMClips>5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44</vt:i4>
      </vt:variant>
    </vt:vector>
  </HeadingPairs>
  <TitlesOfParts>
    <vt:vector size="66" baseType="lpstr">
      <vt:lpstr>微软雅黑</vt:lpstr>
      <vt:lpstr>Söhne</vt:lpstr>
      <vt:lpstr>华康俪金黑W8(P)</vt:lpstr>
      <vt:lpstr>Aharoni</vt:lpstr>
      <vt:lpstr>Algerian</vt:lpstr>
      <vt:lpstr>Arial</vt:lpstr>
      <vt:lpstr>Arial Black</vt:lpstr>
      <vt:lpstr>Bahnschrift Condensed</vt:lpstr>
      <vt:lpstr>Bauhaus 93</vt:lpstr>
      <vt:lpstr>Broadway</vt:lpstr>
      <vt:lpstr>Calibri</vt:lpstr>
      <vt:lpstr>Calibri Light</vt:lpstr>
      <vt:lpstr>Impact</vt:lpstr>
      <vt:lpstr>Ink Free</vt:lpstr>
      <vt:lpstr>Pristina</vt:lpstr>
      <vt:lpstr>Rockwell</vt:lpstr>
      <vt:lpstr>Stencil</vt:lpstr>
      <vt:lpstr>Tw Cen MT Condensed Extra Bold</vt:lpstr>
      <vt:lpstr>Wingdings</vt:lpstr>
      <vt:lpstr>Office 主题</vt:lpstr>
      <vt:lpstr>自定义设计方案</vt:lpstr>
      <vt:lpstr>1_Office Theme</vt:lpstr>
      <vt:lpstr>PowerPoint 簡報</vt:lpstr>
      <vt:lpstr>PowerPoint 簡報</vt:lpstr>
      <vt:lpstr>Define Business  Ethics </vt:lpstr>
      <vt:lpstr>PowerPoint 簡報</vt:lpstr>
      <vt:lpstr>PowerPoint 簡報</vt:lpstr>
      <vt:lpstr>Business Ethics</vt:lpstr>
      <vt:lpstr>If I disregard business ethics and focus solely on strategy, wouldn't I make more money?</vt:lpstr>
      <vt:lpstr>The reasons for why you should care about business ethics</vt:lpstr>
      <vt:lpstr>PowerPoint 簡報</vt:lpstr>
      <vt:lpstr>PowerPoint 簡報</vt:lpstr>
      <vt:lpstr>PowerPoint 簡報</vt:lpstr>
      <vt:lpstr>Business Ethics VS Moral</vt:lpstr>
      <vt:lpstr>Carroll's Pyramid of Corporate Social Responsibility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Stakeholder Theory</vt:lpstr>
      <vt:lpstr>Why you care?  </vt:lpstr>
      <vt:lpstr>Why  you care?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Why Law Cannot Replace Business Ethics</vt:lpstr>
      <vt:lpstr>PowerPoint 簡報</vt:lpstr>
      <vt:lpstr>PowerPoint 簡報</vt:lpstr>
      <vt:lpstr>Society's expectations of corporate ethics 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陳淑惠</cp:lastModifiedBy>
  <cp:revision>82</cp:revision>
  <dcterms:created xsi:type="dcterms:W3CDTF">2016-08-02T11:03:49Z</dcterms:created>
  <dcterms:modified xsi:type="dcterms:W3CDTF">2023-09-19T23:07:15Z</dcterms:modified>
</cp:coreProperties>
</file>