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4"/>
  </p:notesMasterIdLst>
  <p:handoutMasterIdLst>
    <p:handoutMasterId r:id="rId45"/>
  </p:handoutMasterIdLst>
  <p:sldIdLst>
    <p:sldId id="323" r:id="rId2"/>
    <p:sldId id="412" r:id="rId3"/>
    <p:sldId id="407" r:id="rId4"/>
    <p:sldId id="414" r:id="rId5"/>
    <p:sldId id="327" r:id="rId6"/>
    <p:sldId id="411" r:id="rId7"/>
    <p:sldId id="416" r:id="rId8"/>
    <p:sldId id="408" r:id="rId9"/>
    <p:sldId id="409" r:id="rId10"/>
    <p:sldId id="405" r:id="rId11"/>
    <p:sldId id="406" r:id="rId12"/>
    <p:sldId id="362" r:id="rId13"/>
    <p:sldId id="378" r:id="rId14"/>
    <p:sldId id="381" r:id="rId15"/>
    <p:sldId id="382" r:id="rId16"/>
    <p:sldId id="383" r:id="rId17"/>
    <p:sldId id="385" r:id="rId18"/>
    <p:sldId id="384" r:id="rId19"/>
    <p:sldId id="386" r:id="rId20"/>
    <p:sldId id="379" r:id="rId21"/>
    <p:sldId id="401" r:id="rId22"/>
    <p:sldId id="376" r:id="rId23"/>
    <p:sldId id="387" r:id="rId24"/>
    <p:sldId id="388" r:id="rId25"/>
    <p:sldId id="389" r:id="rId26"/>
    <p:sldId id="391" r:id="rId27"/>
    <p:sldId id="390" r:id="rId28"/>
    <p:sldId id="395" r:id="rId29"/>
    <p:sldId id="396" r:id="rId30"/>
    <p:sldId id="397" r:id="rId31"/>
    <p:sldId id="398" r:id="rId32"/>
    <p:sldId id="370" r:id="rId33"/>
    <p:sldId id="399" r:id="rId34"/>
    <p:sldId id="392" r:id="rId35"/>
    <p:sldId id="393" r:id="rId36"/>
    <p:sldId id="394" r:id="rId37"/>
    <p:sldId id="400" r:id="rId38"/>
    <p:sldId id="371" r:id="rId39"/>
    <p:sldId id="372" r:id="rId40"/>
    <p:sldId id="373" r:id="rId41"/>
    <p:sldId id="402" r:id="rId42"/>
    <p:sldId id="415" r:id="rId43"/>
  </p:sldIdLst>
  <p:sldSz cx="10274300" cy="6845300"/>
  <p:notesSz cx="7073900" cy="10325100"/>
  <p:kinsoku lang="zh-TW" invalStChars="!),.:;?]}，、。．；：？！︰…‥﹐﹑﹒﹔﹕﹖﹗｜–︱—︳?︴﹏）︶﹜︸〕︺】︼》︾〉﹀」﹂』﹄﹚﹜﹞’”〞′·" invalEndChars="([{（︵﹛︷〔︹【︻《︽〈︿「﹁『﹃﹙﹛﹝‘“〝‵"/>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56">
          <p15:clr>
            <a:srgbClr val="A4A3A4"/>
          </p15:clr>
        </p15:guide>
        <p15:guide id="2" pos="32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FFCCCC"/>
    <a:srgbClr val="CC3300"/>
    <a:srgbClr val="333399"/>
    <a:srgbClr val="CCFFFF"/>
    <a:srgbClr val="FF0000"/>
    <a:srgbClr val="FFFF66"/>
    <a:srgbClr val="CCFF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11" autoAdjust="0"/>
  </p:normalViewPr>
  <p:slideViewPr>
    <p:cSldViewPr showGuides="1">
      <p:cViewPr varScale="1">
        <p:scale>
          <a:sx n="121" d="100"/>
          <a:sy n="121" d="100"/>
        </p:scale>
        <p:origin x="192" y="108"/>
      </p:cViewPr>
      <p:guideLst>
        <p:guide orient="horz" pos="2156"/>
        <p:guide pos="32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9621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971550" y="882650"/>
            <a:ext cx="5143500" cy="341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3983185476"/>
      </p:ext>
    </p:extLst>
  </p:cSld>
  <p:clrMap bg1="lt1" tx1="dk1" bg2="lt2" tx2="dk2" accent1="accent1" accent2="accent2" accent3="accent3" accent4="accent4" accent5="accent5" accent6="accent6" hlink="hlink" folHlink="folHlink"/>
  <p:notesStyle>
    <a:lvl1pPr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1pPr>
    <a:lvl2pPr marL="4572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2pPr>
    <a:lvl3pPr marL="9144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3pPr>
    <a:lvl4pPr marL="13716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4pPr>
    <a:lvl5pPr marL="1828800" algn="l" defTabSz="762000" rtl="0" eaLnBrk="0" fontAlgn="base" hangingPunct="0">
      <a:lnSpc>
        <a:spcPct val="90000"/>
      </a:lnSpc>
      <a:spcBef>
        <a:spcPct val="40000"/>
      </a:spcBef>
      <a:spcAft>
        <a:spcPct val="0"/>
      </a:spcAft>
      <a:defRPr kumimoji="1" sz="1200" kern="1200">
        <a:solidFill>
          <a:schemeClr val="tx1"/>
        </a:solidFill>
        <a:latin typeface="Arial" panose="020B0604020202020204" pitchFamily="34" charset="0"/>
        <a:ea typeface="Taipei"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631825" y="774700"/>
            <a:ext cx="5810250" cy="3871913"/>
          </a:xfrm>
        </p:spPr>
      </p:sp>
      <p:sp>
        <p:nvSpPr>
          <p:cNvPr id="921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An experiment is a study involving intervention by the researcher beyond that required for measurement. The usual intervention is to manipulate some variable in a setting and observe how it affects the participants or subjects being studied. There is at least one independent variable (IV) and one dependent variable (DV) in a causal relationship.</a:t>
            </a:r>
          </a:p>
          <a:p>
            <a:r>
              <a:rPr lang="en-US" altLang="zh-TW" smtClean="0">
                <a:ea typeface="新細明體" panose="02020500000000000000" pitchFamily="18" charset="-120"/>
              </a:rPr>
              <a:t>There are three types of evidence necessary to support causality. First, there must be an agreement between independent and dependent variables. The presence or absence of one is associated with the presence or absence of the other. Second, beyond the correlation of independent and dependent variables, we consider the time order of the occurrence of the variables. The effect on the dependent variable should not precede the manipulation of the independent variable. The effect and manipulation may occur simultaneously or the manipulation may occur before the effect. The third source of support comes when researchers are confident that other extraneous variables did not influence the dependent variable. To ensure that these other variables are not the source of influence, researchers control their ability to confound the planned comparison.</a:t>
            </a:r>
          </a:p>
        </p:txBody>
      </p:sp>
    </p:spTree>
    <p:extLst>
      <p:ext uri="{BB962C8B-B14F-4D97-AF65-F5344CB8AC3E}">
        <p14:creationId xmlns:p14="http://schemas.microsoft.com/office/powerpoint/2010/main" val="2418121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631825" y="774700"/>
            <a:ext cx="5810250" cy="3871913"/>
          </a:xfrm>
        </p:spPr>
      </p:sp>
      <p:sp>
        <p:nvSpPr>
          <p:cNvPr id="327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Random assignment uses a randomized sample frame for assigning participants to experimental and control groups.</a:t>
            </a:r>
          </a:p>
          <a:p>
            <a:r>
              <a:rPr lang="en-US" altLang="zh-TW" smtClean="0">
                <a:ea typeface="新細明體" panose="02020500000000000000" pitchFamily="18" charset="-120"/>
              </a:rPr>
              <a:t>Matching is an equalizing process for assigning participants to experimental and control groups. Matching employs a nonprobability quota sampling approach. The object of matching is to have each experimental and control participant matched on every characteristic used in the research.</a:t>
            </a:r>
          </a:p>
          <a:p>
            <a:r>
              <a:rPr lang="en-US" altLang="zh-TW" smtClean="0">
                <a:ea typeface="新細明體" panose="02020500000000000000" pitchFamily="18" charset="-120"/>
              </a:rPr>
              <a:t>Quota matrix is a means of visualizing the matching process. If matching does not alleviate assignment problems, a combination of matching, randomization, and increasing the sample size may be useful. </a:t>
            </a:r>
          </a:p>
          <a:p>
            <a:r>
              <a:rPr lang="en-US" altLang="zh-TW" smtClean="0">
                <a:ea typeface="新細明體" panose="02020500000000000000" pitchFamily="18" charset="-120"/>
              </a:rPr>
              <a:t>Examples of each are provided on the following slides.</a:t>
            </a:r>
          </a:p>
        </p:txBody>
      </p:sp>
    </p:spTree>
    <p:extLst>
      <p:ext uri="{BB962C8B-B14F-4D97-AF65-F5344CB8AC3E}">
        <p14:creationId xmlns:p14="http://schemas.microsoft.com/office/powerpoint/2010/main" val="41276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631825" y="774700"/>
            <a:ext cx="5810250" cy="3871913"/>
          </a:xfrm>
        </p:spPr>
      </p:sp>
      <p:sp>
        <p:nvSpPr>
          <p:cNvPr id="3481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marL="228600" indent="-228600" defTabSz="914400"/>
            <a:r>
              <a:rPr lang="en-US" altLang="zh-TW" dirty="0" smtClean="0">
                <a:ea typeface="新細明體" panose="02020500000000000000" pitchFamily="18" charset="-120"/>
              </a:rPr>
              <a:t>Exhibit 10-3 presents an example of a quota matrix. One-third of the participants from each cell of the matrix would be assigned to each of the tree groups. </a:t>
            </a:r>
          </a:p>
        </p:txBody>
      </p:sp>
    </p:spTree>
    <p:extLst>
      <p:ext uri="{BB962C8B-B14F-4D97-AF65-F5344CB8AC3E}">
        <p14:creationId xmlns:p14="http://schemas.microsoft.com/office/powerpoint/2010/main" val="32104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631825" y="774700"/>
            <a:ext cx="5810250" cy="3871913"/>
          </a:xfrm>
        </p:spPr>
      </p:sp>
      <p:sp>
        <p:nvSpPr>
          <p:cNvPr id="3789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X refers to the treatment or manipulation of the independent variable </a:t>
            </a:r>
            <a:r>
              <a:rPr lang="en-US" altLang="zh-TW" i="1" smtClean="0">
                <a:ea typeface="新細明體" panose="02020500000000000000" pitchFamily="18" charset="-120"/>
              </a:rPr>
              <a:t>(more than one X refers to a different level of treatment</a:t>
            </a:r>
            <a:r>
              <a:rPr lang="en-US" altLang="zh-TW" smtClean="0">
                <a:ea typeface="新細明體" panose="02020500000000000000" pitchFamily="18" charset="-120"/>
              </a:rPr>
              <a:t>). O refers to the observation or measurement of the dependent variable. </a:t>
            </a:r>
          </a:p>
          <a:p>
            <a:r>
              <a:rPr lang="en-US" altLang="zh-TW" smtClean="0">
                <a:ea typeface="新細明體" panose="02020500000000000000" pitchFamily="18" charset="-120"/>
              </a:rPr>
              <a:t>An example is a media campaign about a product’s features without a prior measurement of consumer knowledge. Results would reveal only how much target consumers know after the media campaign, but there is no way to judge the effectiveness of the campaign. The lack of a pretest and control group makes this design inadequate for establishing causality. </a:t>
            </a:r>
          </a:p>
          <a:p>
            <a:r>
              <a:rPr lang="en-US" altLang="zh-TW" smtClean="0">
                <a:ea typeface="新細明體" panose="02020500000000000000" pitchFamily="18" charset="-120"/>
              </a:rPr>
              <a:t>Dryel was test-marketed prior to full commercialization. Its placement in a market followed by observations of sales is another example of this design.</a:t>
            </a:r>
          </a:p>
        </p:txBody>
      </p:sp>
    </p:spTree>
    <p:extLst>
      <p:ext uri="{BB962C8B-B14F-4D97-AF65-F5344CB8AC3E}">
        <p14:creationId xmlns:p14="http://schemas.microsoft.com/office/powerpoint/2010/main" val="3224206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631825" y="774700"/>
            <a:ext cx="5810250" cy="3871913"/>
          </a:xfrm>
        </p:spPr>
      </p:sp>
      <p:sp>
        <p:nvSpPr>
          <p:cNvPr id="3993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design meets the threats to internal validity better than the one-shot case study, but it is still a weak design.</a:t>
            </a:r>
          </a:p>
          <a:p>
            <a:r>
              <a:rPr lang="en-US" altLang="zh-TW" smtClean="0">
                <a:ea typeface="新細明體" panose="02020500000000000000" pitchFamily="18" charset="-120"/>
              </a:rPr>
              <a:t>For example, a researcher examining the effect of a commercial on brand liking would begin by taking a pre-test to determine current levels of brand liking among the participants. The commercial would be shown. Then a post-test would measure brand liking after the commercial. A comparison between the post-test and the pre-test shows the change in liking. </a:t>
            </a:r>
          </a:p>
          <a:p>
            <a:r>
              <a:rPr lang="en-US" altLang="zh-TW" smtClean="0">
                <a:ea typeface="新細明體" panose="02020500000000000000" pitchFamily="18" charset="-120"/>
              </a:rPr>
              <a:t>However, any changes in liking are not necessarily due to the commercial. The act of giving a pre-test could have influenced liking (testing effect).  </a:t>
            </a:r>
          </a:p>
        </p:txBody>
      </p:sp>
    </p:spTree>
    <p:extLst>
      <p:ext uri="{BB962C8B-B14F-4D97-AF65-F5344CB8AC3E}">
        <p14:creationId xmlns:p14="http://schemas.microsoft.com/office/powerpoint/2010/main" val="4033171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631825" y="774700"/>
            <a:ext cx="5810250" cy="3871913"/>
          </a:xfrm>
        </p:spPr>
      </p:sp>
      <p:sp>
        <p:nvSpPr>
          <p:cNvPr id="4198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design provides for two groups, one of which receives the experimental stimulus while the other serves as a control. </a:t>
            </a:r>
          </a:p>
          <a:p>
            <a:r>
              <a:rPr lang="en-US" altLang="zh-TW" smtClean="0">
                <a:ea typeface="新細明體" panose="02020500000000000000" pitchFamily="18" charset="-120"/>
              </a:rPr>
              <a:t>For example, imagine that a new type of cheeseburger is being introduced, and an ad is run in one-fourth of the 210 designated market areas (DMAs) in the United States. After the ad airs, those who remember seeing it would be in the experimental group (X). Those who have no recall of the ad would be in the control group. The intent of each group to purchase the cheeseburger would be measured. </a:t>
            </a:r>
          </a:p>
          <a:p>
            <a:r>
              <a:rPr lang="en-US" altLang="zh-TW" smtClean="0">
                <a:ea typeface="新細明體" panose="02020500000000000000" pitchFamily="18" charset="-120"/>
              </a:rPr>
              <a:t>The main weakness of this design is that there is no way to be certain that the two groups are equivalent or that the individuals are representative.</a:t>
            </a:r>
          </a:p>
        </p:txBody>
      </p:sp>
    </p:spTree>
    <p:extLst>
      <p:ext uri="{BB962C8B-B14F-4D97-AF65-F5344CB8AC3E}">
        <p14:creationId xmlns:p14="http://schemas.microsoft.com/office/powerpoint/2010/main" val="754724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631825" y="774700"/>
            <a:ext cx="5810250" cy="3871913"/>
          </a:xfrm>
        </p:spPr>
      </p:sp>
      <p:sp>
        <p:nvSpPr>
          <p:cNvPr id="4403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In this design, the pretest measurements are omitted. Pretests are well established in classical research design but are not really necessary when it is possible to randomize. </a:t>
            </a:r>
          </a:p>
          <a:p>
            <a:r>
              <a:rPr lang="en-US" altLang="zh-TW" smtClean="0">
                <a:ea typeface="新細明體" panose="02020500000000000000" pitchFamily="18" charset="-120"/>
              </a:rPr>
              <a:t>The experimental effect is measured by the difference between O1 and O2.</a:t>
            </a:r>
          </a:p>
          <a:p>
            <a:r>
              <a:rPr lang="en-US" altLang="zh-TW" smtClean="0">
                <a:ea typeface="新細明體" panose="02020500000000000000" pitchFamily="18" charset="-120"/>
              </a:rPr>
              <a:t>Internal validity threats from history, maturation, selection, and statistical regression are controlled adequately by the random assignment. Different mortality rates could cause a problem. </a:t>
            </a:r>
          </a:p>
          <a:p>
            <a:r>
              <a:rPr lang="en-US" altLang="zh-TW" smtClean="0">
                <a:ea typeface="新細明體" panose="02020500000000000000" pitchFamily="18" charset="-120"/>
              </a:rPr>
              <a:t>Buick dealerships wish to determine the effectiveness of a special “test-drive” incentive. Buick dealerships nationwide are randomly assigned to either the control group or the experimental group. Those in the experimental group use a promotion to encourage test drives. The control group does not use any such promotions. The number of test drives throughout are measured and compared to determine if the promotion resulted in significantly more test drives.</a:t>
            </a:r>
          </a:p>
        </p:txBody>
      </p:sp>
    </p:spTree>
    <p:extLst>
      <p:ext uri="{BB962C8B-B14F-4D97-AF65-F5344CB8AC3E}">
        <p14:creationId xmlns:p14="http://schemas.microsoft.com/office/powerpoint/2010/main" val="291565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631825" y="774700"/>
            <a:ext cx="5810250" cy="3871913"/>
          </a:xfrm>
        </p:spPr>
      </p:sp>
      <p:sp>
        <p:nvSpPr>
          <p:cNvPr id="4608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True experimental designs use randomly assigned groups to ensure equivalence.</a:t>
            </a:r>
          </a:p>
          <a:p>
            <a:r>
              <a:rPr lang="en-US" altLang="zh-TW" smtClean="0">
                <a:ea typeface="新細明體" panose="02020500000000000000" pitchFamily="18" charset="-120"/>
              </a:rPr>
              <a:t>In this design, groups are randomly assigned and there is a control group for comparison. </a:t>
            </a:r>
          </a:p>
          <a:p>
            <a:r>
              <a:rPr lang="en-US" altLang="zh-TW" smtClean="0">
                <a:ea typeface="新細明體" panose="02020500000000000000" pitchFamily="18" charset="-120"/>
              </a:rPr>
              <a:t>The effect of the experimental variable is E = (O</a:t>
            </a:r>
            <a:r>
              <a:rPr lang="en-US" altLang="zh-TW" baseline="-25000" smtClean="0">
                <a:ea typeface="新細明體" panose="02020500000000000000" pitchFamily="18" charset="-120"/>
              </a:rPr>
              <a:t>2</a:t>
            </a:r>
            <a:r>
              <a:rPr lang="en-US" altLang="zh-TW" smtClean="0">
                <a:ea typeface="新細明體" panose="02020500000000000000" pitchFamily="18" charset="-120"/>
              </a:rPr>
              <a:t>-O</a:t>
            </a:r>
            <a:r>
              <a:rPr lang="en-US" altLang="zh-TW" baseline="-25000" smtClean="0">
                <a:ea typeface="新細明體" panose="02020500000000000000" pitchFamily="18" charset="-120"/>
              </a:rPr>
              <a:t>1</a:t>
            </a:r>
            <a:r>
              <a:rPr lang="en-US" altLang="zh-TW" smtClean="0">
                <a:ea typeface="新細明體" panose="02020500000000000000" pitchFamily="18" charset="-120"/>
              </a:rPr>
              <a:t>) – (O</a:t>
            </a:r>
            <a:r>
              <a:rPr lang="en-US" altLang="zh-TW" baseline="-25000" smtClean="0">
                <a:ea typeface="新細明體" panose="02020500000000000000" pitchFamily="18" charset="-120"/>
              </a:rPr>
              <a:t>4</a:t>
            </a:r>
            <a:r>
              <a:rPr lang="en-US" altLang="zh-TW" smtClean="0">
                <a:ea typeface="新細明體" panose="02020500000000000000" pitchFamily="18" charset="-120"/>
              </a:rPr>
              <a:t>-O</a:t>
            </a:r>
            <a:r>
              <a:rPr lang="en-US" altLang="zh-TW" baseline="-25000" smtClean="0">
                <a:ea typeface="新細明體" panose="02020500000000000000" pitchFamily="18" charset="-120"/>
              </a:rPr>
              <a:t>3</a:t>
            </a:r>
            <a:r>
              <a:rPr lang="en-US" altLang="zh-TW" smtClean="0">
                <a:ea typeface="新細明體" panose="02020500000000000000" pitchFamily="18" charset="-120"/>
              </a:rPr>
              <a:t>).</a:t>
            </a:r>
          </a:p>
          <a:p>
            <a:r>
              <a:rPr lang="en-US" altLang="zh-TW" smtClean="0">
                <a:ea typeface="新細明體" panose="02020500000000000000" pitchFamily="18" charset="-120"/>
              </a:rPr>
              <a:t>This design deals with many of the threats to internal validity, but local history, maturation, and communication among groups can still lead to problems.</a:t>
            </a:r>
          </a:p>
          <a:p>
            <a:r>
              <a:rPr lang="en-US" altLang="zh-TW" smtClean="0">
                <a:ea typeface="新細明體" panose="02020500000000000000" pitchFamily="18" charset="-120"/>
              </a:rPr>
              <a:t>External validity is threatened because there is a chance for a reactive effect from testing.</a:t>
            </a:r>
          </a:p>
          <a:p>
            <a:r>
              <a:rPr lang="en-US" altLang="zh-TW" smtClean="0">
                <a:ea typeface="新細明體" panose="02020500000000000000" pitchFamily="18" charset="-120"/>
              </a:rPr>
              <a:t>For example, this meat counter may wish to test the effectiveness of adding a display of recipes for use with different cuts of meat. Participants are randomly assigned to either the control group or the experimental group. Those in the control group are not exposed to the display of recipes. Sales are measured for the control group at the start of the study and again the following week. Sales associated with the experimental group are also measured at the start of the study and again after exposure to the recipe display. </a:t>
            </a:r>
          </a:p>
        </p:txBody>
      </p:sp>
    </p:spTree>
    <p:extLst>
      <p:ext uri="{BB962C8B-B14F-4D97-AF65-F5344CB8AC3E}">
        <p14:creationId xmlns:p14="http://schemas.microsoft.com/office/powerpoint/2010/main" val="248299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631825" y="774700"/>
            <a:ext cx="5810250" cy="3871913"/>
          </a:xfrm>
        </p:spPr>
      </p:sp>
      <p:sp>
        <p:nvSpPr>
          <p:cNvPr id="5427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is a strong and widely used quasi-experimental design. It differs from the pretest and posttest control group design because the test and control groups are not randomly assigned. </a:t>
            </a:r>
          </a:p>
          <a:p>
            <a:r>
              <a:rPr lang="en-US" altLang="zh-TW" smtClean="0">
                <a:ea typeface="新細明體" panose="02020500000000000000" pitchFamily="18" charset="-120"/>
              </a:rPr>
              <a:t>There are two varieties: intact equivalent design and self-selected experimental group design. </a:t>
            </a:r>
          </a:p>
          <a:p>
            <a:r>
              <a:rPr lang="en-US" altLang="zh-TW" smtClean="0">
                <a:ea typeface="新細明體" panose="02020500000000000000" pitchFamily="18" charset="-120"/>
              </a:rPr>
              <a:t>In the intact equivalent design, the membership of the experimental and control groups is naturally assembled. The self-selected experimental group design is weaker because volunteers are recruited to form the experimental group, while non-volunteer participants are used for control.</a:t>
            </a:r>
          </a:p>
          <a:p>
            <a:r>
              <a:rPr lang="en-US" altLang="zh-TW" smtClean="0">
                <a:ea typeface="新細明體" panose="02020500000000000000" pitchFamily="18" charset="-120"/>
              </a:rPr>
              <a:t>A comparison of the pretest results for each group is one indicator of the degree of equivalence between test and control groups.</a:t>
            </a:r>
          </a:p>
          <a:p>
            <a:r>
              <a:rPr lang="en-US" altLang="zh-TW" smtClean="0">
                <a:ea typeface="新細明體" panose="02020500000000000000" pitchFamily="18" charset="-120"/>
              </a:rPr>
              <a:t>For example, children from two different classes in school may be asked to test a toy. Participants are pre-tested on their interest in the toy. The experimental group spends time playing with the toy while the control group is not exposed to the toy. A post-test then measures interest in the toy. </a:t>
            </a:r>
          </a:p>
        </p:txBody>
      </p:sp>
    </p:spTree>
    <p:extLst>
      <p:ext uri="{BB962C8B-B14F-4D97-AF65-F5344CB8AC3E}">
        <p14:creationId xmlns:p14="http://schemas.microsoft.com/office/powerpoint/2010/main" val="2496297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631825" y="774700"/>
            <a:ext cx="5810250" cy="3871913"/>
          </a:xfrm>
        </p:spPr>
      </p:sp>
      <p:sp>
        <p:nvSpPr>
          <p:cNvPr id="5632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This design is most applicable when we cannot know when and to whom to introduce the treatment but we can decide when and whom to measure. </a:t>
            </a:r>
          </a:p>
          <a:p>
            <a:r>
              <a:rPr lang="en-US" altLang="zh-TW" smtClean="0">
                <a:ea typeface="新細明體" panose="02020500000000000000" pitchFamily="18" charset="-120"/>
              </a:rPr>
              <a:t>The parenthesized treatment (X) is irrelevant to the purpose of the study but is shown to suggest that the experimenter cannot control </a:t>
            </a:r>
            <a:r>
              <a:rPr lang="en-US" altLang="zh-TW" i="1" smtClean="0">
                <a:ea typeface="新細明體" panose="02020500000000000000" pitchFamily="18" charset="-120"/>
              </a:rPr>
              <a:t>exposure to</a:t>
            </a:r>
            <a:r>
              <a:rPr lang="en-US" altLang="zh-TW" smtClean="0">
                <a:ea typeface="新細明體" panose="02020500000000000000" pitchFamily="18" charset="-120"/>
              </a:rPr>
              <a:t> the treatment. This is not a strong design because several threats to internal validity are not handled adequately. History can confound the results. There is no way to restrict the application of the treatment. </a:t>
            </a:r>
          </a:p>
          <a:p>
            <a:r>
              <a:rPr lang="en-US" altLang="zh-TW" smtClean="0">
                <a:ea typeface="新細明體" panose="02020500000000000000" pitchFamily="18" charset="-120"/>
              </a:rPr>
              <a:t>For example, an new advertising campaign for a prescription drug is introduced on television. Awareness of the brand name is measured prior to the campaign introduction. After the campaign ends, awareness is measured again. </a:t>
            </a:r>
          </a:p>
        </p:txBody>
      </p:sp>
    </p:spTree>
    <p:extLst>
      <p:ext uri="{BB962C8B-B14F-4D97-AF65-F5344CB8AC3E}">
        <p14:creationId xmlns:p14="http://schemas.microsoft.com/office/powerpoint/2010/main" val="2559926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631825" y="774700"/>
            <a:ext cx="5810250" cy="3871913"/>
          </a:xfrm>
        </p:spPr>
      </p:sp>
      <p:sp>
        <p:nvSpPr>
          <p:cNvPr id="5837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A time series design introduces repeated observations before and after treatment and allows participants to act as their own controls. The single treatment group design has before-after measurements as the only controls. There is also a multiple design with two or more comparison groups as well as the repeated measurements in each treatment group. </a:t>
            </a:r>
          </a:p>
          <a:p>
            <a:r>
              <a:rPr lang="en-US" altLang="zh-TW" smtClean="0">
                <a:ea typeface="新細明體" panose="02020500000000000000" pitchFamily="18" charset="-120"/>
              </a:rPr>
              <a:t>This format is especially useful where regularly kept records are a natural part of the environment and are unlikely to be reactive. The time series approach is also good way to study unplanned events in an ex post facto manner. </a:t>
            </a:r>
          </a:p>
          <a:p>
            <a:r>
              <a:rPr lang="en-US" altLang="zh-TW" smtClean="0">
                <a:ea typeface="新細明體" panose="02020500000000000000" pitchFamily="18" charset="-120"/>
              </a:rPr>
              <a:t>The internal validity problem for this design is history.  To reduce this risk, we keep a record of possible extraneous factors and attempt to adjust the result to reflect their influence.,</a:t>
            </a:r>
          </a:p>
          <a:p>
            <a:r>
              <a:rPr lang="en-US" altLang="zh-TW" smtClean="0">
                <a:ea typeface="新細明體" panose="02020500000000000000" pitchFamily="18" charset="-120"/>
              </a:rPr>
              <a:t>For example, if the federal government were to begin price controls, we could still study the effects of this action on gasoline prices later if we had regularly collected records for the period before and after the advent of price control.</a:t>
            </a:r>
          </a:p>
        </p:txBody>
      </p:sp>
    </p:spTree>
    <p:extLst>
      <p:ext uri="{BB962C8B-B14F-4D97-AF65-F5344CB8AC3E}">
        <p14:creationId xmlns:p14="http://schemas.microsoft.com/office/powerpoint/2010/main" val="133049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4006850" y="9807575"/>
            <a:ext cx="30654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423" tIns="49711" rIns="99423" bIns="49711" anchor="b"/>
          <a:lstStyle>
            <a:lvl1pPr defTabSz="993775">
              <a:defRPr kumimoji="1" sz="2400">
                <a:solidFill>
                  <a:schemeClr val="tx1"/>
                </a:solidFill>
                <a:latin typeface="Times New Roman" panose="02020603050405020304" pitchFamily="18" charset="0"/>
                <a:ea typeface="新細明體" panose="02020500000000000000" pitchFamily="18" charset="-120"/>
              </a:defRPr>
            </a:lvl1pPr>
            <a:lvl2pPr marL="808038" indent="-311150" defTabSz="993775">
              <a:defRPr kumimoji="1" sz="2400">
                <a:solidFill>
                  <a:schemeClr val="tx1"/>
                </a:solidFill>
                <a:latin typeface="Times New Roman" panose="02020603050405020304" pitchFamily="18" charset="0"/>
                <a:ea typeface="新細明體" panose="02020500000000000000" pitchFamily="18" charset="-120"/>
              </a:defRPr>
            </a:lvl2pPr>
            <a:lvl3pPr marL="1243013" indent="-249238" defTabSz="993775">
              <a:defRPr kumimoji="1" sz="2400">
                <a:solidFill>
                  <a:schemeClr val="tx1"/>
                </a:solidFill>
                <a:latin typeface="Times New Roman" panose="02020603050405020304" pitchFamily="18" charset="0"/>
                <a:ea typeface="新細明體" panose="02020500000000000000" pitchFamily="18" charset="-120"/>
              </a:defRPr>
            </a:lvl3pPr>
            <a:lvl4pPr marL="1739900" indent="-249238" defTabSz="993775">
              <a:defRPr kumimoji="1" sz="2400">
                <a:solidFill>
                  <a:schemeClr val="tx1"/>
                </a:solidFill>
                <a:latin typeface="Times New Roman" panose="02020603050405020304" pitchFamily="18" charset="0"/>
                <a:ea typeface="新細明體" panose="02020500000000000000" pitchFamily="18" charset="-120"/>
              </a:defRPr>
            </a:lvl4pPr>
            <a:lvl5pPr marL="2236788" indent="-247650" defTabSz="993775">
              <a:defRPr kumimoji="1" sz="2400">
                <a:solidFill>
                  <a:schemeClr val="tx1"/>
                </a:solidFill>
                <a:latin typeface="Times New Roman" panose="02020603050405020304" pitchFamily="18" charset="0"/>
                <a:ea typeface="新細明體" panose="02020500000000000000" pitchFamily="18" charset="-120"/>
              </a:defRPr>
            </a:lvl5pPr>
            <a:lvl6pPr marL="2693988" indent="-247650" defTabSz="9937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3151188" indent="-247650" defTabSz="9937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608388" indent="-247650" defTabSz="9937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4065588" indent="-247650" defTabSz="993775"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r" eaLnBrk="1" hangingPunct="1"/>
            <a:fld id="{CE5C8493-881A-4128-BB88-EE1E63FAB464}" type="slidenum">
              <a:rPr kumimoji="0" lang="en-US" altLang="zh-TW" sz="1300">
                <a:latin typeface="Arial" panose="020B0604020202020204" pitchFamily="34" charset="0"/>
              </a:rPr>
              <a:pPr algn="r" eaLnBrk="1" hangingPunct="1"/>
              <a:t>11</a:t>
            </a:fld>
            <a:endParaRPr kumimoji="0" lang="en-US" altLang="zh-TW" sz="1300">
              <a:latin typeface="Arial" panose="020B0604020202020204" pitchFamily="34" charset="0"/>
            </a:endParaRPr>
          </a:p>
        </p:txBody>
      </p:sp>
      <p:sp>
        <p:nvSpPr>
          <p:cNvPr id="13315" name="Rectangle 2"/>
          <p:cNvSpPr>
            <a:spLocks noGrp="1" noRot="1" noChangeAspect="1" noChangeArrowheads="1" noTextEdit="1"/>
          </p:cNvSpPr>
          <p:nvPr>
            <p:ph type="sldImg"/>
          </p:nvPr>
        </p:nvSpPr>
        <p:spPr>
          <a:xfrm>
            <a:off x="631825" y="774700"/>
            <a:ext cx="5810250" cy="3871913"/>
          </a:xfrm>
        </p:spPr>
      </p:sp>
      <p:sp>
        <p:nvSpPr>
          <p:cNvPr id="13316" name="Rectangle 3"/>
          <p:cNvSpPr>
            <a:spLocks noGrp="1" noChangeArrowheads="1"/>
          </p:cNvSpPr>
          <p:nvPr>
            <p:ph type="body" idx="1"/>
          </p:nvPr>
        </p:nvSpPr>
        <p:spPr bwMode="auto">
          <a:xfrm>
            <a:off x="708025" y="4903788"/>
            <a:ext cx="5657850" cy="4808537"/>
          </a:xfrm>
          <a:prstGeom prst="rect">
            <a:avLst/>
          </a:prstGeom>
          <a:solidFill>
            <a:srgbClr val="FFFFFF"/>
          </a:solidFill>
          <a:ln>
            <a:solidFill>
              <a:srgbClr val="000000"/>
            </a:solidFill>
            <a:miter lim="800000"/>
            <a:headEnd/>
            <a:tailEnd/>
          </a:ln>
        </p:spPr>
        <p:txBody>
          <a:bodyPr lIns="99423" tIns="49711" rIns="99423" bIns="49711"/>
          <a:lstStyle/>
          <a:p>
            <a:pPr defTabSz="914400" eaLnBrk="1" hangingPunct="1"/>
            <a:r>
              <a:rPr lang="en-US" altLang="zh-TW" smtClean="0">
                <a:ea typeface="新細明體" panose="02020500000000000000" pitchFamily="18" charset="-120"/>
              </a:rPr>
              <a:t>These are the seven activities the researcher must accomplish to make an experiment a success. </a:t>
            </a:r>
          </a:p>
          <a:p>
            <a:pPr defTabSz="914400" eaLnBrk="1" hangingPunct="1"/>
            <a:r>
              <a:rPr lang="en-US" altLang="zh-TW" smtClean="0">
                <a:ea typeface="新細明體" panose="02020500000000000000" pitchFamily="18" charset="-120"/>
              </a:rPr>
              <a:t>In the first step, the researcher is challenged to 1) select variables that are the best operational definitions of the original concepts, 2) determine how many variables to test, and 3) select or design appropriate measures for the chosen variables. The selection of measures for testing requires a thorough review of the available literature and instruments.</a:t>
            </a:r>
          </a:p>
          <a:p>
            <a:pPr defTabSz="914400" eaLnBrk="1" hangingPunct="1"/>
            <a:r>
              <a:rPr lang="en-US" altLang="zh-TW" smtClean="0">
                <a:ea typeface="新細明體" panose="02020500000000000000" pitchFamily="18" charset="-120"/>
              </a:rPr>
              <a:t>In an experiment, participants experience a manipulation of the independent variable, called the experimental treatment. The treatment levels are the arbitrary or natural groups the researcher makes within the independent variable. A control group can provide a base level for comparison. A control group is a group of participants that is measured but not exposed the independent variable being studied. </a:t>
            </a:r>
          </a:p>
          <a:p>
            <a:pPr defTabSz="914400" eaLnBrk="1" hangingPunct="1"/>
            <a:r>
              <a:rPr lang="en-US" altLang="zh-TW" smtClean="0">
                <a:ea typeface="新細明體" panose="02020500000000000000" pitchFamily="18" charset="-120"/>
              </a:rPr>
              <a:t>Environmental control means holding the physical environment of the experiment constant. When participants do not know if they are receiving the experimental treatment, they are said to be blind. When neither the participant nor the researcher knows, the experiment is said to be double-blind.</a:t>
            </a:r>
          </a:p>
          <a:p>
            <a:pPr defTabSz="914400" eaLnBrk="1" hangingPunct="1"/>
            <a:r>
              <a:rPr lang="en-US" altLang="zh-TW" smtClean="0">
                <a:ea typeface="新細明體" panose="02020500000000000000" pitchFamily="18" charset="-120"/>
              </a:rPr>
              <a:t>The design is then selected. Several designs are discussed on the next several slides.</a:t>
            </a:r>
          </a:p>
          <a:p>
            <a:pPr defTabSz="914400" eaLnBrk="1" hangingPunct="1"/>
            <a:r>
              <a:rPr lang="en-US" altLang="zh-TW" smtClean="0">
                <a:ea typeface="新細明體" panose="02020500000000000000" pitchFamily="18" charset="-120"/>
              </a:rPr>
              <a:t>The participants selected for the experiment should be representative of the population to which the researcher wishes to generalize the study</a:t>
            </a:r>
            <a:r>
              <a:rPr lang="en-US" altLang="zh-TW" smtClean="0">
                <a:latin typeface="Times" panose="02020603050405020304" pitchFamily="18" charset="0"/>
                <a:ea typeface="新細明體" panose="02020500000000000000" pitchFamily="18" charset="-120"/>
              </a:rPr>
              <a:t>’</a:t>
            </a:r>
            <a:r>
              <a:rPr lang="en-US" altLang="zh-TW" smtClean="0">
                <a:ea typeface="新細明體" panose="02020500000000000000" pitchFamily="18" charset="-120"/>
              </a:rPr>
              <a:t>s results. Random assignment is required to make the groups as comparable as possible. </a:t>
            </a:r>
          </a:p>
        </p:txBody>
      </p:sp>
    </p:spTree>
    <p:extLst>
      <p:ext uri="{BB962C8B-B14F-4D97-AF65-F5344CB8AC3E}">
        <p14:creationId xmlns:p14="http://schemas.microsoft.com/office/powerpoint/2010/main" val="27535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631825" y="774700"/>
            <a:ext cx="5810250" cy="3871913"/>
          </a:xfrm>
        </p:spPr>
      </p:sp>
      <p:sp>
        <p:nvSpPr>
          <p:cNvPr id="1843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Exhibit 10-2 illustrates an experimental design.</a:t>
            </a:r>
          </a:p>
        </p:txBody>
      </p:sp>
    </p:spTree>
    <p:extLst>
      <p:ext uri="{BB962C8B-B14F-4D97-AF65-F5344CB8AC3E}">
        <p14:creationId xmlns:p14="http://schemas.microsoft.com/office/powerpoint/2010/main" val="3307011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631825" y="774700"/>
            <a:ext cx="5810250" cy="3871913"/>
          </a:xfrm>
        </p:spPr>
      </p:sp>
      <p:sp>
        <p:nvSpPr>
          <p:cNvPr id="2048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Researchers have several measurement and instrument options with experiments. </a:t>
            </a:r>
          </a:p>
        </p:txBody>
      </p:sp>
    </p:spTree>
    <p:extLst>
      <p:ext uri="{BB962C8B-B14F-4D97-AF65-F5344CB8AC3E}">
        <p14:creationId xmlns:p14="http://schemas.microsoft.com/office/powerpoint/2010/main" val="3311136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631825" y="774700"/>
            <a:ext cx="5810250" cy="3871913"/>
          </a:xfrm>
        </p:spPr>
      </p:sp>
      <p:sp>
        <p:nvSpPr>
          <p:cNvPr id="22531"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Internal validity exists when the conclusions drawn about a demonstrated experimental relationship truly implies cause. </a:t>
            </a:r>
          </a:p>
          <a:p>
            <a:r>
              <a:rPr lang="en-US" altLang="zh-TW" smtClean="0">
                <a:ea typeface="新細明體" panose="02020500000000000000" pitchFamily="18" charset="-120"/>
              </a:rPr>
              <a:t>External validity exists when an observed causal relationship can be generalized across persons, settings, and times. </a:t>
            </a:r>
          </a:p>
        </p:txBody>
      </p:sp>
    </p:spTree>
    <p:extLst>
      <p:ext uri="{BB962C8B-B14F-4D97-AF65-F5344CB8AC3E}">
        <p14:creationId xmlns:p14="http://schemas.microsoft.com/office/powerpoint/2010/main" val="4016083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631825" y="774700"/>
            <a:ext cx="5810250" cy="3871913"/>
          </a:xfrm>
        </p:spPr>
      </p:sp>
      <p:sp>
        <p:nvSpPr>
          <p:cNvPr id="24579"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These seven threats to internal validity can largely be addressed through </a:t>
            </a:r>
            <a:r>
              <a:rPr lang="en-US" altLang="zh-TW" b="1" smtClean="0">
                <a:ea typeface="新細明體" panose="02020500000000000000" pitchFamily="18" charset="-120"/>
              </a:rPr>
              <a:t>random assignment</a:t>
            </a:r>
            <a:r>
              <a:rPr lang="en-US" altLang="zh-TW" smtClean="0">
                <a:ea typeface="新細明體" panose="02020500000000000000" pitchFamily="18" charset="-120"/>
              </a:rPr>
              <a:t>.</a:t>
            </a:r>
          </a:p>
          <a:p>
            <a:pPr>
              <a:buFontTx/>
              <a:buChar char="•"/>
            </a:pPr>
            <a:r>
              <a:rPr lang="en-US" altLang="zh-TW" b="1" smtClean="0">
                <a:ea typeface="新細明體" panose="02020500000000000000" pitchFamily="18" charset="-120"/>
              </a:rPr>
              <a:t>History</a:t>
            </a:r>
            <a:r>
              <a:rPr lang="en-US" altLang="zh-TW" smtClean="0">
                <a:ea typeface="新細明體" panose="02020500000000000000" pitchFamily="18" charset="-120"/>
              </a:rPr>
              <a:t>: During the time that an experiment is taking place, some events may occur that confuse the relationship being studied. </a:t>
            </a:r>
          </a:p>
          <a:p>
            <a:pPr>
              <a:buFontTx/>
              <a:buChar char="•"/>
            </a:pPr>
            <a:r>
              <a:rPr lang="en-US" altLang="zh-TW" b="1" smtClean="0">
                <a:ea typeface="新細明體" panose="02020500000000000000" pitchFamily="18" charset="-120"/>
              </a:rPr>
              <a:t>Maturation</a:t>
            </a:r>
            <a:r>
              <a:rPr lang="en-US" altLang="zh-TW" smtClean="0">
                <a:ea typeface="新細明體" panose="02020500000000000000" pitchFamily="18" charset="-120"/>
              </a:rPr>
              <a:t>: Changes may also occur within the participant that are a function of the passage of time and are not specific to any particular event. A participant may become hungry, bored, or tired and these conditions can affect response results.</a:t>
            </a:r>
          </a:p>
          <a:p>
            <a:pPr>
              <a:buFontTx/>
              <a:buChar char="•"/>
            </a:pPr>
            <a:r>
              <a:rPr lang="en-US" altLang="zh-TW" b="1" smtClean="0">
                <a:ea typeface="新細明體" panose="02020500000000000000" pitchFamily="18" charset="-120"/>
              </a:rPr>
              <a:t>Testing</a:t>
            </a:r>
            <a:r>
              <a:rPr lang="en-US" altLang="zh-TW" smtClean="0">
                <a:ea typeface="新細明體" panose="02020500000000000000" pitchFamily="18" charset="-120"/>
              </a:rPr>
              <a:t>: The process of taking a test can affect the scores of a second test.</a:t>
            </a:r>
          </a:p>
          <a:p>
            <a:pPr>
              <a:buFontTx/>
              <a:buChar char="•"/>
            </a:pPr>
            <a:r>
              <a:rPr lang="en-US" altLang="zh-TW" b="1" smtClean="0">
                <a:ea typeface="新細明體" panose="02020500000000000000" pitchFamily="18" charset="-120"/>
              </a:rPr>
              <a:t>Instrumentation</a:t>
            </a:r>
            <a:r>
              <a:rPr lang="en-US" altLang="zh-TW" smtClean="0">
                <a:ea typeface="新細明體" panose="02020500000000000000" pitchFamily="18" charset="-120"/>
              </a:rPr>
              <a:t>: This threat to internal validity results from changes between observation in either the measuring instrument or the observer. </a:t>
            </a:r>
          </a:p>
          <a:p>
            <a:pPr>
              <a:buFontTx/>
              <a:buChar char="•"/>
            </a:pPr>
            <a:r>
              <a:rPr lang="en-US" altLang="zh-TW" b="1" smtClean="0">
                <a:ea typeface="新細明體" panose="02020500000000000000" pitchFamily="18" charset="-120"/>
              </a:rPr>
              <a:t>Selection</a:t>
            </a:r>
            <a:r>
              <a:rPr lang="en-US" altLang="zh-TW" smtClean="0">
                <a:ea typeface="新細明體" panose="02020500000000000000" pitchFamily="18" charset="-120"/>
              </a:rPr>
              <a:t>: An important threat to internal validity is the selection of participants for experimental and control groups. The groups should be equivalent in every respect.</a:t>
            </a:r>
          </a:p>
          <a:p>
            <a:pPr>
              <a:buFontTx/>
              <a:buChar char="•"/>
            </a:pPr>
            <a:r>
              <a:rPr lang="en-US" altLang="zh-TW" b="1" smtClean="0">
                <a:ea typeface="新細明體" panose="02020500000000000000" pitchFamily="18" charset="-120"/>
              </a:rPr>
              <a:t>Statistical regression</a:t>
            </a:r>
            <a:r>
              <a:rPr lang="en-US" altLang="zh-TW" smtClean="0">
                <a:ea typeface="新細明體" panose="02020500000000000000" pitchFamily="18" charset="-120"/>
              </a:rPr>
              <a:t>: This factor operates especially when groups have been selected by their extreme scores. </a:t>
            </a:r>
          </a:p>
          <a:p>
            <a:pPr>
              <a:buFontTx/>
              <a:buChar char="•"/>
            </a:pPr>
            <a:r>
              <a:rPr lang="en-US" altLang="zh-TW" b="1" smtClean="0">
                <a:ea typeface="新細明體" panose="02020500000000000000" pitchFamily="18" charset="-120"/>
              </a:rPr>
              <a:t>Experimental mortality</a:t>
            </a:r>
            <a:r>
              <a:rPr lang="en-US" altLang="zh-TW" smtClean="0">
                <a:ea typeface="新細明體" panose="02020500000000000000" pitchFamily="18" charset="-120"/>
              </a:rPr>
              <a:t>: This occurs when the composition of the study groups changes during the test. </a:t>
            </a:r>
          </a:p>
        </p:txBody>
      </p:sp>
    </p:spTree>
    <p:extLst>
      <p:ext uri="{BB962C8B-B14F-4D97-AF65-F5344CB8AC3E}">
        <p14:creationId xmlns:p14="http://schemas.microsoft.com/office/powerpoint/2010/main" val="417528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631825" y="774700"/>
            <a:ext cx="5810250" cy="3871913"/>
          </a:xfrm>
        </p:spPr>
      </p:sp>
      <p:sp>
        <p:nvSpPr>
          <p:cNvPr id="28675"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pPr defTabSz="914400"/>
            <a:r>
              <a:rPr lang="en-US" altLang="zh-TW" smtClean="0">
                <a:ea typeface="新細明體" panose="02020500000000000000" pitchFamily="18" charset="-120"/>
              </a:rPr>
              <a:t>External validity is concerned with the interaction of the experimental treatment with other factors and the resulting impact on the ability to generalize to (and across) times, settings, or persons. Three major threats to external validity are presented in the slide.</a:t>
            </a:r>
          </a:p>
          <a:p>
            <a:pPr defTabSz="914400">
              <a:buFontTx/>
              <a:buChar char="•"/>
            </a:pPr>
            <a:r>
              <a:rPr lang="en-US" altLang="zh-TW" b="1" smtClean="0">
                <a:ea typeface="新細明體" panose="02020500000000000000" pitchFamily="18" charset="-120"/>
              </a:rPr>
              <a:t>Reactivity of testing on X</a:t>
            </a:r>
            <a:r>
              <a:rPr lang="en-US" altLang="zh-TW" smtClean="0">
                <a:ea typeface="新細明體" panose="02020500000000000000" pitchFamily="18" charset="-120"/>
              </a:rPr>
              <a:t>: The </a:t>
            </a:r>
            <a:r>
              <a:rPr lang="en-US" altLang="zh-TW" b="1" smtClean="0">
                <a:ea typeface="新細明體" panose="02020500000000000000" pitchFamily="18" charset="-120"/>
              </a:rPr>
              <a:t>reactive effect</a:t>
            </a:r>
            <a:r>
              <a:rPr lang="en-US" altLang="zh-TW" smtClean="0">
                <a:ea typeface="新細明體" panose="02020500000000000000" pitchFamily="18" charset="-120"/>
              </a:rPr>
              <a:t> refers to sensitizing participants via a pretest so that they respond to the experimental stimulus (X) in a different way. </a:t>
            </a:r>
          </a:p>
          <a:p>
            <a:pPr marL="1143000" lvl="2" indent="-228600" defTabSz="914400">
              <a:buFontTx/>
              <a:buChar char="•"/>
            </a:pPr>
            <a:r>
              <a:rPr lang="en-US" altLang="zh-TW" smtClean="0">
                <a:ea typeface="新細明體" panose="02020500000000000000" pitchFamily="18" charset="-120"/>
              </a:rPr>
              <a:t>For instance, people who participate in a web survey like the one from Kohl’s shown in the slide may then be sensitized to store displays and organization. </a:t>
            </a:r>
          </a:p>
          <a:p>
            <a:pPr defTabSz="914400"/>
            <a:r>
              <a:rPr lang="en-US" altLang="zh-TW" b="1" smtClean="0">
                <a:ea typeface="新細明體" panose="02020500000000000000" pitchFamily="18" charset="-120"/>
              </a:rPr>
              <a:t>Interaction of selection and X: </a:t>
            </a:r>
            <a:r>
              <a:rPr lang="en-US" altLang="zh-TW" smtClean="0">
                <a:ea typeface="新細明體" panose="02020500000000000000" pitchFamily="18" charset="-120"/>
              </a:rPr>
              <a:t>The </a:t>
            </a:r>
            <a:r>
              <a:rPr lang="en-US" altLang="zh-TW" u="sng" smtClean="0">
                <a:ea typeface="新細明體" panose="02020500000000000000" pitchFamily="18" charset="-120"/>
              </a:rPr>
              <a:t>process</a:t>
            </a:r>
            <a:r>
              <a:rPr lang="en-US" altLang="zh-TW" smtClean="0">
                <a:ea typeface="新細明體" panose="02020500000000000000" pitchFamily="18" charset="-120"/>
              </a:rPr>
              <a:t> by which test participants are selected for an experiment may be a threat to external validity. The population from which one selects participants  may not be the same as the population to which one wishes to generalize the results. </a:t>
            </a:r>
          </a:p>
          <a:p>
            <a:pPr defTabSz="914400"/>
            <a:r>
              <a:rPr lang="en-US" altLang="zh-TW" smtClean="0">
                <a:ea typeface="新細明體" panose="02020500000000000000" pitchFamily="18" charset="-120"/>
              </a:rPr>
              <a:t>Other reactive factors:</a:t>
            </a:r>
          </a:p>
          <a:p>
            <a:pPr defTabSz="914400">
              <a:buFontTx/>
              <a:buChar char="•"/>
            </a:pPr>
            <a:r>
              <a:rPr lang="en-US" altLang="zh-TW" smtClean="0">
                <a:ea typeface="新細明體" panose="02020500000000000000" pitchFamily="18" charset="-120"/>
              </a:rPr>
              <a:t>The </a:t>
            </a:r>
            <a:r>
              <a:rPr lang="en-US" altLang="zh-TW" u="sng" smtClean="0">
                <a:ea typeface="新細明體" panose="02020500000000000000" pitchFamily="18" charset="-120"/>
              </a:rPr>
              <a:t>experimental settings</a:t>
            </a:r>
            <a:r>
              <a:rPr lang="en-US" altLang="zh-TW" smtClean="0">
                <a:ea typeface="新細明體" panose="02020500000000000000" pitchFamily="18" charset="-120"/>
              </a:rPr>
              <a:t> themselves may have a biasing effect on a participant’s response to X. </a:t>
            </a:r>
          </a:p>
          <a:p>
            <a:pPr marL="1143000" lvl="2" indent="-228600" defTabSz="914400">
              <a:buFontTx/>
              <a:buChar char="•"/>
            </a:pPr>
            <a:r>
              <a:rPr lang="en-US" altLang="zh-TW" smtClean="0">
                <a:ea typeface="新細明體" panose="02020500000000000000" pitchFamily="18" charset="-120"/>
              </a:rPr>
              <a:t>An artificial setting can produce results that are not representative of larger populations. </a:t>
            </a:r>
          </a:p>
          <a:p>
            <a:pPr marL="1143000" lvl="2" indent="-228600" defTabSz="914400">
              <a:buFontTx/>
              <a:buChar char="•"/>
            </a:pPr>
            <a:r>
              <a:rPr lang="en-US" altLang="zh-TW" smtClean="0">
                <a:ea typeface="新細明體" panose="02020500000000000000" pitchFamily="18" charset="-120"/>
              </a:rPr>
              <a:t>If participants know they are participating in an experiment, there may be a tendency to role-play in a way that distorts the effects of X. </a:t>
            </a:r>
          </a:p>
          <a:p>
            <a:pPr marL="1143000" lvl="2" indent="-228600" defTabSz="914400">
              <a:buFontTx/>
              <a:buChar char="•"/>
            </a:pPr>
            <a:r>
              <a:rPr lang="en-US" altLang="zh-TW" smtClean="0">
                <a:ea typeface="新細明體" panose="02020500000000000000" pitchFamily="18" charset="-120"/>
              </a:rPr>
              <a:t>Another reactive effect is the possible interaction between X and participant characteristics. </a:t>
            </a:r>
          </a:p>
        </p:txBody>
      </p:sp>
    </p:spTree>
    <p:extLst>
      <p:ext uri="{BB962C8B-B14F-4D97-AF65-F5344CB8AC3E}">
        <p14:creationId xmlns:p14="http://schemas.microsoft.com/office/powerpoint/2010/main" val="2903047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631825" y="774700"/>
            <a:ext cx="5810250" cy="3871913"/>
          </a:xfrm>
        </p:spPr>
      </p:sp>
      <p:sp>
        <p:nvSpPr>
          <p:cNvPr id="26627"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Five additional threats to internal validity are independent of whether or not one randomizes.</a:t>
            </a:r>
          </a:p>
          <a:p>
            <a:pPr>
              <a:buFontTx/>
              <a:buChar char="•"/>
            </a:pPr>
            <a:r>
              <a:rPr lang="en-US" altLang="zh-TW" b="1" smtClean="0">
                <a:ea typeface="新細明體" panose="02020500000000000000" pitchFamily="18" charset="-120"/>
              </a:rPr>
              <a:t>Diffusion or imitation of treatment</a:t>
            </a:r>
            <a:r>
              <a:rPr lang="en-US" altLang="zh-TW" smtClean="0">
                <a:ea typeface="新細明體" panose="02020500000000000000" pitchFamily="18" charset="-120"/>
              </a:rPr>
              <a:t>: If people in the experimental and control groups talk, then those in the control group may learn of the treatment, eliminating the difference between the groups.</a:t>
            </a:r>
          </a:p>
          <a:p>
            <a:pPr>
              <a:buFontTx/>
              <a:buChar char="•"/>
            </a:pPr>
            <a:r>
              <a:rPr lang="en-US" altLang="zh-TW" b="1" smtClean="0">
                <a:ea typeface="新細明體" panose="02020500000000000000" pitchFamily="18" charset="-120"/>
              </a:rPr>
              <a:t>Compensatory equalization</a:t>
            </a:r>
            <a:r>
              <a:rPr lang="en-US" altLang="zh-TW" smtClean="0">
                <a:ea typeface="新細明體" panose="02020500000000000000" pitchFamily="18" charset="-120"/>
              </a:rPr>
              <a:t>: Where the experimental treatment is much more desirable, there may be an administrative reluctance to deprive the control group members. Actions to compensate the control group may confound the experiment.</a:t>
            </a:r>
          </a:p>
          <a:p>
            <a:pPr>
              <a:buFontTx/>
              <a:buChar char="•"/>
            </a:pPr>
            <a:r>
              <a:rPr lang="en-US" altLang="zh-TW" b="1" smtClean="0">
                <a:ea typeface="新細明體" panose="02020500000000000000" pitchFamily="18" charset="-120"/>
              </a:rPr>
              <a:t>Compensatory rivalry</a:t>
            </a:r>
            <a:r>
              <a:rPr lang="en-US" altLang="zh-TW" smtClean="0">
                <a:ea typeface="新細明體" panose="02020500000000000000" pitchFamily="18" charset="-120"/>
              </a:rPr>
              <a:t>: This may occur when members of the control group know they are in the control group. This may generate competitive pressures, causing the control group members to try harder.</a:t>
            </a:r>
          </a:p>
          <a:p>
            <a:pPr>
              <a:buFontTx/>
              <a:buChar char="•"/>
            </a:pPr>
            <a:r>
              <a:rPr lang="en-US" altLang="zh-TW" b="1" smtClean="0">
                <a:ea typeface="新細明體" panose="02020500000000000000" pitchFamily="18" charset="-120"/>
              </a:rPr>
              <a:t>Resentful demoralization of the disadvantaged</a:t>
            </a:r>
            <a:r>
              <a:rPr lang="en-US" altLang="zh-TW" smtClean="0">
                <a:ea typeface="新細明體" panose="02020500000000000000" pitchFamily="18" charset="-120"/>
              </a:rPr>
              <a:t>: When the treatment is desirable and the experiment is conspicuous, control group members may become resentful that they are deprived and lower their cooperation and output.</a:t>
            </a:r>
          </a:p>
          <a:p>
            <a:pPr>
              <a:buFontTx/>
              <a:buChar char="•"/>
            </a:pPr>
            <a:r>
              <a:rPr lang="en-US" altLang="zh-TW" b="1" smtClean="0">
                <a:ea typeface="新細明體" panose="02020500000000000000" pitchFamily="18" charset="-120"/>
              </a:rPr>
              <a:t>Local history</a:t>
            </a:r>
            <a:r>
              <a:rPr lang="en-US" altLang="zh-TW" smtClean="0">
                <a:ea typeface="新細明體" panose="02020500000000000000" pitchFamily="18" charset="-120"/>
              </a:rPr>
              <a:t>: The regular history effect already mentioned impacts both experimental and control groups alike. When one assigns all experimental persons to one group session and all control group people to another, there is a chance for some peculiar event to confound results.</a:t>
            </a:r>
          </a:p>
        </p:txBody>
      </p:sp>
    </p:spTree>
    <p:extLst>
      <p:ext uri="{BB962C8B-B14F-4D97-AF65-F5344CB8AC3E}">
        <p14:creationId xmlns:p14="http://schemas.microsoft.com/office/powerpoint/2010/main" val="367008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631825" y="774700"/>
            <a:ext cx="5810250" cy="3871913"/>
          </a:xfrm>
        </p:spPr>
      </p:sp>
      <p:sp>
        <p:nvSpPr>
          <p:cNvPr id="30723" name="Rectangle 3"/>
          <p:cNvSpPr>
            <a:spLocks noGrp="1" noChangeArrowheads="1"/>
          </p:cNvSpPr>
          <p:nvPr>
            <p:ph type="body" idx="1"/>
          </p:nvPr>
        </p:nvSpPr>
        <p:spPr bwMode="auto">
          <a:xfrm>
            <a:off x="708025" y="4903788"/>
            <a:ext cx="5657850" cy="4646612"/>
          </a:xfrm>
          <a:prstGeom prst="rect">
            <a:avLst/>
          </a:prstGeom>
          <a:solidFill>
            <a:srgbClr val="FFFFFF"/>
          </a:solidFill>
          <a:ln>
            <a:solidFill>
              <a:srgbClr val="000000"/>
            </a:solidFill>
            <a:miter lim="800000"/>
            <a:headEnd/>
            <a:tailEnd/>
          </a:ln>
        </p:spPr>
        <p:txBody>
          <a:bodyPr lIns="99423" tIns="49711" rIns="99423" bIns="49711"/>
          <a:lstStyle/>
          <a:p>
            <a:r>
              <a:rPr lang="en-US" altLang="zh-TW" smtClean="0">
                <a:ea typeface="新細明體" panose="02020500000000000000" pitchFamily="18" charset="-120"/>
              </a:rPr>
              <a:t>Experimental designs vary widely in their power to control contamination of the relationship between the independent and dependent variables. Experiments can be categorized as pre-experiments, true experiments, and field experiments based on the characteristic of control. </a:t>
            </a:r>
          </a:p>
          <a:p>
            <a:r>
              <a:rPr lang="en-US" altLang="zh-TW" smtClean="0">
                <a:ea typeface="新細明體" panose="02020500000000000000" pitchFamily="18" charset="-120"/>
              </a:rPr>
              <a:t>Various designs in each category are presented on the following slides.</a:t>
            </a:r>
          </a:p>
        </p:txBody>
      </p:sp>
    </p:spTree>
    <p:extLst>
      <p:ext uri="{BB962C8B-B14F-4D97-AF65-F5344CB8AC3E}">
        <p14:creationId xmlns:p14="http://schemas.microsoft.com/office/powerpoint/2010/main" val="297031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284288" y="1120775"/>
            <a:ext cx="7705725" cy="2382838"/>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284288" y="3595688"/>
            <a:ext cx="7705725" cy="16525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81BC0A93-0F04-481E-AEAC-7AEECEF5D799}" type="slidenum">
              <a:rPr lang="en-US" altLang="zh-TW"/>
              <a:pPr>
                <a:defRPr/>
              </a:pPr>
              <a:t>‹#›</a:t>
            </a:fld>
            <a:endParaRPr lang="en-US" altLang="zh-TW"/>
          </a:p>
        </p:txBody>
      </p:sp>
    </p:spTree>
    <p:extLst>
      <p:ext uri="{BB962C8B-B14F-4D97-AF65-F5344CB8AC3E}">
        <p14:creationId xmlns:p14="http://schemas.microsoft.com/office/powerpoint/2010/main" val="304415837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AF4A7A85-5675-439F-B68D-8F61D52FB5AC}" type="slidenum">
              <a:rPr lang="en-US" altLang="zh-TW"/>
              <a:pPr>
                <a:defRPr/>
              </a:pPr>
              <a:t>‹#›</a:t>
            </a:fld>
            <a:endParaRPr lang="en-US" altLang="zh-TW"/>
          </a:p>
        </p:txBody>
      </p:sp>
    </p:spTree>
    <p:extLst>
      <p:ext uri="{BB962C8B-B14F-4D97-AF65-F5344CB8AC3E}">
        <p14:creationId xmlns:p14="http://schemas.microsoft.com/office/powerpoint/2010/main" val="107850035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21550" y="381000"/>
            <a:ext cx="2182813" cy="570388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769938" y="381000"/>
            <a:ext cx="6399212" cy="570388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E0286DA0-310E-4B27-88D3-B2B510A507A4}" type="slidenum">
              <a:rPr lang="en-US" altLang="zh-TW"/>
              <a:pPr>
                <a:defRPr/>
              </a:pPr>
              <a:t>‹#›</a:t>
            </a:fld>
            <a:endParaRPr lang="en-US" altLang="zh-TW"/>
          </a:p>
        </p:txBody>
      </p:sp>
    </p:spTree>
    <p:extLst>
      <p:ext uri="{BB962C8B-B14F-4D97-AF65-F5344CB8AC3E}">
        <p14:creationId xmlns:p14="http://schemas.microsoft.com/office/powerpoint/2010/main" val="194405963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712913" y="381000"/>
            <a:ext cx="7791450" cy="11398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78167421-BBED-4775-ABB8-ED155A969817}" type="slidenum">
              <a:rPr lang="en-US" altLang="zh-TW"/>
              <a:pPr>
                <a:defRPr/>
              </a:pPr>
              <a:t>‹#›</a:t>
            </a:fld>
            <a:endParaRPr lang="en-US" altLang="zh-TW"/>
          </a:p>
        </p:txBody>
      </p:sp>
    </p:spTree>
    <p:extLst>
      <p:ext uri="{BB962C8B-B14F-4D97-AF65-F5344CB8AC3E}">
        <p14:creationId xmlns:p14="http://schemas.microsoft.com/office/powerpoint/2010/main" val="35460759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BFE858EB-84F4-49E2-9295-88C6C98FFC05}" type="slidenum">
              <a:rPr lang="en-US" altLang="zh-TW"/>
              <a:pPr>
                <a:defRPr/>
              </a:pPr>
              <a:t>‹#›</a:t>
            </a:fld>
            <a:endParaRPr lang="en-US" altLang="zh-TW"/>
          </a:p>
        </p:txBody>
      </p:sp>
    </p:spTree>
    <p:extLst>
      <p:ext uri="{BB962C8B-B14F-4D97-AF65-F5344CB8AC3E}">
        <p14:creationId xmlns:p14="http://schemas.microsoft.com/office/powerpoint/2010/main" val="321563103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01675" y="1706563"/>
            <a:ext cx="8861425" cy="2847975"/>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1675" y="4581525"/>
            <a:ext cx="8861425" cy="149701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5" name="Rectangle 6"/>
          <p:cNvSpPr>
            <a:spLocks noGrp="1" noChangeArrowheads="1"/>
          </p:cNvSpPr>
          <p:nvPr>
            <p:ph type="sldNum" sz="quarter" idx="11"/>
          </p:nvPr>
        </p:nvSpPr>
        <p:spPr>
          <a:ln/>
        </p:spPr>
        <p:txBody>
          <a:bodyPr/>
          <a:lstStyle>
            <a:lvl1pPr>
              <a:defRPr/>
            </a:lvl1pPr>
          </a:lstStyle>
          <a:p>
            <a:pPr>
              <a:defRPr/>
            </a:pPr>
            <a:fld id="{ADF2E349-8C87-4B3F-8427-1AFAFB3CEE21}" type="slidenum">
              <a:rPr lang="en-US" altLang="zh-TW"/>
              <a:pPr>
                <a:defRPr/>
              </a:pPr>
              <a:t>‹#›</a:t>
            </a:fld>
            <a:endParaRPr lang="en-US" altLang="zh-TW"/>
          </a:p>
        </p:txBody>
      </p:sp>
    </p:spTree>
    <p:extLst>
      <p:ext uri="{BB962C8B-B14F-4D97-AF65-F5344CB8AC3E}">
        <p14:creationId xmlns:p14="http://schemas.microsoft.com/office/powerpoint/2010/main" val="68781597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769938" y="1978025"/>
            <a:ext cx="4291012"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213350" y="1978025"/>
            <a:ext cx="4291013" cy="41068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711A12C2-2F83-41BC-947D-299886AAD0DB}" type="slidenum">
              <a:rPr lang="en-US" altLang="zh-TW"/>
              <a:pPr>
                <a:defRPr/>
              </a:pPr>
              <a:t>‹#›</a:t>
            </a:fld>
            <a:endParaRPr lang="en-US" altLang="zh-TW"/>
          </a:p>
        </p:txBody>
      </p:sp>
    </p:spTree>
    <p:extLst>
      <p:ext uri="{BB962C8B-B14F-4D97-AF65-F5344CB8AC3E}">
        <p14:creationId xmlns:p14="http://schemas.microsoft.com/office/powerpoint/2010/main" val="331342836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08025" y="365125"/>
            <a:ext cx="8861425" cy="1322388"/>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08025" y="1677988"/>
            <a:ext cx="4346575"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708025" y="2500313"/>
            <a:ext cx="4346575"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200650" y="1677988"/>
            <a:ext cx="4368800" cy="8223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5200650" y="2500313"/>
            <a:ext cx="4368800" cy="36782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8" name="Rectangle 6"/>
          <p:cNvSpPr>
            <a:spLocks noGrp="1" noChangeArrowheads="1"/>
          </p:cNvSpPr>
          <p:nvPr>
            <p:ph type="sldNum" sz="quarter" idx="11"/>
          </p:nvPr>
        </p:nvSpPr>
        <p:spPr>
          <a:ln/>
        </p:spPr>
        <p:txBody>
          <a:bodyPr/>
          <a:lstStyle>
            <a:lvl1pPr>
              <a:defRPr/>
            </a:lvl1pPr>
          </a:lstStyle>
          <a:p>
            <a:pPr>
              <a:defRPr/>
            </a:pPr>
            <a:fld id="{AEFCDAEC-D7B2-4F16-ADE5-CA47A9551F52}" type="slidenum">
              <a:rPr lang="en-US" altLang="zh-TW"/>
              <a:pPr>
                <a:defRPr/>
              </a:pPr>
              <a:t>‹#›</a:t>
            </a:fld>
            <a:endParaRPr lang="en-US" altLang="zh-TW"/>
          </a:p>
        </p:txBody>
      </p:sp>
    </p:spTree>
    <p:extLst>
      <p:ext uri="{BB962C8B-B14F-4D97-AF65-F5344CB8AC3E}">
        <p14:creationId xmlns:p14="http://schemas.microsoft.com/office/powerpoint/2010/main" val="14245878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4" name="Rectangle 6"/>
          <p:cNvSpPr>
            <a:spLocks noGrp="1" noChangeArrowheads="1"/>
          </p:cNvSpPr>
          <p:nvPr>
            <p:ph type="sldNum" sz="quarter" idx="11"/>
          </p:nvPr>
        </p:nvSpPr>
        <p:spPr>
          <a:ln/>
        </p:spPr>
        <p:txBody>
          <a:bodyPr/>
          <a:lstStyle>
            <a:lvl1pPr>
              <a:defRPr/>
            </a:lvl1pPr>
          </a:lstStyle>
          <a:p>
            <a:pPr>
              <a:defRPr/>
            </a:pPr>
            <a:fld id="{64960FF8-1C59-4564-9EC9-93A03A8D78EE}" type="slidenum">
              <a:rPr lang="en-US" altLang="zh-TW"/>
              <a:pPr>
                <a:defRPr/>
              </a:pPr>
              <a:t>‹#›</a:t>
            </a:fld>
            <a:endParaRPr lang="en-US" altLang="zh-TW"/>
          </a:p>
        </p:txBody>
      </p:sp>
    </p:spTree>
    <p:extLst>
      <p:ext uri="{BB962C8B-B14F-4D97-AF65-F5344CB8AC3E}">
        <p14:creationId xmlns:p14="http://schemas.microsoft.com/office/powerpoint/2010/main" val="402401513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3" name="Rectangle 6"/>
          <p:cNvSpPr>
            <a:spLocks noGrp="1" noChangeArrowheads="1"/>
          </p:cNvSpPr>
          <p:nvPr>
            <p:ph type="sldNum" sz="quarter" idx="11"/>
          </p:nvPr>
        </p:nvSpPr>
        <p:spPr>
          <a:ln/>
        </p:spPr>
        <p:txBody>
          <a:bodyPr/>
          <a:lstStyle>
            <a:lvl1pPr>
              <a:defRPr/>
            </a:lvl1pPr>
          </a:lstStyle>
          <a:p>
            <a:pPr>
              <a:defRPr/>
            </a:pPr>
            <a:fld id="{EB86E003-700D-4C51-9285-B0CDC913D82C}" type="slidenum">
              <a:rPr lang="en-US" altLang="zh-TW"/>
              <a:pPr>
                <a:defRPr/>
              </a:pPr>
              <a:t>‹#›</a:t>
            </a:fld>
            <a:endParaRPr lang="en-US" altLang="zh-TW"/>
          </a:p>
        </p:txBody>
      </p:sp>
    </p:spTree>
    <p:extLst>
      <p:ext uri="{BB962C8B-B14F-4D97-AF65-F5344CB8AC3E}">
        <p14:creationId xmlns:p14="http://schemas.microsoft.com/office/powerpoint/2010/main" val="8527684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367213" y="985838"/>
            <a:ext cx="5202237" cy="4864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B33F62B5-632D-4AC4-A87E-7EF1226D0C42}" type="slidenum">
              <a:rPr lang="en-US" altLang="zh-TW"/>
              <a:pPr>
                <a:defRPr/>
              </a:pPr>
              <a:t>‹#›</a:t>
            </a:fld>
            <a:endParaRPr lang="en-US" altLang="zh-TW"/>
          </a:p>
        </p:txBody>
      </p:sp>
    </p:spTree>
    <p:extLst>
      <p:ext uri="{BB962C8B-B14F-4D97-AF65-F5344CB8AC3E}">
        <p14:creationId xmlns:p14="http://schemas.microsoft.com/office/powerpoint/2010/main" val="426668037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08025" y="455613"/>
            <a:ext cx="3313113" cy="1598612"/>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367213" y="985838"/>
            <a:ext cx="5202237" cy="4864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708025" y="2054225"/>
            <a:ext cx="3313113" cy="38036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r>
              <a:rPr lang="en-US" altLang="zh-TW" smtClean="0"/>
              <a:t>CK Farn, CYCU</a:t>
            </a:r>
            <a:endParaRPr lang="zh-TW" altLang="en-US"/>
          </a:p>
        </p:txBody>
      </p:sp>
      <p:sp>
        <p:nvSpPr>
          <p:cNvPr id="6" name="Rectangle 6"/>
          <p:cNvSpPr>
            <a:spLocks noGrp="1" noChangeArrowheads="1"/>
          </p:cNvSpPr>
          <p:nvPr>
            <p:ph type="sldNum" sz="quarter" idx="11"/>
          </p:nvPr>
        </p:nvSpPr>
        <p:spPr>
          <a:ln/>
        </p:spPr>
        <p:txBody>
          <a:bodyPr/>
          <a:lstStyle>
            <a:lvl1pPr>
              <a:defRPr/>
            </a:lvl1pPr>
          </a:lstStyle>
          <a:p>
            <a:pPr>
              <a:defRPr/>
            </a:pPr>
            <a:fld id="{7AF6C51E-F664-441A-9618-14CC9E9D1397}" type="slidenum">
              <a:rPr lang="en-US" altLang="zh-TW"/>
              <a:pPr>
                <a:defRPr/>
              </a:pPr>
              <a:t>‹#›</a:t>
            </a:fld>
            <a:endParaRPr lang="en-US" altLang="zh-TW"/>
          </a:p>
        </p:txBody>
      </p:sp>
    </p:spTree>
    <p:extLst>
      <p:ext uri="{BB962C8B-B14F-4D97-AF65-F5344CB8AC3E}">
        <p14:creationId xmlns:p14="http://schemas.microsoft.com/office/powerpoint/2010/main" val="193227042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10274300" cy="1597025"/>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27" name="Rectangle 3"/>
          <p:cNvSpPr>
            <a:spLocks noGrp="1" noChangeArrowheads="1"/>
          </p:cNvSpPr>
          <p:nvPr>
            <p:ph type="title"/>
          </p:nvPr>
        </p:nvSpPr>
        <p:spPr bwMode="auto">
          <a:xfrm>
            <a:off x="1712913" y="381000"/>
            <a:ext cx="779145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4"/>
          <p:cNvSpPr>
            <a:spLocks noGrp="1" noChangeArrowheads="1"/>
          </p:cNvSpPr>
          <p:nvPr>
            <p:ph type="body" idx="1"/>
          </p:nvPr>
        </p:nvSpPr>
        <p:spPr bwMode="auto">
          <a:xfrm>
            <a:off x="769938" y="1978025"/>
            <a:ext cx="8734425" cy="410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5237" name="Rectangle 5"/>
          <p:cNvSpPr>
            <a:spLocks noGrp="1" noChangeArrowheads="1"/>
          </p:cNvSpPr>
          <p:nvPr>
            <p:ph type="ftr" sz="quarter" idx="3"/>
          </p:nvPr>
        </p:nvSpPr>
        <p:spPr bwMode="auto">
          <a:xfrm>
            <a:off x="3408363" y="6389688"/>
            <a:ext cx="325278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333399"/>
                </a:solidFill>
              </a:defRPr>
            </a:lvl1pPr>
          </a:lstStyle>
          <a:p>
            <a:pPr>
              <a:defRPr/>
            </a:pPr>
            <a:r>
              <a:rPr lang="en-US" altLang="zh-TW" smtClean="0"/>
              <a:t>CK Farn, CYCU</a:t>
            </a:r>
            <a:endParaRPr lang="zh-TW" altLang="en-US"/>
          </a:p>
        </p:txBody>
      </p:sp>
      <p:sp>
        <p:nvSpPr>
          <p:cNvPr id="95238" name="Rectangle 6"/>
          <p:cNvSpPr>
            <a:spLocks noGrp="1" noChangeArrowheads="1"/>
          </p:cNvSpPr>
          <p:nvPr>
            <p:ph type="sldNum" sz="quarter" idx="4"/>
          </p:nvPr>
        </p:nvSpPr>
        <p:spPr bwMode="auto">
          <a:xfrm>
            <a:off x="7729538" y="6389688"/>
            <a:ext cx="2141537" cy="45561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69DED641-3B96-4C94-99DC-ABE5436962B5}" type="slidenum">
              <a:rPr lang="en-US" altLang="zh-TW"/>
              <a:pPr>
                <a:defRPr/>
              </a:pPr>
              <a:t>‹#›</a:t>
            </a:fld>
            <a:endParaRPr lang="en-US" altLang="zh-TW"/>
          </a:p>
        </p:txBody>
      </p:sp>
      <p:sp>
        <p:nvSpPr>
          <p:cNvPr id="1031" name="AutoShape 7"/>
          <p:cNvSpPr>
            <a:spLocks noChangeArrowheads="1"/>
          </p:cNvSpPr>
          <p:nvPr/>
        </p:nvSpPr>
        <p:spPr bwMode="auto">
          <a:xfrm>
            <a:off x="769938" y="684213"/>
            <a:ext cx="685800" cy="684212"/>
          </a:xfrm>
          <a:prstGeom prst="rightArrow">
            <a:avLst>
              <a:gd name="adj1" fmla="val 38426"/>
              <a:gd name="adj2" fmla="val 100232"/>
            </a:avLst>
          </a:prstGeom>
          <a:solidFill>
            <a:srgbClr val="FFFF66"/>
          </a:solidFill>
          <a:ln>
            <a:noFill/>
          </a:ln>
          <a:effectLst>
            <a:outerShdw dist="107763" dir="2700000" algn="ctr" rotWithShape="0">
              <a:schemeClr val="bg1"/>
            </a:outerShdw>
          </a:effectLst>
          <a:extLst>
            <a:ext uri="{91240B29-F687-4F45-9708-019B960494DF}">
              <a14:hiddenLine xmlns:a14="http://schemas.microsoft.com/office/drawing/2010/main" w="9525">
                <a:solidFill>
                  <a:schemeClr val="hlink"/>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1032" name="Line 8"/>
          <p:cNvSpPr>
            <a:spLocks noChangeShapeType="1"/>
          </p:cNvSpPr>
          <p:nvPr/>
        </p:nvSpPr>
        <p:spPr bwMode="auto">
          <a:xfrm>
            <a:off x="600075" y="6389688"/>
            <a:ext cx="9331325"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ransition spd="med"/>
  <p:hf hdr="0" dt="0"/>
  <p:txStyles>
    <p:titleStyle>
      <a:lvl1pPr algn="l" rtl="0" eaLnBrk="0" fontAlgn="base" hangingPunct="0">
        <a:spcBef>
          <a:spcPct val="0"/>
        </a:spcBef>
        <a:spcAft>
          <a:spcPct val="0"/>
        </a:spcAft>
        <a:defRPr kumimoji="1" sz="4000" kern="1200">
          <a:solidFill>
            <a:srgbClr val="FFFF66"/>
          </a:solidFill>
          <a:latin typeface="+mj-lt"/>
          <a:ea typeface="+mj-ea"/>
          <a:cs typeface="+mj-cs"/>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SimHei" panose="02010609060101010101" pitchFamily="49" charset="-122"/>
        </a:defRPr>
      </a:lvl5pPr>
      <a:lvl6pPr marL="4572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6pPr>
      <a:lvl7pPr marL="9144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7pPr>
      <a:lvl8pPr marL="13716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8pPr>
      <a:lvl9pPr marL="1828800" algn="l" rtl="0" fontAlgn="base">
        <a:spcBef>
          <a:spcPct val="0"/>
        </a:spcBef>
        <a:spcAft>
          <a:spcPct val="0"/>
        </a:spcAft>
        <a:defRPr kumimoji="1" sz="4000">
          <a:solidFill>
            <a:srgbClr val="FFFF66"/>
          </a:solidFill>
          <a:latin typeface="Arial" panose="020B0604020202020204" pitchFamily="34" charset="0"/>
          <a:ea typeface="SimHei" panose="02010609060101010101" pitchFamily="49" charset="-122"/>
        </a:defRPr>
      </a:lvl9pPr>
    </p:titleStyle>
    <p:bodyStyle>
      <a:lvl1pPr marL="473075" indent="-473075" algn="l" rtl="0" eaLnBrk="0" fontAlgn="base" hangingPunct="0">
        <a:spcBef>
          <a:spcPct val="30000"/>
        </a:spcBef>
        <a:spcAft>
          <a:spcPct val="0"/>
        </a:spcAft>
        <a:buClr>
          <a:schemeClr val="accent2"/>
        </a:buClr>
        <a:buFont typeface="Wingdings" panose="05000000000000000000" pitchFamily="2" charset="2"/>
        <a:buBlip>
          <a:blip r:embed="rId14"/>
        </a:buBlip>
        <a:defRPr kumimoji="1" sz="3200" kern="1200">
          <a:solidFill>
            <a:srgbClr val="000099"/>
          </a:solidFill>
          <a:latin typeface="+mn-lt"/>
          <a:ea typeface="+mn-ea"/>
          <a:cs typeface="+mn-cs"/>
        </a:defRPr>
      </a:lvl1pPr>
      <a:lvl2pPr marL="1050925" indent="-387350" algn="l" rtl="0" eaLnBrk="0" fontAlgn="base" hangingPunct="0">
        <a:spcBef>
          <a:spcPct val="20000"/>
        </a:spcBef>
        <a:spcAft>
          <a:spcPct val="0"/>
        </a:spcAft>
        <a:buClr>
          <a:schemeClr val="hlink"/>
        </a:buClr>
        <a:buFont typeface="Webdings" panose="05030102010509060703" pitchFamily="18" charset="2"/>
        <a:buBlip>
          <a:blip r:embed="rId15"/>
        </a:buBlip>
        <a:defRPr kumimoji="1" sz="2800" kern="1200">
          <a:solidFill>
            <a:schemeClr val="tx1"/>
          </a:solidFill>
          <a:latin typeface="+mn-lt"/>
          <a:ea typeface="新細明體" panose="02020500000000000000" pitchFamily="18" charset="-120"/>
          <a:cs typeface="+mn-cs"/>
        </a:defRPr>
      </a:lvl2pPr>
      <a:lvl3pPr marL="1616075" indent="-374650" algn="l" rtl="0" eaLnBrk="0" fontAlgn="base" hangingPunct="0">
        <a:spcBef>
          <a:spcPct val="20000"/>
        </a:spcBef>
        <a:spcAft>
          <a:spcPct val="0"/>
        </a:spcAft>
        <a:buFont typeface="Wingdings" panose="05000000000000000000" pitchFamily="2" charset="2"/>
        <a:buBlip>
          <a:blip r:embed="rId16"/>
        </a:buBlip>
        <a:defRPr kumimoji="1" sz="2400" kern="1200">
          <a:solidFill>
            <a:schemeClr val="folHlink"/>
          </a:solidFill>
          <a:latin typeface="+mn-lt"/>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anose="05000000000000000000" pitchFamily="2" charset="2"/>
        <a:buChar char="q"/>
        <a:defRPr kumimoji="1" sz="2000" kern="1200">
          <a:solidFill>
            <a:srgbClr val="CC0000"/>
          </a:solidFill>
          <a:latin typeface="+mn-lt"/>
          <a:ea typeface="新細明體" panose="02020500000000000000" pitchFamily="18" charset="-120"/>
          <a:cs typeface="+mn-cs"/>
        </a:defRPr>
      </a:lvl4pPr>
      <a:lvl5pPr marL="2613025" indent="-228600" algn="l" rtl="0" eaLnBrk="0" fontAlgn="base" hangingPunct="0">
        <a:spcBef>
          <a:spcPct val="20000"/>
        </a:spcBef>
        <a:spcAft>
          <a:spcPct val="0"/>
        </a:spcAft>
        <a:buBlip>
          <a:blip r:embed="rId16"/>
        </a:buBlip>
        <a:defRPr kumimoji="1" sz="2000" kern="1200">
          <a:solidFill>
            <a:schemeClr val="folHlink"/>
          </a:solidFill>
          <a:latin typeface="+mn-lt"/>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mega.linkin.tw/index.php/s/f2Z5zf2Br9rWgmS" TargetMode="External"/><Relationship Id="rId2" Type="http://schemas.openxmlformats.org/officeDocument/2006/relationships/hyperlink" Target="https://onlinelibrary.wiley.com/doi/pdf/10.1002/mar.2012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10274300" cy="2967038"/>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endParaRPr lang="zh-TW" altLang="zh-TW">
              <a:solidFill>
                <a:schemeClr val="bg1"/>
              </a:solidFill>
            </a:endParaRPr>
          </a:p>
        </p:txBody>
      </p:sp>
      <p:sp>
        <p:nvSpPr>
          <p:cNvPr id="97283" name="Rectangle 3"/>
          <p:cNvSpPr>
            <a:spLocks noGrp="1" noChangeArrowheads="1"/>
          </p:cNvSpPr>
          <p:nvPr>
            <p:ph type="ctrTitle"/>
          </p:nvPr>
        </p:nvSpPr>
        <p:spPr>
          <a:xfrm>
            <a:off x="1627188" y="1065213"/>
            <a:ext cx="8406506" cy="1139825"/>
          </a:xfrm>
        </p:spPr>
        <p:txBody>
          <a:bodyPr anchor="ctr"/>
          <a:lstStyle/>
          <a:p>
            <a:pPr algn="l" eaLnBrk="1" hangingPunct="1">
              <a:lnSpc>
                <a:spcPct val="130000"/>
              </a:lnSpc>
              <a:defRPr/>
            </a:pPr>
            <a:r>
              <a:rPr lang="en-US" altLang="zh-TW" sz="4000" dirty="0" smtClean="0">
                <a:ea typeface="新細明體" panose="02020500000000000000" pitchFamily="18" charset="-120"/>
              </a:rPr>
              <a:t>Experimentation:</a:t>
            </a:r>
            <a:r>
              <a:rPr lang="en-US" altLang="zh-TW" sz="4000" dirty="0" smtClean="0">
                <a:ea typeface="新細明體" panose="02020500000000000000" pitchFamily="18" charset="-120"/>
              </a:rPr>
              <a:t/>
            </a:r>
            <a:br>
              <a:rPr lang="en-US" altLang="zh-TW" sz="4000" dirty="0" smtClean="0">
                <a:ea typeface="新細明體" panose="02020500000000000000" pitchFamily="18" charset="-120"/>
              </a:rPr>
            </a:br>
            <a:r>
              <a:rPr lang="en-US" altLang="zh-TW" sz="3600" dirty="0" smtClean="0">
                <a:solidFill>
                  <a:schemeClr val="bg1">
                    <a:lumMod val="95000"/>
                  </a:schemeClr>
                </a:solidFill>
                <a:ea typeface="新細明體" panose="02020500000000000000" pitchFamily="18" charset="-120"/>
              </a:rPr>
              <a:t>Lab </a:t>
            </a:r>
            <a:r>
              <a:rPr lang="en-US" altLang="zh-TW" sz="3600" dirty="0" smtClean="0">
                <a:solidFill>
                  <a:schemeClr val="bg1">
                    <a:lumMod val="95000"/>
                  </a:schemeClr>
                </a:solidFill>
                <a:ea typeface="新細明體" panose="02020500000000000000" pitchFamily="18" charset="-120"/>
              </a:rPr>
              <a:t>Experiments </a:t>
            </a:r>
            <a:r>
              <a:rPr lang="en-US" altLang="zh-TW" sz="3600" dirty="0" smtClean="0">
                <a:solidFill>
                  <a:schemeClr val="bg1">
                    <a:lumMod val="95000"/>
                  </a:schemeClr>
                </a:solidFill>
                <a:ea typeface="新細明體" panose="02020500000000000000" pitchFamily="18" charset="-120"/>
              </a:rPr>
              <a:t>and Field </a:t>
            </a:r>
            <a:r>
              <a:rPr lang="en-US" altLang="zh-TW" sz="3600" dirty="0" smtClean="0">
                <a:solidFill>
                  <a:schemeClr val="bg1">
                    <a:lumMod val="95000"/>
                  </a:schemeClr>
                </a:solidFill>
                <a:ea typeface="新細明體" panose="02020500000000000000" pitchFamily="18" charset="-120"/>
              </a:rPr>
              <a:t>Experiments</a:t>
            </a:r>
            <a:endParaRPr lang="en-US" altLang="zh-TW" sz="4000" dirty="0" smtClean="0">
              <a:solidFill>
                <a:schemeClr val="bg1">
                  <a:lumMod val="95000"/>
                </a:schemeClr>
              </a:solidFill>
              <a:effectLst>
                <a:outerShdw blurRad="38100" dist="38100" dir="2700000" algn="tl">
                  <a:srgbClr val="C0C0C0"/>
                </a:outerShdw>
              </a:effectLst>
              <a:ea typeface="新細明體" panose="02020500000000000000" pitchFamily="18" charset="-120"/>
            </a:endParaRPr>
          </a:p>
        </p:txBody>
      </p:sp>
      <p:sp>
        <p:nvSpPr>
          <p:cNvPr id="3077" name="Text Box 8"/>
          <p:cNvSpPr txBox="1">
            <a:spLocks noChangeArrowheads="1"/>
          </p:cNvSpPr>
          <p:nvPr/>
        </p:nvSpPr>
        <p:spPr bwMode="auto">
          <a:xfrm>
            <a:off x="168275" y="182563"/>
            <a:ext cx="612668" cy="1015663"/>
          </a:xfrm>
          <a:prstGeom prst="rect">
            <a:avLst/>
          </a:prstGeom>
          <a:noFill/>
          <a:ln w="508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000" dirty="0" smtClean="0">
                <a:solidFill>
                  <a:schemeClr val="bg1"/>
                </a:solidFill>
                <a:latin typeface="Arial" panose="020B0604020202020204" pitchFamily="34" charset="0"/>
                <a:cs typeface="Arial" panose="020B0604020202020204" pitchFamily="34" charset="0"/>
              </a:rPr>
              <a:t>7</a:t>
            </a:r>
            <a:endParaRPr lang="en-US" altLang="zh-TW" sz="6000" dirty="0">
              <a:solidFill>
                <a:schemeClr val="bg1"/>
              </a:solidFill>
              <a:latin typeface="Arial" panose="020B0604020202020204" pitchFamily="34" charset="0"/>
              <a:cs typeface="Arial" panose="020B0604020202020204" pitchFamily="34" charset="0"/>
            </a:endParaRPr>
          </a:p>
        </p:txBody>
      </p:sp>
      <p:sp>
        <p:nvSpPr>
          <p:cNvPr id="7" name="Rectangle 4"/>
          <p:cNvSpPr txBox="1">
            <a:spLocks noChangeArrowheads="1"/>
          </p:cNvSpPr>
          <p:nvPr/>
        </p:nvSpPr>
        <p:spPr bwMode="auto">
          <a:xfrm>
            <a:off x="855662" y="3638674"/>
            <a:ext cx="85629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30000"/>
              </a:spcBef>
              <a:spcAft>
                <a:spcPct val="0"/>
              </a:spcAft>
              <a:buClr>
                <a:schemeClr val="accent2"/>
              </a:buClr>
              <a:buFont typeface="Wingdings" panose="05000000000000000000" pitchFamily="2" charset="2"/>
              <a:buNone/>
              <a:defRPr kumimoji="1" sz="2400" kern="1200">
                <a:solidFill>
                  <a:srgbClr val="000099"/>
                </a:solidFill>
                <a:latin typeface="+mn-lt"/>
                <a:ea typeface="+mn-ea"/>
                <a:cs typeface="+mn-cs"/>
              </a:defRPr>
            </a:lvl1pPr>
            <a:lvl2pPr marL="457200" indent="0" algn="ctr" rtl="0" eaLnBrk="0" fontAlgn="base" hangingPunct="0">
              <a:spcBef>
                <a:spcPct val="20000"/>
              </a:spcBef>
              <a:spcAft>
                <a:spcPct val="0"/>
              </a:spcAft>
              <a:buClr>
                <a:schemeClr val="hlink"/>
              </a:buClr>
              <a:buFont typeface="Webdings" panose="05030102010509060703" pitchFamily="18" charset="2"/>
              <a:buNone/>
              <a:defRPr kumimoji="1" sz="2000" kern="1200">
                <a:solidFill>
                  <a:schemeClr val="tx1"/>
                </a:solidFill>
                <a:latin typeface="+mn-lt"/>
                <a:ea typeface="新細明體" panose="02020500000000000000" pitchFamily="18" charset="-120"/>
                <a:cs typeface="+mn-cs"/>
              </a:defRPr>
            </a:lvl2pPr>
            <a:lvl3pPr marL="914400" indent="0" algn="ctr" rtl="0" eaLnBrk="0" fontAlgn="base" hangingPunct="0">
              <a:spcBef>
                <a:spcPct val="20000"/>
              </a:spcBef>
              <a:spcAft>
                <a:spcPct val="0"/>
              </a:spcAft>
              <a:buFont typeface="Wingdings" panose="05000000000000000000" pitchFamily="2" charset="2"/>
              <a:buNone/>
              <a:defRPr kumimoji="1" sz="1800" kern="1200">
                <a:solidFill>
                  <a:schemeClr val="folHlink"/>
                </a:solidFill>
                <a:latin typeface="+mn-lt"/>
                <a:ea typeface="新細明體" panose="02020500000000000000" pitchFamily="18" charset="-120"/>
                <a:cs typeface="+mn-cs"/>
              </a:defRPr>
            </a:lvl3pPr>
            <a:lvl4pPr marL="1371600" indent="0" algn="ctr" rtl="0" eaLnBrk="0" fontAlgn="base" hangingPunct="0">
              <a:spcBef>
                <a:spcPct val="20000"/>
              </a:spcBef>
              <a:spcAft>
                <a:spcPct val="0"/>
              </a:spcAft>
              <a:buFont typeface="Wingdings" panose="05000000000000000000" pitchFamily="2" charset="2"/>
              <a:buNone/>
              <a:defRPr kumimoji="1" sz="1600" kern="1200">
                <a:solidFill>
                  <a:srgbClr val="CC0000"/>
                </a:solidFill>
                <a:latin typeface="+mn-lt"/>
                <a:ea typeface="新細明體" panose="02020500000000000000" pitchFamily="18" charset="-120"/>
                <a:cs typeface="+mn-cs"/>
              </a:defRPr>
            </a:lvl4pPr>
            <a:lvl5pPr marL="1828800" indent="0" algn="ctr" rtl="0" eaLnBrk="0" fontAlgn="base" hangingPunct="0">
              <a:spcBef>
                <a:spcPct val="20000"/>
              </a:spcBef>
              <a:spcAft>
                <a:spcPct val="0"/>
              </a:spcAft>
              <a:buNone/>
              <a:defRPr kumimoji="1" sz="1600" kern="1200">
                <a:solidFill>
                  <a:schemeClr val="folHlink"/>
                </a:solidFill>
                <a:latin typeface="+mn-lt"/>
                <a:ea typeface="新細明體" panose="02020500000000000000" pitchFamily="18" charset="-12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90500" lvl="1"/>
            <a:r>
              <a:rPr lang="en-US" altLang="zh-TW" sz="2400" dirty="0" smtClean="0">
                <a:ea typeface="標楷體" panose="03000509000000000000" pitchFamily="65" charset="-120"/>
              </a:rPr>
              <a:t>Department</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of Information</a:t>
            </a:r>
            <a:r>
              <a:rPr lang="zh-TW" altLang="en-US" sz="2400" dirty="0" smtClean="0">
                <a:ea typeface="標楷體" panose="03000509000000000000" pitchFamily="65" charset="-120"/>
              </a:rPr>
              <a:t> </a:t>
            </a:r>
            <a:r>
              <a:rPr lang="en-US" altLang="zh-TW" sz="2400" dirty="0" smtClean="0">
                <a:ea typeface="標楷體" panose="03000509000000000000" pitchFamily="65" charset="-120"/>
              </a:rPr>
              <a:t>Management</a:t>
            </a:r>
          </a:p>
          <a:p>
            <a:pPr marL="190500" lvl="1"/>
            <a:r>
              <a:rPr lang="en-US" altLang="en-US" sz="2400" dirty="0" err="1" smtClean="0">
                <a:ea typeface="標楷體" panose="03000509000000000000" pitchFamily="65" charset="-120"/>
              </a:rPr>
              <a:t>CYCU</a:t>
            </a:r>
            <a:endParaRPr lang="en-US" altLang="en-US" sz="2400" dirty="0" smtClean="0">
              <a:ea typeface="標楷體" panose="03000509000000000000" pitchFamily="65" charset="-120"/>
            </a:endParaRPr>
          </a:p>
          <a:p>
            <a:pPr marL="190500" lvl="1"/>
            <a:r>
              <a:rPr lang="en-US" altLang="zh-TW" sz="2400" dirty="0" err="1" smtClean="0">
                <a:ea typeface="標楷體" panose="03000509000000000000" pitchFamily="65" charset="-120"/>
              </a:rPr>
              <a:t>CK</a:t>
            </a:r>
            <a:r>
              <a:rPr lang="en-US" altLang="zh-TW" sz="2400" dirty="0" smtClean="0">
                <a:ea typeface="標楷體" panose="03000509000000000000" pitchFamily="65" charset="-120"/>
              </a:rPr>
              <a:t> </a:t>
            </a:r>
            <a:r>
              <a:rPr lang="en-US" altLang="zh-TW" sz="2400" dirty="0" err="1" smtClean="0">
                <a:ea typeface="標楷體" panose="03000509000000000000" pitchFamily="65" charset="-120"/>
              </a:rPr>
              <a:t>Farn</a:t>
            </a:r>
            <a:endParaRPr lang="en-US" altLang="zh-TW" sz="1800" dirty="0" smtClean="0"/>
          </a:p>
          <a:p>
            <a:r>
              <a:rPr lang="en-US" altLang="zh-TW" sz="1800" dirty="0" smtClean="0"/>
              <a:t>mailto: </a:t>
            </a:r>
            <a:r>
              <a:rPr lang="en-US" altLang="zh-TW" sz="1800" dirty="0" err="1" smtClean="0"/>
              <a:t>ckfarn@gmail.com</a:t>
            </a:r>
            <a:endParaRPr lang="en-US" altLang="zh-TW" sz="1800" dirty="0" smtClean="0"/>
          </a:p>
          <a:p>
            <a:pPr marL="190500" lvl="1"/>
            <a:endParaRPr lang="en-US" altLang="zh-TW" sz="1800" dirty="0" smtClean="0">
              <a:ea typeface="標楷體" panose="03000509000000000000" pitchFamily="65" charset="-120"/>
            </a:endParaRPr>
          </a:p>
          <a:p>
            <a:pPr marL="190500" lvl="1"/>
            <a:r>
              <a:rPr lang="en-US" altLang="zh-TW" sz="1800" dirty="0" smtClean="0"/>
              <a:t>2023.11 Updated</a:t>
            </a:r>
            <a:endParaRPr lang="en-US" altLang="zh-TW" sz="1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126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E87E2D8-406D-4B33-B48B-E9567ACF0F39}" type="slidenum">
              <a:rPr lang="en-US" altLang="zh-TW" sz="1400">
                <a:solidFill>
                  <a:srgbClr val="333399"/>
                </a:solidFill>
              </a:rPr>
              <a:pPr/>
              <a:t>10</a:t>
            </a:fld>
            <a:endParaRPr lang="en-US" altLang="zh-TW" sz="1400">
              <a:solidFill>
                <a:srgbClr val="333399"/>
              </a:solidFill>
            </a:endParaRPr>
          </a:p>
        </p:txBody>
      </p:sp>
      <p:sp>
        <p:nvSpPr>
          <p:cNvPr id="11268" name="Rectangle 2"/>
          <p:cNvSpPr>
            <a:spLocks noGrp="1" noChangeArrowheads="1"/>
          </p:cNvSpPr>
          <p:nvPr>
            <p:ph type="title"/>
          </p:nvPr>
        </p:nvSpPr>
        <p:spPr/>
        <p:txBody>
          <a:bodyPr/>
          <a:lstStyle/>
          <a:p>
            <a:pPr eaLnBrk="1" hangingPunct="1"/>
            <a:r>
              <a:rPr lang="en-US" altLang="zh-TW" sz="3200" dirty="0" smtClean="0"/>
              <a:t>Disadvantages of Lab Experiments</a:t>
            </a:r>
            <a:endParaRPr lang="zh-TW" altLang="en-US" sz="3200" dirty="0" smtClean="0"/>
          </a:p>
        </p:txBody>
      </p:sp>
      <p:sp>
        <p:nvSpPr>
          <p:cNvPr id="11269" name="Rectangle 3"/>
          <p:cNvSpPr>
            <a:spLocks noGrp="1" noChangeArrowheads="1"/>
          </p:cNvSpPr>
          <p:nvPr>
            <p:ph type="body" idx="1"/>
          </p:nvPr>
        </p:nvSpPr>
        <p:spPr>
          <a:xfrm>
            <a:off x="769938" y="1766466"/>
            <a:ext cx="8734425" cy="4106863"/>
          </a:xfrm>
        </p:spPr>
        <p:txBody>
          <a:bodyPr/>
          <a:lstStyle/>
          <a:p>
            <a:pPr eaLnBrk="1" hangingPunct="1"/>
            <a:r>
              <a:rPr lang="en-US" altLang="zh-TW" sz="2400" dirty="0" smtClean="0"/>
              <a:t>Artificial lab setting</a:t>
            </a:r>
          </a:p>
          <a:p>
            <a:pPr lvl="1" eaLnBrk="1" hangingPunct="1"/>
            <a:r>
              <a:rPr lang="en-US" altLang="zh-TW" sz="2000" dirty="0" smtClean="0"/>
              <a:t>In a lab, samples are not making real decisions</a:t>
            </a:r>
          </a:p>
          <a:p>
            <a:pPr eaLnBrk="1" hangingPunct="1"/>
            <a:r>
              <a:rPr lang="en-US" altLang="zh-TW" sz="2400" dirty="0" smtClean="0"/>
              <a:t>Certain samples may introduce bias</a:t>
            </a:r>
          </a:p>
          <a:p>
            <a:pPr lvl="1" eaLnBrk="1" hangingPunct="1"/>
            <a:r>
              <a:rPr lang="en-US" altLang="zh-TW" sz="2000" dirty="0" smtClean="0"/>
              <a:t>Students instead to business managers</a:t>
            </a:r>
          </a:p>
          <a:p>
            <a:pPr eaLnBrk="1" hangingPunct="1"/>
            <a:r>
              <a:rPr lang="en-US" altLang="zh-TW" sz="2400" dirty="0" smtClean="0"/>
              <a:t>Costs may be higher</a:t>
            </a:r>
          </a:p>
          <a:p>
            <a:pPr lvl="1" eaLnBrk="1" hangingPunct="1"/>
            <a:r>
              <a:rPr lang="en-US" altLang="zh-TW" sz="2000" dirty="0" smtClean="0"/>
              <a:t>Certain costs in simulating the real settings</a:t>
            </a:r>
          </a:p>
          <a:p>
            <a:pPr eaLnBrk="1" hangingPunct="1"/>
            <a:r>
              <a:rPr lang="en-US" altLang="zh-TW" sz="2400" dirty="0" smtClean="0"/>
              <a:t>More effective for contemporary issues</a:t>
            </a:r>
          </a:p>
          <a:p>
            <a:pPr lvl="1" eaLnBrk="1" hangingPunct="1"/>
            <a:r>
              <a:rPr lang="en-US" altLang="zh-TW" sz="2000" dirty="0" smtClean="0"/>
              <a:t>Usage of smart phones</a:t>
            </a:r>
          </a:p>
          <a:p>
            <a:pPr eaLnBrk="1" hangingPunct="1"/>
            <a:r>
              <a:rPr lang="en-US" altLang="zh-TW" sz="2400" dirty="0" smtClean="0"/>
              <a:t>Ethical concerns in manipulation</a:t>
            </a:r>
          </a:p>
          <a:p>
            <a:pPr lvl="1" eaLnBrk="1" hangingPunct="1"/>
            <a:r>
              <a:rPr lang="en-US" altLang="zh-TW" sz="2000" dirty="0" smtClean="0"/>
              <a:t>Treating patients with placebo</a:t>
            </a:r>
            <a:r>
              <a:rPr lang="zh-TW" altLang="en-US" sz="2000" dirty="0" smtClean="0"/>
              <a:t> </a:t>
            </a:r>
            <a:r>
              <a:rPr lang="en-US" altLang="zh-TW" sz="2000" dirty="0" smtClean="0"/>
              <a:t>(</a:t>
            </a:r>
            <a:r>
              <a:rPr lang="zh-TW" altLang="en-US" sz="2000" dirty="0" smtClean="0"/>
              <a:t>安慰劑</a:t>
            </a:r>
            <a:r>
              <a:rPr lang="en-US" altLang="zh-TW" sz="2000" dirty="0" smtClean="0"/>
              <a:t>)</a:t>
            </a:r>
          </a:p>
          <a:p>
            <a:pPr marL="0" indent="0" eaLnBrk="1" hangingPunct="1">
              <a:buNone/>
            </a:pPr>
            <a:endParaRPr lang="zh-TW" alt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idx="4294967295"/>
          </p:nvPr>
        </p:nvSpPr>
        <p:spPr>
          <a:xfrm>
            <a:off x="2011362" y="565323"/>
            <a:ext cx="7791450" cy="593378"/>
          </a:xfrm>
          <a:ln>
            <a:miter lim="800000"/>
            <a:headEnd/>
            <a:tailEnd/>
          </a:ln>
        </p:spPr>
        <p:txBody>
          <a:bodyPr anchor="t">
            <a:normAutofit/>
          </a:bodyPr>
          <a:lstStyle/>
          <a:p>
            <a:pPr eaLnBrk="1" hangingPunct="1">
              <a:defRPr/>
            </a:pPr>
            <a:r>
              <a:rPr lang="en-US" altLang="zh-TW" sz="3200" dirty="0" smtClean="0">
                <a:effectLst>
                  <a:outerShdw blurRad="38100" dist="38100" dir="2700000" algn="tl">
                    <a:srgbClr val="C0C0C0"/>
                  </a:outerShdw>
                </a:effectLst>
                <a:ea typeface="新細明體" panose="02020500000000000000" pitchFamily="18" charset="-120"/>
              </a:rPr>
              <a:t>Conducting an Experiment </a:t>
            </a:r>
          </a:p>
        </p:txBody>
      </p:sp>
      <p:sp>
        <p:nvSpPr>
          <p:cNvPr id="491523" name="AutoShape 3"/>
          <p:cNvSpPr>
            <a:spLocks noChangeArrowheads="1"/>
          </p:cNvSpPr>
          <p:nvPr/>
        </p:nvSpPr>
        <p:spPr bwMode="auto">
          <a:xfrm>
            <a:off x="981076" y="2232621"/>
            <a:ext cx="6284912" cy="320675"/>
          </a:xfrm>
          <a:prstGeom prst="roundRect">
            <a:avLst>
              <a:gd name="adj" fmla="val 16667"/>
            </a:avLst>
          </a:prstGeom>
          <a:solidFill>
            <a:srgbClr val="FED31E"/>
          </a:solidFill>
          <a:ln w="9525" algn="ctr">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Specify treatment levels</a:t>
            </a:r>
          </a:p>
        </p:txBody>
      </p:sp>
      <p:sp>
        <p:nvSpPr>
          <p:cNvPr id="491524" name="AutoShape 4"/>
          <p:cNvSpPr>
            <a:spLocks noChangeArrowheads="1"/>
          </p:cNvSpPr>
          <p:nvPr/>
        </p:nvSpPr>
        <p:spPr bwMode="auto">
          <a:xfrm>
            <a:off x="1417638" y="2734271"/>
            <a:ext cx="6284913" cy="319087"/>
          </a:xfrm>
          <a:prstGeom prst="roundRect">
            <a:avLst>
              <a:gd name="adj" fmla="val 16667"/>
            </a:avLst>
          </a:prstGeom>
          <a:solidFill>
            <a:srgbClr val="DFF5DF"/>
          </a:solidFill>
          <a:ln w="9525" algn="ctr">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Control environment</a:t>
            </a:r>
          </a:p>
        </p:txBody>
      </p:sp>
      <p:sp>
        <p:nvSpPr>
          <p:cNvPr id="491525" name="AutoShape 5"/>
          <p:cNvSpPr>
            <a:spLocks noChangeArrowheads="1"/>
          </p:cNvSpPr>
          <p:nvPr/>
        </p:nvSpPr>
        <p:spPr bwMode="auto">
          <a:xfrm>
            <a:off x="1863726" y="3251796"/>
            <a:ext cx="6284912" cy="320675"/>
          </a:xfrm>
          <a:prstGeom prst="roundRect">
            <a:avLst>
              <a:gd name="adj" fmla="val 16667"/>
            </a:avLst>
          </a:prstGeom>
          <a:solidFill>
            <a:srgbClr val="5AC07A"/>
          </a:solidFill>
          <a:ln w="9525" algn="ctr">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solidFill>
                  <a:schemeClr val="bg1"/>
                </a:solidFill>
                <a:latin typeface="Arial" panose="020B0604020202020204" pitchFamily="34" charset="0"/>
              </a:rPr>
              <a:t>Choose experimental design</a:t>
            </a:r>
          </a:p>
        </p:txBody>
      </p:sp>
      <p:sp>
        <p:nvSpPr>
          <p:cNvPr id="491526" name="AutoShape 6"/>
          <p:cNvSpPr>
            <a:spLocks noChangeArrowheads="1"/>
          </p:cNvSpPr>
          <p:nvPr/>
        </p:nvSpPr>
        <p:spPr bwMode="auto">
          <a:xfrm>
            <a:off x="2446338" y="3910608"/>
            <a:ext cx="6283325" cy="320675"/>
          </a:xfrm>
          <a:prstGeom prst="roundRect">
            <a:avLst>
              <a:gd name="adj" fmla="val 16667"/>
            </a:avLst>
          </a:prstGeom>
          <a:solidFill>
            <a:srgbClr val="A50021"/>
          </a:solidFill>
          <a:ln w="9525" algn="ctr">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solidFill>
                  <a:schemeClr val="bg1"/>
                </a:solidFill>
                <a:latin typeface="Arial" panose="020B0604020202020204" pitchFamily="34" charset="0"/>
              </a:rPr>
              <a:t>Select and assign participants</a:t>
            </a:r>
          </a:p>
        </p:txBody>
      </p:sp>
      <p:sp>
        <p:nvSpPr>
          <p:cNvPr id="491527" name="AutoShape 7"/>
          <p:cNvSpPr>
            <a:spLocks noChangeArrowheads="1"/>
          </p:cNvSpPr>
          <p:nvPr/>
        </p:nvSpPr>
        <p:spPr bwMode="auto">
          <a:xfrm>
            <a:off x="2995613" y="4540846"/>
            <a:ext cx="6283325" cy="319087"/>
          </a:xfrm>
          <a:prstGeom prst="roundRect">
            <a:avLst>
              <a:gd name="adj" fmla="val 16667"/>
            </a:avLst>
          </a:prstGeom>
          <a:solidFill>
            <a:srgbClr val="FFDD99"/>
          </a:solidFill>
          <a:ln w="9525" algn="ctr">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Pilot-test, revise, and test</a:t>
            </a:r>
          </a:p>
        </p:txBody>
      </p:sp>
      <p:sp>
        <p:nvSpPr>
          <p:cNvPr id="491528" name="AutoShape 8"/>
          <p:cNvSpPr>
            <a:spLocks noChangeArrowheads="1"/>
          </p:cNvSpPr>
          <p:nvPr/>
        </p:nvSpPr>
        <p:spPr bwMode="auto">
          <a:xfrm>
            <a:off x="3362326" y="5064721"/>
            <a:ext cx="6350000" cy="319087"/>
          </a:xfrm>
          <a:prstGeom prst="roundRect">
            <a:avLst>
              <a:gd name="adj" fmla="val 16667"/>
            </a:avLst>
          </a:prstGeom>
          <a:solidFill>
            <a:srgbClr val="FED31E"/>
          </a:solidFill>
          <a:ln w="9525" algn="ctr">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Collect  data</a:t>
            </a:r>
          </a:p>
        </p:txBody>
      </p:sp>
      <p:cxnSp>
        <p:nvCxnSpPr>
          <p:cNvPr id="491529" name="AutoShape 9"/>
          <p:cNvCxnSpPr>
            <a:cxnSpLocks noChangeShapeType="1"/>
            <a:stCxn id="491537" idx="1"/>
            <a:endCxn id="491523" idx="1"/>
          </p:cNvCxnSpPr>
          <p:nvPr/>
        </p:nvCxnSpPr>
        <p:spPr bwMode="auto">
          <a:xfrm rot="10800000" flipH="1" flipV="1">
            <a:off x="490538" y="1857971"/>
            <a:ext cx="403225" cy="539750"/>
          </a:xfrm>
          <a:prstGeom prst="curvedConnector3">
            <a:avLst>
              <a:gd name="adj1" fmla="val -5669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530" name="AutoShape 10"/>
          <p:cNvCxnSpPr>
            <a:cxnSpLocks noChangeShapeType="1"/>
            <a:stCxn id="491523" idx="1"/>
            <a:endCxn id="491524" idx="1"/>
          </p:cNvCxnSpPr>
          <p:nvPr/>
        </p:nvCxnSpPr>
        <p:spPr bwMode="auto">
          <a:xfrm rot="10800000" flipH="1" flipV="1">
            <a:off x="893763" y="2397721"/>
            <a:ext cx="388938" cy="501650"/>
          </a:xfrm>
          <a:prstGeom prst="curvedConnector3">
            <a:avLst>
              <a:gd name="adj1" fmla="val -5877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531" name="AutoShape 11"/>
          <p:cNvCxnSpPr>
            <a:cxnSpLocks noChangeShapeType="1"/>
            <a:stCxn id="491524" idx="1"/>
            <a:endCxn id="491525" idx="1"/>
          </p:cNvCxnSpPr>
          <p:nvPr/>
        </p:nvCxnSpPr>
        <p:spPr bwMode="auto">
          <a:xfrm rot="10800000" flipH="1" flipV="1">
            <a:off x="1282701" y="2899371"/>
            <a:ext cx="396875" cy="519112"/>
          </a:xfrm>
          <a:prstGeom prst="curvedConnector3">
            <a:avLst>
              <a:gd name="adj1" fmla="val -5760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532" name="AutoShape 12"/>
          <p:cNvCxnSpPr>
            <a:cxnSpLocks noChangeShapeType="1"/>
            <a:stCxn id="491525" idx="1"/>
            <a:endCxn id="491526" idx="1"/>
          </p:cNvCxnSpPr>
          <p:nvPr/>
        </p:nvCxnSpPr>
        <p:spPr bwMode="auto">
          <a:xfrm rot="10800000" flipH="1" flipV="1">
            <a:off x="1679576" y="3418483"/>
            <a:ext cx="517525" cy="660400"/>
          </a:xfrm>
          <a:prstGeom prst="curvedConnector3">
            <a:avLst>
              <a:gd name="adj1" fmla="val -4417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533" name="AutoShape 13"/>
          <p:cNvCxnSpPr>
            <a:cxnSpLocks noChangeShapeType="1"/>
            <a:stCxn id="491526" idx="1"/>
            <a:endCxn id="491527" idx="1"/>
          </p:cNvCxnSpPr>
          <p:nvPr/>
        </p:nvCxnSpPr>
        <p:spPr bwMode="auto">
          <a:xfrm rot="10800000" flipH="1" flipV="1">
            <a:off x="2197101" y="4078883"/>
            <a:ext cx="488950" cy="630238"/>
          </a:xfrm>
          <a:prstGeom prst="curvedConnector3">
            <a:avLst>
              <a:gd name="adj1" fmla="val -4675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91534" name="AutoShape 14"/>
          <p:cNvCxnSpPr>
            <a:cxnSpLocks noChangeShapeType="1"/>
            <a:stCxn id="491527" idx="1"/>
            <a:endCxn id="491528" idx="1"/>
          </p:cNvCxnSpPr>
          <p:nvPr/>
        </p:nvCxnSpPr>
        <p:spPr bwMode="auto">
          <a:xfrm rot="10800000" flipH="1" flipV="1">
            <a:off x="2686051" y="4709121"/>
            <a:ext cx="327025" cy="525462"/>
          </a:xfrm>
          <a:prstGeom prst="curvedConnector3">
            <a:avLst>
              <a:gd name="adj1" fmla="val -69903"/>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91535" name="AutoShape 15"/>
          <p:cNvSpPr>
            <a:spLocks noChangeArrowheads="1"/>
          </p:cNvSpPr>
          <p:nvPr/>
        </p:nvSpPr>
        <p:spPr bwMode="auto">
          <a:xfrm>
            <a:off x="3722688" y="5744171"/>
            <a:ext cx="6350000" cy="319087"/>
          </a:xfrm>
          <a:prstGeom prst="roundRect">
            <a:avLst>
              <a:gd name="adj" fmla="val 16667"/>
            </a:avLst>
          </a:prstGeom>
          <a:solidFill>
            <a:srgbClr val="DFF5DF"/>
          </a:solidFill>
          <a:ln w="9525" algn="ctr">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Analyze data</a:t>
            </a:r>
          </a:p>
        </p:txBody>
      </p:sp>
      <p:cxnSp>
        <p:nvCxnSpPr>
          <p:cNvPr id="491536" name="AutoShape 16"/>
          <p:cNvCxnSpPr>
            <a:cxnSpLocks noChangeShapeType="1"/>
            <a:stCxn id="491528" idx="1"/>
            <a:endCxn id="491535" idx="1"/>
          </p:cNvCxnSpPr>
          <p:nvPr/>
        </p:nvCxnSpPr>
        <p:spPr bwMode="auto">
          <a:xfrm rot="10800000" flipH="1" flipV="1">
            <a:off x="3013076" y="5234583"/>
            <a:ext cx="320675" cy="681038"/>
          </a:xfrm>
          <a:prstGeom prst="curvedConnector3">
            <a:avLst>
              <a:gd name="adj1" fmla="val -7128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91537" name="AutoShape 17"/>
          <p:cNvSpPr>
            <a:spLocks noChangeArrowheads="1"/>
          </p:cNvSpPr>
          <p:nvPr/>
        </p:nvSpPr>
        <p:spPr bwMode="auto">
          <a:xfrm>
            <a:off x="528638" y="1694458"/>
            <a:ext cx="6283325" cy="320675"/>
          </a:xfrm>
          <a:prstGeom prst="roundRect">
            <a:avLst>
              <a:gd name="adj" fmla="val 16667"/>
            </a:avLst>
          </a:prstGeom>
          <a:solidFill>
            <a:srgbClr val="FFDD99"/>
          </a:solidFill>
          <a:ln w="9525" algn="ctr">
            <a:solidFill>
              <a:schemeClr val="tx1"/>
            </a:solidFill>
            <a:round/>
            <a:headEnd/>
            <a:tailEnd/>
          </a:ln>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dirty="0">
                <a:latin typeface="Arial" panose="020B0604020202020204" pitchFamily="34" charset="0"/>
              </a:rPr>
              <a:t>Specify treatment variables (X)</a:t>
            </a:r>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EB86E003-700D-4C51-9285-B0CDC913D82C}" type="slidenum">
              <a:rPr lang="en-US" altLang="zh-TW" smtClean="0"/>
              <a:pPr>
                <a:defRPr/>
              </a:pPr>
              <a:t>11</a:t>
            </a:fld>
            <a:endParaRPr lang="en-US" altLang="zh-TW"/>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91537"/>
                                        </p:tgtEl>
                                        <p:attrNameLst>
                                          <p:attrName>style.visibility</p:attrName>
                                        </p:attrNameLst>
                                      </p:cBhvr>
                                      <p:to>
                                        <p:strVal val="visible"/>
                                      </p:to>
                                    </p:set>
                                    <p:animEffect transition="in" filter="blinds(horizontal)">
                                      <p:cBhvr>
                                        <p:cTn id="7" dur="500"/>
                                        <p:tgtEl>
                                          <p:spTgt spid="4915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91529"/>
                                        </p:tgtEl>
                                        <p:attrNameLst>
                                          <p:attrName>style.visibility</p:attrName>
                                        </p:attrNameLst>
                                      </p:cBhvr>
                                      <p:to>
                                        <p:strVal val="visible"/>
                                      </p:to>
                                    </p:set>
                                    <p:animEffect transition="in" filter="blinds(horizontal)">
                                      <p:cBhvr>
                                        <p:cTn id="12" dur="500"/>
                                        <p:tgtEl>
                                          <p:spTgt spid="49152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91523"/>
                                        </p:tgtEl>
                                        <p:attrNameLst>
                                          <p:attrName>style.visibility</p:attrName>
                                        </p:attrNameLst>
                                      </p:cBhvr>
                                      <p:to>
                                        <p:strVal val="visible"/>
                                      </p:to>
                                    </p:set>
                                    <p:animEffect transition="in" filter="blinds(horizontal)">
                                      <p:cBhvr>
                                        <p:cTn id="15" dur="500"/>
                                        <p:tgtEl>
                                          <p:spTgt spid="4915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491530"/>
                                        </p:tgtEl>
                                        <p:attrNameLst>
                                          <p:attrName>style.visibility</p:attrName>
                                        </p:attrNameLst>
                                      </p:cBhvr>
                                      <p:to>
                                        <p:strVal val="visible"/>
                                      </p:to>
                                    </p:set>
                                    <p:animEffect transition="in" filter="blinds(horizontal)">
                                      <p:cBhvr>
                                        <p:cTn id="20" dur="500"/>
                                        <p:tgtEl>
                                          <p:spTgt spid="4915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91524"/>
                                        </p:tgtEl>
                                        <p:attrNameLst>
                                          <p:attrName>style.visibility</p:attrName>
                                        </p:attrNameLst>
                                      </p:cBhvr>
                                      <p:to>
                                        <p:strVal val="visible"/>
                                      </p:to>
                                    </p:set>
                                    <p:animEffect transition="in" filter="blinds(horizontal)">
                                      <p:cBhvr>
                                        <p:cTn id="23" dur="500"/>
                                        <p:tgtEl>
                                          <p:spTgt spid="49152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491531"/>
                                        </p:tgtEl>
                                        <p:attrNameLst>
                                          <p:attrName>style.visibility</p:attrName>
                                        </p:attrNameLst>
                                      </p:cBhvr>
                                      <p:to>
                                        <p:strVal val="visible"/>
                                      </p:to>
                                    </p:set>
                                    <p:animEffect transition="in" filter="blinds(horizontal)">
                                      <p:cBhvr>
                                        <p:cTn id="28" dur="500"/>
                                        <p:tgtEl>
                                          <p:spTgt spid="49153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91525"/>
                                        </p:tgtEl>
                                        <p:attrNameLst>
                                          <p:attrName>style.visibility</p:attrName>
                                        </p:attrNameLst>
                                      </p:cBhvr>
                                      <p:to>
                                        <p:strVal val="visible"/>
                                      </p:to>
                                    </p:set>
                                    <p:animEffect transition="in" filter="blinds(horizontal)">
                                      <p:cBhvr>
                                        <p:cTn id="31" dur="500"/>
                                        <p:tgtEl>
                                          <p:spTgt spid="49152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491532"/>
                                        </p:tgtEl>
                                        <p:attrNameLst>
                                          <p:attrName>style.visibility</p:attrName>
                                        </p:attrNameLst>
                                      </p:cBhvr>
                                      <p:to>
                                        <p:strVal val="visible"/>
                                      </p:to>
                                    </p:set>
                                    <p:animEffect transition="in" filter="blinds(horizontal)">
                                      <p:cBhvr>
                                        <p:cTn id="36" dur="500"/>
                                        <p:tgtEl>
                                          <p:spTgt spid="49153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91526"/>
                                        </p:tgtEl>
                                        <p:attrNameLst>
                                          <p:attrName>style.visibility</p:attrName>
                                        </p:attrNameLst>
                                      </p:cBhvr>
                                      <p:to>
                                        <p:strVal val="visible"/>
                                      </p:to>
                                    </p:set>
                                    <p:animEffect transition="in" filter="blinds(horizontal)">
                                      <p:cBhvr>
                                        <p:cTn id="39" dur="500"/>
                                        <p:tgtEl>
                                          <p:spTgt spid="4915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491533"/>
                                        </p:tgtEl>
                                        <p:attrNameLst>
                                          <p:attrName>style.visibility</p:attrName>
                                        </p:attrNameLst>
                                      </p:cBhvr>
                                      <p:to>
                                        <p:strVal val="visible"/>
                                      </p:to>
                                    </p:set>
                                    <p:animEffect transition="in" filter="blinds(horizontal)">
                                      <p:cBhvr>
                                        <p:cTn id="44" dur="500"/>
                                        <p:tgtEl>
                                          <p:spTgt spid="49153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491527"/>
                                        </p:tgtEl>
                                        <p:attrNameLst>
                                          <p:attrName>style.visibility</p:attrName>
                                        </p:attrNameLst>
                                      </p:cBhvr>
                                      <p:to>
                                        <p:strVal val="visible"/>
                                      </p:to>
                                    </p:set>
                                    <p:animEffect transition="in" filter="blinds(horizontal)">
                                      <p:cBhvr>
                                        <p:cTn id="47" dur="500"/>
                                        <p:tgtEl>
                                          <p:spTgt spid="4915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91534"/>
                                        </p:tgtEl>
                                        <p:attrNameLst>
                                          <p:attrName>style.visibility</p:attrName>
                                        </p:attrNameLst>
                                      </p:cBhvr>
                                      <p:to>
                                        <p:strVal val="visible"/>
                                      </p:to>
                                    </p:set>
                                    <p:animEffect transition="in" filter="blinds(horizontal)">
                                      <p:cBhvr>
                                        <p:cTn id="52" dur="500"/>
                                        <p:tgtEl>
                                          <p:spTgt spid="49153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491528"/>
                                        </p:tgtEl>
                                        <p:attrNameLst>
                                          <p:attrName>style.visibility</p:attrName>
                                        </p:attrNameLst>
                                      </p:cBhvr>
                                      <p:to>
                                        <p:strVal val="visible"/>
                                      </p:to>
                                    </p:set>
                                    <p:animEffect transition="in" filter="blinds(horizontal)">
                                      <p:cBhvr>
                                        <p:cTn id="55" dur="500"/>
                                        <p:tgtEl>
                                          <p:spTgt spid="491528"/>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491536"/>
                                        </p:tgtEl>
                                        <p:attrNameLst>
                                          <p:attrName>style.visibility</p:attrName>
                                        </p:attrNameLst>
                                      </p:cBhvr>
                                      <p:to>
                                        <p:strVal val="visible"/>
                                      </p:to>
                                    </p:set>
                                    <p:animEffect transition="in" filter="blinds(horizontal)">
                                      <p:cBhvr>
                                        <p:cTn id="60" dur="500"/>
                                        <p:tgtEl>
                                          <p:spTgt spid="491536"/>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491535"/>
                                        </p:tgtEl>
                                        <p:attrNameLst>
                                          <p:attrName>style.visibility</p:attrName>
                                        </p:attrNameLst>
                                      </p:cBhvr>
                                      <p:to>
                                        <p:strVal val="visible"/>
                                      </p:to>
                                    </p:set>
                                    <p:animEffect transition="in" filter="blinds(horizontal)">
                                      <p:cBhvr>
                                        <p:cTn id="63" dur="500"/>
                                        <p:tgtEl>
                                          <p:spTgt spid="491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animBg="1"/>
      <p:bldP spid="491524" grpId="0" animBg="1"/>
      <p:bldP spid="491525" grpId="0" animBg="1"/>
      <p:bldP spid="491526" grpId="0" animBg="1"/>
      <p:bldP spid="491527" grpId="0" animBg="1"/>
      <p:bldP spid="491528" grpId="0" animBg="1"/>
      <p:bldP spid="491535" grpId="0" animBg="1"/>
      <p:bldP spid="4915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頁尾版面配置區 1"/>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6387" name="投影片編號版面配置區 2"/>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352E351-9CEB-4D93-A053-31604EE0981F}" type="slidenum">
              <a:rPr lang="en-US" altLang="zh-TW" sz="1400">
                <a:solidFill>
                  <a:srgbClr val="333399"/>
                </a:solidFill>
              </a:rPr>
              <a:pPr/>
              <a:t>12</a:t>
            </a:fld>
            <a:endParaRPr lang="en-US" altLang="zh-TW" sz="1400">
              <a:solidFill>
                <a:srgbClr val="333399"/>
              </a:solidFill>
            </a:endParaRPr>
          </a:p>
        </p:txBody>
      </p:sp>
      <p:sp>
        <p:nvSpPr>
          <p:cNvPr id="16388" name="Rectangle 2"/>
          <p:cNvSpPr>
            <a:spLocks noChangeArrowheads="1"/>
          </p:cNvSpPr>
          <p:nvPr/>
        </p:nvSpPr>
        <p:spPr bwMode="auto">
          <a:xfrm>
            <a:off x="919163" y="1655763"/>
            <a:ext cx="955390"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3600" dirty="0" smtClean="0">
                <a:solidFill>
                  <a:srgbClr val="CC0000"/>
                </a:solidFill>
                <a:latin typeface="Arial" panose="020B0604020202020204" pitchFamily="34" charset="0"/>
                <a:ea typeface="標楷體" panose="03000509000000000000" pitchFamily="65" charset="-120"/>
              </a:rPr>
              <a:t>Lab</a:t>
            </a:r>
            <a:endParaRPr lang="zh-TW" altLang="en-US" sz="3600" dirty="0">
              <a:solidFill>
                <a:srgbClr val="CC0000"/>
              </a:solidFill>
              <a:latin typeface="Arial" panose="020B0604020202020204" pitchFamily="34" charset="0"/>
              <a:ea typeface="標楷體" panose="03000509000000000000" pitchFamily="65" charset="-120"/>
            </a:endParaRPr>
          </a:p>
        </p:txBody>
      </p:sp>
      <p:sp>
        <p:nvSpPr>
          <p:cNvPr id="16389" name="Rectangle 3"/>
          <p:cNvSpPr>
            <a:spLocks noChangeArrowheads="1"/>
          </p:cNvSpPr>
          <p:nvPr/>
        </p:nvSpPr>
        <p:spPr bwMode="auto">
          <a:xfrm>
            <a:off x="5707063" y="1631089"/>
            <a:ext cx="1314462"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3600" dirty="0" smtClean="0">
                <a:solidFill>
                  <a:schemeClr val="folHlink"/>
                </a:solidFill>
                <a:latin typeface="Arial" panose="020B0604020202020204" pitchFamily="34" charset="0"/>
              </a:rPr>
              <a:t>Field </a:t>
            </a:r>
            <a:endParaRPr lang="en-US" altLang="zh-TW" sz="3600" dirty="0">
              <a:solidFill>
                <a:schemeClr val="folHlink"/>
              </a:solidFill>
              <a:latin typeface="Arial" panose="020B0604020202020204" pitchFamily="34" charset="0"/>
            </a:endParaRPr>
          </a:p>
        </p:txBody>
      </p:sp>
      <p:sp>
        <p:nvSpPr>
          <p:cNvPr id="16390" name="Rectangle 4"/>
          <p:cNvSpPr>
            <a:spLocks noChangeArrowheads="1"/>
          </p:cNvSpPr>
          <p:nvPr/>
        </p:nvSpPr>
        <p:spPr bwMode="auto">
          <a:xfrm>
            <a:off x="1371600" y="2286000"/>
            <a:ext cx="3068638" cy="5207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333399"/>
                </a:solidFill>
                <a:latin typeface="Arial Narrow" panose="020B0606020202030204" pitchFamily="34" charset="0"/>
                <a:ea typeface="標楷體" panose="03000509000000000000" pitchFamily="65" charset="-120"/>
              </a:rPr>
              <a:t>Artificial settings - unreal</a:t>
            </a:r>
            <a:endParaRPr lang="zh-TW" altLang="en-US" dirty="0">
              <a:solidFill>
                <a:srgbClr val="333399"/>
              </a:solidFill>
              <a:latin typeface="Arial Narrow" panose="020B0606020202030204" pitchFamily="34" charset="0"/>
              <a:ea typeface="標楷體" panose="03000509000000000000" pitchFamily="65" charset="-120"/>
            </a:endParaRPr>
          </a:p>
        </p:txBody>
      </p:sp>
      <p:sp>
        <p:nvSpPr>
          <p:cNvPr id="16391" name="Rectangle 5"/>
          <p:cNvSpPr>
            <a:spLocks noChangeArrowheads="1"/>
          </p:cNvSpPr>
          <p:nvPr/>
        </p:nvSpPr>
        <p:spPr bwMode="auto">
          <a:xfrm>
            <a:off x="1371600" y="2971800"/>
            <a:ext cx="3052763" cy="512763"/>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333399"/>
                </a:solidFill>
                <a:latin typeface="Arial Narrow" panose="020B0606020202030204" pitchFamily="34" charset="0"/>
                <a:ea typeface="標楷體" panose="03000509000000000000" pitchFamily="65" charset="-120"/>
              </a:rPr>
              <a:t>Few confounding factors</a:t>
            </a:r>
            <a:endParaRPr lang="zh-TW" altLang="en-US" dirty="0">
              <a:solidFill>
                <a:srgbClr val="333399"/>
              </a:solidFill>
              <a:latin typeface="Arial Narrow" panose="020B0606020202030204" pitchFamily="34" charset="0"/>
              <a:ea typeface="標楷體" panose="03000509000000000000" pitchFamily="65" charset="-120"/>
            </a:endParaRPr>
          </a:p>
        </p:txBody>
      </p:sp>
      <p:sp>
        <p:nvSpPr>
          <p:cNvPr id="16392" name="Rectangle 6"/>
          <p:cNvSpPr>
            <a:spLocks noChangeArrowheads="1"/>
          </p:cNvSpPr>
          <p:nvPr/>
        </p:nvSpPr>
        <p:spPr bwMode="auto">
          <a:xfrm>
            <a:off x="1347788" y="3586163"/>
            <a:ext cx="3068637" cy="442912"/>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333399"/>
                </a:solidFill>
                <a:latin typeface="Arial Narrow" panose="020B0606020202030204" pitchFamily="34" charset="0"/>
                <a:ea typeface="標楷體" panose="03000509000000000000" pitchFamily="65" charset="-120"/>
              </a:rPr>
              <a:t>Tight controls</a:t>
            </a:r>
            <a:endParaRPr lang="zh-TW" altLang="en-US" dirty="0">
              <a:solidFill>
                <a:srgbClr val="333399"/>
              </a:solidFill>
              <a:latin typeface="Arial Narrow" panose="020B0606020202030204" pitchFamily="34" charset="0"/>
              <a:ea typeface="標楷體" panose="03000509000000000000" pitchFamily="65" charset="-120"/>
            </a:endParaRPr>
          </a:p>
        </p:txBody>
      </p:sp>
      <p:sp>
        <p:nvSpPr>
          <p:cNvPr id="16393" name="Rectangle 7"/>
          <p:cNvSpPr>
            <a:spLocks noChangeArrowheads="1"/>
          </p:cNvSpPr>
          <p:nvPr/>
        </p:nvSpPr>
        <p:spPr bwMode="auto">
          <a:xfrm>
            <a:off x="1347788" y="4194175"/>
            <a:ext cx="3068637" cy="442913"/>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333399"/>
                </a:solidFill>
                <a:latin typeface="Arial Narrow" panose="020B0606020202030204" pitchFamily="34" charset="0"/>
                <a:ea typeface="標楷體" panose="03000509000000000000" pitchFamily="65" charset="-120"/>
              </a:rPr>
              <a:t>Low cost</a:t>
            </a:r>
            <a:endParaRPr lang="zh-TW" altLang="en-US" dirty="0">
              <a:solidFill>
                <a:srgbClr val="333399"/>
              </a:solidFill>
              <a:latin typeface="Arial Narrow" panose="020B0606020202030204" pitchFamily="34" charset="0"/>
              <a:ea typeface="標楷體" panose="03000509000000000000" pitchFamily="65" charset="-120"/>
            </a:endParaRPr>
          </a:p>
        </p:txBody>
      </p:sp>
      <p:sp>
        <p:nvSpPr>
          <p:cNvPr id="16394" name="Rectangle 8"/>
          <p:cNvSpPr>
            <a:spLocks noChangeArrowheads="1"/>
          </p:cNvSpPr>
          <p:nvPr/>
        </p:nvSpPr>
        <p:spPr bwMode="auto">
          <a:xfrm>
            <a:off x="1347788" y="4802188"/>
            <a:ext cx="3068637" cy="4445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333399"/>
                </a:solidFill>
                <a:latin typeface="Arial Narrow" panose="020B0606020202030204" pitchFamily="34" charset="0"/>
                <a:ea typeface="標楷體" panose="03000509000000000000" pitchFamily="65" charset="-120"/>
              </a:rPr>
              <a:t>Duration short</a:t>
            </a:r>
            <a:endParaRPr lang="zh-TW" altLang="en-US" dirty="0">
              <a:solidFill>
                <a:srgbClr val="333399"/>
              </a:solidFill>
              <a:latin typeface="Arial Narrow" panose="020B0606020202030204" pitchFamily="34" charset="0"/>
              <a:ea typeface="標楷體" panose="03000509000000000000" pitchFamily="65" charset="-120"/>
            </a:endParaRPr>
          </a:p>
        </p:txBody>
      </p:sp>
      <p:sp>
        <p:nvSpPr>
          <p:cNvPr id="16395" name="Rectangle 9"/>
          <p:cNvSpPr>
            <a:spLocks noChangeArrowheads="1"/>
          </p:cNvSpPr>
          <p:nvPr/>
        </p:nvSpPr>
        <p:spPr bwMode="auto">
          <a:xfrm>
            <a:off x="1347788" y="5410200"/>
            <a:ext cx="3068637" cy="749300"/>
          </a:xfrm>
          <a:prstGeom prst="rect">
            <a:avLst/>
          </a:prstGeom>
          <a:solidFill>
            <a:srgbClr val="FFCC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333399"/>
                </a:solidFill>
                <a:latin typeface="Arial Narrow" panose="020B0606020202030204" pitchFamily="34" charset="0"/>
                <a:ea typeface="標楷體" panose="03000509000000000000" pitchFamily="65" charset="-120"/>
              </a:rPr>
              <a:t>Samples are aware </a:t>
            </a:r>
            <a:endParaRPr lang="zh-TW" altLang="en-US" dirty="0">
              <a:solidFill>
                <a:srgbClr val="333399"/>
              </a:solidFill>
              <a:latin typeface="Arial Narrow" panose="020B0606020202030204" pitchFamily="34" charset="0"/>
              <a:ea typeface="標楷體" panose="03000509000000000000" pitchFamily="65" charset="-120"/>
            </a:endParaRPr>
          </a:p>
        </p:txBody>
      </p:sp>
      <p:sp>
        <p:nvSpPr>
          <p:cNvPr id="16396" name="Rectangle 10"/>
          <p:cNvSpPr>
            <a:spLocks noChangeArrowheads="1"/>
          </p:cNvSpPr>
          <p:nvPr/>
        </p:nvSpPr>
        <p:spPr bwMode="auto">
          <a:xfrm>
            <a:off x="5738813" y="2286000"/>
            <a:ext cx="3067050" cy="520700"/>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CC3300"/>
                </a:solidFill>
                <a:latin typeface="Arial Narrow" panose="020B0606020202030204" pitchFamily="34" charset="0"/>
                <a:ea typeface="標楷體" panose="03000509000000000000" pitchFamily="65" charset="-120"/>
              </a:rPr>
              <a:t>Natural settings</a:t>
            </a:r>
            <a:endParaRPr lang="zh-TW" altLang="en-US" dirty="0">
              <a:solidFill>
                <a:srgbClr val="CC3300"/>
              </a:solidFill>
              <a:latin typeface="Arial Narrow" panose="020B0606020202030204" pitchFamily="34" charset="0"/>
              <a:ea typeface="標楷體" panose="03000509000000000000" pitchFamily="65" charset="-120"/>
            </a:endParaRPr>
          </a:p>
        </p:txBody>
      </p:sp>
      <p:sp>
        <p:nvSpPr>
          <p:cNvPr id="16397" name="Rectangle 11"/>
          <p:cNvSpPr>
            <a:spLocks noChangeArrowheads="1"/>
          </p:cNvSpPr>
          <p:nvPr/>
        </p:nvSpPr>
        <p:spPr bwMode="auto">
          <a:xfrm>
            <a:off x="5738813" y="2971800"/>
            <a:ext cx="3028950" cy="512763"/>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smtClean="0">
                <a:solidFill>
                  <a:srgbClr val="CC3300"/>
                </a:solidFill>
                <a:latin typeface="Arial Narrow" panose="020B0606020202030204" pitchFamily="34" charset="0"/>
                <a:ea typeface="標楷體" panose="03000509000000000000" pitchFamily="65" charset="-120"/>
              </a:rPr>
              <a:t>Uncontrolled extraneous factors</a:t>
            </a:r>
            <a:endParaRPr lang="zh-TW" altLang="en-US" sz="2000" dirty="0">
              <a:solidFill>
                <a:srgbClr val="CC3300"/>
              </a:solidFill>
              <a:latin typeface="Arial Narrow" panose="020B0606020202030204" pitchFamily="34" charset="0"/>
              <a:ea typeface="標楷體" panose="03000509000000000000" pitchFamily="65" charset="-120"/>
            </a:endParaRPr>
          </a:p>
        </p:txBody>
      </p:sp>
      <p:sp>
        <p:nvSpPr>
          <p:cNvPr id="16398" name="Rectangle 12"/>
          <p:cNvSpPr>
            <a:spLocks noChangeArrowheads="1"/>
          </p:cNvSpPr>
          <p:nvPr/>
        </p:nvSpPr>
        <p:spPr bwMode="auto">
          <a:xfrm>
            <a:off x="5715000" y="3586163"/>
            <a:ext cx="3067050" cy="442912"/>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CC3300"/>
                </a:solidFill>
                <a:latin typeface="Arial Narrow" panose="020B0606020202030204" pitchFamily="34" charset="0"/>
                <a:ea typeface="標楷體" panose="03000509000000000000" pitchFamily="65" charset="-120"/>
              </a:rPr>
              <a:t>Loose control</a:t>
            </a:r>
            <a:endParaRPr lang="zh-TW" altLang="en-US" dirty="0">
              <a:solidFill>
                <a:srgbClr val="CC3300"/>
              </a:solidFill>
              <a:latin typeface="Arial Narrow" panose="020B0606020202030204" pitchFamily="34" charset="0"/>
              <a:ea typeface="標楷體" panose="03000509000000000000" pitchFamily="65" charset="-120"/>
            </a:endParaRPr>
          </a:p>
        </p:txBody>
      </p:sp>
      <p:sp>
        <p:nvSpPr>
          <p:cNvPr id="16399" name="Rectangle 13"/>
          <p:cNvSpPr>
            <a:spLocks noChangeArrowheads="1"/>
          </p:cNvSpPr>
          <p:nvPr/>
        </p:nvSpPr>
        <p:spPr bwMode="auto">
          <a:xfrm>
            <a:off x="5715000" y="4194175"/>
            <a:ext cx="3067050" cy="442913"/>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CC3300"/>
                </a:solidFill>
                <a:latin typeface="Arial Narrow" panose="020B0606020202030204" pitchFamily="34" charset="0"/>
                <a:ea typeface="標楷體" panose="03000509000000000000" pitchFamily="65" charset="-120"/>
              </a:rPr>
              <a:t>High cost</a:t>
            </a:r>
            <a:endParaRPr lang="zh-TW" altLang="en-US" dirty="0">
              <a:solidFill>
                <a:srgbClr val="CC3300"/>
              </a:solidFill>
              <a:latin typeface="Arial Narrow" panose="020B0606020202030204" pitchFamily="34" charset="0"/>
              <a:ea typeface="標楷體" panose="03000509000000000000" pitchFamily="65" charset="-120"/>
            </a:endParaRPr>
          </a:p>
        </p:txBody>
      </p:sp>
      <p:sp>
        <p:nvSpPr>
          <p:cNvPr id="16400" name="Rectangle 14"/>
          <p:cNvSpPr>
            <a:spLocks noChangeArrowheads="1"/>
          </p:cNvSpPr>
          <p:nvPr/>
        </p:nvSpPr>
        <p:spPr bwMode="auto">
          <a:xfrm>
            <a:off x="5715000" y="4802188"/>
            <a:ext cx="3067050" cy="444500"/>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CC3300"/>
                </a:solidFill>
                <a:latin typeface="Arial Narrow" panose="020B0606020202030204" pitchFamily="34" charset="0"/>
                <a:ea typeface="標楷體" panose="03000509000000000000" pitchFamily="65" charset="-120"/>
              </a:rPr>
              <a:t>Duration long</a:t>
            </a:r>
            <a:endParaRPr lang="zh-TW" altLang="en-US" dirty="0">
              <a:solidFill>
                <a:srgbClr val="CC3300"/>
              </a:solidFill>
              <a:latin typeface="Arial Narrow" panose="020B0606020202030204" pitchFamily="34" charset="0"/>
              <a:ea typeface="標楷體" panose="03000509000000000000" pitchFamily="65" charset="-120"/>
            </a:endParaRPr>
          </a:p>
        </p:txBody>
      </p:sp>
      <p:sp>
        <p:nvSpPr>
          <p:cNvPr id="16401" name="Rectangle 15"/>
          <p:cNvSpPr>
            <a:spLocks noChangeArrowheads="1"/>
          </p:cNvSpPr>
          <p:nvPr/>
        </p:nvSpPr>
        <p:spPr bwMode="auto">
          <a:xfrm>
            <a:off x="5715000" y="5410200"/>
            <a:ext cx="3067050" cy="749300"/>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dirty="0" smtClean="0">
                <a:solidFill>
                  <a:srgbClr val="CC3300"/>
                </a:solidFill>
                <a:latin typeface="Arial Narrow" panose="020B0606020202030204" pitchFamily="34" charset="0"/>
                <a:ea typeface="標楷體" panose="03000509000000000000" pitchFamily="65" charset="-120"/>
              </a:rPr>
              <a:t>Sample may not aware</a:t>
            </a:r>
            <a:endParaRPr lang="zh-TW" altLang="en-US" dirty="0">
              <a:solidFill>
                <a:srgbClr val="CC3300"/>
              </a:solidFill>
              <a:latin typeface="Arial Narrow" panose="020B0606020202030204" pitchFamily="34" charset="0"/>
              <a:ea typeface="標楷體" panose="03000509000000000000" pitchFamily="65" charset="-120"/>
            </a:endParaRPr>
          </a:p>
        </p:txBody>
      </p:sp>
      <p:sp>
        <p:nvSpPr>
          <p:cNvPr id="16402" name="Line 16"/>
          <p:cNvSpPr>
            <a:spLocks noChangeShapeType="1"/>
          </p:cNvSpPr>
          <p:nvPr/>
        </p:nvSpPr>
        <p:spPr bwMode="auto">
          <a:xfrm>
            <a:off x="4459288" y="2508250"/>
            <a:ext cx="1271587"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6403" name="Line 17"/>
          <p:cNvSpPr>
            <a:spLocks noChangeShapeType="1"/>
          </p:cNvSpPr>
          <p:nvPr/>
        </p:nvSpPr>
        <p:spPr bwMode="auto">
          <a:xfrm>
            <a:off x="4459288" y="3268663"/>
            <a:ext cx="1271587"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6404" name="Line 18"/>
          <p:cNvSpPr>
            <a:spLocks noChangeShapeType="1"/>
          </p:cNvSpPr>
          <p:nvPr/>
        </p:nvSpPr>
        <p:spPr bwMode="auto">
          <a:xfrm>
            <a:off x="4435475" y="3883025"/>
            <a:ext cx="127158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6405" name="Line 19"/>
          <p:cNvSpPr>
            <a:spLocks noChangeShapeType="1"/>
          </p:cNvSpPr>
          <p:nvPr/>
        </p:nvSpPr>
        <p:spPr bwMode="auto">
          <a:xfrm>
            <a:off x="4435475" y="4492625"/>
            <a:ext cx="127158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6406" name="Line 20"/>
          <p:cNvSpPr>
            <a:spLocks noChangeShapeType="1"/>
          </p:cNvSpPr>
          <p:nvPr/>
        </p:nvSpPr>
        <p:spPr bwMode="auto">
          <a:xfrm>
            <a:off x="4435475" y="5024438"/>
            <a:ext cx="127158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6407" name="Line 21"/>
          <p:cNvSpPr>
            <a:spLocks noChangeShapeType="1"/>
          </p:cNvSpPr>
          <p:nvPr/>
        </p:nvSpPr>
        <p:spPr bwMode="auto">
          <a:xfrm>
            <a:off x="4435475" y="5784850"/>
            <a:ext cx="1271588"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6409" name="Rectangle 23"/>
          <p:cNvSpPr>
            <a:spLocks noGrp="1" noChangeArrowheads="1"/>
          </p:cNvSpPr>
          <p:nvPr>
            <p:ph type="title" idx="4294967295"/>
          </p:nvPr>
        </p:nvSpPr>
        <p:spPr/>
        <p:txBody>
          <a:bodyPr/>
          <a:lstStyle/>
          <a:p>
            <a:pPr eaLnBrk="1" hangingPunct="1"/>
            <a:r>
              <a:rPr lang="en-US" altLang="zh-TW" dirty="0" smtClean="0"/>
              <a:t>Lab and Field Experiments</a:t>
            </a:r>
            <a:endParaRPr lang="zh-TW" alt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7411"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B992CA8-4D77-42B7-984D-F63377A93756}" type="slidenum">
              <a:rPr lang="en-US" altLang="zh-TW" sz="1400">
                <a:solidFill>
                  <a:srgbClr val="333399"/>
                </a:solidFill>
              </a:rPr>
              <a:pPr/>
              <a:t>13</a:t>
            </a:fld>
            <a:endParaRPr lang="en-US" altLang="zh-TW" sz="1400">
              <a:solidFill>
                <a:srgbClr val="333399"/>
              </a:solidFill>
            </a:endParaRPr>
          </a:p>
        </p:txBody>
      </p:sp>
      <p:sp>
        <p:nvSpPr>
          <p:cNvPr id="17412" name="Rectangle 2"/>
          <p:cNvSpPr>
            <a:spLocks noGrp="1" noChangeArrowheads="1"/>
          </p:cNvSpPr>
          <p:nvPr>
            <p:ph type="title"/>
          </p:nvPr>
        </p:nvSpPr>
        <p:spPr/>
        <p:txBody>
          <a:bodyPr/>
          <a:lstStyle/>
          <a:p>
            <a:pPr eaLnBrk="1" hangingPunct="1"/>
            <a:r>
              <a:rPr lang="en-US" altLang="zh-TW" sz="3200" smtClean="0">
                <a:ea typeface="新細明體" panose="02020500000000000000" pitchFamily="18" charset="-120"/>
              </a:rPr>
              <a:t>Experiment: Placement of Benefits Module</a:t>
            </a:r>
            <a:endParaRPr lang="en-US" altLang="zh-TW" sz="3600" smtClean="0">
              <a:ea typeface="新細明體" panose="02020500000000000000" pitchFamily="18" charset="-120"/>
            </a:endParaRPr>
          </a:p>
        </p:txBody>
      </p:sp>
      <p:pic>
        <p:nvPicPr>
          <p:cNvPr id="17413" name="Picture 3" descr="coo01757_1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909763"/>
            <a:ext cx="8288338"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9459"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029A6F7-907D-4FF7-A9A1-13805F711CB6}" type="slidenum">
              <a:rPr lang="en-US" altLang="zh-TW" sz="1400">
                <a:solidFill>
                  <a:srgbClr val="333399"/>
                </a:solidFill>
              </a:rPr>
              <a:pPr/>
              <a:t>14</a:t>
            </a:fld>
            <a:endParaRPr lang="en-US" altLang="zh-TW" sz="1400">
              <a:solidFill>
                <a:srgbClr val="333399"/>
              </a:solidFill>
            </a:endParaRPr>
          </a:p>
        </p:txBody>
      </p:sp>
      <p:sp>
        <p:nvSpPr>
          <p:cNvPr id="1946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Measurement Options</a:t>
            </a:r>
          </a:p>
        </p:txBody>
      </p:sp>
      <p:grpSp>
        <p:nvGrpSpPr>
          <p:cNvPr id="697347" name="Group 3"/>
          <p:cNvGrpSpPr>
            <a:grpSpLocks/>
          </p:cNvGrpSpPr>
          <p:nvPr/>
        </p:nvGrpSpPr>
        <p:grpSpPr bwMode="auto">
          <a:xfrm>
            <a:off x="515938" y="4214813"/>
            <a:ext cx="3297237" cy="1169987"/>
            <a:chOff x="288" y="2592"/>
            <a:chExt cx="1920" cy="816"/>
          </a:xfrm>
        </p:grpSpPr>
        <p:sp>
          <p:nvSpPr>
            <p:cNvPr id="19475" name="AutoShape 4"/>
            <p:cNvSpPr>
              <a:spLocks noChangeArrowheads="1"/>
            </p:cNvSpPr>
            <p:nvPr/>
          </p:nvSpPr>
          <p:spPr bwMode="auto">
            <a:xfrm>
              <a:off x="288" y="2592"/>
              <a:ext cx="1440" cy="816"/>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Scaling techniques</a:t>
              </a:r>
            </a:p>
          </p:txBody>
        </p:sp>
        <p:sp>
          <p:nvSpPr>
            <p:cNvPr id="19476" name="Line 5"/>
            <p:cNvSpPr>
              <a:spLocks noChangeShapeType="1"/>
            </p:cNvSpPr>
            <p:nvPr/>
          </p:nvSpPr>
          <p:spPr bwMode="auto">
            <a:xfrm flipV="1">
              <a:off x="1728" y="2832"/>
              <a:ext cx="48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tx1"/>
                    </a:outerShdw>
                  </a:effectLst>
                </a14:hiddenEffects>
              </a:ext>
            </a:extLst>
          </p:spPr>
          <p:txBody>
            <a:bodyPr/>
            <a:lstStyle/>
            <a:p>
              <a:endParaRPr lang="zh-TW" altLang="en-US"/>
            </a:p>
          </p:txBody>
        </p:sp>
      </p:grpSp>
      <p:grpSp>
        <p:nvGrpSpPr>
          <p:cNvPr id="697350" name="Group 6"/>
          <p:cNvGrpSpPr>
            <a:grpSpLocks/>
          </p:cNvGrpSpPr>
          <p:nvPr/>
        </p:nvGrpSpPr>
        <p:grpSpPr bwMode="auto">
          <a:xfrm>
            <a:off x="731838" y="2654300"/>
            <a:ext cx="3167062" cy="1187450"/>
            <a:chOff x="384" y="1872"/>
            <a:chExt cx="1776" cy="749"/>
          </a:xfrm>
        </p:grpSpPr>
        <p:sp>
          <p:nvSpPr>
            <p:cNvPr id="19473" name="AutoShape 7">
              <a:hlinkHover r:id="" action="ppaction://macro?name=changecolor"/>
            </p:cNvPr>
            <p:cNvSpPr>
              <a:spLocks noChangeArrowheads="1"/>
            </p:cNvSpPr>
            <p:nvPr/>
          </p:nvSpPr>
          <p:spPr bwMode="auto">
            <a:xfrm>
              <a:off x="384" y="1872"/>
              <a:ext cx="1387"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Physiological</a:t>
              </a:r>
            </a:p>
            <a:p>
              <a:pPr algn="ctr" eaLnBrk="1" hangingPunct="1"/>
              <a:r>
                <a:rPr kumimoji="0" lang="en-US" altLang="zh-TW">
                  <a:latin typeface="Arial" panose="020B0604020202020204" pitchFamily="34" charset="0"/>
                </a:rPr>
                <a:t>measures</a:t>
              </a:r>
            </a:p>
          </p:txBody>
        </p:sp>
        <p:sp>
          <p:nvSpPr>
            <p:cNvPr id="19474" name="Line 8"/>
            <p:cNvSpPr>
              <a:spLocks noChangeShapeType="1"/>
            </p:cNvSpPr>
            <p:nvPr/>
          </p:nvSpPr>
          <p:spPr bwMode="auto">
            <a:xfrm>
              <a:off x="1776" y="2256"/>
              <a:ext cx="384"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sp>
        <p:nvSpPr>
          <p:cNvPr id="697353" name="Oval 9"/>
          <p:cNvSpPr>
            <a:spLocks noChangeArrowheads="1"/>
          </p:cNvSpPr>
          <p:nvPr/>
        </p:nvSpPr>
        <p:spPr bwMode="auto">
          <a:xfrm>
            <a:off x="3711575" y="3109913"/>
            <a:ext cx="2857500" cy="2254250"/>
          </a:xfrm>
          <a:prstGeom prst="ellipse">
            <a:avLst/>
          </a:prstGeom>
          <a:gradFill rotWithShape="0">
            <a:gsLst>
              <a:gs pos="0">
                <a:schemeClr val="bg1"/>
              </a:gs>
              <a:gs pos="100000">
                <a:srgbClr val="FFAE0D"/>
              </a:gs>
            </a:gsLst>
            <a:path path="shape">
              <a:fillToRect l="50000" t="50000" r="50000" b="50000"/>
            </a:path>
          </a:gradFill>
          <a:ln w="38100">
            <a:solidFill>
              <a:schemeClr val="tx1"/>
            </a:solidFill>
            <a:round/>
            <a:headEnd/>
            <a:tailEnd/>
          </a:ln>
          <a:effectLst>
            <a:outerShdw dist="71842"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Options</a:t>
            </a:r>
          </a:p>
        </p:txBody>
      </p:sp>
      <p:grpSp>
        <p:nvGrpSpPr>
          <p:cNvPr id="697354" name="Group 10"/>
          <p:cNvGrpSpPr>
            <a:grpSpLocks/>
          </p:cNvGrpSpPr>
          <p:nvPr/>
        </p:nvGrpSpPr>
        <p:grpSpPr bwMode="auto">
          <a:xfrm>
            <a:off x="6592888" y="2830513"/>
            <a:ext cx="3079750" cy="1185862"/>
            <a:chOff x="3745" y="1872"/>
            <a:chExt cx="1727" cy="749"/>
          </a:xfrm>
        </p:grpSpPr>
        <p:sp>
          <p:nvSpPr>
            <p:cNvPr id="19471" name="AutoShape 11"/>
            <p:cNvSpPr>
              <a:spLocks noChangeArrowheads="1"/>
            </p:cNvSpPr>
            <p:nvPr/>
          </p:nvSpPr>
          <p:spPr bwMode="auto">
            <a:xfrm>
              <a:off x="3984" y="1872"/>
              <a:ext cx="1488" cy="749"/>
            </a:xfrm>
            <a:prstGeom prst="roundRect">
              <a:avLst>
                <a:gd name="adj" fmla="val 16667"/>
              </a:avLst>
            </a:prstGeom>
            <a:solidFill>
              <a:srgbClr val="FFDD99"/>
            </a:solidFill>
            <a:ln w="38100">
              <a:solidFill>
                <a:schemeClr val="tx1"/>
              </a:solidFill>
              <a:round/>
              <a:headEnd/>
              <a:tailEnd/>
            </a:ln>
            <a:effectLst>
              <a:outerShdw dist="7184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Paper-and-pencil tests</a:t>
              </a:r>
            </a:p>
          </p:txBody>
        </p:sp>
        <p:sp>
          <p:nvSpPr>
            <p:cNvPr id="19472" name="Line 12"/>
            <p:cNvSpPr>
              <a:spLocks noChangeShapeType="1"/>
            </p:cNvSpPr>
            <p:nvPr/>
          </p:nvSpPr>
          <p:spPr bwMode="auto">
            <a:xfrm rot="6837260">
              <a:off x="3685" y="2332"/>
              <a:ext cx="310" cy="189"/>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grpSp>
        <p:nvGrpSpPr>
          <p:cNvPr id="697357" name="Group 13"/>
          <p:cNvGrpSpPr>
            <a:grpSpLocks/>
          </p:cNvGrpSpPr>
          <p:nvPr/>
        </p:nvGrpSpPr>
        <p:grpSpPr bwMode="auto">
          <a:xfrm>
            <a:off x="3813175" y="1898650"/>
            <a:ext cx="2779713" cy="1185863"/>
            <a:chOff x="1771" y="1008"/>
            <a:chExt cx="2391" cy="948"/>
          </a:xfrm>
        </p:grpSpPr>
        <p:sp>
          <p:nvSpPr>
            <p:cNvPr id="19469" name="AutoShape 14"/>
            <p:cNvSpPr>
              <a:spLocks noChangeArrowheads="1"/>
            </p:cNvSpPr>
            <p:nvPr/>
          </p:nvSpPr>
          <p:spPr bwMode="auto">
            <a:xfrm>
              <a:off x="1771" y="1008"/>
              <a:ext cx="2391" cy="749"/>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Observation</a:t>
              </a:r>
            </a:p>
          </p:txBody>
        </p:sp>
        <p:cxnSp>
          <p:nvCxnSpPr>
            <p:cNvPr id="19470" name="AutoShape 15"/>
            <p:cNvCxnSpPr>
              <a:cxnSpLocks noChangeShapeType="1"/>
              <a:endCxn id="697353" idx="0"/>
            </p:cNvCxnSpPr>
            <p:nvPr/>
          </p:nvCxnSpPr>
          <p:spPr bwMode="auto">
            <a:xfrm>
              <a:off x="2904" y="1752"/>
              <a:ext cx="9" cy="204"/>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7360" name="Group 16"/>
          <p:cNvGrpSpPr>
            <a:grpSpLocks/>
          </p:cNvGrpSpPr>
          <p:nvPr/>
        </p:nvGrpSpPr>
        <p:grpSpPr bwMode="auto">
          <a:xfrm>
            <a:off x="6435725" y="4219575"/>
            <a:ext cx="3236913" cy="1228725"/>
            <a:chOff x="3479" y="2832"/>
            <a:chExt cx="1993" cy="775"/>
          </a:xfrm>
        </p:grpSpPr>
        <p:sp>
          <p:nvSpPr>
            <p:cNvPr id="19467" name="AutoShape 17"/>
            <p:cNvSpPr>
              <a:spLocks noChangeArrowheads="1"/>
            </p:cNvSpPr>
            <p:nvPr/>
          </p:nvSpPr>
          <p:spPr bwMode="auto">
            <a:xfrm>
              <a:off x="3989" y="2832"/>
              <a:ext cx="1483" cy="775"/>
            </a:xfrm>
            <a:prstGeom prst="roundRect">
              <a:avLst>
                <a:gd name="adj" fmla="val 16667"/>
              </a:avLst>
            </a:prstGeom>
            <a:solidFill>
              <a:srgbClr val="FFDD99"/>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Self-administered instruments</a:t>
              </a:r>
            </a:p>
          </p:txBody>
        </p:sp>
        <p:cxnSp>
          <p:nvCxnSpPr>
            <p:cNvPr id="19468" name="AutoShape 18"/>
            <p:cNvCxnSpPr>
              <a:cxnSpLocks noChangeShapeType="1"/>
              <a:stCxn id="697353" idx="5"/>
              <a:endCxn id="19467" idx="1"/>
            </p:cNvCxnSpPr>
            <p:nvPr/>
          </p:nvCxnSpPr>
          <p:spPr bwMode="auto">
            <a:xfrm>
              <a:off x="3479" y="3194"/>
              <a:ext cx="498" cy="26"/>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97353"/>
                                        </p:tgtEl>
                                        <p:attrNameLst>
                                          <p:attrName>style.visibility</p:attrName>
                                        </p:attrNameLst>
                                      </p:cBhvr>
                                      <p:to>
                                        <p:strVal val="visible"/>
                                      </p:to>
                                    </p:set>
                                    <p:animEffect transition="in" filter="blinds(horizontal)">
                                      <p:cBhvr>
                                        <p:cTn id="7" dur="500"/>
                                        <p:tgtEl>
                                          <p:spTgt spid="697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97357"/>
                                        </p:tgtEl>
                                        <p:attrNameLst>
                                          <p:attrName>style.visibility</p:attrName>
                                        </p:attrNameLst>
                                      </p:cBhvr>
                                      <p:to>
                                        <p:strVal val="visible"/>
                                      </p:to>
                                    </p:set>
                                    <p:animEffect transition="in" filter="blinds(horizontal)">
                                      <p:cBhvr>
                                        <p:cTn id="12" dur="500"/>
                                        <p:tgtEl>
                                          <p:spTgt spid="697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97354"/>
                                        </p:tgtEl>
                                        <p:attrNameLst>
                                          <p:attrName>style.visibility</p:attrName>
                                        </p:attrNameLst>
                                      </p:cBhvr>
                                      <p:to>
                                        <p:strVal val="visible"/>
                                      </p:to>
                                    </p:set>
                                    <p:animEffect transition="in" filter="blinds(horizontal)">
                                      <p:cBhvr>
                                        <p:cTn id="17" dur="500"/>
                                        <p:tgtEl>
                                          <p:spTgt spid="6973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97360"/>
                                        </p:tgtEl>
                                        <p:attrNameLst>
                                          <p:attrName>style.visibility</p:attrName>
                                        </p:attrNameLst>
                                      </p:cBhvr>
                                      <p:to>
                                        <p:strVal val="visible"/>
                                      </p:to>
                                    </p:set>
                                    <p:animEffect transition="in" filter="blinds(horizontal)">
                                      <p:cBhvr>
                                        <p:cTn id="22" dur="500"/>
                                        <p:tgtEl>
                                          <p:spTgt spid="6973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97347"/>
                                        </p:tgtEl>
                                        <p:attrNameLst>
                                          <p:attrName>style.visibility</p:attrName>
                                        </p:attrNameLst>
                                      </p:cBhvr>
                                      <p:to>
                                        <p:strVal val="visible"/>
                                      </p:to>
                                    </p:set>
                                    <p:animEffect transition="in" filter="blinds(horizontal)">
                                      <p:cBhvr>
                                        <p:cTn id="27" dur="500"/>
                                        <p:tgtEl>
                                          <p:spTgt spid="69734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97350"/>
                                        </p:tgtEl>
                                        <p:attrNameLst>
                                          <p:attrName>style.visibility</p:attrName>
                                        </p:attrNameLst>
                                      </p:cBhvr>
                                      <p:to>
                                        <p:strVal val="visible"/>
                                      </p:to>
                                    </p:set>
                                    <p:animEffect transition="in" filter="blinds(horizontal)">
                                      <p:cBhvr>
                                        <p:cTn id="32" dur="500"/>
                                        <p:tgtEl>
                                          <p:spTgt spid="69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1507"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7520E91-6098-403F-B465-47BF3E2BB4A6}" type="slidenum">
              <a:rPr lang="en-US" altLang="zh-TW" sz="1400">
                <a:solidFill>
                  <a:srgbClr val="333399"/>
                </a:solidFill>
              </a:rPr>
              <a:pPr/>
              <a:t>15</a:t>
            </a:fld>
            <a:endParaRPr lang="en-US" altLang="zh-TW" sz="1400">
              <a:solidFill>
                <a:srgbClr val="333399"/>
              </a:solidFill>
            </a:endParaRPr>
          </a:p>
        </p:txBody>
      </p:sp>
      <p:sp>
        <p:nvSpPr>
          <p:cNvPr id="21508" name="AutoShape 2"/>
          <p:cNvSpPr>
            <a:spLocks noChangeArrowheads="1"/>
          </p:cNvSpPr>
          <p:nvPr/>
        </p:nvSpPr>
        <p:spPr bwMode="auto">
          <a:xfrm>
            <a:off x="282575" y="1660525"/>
            <a:ext cx="9477375" cy="4478338"/>
          </a:xfrm>
          <a:prstGeom prst="star16">
            <a:avLst>
              <a:gd name="adj" fmla="val 39009"/>
            </a:avLst>
          </a:prstGeom>
          <a:solidFill>
            <a:srgbClr val="5AC07A"/>
          </a:solidFill>
          <a:ln w="38100">
            <a:solidFill>
              <a:schemeClr val="tx1"/>
            </a:solidFill>
            <a:miter lim="800000"/>
            <a:headEnd/>
            <a:tailEnd/>
          </a:ln>
          <a:effectLst>
            <a:outerShdw dist="107763" dir="2700000" algn="ctr" rotWithShape="0">
              <a:schemeClr val="tx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1509" name="Rectangle 3"/>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Validity in Experimentation</a:t>
            </a:r>
          </a:p>
        </p:txBody>
      </p:sp>
      <p:sp>
        <p:nvSpPr>
          <p:cNvPr id="699396" name="AutoShape 4"/>
          <p:cNvSpPr>
            <a:spLocks noChangeArrowheads="1"/>
          </p:cNvSpPr>
          <p:nvPr/>
        </p:nvSpPr>
        <p:spPr bwMode="auto">
          <a:xfrm>
            <a:off x="5441950" y="2974975"/>
            <a:ext cx="3938588" cy="2044700"/>
          </a:xfrm>
          <a:prstGeom prst="homePlate">
            <a:avLst>
              <a:gd name="adj" fmla="val 48156"/>
            </a:avLst>
          </a:prstGeom>
          <a:solidFill>
            <a:srgbClr val="FFAE0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External</a:t>
            </a:r>
          </a:p>
        </p:txBody>
      </p:sp>
      <p:sp>
        <p:nvSpPr>
          <p:cNvPr id="699397" name="AutoShape 5"/>
          <p:cNvSpPr>
            <a:spLocks noChangeArrowheads="1"/>
          </p:cNvSpPr>
          <p:nvPr/>
        </p:nvSpPr>
        <p:spPr bwMode="auto">
          <a:xfrm flipH="1">
            <a:off x="950913" y="2974975"/>
            <a:ext cx="3938587" cy="2044700"/>
          </a:xfrm>
          <a:prstGeom prst="homePlate">
            <a:avLst>
              <a:gd name="adj" fmla="val 48156"/>
            </a:avLst>
          </a:prstGeom>
          <a:solidFill>
            <a:srgbClr val="FFDD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200">
                <a:latin typeface="Arial" panose="020B0604020202020204" pitchFamily="34" charset="0"/>
              </a:rPr>
              <a:t>Internal</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9397"/>
                                        </p:tgtEl>
                                        <p:attrNameLst>
                                          <p:attrName>style.visibility</p:attrName>
                                        </p:attrNameLst>
                                      </p:cBhvr>
                                      <p:to>
                                        <p:strVal val="visible"/>
                                      </p:to>
                                    </p:set>
                                    <p:animEffect transition="in" filter="blinds(horizontal)">
                                      <p:cBhvr>
                                        <p:cTn id="7" dur="500"/>
                                        <p:tgtEl>
                                          <p:spTgt spid="6993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9396"/>
                                        </p:tgtEl>
                                        <p:attrNameLst>
                                          <p:attrName>style.visibility</p:attrName>
                                        </p:attrNameLst>
                                      </p:cBhvr>
                                      <p:to>
                                        <p:strVal val="visible"/>
                                      </p:to>
                                    </p:set>
                                    <p:animEffect transition="in" filter="blinds(horizontal)">
                                      <p:cBhvr>
                                        <p:cTn id="12" dur="500"/>
                                        <p:tgtEl>
                                          <p:spTgt spid="69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6" grpId="0" animBg="1"/>
      <p:bldP spid="6993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3555"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3184449-E77B-40DC-B970-96291A7400B5}" type="slidenum">
              <a:rPr lang="en-US" altLang="zh-TW" sz="1400">
                <a:solidFill>
                  <a:srgbClr val="333399"/>
                </a:solidFill>
              </a:rPr>
              <a:pPr/>
              <a:t>16</a:t>
            </a:fld>
            <a:endParaRPr lang="en-US" altLang="zh-TW" sz="1400">
              <a:solidFill>
                <a:srgbClr val="333399"/>
              </a:solidFill>
            </a:endParaRPr>
          </a:p>
        </p:txBody>
      </p:sp>
      <p:sp>
        <p:nvSpPr>
          <p:cNvPr id="23556"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Threats to Internal Validity</a:t>
            </a:r>
          </a:p>
        </p:txBody>
      </p:sp>
      <p:sp>
        <p:nvSpPr>
          <p:cNvPr id="23557" name="AutoShape 3"/>
          <p:cNvSpPr>
            <a:spLocks noChangeArrowheads="1"/>
          </p:cNvSpPr>
          <p:nvPr/>
        </p:nvSpPr>
        <p:spPr bwMode="auto">
          <a:xfrm>
            <a:off x="4143375" y="3240088"/>
            <a:ext cx="1935163" cy="1474787"/>
          </a:xfrm>
          <a:prstGeom prst="octagon">
            <a:avLst>
              <a:gd name="adj" fmla="val 29287"/>
            </a:avLst>
          </a:prstGeom>
          <a:gradFill rotWithShape="1">
            <a:gsLst>
              <a:gs pos="0">
                <a:srgbClr val="CC0000"/>
              </a:gs>
              <a:gs pos="100000">
                <a:srgbClr val="FFFFFF"/>
              </a:gs>
            </a:gsLst>
            <a:lin ang="540000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Threats</a:t>
            </a:r>
          </a:p>
        </p:txBody>
      </p:sp>
      <p:grpSp>
        <p:nvGrpSpPr>
          <p:cNvPr id="701444" name="Group 4"/>
          <p:cNvGrpSpPr>
            <a:grpSpLocks/>
          </p:cNvGrpSpPr>
          <p:nvPr/>
        </p:nvGrpSpPr>
        <p:grpSpPr bwMode="auto">
          <a:xfrm>
            <a:off x="1987550" y="1847850"/>
            <a:ext cx="3124200" cy="1392238"/>
            <a:chOff x="1114" y="1166"/>
            <a:chExt cx="1752" cy="879"/>
          </a:xfrm>
        </p:grpSpPr>
        <p:sp>
          <p:nvSpPr>
            <p:cNvPr id="23577" name="AutoShape 5"/>
            <p:cNvSpPr>
              <a:spLocks noChangeArrowheads="1"/>
            </p:cNvSpPr>
            <p:nvPr/>
          </p:nvSpPr>
          <p:spPr bwMode="auto">
            <a:xfrm>
              <a:off x="1114" y="1166"/>
              <a:ext cx="1527" cy="586"/>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Maturation</a:t>
              </a:r>
            </a:p>
          </p:txBody>
        </p:sp>
        <p:cxnSp>
          <p:nvCxnSpPr>
            <p:cNvPr id="23578" name="AutoShape 6"/>
            <p:cNvCxnSpPr>
              <a:cxnSpLocks noChangeShapeType="1"/>
              <a:stCxn id="23577" idx="2"/>
              <a:endCxn id="23557" idx="3"/>
            </p:cNvCxnSpPr>
            <p:nvPr/>
          </p:nvCxnSpPr>
          <p:spPr bwMode="auto">
            <a:xfrm rot="16200000" flipH="1">
              <a:off x="2225" y="1405"/>
              <a:ext cx="293" cy="988"/>
            </a:xfrm>
            <a:prstGeom prst="bentConnector3">
              <a:avLst>
                <a:gd name="adj1" fmla="val 4982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1447" name="Group 7"/>
          <p:cNvGrpSpPr>
            <a:grpSpLocks/>
          </p:cNvGrpSpPr>
          <p:nvPr/>
        </p:nvGrpSpPr>
        <p:grpSpPr bwMode="auto">
          <a:xfrm>
            <a:off x="5111750" y="1847850"/>
            <a:ext cx="3111500" cy="1392238"/>
            <a:chOff x="2866" y="1166"/>
            <a:chExt cx="1744" cy="879"/>
          </a:xfrm>
        </p:grpSpPr>
        <p:sp>
          <p:nvSpPr>
            <p:cNvPr id="23575" name="AutoShape 8"/>
            <p:cNvSpPr>
              <a:spLocks noChangeArrowheads="1"/>
            </p:cNvSpPr>
            <p:nvPr/>
          </p:nvSpPr>
          <p:spPr bwMode="auto">
            <a:xfrm>
              <a:off x="3083" y="1166"/>
              <a:ext cx="1527" cy="586"/>
            </a:xfrm>
            <a:prstGeom prst="roundRect">
              <a:avLst>
                <a:gd name="adj" fmla="val 16667"/>
              </a:avLst>
            </a:prstGeom>
            <a:solidFill>
              <a:srgbClr val="FFC44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History</a:t>
              </a:r>
            </a:p>
          </p:txBody>
        </p:sp>
        <p:cxnSp>
          <p:nvCxnSpPr>
            <p:cNvPr id="23576" name="AutoShape 9"/>
            <p:cNvCxnSpPr>
              <a:cxnSpLocks noChangeShapeType="1"/>
              <a:stCxn id="23575" idx="2"/>
              <a:endCxn id="23557" idx="3"/>
            </p:cNvCxnSpPr>
            <p:nvPr/>
          </p:nvCxnSpPr>
          <p:spPr bwMode="auto">
            <a:xfrm rot="5400000">
              <a:off x="3210" y="1408"/>
              <a:ext cx="293" cy="981"/>
            </a:xfrm>
            <a:prstGeom prst="bentConnector3">
              <a:avLst>
                <a:gd name="adj1" fmla="val 4982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1450" name="Group 10"/>
          <p:cNvGrpSpPr>
            <a:grpSpLocks/>
          </p:cNvGrpSpPr>
          <p:nvPr/>
        </p:nvGrpSpPr>
        <p:grpSpPr bwMode="auto">
          <a:xfrm>
            <a:off x="6078538" y="3232150"/>
            <a:ext cx="3154362" cy="928688"/>
            <a:chOff x="3408" y="2040"/>
            <a:chExt cx="1768" cy="586"/>
          </a:xfrm>
        </p:grpSpPr>
        <p:sp>
          <p:nvSpPr>
            <p:cNvPr id="23573" name="AutoShape 11"/>
            <p:cNvSpPr>
              <a:spLocks noChangeArrowheads="1"/>
            </p:cNvSpPr>
            <p:nvPr/>
          </p:nvSpPr>
          <p:spPr bwMode="auto">
            <a:xfrm>
              <a:off x="3649" y="2040"/>
              <a:ext cx="1527" cy="586"/>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Testing</a:t>
              </a:r>
            </a:p>
          </p:txBody>
        </p:sp>
        <p:cxnSp>
          <p:nvCxnSpPr>
            <p:cNvPr id="23574" name="AutoShape 12"/>
            <p:cNvCxnSpPr>
              <a:cxnSpLocks noChangeShapeType="1"/>
              <a:stCxn id="23573" idx="1"/>
              <a:endCxn id="23557" idx="2"/>
            </p:cNvCxnSpPr>
            <p:nvPr/>
          </p:nvCxnSpPr>
          <p:spPr bwMode="auto">
            <a:xfrm rot="10800000" flipV="1">
              <a:off x="3408" y="2333"/>
              <a:ext cx="241" cy="178"/>
            </a:xfrm>
            <a:prstGeom prst="bentConnector3">
              <a:avLst>
                <a:gd name="adj1" fmla="val 4979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1453" name="Group 13"/>
          <p:cNvGrpSpPr>
            <a:grpSpLocks/>
          </p:cNvGrpSpPr>
          <p:nvPr/>
        </p:nvGrpSpPr>
        <p:grpSpPr bwMode="auto">
          <a:xfrm>
            <a:off x="6078538" y="3978275"/>
            <a:ext cx="3154362" cy="1285875"/>
            <a:chOff x="3408" y="2511"/>
            <a:chExt cx="1768" cy="811"/>
          </a:xfrm>
        </p:grpSpPr>
        <p:sp>
          <p:nvSpPr>
            <p:cNvPr id="23571" name="AutoShape 14"/>
            <p:cNvSpPr>
              <a:spLocks noChangeArrowheads="1"/>
            </p:cNvSpPr>
            <p:nvPr/>
          </p:nvSpPr>
          <p:spPr bwMode="auto">
            <a:xfrm>
              <a:off x="3649" y="2736"/>
              <a:ext cx="1527" cy="586"/>
            </a:xfrm>
            <a:prstGeom prst="roundRect">
              <a:avLst>
                <a:gd name="adj" fmla="val 16667"/>
              </a:avLst>
            </a:prstGeom>
            <a:solidFill>
              <a:srgbClr val="DFF5D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Instrumentation</a:t>
              </a:r>
            </a:p>
          </p:txBody>
        </p:sp>
        <p:cxnSp>
          <p:nvCxnSpPr>
            <p:cNvPr id="23572" name="AutoShape 15"/>
            <p:cNvCxnSpPr>
              <a:cxnSpLocks noChangeShapeType="1"/>
              <a:stCxn id="23571" idx="1"/>
              <a:endCxn id="23557" idx="2"/>
            </p:cNvCxnSpPr>
            <p:nvPr/>
          </p:nvCxnSpPr>
          <p:spPr bwMode="auto">
            <a:xfrm rot="10800000">
              <a:off x="3408" y="2511"/>
              <a:ext cx="241" cy="518"/>
            </a:xfrm>
            <a:prstGeom prst="bentConnector3">
              <a:avLst>
                <a:gd name="adj1" fmla="val 4979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1456" name="Group 16"/>
          <p:cNvGrpSpPr>
            <a:grpSpLocks/>
          </p:cNvGrpSpPr>
          <p:nvPr/>
        </p:nvGrpSpPr>
        <p:grpSpPr bwMode="auto">
          <a:xfrm>
            <a:off x="3749675" y="4714875"/>
            <a:ext cx="2724150" cy="1477963"/>
            <a:chOff x="2102" y="2976"/>
            <a:chExt cx="1527" cy="932"/>
          </a:xfrm>
        </p:grpSpPr>
        <p:sp>
          <p:nvSpPr>
            <p:cNvPr id="23569" name="AutoShape 17"/>
            <p:cNvSpPr>
              <a:spLocks noChangeArrowheads="1"/>
            </p:cNvSpPr>
            <p:nvPr/>
          </p:nvSpPr>
          <p:spPr bwMode="auto">
            <a:xfrm>
              <a:off x="2102" y="3322"/>
              <a:ext cx="1527" cy="586"/>
            </a:xfrm>
            <a:prstGeom prst="roundRect">
              <a:avLst>
                <a:gd name="adj" fmla="val 16667"/>
              </a:avLst>
            </a:prstGeom>
            <a:solidFill>
              <a:srgbClr val="5AC07A"/>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Selection</a:t>
              </a:r>
            </a:p>
          </p:txBody>
        </p:sp>
        <p:cxnSp>
          <p:nvCxnSpPr>
            <p:cNvPr id="23570" name="AutoShape 18"/>
            <p:cNvCxnSpPr>
              <a:cxnSpLocks noChangeShapeType="1"/>
              <a:stCxn id="23569" idx="0"/>
              <a:endCxn id="23557" idx="2"/>
            </p:cNvCxnSpPr>
            <p:nvPr/>
          </p:nvCxnSpPr>
          <p:spPr bwMode="auto">
            <a:xfrm rot="-5400000">
              <a:off x="2693" y="3149"/>
              <a:ext cx="346"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1459" name="Group 19"/>
          <p:cNvGrpSpPr>
            <a:grpSpLocks/>
          </p:cNvGrpSpPr>
          <p:nvPr/>
        </p:nvGrpSpPr>
        <p:grpSpPr bwMode="auto">
          <a:xfrm>
            <a:off x="1062038" y="3978275"/>
            <a:ext cx="3081337" cy="1285875"/>
            <a:chOff x="595" y="2511"/>
            <a:chExt cx="1728" cy="811"/>
          </a:xfrm>
        </p:grpSpPr>
        <p:sp>
          <p:nvSpPr>
            <p:cNvPr id="23567" name="AutoShape 20"/>
            <p:cNvSpPr>
              <a:spLocks noChangeArrowheads="1"/>
            </p:cNvSpPr>
            <p:nvPr/>
          </p:nvSpPr>
          <p:spPr bwMode="auto">
            <a:xfrm>
              <a:off x="595" y="2736"/>
              <a:ext cx="1527" cy="586"/>
            </a:xfrm>
            <a:prstGeom prst="roundRect">
              <a:avLst>
                <a:gd name="adj" fmla="val 16667"/>
              </a:avLst>
            </a:prstGeom>
            <a:solidFill>
              <a:srgbClr val="B8D7E6"/>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Statistical</a:t>
              </a:r>
            </a:p>
            <a:p>
              <a:pPr algn="ctr" eaLnBrk="1" hangingPunct="1"/>
              <a:r>
                <a:rPr kumimoji="0" lang="en-US" altLang="zh-TW" b="1">
                  <a:latin typeface="Arial" panose="020B0604020202020204" pitchFamily="34" charset="0"/>
                </a:rPr>
                <a:t>regression</a:t>
              </a:r>
            </a:p>
          </p:txBody>
        </p:sp>
        <p:cxnSp>
          <p:nvCxnSpPr>
            <p:cNvPr id="23568" name="AutoShape 21"/>
            <p:cNvCxnSpPr>
              <a:cxnSpLocks noChangeShapeType="1"/>
              <a:stCxn id="23567" idx="3"/>
              <a:endCxn id="23557" idx="3"/>
            </p:cNvCxnSpPr>
            <p:nvPr/>
          </p:nvCxnSpPr>
          <p:spPr bwMode="auto">
            <a:xfrm flipV="1">
              <a:off x="2122" y="2511"/>
              <a:ext cx="201" cy="518"/>
            </a:xfrm>
            <a:prstGeom prst="bentConnector3">
              <a:avLst>
                <a:gd name="adj1" fmla="val 4975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01462" name="Group 22"/>
          <p:cNvGrpSpPr>
            <a:grpSpLocks/>
          </p:cNvGrpSpPr>
          <p:nvPr/>
        </p:nvGrpSpPr>
        <p:grpSpPr bwMode="auto">
          <a:xfrm>
            <a:off x="1062038" y="3240088"/>
            <a:ext cx="3081337" cy="928687"/>
            <a:chOff x="595" y="2045"/>
            <a:chExt cx="1728" cy="586"/>
          </a:xfrm>
        </p:grpSpPr>
        <p:sp>
          <p:nvSpPr>
            <p:cNvPr id="23565" name="AutoShape 23"/>
            <p:cNvSpPr>
              <a:spLocks noChangeArrowheads="1"/>
            </p:cNvSpPr>
            <p:nvPr/>
          </p:nvSpPr>
          <p:spPr bwMode="auto">
            <a:xfrm>
              <a:off x="595" y="2045"/>
              <a:ext cx="1527" cy="586"/>
            </a:xfrm>
            <a:prstGeom prst="roundRect">
              <a:avLst>
                <a:gd name="adj" fmla="val 16667"/>
              </a:avLst>
            </a:prstGeom>
            <a:solidFill>
              <a:srgbClr val="FFFF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Experimental</a:t>
              </a:r>
            </a:p>
            <a:p>
              <a:pPr algn="ctr" eaLnBrk="1" hangingPunct="1"/>
              <a:r>
                <a:rPr kumimoji="0" lang="en-US" altLang="zh-TW" b="1">
                  <a:latin typeface="Arial" panose="020B0604020202020204" pitchFamily="34" charset="0"/>
                </a:rPr>
                <a:t>mortality</a:t>
              </a:r>
            </a:p>
          </p:txBody>
        </p:sp>
        <p:cxnSp>
          <p:nvCxnSpPr>
            <p:cNvPr id="23566" name="AutoShape 24"/>
            <p:cNvCxnSpPr>
              <a:cxnSpLocks noChangeShapeType="1"/>
              <a:stCxn id="23565" idx="3"/>
              <a:endCxn id="23557" idx="3"/>
            </p:cNvCxnSpPr>
            <p:nvPr/>
          </p:nvCxnSpPr>
          <p:spPr bwMode="auto">
            <a:xfrm>
              <a:off x="2122" y="2338"/>
              <a:ext cx="201" cy="173"/>
            </a:xfrm>
            <a:prstGeom prst="bentConnector3">
              <a:avLst>
                <a:gd name="adj1" fmla="val 4975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01444"/>
                                        </p:tgtEl>
                                        <p:attrNameLst>
                                          <p:attrName>style.visibility</p:attrName>
                                        </p:attrNameLst>
                                      </p:cBhvr>
                                      <p:to>
                                        <p:strVal val="visible"/>
                                      </p:to>
                                    </p:set>
                                    <p:animEffect transition="in" filter="blinds(horizontal)">
                                      <p:cBhvr>
                                        <p:cTn id="7" dur="500"/>
                                        <p:tgtEl>
                                          <p:spTgt spid="7014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01447"/>
                                        </p:tgtEl>
                                        <p:attrNameLst>
                                          <p:attrName>style.visibility</p:attrName>
                                        </p:attrNameLst>
                                      </p:cBhvr>
                                      <p:to>
                                        <p:strVal val="visible"/>
                                      </p:to>
                                    </p:set>
                                    <p:animEffect transition="in" filter="blinds(horizontal)">
                                      <p:cBhvr>
                                        <p:cTn id="12" dur="500"/>
                                        <p:tgtEl>
                                          <p:spTgt spid="7014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01450"/>
                                        </p:tgtEl>
                                        <p:attrNameLst>
                                          <p:attrName>style.visibility</p:attrName>
                                        </p:attrNameLst>
                                      </p:cBhvr>
                                      <p:to>
                                        <p:strVal val="visible"/>
                                      </p:to>
                                    </p:set>
                                    <p:animEffect transition="in" filter="blinds(horizontal)">
                                      <p:cBhvr>
                                        <p:cTn id="17" dur="500"/>
                                        <p:tgtEl>
                                          <p:spTgt spid="7014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01453"/>
                                        </p:tgtEl>
                                        <p:attrNameLst>
                                          <p:attrName>style.visibility</p:attrName>
                                        </p:attrNameLst>
                                      </p:cBhvr>
                                      <p:to>
                                        <p:strVal val="visible"/>
                                      </p:to>
                                    </p:set>
                                    <p:animEffect transition="in" filter="blinds(horizontal)">
                                      <p:cBhvr>
                                        <p:cTn id="22" dur="500"/>
                                        <p:tgtEl>
                                          <p:spTgt spid="70145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01456"/>
                                        </p:tgtEl>
                                        <p:attrNameLst>
                                          <p:attrName>style.visibility</p:attrName>
                                        </p:attrNameLst>
                                      </p:cBhvr>
                                      <p:to>
                                        <p:strVal val="visible"/>
                                      </p:to>
                                    </p:set>
                                    <p:animEffect transition="in" filter="blinds(horizontal)">
                                      <p:cBhvr>
                                        <p:cTn id="27" dur="500"/>
                                        <p:tgtEl>
                                          <p:spTgt spid="7014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701459"/>
                                        </p:tgtEl>
                                        <p:attrNameLst>
                                          <p:attrName>style.visibility</p:attrName>
                                        </p:attrNameLst>
                                      </p:cBhvr>
                                      <p:to>
                                        <p:strVal val="visible"/>
                                      </p:to>
                                    </p:set>
                                    <p:animEffect transition="in" filter="blinds(horizontal)">
                                      <p:cBhvr>
                                        <p:cTn id="32" dur="500"/>
                                        <p:tgtEl>
                                          <p:spTgt spid="7014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701462"/>
                                        </p:tgtEl>
                                        <p:attrNameLst>
                                          <p:attrName>style.visibility</p:attrName>
                                        </p:attrNameLst>
                                      </p:cBhvr>
                                      <p:to>
                                        <p:strVal val="visible"/>
                                      </p:to>
                                    </p:set>
                                    <p:animEffect transition="in" filter="blinds(horizontal)">
                                      <p:cBhvr>
                                        <p:cTn id="37" dur="500"/>
                                        <p:tgtEl>
                                          <p:spTgt spid="701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765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DEC921F-879A-47F1-8171-B5116FC653CF}" type="slidenum">
              <a:rPr lang="en-US" altLang="zh-TW" sz="1400">
                <a:solidFill>
                  <a:srgbClr val="333399"/>
                </a:solidFill>
              </a:rPr>
              <a:pPr/>
              <a:t>17</a:t>
            </a:fld>
            <a:endParaRPr lang="en-US" altLang="zh-TW" sz="1400">
              <a:solidFill>
                <a:srgbClr val="333399"/>
              </a:solidFill>
            </a:endParaRPr>
          </a:p>
        </p:txBody>
      </p:sp>
      <p:sp>
        <p:nvSpPr>
          <p:cNvPr id="27652" name="Rectangle 9"/>
          <p:cNvSpPr>
            <a:spLocks noGrp="1" noChangeArrowheads="1"/>
          </p:cNvSpPr>
          <p:nvPr>
            <p:ph type="title"/>
          </p:nvPr>
        </p:nvSpPr>
        <p:spPr/>
        <p:txBody>
          <a:bodyPr/>
          <a:lstStyle/>
          <a:p>
            <a:pPr eaLnBrk="1" hangingPunct="1"/>
            <a:r>
              <a:rPr lang="en-US" altLang="zh-TW" smtClean="0"/>
              <a:t>Threats to External Validity</a:t>
            </a:r>
          </a:p>
        </p:txBody>
      </p:sp>
      <p:sp>
        <p:nvSpPr>
          <p:cNvPr id="27653" name="Rectangle 10"/>
          <p:cNvSpPr>
            <a:spLocks noGrp="1" noChangeArrowheads="1"/>
          </p:cNvSpPr>
          <p:nvPr>
            <p:ph type="body" idx="1"/>
          </p:nvPr>
        </p:nvSpPr>
        <p:spPr/>
        <p:txBody>
          <a:bodyPr/>
          <a:lstStyle/>
          <a:p>
            <a:pPr eaLnBrk="1" hangingPunct="1"/>
            <a:r>
              <a:rPr lang="en-US" altLang="zh-TW" dirty="0" smtClean="0"/>
              <a:t>Representativeness of samples</a:t>
            </a:r>
          </a:p>
          <a:p>
            <a:pPr lvl="1" eaLnBrk="1" hangingPunct="1"/>
            <a:r>
              <a:rPr lang="en-US" altLang="zh-TW" dirty="0" smtClean="0"/>
              <a:t>Students as samples</a:t>
            </a:r>
          </a:p>
          <a:p>
            <a:pPr lvl="1" eaLnBrk="1" hangingPunct="1"/>
            <a:r>
              <a:rPr lang="en-US" altLang="zh-TW" dirty="0" smtClean="0"/>
              <a:t>But, in cases of “on-line learning” it may be OK</a:t>
            </a:r>
          </a:p>
          <a:p>
            <a:pPr eaLnBrk="1" hangingPunct="1">
              <a:buFont typeface="Wingdings" panose="05000000000000000000" pitchFamily="2" charset="2"/>
              <a:buNone/>
            </a:pPr>
            <a:endParaRPr lang="en-US" altLang="zh-TW" dirty="0" smtClean="0"/>
          </a:p>
          <a:p>
            <a:pPr eaLnBrk="1" hangingPunct="1"/>
            <a:endParaRPr lang="en-US" altLang="zh-TW" dirty="0" smtClean="0"/>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560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C1B12A1-D729-4DE6-851E-84F154163B3E}" type="slidenum">
              <a:rPr lang="en-US" altLang="zh-TW" sz="1400">
                <a:solidFill>
                  <a:srgbClr val="333399"/>
                </a:solidFill>
              </a:rPr>
              <a:pPr/>
              <a:t>18</a:t>
            </a:fld>
            <a:endParaRPr lang="en-US" altLang="zh-TW" sz="1400">
              <a:solidFill>
                <a:srgbClr val="333399"/>
              </a:solidFill>
            </a:endParaRPr>
          </a:p>
        </p:txBody>
      </p:sp>
      <p:sp>
        <p:nvSpPr>
          <p:cNvPr id="25604"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Additional Threats to Internal Validity</a:t>
            </a:r>
          </a:p>
        </p:txBody>
      </p:sp>
      <p:sp>
        <p:nvSpPr>
          <p:cNvPr id="703491" name="AutoShape 3"/>
          <p:cNvSpPr>
            <a:spLocks noChangeArrowheads="1"/>
          </p:cNvSpPr>
          <p:nvPr/>
        </p:nvSpPr>
        <p:spPr bwMode="auto">
          <a:xfrm>
            <a:off x="1212850" y="1989138"/>
            <a:ext cx="4813300" cy="631825"/>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Diffusion of treatment</a:t>
            </a:r>
          </a:p>
        </p:txBody>
      </p:sp>
      <p:sp>
        <p:nvSpPr>
          <p:cNvPr id="703492" name="AutoShape 4"/>
          <p:cNvSpPr>
            <a:spLocks noChangeArrowheads="1"/>
          </p:cNvSpPr>
          <p:nvPr/>
        </p:nvSpPr>
        <p:spPr bwMode="auto">
          <a:xfrm>
            <a:off x="1851025" y="2843213"/>
            <a:ext cx="4811713" cy="630237"/>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Compensatory equalization</a:t>
            </a:r>
          </a:p>
        </p:txBody>
      </p:sp>
      <p:sp>
        <p:nvSpPr>
          <p:cNvPr id="703493" name="AutoShape 5"/>
          <p:cNvSpPr>
            <a:spLocks noChangeArrowheads="1"/>
          </p:cNvSpPr>
          <p:nvPr/>
        </p:nvSpPr>
        <p:spPr bwMode="auto">
          <a:xfrm>
            <a:off x="2578100" y="3684588"/>
            <a:ext cx="4695825" cy="633412"/>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Compensatory rivalry</a:t>
            </a:r>
          </a:p>
        </p:txBody>
      </p:sp>
      <p:sp>
        <p:nvSpPr>
          <p:cNvPr id="703494" name="AutoShape 6"/>
          <p:cNvSpPr>
            <a:spLocks noChangeArrowheads="1"/>
          </p:cNvSpPr>
          <p:nvPr/>
        </p:nvSpPr>
        <p:spPr bwMode="auto">
          <a:xfrm>
            <a:off x="3452813" y="4503738"/>
            <a:ext cx="4697412" cy="633412"/>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Resentful disadvantaged</a:t>
            </a:r>
          </a:p>
        </p:txBody>
      </p:sp>
      <p:sp>
        <p:nvSpPr>
          <p:cNvPr id="703495" name="AutoShape 7"/>
          <p:cNvSpPr>
            <a:spLocks noChangeArrowheads="1"/>
          </p:cNvSpPr>
          <p:nvPr/>
        </p:nvSpPr>
        <p:spPr bwMode="auto">
          <a:xfrm>
            <a:off x="4313238" y="5289550"/>
            <a:ext cx="4695825" cy="633413"/>
          </a:xfrm>
          <a:prstGeom prst="roundRect">
            <a:avLst>
              <a:gd name="adj" fmla="val 50000"/>
            </a:avLst>
          </a:prstGeom>
          <a:solidFill>
            <a:srgbClr val="FFDD99"/>
          </a:solidFill>
          <a:ln w="38100">
            <a:solidFill>
              <a:schemeClr val="tx1"/>
            </a:solidFill>
            <a:round/>
            <a:headEnd/>
            <a:tailEnd/>
          </a:ln>
          <a:effectLst>
            <a:outerShdw dist="53882" dir="2700000" algn="ctr" rotWithShape="0">
              <a:schemeClr val="tx1"/>
            </a:outerShdw>
          </a:effectLst>
        </p:spPr>
        <p:txBody>
          <a:bodyPr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a:latin typeface="Arial" panose="020B0604020202020204" pitchFamily="34" charset="0"/>
              </a:rPr>
              <a:t>Local history</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3491"/>
                                        </p:tgtEl>
                                        <p:attrNameLst>
                                          <p:attrName>style.visibility</p:attrName>
                                        </p:attrNameLst>
                                      </p:cBhvr>
                                      <p:to>
                                        <p:strVal val="visible"/>
                                      </p:to>
                                    </p:set>
                                    <p:animEffect transition="in" filter="blinds(horizontal)">
                                      <p:cBhvr>
                                        <p:cTn id="7" dur="500"/>
                                        <p:tgtEl>
                                          <p:spTgt spid="7034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3492"/>
                                        </p:tgtEl>
                                        <p:attrNameLst>
                                          <p:attrName>style.visibility</p:attrName>
                                        </p:attrNameLst>
                                      </p:cBhvr>
                                      <p:to>
                                        <p:strVal val="visible"/>
                                      </p:to>
                                    </p:set>
                                    <p:animEffect transition="in" filter="blinds(horizontal)">
                                      <p:cBhvr>
                                        <p:cTn id="12" dur="500"/>
                                        <p:tgtEl>
                                          <p:spTgt spid="703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3493"/>
                                        </p:tgtEl>
                                        <p:attrNameLst>
                                          <p:attrName>style.visibility</p:attrName>
                                        </p:attrNameLst>
                                      </p:cBhvr>
                                      <p:to>
                                        <p:strVal val="visible"/>
                                      </p:to>
                                    </p:set>
                                    <p:animEffect transition="in" filter="blinds(horizontal)">
                                      <p:cBhvr>
                                        <p:cTn id="17" dur="500"/>
                                        <p:tgtEl>
                                          <p:spTgt spid="7034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3494"/>
                                        </p:tgtEl>
                                        <p:attrNameLst>
                                          <p:attrName>style.visibility</p:attrName>
                                        </p:attrNameLst>
                                      </p:cBhvr>
                                      <p:to>
                                        <p:strVal val="visible"/>
                                      </p:to>
                                    </p:set>
                                    <p:animEffect transition="in" filter="blinds(horizontal)">
                                      <p:cBhvr>
                                        <p:cTn id="22" dur="500"/>
                                        <p:tgtEl>
                                          <p:spTgt spid="7034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03495"/>
                                        </p:tgtEl>
                                        <p:attrNameLst>
                                          <p:attrName>style.visibility</p:attrName>
                                        </p:attrNameLst>
                                      </p:cBhvr>
                                      <p:to>
                                        <p:strVal val="visible"/>
                                      </p:to>
                                    </p:set>
                                    <p:animEffect transition="in" filter="blinds(horizontal)">
                                      <p:cBhvr>
                                        <p:cTn id="27" dur="500"/>
                                        <p:tgtEl>
                                          <p:spTgt spid="70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animBg="1"/>
      <p:bldP spid="703492" grpId="0" animBg="1"/>
      <p:bldP spid="703493" grpId="0" animBg="1"/>
      <p:bldP spid="703494" grpId="0" animBg="1"/>
      <p:bldP spid="7034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29699"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8068788-9C15-44F1-9363-81EC0F1B97CF}" type="slidenum">
              <a:rPr lang="en-US" altLang="zh-TW" sz="1400">
                <a:solidFill>
                  <a:srgbClr val="333399"/>
                </a:solidFill>
              </a:rPr>
              <a:pPr/>
              <a:t>19</a:t>
            </a:fld>
            <a:endParaRPr lang="en-US" altLang="zh-TW" sz="1400">
              <a:solidFill>
                <a:srgbClr val="333399"/>
              </a:solidFill>
            </a:endParaRPr>
          </a:p>
        </p:txBody>
      </p:sp>
      <p:sp>
        <p:nvSpPr>
          <p:cNvPr id="29700"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Experimental Research Designs</a:t>
            </a:r>
          </a:p>
        </p:txBody>
      </p:sp>
      <p:sp>
        <p:nvSpPr>
          <p:cNvPr id="707587" name="AutoShape 3"/>
          <p:cNvSpPr>
            <a:spLocks noChangeArrowheads="1"/>
          </p:cNvSpPr>
          <p:nvPr/>
        </p:nvSpPr>
        <p:spPr bwMode="auto">
          <a:xfrm>
            <a:off x="1489075" y="2197100"/>
            <a:ext cx="6850063" cy="1103313"/>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Pre-experiments</a:t>
            </a:r>
          </a:p>
        </p:txBody>
      </p:sp>
      <p:sp>
        <p:nvSpPr>
          <p:cNvPr id="707588" name="AutoShape 4"/>
          <p:cNvSpPr>
            <a:spLocks noChangeArrowheads="1"/>
          </p:cNvSpPr>
          <p:nvPr/>
        </p:nvSpPr>
        <p:spPr bwMode="auto">
          <a:xfrm>
            <a:off x="1489075" y="3452813"/>
            <a:ext cx="6850063" cy="1103312"/>
          </a:xfrm>
          <a:prstGeom prst="roundRect">
            <a:avLst>
              <a:gd name="adj" fmla="val 16667"/>
            </a:avLst>
          </a:prstGeom>
          <a:solidFill>
            <a:srgbClr val="FFC44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True experiments</a:t>
            </a:r>
          </a:p>
        </p:txBody>
      </p:sp>
      <p:sp>
        <p:nvSpPr>
          <p:cNvPr id="707589" name="AutoShape 5"/>
          <p:cNvSpPr>
            <a:spLocks noChangeArrowheads="1"/>
          </p:cNvSpPr>
          <p:nvPr/>
        </p:nvSpPr>
        <p:spPr bwMode="auto">
          <a:xfrm>
            <a:off x="1489075" y="4692650"/>
            <a:ext cx="6850063" cy="1101725"/>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b="1">
                <a:latin typeface="Arial" panose="020B0604020202020204" pitchFamily="34" charset="0"/>
              </a:rPr>
              <a:t>Field experiments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7587"/>
                                        </p:tgtEl>
                                        <p:attrNameLst>
                                          <p:attrName>style.visibility</p:attrName>
                                        </p:attrNameLst>
                                      </p:cBhvr>
                                      <p:to>
                                        <p:strVal val="visible"/>
                                      </p:to>
                                    </p:set>
                                    <p:animEffect transition="in" filter="blinds(horizontal)">
                                      <p:cBhvr>
                                        <p:cTn id="7" dur="500"/>
                                        <p:tgtEl>
                                          <p:spTgt spid="707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7588"/>
                                        </p:tgtEl>
                                        <p:attrNameLst>
                                          <p:attrName>style.visibility</p:attrName>
                                        </p:attrNameLst>
                                      </p:cBhvr>
                                      <p:to>
                                        <p:strVal val="visible"/>
                                      </p:to>
                                    </p:set>
                                    <p:animEffect transition="in" filter="blinds(horizontal)">
                                      <p:cBhvr>
                                        <p:cTn id="12" dur="500"/>
                                        <p:tgtEl>
                                          <p:spTgt spid="7075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7589"/>
                                        </p:tgtEl>
                                        <p:attrNameLst>
                                          <p:attrName>style.visibility</p:attrName>
                                        </p:attrNameLst>
                                      </p:cBhvr>
                                      <p:to>
                                        <p:strVal val="visible"/>
                                      </p:to>
                                    </p:set>
                                    <p:animEffect transition="in" filter="blinds(horizontal)">
                                      <p:cBhvr>
                                        <p:cTn id="17" dur="500"/>
                                        <p:tgtEl>
                                          <p:spTgt spid="70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587" grpId="0" animBg="1"/>
      <p:bldP spid="707588" grpId="0" animBg="1"/>
      <p:bldP spid="7075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Empirical</a:t>
            </a:r>
            <a:r>
              <a:rPr lang="zh-TW" altLang="en-US" dirty="0" smtClean="0"/>
              <a:t> </a:t>
            </a:r>
            <a:r>
              <a:rPr lang="en-US" altLang="zh-TW" dirty="0" smtClean="0"/>
              <a:t>Research</a:t>
            </a:r>
            <a:r>
              <a:rPr lang="zh-TW" altLang="en-US" dirty="0" smtClean="0"/>
              <a:t> </a:t>
            </a:r>
            <a:r>
              <a:rPr lang="en-US" altLang="zh-TW" dirty="0" smtClean="0"/>
              <a:t>Design</a:t>
            </a:r>
            <a:endParaRPr lang="zh-TW" altLang="en-US"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BFE858EB-84F4-49E2-9295-88C6C98FFC05}" type="slidenum">
              <a:rPr lang="en-US" altLang="zh-TW" smtClean="0"/>
              <a:pPr>
                <a:defRPr/>
              </a:pPr>
              <a:t>2</a:t>
            </a:fld>
            <a:endParaRPr lang="en-US" altLang="zh-TW"/>
          </a:p>
        </p:txBody>
      </p:sp>
      <p:sp>
        <p:nvSpPr>
          <p:cNvPr id="11" name="文字方塊 10"/>
          <p:cNvSpPr txBox="1"/>
          <p:nvPr/>
        </p:nvSpPr>
        <p:spPr>
          <a:xfrm>
            <a:off x="744662" y="3350642"/>
            <a:ext cx="1095172" cy="646331"/>
          </a:xfrm>
          <a:prstGeom prst="rect">
            <a:avLst/>
          </a:prstGeom>
          <a:solidFill>
            <a:srgbClr val="FFCCCC"/>
          </a:solidFill>
        </p:spPr>
        <p:txBody>
          <a:bodyPr wrap="none" rtlCol="0">
            <a:spAutoFit/>
          </a:bodyPr>
          <a:lstStyle/>
          <a:p>
            <a:r>
              <a:rPr lang="en-US" altLang="zh-TW" sz="1800" dirty="0" smtClean="0"/>
              <a:t>Empirical</a:t>
            </a:r>
          </a:p>
          <a:p>
            <a:r>
              <a:rPr lang="en-US" altLang="zh-TW" sz="1800" dirty="0" smtClean="0"/>
              <a:t>Research</a:t>
            </a:r>
            <a:endParaRPr lang="zh-TW" altLang="en-US" sz="1800" dirty="0"/>
          </a:p>
        </p:txBody>
      </p:sp>
      <p:sp>
        <p:nvSpPr>
          <p:cNvPr id="12" name="文字方塊 11"/>
          <p:cNvSpPr txBox="1"/>
          <p:nvPr/>
        </p:nvSpPr>
        <p:spPr>
          <a:xfrm>
            <a:off x="3850090" y="2230419"/>
            <a:ext cx="1261884" cy="369332"/>
          </a:xfrm>
          <a:prstGeom prst="rect">
            <a:avLst/>
          </a:prstGeom>
          <a:solidFill>
            <a:srgbClr val="FFCCFF"/>
          </a:solidFill>
        </p:spPr>
        <p:txBody>
          <a:bodyPr wrap="none" rtlCol="0">
            <a:spAutoFit/>
          </a:bodyPr>
          <a:lstStyle/>
          <a:p>
            <a:r>
              <a:rPr lang="en-US" altLang="zh-TW" sz="1800" dirty="0" smtClean="0"/>
              <a:t>Experiment</a:t>
            </a:r>
            <a:endParaRPr lang="zh-TW" altLang="en-US" sz="1800" dirty="0"/>
          </a:p>
        </p:txBody>
      </p:sp>
      <p:sp>
        <p:nvSpPr>
          <p:cNvPr id="13" name="文字方塊 12"/>
          <p:cNvSpPr txBox="1"/>
          <p:nvPr/>
        </p:nvSpPr>
        <p:spPr>
          <a:xfrm>
            <a:off x="3819158" y="4422999"/>
            <a:ext cx="1454244" cy="369332"/>
          </a:xfrm>
          <a:prstGeom prst="rect">
            <a:avLst/>
          </a:prstGeom>
          <a:solidFill>
            <a:srgbClr val="FFCCFF"/>
          </a:solidFill>
        </p:spPr>
        <p:txBody>
          <a:bodyPr wrap="none" rtlCol="0">
            <a:spAutoFit/>
          </a:bodyPr>
          <a:lstStyle/>
          <a:p>
            <a:r>
              <a:rPr lang="en-US" altLang="zh-TW" sz="1800" dirty="0" smtClean="0"/>
              <a:t>Ex post Facto</a:t>
            </a:r>
            <a:endParaRPr lang="zh-TW" altLang="en-US" sz="1800" dirty="0"/>
          </a:p>
        </p:txBody>
      </p:sp>
      <p:sp>
        <p:nvSpPr>
          <p:cNvPr id="14" name="文字方塊 13"/>
          <p:cNvSpPr txBox="1"/>
          <p:nvPr/>
        </p:nvSpPr>
        <p:spPr>
          <a:xfrm>
            <a:off x="6890205" y="1963744"/>
            <a:ext cx="1678665" cy="369332"/>
          </a:xfrm>
          <a:prstGeom prst="rect">
            <a:avLst/>
          </a:prstGeom>
          <a:noFill/>
        </p:spPr>
        <p:txBody>
          <a:bodyPr wrap="none" rtlCol="0">
            <a:spAutoFit/>
          </a:bodyPr>
          <a:lstStyle/>
          <a:p>
            <a:r>
              <a:rPr lang="en-US" altLang="zh-TW" sz="1800" dirty="0" smtClean="0"/>
              <a:t>Lab Experiment</a:t>
            </a:r>
            <a:endParaRPr lang="zh-TW" altLang="en-US" sz="1800" dirty="0"/>
          </a:p>
        </p:txBody>
      </p:sp>
      <p:sp>
        <p:nvSpPr>
          <p:cNvPr id="15" name="文字方塊 14"/>
          <p:cNvSpPr txBox="1"/>
          <p:nvPr/>
        </p:nvSpPr>
        <p:spPr>
          <a:xfrm>
            <a:off x="6890205" y="2230419"/>
            <a:ext cx="1858201" cy="369332"/>
          </a:xfrm>
          <a:prstGeom prst="rect">
            <a:avLst/>
          </a:prstGeom>
          <a:noFill/>
        </p:spPr>
        <p:txBody>
          <a:bodyPr wrap="none" rtlCol="0">
            <a:spAutoFit/>
          </a:bodyPr>
          <a:lstStyle/>
          <a:p>
            <a:r>
              <a:rPr lang="en-US" altLang="zh-TW" sz="1800" dirty="0" smtClean="0"/>
              <a:t>Quasi Experiment</a:t>
            </a:r>
            <a:endParaRPr lang="zh-TW" altLang="en-US" sz="1800" dirty="0"/>
          </a:p>
        </p:txBody>
      </p:sp>
      <p:sp>
        <p:nvSpPr>
          <p:cNvPr id="16" name="文字方塊 15"/>
          <p:cNvSpPr txBox="1"/>
          <p:nvPr/>
        </p:nvSpPr>
        <p:spPr>
          <a:xfrm>
            <a:off x="7161107" y="2486546"/>
            <a:ext cx="1794081" cy="369332"/>
          </a:xfrm>
          <a:prstGeom prst="rect">
            <a:avLst/>
          </a:prstGeom>
          <a:noFill/>
        </p:spPr>
        <p:txBody>
          <a:bodyPr wrap="none" rtlCol="0">
            <a:spAutoFit/>
          </a:bodyPr>
          <a:lstStyle/>
          <a:p>
            <a:r>
              <a:rPr lang="en-US" altLang="zh-TW" sz="1800" dirty="0" smtClean="0"/>
              <a:t>Field Experiment</a:t>
            </a:r>
            <a:endParaRPr lang="zh-TW" altLang="en-US" sz="1800" dirty="0"/>
          </a:p>
        </p:txBody>
      </p:sp>
      <p:sp>
        <p:nvSpPr>
          <p:cNvPr id="17" name="文字方塊 16"/>
          <p:cNvSpPr txBox="1"/>
          <p:nvPr/>
        </p:nvSpPr>
        <p:spPr>
          <a:xfrm>
            <a:off x="6895761" y="2753221"/>
            <a:ext cx="2255746" cy="369332"/>
          </a:xfrm>
          <a:prstGeom prst="rect">
            <a:avLst/>
          </a:prstGeom>
          <a:noFill/>
        </p:spPr>
        <p:txBody>
          <a:bodyPr wrap="none" rtlCol="0">
            <a:spAutoFit/>
          </a:bodyPr>
          <a:lstStyle/>
          <a:p>
            <a:r>
              <a:rPr lang="en-US" altLang="zh-TW" sz="1800" dirty="0" smtClean="0"/>
              <a:t>Simulated Experiment</a:t>
            </a:r>
            <a:endParaRPr lang="zh-TW" altLang="en-US" sz="1800" dirty="0"/>
          </a:p>
        </p:txBody>
      </p:sp>
      <p:sp>
        <p:nvSpPr>
          <p:cNvPr id="26" name="文字方塊 25"/>
          <p:cNvSpPr txBox="1"/>
          <p:nvPr/>
        </p:nvSpPr>
        <p:spPr>
          <a:xfrm>
            <a:off x="6846177" y="3818188"/>
            <a:ext cx="1947969" cy="369332"/>
          </a:xfrm>
          <a:prstGeom prst="rect">
            <a:avLst/>
          </a:prstGeom>
          <a:noFill/>
        </p:spPr>
        <p:txBody>
          <a:bodyPr wrap="none" rtlCol="0">
            <a:spAutoFit/>
          </a:bodyPr>
          <a:lstStyle/>
          <a:p>
            <a:r>
              <a:rPr lang="en-US" altLang="zh-TW" sz="1800" dirty="0" smtClean="0"/>
              <a:t>Document analysis</a:t>
            </a:r>
            <a:endParaRPr lang="zh-TW" altLang="en-US" sz="1800" dirty="0"/>
          </a:p>
        </p:txBody>
      </p:sp>
      <p:sp>
        <p:nvSpPr>
          <p:cNvPr id="27" name="文字方塊 26"/>
          <p:cNvSpPr txBox="1"/>
          <p:nvPr/>
        </p:nvSpPr>
        <p:spPr>
          <a:xfrm>
            <a:off x="6813314" y="4337725"/>
            <a:ext cx="838691" cy="369332"/>
          </a:xfrm>
          <a:prstGeom prst="rect">
            <a:avLst/>
          </a:prstGeom>
          <a:noFill/>
        </p:spPr>
        <p:txBody>
          <a:bodyPr wrap="none" rtlCol="0">
            <a:spAutoFit/>
          </a:bodyPr>
          <a:lstStyle/>
          <a:p>
            <a:r>
              <a:rPr lang="en-US" altLang="zh-TW" sz="1800" dirty="0" smtClean="0"/>
              <a:t>Survey</a:t>
            </a:r>
            <a:endParaRPr lang="zh-TW" altLang="en-US" sz="1800" dirty="0"/>
          </a:p>
        </p:txBody>
      </p:sp>
      <p:sp>
        <p:nvSpPr>
          <p:cNvPr id="28" name="文字方塊 27"/>
          <p:cNvSpPr txBox="1"/>
          <p:nvPr/>
        </p:nvSpPr>
        <p:spPr>
          <a:xfrm>
            <a:off x="6809412" y="5204388"/>
            <a:ext cx="1313180" cy="369332"/>
          </a:xfrm>
          <a:prstGeom prst="rect">
            <a:avLst/>
          </a:prstGeom>
          <a:noFill/>
        </p:spPr>
        <p:txBody>
          <a:bodyPr wrap="none" rtlCol="0">
            <a:spAutoFit/>
          </a:bodyPr>
          <a:lstStyle/>
          <a:p>
            <a:r>
              <a:rPr lang="en-US" altLang="zh-TW" sz="1800" dirty="0" smtClean="0"/>
              <a:t>Observation</a:t>
            </a:r>
            <a:endParaRPr lang="zh-TW" altLang="en-US" sz="1800" dirty="0"/>
          </a:p>
        </p:txBody>
      </p:sp>
      <p:sp>
        <p:nvSpPr>
          <p:cNvPr id="29" name="文字方塊 28"/>
          <p:cNvSpPr txBox="1"/>
          <p:nvPr/>
        </p:nvSpPr>
        <p:spPr>
          <a:xfrm>
            <a:off x="7143033" y="5477816"/>
            <a:ext cx="2319866" cy="369332"/>
          </a:xfrm>
          <a:prstGeom prst="rect">
            <a:avLst/>
          </a:prstGeom>
          <a:noFill/>
        </p:spPr>
        <p:txBody>
          <a:bodyPr wrap="none" rtlCol="0">
            <a:spAutoFit/>
          </a:bodyPr>
          <a:lstStyle/>
          <a:p>
            <a:r>
              <a:rPr lang="en-US" altLang="zh-TW" sz="1800" dirty="0" smtClean="0"/>
              <a:t>Participant observation</a:t>
            </a:r>
            <a:endParaRPr lang="zh-TW" altLang="en-US" sz="1800" dirty="0"/>
          </a:p>
        </p:txBody>
      </p:sp>
      <p:sp>
        <p:nvSpPr>
          <p:cNvPr id="30" name="文字方塊 29"/>
          <p:cNvSpPr txBox="1"/>
          <p:nvPr/>
        </p:nvSpPr>
        <p:spPr>
          <a:xfrm>
            <a:off x="6844294" y="5732258"/>
            <a:ext cx="1704313" cy="369332"/>
          </a:xfrm>
          <a:prstGeom prst="rect">
            <a:avLst/>
          </a:prstGeom>
          <a:noFill/>
        </p:spPr>
        <p:txBody>
          <a:bodyPr wrap="none" rtlCol="0">
            <a:spAutoFit/>
          </a:bodyPr>
          <a:lstStyle/>
          <a:p>
            <a:r>
              <a:rPr lang="en-US" altLang="zh-TW" sz="1800" dirty="0" smtClean="0"/>
              <a:t>Artifact analysis</a:t>
            </a:r>
            <a:endParaRPr lang="zh-TW" altLang="en-US" sz="1800" dirty="0"/>
          </a:p>
        </p:txBody>
      </p:sp>
      <p:sp>
        <p:nvSpPr>
          <p:cNvPr id="31" name="文字方塊 30"/>
          <p:cNvSpPr txBox="1"/>
          <p:nvPr/>
        </p:nvSpPr>
        <p:spPr>
          <a:xfrm>
            <a:off x="6813314" y="4928452"/>
            <a:ext cx="1377300" cy="369332"/>
          </a:xfrm>
          <a:prstGeom prst="rect">
            <a:avLst/>
          </a:prstGeom>
          <a:noFill/>
        </p:spPr>
        <p:txBody>
          <a:bodyPr wrap="none" rtlCol="0">
            <a:spAutoFit/>
          </a:bodyPr>
          <a:lstStyle/>
          <a:p>
            <a:r>
              <a:rPr lang="en-US" altLang="zh-TW" sz="1800" dirty="0" smtClean="0"/>
              <a:t>Ethnography</a:t>
            </a:r>
            <a:endParaRPr lang="zh-TW" altLang="en-US" sz="1800" dirty="0"/>
          </a:p>
        </p:txBody>
      </p:sp>
      <p:sp>
        <p:nvSpPr>
          <p:cNvPr id="32" name="文字方塊 31"/>
          <p:cNvSpPr txBox="1"/>
          <p:nvPr/>
        </p:nvSpPr>
        <p:spPr>
          <a:xfrm>
            <a:off x="7161106" y="4050219"/>
            <a:ext cx="1717137" cy="369332"/>
          </a:xfrm>
          <a:prstGeom prst="rect">
            <a:avLst/>
          </a:prstGeom>
          <a:noFill/>
        </p:spPr>
        <p:txBody>
          <a:bodyPr wrap="none" rtlCol="0">
            <a:spAutoFit/>
          </a:bodyPr>
          <a:lstStyle/>
          <a:p>
            <a:r>
              <a:rPr lang="en-US" altLang="zh-TW" sz="1800" dirty="0" smtClean="0"/>
              <a:t>Content analysis</a:t>
            </a:r>
            <a:endParaRPr lang="zh-TW" altLang="en-US" sz="1800" dirty="0"/>
          </a:p>
        </p:txBody>
      </p:sp>
      <p:cxnSp>
        <p:nvCxnSpPr>
          <p:cNvPr id="35" name="直線單箭頭接點 34"/>
          <p:cNvCxnSpPr/>
          <p:nvPr/>
        </p:nvCxnSpPr>
        <p:spPr bwMode="auto">
          <a:xfrm flipV="1">
            <a:off x="1968798" y="2486546"/>
            <a:ext cx="1850360" cy="1008112"/>
          </a:xfrm>
          <a:prstGeom prst="straightConnector1">
            <a:avLst/>
          </a:prstGeom>
          <a:solidFill>
            <a:schemeClr val="accent1"/>
          </a:solidFill>
          <a:ln w="190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單箭頭接點 35"/>
          <p:cNvCxnSpPr>
            <a:endCxn id="13" idx="1"/>
          </p:cNvCxnSpPr>
          <p:nvPr/>
        </p:nvCxnSpPr>
        <p:spPr bwMode="auto">
          <a:xfrm>
            <a:off x="1984264" y="3813920"/>
            <a:ext cx="1834894" cy="793745"/>
          </a:xfrm>
          <a:prstGeom prst="straightConnector1">
            <a:avLst/>
          </a:prstGeom>
          <a:solidFill>
            <a:schemeClr val="accent1"/>
          </a:solidFill>
          <a:ln w="190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單箭頭接點 37"/>
          <p:cNvCxnSpPr>
            <a:endCxn id="14" idx="1"/>
          </p:cNvCxnSpPr>
          <p:nvPr/>
        </p:nvCxnSpPr>
        <p:spPr bwMode="auto">
          <a:xfrm flipV="1">
            <a:off x="5075910" y="2148410"/>
            <a:ext cx="1814295" cy="274711"/>
          </a:xfrm>
          <a:prstGeom prst="straightConnector1">
            <a:avLst/>
          </a:prstGeom>
          <a:solidFill>
            <a:schemeClr val="accent1"/>
          </a:solidFill>
          <a:ln w="190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單箭頭接點 39"/>
          <p:cNvCxnSpPr>
            <a:endCxn id="49" idx="1"/>
          </p:cNvCxnSpPr>
          <p:nvPr/>
        </p:nvCxnSpPr>
        <p:spPr bwMode="auto">
          <a:xfrm>
            <a:off x="5093942" y="2536598"/>
            <a:ext cx="1805731" cy="949267"/>
          </a:xfrm>
          <a:prstGeom prst="straightConnector1">
            <a:avLst/>
          </a:prstGeom>
          <a:solidFill>
            <a:schemeClr val="accent1"/>
          </a:solidFill>
          <a:ln w="190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單箭頭接點 41"/>
          <p:cNvCxnSpPr>
            <a:endCxn id="26" idx="1"/>
          </p:cNvCxnSpPr>
          <p:nvPr/>
        </p:nvCxnSpPr>
        <p:spPr bwMode="auto">
          <a:xfrm flipV="1">
            <a:off x="5231617" y="4002854"/>
            <a:ext cx="1614560" cy="590727"/>
          </a:xfrm>
          <a:prstGeom prst="straightConnector1">
            <a:avLst/>
          </a:prstGeom>
          <a:solidFill>
            <a:schemeClr val="accent1"/>
          </a:solidFill>
          <a:ln w="190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單箭頭接點 42"/>
          <p:cNvCxnSpPr/>
          <p:nvPr/>
        </p:nvCxnSpPr>
        <p:spPr bwMode="auto">
          <a:xfrm>
            <a:off x="5249649" y="4707057"/>
            <a:ext cx="1646112" cy="1483881"/>
          </a:xfrm>
          <a:prstGeom prst="straightConnector1">
            <a:avLst/>
          </a:prstGeom>
          <a:solidFill>
            <a:schemeClr val="accent1"/>
          </a:solidFill>
          <a:ln w="19050" cap="flat" cmpd="sng" algn="ctr">
            <a:solidFill>
              <a:srgbClr val="CC33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文字方塊 48"/>
          <p:cNvSpPr txBox="1"/>
          <p:nvPr/>
        </p:nvSpPr>
        <p:spPr>
          <a:xfrm>
            <a:off x="6899673" y="3301199"/>
            <a:ext cx="415498" cy="369332"/>
          </a:xfrm>
          <a:prstGeom prst="rect">
            <a:avLst/>
          </a:prstGeom>
          <a:noFill/>
        </p:spPr>
        <p:txBody>
          <a:bodyPr wrap="none" rtlCol="0">
            <a:spAutoFit/>
          </a:bodyPr>
          <a:lstStyle/>
          <a:p>
            <a:r>
              <a:rPr lang="en-US" altLang="zh-TW" sz="1800" dirty="0" smtClean="0"/>
              <a:t>…</a:t>
            </a:r>
            <a:endParaRPr lang="zh-TW" altLang="en-US" sz="1800" dirty="0"/>
          </a:p>
        </p:txBody>
      </p:sp>
      <p:sp>
        <p:nvSpPr>
          <p:cNvPr id="50" name="文字方塊 49"/>
          <p:cNvSpPr txBox="1"/>
          <p:nvPr/>
        </p:nvSpPr>
        <p:spPr>
          <a:xfrm>
            <a:off x="6857693" y="6000687"/>
            <a:ext cx="415498" cy="369332"/>
          </a:xfrm>
          <a:prstGeom prst="rect">
            <a:avLst/>
          </a:prstGeom>
          <a:noFill/>
        </p:spPr>
        <p:txBody>
          <a:bodyPr wrap="none" rtlCol="0">
            <a:spAutoFit/>
          </a:bodyPr>
          <a:lstStyle/>
          <a:p>
            <a:r>
              <a:rPr lang="en-US" altLang="zh-TW" sz="1800" dirty="0" smtClean="0"/>
              <a:t>…</a:t>
            </a:r>
            <a:endParaRPr lang="zh-TW" altLang="en-US" sz="1800" dirty="0"/>
          </a:p>
        </p:txBody>
      </p:sp>
      <p:sp>
        <p:nvSpPr>
          <p:cNvPr id="52" name="文字方塊 51"/>
          <p:cNvSpPr txBox="1"/>
          <p:nvPr/>
        </p:nvSpPr>
        <p:spPr>
          <a:xfrm>
            <a:off x="6830907" y="4648702"/>
            <a:ext cx="1191352" cy="369332"/>
          </a:xfrm>
          <a:prstGeom prst="rect">
            <a:avLst/>
          </a:prstGeom>
          <a:noFill/>
        </p:spPr>
        <p:txBody>
          <a:bodyPr wrap="none" rtlCol="0">
            <a:spAutoFit/>
          </a:bodyPr>
          <a:lstStyle/>
          <a:p>
            <a:r>
              <a:rPr lang="en-US" altLang="zh-TW" sz="1800" dirty="0" smtClean="0"/>
              <a:t>Case study</a:t>
            </a:r>
            <a:endParaRPr lang="zh-TW" altLang="en-US" sz="1800" dirty="0"/>
          </a:p>
        </p:txBody>
      </p:sp>
      <p:sp>
        <p:nvSpPr>
          <p:cNvPr id="53" name="文字方塊 52"/>
          <p:cNvSpPr txBox="1"/>
          <p:nvPr/>
        </p:nvSpPr>
        <p:spPr>
          <a:xfrm>
            <a:off x="1075528" y="2536598"/>
            <a:ext cx="1851789" cy="369332"/>
          </a:xfrm>
          <a:prstGeom prst="rect">
            <a:avLst/>
          </a:prstGeom>
          <a:solidFill>
            <a:schemeClr val="bg1"/>
          </a:solidFill>
        </p:spPr>
        <p:txBody>
          <a:bodyPr wrap="none" rtlCol="0">
            <a:spAutoFit/>
          </a:bodyPr>
          <a:lstStyle/>
          <a:p>
            <a:r>
              <a:rPr lang="en-US" altLang="zh-TW" sz="1800" dirty="0" smtClean="0">
                <a:solidFill>
                  <a:srgbClr val="333399"/>
                </a:solidFill>
              </a:rPr>
              <a:t>Manipulation</a:t>
            </a:r>
            <a:r>
              <a:rPr lang="zh-TW" altLang="en-US" sz="1800" dirty="0" smtClean="0">
                <a:solidFill>
                  <a:srgbClr val="333399"/>
                </a:solidFill>
              </a:rPr>
              <a:t> </a:t>
            </a:r>
            <a:r>
              <a:rPr lang="en-US" altLang="zh-TW" sz="1800" dirty="0" smtClean="0">
                <a:solidFill>
                  <a:srgbClr val="333399"/>
                </a:solidFill>
              </a:rPr>
              <a:t>of x</a:t>
            </a:r>
          </a:p>
        </p:txBody>
      </p:sp>
      <p:sp>
        <p:nvSpPr>
          <p:cNvPr id="54" name="文字方塊 53"/>
          <p:cNvSpPr txBox="1"/>
          <p:nvPr/>
        </p:nvSpPr>
        <p:spPr>
          <a:xfrm>
            <a:off x="1583659" y="4337725"/>
            <a:ext cx="1595309" cy="369332"/>
          </a:xfrm>
          <a:prstGeom prst="rect">
            <a:avLst/>
          </a:prstGeom>
          <a:solidFill>
            <a:schemeClr val="bg1"/>
          </a:solidFill>
        </p:spPr>
        <p:txBody>
          <a:bodyPr wrap="none" rtlCol="0">
            <a:spAutoFit/>
          </a:bodyPr>
          <a:lstStyle/>
          <a:p>
            <a:r>
              <a:rPr lang="en-US" altLang="zh-TW" sz="1800" dirty="0" smtClean="0">
                <a:solidFill>
                  <a:srgbClr val="333399"/>
                </a:solidFill>
              </a:rPr>
              <a:t>Measuring of x</a:t>
            </a:r>
          </a:p>
        </p:txBody>
      </p:sp>
      <p:sp>
        <p:nvSpPr>
          <p:cNvPr id="55" name="文字方塊 54"/>
          <p:cNvSpPr txBox="1"/>
          <p:nvPr/>
        </p:nvSpPr>
        <p:spPr>
          <a:xfrm>
            <a:off x="6899673" y="3076694"/>
            <a:ext cx="1704313" cy="369332"/>
          </a:xfrm>
          <a:prstGeom prst="rect">
            <a:avLst/>
          </a:prstGeom>
          <a:noFill/>
        </p:spPr>
        <p:txBody>
          <a:bodyPr wrap="none" rtlCol="0">
            <a:spAutoFit/>
          </a:bodyPr>
          <a:lstStyle/>
          <a:p>
            <a:r>
              <a:rPr lang="en-US" altLang="zh-TW" sz="1800" dirty="0" smtClean="0"/>
              <a:t>Pre- Experiment</a:t>
            </a:r>
            <a:endParaRPr lang="zh-TW" altLang="en-US" sz="1800" dirty="0"/>
          </a:p>
        </p:txBody>
      </p:sp>
    </p:spTree>
    <p:extLst>
      <p:ext uri="{BB962C8B-B14F-4D97-AF65-F5344CB8AC3E}">
        <p14:creationId xmlns:p14="http://schemas.microsoft.com/office/powerpoint/2010/main" val="585193517"/>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1747"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35CB028D-5D32-43C3-B037-BC65B1CAB09F}" type="slidenum">
              <a:rPr lang="en-US" altLang="zh-TW" sz="1400">
                <a:solidFill>
                  <a:srgbClr val="333399"/>
                </a:solidFill>
              </a:rPr>
              <a:pPr/>
              <a:t>20</a:t>
            </a:fld>
            <a:endParaRPr lang="en-US" altLang="zh-TW" sz="1400">
              <a:solidFill>
                <a:srgbClr val="333399"/>
              </a:solidFill>
            </a:endParaRPr>
          </a:p>
        </p:txBody>
      </p:sp>
      <p:sp>
        <p:nvSpPr>
          <p:cNvPr id="31748"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Selecting and Assigning Participants</a:t>
            </a:r>
          </a:p>
        </p:txBody>
      </p:sp>
      <p:sp>
        <p:nvSpPr>
          <p:cNvPr id="693251" name="AutoShape 3"/>
          <p:cNvSpPr>
            <a:spLocks noChangeArrowheads="1"/>
          </p:cNvSpPr>
          <p:nvPr/>
        </p:nvSpPr>
        <p:spPr bwMode="auto">
          <a:xfrm>
            <a:off x="2492375" y="2265363"/>
            <a:ext cx="2892425" cy="322738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Random </a:t>
            </a:r>
          </a:p>
          <a:p>
            <a:pPr algn="ctr" eaLnBrk="1" hangingPunct="1"/>
            <a:r>
              <a:rPr kumimoji="0" lang="en-US" altLang="zh-TW" sz="2800">
                <a:latin typeface="Arial" panose="020B0604020202020204" pitchFamily="34" charset="0"/>
              </a:rPr>
              <a:t>assignment</a:t>
            </a:r>
          </a:p>
        </p:txBody>
      </p:sp>
      <p:sp>
        <p:nvSpPr>
          <p:cNvPr id="693252" name="AutoShape 4"/>
          <p:cNvSpPr>
            <a:spLocks noChangeArrowheads="1"/>
          </p:cNvSpPr>
          <p:nvPr/>
        </p:nvSpPr>
        <p:spPr bwMode="auto">
          <a:xfrm>
            <a:off x="5634038" y="2265363"/>
            <a:ext cx="2894012" cy="3227387"/>
          </a:xfrm>
          <a:prstGeom prst="roundRect">
            <a:avLst>
              <a:gd name="adj" fmla="val 16667"/>
            </a:avLst>
          </a:prstGeom>
          <a:solidFill>
            <a:srgbClr val="FFAE0D"/>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2800">
                <a:latin typeface="Arial" panose="020B0604020202020204" pitchFamily="34" charset="0"/>
              </a:rPr>
              <a:t>Matching</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93251"/>
                                        </p:tgtEl>
                                        <p:attrNameLst>
                                          <p:attrName>style.visibility</p:attrName>
                                        </p:attrNameLst>
                                      </p:cBhvr>
                                      <p:to>
                                        <p:strVal val="visible"/>
                                      </p:to>
                                    </p:set>
                                    <p:animEffect transition="in" filter="blinds(horizontal)">
                                      <p:cBhvr>
                                        <p:cTn id="7" dur="500"/>
                                        <p:tgtEl>
                                          <p:spTgt spid="69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93252"/>
                                        </p:tgtEl>
                                        <p:attrNameLst>
                                          <p:attrName>style.visibility</p:attrName>
                                        </p:attrNameLst>
                                      </p:cBhvr>
                                      <p:to>
                                        <p:strVal val="visible"/>
                                      </p:to>
                                    </p:set>
                                    <p:animEffect transition="in" filter="blinds(horizontal)">
                                      <p:cBhvr>
                                        <p:cTn id="12" dur="500"/>
                                        <p:tgtEl>
                                          <p:spTgt spid="69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1" grpId="0" animBg="1"/>
      <p:bldP spid="6932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3795"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1379739-BA13-436D-B031-7776050D3745}" type="slidenum">
              <a:rPr lang="en-US" altLang="zh-TW" sz="1400">
                <a:solidFill>
                  <a:srgbClr val="333399"/>
                </a:solidFill>
              </a:rPr>
              <a:pPr/>
              <a:t>21</a:t>
            </a:fld>
            <a:endParaRPr lang="en-US" altLang="zh-TW" sz="1400">
              <a:solidFill>
                <a:srgbClr val="333399"/>
              </a:solidFill>
            </a:endParaRPr>
          </a:p>
        </p:txBody>
      </p:sp>
      <p:sp>
        <p:nvSpPr>
          <p:cNvPr id="33796" name="Rectangle 2"/>
          <p:cNvSpPr>
            <a:spLocks noGrp="1" noChangeArrowheads="1"/>
          </p:cNvSpPr>
          <p:nvPr>
            <p:ph type="title"/>
          </p:nvPr>
        </p:nvSpPr>
        <p:spPr>
          <a:xfrm>
            <a:off x="1680766" y="128588"/>
            <a:ext cx="7791450" cy="1139825"/>
          </a:xfrm>
        </p:spPr>
        <p:txBody>
          <a:bodyPr/>
          <a:lstStyle/>
          <a:p>
            <a:pPr eaLnBrk="1" hangingPunct="1"/>
            <a:r>
              <a:rPr lang="en-US" altLang="zh-TW" sz="3200" dirty="0" smtClean="0">
                <a:ea typeface="新細明體" panose="02020500000000000000" pitchFamily="18" charset="-120"/>
              </a:rPr>
              <a:t>Matched assignment: </a:t>
            </a:r>
            <a:br>
              <a:rPr lang="en-US" altLang="zh-TW" sz="3200" dirty="0" smtClean="0">
                <a:ea typeface="新細明體" panose="02020500000000000000" pitchFamily="18" charset="-120"/>
              </a:rPr>
            </a:br>
            <a:r>
              <a:rPr lang="en-US" altLang="zh-TW" sz="3200" dirty="0" smtClean="0">
                <a:solidFill>
                  <a:schemeClr val="bg1"/>
                </a:solidFill>
                <a:ea typeface="新細明體" panose="02020500000000000000" pitchFamily="18" charset="-120"/>
              </a:rPr>
              <a:t>Quota Matrix Example</a:t>
            </a:r>
          </a:p>
        </p:txBody>
      </p:sp>
      <p:pic>
        <p:nvPicPr>
          <p:cNvPr id="33797" name="Picture 3" descr="coo01757_1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268413"/>
            <a:ext cx="5522913" cy="543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584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28F4474-777F-401F-AEC6-CCA89DF974BA}" type="slidenum">
              <a:rPr lang="en-US" altLang="zh-TW" sz="1400">
                <a:solidFill>
                  <a:srgbClr val="333399"/>
                </a:solidFill>
              </a:rPr>
              <a:pPr/>
              <a:t>22</a:t>
            </a:fld>
            <a:endParaRPr lang="en-US" altLang="zh-TW" sz="1400">
              <a:solidFill>
                <a:srgbClr val="333399"/>
              </a:solidFill>
            </a:endParaRPr>
          </a:p>
        </p:txBody>
      </p:sp>
      <p:sp>
        <p:nvSpPr>
          <p:cNvPr id="35844" name="Rectangle 2"/>
          <p:cNvSpPr>
            <a:spLocks noGrp="1" noChangeArrowheads="1"/>
          </p:cNvSpPr>
          <p:nvPr>
            <p:ph type="title"/>
          </p:nvPr>
        </p:nvSpPr>
        <p:spPr/>
        <p:txBody>
          <a:bodyPr/>
          <a:lstStyle/>
          <a:p>
            <a:pPr eaLnBrk="1" hangingPunct="1"/>
            <a:r>
              <a:rPr lang="zh-TW" altLang="en-US" smtClean="0"/>
              <a:t>實驗設計的一些慣用符號</a:t>
            </a:r>
          </a:p>
        </p:txBody>
      </p:sp>
      <p:sp>
        <p:nvSpPr>
          <p:cNvPr id="35845" name="Rectangle 3"/>
          <p:cNvSpPr>
            <a:spLocks noGrp="1" noChangeArrowheads="1"/>
          </p:cNvSpPr>
          <p:nvPr>
            <p:ph type="body" idx="1"/>
          </p:nvPr>
        </p:nvSpPr>
        <p:spPr/>
        <p:txBody>
          <a:bodyPr/>
          <a:lstStyle/>
          <a:p>
            <a:pPr eaLnBrk="1" hangingPunct="1"/>
            <a:r>
              <a:rPr lang="en-US" altLang="zh-TW" smtClean="0"/>
              <a:t>X: manipulation </a:t>
            </a:r>
            <a:r>
              <a:rPr lang="zh-TW" altLang="en-US" smtClean="0"/>
              <a:t>操弄</a:t>
            </a:r>
          </a:p>
          <a:p>
            <a:pPr eaLnBrk="1" hangingPunct="1"/>
            <a:r>
              <a:rPr lang="en-US" altLang="zh-TW" smtClean="0"/>
              <a:t>O: observation </a:t>
            </a:r>
            <a:r>
              <a:rPr lang="zh-TW" altLang="en-US" smtClean="0"/>
              <a:t>觀察 </a:t>
            </a:r>
          </a:p>
          <a:p>
            <a:pPr eaLnBrk="1" hangingPunct="1"/>
            <a:r>
              <a:rPr lang="en-US" altLang="zh-TW" smtClean="0"/>
              <a:t>R: random assignment </a:t>
            </a:r>
            <a:r>
              <a:rPr lang="zh-TW" altLang="en-US" smtClean="0"/>
              <a:t>隨機分派</a:t>
            </a:r>
          </a:p>
          <a:p>
            <a:pPr eaLnBrk="1" hangingPunct="1"/>
            <a:r>
              <a:rPr lang="en-US" altLang="zh-TW" smtClean="0"/>
              <a:t>M: matched pair assignment </a:t>
            </a:r>
            <a:r>
              <a:rPr lang="zh-TW" altLang="en-US" smtClean="0"/>
              <a:t>配對分派</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686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7790A47-DBF5-4839-ACD2-B9C269E6C876}" type="slidenum">
              <a:rPr lang="en-US" altLang="zh-TW" sz="1400">
                <a:solidFill>
                  <a:srgbClr val="333399"/>
                </a:solidFill>
              </a:rPr>
              <a:pPr/>
              <a:t>23</a:t>
            </a:fld>
            <a:endParaRPr lang="en-US" altLang="zh-TW" sz="1400">
              <a:solidFill>
                <a:srgbClr val="333399"/>
              </a:solidFill>
            </a:endParaRPr>
          </a:p>
        </p:txBody>
      </p:sp>
      <p:sp>
        <p:nvSpPr>
          <p:cNvPr id="36868" name="Rectangle 2"/>
          <p:cNvSpPr>
            <a:spLocks noGrp="1" noChangeArrowheads="1"/>
          </p:cNvSpPr>
          <p:nvPr>
            <p:ph type="title"/>
          </p:nvPr>
        </p:nvSpPr>
        <p:spPr>
          <a:xfrm>
            <a:off x="1712913" y="381000"/>
            <a:ext cx="8104187" cy="1139825"/>
          </a:xfrm>
        </p:spPr>
        <p:txBody>
          <a:bodyPr/>
          <a:lstStyle/>
          <a:p>
            <a:pPr eaLnBrk="1" hangingPunct="1"/>
            <a:r>
              <a:rPr lang="zh-TW" altLang="en-US" sz="3600" dirty="0" smtClean="0">
                <a:solidFill>
                  <a:schemeClr val="bg1"/>
                </a:solidFill>
              </a:rPr>
              <a:t>假實驗 </a:t>
            </a:r>
            <a:r>
              <a:rPr lang="en-US" altLang="zh-TW" sz="3200" dirty="0" smtClean="0">
                <a:solidFill>
                  <a:schemeClr val="bg1"/>
                </a:solidFill>
              </a:rPr>
              <a:t>Pre-experimentation</a:t>
            </a:r>
            <a:r>
              <a:rPr lang="en-US" altLang="zh-TW" sz="3600" i="1" dirty="0" smtClean="0"/>
              <a:t> </a:t>
            </a:r>
            <a:br>
              <a:rPr lang="en-US" altLang="zh-TW" sz="3600" i="1" dirty="0" smtClean="0"/>
            </a:br>
            <a:r>
              <a:rPr lang="en-US" altLang="zh-TW" sz="3600" i="1" dirty="0" smtClean="0"/>
              <a:t>(One-Shot) </a:t>
            </a:r>
            <a:r>
              <a:rPr lang="en-US" altLang="zh-TW" sz="3600" dirty="0" smtClean="0">
                <a:ea typeface="新細明體" panose="02020500000000000000" pitchFamily="18" charset="-120"/>
              </a:rPr>
              <a:t>After-Only Case Study</a:t>
            </a:r>
          </a:p>
        </p:txBody>
      </p:sp>
      <p:sp>
        <p:nvSpPr>
          <p:cNvPr id="36869" name="Rectangle 3"/>
          <p:cNvSpPr>
            <a:spLocks noChangeArrowheads="1"/>
          </p:cNvSpPr>
          <p:nvPr/>
        </p:nvSpPr>
        <p:spPr bwMode="auto">
          <a:xfrm>
            <a:off x="1885950" y="1844675"/>
            <a:ext cx="6729413" cy="1157288"/>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600" b="1">
                <a:latin typeface="Arial" panose="020B0604020202020204" pitchFamily="34" charset="0"/>
              </a:rPr>
              <a:t>X     	O     </a:t>
            </a:r>
          </a:p>
        </p:txBody>
      </p:sp>
      <p:pic>
        <p:nvPicPr>
          <p:cNvPr id="36870" name="Picture 4" descr="coo37861_p12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35125" y="3263900"/>
            <a:ext cx="7061200" cy="269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9637" name="AutoShape 5"/>
          <p:cNvSpPr>
            <a:spLocks noChangeArrowheads="1"/>
          </p:cNvSpPr>
          <p:nvPr/>
        </p:nvSpPr>
        <p:spPr bwMode="auto">
          <a:xfrm>
            <a:off x="0" y="6445250"/>
            <a:ext cx="2247900" cy="400050"/>
          </a:xfrm>
          <a:prstGeom prst="roundRect">
            <a:avLst>
              <a:gd name="adj" fmla="val 16667"/>
            </a:avLst>
          </a:prstGeom>
          <a:solidFill>
            <a:srgbClr val="9DD3D7"/>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1800" b="1">
                <a:latin typeface="Arial" panose="020B0604020202020204" pitchFamily="34" charset="0"/>
              </a:rPr>
              <a:t>Pre-experiment</a:t>
            </a:r>
          </a:p>
        </p:txBody>
      </p:sp>
      <p:sp>
        <p:nvSpPr>
          <p:cNvPr id="2" name="文字方塊 1"/>
          <p:cNvSpPr txBox="1"/>
          <p:nvPr/>
        </p:nvSpPr>
        <p:spPr>
          <a:xfrm>
            <a:off x="7494727" y="2323127"/>
            <a:ext cx="2406428" cy="461665"/>
          </a:xfrm>
          <a:prstGeom prst="rect">
            <a:avLst/>
          </a:prstGeom>
          <a:noFill/>
        </p:spPr>
        <p:txBody>
          <a:bodyPr wrap="none" rtlCol="0">
            <a:spAutoFit/>
          </a:bodyPr>
          <a:lstStyle/>
          <a:p>
            <a:r>
              <a:rPr lang="en-US" altLang="zh-TW" dirty="0" smtClean="0">
                <a:solidFill>
                  <a:srgbClr val="FF0000"/>
                </a:solidFill>
              </a:rPr>
              <a:t>No control</a:t>
            </a:r>
            <a:r>
              <a:rPr lang="zh-TW" altLang="en-US" dirty="0" smtClean="0">
                <a:solidFill>
                  <a:srgbClr val="FF0000"/>
                </a:solidFill>
              </a:rPr>
              <a:t> </a:t>
            </a:r>
            <a:r>
              <a:rPr lang="en-US" altLang="zh-TW" dirty="0" smtClean="0">
                <a:solidFill>
                  <a:srgbClr val="FF0000"/>
                </a:solidFill>
              </a:rPr>
              <a:t>group!</a:t>
            </a:r>
            <a:endParaRPr lang="zh-TW" altLang="en-US" dirty="0">
              <a:solidFill>
                <a:srgbClr val="FF0000"/>
              </a:solidFill>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09637"/>
                                        </p:tgtEl>
                                        <p:attrNameLst>
                                          <p:attrName>style.visibility</p:attrName>
                                        </p:attrNameLst>
                                      </p:cBhvr>
                                      <p:to>
                                        <p:strVal val="visible"/>
                                      </p:to>
                                    </p:set>
                                    <p:animEffect transition="in" filter="blinds(horizontal)">
                                      <p:cBhvr>
                                        <p:cTn id="7" dur="500"/>
                                        <p:tgtEl>
                                          <p:spTgt spid="70963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7"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38915"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FE98F01-00AE-4EDC-829B-35D200FA0C14}" type="slidenum">
              <a:rPr lang="en-US" altLang="zh-TW" sz="1400">
                <a:solidFill>
                  <a:srgbClr val="333399"/>
                </a:solidFill>
              </a:rPr>
              <a:pPr/>
              <a:t>24</a:t>
            </a:fld>
            <a:endParaRPr lang="en-US" altLang="zh-TW" sz="1400">
              <a:solidFill>
                <a:srgbClr val="333399"/>
              </a:solidFill>
            </a:endParaRPr>
          </a:p>
        </p:txBody>
      </p:sp>
      <p:sp>
        <p:nvSpPr>
          <p:cNvPr id="38916"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One Group Pretest-Posttest Design</a:t>
            </a:r>
          </a:p>
        </p:txBody>
      </p:sp>
      <p:sp>
        <p:nvSpPr>
          <p:cNvPr id="38917" name="Rectangle 3"/>
          <p:cNvSpPr>
            <a:spLocks noChangeArrowheads="1"/>
          </p:cNvSpPr>
          <p:nvPr/>
        </p:nvSpPr>
        <p:spPr bwMode="auto">
          <a:xfrm>
            <a:off x="1146175" y="2468563"/>
            <a:ext cx="8134350" cy="1377950"/>
          </a:xfrm>
          <a:prstGeom prst="rect">
            <a:avLst/>
          </a:prstGeom>
          <a:solidFill>
            <a:srgbClr val="FFDD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600" b="1">
                <a:latin typeface="Arial" panose="020B0604020202020204" pitchFamily="34" charset="0"/>
              </a:rPr>
              <a:t>O</a:t>
            </a:r>
            <a:r>
              <a:rPr kumimoji="0" lang="en-US" altLang="zh-TW" sz="3600" b="1" baseline="-25000">
                <a:latin typeface="Arial" panose="020B0604020202020204" pitchFamily="34" charset="0"/>
              </a:rPr>
              <a:t>1</a:t>
            </a:r>
            <a:r>
              <a:rPr kumimoji="0" lang="en-US" altLang="zh-TW" sz="3600" b="1">
                <a:latin typeface="Arial" panose="020B0604020202020204" pitchFamily="34" charset="0"/>
              </a:rPr>
              <a:t>		X    		O</a:t>
            </a:r>
            <a:r>
              <a:rPr kumimoji="0" lang="en-US" altLang="zh-TW" sz="3600" b="1" baseline="-25000">
                <a:latin typeface="Arial" panose="020B0604020202020204" pitchFamily="34" charset="0"/>
              </a:rPr>
              <a:t>2</a:t>
            </a:r>
            <a:r>
              <a:rPr kumimoji="0" lang="en-US" altLang="zh-TW" sz="3600" b="1">
                <a:latin typeface="Arial" panose="020B0604020202020204" pitchFamily="34" charset="0"/>
              </a:rPr>
              <a:t> </a:t>
            </a:r>
          </a:p>
          <a:p>
            <a:pPr algn="ctr" eaLnBrk="1" hangingPunct="1"/>
            <a:endParaRPr kumimoji="0" lang="en-US" altLang="zh-TW" sz="3600" b="1">
              <a:latin typeface="Arial" panose="020B0604020202020204" pitchFamily="34" charset="0"/>
            </a:endParaRPr>
          </a:p>
        </p:txBody>
      </p:sp>
      <p:sp>
        <p:nvSpPr>
          <p:cNvPr id="38918" name="Line 4"/>
          <p:cNvSpPr>
            <a:spLocks noChangeShapeType="1"/>
          </p:cNvSpPr>
          <p:nvPr/>
        </p:nvSpPr>
        <p:spPr bwMode="auto">
          <a:xfrm>
            <a:off x="2833688" y="3578225"/>
            <a:ext cx="4606925" cy="0"/>
          </a:xfrm>
          <a:prstGeom prst="line">
            <a:avLst/>
          </a:prstGeom>
          <a:noFill/>
          <a:ln w="38100">
            <a:solidFill>
              <a:srgbClr val="FFCC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11685" name="AutoShape 5"/>
          <p:cNvSpPr>
            <a:spLocks noChangeArrowheads="1"/>
          </p:cNvSpPr>
          <p:nvPr/>
        </p:nvSpPr>
        <p:spPr bwMode="auto">
          <a:xfrm>
            <a:off x="0" y="6445250"/>
            <a:ext cx="2247900" cy="400050"/>
          </a:xfrm>
          <a:prstGeom prst="roundRect">
            <a:avLst>
              <a:gd name="adj" fmla="val 16667"/>
            </a:avLst>
          </a:prstGeom>
          <a:solidFill>
            <a:srgbClr val="9DD3D7"/>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1800" b="1">
                <a:latin typeface="Arial" panose="020B0604020202020204" pitchFamily="34" charset="0"/>
              </a:rPr>
              <a:t>Pre-experiment</a:t>
            </a:r>
          </a:p>
        </p:txBody>
      </p:sp>
      <p:sp>
        <p:nvSpPr>
          <p:cNvPr id="38920" name="Line 6"/>
          <p:cNvSpPr>
            <a:spLocks noChangeShapeType="1"/>
          </p:cNvSpPr>
          <p:nvPr/>
        </p:nvSpPr>
        <p:spPr bwMode="auto">
          <a:xfrm>
            <a:off x="2833688" y="3578225"/>
            <a:ext cx="46069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9" name="文字方塊 8"/>
          <p:cNvSpPr txBox="1"/>
          <p:nvPr/>
        </p:nvSpPr>
        <p:spPr>
          <a:xfrm>
            <a:off x="7597092" y="3998714"/>
            <a:ext cx="2406428" cy="461665"/>
          </a:xfrm>
          <a:prstGeom prst="rect">
            <a:avLst/>
          </a:prstGeom>
          <a:noFill/>
        </p:spPr>
        <p:txBody>
          <a:bodyPr wrap="none" rtlCol="0">
            <a:spAutoFit/>
          </a:bodyPr>
          <a:lstStyle/>
          <a:p>
            <a:r>
              <a:rPr lang="en-US" altLang="zh-TW" dirty="0" smtClean="0">
                <a:solidFill>
                  <a:srgbClr val="FF0000"/>
                </a:solidFill>
              </a:rPr>
              <a:t>No control</a:t>
            </a:r>
            <a:r>
              <a:rPr lang="zh-TW" altLang="en-US" dirty="0" smtClean="0">
                <a:solidFill>
                  <a:srgbClr val="FF0000"/>
                </a:solidFill>
              </a:rPr>
              <a:t> </a:t>
            </a:r>
            <a:r>
              <a:rPr lang="en-US" altLang="zh-TW" dirty="0" smtClean="0">
                <a:solidFill>
                  <a:srgbClr val="FF0000"/>
                </a:solidFill>
              </a:rPr>
              <a:t>group!</a:t>
            </a:r>
            <a:endParaRPr lang="zh-TW" altLang="en-US" dirty="0">
              <a:solidFill>
                <a:srgbClr val="FF0000"/>
              </a:solidFill>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096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F0DE7D2-05CE-44E1-8851-7040B165DB8C}" type="slidenum">
              <a:rPr lang="en-US" altLang="zh-TW" sz="1400">
                <a:solidFill>
                  <a:srgbClr val="333399"/>
                </a:solidFill>
              </a:rPr>
              <a:pPr/>
              <a:t>25</a:t>
            </a:fld>
            <a:endParaRPr lang="en-US" altLang="zh-TW" sz="1400">
              <a:solidFill>
                <a:srgbClr val="333399"/>
              </a:solidFill>
            </a:endParaRPr>
          </a:p>
        </p:txBody>
      </p:sp>
      <p:sp>
        <p:nvSpPr>
          <p:cNvPr id="40964"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Static Group Comparison</a:t>
            </a:r>
          </a:p>
        </p:txBody>
      </p:sp>
      <p:sp>
        <p:nvSpPr>
          <p:cNvPr id="40965" name="Rectangle 3"/>
          <p:cNvSpPr>
            <a:spLocks noChangeArrowheads="1"/>
          </p:cNvSpPr>
          <p:nvPr/>
        </p:nvSpPr>
        <p:spPr bwMode="auto">
          <a:xfrm>
            <a:off x="1176338" y="2559050"/>
            <a:ext cx="8134350" cy="2071688"/>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600" b="1">
                <a:latin typeface="Arial" panose="020B0604020202020204" pitchFamily="34" charset="0"/>
              </a:rPr>
              <a:t>X    			O</a:t>
            </a:r>
            <a:r>
              <a:rPr kumimoji="0" lang="en-US" altLang="zh-TW" sz="3600" b="1" baseline="-25000">
                <a:latin typeface="Arial" panose="020B0604020202020204" pitchFamily="34" charset="0"/>
              </a:rPr>
              <a:t>1</a:t>
            </a:r>
          </a:p>
          <a:p>
            <a:pPr algn="ctr" eaLnBrk="1" hangingPunct="1"/>
            <a:endParaRPr kumimoji="0" lang="en-US" altLang="zh-TW" sz="3600" b="1">
              <a:latin typeface="Arial" panose="020B0604020202020204" pitchFamily="34" charset="0"/>
            </a:endParaRPr>
          </a:p>
          <a:p>
            <a:pPr algn="ctr" eaLnBrk="1" hangingPunct="1"/>
            <a:r>
              <a:rPr kumimoji="0" lang="en-US" altLang="zh-TW" sz="3600" b="1">
                <a:latin typeface="Arial" panose="020B0604020202020204" pitchFamily="34" charset="0"/>
              </a:rPr>
              <a:t>O</a:t>
            </a:r>
            <a:r>
              <a:rPr kumimoji="0" lang="en-US" altLang="zh-TW" sz="3600" b="1" baseline="-25000">
                <a:latin typeface="Arial" panose="020B0604020202020204" pitchFamily="34" charset="0"/>
              </a:rPr>
              <a:t>2</a:t>
            </a:r>
            <a:r>
              <a:rPr kumimoji="0" lang="en-US" altLang="zh-TW" sz="3600" b="1">
                <a:latin typeface="Arial" panose="020B0604020202020204" pitchFamily="34" charset="0"/>
              </a:rPr>
              <a:t> 			    </a:t>
            </a:r>
          </a:p>
          <a:p>
            <a:pPr algn="ctr" eaLnBrk="1" hangingPunct="1"/>
            <a:endParaRPr kumimoji="0" lang="en-US" altLang="zh-TW" sz="3600" b="1">
              <a:latin typeface="Arial" panose="020B0604020202020204" pitchFamily="34" charset="0"/>
            </a:endParaRPr>
          </a:p>
        </p:txBody>
      </p:sp>
      <p:sp>
        <p:nvSpPr>
          <p:cNvPr id="40966" name="Line 4"/>
          <p:cNvSpPr>
            <a:spLocks noChangeShapeType="1"/>
          </p:cNvSpPr>
          <p:nvPr/>
        </p:nvSpPr>
        <p:spPr bwMode="auto">
          <a:xfrm>
            <a:off x="2809875" y="3268663"/>
            <a:ext cx="1676400"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0967" name="Line 5"/>
          <p:cNvSpPr>
            <a:spLocks noChangeShapeType="1"/>
          </p:cNvSpPr>
          <p:nvPr/>
        </p:nvSpPr>
        <p:spPr bwMode="auto">
          <a:xfrm>
            <a:off x="5903913" y="3281363"/>
            <a:ext cx="1557337" cy="0"/>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713735" name="AutoShape 7"/>
          <p:cNvSpPr>
            <a:spLocks noChangeArrowheads="1"/>
          </p:cNvSpPr>
          <p:nvPr/>
        </p:nvSpPr>
        <p:spPr bwMode="auto">
          <a:xfrm>
            <a:off x="531813" y="6046788"/>
            <a:ext cx="2247900" cy="398462"/>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1800" b="1">
                <a:latin typeface="Arial" panose="020B0604020202020204" pitchFamily="34" charset="0"/>
              </a:rPr>
              <a:t>Pre-experiment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3735"/>
                                        </p:tgtEl>
                                        <p:attrNameLst>
                                          <p:attrName>style.visibility</p:attrName>
                                        </p:attrNameLst>
                                      </p:cBhvr>
                                      <p:to>
                                        <p:strVal val="visible"/>
                                      </p:to>
                                    </p:set>
                                    <p:animEffect transition="in" filter="blinds(horizontal)">
                                      <p:cBhvr>
                                        <p:cTn id="7" dur="500"/>
                                        <p:tgtEl>
                                          <p:spTgt spid="71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301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4109041-73EB-49CF-AB6F-E09A23D871F2}" type="slidenum">
              <a:rPr lang="en-US" altLang="zh-TW" sz="1400">
                <a:solidFill>
                  <a:srgbClr val="333399"/>
                </a:solidFill>
              </a:rPr>
              <a:pPr/>
              <a:t>26</a:t>
            </a:fld>
            <a:endParaRPr lang="en-US" altLang="zh-TW" sz="1400">
              <a:solidFill>
                <a:srgbClr val="333399"/>
              </a:solidFill>
            </a:endParaRPr>
          </a:p>
        </p:txBody>
      </p:sp>
      <p:sp>
        <p:nvSpPr>
          <p:cNvPr id="43012" name="Rectangle 2"/>
          <p:cNvSpPr>
            <a:spLocks noGrp="1" noChangeArrowheads="1"/>
          </p:cNvSpPr>
          <p:nvPr>
            <p:ph type="title"/>
          </p:nvPr>
        </p:nvSpPr>
        <p:spPr/>
        <p:txBody>
          <a:bodyPr/>
          <a:lstStyle/>
          <a:p>
            <a:pPr eaLnBrk="1" hangingPunct="1"/>
            <a:r>
              <a:rPr lang="zh-TW" altLang="en-US" sz="3600" b="1" dirty="0" smtClean="0">
                <a:solidFill>
                  <a:schemeClr val="bg1"/>
                </a:solidFill>
              </a:rPr>
              <a:t>真實驗 </a:t>
            </a:r>
            <a:r>
              <a:rPr lang="en-US" altLang="zh-TW" sz="3200" b="1" dirty="0" smtClean="0">
                <a:solidFill>
                  <a:schemeClr val="bg1"/>
                </a:solidFill>
              </a:rPr>
              <a:t>True Experimentation</a:t>
            </a:r>
            <a:r>
              <a:rPr lang="en-US" altLang="zh-TW" sz="3600" dirty="0" smtClean="0">
                <a:ea typeface="新細明體" panose="02020500000000000000" pitchFamily="18" charset="-120"/>
              </a:rPr>
              <a:t> </a:t>
            </a:r>
            <a:br>
              <a:rPr lang="en-US" altLang="zh-TW" sz="3600" dirty="0" smtClean="0">
                <a:ea typeface="新細明體" panose="02020500000000000000" pitchFamily="18" charset="-120"/>
              </a:rPr>
            </a:br>
            <a:r>
              <a:rPr lang="en-US" altLang="zh-TW" sz="3600" dirty="0" smtClean="0">
                <a:ea typeface="新細明體" panose="02020500000000000000" pitchFamily="18" charset="-120"/>
              </a:rPr>
              <a:t>Posttest-Only Control Group Design</a:t>
            </a:r>
          </a:p>
        </p:txBody>
      </p:sp>
      <p:sp>
        <p:nvSpPr>
          <p:cNvPr id="717827" name="AutoShape 3"/>
          <p:cNvSpPr>
            <a:spLocks noChangeArrowheads="1"/>
          </p:cNvSpPr>
          <p:nvPr/>
        </p:nvSpPr>
        <p:spPr bwMode="auto">
          <a:xfrm>
            <a:off x="0" y="6426200"/>
            <a:ext cx="2268538" cy="41910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1800" b="1">
                <a:latin typeface="Arial" panose="020B0604020202020204" pitchFamily="34" charset="0"/>
              </a:rPr>
              <a:t>True experiment</a:t>
            </a:r>
          </a:p>
        </p:txBody>
      </p:sp>
      <p:pic>
        <p:nvPicPr>
          <p:cNvPr id="43014" name="Picture 4" descr="20803RTYRGB6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192713" y="1793875"/>
            <a:ext cx="4795837" cy="427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3015" name="Rectangle 5"/>
          <p:cNvSpPr>
            <a:spLocks noChangeArrowheads="1"/>
          </p:cNvSpPr>
          <p:nvPr/>
        </p:nvSpPr>
        <p:spPr bwMode="auto">
          <a:xfrm>
            <a:off x="456631" y="2719004"/>
            <a:ext cx="5112568" cy="1976438"/>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23653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3600" dirty="0">
                <a:solidFill>
                  <a:srgbClr val="CC3300"/>
                </a:solidFill>
                <a:latin typeface="Arial" panose="020B0604020202020204" pitchFamily="34" charset="0"/>
              </a:rPr>
              <a:t>R</a:t>
            </a:r>
            <a:r>
              <a:rPr kumimoji="0" lang="en-US" altLang="zh-TW" sz="3600" b="1" dirty="0">
                <a:latin typeface="Arial" panose="020B0604020202020204" pitchFamily="34" charset="0"/>
              </a:rPr>
              <a:t>		X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1</a:t>
            </a:r>
            <a:endParaRPr kumimoji="0" lang="en-US" altLang="zh-TW" sz="3600" b="1" baseline="-25000" dirty="0">
              <a:latin typeface="Arial" panose="020B0604020202020204" pitchFamily="34" charset="0"/>
            </a:endParaRPr>
          </a:p>
          <a:p>
            <a:pPr eaLnBrk="1" hangingPunct="1"/>
            <a:endParaRPr kumimoji="0" lang="en-US" altLang="zh-TW" sz="3600" b="1" dirty="0" smtClean="0">
              <a:solidFill>
                <a:srgbClr val="CC3300"/>
              </a:solidFill>
              <a:latin typeface="Arial" panose="020B0604020202020204" pitchFamily="34" charset="0"/>
            </a:endParaRPr>
          </a:p>
          <a:p>
            <a:pPr eaLnBrk="1" hangingPunct="1"/>
            <a:r>
              <a:rPr kumimoji="0" lang="en-US" altLang="zh-TW" sz="3600" dirty="0" smtClean="0">
                <a:solidFill>
                  <a:srgbClr val="CC3300"/>
                </a:solidFill>
                <a:latin typeface="Arial" panose="020B0604020202020204" pitchFamily="34" charset="0"/>
              </a:rPr>
              <a:t>R</a:t>
            </a:r>
            <a:r>
              <a:rPr kumimoji="0" lang="en-US" altLang="zh-TW" sz="3600" b="1" dirty="0">
                <a:latin typeface="Arial" panose="020B0604020202020204" pitchFamily="34" charset="0"/>
              </a:rPr>
              <a:t>	</a:t>
            </a:r>
            <a:r>
              <a:rPr kumimoji="0" lang="en-US" altLang="zh-TW" sz="3600" b="1" baseline="-25000"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2</a:t>
            </a:r>
            <a:r>
              <a:rPr kumimoji="0" lang="en-US" altLang="zh-TW" sz="3600" b="1" dirty="0">
                <a:latin typeface="Arial" panose="020B0604020202020204" pitchFamily="34" charset="0"/>
              </a:rPr>
              <a:t>		    </a:t>
            </a:r>
          </a:p>
        </p:txBody>
      </p:sp>
      <p:cxnSp>
        <p:nvCxnSpPr>
          <p:cNvPr id="3" name="直線接點 2"/>
          <p:cNvCxnSpPr/>
          <p:nvPr/>
        </p:nvCxnSpPr>
        <p:spPr bwMode="auto">
          <a:xfrm>
            <a:off x="656209" y="3707223"/>
            <a:ext cx="453650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文字方塊 3"/>
          <p:cNvSpPr txBox="1"/>
          <p:nvPr/>
        </p:nvSpPr>
        <p:spPr>
          <a:xfrm>
            <a:off x="316340" y="1965269"/>
            <a:ext cx="2634054" cy="461665"/>
          </a:xfrm>
          <a:prstGeom prst="rect">
            <a:avLst/>
          </a:prstGeom>
          <a:noFill/>
        </p:spPr>
        <p:txBody>
          <a:bodyPr wrap="none" rtlCol="0">
            <a:spAutoFit/>
          </a:bodyPr>
          <a:lstStyle/>
          <a:p>
            <a:r>
              <a:rPr lang="en-US" altLang="zh-TW" dirty="0" smtClean="0">
                <a:solidFill>
                  <a:srgbClr val="FF0000"/>
                </a:solidFill>
              </a:rPr>
              <a:t>Experimental</a:t>
            </a:r>
            <a:r>
              <a:rPr lang="zh-TW" altLang="en-US" dirty="0" smtClean="0">
                <a:solidFill>
                  <a:srgbClr val="FF0000"/>
                </a:solidFill>
              </a:rPr>
              <a:t> </a:t>
            </a:r>
            <a:r>
              <a:rPr lang="en-US" altLang="zh-TW" dirty="0" smtClean="0">
                <a:solidFill>
                  <a:srgbClr val="FF0000"/>
                </a:solidFill>
              </a:rPr>
              <a:t>group</a:t>
            </a:r>
            <a:endParaRPr lang="zh-TW" altLang="en-US" dirty="0">
              <a:solidFill>
                <a:srgbClr val="FF0000"/>
              </a:solidFill>
            </a:endParaRPr>
          </a:p>
        </p:txBody>
      </p:sp>
      <p:sp>
        <p:nvSpPr>
          <p:cNvPr id="11" name="文字方塊 10"/>
          <p:cNvSpPr txBox="1"/>
          <p:nvPr/>
        </p:nvSpPr>
        <p:spPr>
          <a:xfrm>
            <a:off x="3059787" y="5059277"/>
            <a:ext cx="1919115" cy="461665"/>
          </a:xfrm>
          <a:prstGeom prst="rect">
            <a:avLst/>
          </a:prstGeom>
          <a:noFill/>
        </p:spPr>
        <p:txBody>
          <a:bodyPr wrap="none" rtlCol="0">
            <a:spAutoFit/>
          </a:bodyPr>
          <a:lstStyle/>
          <a:p>
            <a:r>
              <a:rPr lang="en-US" altLang="zh-TW" dirty="0" smtClean="0">
                <a:solidFill>
                  <a:srgbClr val="FF0000"/>
                </a:solidFill>
              </a:rPr>
              <a:t>Control group</a:t>
            </a:r>
            <a:endParaRPr lang="zh-TW" altLang="en-US" dirty="0">
              <a:solidFill>
                <a:srgbClr val="FF0000"/>
              </a:solidFill>
            </a:endParaRPr>
          </a:p>
        </p:txBody>
      </p:sp>
      <p:cxnSp>
        <p:nvCxnSpPr>
          <p:cNvPr id="6" name="直線單箭頭接點 5"/>
          <p:cNvCxnSpPr/>
          <p:nvPr/>
        </p:nvCxnSpPr>
        <p:spPr bwMode="auto">
          <a:xfrm>
            <a:off x="1134269" y="2436444"/>
            <a:ext cx="330473" cy="434934"/>
          </a:xfrm>
          <a:prstGeom prst="straightConnector1">
            <a:avLst/>
          </a:prstGeom>
          <a:solidFill>
            <a:schemeClr val="accent1"/>
          </a:solidFill>
          <a:ln w="508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線單箭頭接點 16"/>
          <p:cNvCxnSpPr/>
          <p:nvPr/>
        </p:nvCxnSpPr>
        <p:spPr bwMode="auto">
          <a:xfrm flipH="1" flipV="1">
            <a:off x="2845976" y="4502770"/>
            <a:ext cx="611320" cy="593583"/>
          </a:xfrm>
          <a:prstGeom prst="straightConnector1">
            <a:avLst/>
          </a:prstGeom>
          <a:solidFill>
            <a:schemeClr val="accent1"/>
          </a:solidFill>
          <a:ln w="508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827"/>
                                        </p:tgtEl>
                                        <p:attrNameLst>
                                          <p:attrName>style.visibility</p:attrName>
                                        </p:attrNameLst>
                                      </p:cBhvr>
                                      <p:to>
                                        <p:strVal val="visible"/>
                                      </p:to>
                                    </p:set>
                                    <p:animEffect transition="in" filter="blinds(horizontal)">
                                      <p:cBhvr>
                                        <p:cTn id="7" dur="500"/>
                                        <p:tgtEl>
                                          <p:spTgt spid="7178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7" grpId="0" animBg="1"/>
      <p:bldP spid="4"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5059"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0C59ACC-AF12-413C-BE3B-0C897C92BBD1}" type="slidenum">
              <a:rPr lang="en-US" altLang="zh-TW" sz="1400">
                <a:solidFill>
                  <a:srgbClr val="333399"/>
                </a:solidFill>
              </a:rPr>
              <a:pPr/>
              <a:t>27</a:t>
            </a:fld>
            <a:endParaRPr lang="en-US" altLang="zh-TW" sz="1400">
              <a:solidFill>
                <a:srgbClr val="333399"/>
              </a:solidFill>
            </a:endParaRPr>
          </a:p>
        </p:txBody>
      </p:sp>
      <p:sp>
        <p:nvSpPr>
          <p:cNvPr id="45060" name="Rectangle 2"/>
          <p:cNvSpPr>
            <a:spLocks noGrp="1" noChangeArrowheads="1"/>
          </p:cNvSpPr>
          <p:nvPr>
            <p:ph type="title"/>
          </p:nvPr>
        </p:nvSpPr>
        <p:spPr>
          <a:xfrm>
            <a:off x="1712913" y="381000"/>
            <a:ext cx="8177212" cy="1139825"/>
          </a:xfrm>
        </p:spPr>
        <p:txBody>
          <a:bodyPr/>
          <a:lstStyle/>
          <a:p>
            <a:pPr eaLnBrk="1" hangingPunct="1"/>
            <a:r>
              <a:rPr lang="en-US" altLang="zh-TW" sz="3600" dirty="0" smtClean="0">
                <a:ea typeface="新細明體" panose="02020500000000000000" pitchFamily="18" charset="-120"/>
              </a:rPr>
              <a:t>Pretest-Posttest Control Group Design</a:t>
            </a:r>
          </a:p>
        </p:txBody>
      </p:sp>
      <p:sp>
        <p:nvSpPr>
          <p:cNvPr id="45061" name="Rectangle 3"/>
          <p:cNvSpPr>
            <a:spLocks noChangeArrowheads="1"/>
          </p:cNvSpPr>
          <p:nvPr/>
        </p:nvSpPr>
        <p:spPr bwMode="auto">
          <a:xfrm>
            <a:off x="1104702" y="1887537"/>
            <a:ext cx="9289322" cy="1681163"/>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3600" b="1" dirty="0" smtClean="0">
                <a:latin typeface="Arial" panose="020B0604020202020204" pitchFamily="34" charset="0"/>
              </a:rPr>
              <a:t>	</a:t>
            </a:r>
            <a:endParaRPr kumimoji="0" lang="en-US" altLang="zh-TW" sz="3600" b="1" dirty="0">
              <a:latin typeface="Arial" panose="020B0604020202020204" pitchFamily="34" charset="0"/>
            </a:endParaRPr>
          </a:p>
          <a:p>
            <a:pPr eaLnBrk="1" hangingPunct="1"/>
            <a:r>
              <a:rPr kumimoji="0" lang="en-US" altLang="zh-TW" sz="3600" b="1" dirty="0" smtClean="0">
                <a:latin typeface="Arial" panose="020B0604020202020204" pitchFamily="34" charset="0"/>
              </a:rPr>
              <a:t>	</a:t>
            </a:r>
            <a:r>
              <a:rPr kumimoji="0" lang="en-US" altLang="zh-TW" sz="3600" dirty="0" smtClean="0">
                <a:solidFill>
                  <a:srgbClr val="CC3300"/>
                </a:solidFill>
                <a:latin typeface="+mj-lt"/>
              </a:rPr>
              <a:t>R</a:t>
            </a:r>
            <a:r>
              <a:rPr kumimoji="0" lang="en-US" altLang="zh-TW" sz="3600" b="1"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1</a:t>
            </a:r>
            <a:r>
              <a:rPr kumimoji="0" lang="en-US" altLang="zh-TW" sz="3600" b="1" dirty="0">
                <a:latin typeface="Arial" panose="020B0604020202020204" pitchFamily="34" charset="0"/>
              </a:rPr>
              <a:t>		X		</a:t>
            </a:r>
            <a:r>
              <a:rPr kumimoji="0" lang="en-US" altLang="zh-TW" sz="3600" b="1" dirty="0" err="1" smtClean="0">
                <a:latin typeface="Arial" panose="020B0604020202020204" pitchFamily="34" charset="0"/>
              </a:rPr>
              <a:t>O</a:t>
            </a:r>
            <a:r>
              <a:rPr kumimoji="0" lang="en-US" altLang="zh-TW" sz="3600" b="1" baseline="-25000" dirty="0" err="1" smtClean="0">
                <a:latin typeface="Arial" panose="020B0604020202020204" pitchFamily="34" charset="0"/>
              </a:rPr>
              <a:t>2</a:t>
            </a:r>
            <a:endParaRPr kumimoji="0" lang="en-US" altLang="zh-TW" sz="3600" b="1" baseline="-25000" dirty="0" smtClean="0">
              <a:latin typeface="Arial" panose="020B0604020202020204" pitchFamily="34" charset="0"/>
            </a:endParaRPr>
          </a:p>
          <a:p>
            <a:pPr eaLnBrk="1" hangingPunct="1"/>
            <a:endParaRPr kumimoji="0" lang="en-US" altLang="zh-TW" sz="3600" b="1" baseline="-25000" dirty="0">
              <a:latin typeface="Arial" panose="020B0604020202020204" pitchFamily="34" charset="0"/>
            </a:endParaRPr>
          </a:p>
          <a:p>
            <a:pPr eaLnBrk="1" hangingPunct="1"/>
            <a:r>
              <a:rPr kumimoji="0" lang="en-US" altLang="zh-TW" sz="3600" b="1" dirty="0">
                <a:latin typeface="Arial" panose="020B0604020202020204" pitchFamily="34" charset="0"/>
              </a:rPr>
              <a:t>	</a:t>
            </a:r>
            <a:r>
              <a:rPr kumimoji="0" lang="en-US" altLang="zh-TW" sz="3600" dirty="0">
                <a:solidFill>
                  <a:srgbClr val="CC3300"/>
                </a:solidFill>
                <a:latin typeface="Arial" panose="020B0604020202020204" pitchFamily="34" charset="0"/>
              </a:rPr>
              <a:t>R</a:t>
            </a:r>
            <a:r>
              <a:rPr kumimoji="0" lang="en-US" altLang="zh-TW" sz="3600" b="1"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3</a:t>
            </a:r>
            <a:r>
              <a:rPr kumimoji="0" lang="en-US" altLang="zh-TW" sz="3600" b="1" baseline="-25000"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4</a:t>
            </a:r>
            <a:endParaRPr kumimoji="0" lang="en-US" altLang="zh-TW" sz="3600" b="1" dirty="0">
              <a:latin typeface="Arial" panose="020B0604020202020204" pitchFamily="34" charset="0"/>
            </a:endParaRPr>
          </a:p>
          <a:p>
            <a:pPr eaLnBrk="1" hangingPunct="1"/>
            <a:r>
              <a:rPr kumimoji="0" lang="en-US" altLang="zh-TW" sz="3600" b="1" dirty="0">
                <a:latin typeface="Arial" panose="020B0604020202020204" pitchFamily="34" charset="0"/>
              </a:rPr>
              <a:t>		    </a:t>
            </a:r>
          </a:p>
        </p:txBody>
      </p:sp>
      <p:sp>
        <p:nvSpPr>
          <p:cNvPr id="715780" name="AutoShape 4"/>
          <p:cNvSpPr>
            <a:spLocks noChangeArrowheads="1"/>
          </p:cNvSpPr>
          <p:nvPr/>
        </p:nvSpPr>
        <p:spPr bwMode="auto">
          <a:xfrm>
            <a:off x="0" y="6426200"/>
            <a:ext cx="2268538" cy="41910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1800" b="1">
                <a:latin typeface="Arial" panose="020B0604020202020204" pitchFamily="34" charset="0"/>
              </a:rPr>
              <a:t>True experiment</a:t>
            </a:r>
          </a:p>
        </p:txBody>
      </p:sp>
      <p:pic>
        <p:nvPicPr>
          <p:cNvPr id="45063" name="Picture 5" descr="20883RTYRGB6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49363" y="3709988"/>
            <a:ext cx="3171825" cy="2397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4" name="Rectangle 6"/>
          <p:cNvSpPr>
            <a:spLocks noChangeArrowheads="1"/>
          </p:cNvSpPr>
          <p:nvPr/>
        </p:nvSpPr>
        <p:spPr bwMode="auto">
          <a:xfrm>
            <a:off x="4561086" y="3851275"/>
            <a:ext cx="51371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sz="2400">
                <a:solidFill>
                  <a:schemeClr val="tx1"/>
                </a:solidFill>
                <a:latin typeface="Times New Roman" panose="02020603050405020304" pitchFamily="18" charset="0"/>
                <a:ea typeface="新細明體" panose="02020500000000000000" pitchFamily="18" charset="-120"/>
              </a:defRPr>
            </a:lvl1pPr>
            <a:lvl2pPr marL="57150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lvl="1" eaLnBrk="1" hangingPunct="1"/>
            <a:r>
              <a:rPr lang="en-US" altLang="zh-TW" dirty="0"/>
              <a:t>Effect= (</a:t>
            </a:r>
            <a:r>
              <a:rPr lang="en-US" altLang="zh-TW" dirty="0" err="1"/>
              <a:t>O</a:t>
            </a:r>
            <a:r>
              <a:rPr lang="en-US" altLang="zh-TW" baseline="-25000" dirty="0" err="1"/>
              <a:t>2</a:t>
            </a:r>
            <a:r>
              <a:rPr lang="en-US" altLang="zh-TW" dirty="0"/>
              <a:t>- </a:t>
            </a:r>
            <a:r>
              <a:rPr lang="en-US" altLang="zh-TW" dirty="0" err="1"/>
              <a:t>O</a:t>
            </a:r>
            <a:r>
              <a:rPr lang="en-US" altLang="zh-TW" baseline="-25000" dirty="0" err="1"/>
              <a:t>1</a:t>
            </a:r>
            <a:r>
              <a:rPr lang="en-US" altLang="zh-TW" dirty="0"/>
              <a:t>) vs (</a:t>
            </a:r>
            <a:r>
              <a:rPr lang="en-US" altLang="zh-TW" dirty="0" err="1"/>
              <a:t>O</a:t>
            </a:r>
            <a:r>
              <a:rPr lang="en-US" altLang="zh-TW" baseline="-25000" dirty="0" err="1"/>
              <a:t>4</a:t>
            </a:r>
            <a:r>
              <a:rPr lang="en-US" altLang="zh-TW" dirty="0"/>
              <a:t> - </a:t>
            </a:r>
            <a:r>
              <a:rPr lang="en-US" altLang="zh-TW" dirty="0" err="1"/>
              <a:t>O</a:t>
            </a:r>
            <a:r>
              <a:rPr lang="en-US" altLang="zh-TW" baseline="-25000" dirty="0" err="1"/>
              <a:t>3</a:t>
            </a:r>
            <a:r>
              <a:rPr lang="en-US" altLang="zh-TW" dirty="0"/>
              <a:t>)</a:t>
            </a:r>
          </a:p>
          <a:p>
            <a:pPr lvl="1" eaLnBrk="1" hangingPunct="1"/>
            <a:endParaRPr lang="en-US" altLang="zh-TW" dirty="0"/>
          </a:p>
          <a:p>
            <a:pPr lvl="1" eaLnBrk="1" hangingPunct="1"/>
            <a:r>
              <a:rPr lang="en-US" altLang="zh-TW" dirty="0"/>
              <a:t>Deal well with the major internal validity problems</a:t>
            </a:r>
          </a:p>
        </p:txBody>
      </p:sp>
      <p:cxnSp>
        <p:nvCxnSpPr>
          <p:cNvPr id="3" name="直線接點 2"/>
          <p:cNvCxnSpPr/>
          <p:nvPr/>
        </p:nvCxnSpPr>
        <p:spPr bwMode="auto">
          <a:xfrm>
            <a:off x="1896790" y="2702570"/>
            <a:ext cx="554461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文字方塊 3"/>
          <p:cNvSpPr txBox="1"/>
          <p:nvPr/>
        </p:nvSpPr>
        <p:spPr>
          <a:xfrm>
            <a:off x="5168179" y="5686425"/>
            <a:ext cx="2156360" cy="461665"/>
          </a:xfrm>
          <a:prstGeom prst="rect">
            <a:avLst/>
          </a:prstGeom>
          <a:noFill/>
        </p:spPr>
        <p:txBody>
          <a:bodyPr wrap="none" rtlCol="0">
            <a:spAutoFit/>
          </a:bodyPr>
          <a:lstStyle/>
          <a:p>
            <a:r>
              <a:rPr lang="en-US" altLang="zh-TW" dirty="0" smtClean="0">
                <a:solidFill>
                  <a:srgbClr val="FF0000"/>
                </a:solidFill>
              </a:rPr>
              <a:t>Maturity threats</a:t>
            </a:r>
            <a:endParaRPr lang="zh-TW" altLang="en-US" dirty="0">
              <a:solidFill>
                <a:srgbClr val="FF0000"/>
              </a:solidFill>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5780"/>
                                        </p:tgtEl>
                                        <p:attrNameLst>
                                          <p:attrName>style.visibility</p:attrName>
                                        </p:attrNameLst>
                                      </p:cBhvr>
                                      <p:to>
                                        <p:strVal val="visible"/>
                                      </p:to>
                                    </p:set>
                                    <p:animEffect transition="in" filter="blinds(horizontal)">
                                      <p:cBhvr>
                                        <p:cTn id="7" dur="500"/>
                                        <p:tgtEl>
                                          <p:spTgt spid="7157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5780"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710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9EA5266-15A6-4898-AD9A-527BC610FFE6}" type="slidenum">
              <a:rPr lang="en-US" altLang="zh-TW" sz="1400">
                <a:solidFill>
                  <a:srgbClr val="333399"/>
                </a:solidFill>
              </a:rPr>
              <a:pPr/>
              <a:t>28</a:t>
            </a:fld>
            <a:endParaRPr lang="en-US" altLang="zh-TW" sz="1400">
              <a:solidFill>
                <a:srgbClr val="333399"/>
              </a:solidFill>
            </a:endParaRPr>
          </a:p>
        </p:txBody>
      </p:sp>
      <p:sp>
        <p:nvSpPr>
          <p:cNvPr id="47108" name="Rectangle 2"/>
          <p:cNvSpPr>
            <a:spLocks noGrp="1" noChangeArrowheads="1"/>
          </p:cNvSpPr>
          <p:nvPr>
            <p:ph type="title"/>
          </p:nvPr>
        </p:nvSpPr>
        <p:spPr>
          <a:xfrm>
            <a:off x="1927225" y="484188"/>
            <a:ext cx="7359650" cy="685800"/>
          </a:xfrm>
        </p:spPr>
        <p:txBody>
          <a:bodyPr/>
          <a:lstStyle/>
          <a:p>
            <a:pPr eaLnBrk="1" hangingPunct="1"/>
            <a:r>
              <a:rPr lang="en-US" altLang="zh-TW" sz="3200" dirty="0">
                <a:ea typeface="新細明體" panose="02020500000000000000" pitchFamily="18" charset="-120"/>
              </a:rPr>
              <a:t>Pretest-Posttest Control Group </a:t>
            </a:r>
            <a:r>
              <a:rPr lang="en-US" altLang="zh-TW" sz="3200" dirty="0" smtClean="0">
                <a:ea typeface="新細明體" panose="02020500000000000000" pitchFamily="18" charset="-120"/>
              </a:rPr>
              <a:t>Design </a:t>
            </a:r>
            <a:r>
              <a:rPr lang="en-US" altLang="zh-TW" sz="1800" b="1" dirty="0" smtClean="0"/>
              <a:t>2</a:t>
            </a:r>
          </a:p>
        </p:txBody>
      </p:sp>
      <p:sp>
        <p:nvSpPr>
          <p:cNvPr id="47109" name="Rectangle 3"/>
          <p:cNvSpPr>
            <a:spLocks noGrp="1" noChangeArrowheads="1"/>
          </p:cNvSpPr>
          <p:nvPr>
            <p:ph type="body" idx="1"/>
          </p:nvPr>
        </p:nvSpPr>
        <p:spPr>
          <a:xfrm>
            <a:off x="762000" y="1752600"/>
            <a:ext cx="8980488" cy="4097338"/>
          </a:xfrm>
        </p:spPr>
        <p:txBody>
          <a:bodyPr/>
          <a:lstStyle/>
          <a:p>
            <a:pPr eaLnBrk="1" hangingPunct="1"/>
            <a:r>
              <a:rPr lang="en-US" altLang="zh-TW" b="1" i="1" dirty="0" smtClean="0"/>
              <a:t>Completely Randomized Design</a:t>
            </a:r>
          </a:p>
          <a:p>
            <a:pPr eaLnBrk="1" hangingPunct="1">
              <a:buFont typeface="Wingdings" panose="05000000000000000000" pitchFamily="2" charset="2"/>
              <a:buNone/>
            </a:pPr>
            <a:r>
              <a:rPr lang="en-US" altLang="zh-TW" dirty="0" smtClean="0"/>
              <a:t>	</a:t>
            </a:r>
          </a:p>
          <a:p>
            <a:pPr eaLnBrk="1" hangingPunct="1">
              <a:buFont typeface="Wingdings" panose="05000000000000000000" pitchFamily="2" charset="2"/>
              <a:buNone/>
            </a:pPr>
            <a:r>
              <a:rPr lang="en-US" altLang="zh-TW" dirty="0" smtClean="0"/>
              <a:t>	E.g., 3 treatment levels</a:t>
            </a:r>
          </a:p>
          <a:p>
            <a:pPr eaLnBrk="1" hangingPunct="1">
              <a:buFont typeface="Wingdings" panose="05000000000000000000" pitchFamily="2" charset="2"/>
              <a:buNone/>
            </a:pPr>
            <a:endParaRPr lang="en-US" altLang="zh-TW" sz="2800" baseline="-25000" dirty="0" smtClean="0"/>
          </a:p>
          <a:p>
            <a:pPr marL="1905000" lvl="1" indent="-1241425" eaLnBrk="1" hangingPunct="1">
              <a:buFont typeface="Webdings" panose="05030102010509060703" pitchFamily="18" charset="2"/>
              <a:buNone/>
            </a:pPr>
            <a:r>
              <a:rPr lang="en-US" altLang="zh-TW" dirty="0" smtClean="0">
                <a:latin typeface="+mj-lt"/>
              </a:rPr>
              <a:t>R</a:t>
            </a:r>
            <a:r>
              <a:rPr lang="en-US" altLang="zh-TW" dirty="0" smtClean="0">
                <a:solidFill>
                  <a:srgbClr val="CC3300"/>
                </a:solidFill>
              </a:rPr>
              <a:t>	</a:t>
            </a:r>
            <a:r>
              <a:rPr lang="en-US" altLang="zh-TW" dirty="0" err="1" smtClean="0">
                <a:solidFill>
                  <a:srgbClr val="CC3300"/>
                </a:solidFill>
              </a:rPr>
              <a:t>O</a:t>
            </a:r>
            <a:r>
              <a:rPr lang="en-US" altLang="zh-TW" baseline="-25000" dirty="0" err="1" smtClean="0">
                <a:solidFill>
                  <a:srgbClr val="CC3300"/>
                </a:solidFill>
              </a:rPr>
              <a:t>1</a:t>
            </a:r>
            <a:r>
              <a:rPr lang="en-US" altLang="zh-TW" dirty="0" smtClean="0">
                <a:solidFill>
                  <a:srgbClr val="CC3300"/>
                </a:solidFill>
              </a:rPr>
              <a:t>	</a:t>
            </a:r>
            <a:r>
              <a:rPr lang="en-US" altLang="zh-TW" dirty="0" err="1" smtClean="0">
                <a:solidFill>
                  <a:srgbClr val="CC3300"/>
                </a:solidFill>
              </a:rPr>
              <a:t>X</a:t>
            </a:r>
            <a:r>
              <a:rPr lang="en-US" altLang="zh-TW" baseline="-25000" dirty="0" err="1" smtClean="0">
                <a:solidFill>
                  <a:srgbClr val="CC3300"/>
                </a:solidFill>
              </a:rPr>
              <a:t>2</a:t>
            </a:r>
            <a:r>
              <a:rPr lang="en-US" altLang="zh-TW" dirty="0" smtClean="0">
                <a:solidFill>
                  <a:srgbClr val="CC3300"/>
                </a:solidFill>
              </a:rPr>
              <a:t>	</a:t>
            </a:r>
            <a:r>
              <a:rPr lang="en-US" altLang="zh-TW" dirty="0" err="1" smtClean="0">
                <a:solidFill>
                  <a:srgbClr val="CC3300"/>
                </a:solidFill>
              </a:rPr>
              <a:t>O</a:t>
            </a:r>
            <a:r>
              <a:rPr lang="en-US" altLang="zh-TW" baseline="-25000" dirty="0" err="1" smtClean="0">
                <a:solidFill>
                  <a:srgbClr val="CC3300"/>
                </a:solidFill>
              </a:rPr>
              <a:t>3</a:t>
            </a:r>
            <a:endParaRPr lang="en-US" altLang="zh-TW" dirty="0" smtClean="0">
              <a:solidFill>
                <a:srgbClr val="CC3300"/>
              </a:solidFill>
            </a:endParaRPr>
          </a:p>
          <a:p>
            <a:pPr marL="1905000" lvl="1" indent="-1241425" eaLnBrk="1" hangingPunct="1">
              <a:buFont typeface="Webdings" panose="05030102010509060703" pitchFamily="18" charset="2"/>
              <a:buNone/>
            </a:pPr>
            <a:r>
              <a:rPr lang="en-US" altLang="zh-TW" dirty="0" smtClean="0">
                <a:latin typeface="+mj-lt"/>
              </a:rPr>
              <a:t>R</a:t>
            </a:r>
            <a:r>
              <a:rPr lang="en-US" altLang="zh-TW" dirty="0" smtClean="0">
                <a:solidFill>
                  <a:schemeClr val="folHlink"/>
                </a:solidFill>
              </a:rPr>
              <a:t>	</a:t>
            </a:r>
            <a:r>
              <a:rPr lang="en-US" altLang="zh-TW" dirty="0" err="1" smtClean="0">
                <a:solidFill>
                  <a:schemeClr val="folHlink"/>
                </a:solidFill>
              </a:rPr>
              <a:t>O</a:t>
            </a:r>
            <a:r>
              <a:rPr lang="en-US" altLang="zh-TW" baseline="-25000" dirty="0" err="1" smtClean="0">
                <a:solidFill>
                  <a:schemeClr val="folHlink"/>
                </a:solidFill>
              </a:rPr>
              <a:t>3</a:t>
            </a:r>
            <a:r>
              <a:rPr lang="en-US" altLang="zh-TW" dirty="0" smtClean="0">
                <a:solidFill>
                  <a:schemeClr val="folHlink"/>
                </a:solidFill>
              </a:rPr>
              <a:t>	</a:t>
            </a:r>
            <a:r>
              <a:rPr lang="en-US" altLang="zh-TW" dirty="0" err="1" smtClean="0">
                <a:solidFill>
                  <a:schemeClr val="folHlink"/>
                </a:solidFill>
              </a:rPr>
              <a:t>X</a:t>
            </a:r>
            <a:r>
              <a:rPr lang="en-US" altLang="zh-TW" baseline="-25000" dirty="0" err="1" smtClean="0">
                <a:solidFill>
                  <a:schemeClr val="folHlink"/>
                </a:solidFill>
              </a:rPr>
              <a:t>3</a:t>
            </a:r>
            <a:r>
              <a:rPr lang="en-US" altLang="zh-TW" dirty="0" smtClean="0">
                <a:solidFill>
                  <a:schemeClr val="folHlink"/>
                </a:solidFill>
              </a:rPr>
              <a:t>	</a:t>
            </a:r>
            <a:r>
              <a:rPr lang="en-US" altLang="zh-TW" dirty="0" err="1" smtClean="0">
                <a:solidFill>
                  <a:schemeClr val="folHlink"/>
                </a:solidFill>
              </a:rPr>
              <a:t>O</a:t>
            </a:r>
            <a:r>
              <a:rPr lang="en-US" altLang="zh-TW" baseline="-25000" dirty="0" err="1" smtClean="0">
                <a:solidFill>
                  <a:schemeClr val="folHlink"/>
                </a:solidFill>
              </a:rPr>
              <a:t>4</a:t>
            </a:r>
            <a:endParaRPr lang="en-US" altLang="zh-TW" dirty="0" smtClean="0">
              <a:solidFill>
                <a:schemeClr val="folHlink"/>
              </a:solidFill>
            </a:endParaRPr>
          </a:p>
          <a:p>
            <a:pPr marL="1905000" lvl="1" indent="-1241425" eaLnBrk="1" hangingPunct="1">
              <a:buFont typeface="Webdings" panose="05030102010509060703" pitchFamily="18" charset="2"/>
              <a:buNone/>
            </a:pPr>
            <a:r>
              <a:rPr lang="en-US" altLang="zh-TW" dirty="0" smtClean="0">
                <a:latin typeface="+mj-lt"/>
              </a:rPr>
              <a:t>R</a:t>
            </a:r>
            <a:r>
              <a:rPr lang="en-US" altLang="zh-TW" dirty="0" smtClean="0">
                <a:solidFill>
                  <a:srgbClr val="333399"/>
                </a:solidFill>
              </a:rPr>
              <a:t>	</a:t>
            </a:r>
            <a:r>
              <a:rPr lang="en-US" altLang="zh-TW" dirty="0" err="1" smtClean="0">
                <a:solidFill>
                  <a:srgbClr val="333399"/>
                </a:solidFill>
              </a:rPr>
              <a:t>O</a:t>
            </a:r>
            <a:r>
              <a:rPr lang="en-US" altLang="zh-TW" baseline="-25000" dirty="0" err="1" smtClean="0">
                <a:solidFill>
                  <a:srgbClr val="333399"/>
                </a:solidFill>
              </a:rPr>
              <a:t>5</a:t>
            </a:r>
            <a:r>
              <a:rPr lang="en-US" altLang="zh-TW" dirty="0" smtClean="0">
                <a:solidFill>
                  <a:srgbClr val="333399"/>
                </a:solidFill>
              </a:rPr>
              <a:t>	</a:t>
            </a:r>
            <a:r>
              <a:rPr lang="en-US" altLang="zh-TW" dirty="0" err="1" smtClean="0">
                <a:solidFill>
                  <a:srgbClr val="333399"/>
                </a:solidFill>
              </a:rPr>
              <a:t>X</a:t>
            </a:r>
            <a:r>
              <a:rPr lang="en-US" altLang="zh-TW" baseline="-25000" dirty="0" err="1" smtClean="0">
                <a:solidFill>
                  <a:srgbClr val="333399"/>
                </a:solidFill>
              </a:rPr>
              <a:t>5</a:t>
            </a:r>
            <a:r>
              <a:rPr lang="en-US" altLang="zh-TW" dirty="0" smtClean="0">
                <a:solidFill>
                  <a:srgbClr val="333399"/>
                </a:solidFill>
              </a:rPr>
              <a:t>	</a:t>
            </a:r>
            <a:r>
              <a:rPr lang="en-US" altLang="zh-TW" dirty="0" err="1" smtClean="0">
                <a:solidFill>
                  <a:srgbClr val="333399"/>
                </a:solidFill>
              </a:rPr>
              <a:t>O</a:t>
            </a:r>
            <a:r>
              <a:rPr lang="en-US" altLang="zh-TW" baseline="-25000" dirty="0" err="1" smtClean="0">
                <a:solidFill>
                  <a:srgbClr val="333399"/>
                </a:solidFill>
              </a:rPr>
              <a:t>6</a:t>
            </a:r>
            <a:endParaRPr lang="en-US" altLang="zh-TW" dirty="0" smtClean="0">
              <a:solidFill>
                <a:srgbClr val="333399"/>
              </a:solidFill>
            </a:endParaRPr>
          </a:p>
          <a:p>
            <a:pPr eaLnBrk="1" hangingPunct="1">
              <a:buFont typeface="Wingdings" panose="05000000000000000000" pitchFamily="2" charset="2"/>
              <a:buNone/>
            </a:pPr>
            <a:endParaRPr lang="en-US" altLang="zh-TW" sz="2800" dirty="0" smtClean="0"/>
          </a:p>
        </p:txBody>
      </p:sp>
      <p:sp>
        <p:nvSpPr>
          <p:cNvPr id="47110" name="Line 4"/>
          <p:cNvSpPr>
            <a:spLocks noChangeShapeType="1"/>
          </p:cNvSpPr>
          <p:nvPr/>
        </p:nvSpPr>
        <p:spPr bwMode="auto">
          <a:xfrm>
            <a:off x="2667000" y="4495800"/>
            <a:ext cx="2514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7111" name="Line 5"/>
          <p:cNvSpPr>
            <a:spLocks noChangeShapeType="1"/>
          </p:cNvSpPr>
          <p:nvPr/>
        </p:nvSpPr>
        <p:spPr bwMode="auto">
          <a:xfrm>
            <a:off x="2667000" y="5029200"/>
            <a:ext cx="2514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813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0E2A81E-5B14-4BC2-8D38-EA9F9B2C11A2}" type="slidenum">
              <a:rPr lang="en-US" altLang="zh-TW" sz="1400">
                <a:solidFill>
                  <a:srgbClr val="333399"/>
                </a:solidFill>
              </a:rPr>
              <a:pPr/>
              <a:t>29</a:t>
            </a:fld>
            <a:endParaRPr lang="en-US" altLang="zh-TW" sz="1400">
              <a:solidFill>
                <a:srgbClr val="333399"/>
              </a:solidFill>
            </a:endParaRPr>
          </a:p>
        </p:txBody>
      </p:sp>
      <p:sp>
        <p:nvSpPr>
          <p:cNvPr id="48132" name="Rectangle 2"/>
          <p:cNvSpPr>
            <a:spLocks noGrp="1" noChangeArrowheads="1"/>
          </p:cNvSpPr>
          <p:nvPr>
            <p:ph type="title"/>
          </p:nvPr>
        </p:nvSpPr>
        <p:spPr>
          <a:xfrm>
            <a:off x="1927225" y="484188"/>
            <a:ext cx="7359650" cy="685800"/>
          </a:xfrm>
        </p:spPr>
        <p:txBody>
          <a:bodyPr/>
          <a:lstStyle/>
          <a:p>
            <a:pPr eaLnBrk="1" hangingPunct="1"/>
            <a:r>
              <a:rPr lang="en-US" altLang="zh-TW" sz="3200" dirty="0">
                <a:ea typeface="新細明體" panose="02020500000000000000" pitchFamily="18" charset="-120"/>
              </a:rPr>
              <a:t>Pretest-Posttest Control Group </a:t>
            </a:r>
            <a:r>
              <a:rPr lang="en-US" altLang="zh-TW" sz="3200" dirty="0" smtClean="0">
                <a:ea typeface="新細明體" panose="02020500000000000000" pitchFamily="18" charset="-120"/>
              </a:rPr>
              <a:t>Design </a:t>
            </a:r>
            <a:r>
              <a:rPr lang="en-US" altLang="zh-TW" sz="1800" b="1" dirty="0" smtClean="0"/>
              <a:t>3</a:t>
            </a:r>
          </a:p>
        </p:txBody>
      </p:sp>
      <p:sp>
        <p:nvSpPr>
          <p:cNvPr id="48133" name="Rectangle 3"/>
          <p:cNvSpPr>
            <a:spLocks noGrp="1" noChangeArrowheads="1"/>
          </p:cNvSpPr>
          <p:nvPr>
            <p:ph type="body" idx="1"/>
          </p:nvPr>
        </p:nvSpPr>
        <p:spPr>
          <a:xfrm>
            <a:off x="762000" y="1752600"/>
            <a:ext cx="8980488" cy="4097338"/>
          </a:xfrm>
        </p:spPr>
        <p:txBody>
          <a:bodyPr/>
          <a:lstStyle/>
          <a:p>
            <a:pPr eaLnBrk="1" hangingPunct="1"/>
            <a:r>
              <a:rPr lang="en-US" altLang="zh-TW" b="1" i="1" dirty="0" smtClean="0"/>
              <a:t>Matched pair Design</a:t>
            </a:r>
          </a:p>
          <a:p>
            <a:pPr eaLnBrk="1" hangingPunct="1">
              <a:buFont typeface="Wingdings" panose="05000000000000000000" pitchFamily="2" charset="2"/>
              <a:buNone/>
            </a:pPr>
            <a:r>
              <a:rPr lang="en-US" altLang="zh-TW" dirty="0" smtClean="0"/>
              <a:t>	</a:t>
            </a:r>
          </a:p>
          <a:p>
            <a:pPr eaLnBrk="1" hangingPunct="1">
              <a:buFont typeface="Wingdings" panose="05000000000000000000" pitchFamily="2" charset="2"/>
              <a:buNone/>
            </a:pPr>
            <a:r>
              <a:rPr lang="en-US" altLang="zh-TW" dirty="0" smtClean="0"/>
              <a:t>	E.g., 3 treatment levels</a:t>
            </a:r>
          </a:p>
          <a:p>
            <a:pPr eaLnBrk="1" hangingPunct="1">
              <a:buFont typeface="Wingdings" panose="05000000000000000000" pitchFamily="2" charset="2"/>
              <a:buNone/>
            </a:pPr>
            <a:endParaRPr lang="en-US" altLang="zh-TW" sz="2800" baseline="-25000" dirty="0" smtClean="0"/>
          </a:p>
          <a:p>
            <a:pPr marL="1905000" lvl="1" indent="-1241425" eaLnBrk="1" hangingPunct="1">
              <a:buNone/>
            </a:pPr>
            <a:r>
              <a:rPr lang="en-US" altLang="zh-TW" dirty="0" smtClean="0">
                <a:latin typeface="+mj-lt"/>
              </a:rPr>
              <a:t>M</a:t>
            </a:r>
            <a:r>
              <a:rPr lang="en-US" altLang="zh-TW" dirty="0">
                <a:solidFill>
                  <a:srgbClr val="CC3300"/>
                </a:solidFill>
              </a:rPr>
              <a:t>	</a:t>
            </a:r>
            <a:r>
              <a:rPr lang="en-US" altLang="zh-TW" dirty="0" err="1">
                <a:solidFill>
                  <a:srgbClr val="CC3300"/>
                </a:solidFill>
              </a:rPr>
              <a:t>O</a:t>
            </a:r>
            <a:r>
              <a:rPr lang="en-US" altLang="zh-TW" baseline="-25000" dirty="0" err="1">
                <a:solidFill>
                  <a:srgbClr val="CC3300"/>
                </a:solidFill>
              </a:rPr>
              <a:t>1</a:t>
            </a:r>
            <a:r>
              <a:rPr lang="en-US" altLang="zh-TW" dirty="0">
                <a:solidFill>
                  <a:srgbClr val="CC3300"/>
                </a:solidFill>
              </a:rPr>
              <a:t>	</a:t>
            </a:r>
            <a:r>
              <a:rPr lang="en-US" altLang="zh-TW" dirty="0" err="1">
                <a:solidFill>
                  <a:srgbClr val="CC3300"/>
                </a:solidFill>
              </a:rPr>
              <a:t>X</a:t>
            </a:r>
            <a:r>
              <a:rPr lang="en-US" altLang="zh-TW" baseline="-25000" dirty="0" err="1">
                <a:solidFill>
                  <a:srgbClr val="CC3300"/>
                </a:solidFill>
              </a:rPr>
              <a:t>2</a:t>
            </a:r>
            <a:r>
              <a:rPr lang="en-US" altLang="zh-TW" dirty="0">
                <a:solidFill>
                  <a:srgbClr val="CC3300"/>
                </a:solidFill>
              </a:rPr>
              <a:t>	</a:t>
            </a:r>
            <a:r>
              <a:rPr lang="en-US" altLang="zh-TW" dirty="0" err="1">
                <a:solidFill>
                  <a:srgbClr val="CC3300"/>
                </a:solidFill>
              </a:rPr>
              <a:t>O</a:t>
            </a:r>
            <a:r>
              <a:rPr lang="en-US" altLang="zh-TW" baseline="-25000" dirty="0" err="1">
                <a:solidFill>
                  <a:srgbClr val="CC3300"/>
                </a:solidFill>
              </a:rPr>
              <a:t>3</a:t>
            </a:r>
            <a:endParaRPr lang="en-US" altLang="zh-TW" dirty="0">
              <a:solidFill>
                <a:srgbClr val="CC3300"/>
              </a:solidFill>
            </a:endParaRPr>
          </a:p>
          <a:p>
            <a:pPr marL="1905000" lvl="1" indent="-1241425" eaLnBrk="1" hangingPunct="1">
              <a:buNone/>
            </a:pPr>
            <a:r>
              <a:rPr lang="en-US" altLang="zh-TW" dirty="0" smtClean="0">
                <a:latin typeface="+mj-lt"/>
              </a:rPr>
              <a:t>M</a:t>
            </a:r>
            <a:r>
              <a:rPr lang="en-US" altLang="zh-TW" dirty="0">
                <a:solidFill>
                  <a:schemeClr val="folHlink"/>
                </a:solidFill>
              </a:rPr>
              <a:t>	</a:t>
            </a:r>
            <a:r>
              <a:rPr lang="en-US" altLang="zh-TW" dirty="0" err="1">
                <a:solidFill>
                  <a:schemeClr val="folHlink"/>
                </a:solidFill>
              </a:rPr>
              <a:t>O</a:t>
            </a:r>
            <a:r>
              <a:rPr lang="en-US" altLang="zh-TW" baseline="-25000" dirty="0" err="1">
                <a:solidFill>
                  <a:schemeClr val="folHlink"/>
                </a:solidFill>
              </a:rPr>
              <a:t>3</a:t>
            </a:r>
            <a:r>
              <a:rPr lang="en-US" altLang="zh-TW" dirty="0">
                <a:solidFill>
                  <a:schemeClr val="folHlink"/>
                </a:solidFill>
              </a:rPr>
              <a:t>	</a:t>
            </a:r>
            <a:r>
              <a:rPr lang="en-US" altLang="zh-TW" dirty="0" err="1">
                <a:solidFill>
                  <a:schemeClr val="folHlink"/>
                </a:solidFill>
              </a:rPr>
              <a:t>X</a:t>
            </a:r>
            <a:r>
              <a:rPr lang="en-US" altLang="zh-TW" baseline="-25000" dirty="0" err="1">
                <a:solidFill>
                  <a:schemeClr val="folHlink"/>
                </a:solidFill>
              </a:rPr>
              <a:t>3</a:t>
            </a:r>
            <a:r>
              <a:rPr lang="en-US" altLang="zh-TW" dirty="0">
                <a:solidFill>
                  <a:schemeClr val="folHlink"/>
                </a:solidFill>
              </a:rPr>
              <a:t>	</a:t>
            </a:r>
            <a:r>
              <a:rPr lang="en-US" altLang="zh-TW" dirty="0" err="1">
                <a:solidFill>
                  <a:schemeClr val="folHlink"/>
                </a:solidFill>
              </a:rPr>
              <a:t>O</a:t>
            </a:r>
            <a:r>
              <a:rPr lang="en-US" altLang="zh-TW" baseline="-25000" dirty="0" err="1">
                <a:solidFill>
                  <a:schemeClr val="folHlink"/>
                </a:solidFill>
              </a:rPr>
              <a:t>4</a:t>
            </a:r>
            <a:endParaRPr lang="en-US" altLang="zh-TW" dirty="0">
              <a:solidFill>
                <a:schemeClr val="folHlink"/>
              </a:solidFill>
            </a:endParaRPr>
          </a:p>
          <a:p>
            <a:pPr marL="1905000" lvl="1" indent="-1241425" eaLnBrk="1" hangingPunct="1">
              <a:buNone/>
            </a:pPr>
            <a:r>
              <a:rPr lang="en-US" altLang="zh-TW" dirty="0" smtClean="0">
                <a:latin typeface="+mj-lt"/>
              </a:rPr>
              <a:t>M</a:t>
            </a:r>
            <a:r>
              <a:rPr lang="en-US" altLang="zh-TW" dirty="0">
                <a:solidFill>
                  <a:srgbClr val="333399"/>
                </a:solidFill>
              </a:rPr>
              <a:t>	</a:t>
            </a:r>
            <a:r>
              <a:rPr lang="en-US" altLang="zh-TW" dirty="0" err="1">
                <a:solidFill>
                  <a:srgbClr val="333399"/>
                </a:solidFill>
              </a:rPr>
              <a:t>O</a:t>
            </a:r>
            <a:r>
              <a:rPr lang="en-US" altLang="zh-TW" baseline="-25000" dirty="0" err="1">
                <a:solidFill>
                  <a:srgbClr val="333399"/>
                </a:solidFill>
              </a:rPr>
              <a:t>5</a:t>
            </a:r>
            <a:r>
              <a:rPr lang="en-US" altLang="zh-TW" dirty="0">
                <a:solidFill>
                  <a:srgbClr val="333399"/>
                </a:solidFill>
              </a:rPr>
              <a:t>	</a:t>
            </a:r>
            <a:r>
              <a:rPr lang="en-US" altLang="zh-TW" dirty="0" err="1">
                <a:solidFill>
                  <a:srgbClr val="333399"/>
                </a:solidFill>
              </a:rPr>
              <a:t>X</a:t>
            </a:r>
            <a:r>
              <a:rPr lang="en-US" altLang="zh-TW" baseline="-25000" dirty="0" err="1">
                <a:solidFill>
                  <a:srgbClr val="333399"/>
                </a:solidFill>
              </a:rPr>
              <a:t>5</a:t>
            </a:r>
            <a:r>
              <a:rPr lang="en-US" altLang="zh-TW" dirty="0">
                <a:solidFill>
                  <a:srgbClr val="333399"/>
                </a:solidFill>
              </a:rPr>
              <a:t>	</a:t>
            </a:r>
            <a:r>
              <a:rPr lang="en-US" altLang="zh-TW" dirty="0" err="1">
                <a:solidFill>
                  <a:srgbClr val="333399"/>
                </a:solidFill>
              </a:rPr>
              <a:t>O</a:t>
            </a:r>
            <a:r>
              <a:rPr lang="en-US" altLang="zh-TW" baseline="-25000" dirty="0" err="1">
                <a:solidFill>
                  <a:srgbClr val="333399"/>
                </a:solidFill>
              </a:rPr>
              <a:t>6</a:t>
            </a:r>
            <a:endParaRPr lang="en-US" altLang="zh-TW" dirty="0">
              <a:solidFill>
                <a:srgbClr val="333399"/>
              </a:solidFill>
            </a:endParaRPr>
          </a:p>
        </p:txBody>
      </p:sp>
      <p:sp>
        <p:nvSpPr>
          <p:cNvPr id="48134" name="Line 4"/>
          <p:cNvSpPr>
            <a:spLocks noChangeShapeType="1"/>
          </p:cNvSpPr>
          <p:nvPr/>
        </p:nvSpPr>
        <p:spPr bwMode="auto">
          <a:xfrm>
            <a:off x="2667000" y="4495800"/>
            <a:ext cx="2514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8135" name="Line 5"/>
          <p:cNvSpPr>
            <a:spLocks noChangeShapeType="1"/>
          </p:cNvSpPr>
          <p:nvPr/>
        </p:nvSpPr>
        <p:spPr bwMode="auto">
          <a:xfrm>
            <a:off x="2667000" y="5029200"/>
            <a:ext cx="251460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Trade-offs among validities </a:t>
            </a:r>
            <a:endParaRPr lang="zh-TW" altLang="en-US" sz="3600" dirty="0"/>
          </a:p>
        </p:txBody>
      </p:sp>
      <p:sp>
        <p:nvSpPr>
          <p:cNvPr id="3" name="內容版面配置區 2"/>
          <p:cNvSpPr>
            <a:spLocks noGrp="1"/>
          </p:cNvSpPr>
          <p:nvPr>
            <p:ph idx="1"/>
          </p:nvPr>
        </p:nvSpPr>
        <p:spPr/>
        <p:txBody>
          <a:bodyPr/>
          <a:lstStyle/>
          <a:p>
            <a:pPr>
              <a:lnSpc>
                <a:spcPct val="90000"/>
              </a:lnSpc>
            </a:pPr>
            <a:r>
              <a:rPr lang="en-US" altLang="zh-TW" sz="2400" dirty="0" smtClean="0"/>
              <a:t>Academic research</a:t>
            </a:r>
          </a:p>
          <a:p>
            <a:pPr lvl="1">
              <a:lnSpc>
                <a:spcPct val="90000"/>
              </a:lnSpc>
            </a:pPr>
            <a:r>
              <a:rPr lang="en-US" altLang="zh-TW" sz="2000" dirty="0" smtClean="0"/>
              <a:t>Internal &gt; Construct &gt; Statistical Conclusion &gt; External</a:t>
            </a:r>
          </a:p>
          <a:p>
            <a:pPr>
              <a:lnSpc>
                <a:spcPct val="90000"/>
              </a:lnSpc>
            </a:pPr>
            <a:r>
              <a:rPr lang="en-US" altLang="zh-TW" sz="2400" dirty="0" smtClean="0"/>
              <a:t>Practical research, applied research</a:t>
            </a:r>
          </a:p>
          <a:p>
            <a:pPr lvl="1">
              <a:lnSpc>
                <a:spcPct val="90000"/>
              </a:lnSpc>
            </a:pPr>
            <a:r>
              <a:rPr lang="en-US" altLang="zh-TW" sz="2000" dirty="0"/>
              <a:t>Internal &gt; </a:t>
            </a:r>
            <a:r>
              <a:rPr lang="en-US" altLang="zh-TW" sz="2000" dirty="0" smtClean="0"/>
              <a:t>External &gt; Construct (of the Y) </a:t>
            </a:r>
            <a:r>
              <a:rPr lang="en-US" altLang="zh-TW" sz="2000" dirty="0"/>
              <a:t>&gt; Statistical </a:t>
            </a:r>
            <a:r>
              <a:rPr lang="en-US" altLang="zh-TW" sz="2000" dirty="0" smtClean="0"/>
              <a:t>Conclusion &gt; </a:t>
            </a:r>
            <a:r>
              <a:rPr lang="en-US" altLang="zh-TW" sz="2000" dirty="0"/>
              <a:t>Construct (of the </a:t>
            </a:r>
            <a:r>
              <a:rPr lang="en-US" altLang="zh-TW" sz="2000" dirty="0" smtClean="0"/>
              <a:t>X)  </a:t>
            </a:r>
          </a:p>
          <a:p>
            <a:pPr>
              <a:lnSpc>
                <a:spcPct val="90000"/>
              </a:lnSpc>
            </a:pPr>
            <a:r>
              <a:rPr lang="en-US" altLang="zh-TW" sz="2400" dirty="0" smtClean="0"/>
              <a:t>The researchers should make conscious trade-offs among different types of validities</a:t>
            </a:r>
          </a:p>
          <a:p>
            <a:pPr lvl="1">
              <a:lnSpc>
                <a:spcPct val="90000"/>
              </a:lnSpc>
            </a:pPr>
            <a:r>
              <a:rPr lang="en-US" altLang="zh-TW" sz="2000" dirty="0" smtClean="0"/>
              <a:t>For example, should I use students as informants (low cost, high feasibility, high internal validity, low external validity); or use real employees (high cost, low feasibility, low internal validity, high external validity)</a:t>
            </a:r>
          </a:p>
        </p:txBody>
      </p:sp>
      <p:sp>
        <p:nvSpPr>
          <p:cNvPr id="4" name="頁尾版面配置區 3"/>
          <p:cNvSpPr>
            <a:spLocks noGrp="1"/>
          </p:cNvSpPr>
          <p:nvPr>
            <p:ph type="ftr" sz="quarter" idx="10"/>
          </p:nvPr>
        </p:nvSpPr>
        <p:spPr/>
        <p:txBody>
          <a:bodyPr/>
          <a:lstStyle/>
          <a:p>
            <a:r>
              <a:rPr lang="en-US" altLang="zh-TW" smtClean="0"/>
              <a:t>CK Farn, CYCU</a:t>
            </a:r>
            <a:endParaRPr lang="en-US" altLang="zh-TW"/>
          </a:p>
        </p:txBody>
      </p:sp>
      <p:sp>
        <p:nvSpPr>
          <p:cNvPr id="5" name="投影片編號版面配置區 4"/>
          <p:cNvSpPr>
            <a:spLocks noGrp="1"/>
          </p:cNvSpPr>
          <p:nvPr>
            <p:ph type="sldNum" sz="quarter" idx="11"/>
          </p:nvPr>
        </p:nvSpPr>
        <p:spPr/>
        <p:txBody>
          <a:bodyPr/>
          <a:lstStyle/>
          <a:p>
            <a:fld id="{72F0A6DC-C811-4192-BA2E-20E2A7BD7933}" type="slidenum">
              <a:rPr lang="en-US" altLang="zh-TW" smtClean="0"/>
              <a:pPr/>
              <a:t>3</a:t>
            </a:fld>
            <a:endParaRPr lang="en-US" altLang="zh-TW"/>
          </a:p>
        </p:txBody>
      </p:sp>
    </p:spTree>
    <p:extLst>
      <p:ext uri="{BB962C8B-B14F-4D97-AF65-F5344CB8AC3E}">
        <p14:creationId xmlns:p14="http://schemas.microsoft.com/office/powerpoint/2010/main" val="325448289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頁尾版面配置區 1"/>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49155" name="投影片編號版面配置區 2"/>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3B1F12B-7083-44DC-B8E3-702A101471A6}" type="slidenum">
              <a:rPr lang="en-US" altLang="zh-TW" sz="1400">
                <a:solidFill>
                  <a:srgbClr val="333399"/>
                </a:solidFill>
              </a:rPr>
              <a:pPr/>
              <a:t>30</a:t>
            </a:fld>
            <a:endParaRPr lang="en-US" altLang="zh-TW" sz="1400">
              <a:solidFill>
                <a:srgbClr val="333399"/>
              </a:solidFill>
            </a:endParaRPr>
          </a:p>
        </p:txBody>
      </p:sp>
      <p:sp>
        <p:nvSpPr>
          <p:cNvPr id="49156" name="Rectangle 2"/>
          <p:cNvSpPr>
            <a:spLocks noChangeArrowheads="1"/>
          </p:cNvSpPr>
          <p:nvPr/>
        </p:nvSpPr>
        <p:spPr bwMode="auto">
          <a:xfrm>
            <a:off x="1033463" y="1766888"/>
            <a:ext cx="8412162"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73075" indent="-473075">
              <a:spcBef>
                <a:spcPct val="30000"/>
              </a:spcBef>
              <a:buClr>
                <a:schemeClr val="accent2"/>
              </a:buClr>
              <a:buFont typeface="Wingdings" panose="05000000000000000000" pitchFamily="2" charset="2"/>
              <a:buBlip>
                <a:blip r:embed="rId2"/>
              </a:buBlip>
              <a:defRPr kumimoji="1" sz="3200">
                <a:solidFill>
                  <a:srgbClr val="000099"/>
                </a:solidFill>
                <a:latin typeface="Times New Roman" panose="02020603050405020304" pitchFamily="18" charset="0"/>
                <a:ea typeface="標楷體" panose="03000509000000000000" pitchFamily="65" charset="-120"/>
              </a:defRPr>
            </a:lvl1pPr>
            <a:lvl2pPr marL="1050925" indent="-387350">
              <a:spcBef>
                <a:spcPct val="20000"/>
              </a:spcBef>
              <a:buClr>
                <a:schemeClr val="hlink"/>
              </a:buClr>
              <a:buFont typeface="Webdings" panose="05030102010509060703" pitchFamily="18" charset="2"/>
              <a:buBlip>
                <a:blip r:embed="rId3"/>
              </a:buBlip>
              <a:defRPr kumimoji="1" sz="2800">
                <a:solidFill>
                  <a:schemeClr val="tx1"/>
                </a:solidFill>
                <a:latin typeface="Times New Roman" panose="02020603050405020304" pitchFamily="18" charset="0"/>
                <a:ea typeface="新細明體" panose="02020500000000000000" pitchFamily="18" charset="-120"/>
              </a:defRPr>
            </a:lvl2pPr>
            <a:lvl3pPr marL="1616075" indent="-374650">
              <a:spcBef>
                <a:spcPct val="20000"/>
              </a:spcBef>
              <a:buFont typeface="Wingdings" panose="05000000000000000000" pitchFamily="2" charset="2"/>
              <a:buBlip>
                <a:blip r:embed="rId4"/>
              </a:buBlip>
              <a:defRPr kumimoji="1" sz="2400">
                <a:solidFill>
                  <a:schemeClr val="folHlink"/>
                </a:solidFill>
                <a:latin typeface="Times New Roman" panose="02020603050405020304" pitchFamily="18" charset="0"/>
                <a:ea typeface="新細明體" panose="02020500000000000000" pitchFamily="18" charset="-120"/>
              </a:defRPr>
            </a:lvl3pPr>
            <a:lvl4pPr marL="2193925" indent="-38735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613025" indent="-228600">
              <a:spcBef>
                <a:spcPct val="20000"/>
              </a:spcBef>
              <a:buBlip>
                <a:blip r:embed="rId4"/>
              </a:buBlip>
              <a:defRPr kumimoji="1" sz="2000">
                <a:solidFill>
                  <a:schemeClr val="folHlink"/>
                </a:solidFill>
                <a:latin typeface="Times New Roman" panose="02020603050405020304" pitchFamily="18" charset="0"/>
                <a:ea typeface="新細明體" panose="02020500000000000000" pitchFamily="18" charset="-120"/>
              </a:defRPr>
            </a:lvl5pPr>
            <a:lvl6pPr marL="30702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6pPr>
            <a:lvl7pPr marL="35274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7pPr>
            <a:lvl8pPr marL="39846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8pPr>
            <a:lvl9pPr marL="44418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r>
              <a:rPr lang="en-US" altLang="zh-TW" b="1" i="1">
                <a:solidFill>
                  <a:schemeClr val="tx1"/>
                </a:solidFill>
              </a:rPr>
              <a:t>Randomized Block Design</a:t>
            </a:r>
          </a:p>
          <a:p>
            <a:pPr eaLnBrk="1" hangingPunct="1">
              <a:buFont typeface="Wingdings" panose="05000000000000000000" pitchFamily="2" charset="2"/>
              <a:buNone/>
            </a:pPr>
            <a:endParaRPr lang="en-US" altLang="zh-TW">
              <a:solidFill>
                <a:schemeClr val="tx1"/>
              </a:solidFill>
            </a:endParaRPr>
          </a:p>
        </p:txBody>
      </p:sp>
      <p:sp>
        <p:nvSpPr>
          <p:cNvPr id="49157" name="Rectangle 3"/>
          <p:cNvSpPr>
            <a:spLocks noGrp="1" noChangeArrowheads="1"/>
          </p:cNvSpPr>
          <p:nvPr>
            <p:ph type="title" idx="4294967295"/>
          </p:nvPr>
        </p:nvSpPr>
        <p:spPr/>
        <p:txBody>
          <a:bodyPr/>
          <a:lstStyle/>
          <a:p>
            <a:pPr eaLnBrk="1" hangingPunct="1"/>
            <a:r>
              <a:rPr lang="en-US" altLang="zh-TW" sz="3200" dirty="0">
                <a:ea typeface="新細明體" panose="02020500000000000000" pitchFamily="18" charset="-120"/>
              </a:rPr>
              <a:t>Pretest-Posttest Control Group Design </a:t>
            </a:r>
            <a:r>
              <a:rPr lang="en-US" altLang="zh-TW" sz="1800" b="1" dirty="0" smtClean="0"/>
              <a:t>4</a:t>
            </a:r>
            <a:endParaRPr lang="en-US" altLang="zh-TW" sz="3600" dirty="0" smtClean="0"/>
          </a:p>
        </p:txBody>
      </p:sp>
      <p:grpSp>
        <p:nvGrpSpPr>
          <p:cNvPr id="49158" name="Group 4"/>
          <p:cNvGrpSpPr>
            <a:grpSpLocks noChangeAspect="1"/>
          </p:cNvGrpSpPr>
          <p:nvPr/>
        </p:nvGrpSpPr>
        <p:grpSpPr bwMode="auto">
          <a:xfrm>
            <a:off x="606425" y="2562225"/>
            <a:ext cx="9248775" cy="2752725"/>
            <a:chOff x="382" y="1614"/>
            <a:chExt cx="5826" cy="1734"/>
          </a:xfrm>
        </p:grpSpPr>
        <p:sp>
          <p:nvSpPr>
            <p:cNvPr id="49159" name="AutoShape 5"/>
            <p:cNvSpPr>
              <a:spLocks noChangeAspect="1" noChangeArrowheads="1" noTextEdit="1"/>
            </p:cNvSpPr>
            <p:nvPr/>
          </p:nvSpPr>
          <p:spPr bwMode="auto">
            <a:xfrm>
              <a:off x="382" y="1614"/>
              <a:ext cx="5810"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49160" name="Rectangle 6"/>
            <p:cNvSpPr>
              <a:spLocks noChangeArrowheads="1"/>
            </p:cNvSpPr>
            <p:nvPr/>
          </p:nvSpPr>
          <p:spPr bwMode="auto">
            <a:xfrm>
              <a:off x="2748" y="1660"/>
              <a:ext cx="160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Blocking Factor</a:t>
              </a:r>
              <a:endParaRPr lang="en-US" altLang="zh-TW"/>
            </a:p>
          </p:txBody>
        </p:sp>
        <p:sp>
          <p:nvSpPr>
            <p:cNvPr id="49161" name="Rectangle 7"/>
            <p:cNvSpPr>
              <a:spLocks noChangeArrowheads="1"/>
            </p:cNvSpPr>
            <p:nvPr/>
          </p:nvSpPr>
          <p:spPr bwMode="auto">
            <a:xfrm>
              <a:off x="430" y="2001"/>
              <a:ext cx="2053"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dirty="0" err="1" smtClean="0"/>
                <a:t>Manioulation</a:t>
              </a:r>
              <a:r>
                <a:rPr lang="en-US" altLang="zh-TW" sz="3100" dirty="0" smtClean="0"/>
                <a:t> </a:t>
              </a:r>
              <a:r>
                <a:rPr lang="en-US" altLang="zh-TW" sz="3100" dirty="0"/>
                <a:t>Factor</a:t>
              </a:r>
              <a:endParaRPr lang="en-US" altLang="zh-TW" dirty="0"/>
            </a:p>
          </p:txBody>
        </p:sp>
        <p:sp>
          <p:nvSpPr>
            <p:cNvPr id="49162" name="Rectangle 8"/>
            <p:cNvSpPr>
              <a:spLocks noChangeArrowheads="1"/>
            </p:cNvSpPr>
            <p:nvPr/>
          </p:nvSpPr>
          <p:spPr bwMode="auto">
            <a:xfrm>
              <a:off x="2748" y="2001"/>
              <a:ext cx="49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High</a:t>
              </a:r>
              <a:endParaRPr lang="en-US" altLang="zh-TW"/>
            </a:p>
          </p:txBody>
        </p:sp>
        <p:sp>
          <p:nvSpPr>
            <p:cNvPr id="49163" name="Rectangle 9"/>
            <p:cNvSpPr>
              <a:spLocks noChangeArrowheads="1"/>
            </p:cNvSpPr>
            <p:nvPr/>
          </p:nvSpPr>
          <p:spPr bwMode="auto">
            <a:xfrm>
              <a:off x="3907" y="2001"/>
              <a:ext cx="84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Medium</a:t>
              </a:r>
              <a:endParaRPr lang="en-US" altLang="zh-TW"/>
            </a:p>
          </p:txBody>
        </p:sp>
        <p:sp>
          <p:nvSpPr>
            <p:cNvPr id="49164" name="Rectangle 10"/>
            <p:cNvSpPr>
              <a:spLocks noChangeArrowheads="1"/>
            </p:cNvSpPr>
            <p:nvPr/>
          </p:nvSpPr>
          <p:spPr bwMode="auto">
            <a:xfrm>
              <a:off x="5066" y="2001"/>
              <a:ext cx="45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Low</a:t>
              </a:r>
              <a:endParaRPr lang="en-US" altLang="zh-TW"/>
            </a:p>
          </p:txBody>
        </p:sp>
        <p:sp>
          <p:nvSpPr>
            <p:cNvPr id="49165" name="Rectangle 11"/>
            <p:cNvSpPr>
              <a:spLocks noChangeArrowheads="1"/>
            </p:cNvSpPr>
            <p:nvPr/>
          </p:nvSpPr>
          <p:spPr bwMode="auto">
            <a:xfrm>
              <a:off x="430" y="2342"/>
              <a:ext cx="92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dirty="0" smtClean="0"/>
                <a:t>Condition</a:t>
              </a:r>
              <a:r>
                <a:rPr lang="zh-TW" altLang="en-US" dirty="0" smtClean="0"/>
                <a:t> </a:t>
              </a:r>
              <a:r>
                <a:rPr lang="en-US" altLang="zh-TW" dirty="0" smtClean="0"/>
                <a:t>1</a:t>
              </a:r>
              <a:endParaRPr lang="en-US" altLang="zh-TW" dirty="0"/>
            </a:p>
          </p:txBody>
        </p:sp>
        <p:sp>
          <p:nvSpPr>
            <p:cNvPr id="49166" name="Rectangle 12"/>
            <p:cNvSpPr>
              <a:spLocks noChangeArrowheads="1"/>
            </p:cNvSpPr>
            <p:nvPr/>
          </p:nvSpPr>
          <p:spPr bwMode="auto">
            <a:xfrm>
              <a:off x="1589" y="2342"/>
              <a:ext cx="16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dirty="0">
                  <a:solidFill>
                    <a:srgbClr val="CC3300"/>
                  </a:solidFill>
                </a:rPr>
                <a:t>R</a:t>
              </a:r>
              <a:endParaRPr lang="en-US" altLang="zh-TW" dirty="0">
                <a:solidFill>
                  <a:srgbClr val="CC3300"/>
                </a:solidFill>
              </a:endParaRPr>
            </a:p>
          </p:txBody>
        </p:sp>
        <p:sp>
          <p:nvSpPr>
            <p:cNvPr id="49167" name="Rectangle 13"/>
            <p:cNvSpPr>
              <a:spLocks noChangeArrowheads="1"/>
            </p:cNvSpPr>
            <p:nvPr/>
          </p:nvSpPr>
          <p:spPr bwMode="auto">
            <a:xfrm>
              <a:off x="2748" y="2342"/>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X1</a:t>
              </a:r>
              <a:endParaRPr lang="en-US" altLang="zh-TW"/>
            </a:p>
          </p:txBody>
        </p:sp>
        <p:sp>
          <p:nvSpPr>
            <p:cNvPr id="49168" name="Rectangle 14"/>
            <p:cNvSpPr>
              <a:spLocks noChangeArrowheads="1"/>
            </p:cNvSpPr>
            <p:nvPr/>
          </p:nvSpPr>
          <p:spPr bwMode="auto">
            <a:xfrm>
              <a:off x="3907" y="2342"/>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X1</a:t>
              </a:r>
              <a:endParaRPr lang="en-US" altLang="zh-TW"/>
            </a:p>
          </p:txBody>
        </p:sp>
        <p:sp>
          <p:nvSpPr>
            <p:cNvPr id="49169" name="Rectangle 15"/>
            <p:cNvSpPr>
              <a:spLocks noChangeArrowheads="1"/>
            </p:cNvSpPr>
            <p:nvPr/>
          </p:nvSpPr>
          <p:spPr bwMode="auto">
            <a:xfrm>
              <a:off x="5066" y="2342"/>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X1</a:t>
              </a:r>
              <a:endParaRPr lang="en-US" altLang="zh-TW"/>
            </a:p>
          </p:txBody>
        </p:sp>
        <p:sp>
          <p:nvSpPr>
            <p:cNvPr id="49171" name="Rectangle 17"/>
            <p:cNvSpPr>
              <a:spLocks noChangeArrowheads="1"/>
            </p:cNvSpPr>
            <p:nvPr/>
          </p:nvSpPr>
          <p:spPr bwMode="auto">
            <a:xfrm>
              <a:off x="1589" y="2682"/>
              <a:ext cx="16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dirty="0">
                  <a:solidFill>
                    <a:srgbClr val="CC3300"/>
                  </a:solidFill>
                </a:rPr>
                <a:t>R</a:t>
              </a:r>
              <a:endParaRPr lang="en-US" altLang="zh-TW" dirty="0">
                <a:solidFill>
                  <a:srgbClr val="CC3300"/>
                </a:solidFill>
              </a:endParaRPr>
            </a:p>
          </p:txBody>
        </p:sp>
        <p:sp>
          <p:nvSpPr>
            <p:cNvPr id="49172" name="Rectangle 18"/>
            <p:cNvSpPr>
              <a:spLocks noChangeArrowheads="1"/>
            </p:cNvSpPr>
            <p:nvPr/>
          </p:nvSpPr>
          <p:spPr bwMode="auto">
            <a:xfrm>
              <a:off x="2748" y="2682"/>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X2</a:t>
              </a:r>
              <a:endParaRPr lang="en-US" altLang="zh-TW"/>
            </a:p>
          </p:txBody>
        </p:sp>
        <p:sp>
          <p:nvSpPr>
            <p:cNvPr id="49173" name="Rectangle 19"/>
            <p:cNvSpPr>
              <a:spLocks noChangeArrowheads="1"/>
            </p:cNvSpPr>
            <p:nvPr/>
          </p:nvSpPr>
          <p:spPr bwMode="auto">
            <a:xfrm>
              <a:off x="3907" y="2682"/>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X2</a:t>
              </a:r>
              <a:endParaRPr lang="en-US" altLang="zh-TW"/>
            </a:p>
          </p:txBody>
        </p:sp>
        <p:sp>
          <p:nvSpPr>
            <p:cNvPr id="49174" name="Rectangle 20"/>
            <p:cNvSpPr>
              <a:spLocks noChangeArrowheads="1"/>
            </p:cNvSpPr>
            <p:nvPr/>
          </p:nvSpPr>
          <p:spPr bwMode="auto">
            <a:xfrm>
              <a:off x="5066" y="2682"/>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X2</a:t>
              </a:r>
              <a:endParaRPr lang="en-US" altLang="zh-TW"/>
            </a:p>
          </p:txBody>
        </p:sp>
        <p:sp>
          <p:nvSpPr>
            <p:cNvPr id="49176" name="Rectangle 22"/>
            <p:cNvSpPr>
              <a:spLocks noChangeArrowheads="1"/>
            </p:cNvSpPr>
            <p:nvPr/>
          </p:nvSpPr>
          <p:spPr bwMode="auto">
            <a:xfrm>
              <a:off x="1589" y="3023"/>
              <a:ext cx="16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dirty="0">
                  <a:solidFill>
                    <a:srgbClr val="CC3300"/>
                  </a:solidFill>
                </a:rPr>
                <a:t>R</a:t>
              </a:r>
              <a:endParaRPr lang="en-US" altLang="zh-TW" dirty="0">
                <a:solidFill>
                  <a:srgbClr val="CC3300"/>
                </a:solidFill>
              </a:endParaRPr>
            </a:p>
          </p:txBody>
        </p:sp>
        <p:sp>
          <p:nvSpPr>
            <p:cNvPr id="49177" name="Rectangle 23"/>
            <p:cNvSpPr>
              <a:spLocks noChangeArrowheads="1"/>
            </p:cNvSpPr>
            <p:nvPr/>
          </p:nvSpPr>
          <p:spPr bwMode="auto">
            <a:xfrm>
              <a:off x="2748" y="3023"/>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X3</a:t>
              </a:r>
              <a:endParaRPr lang="en-US" altLang="zh-TW"/>
            </a:p>
          </p:txBody>
        </p:sp>
        <p:sp>
          <p:nvSpPr>
            <p:cNvPr id="49178" name="Rectangle 24"/>
            <p:cNvSpPr>
              <a:spLocks noChangeArrowheads="1"/>
            </p:cNvSpPr>
            <p:nvPr/>
          </p:nvSpPr>
          <p:spPr bwMode="auto">
            <a:xfrm>
              <a:off x="3907" y="3023"/>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X3</a:t>
              </a:r>
              <a:endParaRPr lang="en-US" altLang="zh-TW"/>
            </a:p>
          </p:txBody>
        </p:sp>
        <p:sp>
          <p:nvSpPr>
            <p:cNvPr id="49179" name="Rectangle 25"/>
            <p:cNvSpPr>
              <a:spLocks noChangeArrowheads="1"/>
            </p:cNvSpPr>
            <p:nvPr/>
          </p:nvSpPr>
          <p:spPr bwMode="auto">
            <a:xfrm>
              <a:off x="5066" y="3023"/>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X3</a:t>
              </a:r>
              <a:endParaRPr lang="en-US" altLang="zh-TW"/>
            </a:p>
          </p:txBody>
        </p:sp>
        <p:sp>
          <p:nvSpPr>
            <p:cNvPr id="49180" name="Line 26"/>
            <p:cNvSpPr>
              <a:spLocks noChangeShapeType="1"/>
            </p:cNvSpPr>
            <p:nvPr/>
          </p:nvSpPr>
          <p:spPr bwMode="auto">
            <a:xfrm>
              <a:off x="382" y="1955"/>
              <a:ext cx="2318" cy="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81" name="Rectangle 27"/>
            <p:cNvSpPr>
              <a:spLocks noChangeArrowheads="1"/>
            </p:cNvSpPr>
            <p:nvPr/>
          </p:nvSpPr>
          <p:spPr bwMode="auto">
            <a:xfrm>
              <a:off x="382" y="1955"/>
              <a:ext cx="2318"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182" name="Line 28"/>
            <p:cNvSpPr>
              <a:spLocks noChangeShapeType="1"/>
            </p:cNvSpPr>
            <p:nvPr/>
          </p:nvSpPr>
          <p:spPr bwMode="auto">
            <a:xfrm>
              <a:off x="2700" y="1614"/>
              <a:ext cx="0" cy="34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83" name="Rectangle 29"/>
            <p:cNvSpPr>
              <a:spLocks noChangeArrowheads="1"/>
            </p:cNvSpPr>
            <p:nvPr/>
          </p:nvSpPr>
          <p:spPr bwMode="auto">
            <a:xfrm>
              <a:off x="2700" y="1614"/>
              <a:ext cx="16" cy="3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184" name="Line 30"/>
            <p:cNvSpPr>
              <a:spLocks noChangeShapeType="1"/>
            </p:cNvSpPr>
            <p:nvPr/>
          </p:nvSpPr>
          <p:spPr bwMode="auto">
            <a:xfrm>
              <a:off x="3858" y="1614"/>
              <a:ext cx="0" cy="1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85" name="Rectangle 31"/>
            <p:cNvSpPr>
              <a:spLocks noChangeArrowheads="1"/>
            </p:cNvSpPr>
            <p:nvPr/>
          </p:nvSpPr>
          <p:spPr bwMode="auto">
            <a:xfrm>
              <a:off x="3858" y="1614"/>
              <a:ext cx="17"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186" name="Line 32"/>
            <p:cNvSpPr>
              <a:spLocks noChangeShapeType="1"/>
            </p:cNvSpPr>
            <p:nvPr/>
          </p:nvSpPr>
          <p:spPr bwMode="auto">
            <a:xfrm>
              <a:off x="5017" y="1614"/>
              <a:ext cx="0" cy="34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87" name="Rectangle 33"/>
            <p:cNvSpPr>
              <a:spLocks noChangeArrowheads="1"/>
            </p:cNvSpPr>
            <p:nvPr/>
          </p:nvSpPr>
          <p:spPr bwMode="auto">
            <a:xfrm>
              <a:off x="5017" y="1614"/>
              <a:ext cx="16" cy="3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188" name="Line 34"/>
            <p:cNvSpPr>
              <a:spLocks noChangeShapeType="1"/>
            </p:cNvSpPr>
            <p:nvPr/>
          </p:nvSpPr>
          <p:spPr bwMode="auto">
            <a:xfrm>
              <a:off x="2700" y="1955"/>
              <a:ext cx="349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89" name="Rectangle 35"/>
            <p:cNvSpPr>
              <a:spLocks noChangeArrowheads="1"/>
            </p:cNvSpPr>
            <p:nvPr/>
          </p:nvSpPr>
          <p:spPr bwMode="auto">
            <a:xfrm>
              <a:off x="2700" y="1955"/>
              <a:ext cx="3492"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190" name="Line 36"/>
            <p:cNvSpPr>
              <a:spLocks noChangeShapeType="1"/>
            </p:cNvSpPr>
            <p:nvPr/>
          </p:nvSpPr>
          <p:spPr bwMode="auto">
            <a:xfrm>
              <a:off x="6176" y="1614"/>
              <a:ext cx="0" cy="34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91" name="Rectangle 37"/>
            <p:cNvSpPr>
              <a:spLocks noChangeArrowheads="1"/>
            </p:cNvSpPr>
            <p:nvPr/>
          </p:nvSpPr>
          <p:spPr bwMode="auto">
            <a:xfrm>
              <a:off x="6176" y="1614"/>
              <a:ext cx="16" cy="341"/>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192" name="Line 38"/>
            <p:cNvSpPr>
              <a:spLocks noChangeShapeType="1"/>
            </p:cNvSpPr>
            <p:nvPr/>
          </p:nvSpPr>
          <p:spPr bwMode="auto">
            <a:xfrm>
              <a:off x="1541" y="1614"/>
              <a:ext cx="0" cy="356"/>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93" name="Rectangle 39"/>
            <p:cNvSpPr>
              <a:spLocks noChangeArrowheads="1"/>
            </p:cNvSpPr>
            <p:nvPr/>
          </p:nvSpPr>
          <p:spPr bwMode="auto">
            <a:xfrm>
              <a:off x="1541" y="1614"/>
              <a:ext cx="16" cy="35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194" name="Line 40"/>
            <p:cNvSpPr>
              <a:spLocks noChangeShapeType="1"/>
            </p:cNvSpPr>
            <p:nvPr/>
          </p:nvSpPr>
          <p:spPr bwMode="auto">
            <a:xfrm>
              <a:off x="382" y="1614"/>
              <a:ext cx="1" cy="1719"/>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95" name="Rectangle 41"/>
            <p:cNvSpPr>
              <a:spLocks noChangeArrowheads="1"/>
            </p:cNvSpPr>
            <p:nvPr/>
          </p:nvSpPr>
          <p:spPr bwMode="auto">
            <a:xfrm>
              <a:off x="382" y="1614"/>
              <a:ext cx="16" cy="173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196" name="Line 42"/>
            <p:cNvSpPr>
              <a:spLocks noChangeShapeType="1"/>
            </p:cNvSpPr>
            <p:nvPr/>
          </p:nvSpPr>
          <p:spPr bwMode="auto">
            <a:xfrm>
              <a:off x="1541" y="2311"/>
              <a:ext cx="1" cy="1022"/>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97" name="Rectangle 43"/>
            <p:cNvSpPr>
              <a:spLocks noChangeArrowheads="1"/>
            </p:cNvSpPr>
            <p:nvPr/>
          </p:nvSpPr>
          <p:spPr bwMode="auto">
            <a:xfrm>
              <a:off x="1541" y="2311"/>
              <a:ext cx="16" cy="10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198" name="Line 44"/>
            <p:cNvSpPr>
              <a:spLocks noChangeShapeType="1"/>
            </p:cNvSpPr>
            <p:nvPr/>
          </p:nvSpPr>
          <p:spPr bwMode="auto">
            <a:xfrm>
              <a:off x="2700" y="1970"/>
              <a:ext cx="1" cy="136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199" name="Rectangle 45"/>
            <p:cNvSpPr>
              <a:spLocks noChangeArrowheads="1"/>
            </p:cNvSpPr>
            <p:nvPr/>
          </p:nvSpPr>
          <p:spPr bwMode="auto">
            <a:xfrm>
              <a:off x="2700" y="1970"/>
              <a:ext cx="16" cy="137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200" name="Line 46"/>
            <p:cNvSpPr>
              <a:spLocks noChangeShapeType="1"/>
            </p:cNvSpPr>
            <p:nvPr/>
          </p:nvSpPr>
          <p:spPr bwMode="auto">
            <a:xfrm>
              <a:off x="3858" y="1970"/>
              <a:ext cx="1" cy="136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01" name="Rectangle 47"/>
            <p:cNvSpPr>
              <a:spLocks noChangeArrowheads="1"/>
            </p:cNvSpPr>
            <p:nvPr/>
          </p:nvSpPr>
          <p:spPr bwMode="auto">
            <a:xfrm>
              <a:off x="3858" y="1970"/>
              <a:ext cx="17" cy="137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202" name="Line 48"/>
            <p:cNvSpPr>
              <a:spLocks noChangeShapeType="1"/>
            </p:cNvSpPr>
            <p:nvPr/>
          </p:nvSpPr>
          <p:spPr bwMode="auto">
            <a:xfrm>
              <a:off x="5017" y="1970"/>
              <a:ext cx="1" cy="136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03" name="Rectangle 49"/>
            <p:cNvSpPr>
              <a:spLocks noChangeArrowheads="1"/>
            </p:cNvSpPr>
            <p:nvPr/>
          </p:nvSpPr>
          <p:spPr bwMode="auto">
            <a:xfrm>
              <a:off x="5017" y="1970"/>
              <a:ext cx="16" cy="137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204" name="Line 50"/>
            <p:cNvSpPr>
              <a:spLocks noChangeShapeType="1"/>
            </p:cNvSpPr>
            <p:nvPr/>
          </p:nvSpPr>
          <p:spPr bwMode="auto">
            <a:xfrm>
              <a:off x="6176" y="1970"/>
              <a:ext cx="1" cy="1363"/>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05" name="Rectangle 51"/>
            <p:cNvSpPr>
              <a:spLocks noChangeArrowheads="1"/>
            </p:cNvSpPr>
            <p:nvPr/>
          </p:nvSpPr>
          <p:spPr bwMode="auto">
            <a:xfrm>
              <a:off x="6176" y="1970"/>
              <a:ext cx="16" cy="137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206" name="Line 52"/>
            <p:cNvSpPr>
              <a:spLocks noChangeShapeType="1"/>
            </p:cNvSpPr>
            <p:nvPr/>
          </p:nvSpPr>
          <p:spPr bwMode="auto">
            <a:xfrm>
              <a:off x="382" y="1614"/>
              <a:ext cx="581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07" name="Rectangle 53"/>
            <p:cNvSpPr>
              <a:spLocks noChangeArrowheads="1"/>
            </p:cNvSpPr>
            <p:nvPr/>
          </p:nvSpPr>
          <p:spPr bwMode="auto">
            <a:xfrm>
              <a:off x="382" y="1614"/>
              <a:ext cx="5826"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208" name="Line 54"/>
            <p:cNvSpPr>
              <a:spLocks noChangeShapeType="1"/>
            </p:cNvSpPr>
            <p:nvPr/>
          </p:nvSpPr>
          <p:spPr bwMode="auto">
            <a:xfrm>
              <a:off x="6192" y="1955"/>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09" name="Rectangle 55"/>
            <p:cNvSpPr>
              <a:spLocks noChangeArrowheads="1"/>
            </p:cNvSpPr>
            <p:nvPr/>
          </p:nvSpPr>
          <p:spPr bwMode="auto">
            <a:xfrm>
              <a:off x="6192" y="1955"/>
              <a:ext cx="16"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210" name="Line 56"/>
            <p:cNvSpPr>
              <a:spLocks noChangeShapeType="1"/>
            </p:cNvSpPr>
            <p:nvPr/>
          </p:nvSpPr>
          <p:spPr bwMode="auto">
            <a:xfrm>
              <a:off x="382" y="2295"/>
              <a:ext cx="581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11" name="Rectangle 57"/>
            <p:cNvSpPr>
              <a:spLocks noChangeArrowheads="1"/>
            </p:cNvSpPr>
            <p:nvPr/>
          </p:nvSpPr>
          <p:spPr bwMode="auto">
            <a:xfrm>
              <a:off x="382" y="2295"/>
              <a:ext cx="5826" cy="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212" name="Line 58"/>
            <p:cNvSpPr>
              <a:spLocks noChangeShapeType="1"/>
            </p:cNvSpPr>
            <p:nvPr/>
          </p:nvSpPr>
          <p:spPr bwMode="auto">
            <a:xfrm>
              <a:off x="382" y="2636"/>
              <a:ext cx="581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13" name="Rectangle 59"/>
            <p:cNvSpPr>
              <a:spLocks noChangeArrowheads="1"/>
            </p:cNvSpPr>
            <p:nvPr/>
          </p:nvSpPr>
          <p:spPr bwMode="auto">
            <a:xfrm>
              <a:off x="382" y="2636"/>
              <a:ext cx="5826" cy="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214" name="Line 60"/>
            <p:cNvSpPr>
              <a:spLocks noChangeShapeType="1"/>
            </p:cNvSpPr>
            <p:nvPr/>
          </p:nvSpPr>
          <p:spPr bwMode="auto">
            <a:xfrm>
              <a:off x="382" y="2977"/>
              <a:ext cx="581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15" name="Rectangle 61"/>
            <p:cNvSpPr>
              <a:spLocks noChangeArrowheads="1"/>
            </p:cNvSpPr>
            <p:nvPr/>
          </p:nvSpPr>
          <p:spPr bwMode="auto">
            <a:xfrm>
              <a:off x="382" y="2977"/>
              <a:ext cx="5826"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49216" name="Line 62"/>
            <p:cNvSpPr>
              <a:spLocks noChangeShapeType="1"/>
            </p:cNvSpPr>
            <p:nvPr/>
          </p:nvSpPr>
          <p:spPr bwMode="auto">
            <a:xfrm>
              <a:off x="382" y="3317"/>
              <a:ext cx="581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49217" name="Rectangle 63"/>
            <p:cNvSpPr>
              <a:spLocks noChangeArrowheads="1"/>
            </p:cNvSpPr>
            <p:nvPr/>
          </p:nvSpPr>
          <p:spPr bwMode="auto">
            <a:xfrm>
              <a:off x="382" y="3317"/>
              <a:ext cx="5826" cy="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pSp>
      <p:sp>
        <p:nvSpPr>
          <p:cNvPr id="66" name="Rectangle 11"/>
          <p:cNvSpPr>
            <a:spLocks noChangeArrowheads="1"/>
          </p:cNvSpPr>
          <p:nvPr/>
        </p:nvSpPr>
        <p:spPr bwMode="auto">
          <a:xfrm>
            <a:off x="704767" y="4255294"/>
            <a:ext cx="1460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dirty="0" smtClean="0"/>
              <a:t>Condition</a:t>
            </a:r>
            <a:r>
              <a:rPr lang="zh-TW" altLang="en-US" dirty="0" smtClean="0"/>
              <a:t> </a:t>
            </a:r>
            <a:r>
              <a:rPr lang="en-US" altLang="zh-TW" dirty="0" smtClean="0"/>
              <a:t>2</a:t>
            </a:r>
            <a:endParaRPr lang="en-US" altLang="zh-TW" dirty="0"/>
          </a:p>
        </p:txBody>
      </p:sp>
      <p:sp>
        <p:nvSpPr>
          <p:cNvPr id="67" name="Rectangle 11"/>
          <p:cNvSpPr>
            <a:spLocks noChangeArrowheads="1"/>
          </p:cNvSpPr>
          <p:nvPr/>
        </p:nvSpPr>
        <p:spPr bwMode="auto">
          <a:xfrm>
            <a:off x="704767" y="4810920"/>
            <a:ext cx="14603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dirty="0" smtClean="0"/>
              <a:t>Condition</a:t>
            </a:r>
            <a:r>
              <a:rPr lang="zh-TW" altLang="en-US" dirty="0" smtClean="0"/>
              <a:t> </a:t>
            </a:r>
            <a:r>
              <a:rPr lang="en-US" altLang="zh-TW" dirty="0" smtClean="0"/>
              <a:t>3</a:t>
            </a:r>
            <a:endParaRPr lang="en-US" altLang="zh-TW"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50179"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8844BB3-38B8-451D-BF7E-2D3B6C1A1881}" type="slidenum">
              <a:rPr lang="en-US" altLang="zh-TW" sz="1400">
                <a:solidFill>
                  <a:srgbClr val="333399"/>
                </a:solidFill>
              </a:rPr>
              <a:pPr/>
              <a:t>31</a:t>
            </a:fld>
            <a:endParaRPr lang="en-US" altLang="zh-TW" sz="1400">
              <a:solidFill>
                <a:srgbClr val="333399"/>
              </a:solidFill>
            </a:endParaRPr>
          </a:p>
        </p:txBody>
      </p:sp>
      <p:sp>
        <p:nvSpPr>
          <p:cNvPr id="50180" name="Rectangle 2"/>
          <p:cNvSpPr>
            <a:spLocks noGrp="1" noChangeArrowheads="1"/>
          </p:cNvSpPr>
          <p:nvPr>
            <p:ph type="title"/>
          </p:nvPr>
        </p:nvSpPr>
        <p:spPr>
          <a:xfrm>
            <a:off x="1801814" y="608013"/>
            <a:ext cx="7359650" cy="684213"/>
          </a:xfrm>
        </p:spPr>
        <p:txBody>
          <a:bodyPr/>
          <a:lstStyle/>
          <a:p>
            <a:pPr eaLnBrk="1" hangingPunct="1"/>
            <a:r>
              <a:rPr lang="en-US" altLang="zh-TW" sz="3200" dirty="0"/>
              <a:t>Pretest-Posttest Control Group Design </a:t>
            </a:r>
            <a:r>
              <a:rPr lang="en-US" altLang="zh-TW" sz="1800" dirty="0" smtClean="0"/>
              <a:t>5</a:t>
            </a:r>
            <a:endParaRPr lang="en-US" altLang="zh-TW" sz="3200" dirty="0" smtClean="0"/>
          </a:p>
        </p:txBody>
      </p:sp>
      <p:sp>
        <p:nvSpPr>
          <p:cNvPr id="50181" name="Rectangle 3"/>
          <p:cNvSpPr>
            <a:spLocks noGrp="1" noChangeArrowheads="1"/>
          </p:cNvSpPr>
          <p:nvPr>
            <p:ph type="body" idx="1"/>
          </p:nvPr>
        </p:nvSpPr>
        <p:spPr>
          <a:xfrm>
            <a:off x="914400" y="1524000"/>
            <a:ext cx="8734425" cy="5019675"/>
          </a:xfrm>
        </p:spPr>
        <p:txBody>
          <a:bodyPr/>
          <a:lstStyle/>
          <a:p>
            <a:pPr eaLnBrk="1" hangingPunct="1"/>
            <a:r>
              <a:rPr lang="en-US" altLang="zh-TW" b="1" i="1" dirty="0" smtClean="0">
                <a:solidFill>
                  <a:schemeClr val="tx1"/>
                </a:solidFill>
              </a:rPr>
              <a:t>Latin Square Design</a:t>
            </a:r>
          </a:p>
          <a:p>
            <a:pPr eaLnBrk="1" hangingPunct="1"/>
            <a:endParaRPr lang="en-US" altLang="zh-TW" dirty="0" smtClean="0">
              <a:solidFill>
                <a:schemeClr val="tx1"/>
              </a:solidFill>
            </a:endParaRPr>
          </a:p>
          <a:p>
            <a:pPr eaLnBrk="1" hangingPunct="1"/>
            <a:endParaRPr lang="en-US" altLang="zh-TW" dirty="0" smtClean="0">
              <a:solidFill>
                <a:schemeClr val="tx1"/>
              </a:solidFill>
            </a:endParaRPr>
          </a:p>
          <a:p>
            <a:pPr eaLnBrk="1" hangingPunct="1"/>
            <a:endParaRPr lang="en-US" altLang="zh-TW" dirty="0" smtClean="0"/>
          </a:p>
          <a:p>
            <a:pPr eaLnBrk="1" hangingPunct="1"/>
            <a:endParaRPr lang="en-US" altLang="zh-TW" dirty="0" smtClean="0"/>
          </a:p>
          <a:p>
            <a:pPr eaLnBrk="1" hangingPunct="1"/>
            <a:endParaRPr lang="en-US" altLang="zh-TW" dirty="0" smtClean="0"/>
          </a:p>
          <a:p>
            <a:pPr eaLnBrk="1" hangingPunct="1"/>
            <a:endParaRPr lang="en-US" altLang="zh-TW" dirty="0" smtClean="0"/>
          </a:p>
        </p:txBody>
      </p:sp>
      <p:grpSp>
        <p:nvGrpSpPr>
          <p:cNvPr id="50182" name="Group 4"/>
          <p:cNvGrpSpPr>
            <a:grpSpLocks noChangeAspect="1"/>
          </p:cNvGrpSpPr>
          <p:nvPr/>
        </p:nvGrpSpPr>
        <p:grpSpPr bwMode="auto">
          <a:xfrm>
            <a:off x="849313" y="2422525"/>
            <a:ext cx="8188325" cy="2762250"/>
            <a:chOff x="535" y="1526"/>
            <a:chExt cx="5158" cy="1740"/>
          </a:xfrm>
        </p:grpSpPr>
        <p:sp>
          <p:nvSpPr>
            <p:cNvPr id="50183" name="AutoShape 5"/>
            <p:cNvSpPr>
              <a:spLocks noChangeAspect="1" noChangeArrowheads="1" noTextEdit="1"/>
            </p:cNvSpPr>
            <p:nvPr/>
          </p:nvSpPr>
          <p:spPr bwMode="auto">
            <a:xfrm>
              <a:off x="535" y="1526"/>
              <a:ext cx="5140" cy="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0184" name="Rectangle 6"/>
            <p:cNvSpPr>
              <a:spLocks noChangeArrowheads="1"/>
            </p:cNvSpPr>
            <p:nvPr/>
          </p:nvSpPr>
          <p:spPr bwMode="auto">
            <a:xfrm>
              <a:off x="2685" y="1543"/>
              <a:ext cx="177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dirty="0"/>
                <a:t>Customer Income</a:t>
              </a:r>
              <a:endParaRPr lang="en-US" altLang="zh-TW" dirty="0"/>
            </a:p>
          </p:txBody>
        </p:sp>
        <p:sp>
          <p:nvSpPr>
            <p:cNvPr id="50185" name="Rectangle 7"/>
            <p:cNvSpPr>
              <a:spLocks noChangeArrowheads="1"/>
            </p:cNvSpPr>
            <p:nvPr/>
          </p:nvSpPr>
          <p:spPr bwMode="auto">
            <a:xfrm>
              <a:off x="588" y="1914"/>
              <a:ext cx="101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Store Size</a:t>
              </a:r>
              <a:endParaRPr lang="en-US" altLang="zh-TW"/>
            </a:p>
          </p:txBody>
        </p:sp>
        <p:sp>
          <p:nvSpPr>
            <p:cNvPr id="50186" name="Rectangle 8"/>
            <p:cNvSpPr>
              <a:spLocks noChangeArrowheads="1"/>
            </p:cNvSpPr>
            <p:nvPr/>
          </p:nvSpPr>
          <p:spPr bwMode="auto">
            <a:xfrm>
              <a:off x="1869" y="1914"/>
              <a:ext cx="49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High</a:t>
              </a:r>
              <a:endParaRPr lang="en-US" altLang="zh-TW"/>
            </a:p>
          </p:txBody>
        </p:sp>
        <p:sp>
          <p:nvSpPr>
            <p:cNvPr id="50187" name="Rectangle 9"/>
            <p:cNvSpPr>
              <a:spLocks noChangeArrowheads="1"/>
            </p:cNvSpPr>
            <p:nvPr/>
          </p:nvSpPr>
          <p:spPr bwMode="auto">
            <a:xfrm>
              <a:off x="3150" y="1914"/>
              <a:ext cx="84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Medium</a:t>
              </a:r>
              <a:endParaRPr lang="en-US" altLang="zh-TW"/>
            </a:p>
          </p:txBody>
        </p:sp>
        <p:sp>
          <p:nvSpPr>
            <p:cNvPr id="50188" name="Rectangle 10"/>
            <p:cNvSpPr>
              <a:spLocks noChangeArrowheads="1"/>
            </p:cNvSpPr>
            <p:nvPr/>
          </p:nvSpPr>
          <p:spPr bwMode="auto">
            <a:xfrm>
              <a:off x="4430" y="1914"/>
              <a:ext cx="454"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Low</a:t>
              </a:r>
              <a:endParaRPr lang="en-US" altLang="zh-TW"/>
            </a:p>
          </p:txBody>
        </p:sp>
        <p:sp>
          <p:nvSpPr>
            <p:cNvPr id="50189" name="Rectangle 11"/>
            <p:cNvSpPr>
              <a:spLocks noChangeArrowheads="1"/>
            </p:cNvSpPr>
            <p:nvPr/>
          </p:nvSpPr>
          <p:spPr bwMode="auto">
            <a:xfrm>
              <a:off x="588" y="2256"/>
              <a:ext cx="57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Large</a:t>
              </a:r>
              <a:endParaRPr lang="en-US" altLang="zh-TW"/>
            </a:p>
          </p:txBody>
        </p:sp>
        <p:sp>
          <p:nvSpPr>
            <p:cNvPr id="50190" name="Rectangle 12"/>
            <p:cNvSpPr>
              <a:spLocks noChangeArrowheads="1"/>
            </p:cNvSpPr>
            <p:nvPr/>
          </p:nvSpPr>
          <p:spPr bwMode="auto">
            <a:xfrm>
              <a:off x="1869" y="2256"/>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X3</a:t>
              </a:r>
              <a:endParaRPr lang="en-US" altLang="zh-TW"/>
            </a:p>
          </p:txBody>
        </p:sp>
        <p:sp>
          <p:nvSpPr>
            <p:cNvPr id="50191" name="Rectangle 13"/>
            <p:cNvSpPr>
              <a:spLocks noChangeArrowheads="1"/>
            </p:cNvSpPr>
            <p:nvPr/>
          </p:nvSpPr>
          <p:spPr bwMode="auto">
            <a:xfrm>
              <a:off x="3150" y="2256"/>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X1</a:t>
              </a:r>
              <a:endParaRPr lang="en-US" altLang="zh-TW"/>
            </a:p>
          </p:txBody>
        </p:sp>
        <p:sp>
          <p:nvSpPr>
            <p:cNvPr id="50192" name="Rectangle 14"/>
            <p:cNvSpPr>
              <a:spLocks noChangeArrowheads="1"/>
            </p:cNvSpPr>
            <p:nvPr/>
          </p:nvSpPr>
          <p:spPr bwMode="auto">
            <a:xfrm>
              <a:off x="4430" y="2256"/>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X2</a:t>
              </a:r>
              <a:endParaRPr lang="en-US" altLang="zh-TW"/>
            </a:p>
          </p:txBody>
        </p:sp>
        <p:sp>
          <p:nvSpPr>
            <p:cNvPr id="50193" name="Rectangle 15"/>
            <p:cNvSpPr>
              <a:spLocks noChangeArrowheads="1"/>
            </p:cNvSpPr>
            <p:nvPr/>
          </p:nvSpPr>
          <p:spPr bwMode="auto">
            <a:xfrm>
              <a:off x="588" y="2598"/>
              <a:ext cx="84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Medium</a:t>
              </a:r>
              <a:endParaRPr lang="en-US" altLang="zh-TW"/>
            </a:p>
          </p:txBody>
        </p:sp>
        <p:sp>
          <p:nvSpPr>
            <p:cNvPr id="50194" name="Rectangle 16"/>
            <p:cNvSpPr>
              <a:spLocks noChangeArrowheads="1"/>
            </p:cNvSpPr>
            <p:nvPr/>
          </p:nvSpPr>
          <p:spPr bwMode="auto">
            <a:xfrm>
              <a:off x="1869" y="2598"/>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X2</a:t>
              </a:r>
              <a:endParaRPr lang="en-US" altLang="zh-TW"/>
            </a:p>
          </p:txBody>
        </p:sp>
        <p:sp>
          <p:nvSpPr>
            <p:cNvPr id="50195" name="Rectangle 17"/>
            <p:cNvSpPr>
              <a:spLocks noChangeArrowheads="1"/>
            </p:cNvSpPr>
            <p:nvPr/>
          </p:nvSpPr>
          <p:spPr bwMode="auto">
            <a:xfrm>
              <a:off x="3150" y="2598"/>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X3</a:t>
              </a:r>
              <a:endParaRPr lang="en-US" altLang="zh-TW"/>
            </a:p>
          </p:txBody>
        </p:sp>
        <p:sp>
          <p:nvSpPr>
            <p:cNvPr id="50196" name="Rectangle 18"/>
            <p:cNvSpPr>
              <a:spLocks noChangeArrowheads="1"/>
            </p:cNvSpPr>
            <p:nvPr/>
          </p:nvSpPr>
          <p:spPr bwMode="auto">
            <a:xfrm>
              <a:off x="4430" y="2598"/>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X1</a:t>
              </a:r>
              <a:endParaRPr lang="en-US" altLang="zh-TW"/>
            </a:p>
          </p:txBody>
        </p:sp>
        <p:sp>
          <p:nvSpPr>
            <p:cNvPr id="50197" name="Rectangle 19"/>
            <p:cNvSpPr>
              <a:spLocks noChangeArrowheads="1"/>
            </p:cNvSpPr>
            <p:nvPr/>
          </p:nvSpPr>
          <p:spPr bwMode="auto">
            <a:xfrm>
              <a:off x="588" y="2940"/>
              <a:ext cx="579"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Small</a:t>
              </a:r>
              <a:endParaRPr lang="en-US" altLang="zh-TW"/>
            </a:p>
          </p:txBody>
        </p:sp>
        <p:sp>
          <p:nvSpPr>
            <p:cNvPr id="50198" name="Rectangle 20"/>
            <p:cNvSpPr>
              <a:spLocks noChangeArrowheads="1"/>
            </p:cNvSpPr>
            <p:nvPr/>
          </p:nvSpPr>
          <p:spPr bwMode="auto">
            <a:xfrm>
              <a:off x="1869" y="2940"/>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X1</a:t>
              </a:r>
              <a:endParaRPr lang="en-US" altLang="zh-TW"/>
            </a:p>
          </p:txBody>
        </p:sp>
        <p:sp>
          <p:nvSpPr>
            <p:cNvPr id="50199" name="Rectangle 21"/>
            <p:cNvSpPr>
              <a:spLocks noChangeArrowheads="1"/>
            </p:cNvSpPr>
            <p:nvPr/>
          </p:nvSpPr>
          <p:spPr bwMode="auto">
            <a:xfrm>
              <a:off x="3150" y="2940"/>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X2</a:t>
              </a:r>
              <a:endParaRPr lang="en-US" altLang="zh-TW"/>
            </a:p>
          </p:txBody>
        </p:sp>
        <p:sp>
          <p:nvSpPr>
            <p:cNvPr id="50200" name="Rectangle 22"/>
            <p:cNvSpPr>
              <a:spLocks noChangeArrowheads="1"/>
            </p:cNvSpPr>
            <p:nvPr/>
          </p:nvSpPr>
          <p:spPr bwMode="auto">
            <a:xfrm>
              <a:off x="4430" y="2940"/>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X3</a:t>
              </a:r>
              <a:endParaRPr lang="en-US" altLang="zh-TW"/>
            </a:p>
          </p:txBody>
        </p:sp>
        <p:sp>
          <p:nvSpPr>
            <p:cNvPr id="50201" name="Line 23"/>
            <p:cNvSpPr>
              <a:spLocks noChangeShapeType="1"/>
            </p:cNvSpPr>
            <p:nvPr/>
          </p:nvSpPr>
          <p:spPr bwMode="auto">
            <a:xfrm>
              <a:off x="535" y="1868"/>
              <a:ext cx="1281" cy="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02" name="Rectangle 24"/>
            <p:cNvSpPr>
              <a:spLocks noChangeArrowheads="1"/>
            </p:cNvSpPr>
            <p:nvPr/>
          </p:nvSpPr>
          <p:spPr bwMode="auto">
            <a:xfrm>
              <a:off x="535" y="1868"/>
              <a:ext cx="1281"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03" name="Line 25"/>
            <p:cNvSpPr>
              <a:spLocks noChangeShapeType="1"/>
            </p:cNvSpPr>
            <p:nvPr/>
          </p:nvSpPr>
          <p:spPr bwMode="auto">
            <a:xfrm>
              <a:off x="1816" y="1526"/>
              <a:ext cx="0" cy="342"/>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04" name="Rectangle 26"/>
            <p:cNvSpPr>
              <a:spLocks noChangeArrowheads="1"/>
            </p:cNvSpPr>
            <p:nvPr/>
          </p:nvSpPr>
          <p:spPr bwMode="auto">
            <a:xfrm>
              <a:off x="1816" y="1526"/>
              <a:ext cx="17" cy="34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05" name="Line 27"/>
            <p:cNvSpPr>
              <a:spLocks noChangeShapeType="1"/>
            </p:cNvSpPr>
            <p:nvPr/>
          </p:nvSpPr>
          <p:spPr bwMode="auto">
            <a:xfrm>
              <a:off x="3096" y="1526"/>
              <a:ext cx="0" cy="16"/>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06" name="Rectangle 28"/>
            <p:cNvSpPr>
              <a:spLocks noChangeArrowheads="1"/>
            </p:cNvSpPr>
            <p:nvPr/>
          </p:nvSpPr>
          <p:spPr bwMode="auto">
            <a:xfrm>
              <a:off x="3096" y="1526"/>
              <a:ext cx="18" cy="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09" name="Line 31"/>
            <p:cNvSpPr>
              <a:spLocks noChangeShapeType="1"/>
            </p:cNvSpPr>
            <p:nvPr/>
          </p:nvSpPr>
          <p:spPr bwMode="auto">
            <a:xfrm>
              <a:off x="1816" y="1868"/>
              <a:ext cx="385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10" name="Rectangle 32"/>
            <p:cNvSpPr>
              <a:spLocks noChangeArrowheads="1"/>
            </p:cNvSpPr>
            <p:nvPr/>
          </p:nvSpPr>
          <p:spPr bwMode="auto">
            <a:xfrm>
              <a:off x="1816" y="1868"/>
              <a:ext cx="3859"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11" name="Line 33"/>
            <p:cNvSpPr>
              <a:spLocks noChangeShapeType="1"/>
            </p:cNvSpPr>
            <p:nvPr/>
          </p:nvSpPr>
          <p:spPr bwMode="auto">
            <a:xfrm>
              <a:off x="5657" y="1526"/>
              <a:ext cx="0" cy="342"/>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12" name="Rectangle 34"/>
            <p:cNvSpPr>
              <a:spLocks noChangeArrowheads="1"/>
            </p:cNvSpPr>
            <p:nvPr/>
          </p:nvSpPr>
          <p:spPr bwMode="auto">
            <a:xfrm>
              <a:off x="5657" y="1526"/>
              <a:ext cx="18" cy="34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13" name="Line 35"/>
            <p:cNvSpPr>
              <a:spLocks noChangeShapeType="1"/>
            </p:cNvSpPr>
            <p:nvPr/>
          </p:nvSpPr>
          <p:spPr bwMode="auto">
            <a:xfrm>
              <a:off x="535" y="1526"/>
              <a:ext cx="1" cy="172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14" name="Rectangle 36"/>
            <p:cNvSpPr>
              <a:spLocks noChangeArrowheads="1"/>
            </p:cNvSpPr>
            <p:nvPr/>
          </p:nvSpPr>
          <p:spPr bwMode="auto">
            <a:xfrm>
              <a:off x="535" y="1526"/>
              <a:ext cx="18" cy="174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15" name="Line 37"/>
            <p:cNvSpPr>
              <a:spLocks noChangeShapeType="1"/>
            </p:cNvSpPr>
            <p:nvPr/>
          </p:nvSpPr>
          <p:spPr bwMode="auto">
            <a:xfrm>
              <a:off x="1816" y="1883"/>
              <a:ext cx="1" cy="136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16" name="Rectangle 38"/>
            <p:cNvSpPr>
              <a:spLocks noChangeArrowheads="1"/>
            </p:cNvSpPr>
            <p:nvPr/>
          </p:nvSpPr>
          <p:spPr bwMode="auto">
            <a:xfrm>
              <a:off x="1816" y="1883"/>
              <a:ext cx="17" cy="138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17" name="Line 39"/>
            <p:cNvSpPr>
              <a:spLocks noChangeShapeType="1"/>
            </p:cNvSpPr>
            <p:nvPr/>
          </p:nvSpPr>
          <p:spPr bwMode="auto">
            <a:xfrm>
              <a:off x="3096" y="1883"/>
              <a:ext cx="1" cy="136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18" name="Rectangle 40"/>
            <p:cNvSpPr>
              <a:spLocks noChangeArrowheads="1"/>
            </p:cNvSpPr>
            <p:nvPr/>
          </p:nvSpPr>
          <p:spPr bwMode="auto">
            <a:xfrm>
              <a:off x="3096" y="1883"/>
              <a:ext cx="18" cy="138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19" name="Line 41"/>
            <p:cNvSpPr>
              <a:spLocks noChangeShapeType="1"/>
            </p:cNvSpPr>
            <p:nvPr/>
          </p:nvSpPr>
          <p:spPr bwMode="auto">
            <a:xfrm>
              <a:off x="4377" y="1883"/>
              <a:ext cx="1" cy="136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20" name="Rectangle 42"/>
            <p:cNvSpPr>
              <a:spLocks noChangeArrowheads="1"/>
            </p:cNvSpPr>
            <p:nvPr/>
          </p:nvSpPr>
          <p:spPr bwMode="auto">
            <a:xfrm>
              <a:off x="4377" y="1883"/>
              <a:ext cx="18" cy="138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21" name="Line 43"/>
            <p:cNvSpPr>
              <a:spLocks noChangeShapeType="1"/>
            </p:cNvSpPr>
            <p:nvPr/>
          </p:nvSpPr>
          <p:spPr bwMode="auto">
            <a:xfrm>
              <a:off x="5657" y="1883"/>
              <a:ext cx="1" cy="136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22" name="Rectangle 44"/>
            <p:cNvSpPr>
              <a:spLocks noChangeArrowheads="1"/>
            </p:cNvSpPr>
            <p:nvPr/>
          </p:nvSpPr>
          <p:spPr bwMode="auto">
            <a:xfrm>
              <a:off x="5657" y="1883"/>
              <a:ext cx="18" cy="138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23" name="Line 45"/>
            <p:cNvSpPr>
              <a:spLocks noChangeShapeType="1"/>
            </p:cNvSpPr>
            <p:nvPr/>
          </p:nvSpPr>
          <p:spPr bwMode="auto">
            <a:xfrm>
              <a:off x="535" y="1526"/>
              <a:ext cx="514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24" name="Rectangle 46"/>
            <p:cNvSpPr>
              <a:spLocks noChangeArrowheads="1"/>
            </p:cNvSpPr>
            <p:nvPr/>
          </p:nvSpPr>
          <p:spPr bwMode="auto">
            <a:xfrm>
              <a:off x="535" y="1526"/>
              <a:ext cx="5158" cy="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25" name="Line 47"/>
            <p:cNvSpPr>
              <a:spLocks noChangeShapeType="1"/>
            </p:cNvSpPr>
            <p:nvPr/>
          </p:nvSpPr>
          <p:spPr bwMode="auto">
            <a:xfrm>
              <a:off x="5675" y="1868"/>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26" name="Rectangle 48"/>
            <p:cNvSpPr>
              <a:spLocks noChangeArrowheads="1"/>
            </p:cNvSpPr>
            <p:nvPr/>
          </p:nvSpPr>
          <p:spPr bwMode="auto">
            <a:xfrm>
              <a:off x="5675" y="1868"/>
              <a:ext cx="18"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27" name="Line 49"/>
            <p:cNvSpPr>
              <a:spLocks noChangeShapeType="1"/>
            </p:cNvSpPr>
            <p:nvPr/>
          </p:nvSpPr>
          <p:spPr bwMode="auto">
            <a:xfrm>
              <a:off x="535" y="2210"/>
              <a:ext cx="514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28" name="Rectangle 50"/>
            <p:cNvSpPr>
              <a:spLocks noChangeArrowheads="1"/>
            </p:cNvSpPr>
            <p:nvPr/>
          </p:nvSpPr>
          <p:spPr bwMode="auto">
            <a:xfrm>
              <a:off x="535" y="2210"/>
              <a:ext cx="5158"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29" name="Line 51"/>
            <p:cNvSpPr>
              <a:spLocks noChangeShapeType="1"/>
            </p:cNvSpPr>
            <p:nvPr/>
          </p:nvSpPr>
          <p:spPr bwMode="auto">
            <a:xfrm>
              <a:off x="535" y="2552"/>
              <a:ext cx="514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30" name="Rectangle 52"/>
            <p:cNvSpPr>
              <a:spLocks noChangeArrowheads="1"/>
            </p:cNvSpPr>
            <p:nvPr/>
          </p:nvSpPr>
          <p:spPr bwMode="auto">
            <a:xfrm>
              <a:off x="535" y="2552"/>
              <a:ext cx="5158"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31" name="Line 53"/>
            <p:cNvSpPr>
              <a:spLocks noChangeShapeType="1"/>
            </p:cNvSpPr>
            <p:nvPr/>
          </p:nvSpPr>
          <p:spPr bwMode="auto">
            <a:xfrm>
              <a:off x="535" y="2893"/>
              <a:ext cx="514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32" name="Rectangle 54"/>
            <p:cNvSpPr>
              <a:spLocks noChangeArrowheads="1"/>
            </p:cNvSpPr>
            <p:nvPr/>
          </p:nvSpPr>
          <p:spPr bwMode="auto">
            <a:xfrm>
              <a:off x="535" y="2893"/>
              <a:ext cx="5158" cy="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0233" name="Line 55"/>
            <p:cNvSpPr>
              <a:spLocks noChangeShapeType="1"/>
            </p:cNvSpPr>
            <p:nvPr/>
          </p:nvSpPr>
          <p:spPr bwMode="auto">
            <a:xfrm>
              <a:off x="535" y="3235"/>
              <a:ext cx="5140"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0234" name="Rectangle 56"/>
            <p:cNvSpPr>
              <a:spLocks noChangeArrowheads="1"/>
            </p:cNvSpPr>
            <p:nvPr/>
          </p:nvSpPr>
          <p:spPr bwMode="auto">
            <a:xfrm>
              <a:off x="535" y="3235"/>
              <a:ext cx="5158" cy="1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pSp>
      <p:sp>
        <p:nvSpPr>
          <p:cNvPr id="2" name="文字方塊 1"/>
          <p:cNvSpPr txBox="1"/>
          <p:nvPr/>
        </p:nvSpPr>
        <p:spPr>
          <a:xfrm>
            <a:off x="4372769" y="5480369"/>
            <a:ext cx="5142405" cy="830997"/>
          </a:xfrm>
          <a:prstGeom prst="rect">
            <a:avLst/>
          </a:prstGeom>
          <a:noFill/>
        </p:spPr>
        <p:txBody>
          <a:bodyPr wrap="square" rtlCol="0">
            <a:spAutoFit/>
          </a:bodyPr>
          <a:lstStyle/>
          <a:p>
            <a:r>
              <a:rPr lang="en-US" altLang="zh-TW" dirty="0" smtClean="0"/>
              <a:t>This</a:t>
            </a:r>
            <a:r>
              <a:rPr lang="zh-TW" altLang="en-US" dirty="0" smtClean="0"/>
              <a:t> </a:t>
            </a:r>
            <a:r>
              <a:rPr lang="en-US" altLang="zh-TW" dirty="0" smtClean="0"/>
              <a:t>is a design seldom used, difficult to conduct statistical analysis</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頁尾版面配置區 1"/>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51203" name="投影片編號版面配置區 2"/>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0EC0FE0-C6C7-4799-88AB-6BE0C96EB335}" type="slidenum">
              <a:rPr lang="en-US" altLang="zh-TW" sz="1400">
                <a:solidFill>
                  <a:srgbClr val="333399"/>
                </a:solidFill>
              </a:rPr>
              <a:pPr/>
              <a:t>32</a:t>
            </a:fld>
            <a:endParaRPr lang="en-US" altLang="zh-TW" sz="1400">
              <a:solidFill>
                <a:srgbClr val="333399"/>
              </a:solidFill>
            </a:endParaRPr>
          </a:p>
        </p:txBody>
      </p:sp>
      <p:sp>
        <p:nvSpPr>
          <p:cNvPr id="51204" name="Rectangle 2"/>
          <p:cNvSpPr>
            <a:spLocks noChangeArrowheads="1"/>
          </p:cNvSpPr>
          <p:nvPr/>
        </p:nvSpPr>
        <p:spPr bwMode="auto">
          <a:xfrm>
            <a:off x="677862" y="1597819"/>
            <a:ext cx="8732838"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73075" indent="-473075">
              <a:spcBef>
                <a:spcPct val="30000"/>
              </a:spcBef>
              <a:buClr>
                <a:schemeClr val="accent2"/>
              </a:buClr>
              <a:buFont typeface="Wingdings" panose="05000000000000000000" pitchFamily="2" charset="2"/>
              <a:buBlip>
                <a:blip r:embed="rId2"/>
              </a:buBlip>
              <a:defRPr kumimoji="1" sz="3200">
                <a:solidFill>
                  <a:srgbClr val="000099"/>
                </a:solidFill>
                <a:latin typeface="Times New Roman" panose="02020603050405020304" pitchFamily="18" charset="0"/>
                <a:ea typeface="標楷體" panose="03000509000000000000" pitchFamily="65" charset="-120"/>
              </a:defRPr>
            </a:lvl1pPr>
            <a:lvl2pPr marL="1050925" indent="-387350">
              <a:spcBef>
                <a:spcPct val="20000"/>
              </a:spcBef>
              <a:buClr>
                <a:schemeClr val="hlink"/>
              </a:buClr>
              <a:buFont typeface="Webdings" panose="05030102010509060703" pitchFamily="18" charset="2"/>
              <a:buBlip>
                <a:blip r:embed="rId3"/>
              </a:buBlip>
              <a:defRPr kumimoji="1" sz="2800">
                <a:solidFill>
                  <a:schemeClr val="tx1"/>
                </a:solidFill>
                <a:latin typeface="Times New Roman" panose="02020603050405020304" pitchFamily="18" charset="0"/>
                <a:ea typeface="新細明體" panose="02020500000000000000" pitchFamily="18" charset="-120"/>
              </a:defRPr>
            </a:lvl2pPr>
            <a:lvl3pPr marL="1616075" indent="-374650">
              <a:spcBef>
                <a:spcPct val="20000"/>
              </a:spcBef>
              <a:buFont typeface="Wingdings" panose="05000000000000000000" pitchFamily="2" charset="2"/>
              <a:buBlip>
                <a:blip r:embed="rId4"/>
              </a:buBlip>
              <a:defRPr kumimoji="1" sz="2400">
                <a:solidFill>
                  <a:schemeClr val="folHlink"/>
                </a:solidFill>
                <a:latin typeface="Times New Roman" panose="02020603050405020304" pitchFamily="18" charset="0"/>
                <a:ea typeface="新細明體" panose="02020500000000000000" pitchFamily="18" charset="-120"/>
              </a:defRPr>
            </a:lvl3pPr>
            <a:lvl4pPr marL="2193925" indent="-38735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613025" indent="-228600">
              <a:spcBef>
                <a:spcPct val="20000"/>
              </a:spcBef>
              <a:buBlip>
                <a:blip r:embed="rId4"/>
              </a:buBlip>
              <a:defRPr kumimoji="1" sz="2000">
                <a:solidFill>
                  <a:schemeClr val="folHlink"/>
                </a:solidFill>
                <a:latin typeface="Times New Roman" panose="02020603050405020304" pitchFamily="18" charset="0"/>
                <a:ea typeface="新細明體" panose="02020500000000000000" pitchFamily="18" charset="-120"/>
              </a:defRPr>
            </a:lvl5pPr>
            <a:lvl6pPr marL="30702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6pPr>
            <a:lvl7pPr marL="35274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7pPr>
            <a:lvl8pPr marL="39846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8pPr>
            <a:lvl9pPr marL="44418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r>
              <a:rPr lang="en-US" altLang="zh-TW" b="1" i="1" dirty="0">
                <a:solidFill>
                  <a:schemeClr val="tx1"/>
                </a:solidFill>
              </a:rPr>
              <a:t>Factorial Design</a:t>
            </a:r>
          </a:p>
          <a:p>
            <a:pPr eaLnBrk="1" hangingPunct="1"/>
            <a:endParaRPr lang="en-US" altLang="zh-TW" dirty="0">
              <a:solidFill>
                <a:schemeClr val="tx1"/>
              </a:solidFill>
            </a:endParaRPr>
          </a:p>
          <a:p>
            <a:pPr eaLnBrk="1" hangingPunct="1"/>
            <a:endParaRPr lang="en-US" altLang="zh-TW" dirty="0">
              <a:solidFill>
                <a:schemeClr val="tx1"/>
              </a:solidFill>
            </a:endParaRPr>
          </a:p>
          <a:p>
            <a:pPr eaLnBrk="1" hangingPunct="1"/>
            <a:endParaRPr lang="en-US" altLang="zh-TW" dirty="0">
              <a:solidFill>
                <a:schemeClr val="tx1"/>
              </a:solidFill>
            </a:endParaRPr>
          </a:p>
          <a:p>
            <a:pPr eaLnBrk="1" hangingPunct="1"/>
            <a:endParaRPr lang="en-US" altLang="zh-TW" dirty="0">
              <a:solidFill>
                <a:schemeClr val="tx1"/>
              </a:solidFill>
            </a:endParaRPr>
          </a:p>
          <a:p>
            <a:pPr eaLnBrk="1" hangingPunct="1"/>
            <a:endParaRPr lang="en-US" altLang="zh-TW" dirty="0">
              <a:solidFill>
                <a:schemeClr val="tx1"/>
              </a:solidFill>
            </a:endParaRPr>
          </a:p>
          <a:p>
            <a:pPr eaLnBrk="1" hangingPunct="1">
              <a:spcBef>
                <a:spcPct val="50000"/>
              </a:spcBef>
            </a:pPr>
            <a:r>
              <a:rPr lang="en-US" altLang="zh-TW" b="1" i="1" dirty="0">
                <a:solidFill>
                  <a:schemeClr val="tx1"/>
                </a:solidFill>
              </a:rPr>
              <a:t>Covariance Analysis</a:t>
            </a:r>
          </a:p>
        </p:txBody>
      </p:sp>
      <p:sp>
        <p:nvSpPr>
          <p:cNvPr id="51205" name="Rectangle 4"/>
          <p:cNvSpPr>
            <a:spLocks noGrp="1" noChangeArrowheads="1"/>
          </p:cNvSpPr>
          <p:nvPr>
            <p:ph type="title" idx="4294967295"/>
          </p:nvPr>
        </p:nvSpPr>
        <p:spPr/>
        <p:txBody>
          <a:bodyPr/>
          <a:lstStyle/>
          <a:p>
            <a:pPr eaLnBrk="1" hangingPunct="1"/>
            <a:r>
              <a:rPr lang="en-US" altLang="zh-TW" sz="3200" dirty="0"/>
              <a:t>Pretest-Posttest Control Group Design </a:t>
            </a:r>
            <a:r>
              <a:rPr lang="en-US" altLang="zh-TW" sz="1800" dirty="0" smtClean="0"/>
              <a:t>6</a:t>
            </a:r>
            <a:endParaRPr lang="en-US" altLang="zh-TW" sz="3600" dirty="0" smtClean="0"/>
          </a:p>
        </p:txBody>
      </p:sp>
      <p:grpSp>
        <p:nvGrpSpPr>
          <p:cNvPr id="51206" name="Group 6"/>
          <p:cNvGrpSpPr>
            <a:grpSpLocks noChangeAspect="1"/>
          </p:cNvGrpSpPr>
          <p:nvPr/>
        </p:nvGrpSpPr>
        <p:grpSpPr bwMode="auto">
          <a:xfrm>
            <a:off x="606425" y="2271713"/>
            <a:ext cx="9166225" cy="2181225"/>
            <a:chOff x="382" y="1431"/>
            <a:chExt cx="5774" cy="1374"/>
          </a:xfrm>
        </p:grpSpPr>
        <p:sp>
          <p:nvSpPr>
            <p:cNvPr id="51207" name="AutoShape 5"/>
            <p:cNvSpPr>
              <a:spLocks noChangeAspect="1" noChangeArrowheads="1" noTextEdit="1"/>
            </p:cNvSpPr>
            <p:nvPr/>
          </p:nvSpPr>
          <p:spPr bwMode="auto">
            <a:xfrm>
              <a:off x="382" y="1431"/>
              <a:ext cx="5759" cy="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1208" name="Rectangle 7"/>
            <p:cNvSpPr>
              <a:spLocks noChangeArrowheads="1"/>
            </p:cNvSpPr>
            <p:nvPr/>
          </p:nvSpPr>
          <p:spPr bwMode="auto">
            <a:xfrm>
              <a:off x="2872" y="1477"/>
              <a:ext cx="126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Price Spread</a:t>
              </a:r>
              <a:endParaRPr lang="en-US" altLang="zh-TW"/>
            </a:p>
          </p:txBody>
        </p:sp>
        <p:sp>
          <p:nvSpPr>
            <p:cNvPr id="51209" name="Rectangle 8"/>
            <p:cNvSpPr>
              <a:spLocks noChangeArrowheads="1"/>
            </p:cNvSpPr>
            <p:nvPr/>
          </p:nvSpPr>
          <p:spPr bwMode="auto">
            <a:xfrm>
              <a:off x="428" y="1813"/>
              <a:ext cx="234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Unit price information?</a:t>
              </a:r>
              <a:endParaRPr lang="en-US" altLang="zh-TW"/>
            </a:p>
          </p:txBody>
        </p:sp>
        <p:sp>
          <p:nvSpPr>
            <p:cNvPr id="51210" name="Rectangle 9"/>
            <p:cNvSpPr>
              <a:spLocks noChangeArrowheads="1"/>
            </p:cNvSpPr>
            <p:nvPr/>
          </p:nvSpPr>
          <p:spPr bwMode="auto">
            <a:xfrm>
              <a:off x="2872" y="1813"/>
              <a:ext cx="75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7 Cents</a:t>
              </a:r>
              <a:endParaRPr lang="en-US" altLang="zh-TW"/>
            </a:p>
          </p:txBody>
        </p:sp>
        <p:sp>
          <p:nvSpPr>
            <p:cNvPr id="51211" name="Rectangle 10"/>
            <p:cNvSpPr>
              <a:spLocks noChangeArrowheads="1"/>
            </p:cNvSpPr>
            <p:nvPr/>
          </p:nvSpPr>
          <p:spPr bwMode="auto">
            <a:xfrm>
              <a:off x="3972" y="1813"/>
              <a:ext cx="87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12 Cents</a:t>
              </a:r>
              <a:endParaRPr lang="en-US" altLang="zh-TW"/>
            </a:p>
          </p:txBody>
        </p:sp>
        <p:sp>
          <p:nvSpPr>
            <p:cNvPr id="51212" name="Rectangle 11"/>
            <p:cNvSpPr>
              <a:spLocks noChangeArrowheads="1"/>
            </p:cNvSpPr>
            <p:nvPr/>
          </p:nvSpPr>
          <p:spPr bwMode="auto">
            <a:xfrm>
              <a:off x="5072" y="1813"/>
              <a:ext cx="875"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17 Cents</a:t>
              </a:r>
              <a:endParaRPr lang="en-US" altLang="zh-TW"/>
            </a:p>
          </p:txBody>
        </p:sp>
        <p:sp>
          <p:nvSpPr>
            <p:cNvPr id="51213" name="Rectangle 12"/>
            <p:cNvSpPr>
              <a:spLocks noChangeArrowheads="1"/>
            </p:cNvSpPr>
            <p:nvPr/>
          </p:nvSpPr>
          <p:spPr bwMode="auto">
            <a:xfrm>
              <a:off x="428" y="2149"/>
              <a:ext cx="38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Yes</a:t>
              </a:r>
              <a:endParaRPr lang="en-US" altLang="zh-TW"/>
            </a:p>
          </p:txBody>
        </p:sp>
        <p:sp>
          <p:nvSpPr>
            <p:cNvPr id="51214" name="Rectangle 13"/>
            <p:cNvSpPr>
              <a:spLocks noChangeArrowheads="1"/>
            </p:cNvSpPr>
            <p:nvPr/>
          </p:nvSpPr>
          <p:spPr bwMode="auto">
            <a:xfrm>
              <a:off x="2872" y="2149"/>
              <a:ext cx="60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X1Y1</a:t>
              </a:r>
              <a:endParaRPr lang="en-US" altLang="zh-TW"/>
            </a:p>
          </p:txBody>
        </p:sp>
        <p:sp>
          <p:nvSpPr>
            <p:cNvPr id="51215" name="Rectangle 14"/>
            <p:cNvSpPr>
              <a:spLocks noChangeArrowheads="1"/>
            </p:cNvSpPr>
            <p:nvPr/>
          </p:nvSpPr>
          <p:spPr bwMode="auto">
            <a:xfrm>
              <a:off x="3972" y="2149"/>
              <a:ext cx="60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X1Y2</a:t>
              </a:r>
              <a:endParaRPr lang="en-US" altLang="zh-TW"/>
            </a:p>
          </p:txBody>
        </p:sp>
        <p:sp>
          <p:nvSpPr>
            <p:cNvPr id="51216" name="Rectangle 15"/>
            <p:cNvSpPr>
              <a:spLocks noChangeArrowheads="1"/>
            </p:cNvSpPr>
            <p:nvPr/>
          </p:nvSpPr>
          <p:spPr bwMode="auto">
            <a:xfrm>
              <a:off x="5072" y="2149"/>
              <a:ext cx="60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X1Y3</a:t>
              </a:r>
              <a:endParaRPr lang="en-US" altLang="zh-TW"/>
            </a:p>
          </p:txBody>
        </p:sp>
        <p:sp>
          <p:nvSpPr>
            <p:cNvPr id="51217" name="Rectangle 16"/>
            <p:cNvSpPr>
              <a:spLocks noChangeArrowheads="1"/>
            </p:cNvSpPr>
            <p:nvPr/>
          </p:nvSpPr>
          <p:spPr bwMode="auto">
            <a:xfrm>
              <a:off x="428" y="2485"/>
              <a:ext cx="303"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No</a:t>
              </a:r>
              <a:endParaRPr lang="en-US" altLang="zh-TW"/>
            </a:p>
          </p:txBody>
        </p:sp>
        <p:sp>
          <p:nvSpPr>
            <p:cNvPr id="51218" name="Rectangle 17"/>
            <p:cNvSpPr>
              <a:spLocks noChangeArrowheads="1"/>
            </p:cNvSpPr>
            <p:nvPr/>
          </p:nvSpPr>
          <p:spPr bwMode="auto">
            <a:xfrm>
              <a:off x="2872" y="2485"/>
              <a:ext cx="60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X2Y1</a:t>
              </a:r>
              <a:endParaRPr lang="en-US" altLang="zh-TW"/>
            </a:p>
          </p:txBody>
        </p:sp>
        <p:sp>
          <p:nvSpPr>
            <p:cNvPr id="51219" name="Rectangle 18"/>
            <p:cNvSpPr>
              <a:spLocks noChangeArrowheads="1"/>
            </p:cNvSpPr>
            <p:nvPr/>
          </p:nvSpPr>
          <p:spPr bwMode="auto">
            <a:xfrm>
              <a:off x="3972" y="2485"/>
              <a:ext cx="60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X2Y2</a:t>
              </a:r>
              <a:endParaRPr lang="en-US" altLang="zh-TW"/>
            </a:p>
          </p:txBody>
        </p:sp>
        <p:sp>
          <p:nvSpPr>
            <p:cNvPr id="51220" name="Rectangle 19"/>
            <p:cNvSpPr>
              <a:spLocks noChangeArrowheads="1"/>
            </p:cNvSpPr>
            <p:nvPr/>
          </p:nvSpPr>
          <p:spPr bwMode="auto">
            <a:xfrm>
              <a:off x="5072" y="2485"/>
              <a:ext cx="606"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3100"/>
                <a:t>X2Y3</a:t>
              </a:r>
              <a:endParaRPr lang="en-US" altLang="zh-TW"/>
            </a:p>
          </p:txBody>
        </p:sp>
        <p:sp>
          <p:nvSpPr>
            <p:cNvPr id="51221" name="Line 20"/>
            <p:cNvSpPr>
              <a:spLocks noChangeShapeType="1"/>
            </p:cNvSpPr>
            <p:nvPr/>
          </p:nvSpPr>
          <p:spPr bwMode="auto">
            <a:xfrm>
              <a:off x="382" y="1767"/>
              <a:ext cx="2444" cy="0"/>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22" name="Rectangle 21"/>
            <p:cNvSpPr>
              <a:spLocks noChangeArrowheads="1"/>
            </p:cNvSpPr>
            <p:nvPr/>
          </p:nvSpPr>
          <p:spPr bwMode="auto">
            <a:xfrm>
              <a:off x="382" y="1767"/>
              <a:ext cx="2444"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23" name="Line 22"/>
            <p:cNvSpPr>
              <a:spLocks noChangeShapeType="1"/>
            </p:cNvSpPr>
            <p:nvPr/>
          </p:nvSpPr>
          <p:spPr bwMode="auto">
            <a:xfrm>
              <a:off x="2826" y="1431"/>
              <a:ext cx="0" cy="336"/>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24" name="Rectangle 23"/>
            <p:cNvSpPr>
              <a:spLocks noChangeArrowheads="1"/>
            </p:cNvSpPr>
            <p:nvPr/>
          </p:nvSpPr>
          <p:spPr bwMode="auto">
            <a:xfrm>
              <a:off x="2826" y="1431"/>
              <a:ext cx="15" cy="33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25" name="Line 24"/>
            <p:cNvSpPr>
              <a:spLocks noChangeShapeType="1"/>
            </p:cNvSpPr>
            <p:nvPr/>
          </p:nvSpPr>
          <p:spPr bwMode="auto">
            <a:xfrm>
              <a:off x="3926" y="1431"/>
              <a:ext cx="0" cy="15"/>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26" name="Rectangle 25"/>
            <p:cNvSpPr>
              <a:spLocks noChangeArrowheads="1"/>
            </p:cNvSpPr>
            <p:nvPr/>
          </p:nvSpPr>
          <p:spPr bwMode="auto">
            <a:xfrm>
              <a:off x="3926" y="1431"/>
              <a:ext cx="15"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27" name="Line 26"/>
            <p:cNvSpPr>
              <a:spLocks noChangeShapeType="1"/>
            </p:cNvSpPr>
            <p:nvPr/>
          </p:nvSpPr>
          <p:spPr bwMode="auto">
            <a:xfrm>
              <a:off x="5026" y="1431"/>
              <a:ext cx="0" cy="336"/>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28" name="Rectangle 27"/>
            <p:cNvSpPr>
              <a:spLocks noChangeArrowheads="1"/>
            </p:cNvSpPr>
            <p:nvPr/>
          </p:nvSpPr>
          <p:spPr bwMode="auto">
            <a:xfrm>
              <a:off x="5026" y="1431"/>
              <a:ext cx="15" cy="33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29" name="Line 28"/>
            <p:cNvSpPr>
              <a:spLocks noChangeShapeType="1"/>
            </p:cNvSpPr>
            <p:nvPr/>
          </p:nvSpPr>
          <p:spPr bwMode="auto">
            <a:xfrm>
              <a:off x="2826" y="1767"/>
              <a:ext cx="331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30" name="Rectangle 29"/>
            <p:cNvSpPr>
              <a:spLocks noChangeArrowheads="1"/>
            </p:cNvSpPr>
            <p:nvPr/>
          </p:nvSpPr>
          <p:spPr bwMode="auto">
            <a:xfrm>
              <a:off x="2826" y="1767"/>
              <a:ext cx="3315"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31" name="Line 30"/>
            <p:cNvSpPr>
              <a:spLocks noChangeShapeType="1"/>
            </p:cNvSpPr>
            <p:nvPr/>
          </p:nvSpPr>
          <p:spPr bwMode="auto">
            <a:xfrm>
              <a:off x="6126" y="1431"/>
              <a:ext cx="0" cy="336"/>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32" name="Rectangle 31"/>
            <p:cNvSpPr>
              <a:spLocks noChangeArrowheads="1"/>
            </p:cNvSpPr>
            <p:nvPr/>
          </p:nvSpPr>
          <p:spPr bwMode="auto">
            <a:xfrm>
              <a:off x="6126" y="1431"/>
              <a:ext cx="15" cy="33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33" name="Line 32"/>
            <p:cNvSpPr>
              <a:spLocks noChangeShapeType="1"/>
            </p:cNvSpPr>
            <p:nvPr/>
          </p:nvSpPr>
          <p:spPr bwMode="auto">
            <a:xfrm>
              <a:off x="382" y="1431"/>
              <a:ext cx="1" cy="1359"/>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34" name="Rectangle 33"/>
            <p:cNvSpPr>
              <a:spLocks noChangeArrowheads="1"/>
            </p:cNvSpPr>
            <p:nvPr/>
          </p:nvSpPr>
          <p:spPr bwMode="auto">
            <a:xfrm>
              <a:off x="382" y="1431"/>
              <a:ext cx="15" cy="137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35" name="Line 34"/>
            <p:cNvSpPr>
              <a:spLocks noChangeShapeType="1"/>
            </p:cNvSpPr>
            <p:nvPr/>
          </p:nvSpPr>
          <p:spPr bwMode="auto">
            <a:xfrm>
              <a:off x="2826" y="1782"/>
              <a:ext cx="1" cy="100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36" name="Rectangle 35"/>
            <p:cNvSpPr>
              <a:spLocks noChangeArrowheads="1"/>
            </p:cNvSpPr>
            <p:nvPr/>
          </p:nvSpPr>
          <p:spPr bwMode="auto">
            <a:xfrm>
              <a:off x="2826" y="1782"/>
              <a:ext cx="15" cy="10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37" name="Line 36"/>
            <p:cNvSpPr>
              <a:spLocks noChangeShapeType="1"/>
            </p:cNvSpPr>
            <p:nvPr/>
          </p:nvSpPr>
          <p:spPr bwMode="auto">
            <a:xfrm>
              <a:off x="3926" y="1782"/>
              <a:ext cx="1" cy="100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38" name="Rectangle 37"/>
            <p:cNvSpPr>
              <a:spLocks noChangeArrowheads="1"/>
            </p:cNvSpPr>
            <p:nvPr/>
          </p:nvSpPr>
          <p:spPr bwMode="auto">
            <a:xfrm>
              <a:off x="3926" y="1782"/>
              <a:ext cx="15" cy="10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39" name="Line 38"/>
            <p:cNvSpPr>
              <a:spLocks noChangeShapeType="1"/>
            </p:cNvSpPr>
            <p:nvPr/>
          </p:nvSpPr>
          <p:spPr bwMode="auto">
            <a:xfrm>
              <a:off x="5026" y="1782"/>
              <a:ext cx="1" cy="100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40" name="Rectangle 39"/>
            <p:cNvSpPr>
              <a:spLocks noChangeArrowheads="1"/>
            </p:cNvSpPr>
            <p:nvPr/>
          </p:nvSpPr>
          <p:spPr bwMode="auto">
            <a:xfrm>
              <a:off x="5026" y="1782"/>
              <a:ext cx="15" cy="10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41" name="Line 40"/>
            <p:cNvSpPr>
              <a:spLocks noChangeShapeType="1"/>
            </p:cNvSpPr>
            <p:nvPr/>
          </p:nvSpPr>
          <p:spPr bwMode="auto">
            <a:xfrm>
              <a:off x="6126" y="1782"/>
              <a:ext cx="1" cy="1008"/>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42" name="Rectangle 41"/>
            <p:cNvSpPr>
              <a:spLocks noChangeArrowheads="1"/>
            </p:cNvSpPr>
            <p:nvPr/>
          </p:nvSpPr>
          <p:spPr bwMode="auto">
            <a:xfrm>
              <a:off x="6126" y="1782"/>
              <a:ext cx="15" cy="10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43" name="Line 42"/>
            <p:cNvSpPr>
              <a:spLocks noChangeShapeType="1"/>
            </p:cNvSpPr>
            <p:nvPr/>
          </p:nvSpPr>
          <p:spPr bwMode="auto">
            <a:xfrm>
              <a:off x="382" y="1431"/>
              <a:ext cx="5759"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44" name="Rectangle 43"/>
            <p:cNvSpPr>
              <a:spLocks noChangeArrowheads="1"/>
            </p:cNvSpPr>
            <p:nvPr/>
          </p:nvSpPr>
          <p:spPr bwMode="auto">
            <a:xfrm>
              <a:off x="382" y="1431"/>
              <a:ext cx="5774"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45" name="Line 44"/>
            <p:cNvSpPr>
              <a:spLocks noChangeShapeType="1"/>
            </p:cNvSpPr>
            <p:nvPr/>
          </p:nvSpPr>
          <p:spPr bwMode="auto">
            <a:xfrm>
              <a:off x="6141" y="1767"/>
              <a:ext cx="1"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46" name="Rectangle 45"/>
            <p:cNvSpPr>
              <a:spLocks noChangeArrowheads="1"/>
            </p:cNvSpPr>
            <p:nvPr/>
          </p:nvSpPr>
          <p:spPr bwMode="auto">
            <a:xfrm>
              <a:off x="6141" y="1767"/>
              <a:ext cx="15"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47" name="Line 46"/>
            <p:cNvSpPr>
              <a:spLocks noChangeShapeType="1"/>
            </p:cNvSpPr>
            <p:nvPr/>
          </p:nvSpPr>
          <p:spPr bwMode="auto">
            <a:xfrm>
              <a:off x="382" y="2103"/>
              <a:ext cx="5759"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48" name="Rectangle 47"/>
            <p:cNvSpPr>
              <a:spLocks noChangeArrowheads="1"/>
            </p:cNvSpPr>
            <p:nvPr/>
          </p:nvSpPr>
          <p:spPr bwMode="auto">
            <a:xfrm>
              <a:off x="382" y="2103"/>
              <a:ext cx="5774"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49" name="Line 48"/>
            <p:cNvSpPr>
              <a:spLocks noChangeShapeType="1"/>
            </p:cNvSpPr>
            <p:nvPr/>
          </p:nvSpPr>
          <p:spPr bwMode="auto">
            <a:xfrm>
              <a:off x="382" y="2439"/>
              <a:ext cx="5759"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50" name="Rectangle 49"/>
            <p:cNvSpPr>
              <a:spLocks noChangeArrowheads="1"/>
            </p:cNvSpPr>
            <p:nvPr/>
          </p:nvSpPr>
          <p:spPr bwMode="auto">
            <a:xfrm>
              <a:off x="382" y="2439"/>
              <a:ext cx="5774"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51251" name="Line 50"/>
            <p:cNvSpPr>
              <a:spLocks noChangeShapeType="1"/>
            </p:cNvSpPr>
            <p:nvPr/>
          </p:nvSpPr>
          <p:spPr bwMode="auto">
            <a:xfrm>
              <a:off x="382" y="2775"/>
              <a:ext cx="5759" cy="1"/>
            </a:xfrm>
            <a:prstGeom prst="line">
              <a:avLst/>
            </a:prstGeom>
            <a:noFill/>
            <a:ln w="0">
              <a:solidFill>
                <a:srgbClr val="C0C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51252" name="Rectangle 51"/>
            <p:cNvSpPr>
              <a:spLocks noChangeArrowheads="1"/>
            </p:cNvSpPr>
            <p:nvPr/>
          </p:nvSpPr>
          <p:spPr bwMode="auto">
            <a:xfrm>
              <a:off x="382" y="2775"/>
              <a:ext cx="5774" cy="1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頁尾版面配置區 1"/>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52227" name="投影片編號版面配置區 2"/>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0B03931-8CE3-43C6-AC72-633631FDEABE}" type="slidenum">
              <a:rPr lang="en-US" altLang="zh-TW" sz="1400">
                <a:solidFill>
                  <a:srgbClr val="333399"/>
                </a:solidFill>
              </a:rPr>
              <a:pPr/>
              <a:t>33</a:t>
            </a:fld>
            <a:endParaRPr lang="en-US" altLang="zh-TW" sz="1400">
              <a:solidFill>
                <a:srgbClr val="333399"/>
              </a:solidFill>
            </a:endParaRPr>
          </a:p>
        </p:txBody>
      </p:sp>
      <p:sp>
        <p:nvSpPr>
          <p:cNvPr id="52228" name="Rectangle 2"/>
          <p:cNvSpPr>
            <a:spLocks noChangeArrowheads="1"/>
          </p:cNvSpPr>
          <p:nvPr/>
        </p:nvSpPr>
        <p:spPr bwMode="auto">
          <a:xfrm>
            <a:off x="1171575" y="2271713"/>
            <a:ext cx="8562975" cy="3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473075" indent="-473075">
              <a:spcBef>
                <a:spcPct val="30000"/>
              </a:spcBef>
              <a:buClr>
                <a:schemeClr val="accent2"/>
              </a:buClr>
              <a:buFont typeface="Wingdings" panose="05000000000000000000" pitchFamily="2" charset="2"/>
              <a:buBlip>
                <a:blip r:embed="rId2"/>
              </a:buBlip>
              <a:defRPr kumimoji="1" sz="3200">
                <a:solidFill>
                  <a:srgbClr val="000099"/>
                </a:solidFill>
                <a:latin typeface="Times New Roman" panose="02020603050405020304" pitchFamily="18" charset="0"/>
                <a:ea typeface="標楷體" panose="03000509000000000000" pitchFamily="65" charset="-120"/>
              </a:defRPr>
            </a:lvl1pPr>
            <a:lvl2pPr marL="1050925" indent="-387350">
              <a:spcBef>
                <a:spcPct val="20000"/>
              </a:spcBef>
              <a:buClr>
                <a:schemeClr val="hlink"/>
              </a:buClr>
              <a:buFont typeface="Webdings" panose="05030102010509060703" pitchFamily="18" charset="2"/>
              <a:buBlip>
                <a:blip r:embed="rId3"/>
              </a:buBlip>
              <a:defRPr kumimoji="1" sz="2800">
                <a:solidFill>
                  <a:schemeClr val="tx1"/>
                </a:solidFill>
                <a:latin typeface="Times New Roman" panose="02020603050405020304" pitchFamily="18" charset="0"/>
                <a:ea typeface="新細明體" panose="02020500000000000000" pitchFamily="18" charset="-120"/>
              </a:defRPr>
            </a:lvl2pPr>
            <a:lvl3pPr marL="1616075" indent="-374650">
              <a:spcBef>
                <a:spcPct val="20000"/>
              </a:spcBef>
              <a:buFont typeface="Wingdings" panose="05000000000000000000" pitchFamily="2" charset="2"/>
              <a:buBlip>
                <a:blip r:embed="rId4"/>
              </a:buBlip>
              <a:defRPr kumimoji="1" sz="2400">
                <a:solidFill>
                  <a:schemeClr val="folHlink"/>
                </a:solidFill>
                <a:latin typeface="Times New Roman" panose="02020603050405020304" pitchFamily="18" charset="0"/>
                <a:ea typeface="新細明體" panose="02020500000000000000" pitchFamily="18" charset="-120"/>
              </a:defRPr>
            </a:lvl3pPr>
            <a:lvl4pPr marL="2193925" indent="-38735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613025" indent="-228600">
              <a:spcBef>
                <a:spcPct val="20000"/>
              </a:spcBef>
              <a:buBlip>
                <a:blip r:embed="rId4"/>
              </a:buBlip>
              <a:defRPr kumimoji="1" sz="2000">
                <a:solidFill>
                  <a:schemeClr val="folHlink"/>
                </a:solidFill>
                <a:latin typeface="Times New Roman" panose="02020603050405020304" pitchFamily="18" charset="0"/>
                <a:ea typeface="新細明體" panose="02020500000000000000" pitchFamily="18" charset="-120"/>
              </a:defRPr>
            </a:lvl5pPr>
            <a:lvl6pPr marL="30702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6pPr>
            <a:lvl7pPr marL="35274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7pPr>
            <a:lvl8pPr marL="39846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8pPr>
            <a:lvl9pPr marL="44418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9pPr>
          </a:lstStyle>
          <a:p>
            <a:pPr eaLnBrk="1" hangingPunct="1">
              <a:spcBef>
                <a:spcPct val="60000"/>
              </a:spcBef>
            </a:pPr>
            <a:r>
              <a:rPr lang="en-US" altLang="zh-TW"/>
              <a:t>Non Equivalent Control Group Design</a:t>
            </a:r>
          </a:p>
          <a:p>
            <a:pPr eaLnBrk="1" hangingPunct="1">
              <a:spcBef>
                <a:spcPct val="60000"/>
              </a:spcBef>
            </a:pPr>
            <a:r>
              <a:rPr lang="en-US" altLang="zh-TW"/>
              <a:t>Separate Sample Pretest-Posttest Design</a:t>
            </a:r>
          </a:p>
          <a:p>
            <a:pPr eaLnBrk="1" hangingPunct="1">
              <a:spcBef>
                <a:spcPct val="60000"/>
              </a:spcBef>
            </a:pPr>
            <a:r>
              <a:rPr lang="en-US" altLang="zh-TW"/>
              <a:t>Group Time Series Design</a:t>
            </a:r>
          </a:p>
        </p:txBody>
      </p:sp>
      <p:sp>
        <p:nvSpPr>
          <p:cNvPr id="52229" name="Rectangle 3"/>
          <p:cNvSpPr>
            <a:spLocks noGrp="1" noChangeArrowheads="1"/>
          </p:cNvSpPr>
          <p:nvPr>
            <p:ph type="title" idx="4294967295"/>
          </p:nvPr>
        </p:nvSpPr>
        <p:spPr/>
        <p:txBody>
          <a:bodyPr/>
          <a:lstStyle/>
          <a:p>
            <a:pPr eaLnBrk="1" hangingPunct="1"/>
            <a:r>
              <a:rPr lang="en-US" altLang="zh-TW" sz="3600" dirty="0" smtClean="0"/>
              <a:t>Field Experiments: </a:t>
            </a:r>
            <a:br>
              <a:rPr lang="en-US" altLang="zh-TW" sz="3600" dirty="0" smtClean="0"/>
            </a:br>
            <a:r>
              <a:rPr lang="en-US" altLang="zh-TW" sz="3600" dirty="0" smtClean="0"/>
              <a:t>Quasi- or Semi-Experiments</a:t>
            </a:r>
            <a:endParaRPr lang="en-US" altLang="zh-TW"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5325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44059B3-5D7E-4E1A-986B-0118A872616B}" type="slidenum">
              <a:rPr lang="en-US" altLang="zh-TW" sz="1400">
                <a:solidFill>
                  <a:srgbClr val="333399"/>
                </a:solidFill>
              </a:rPr>
              <a:pPr/>
              <a:t>34</a:t>
            </a:fld>
            <a:endParaRPr lang="en-US" altLang="zh-TW" sz="1400">
              <a:solidFill>
                <a:srgbClr val="333399"/>
              </a:solidFill>
            </a:endParaRPr>
          </a:p>
        </p:txBody>
      </p:sp>
      <p:pic>
        <p:nvPicPr>
          <p:cNvPr id="53252" name="Picture 2" descr="20840RTYRGB6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57838" y="1895475"/>
            <a:ext cx="4295775" cy="3848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3" name="Rectangle 3"/>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Nonequivalent Control Group Design</a:t>
            </a:r>
          </a:p>
        </p:txBody>
      </p:sp>
      <p:sp>
        <p:nvSpPr>
          <p:cNvPr id="53254" name="Rectangle 4"/>
          <p:cNvSpPr>
            <a:spLocks noChangeArrowheads="1"/>
          </p:cNvSpPr>
          <p:nvPr/>
        </p:nvSpPr>
        <p:spPr bwMode="auto">
          <a:xfrm>
            <a:off x="622300" y="2790825"/>
            <a:ext cx="5356225" cy="1792288"/>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1</a:t>
            </a:r>
            <a:r>
              <a:rPr kumimoji="0" lang="en-US" altLang="zh-TW" sz="3600" b="1" dirty="0">
                <a:latin typeface="Arial" panose="020B0604020202020204" pitchFamily="34" charset="0"/>
              </a:rPr>
              <a:t>		X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2</a:t>
            </a:r>
            <a:endParaRPr kumimoji="0" lang="en-US" altLang="zh-TW" sz="3600" b="1" baseline="-25000" dirty="0">
              <a:latin typeface="Arial" panose="020B0604020202020204" pitchFamily="34" charset="0"/>
            </a:endParaRPr>
          </a:p>
          <a:p>
            <a:pPr algn="ctr" eaLnBrk="1" hangingPunct="1"/>
            <a:r>
              <a:rPr kumimoji="0" lang="en-US" altLang="zh-TW" sz="3600" b="1" dirty="0">
                <a:latin typeface="Arial" panose="020B0604020202020204" pitchFamily="34" charset="0"/>
              </a:rPr>
              <a:t>		</a:t>
            </a:r>
            <a:endParaRPr kumimoji="0" lang="en-US" altLang="zh-TW" sz="3600" b="1" dirty="0" smtClean="0">
              <a:latin typeface="Arial" panose="020B0604020202020204" pitchFamily="34" charset="0"/>
            </a:endParaRPr>
          </a:p>
          <a:p>
            <a:pPr algn="ctr" eaLnBrk="1" hangingPunct="1"/>
            <a:r>
              <a:rPr kumimoji="0" lang="en-US" altLang="zh-TW" sz="3600" b="1" dirty="0" smtClean="0">
                <a:latin typeface="Arial" panose="020B0604020202020204" pitchFamily="34" charset="0"/>
              </a:rPr>
              <a:t>	</a:t>
            </a:r>
            <a:r>
              <a:rPr kumimoji="0" lang="en-US" altLang="zh-TW" sz="3600" b="1" dirty="0" err="1" smtClean="0">
                <a:latin typeface="Arial" panose="020B0604020202020204" pitchFamily="34" charset="0"/>
              </a:rPr>
              <a:t>O</a:t>
            </a:r>
            <a:r>
              <a:rPr kumimoji="0" lang="en-US" altLang="zh-TW" sz="3600" b="1" baseline="-25000" dirty="0" err="1" smtClean="0">
                <a:latin typeface="Arial" panose="020B0604020202020204" pitchFamily="34" charset="0"/>
              </a:rPr>
              <a:t>3</a:t>
            </a:r>
            <a:r>
              <a:rPr kumimoji="0" lang="en-US" altLang="zh-TW" sz="3600" b="1" dirty="0">
                <a:latin typeface="Arial" panose="020B0604020202020204" pitchFamily="34" charset="0"/>
              </a:rPr>
              <a:t>	</a:t>
            </a:r>
            <a:r>
              <a:rPr kumimoji="0" lang="en-US" altLang="zh-TW" sz="3600" b="1" baseline="-25000"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4</a:t>
            </a:r>
            <a:r>
              <a:rPr kumimoji="0" lang="en-US" altLang="zh-TW" sz="3600" b="1" dirty="0">
                <a:latin typeface="Arial" panose="020B0604020202020204" pitchFamily="34" charset="0"/>
              </a:rPr>
              <a:t>		    </a:t>
            </a:r>
          </a:p>
        </p:txBody>
      </p:sp>
      <p:sp>
        <p:nvSpPr>
          <p:cNvPr id="719877" name="AutoShape 5"/>
          <p:cNvSpPr>
            <a:spLocks noChangeArrowheads="1"/>
          </p:cNvSpPr>
          <p:nvPr/>
        </p:nvSpPr>
        <p:spPr bwMode="auto">
          <a:xfrm>
            <a:off x="0" y="6445250"/>
            <a:ext cx="2525713" cy="40005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1800" b="1">
                <a:latin typeface="Arial" panose="020B0604020202020204" pitchFamily="34" charset="0"/>
              </a:rPr>
              <a:t>Field experiment</a:t>
            </a:r>
          </a:p>
        </p:txBody>
      </p:sp>
      <p:cxnSp>
        <p:nvCxnSpPr>
          <p:cNvPr id="3" name="直線接點 2"/>
          <p:cNvCxnSpPr/>
          <p:nvPr/>
        </p:nvCxnSpPr>
        <p:spPr bwMode="auto">
          <a:xfrm>
            <a:off x="1032694" y="3710682"/>
            <a:ext cx="452514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文字方塊 3"/>
          <p:cNvSpPr txBox="1"/>
          <p:nvPr/>
        </p:nvSpPr>
        <p:spPr>
          <a:xfrm>
            <a:off x="868033" y="4990899"/>
            <a:ext cx="4269117" cy="1200329"/>
          </a:xfrm>
          <a:prstGeom prst="rect">
            <a:avLst/>
          </a:prstGeom>
          <a:noFill/>
        </p:spPr>
        <p:txBody>
          <a:bodyPr wrap="none" rtlCol="0">
            <a:spAutoFit/>
          </a:bodyPr>
          <a:lstStyle/>
          <a:p>
            <a:r>
              <a:rPr lang="en-US" altLang="zh-TW" dirty="0" smtClean="0"/>
              <a:t>No random assignment to groups</a:t>
            </a:r>
          </a:p>
          <a:p>
            <a:pPr marL="342900" indent="-342900">
              <a:buFontTx/>
              <a:buChar char="-"/>
            </a:pPr>
            <a:r>
              <a:rPr lang="en-US" altLang="zh-TW" dirty="0" smtClean="0"/>
              <a:t>Problem with selection</a:t>
            </a:r>
          </a:p>
          <a:p>
            <a:pPr marL="342900" indent="-342900">
              <a:buFontTx/>
              <a:buChar char="-"/>
            </a:pPr>
            <a:r>
              <a:rPr lang="en-US" altLang="zh-TW" dirty="0" smtClean="0"/>
              <a:t>Uncontrollable contamination</a:t>
            </a:r>
            <a:endParaRPr lang="zh-TW" altLang="en-US" dirty="0"/>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9877"/>
                                        </p:tgtEl>
                                        <p:attrNameLst>
                                          <p:attrName>style.visibility</p:attrName>
                                        </p:attrNameLst>
                                      </p:cBhvr>
                                      <p:to>
                                        <p:strVal val="visible"/>
                                      </p:to>
                                    </p:set>
                                    <p:animEffect transition="in" filter="blinds(horizontal)">
                                      <p:cBhvr>
                                        <p:cTn id="7" dur="500"/>
                                        <p:tgtEl>
                                          <p:spTgt spid="71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55299"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44654F6-E270-4CF2-A31D-B0D7A469C96D}" type="slidenum">
              <a:rPr lang="en-US" altLang="zh-TW" sz="1400">
                <a:solidFill>
                  <a:srgbClr val="333399"/>
                </a:solidFill>
              </a:rPr>
              <a:pPr/>
              <a:t>35</a:t>
            </a:fld>
            <a:endParaRPr lang="en-US" altLang="zh-TW" sz="1400">
              <a:solidFill>
                <a:srgbClr val="333399"/>
              </a:solidFill>
            </a:endParaRPr>
          </a:p>
        </p:txBody>
      </p:sp>
      <p:sp>
        <p:nvSpPr>
          <p:cNvPr id="55300"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Separate Sample Pretest-Posttest Design</a:t>
            </a:r>
          </a:p>
        </p:txBody>
      </p:sp>
      <p:sp>
        <p:nvSpPr>
          <p:cNvPr id="55301" name="Rectangle 3"/>
          <p:cNvSpPr>
            <a:spLocks noChangeArrowheads="1"/>
          </p:cNvSpPr>
          <p:nvPr/>
        </p:nvSpPr>
        <p:spPr bwMode="auto">
          <a:xfrm>
            <a:off x="456630" y="1766466"/>
            <a:ext cx="7724775" cy="1978025"/>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3600" b="1" dirty="0" smtClean="0">
                <a:latin typeface="Arial" panose="020B0604020202020204" pitchFamily="34" charset="0"/>
              </a:rPr>
              <a:t> </a:t>
            </a:r>
            <a:r>
              <a:rPr kumimoji="0" lang="en-US" altLang="zh-TW" sz="3600" b="1" dirty="0" err="1" smtClean="0">
                <a:latin typeface="Arial" panose="020B0604020202020204" pitchFamily="34" charset="0"/>
              </a:rPr>
              <a:t>O</a:t>
            </a:r>
            <a:r>
              <a:rPr kumimoji="0" lang="en-US" altLang="zh-TW" sz="3600" b="1" baseline="-25000" dirty="0" err="1" smtClean="0">
                <a:latin typeface="Arial" panose="020B0604020202020204" pitchFamily="34" charset="0"/>
              </a:rPr>
              <a:t>1</a:t>
            </a:r>
            <a:r>
              <a:rPr kumimoji="0" lang="en-US" altLang="zh-TW" sz="3600" b="1" dirty="0">
                <a:latin typeface="Arial" panose="020B0604020202020204" pitchFamily="34" charset="0"/>
              </a:rPr>
              <a:t>		</a:t>
            </a:r>
            <a:r>
              <a:rPr kumimoji="0" lang="en-US" altLang="zh-TW" sz="3600" b="1" dirty="0" smtClean="0">
                <a:latin typeface="Arial" panose="020B0604020202020204" pitchFamily="34" charset="0"/>
              </a:rPr>
              <a:t> (</a:t>
            </a:r>
            <a:r>
              <a:rPr kumimoji="0" lang="en-US" altLang="zh-TW" sz="3600" b="1" dirty="0">
                <a:latin typeface="Arial" panose="020B0604020202020204" pitchFamily="34" charset="0"/>
              </a:rPr>
              <a:t>X)			</a:t>
            </a:r>
            <a:endParaRPr kumimoji="0" lang="en-US" altLang="zh-TW" sz="3600" b="1" baseline="-25000" dirty="0">
              <a:latin typeface="Arial" panose="020B0604020202020204" pitchFamily="34" charset="0"/>
            </a:endParaRPr>
          </a:p>
          <a:p>
            <a:pPr algn="ctr" eaLnBrk="1" hangingPunct="1"/>
            <a:r>
              <a:rPr kumimoji="0" lang="en-US" altLang="zh-TW" sz="3600" b="1" dirty="0">
                <a:latin typeface="Arial" panose="020B0604020202020204" pitchFamily="34" charset="0"/>
              </a:rPr>
              <a:t>		</a:t>
            </a:r>
            <a:endParaRPr kumimoji="0" lang="en-US" altLang="zh-TW" sz="3600" b="1" dirty="0" smtClean="0">
              <a:latin typeface="Arial" panose="020B0604020202020204" pitchFamily="34" charset="0"/>
            </a:endParaRPr>
          </a:p>
          <a:p>
            <a:pPr algn="ctr" eaLnBrk="1" hangingPunct="1"/>
            <a:r>
              <a:rPr kumimoji="0" lang="en-US" altLang="zh-TW" sz="3600" b="1" dirty="0">
                <a:latin typeface="Arial" panose="020B0604020202020204" pitchFamily="34" charset="0"/>
              </a:rPr>
              <a:t>	</a:t>
            </a:r>
            <a:r>
              <a:rPr kumimoji="0" lang="en-US" altLang="zh-TW" sz="3600" dirty="0" smtClean="0">
                <a:solidFill>
                  <a:srgbClr val="FF0000"/>
                </a:solidFill>
                <a:latin typeface="Arial" panose="020B0604020202020204" pitchFamily="34" charset="0"/>
              </a:rPr>
              <a:t> 			</a:t>
            </a:r>
            <a:r>
              <a:rPr kumimoji="0" lang="en-US" altLang="zh-TW" sz="3600" b="1" dirty="0" smtClean="0">
                <a:latin typeface="Arial" panose="020B0604020202020204" pitchFamily="34" charset="0"/>
              </a:rPr>
              <a:t>X</a:t>
            </a:r>
            <a:r>
              <a:rPr kumimoji="0" lang="en-US" altLang="zh-TW" sz="3600" b="1" baseline="-25000"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2</a:t>
            </a:r>
            <a:r>
              <a:rPr kumimoji="0" lang="en-US" altLang="zh-TW" sz="3600" b="1" dirty="0">
                <a:latin typeface="Arial" panose="020B0604020202020204" pitchFamily="34" charset="0"/>
              </a:rPr>
              <a:t>		    </a:t>
            </a:r>
          </a:p>
        </p:txBody>
      </p:sp>
      <p:pic>
        <p:nvPicPr>
          <p:cNvPr id="55302" name="Picture 4" descr="20755RTYRGB6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61150" y="3833920"/>
            <a:ext cx="3335711" cy="2521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1925" name="AutoShape 5"/>
          <p:cNvSpPr>
            <a:spLocks noChangeArrowheads="1"/>
          </p:cNvSpPr>
          <p:nvPr/>
        </p:nvSpPr>
        <p:spPr bwMode="auto">
          <a:xfrm>
            <a:off x="0" y="6445250"/>
            <a:ext cx="2525713" cy="40005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1800" b="1">
                <a:latin typeface="Arial" panose="020B0604020202020204" pitchFamily="34" charset="0"/>
              </a:rPr>
              <a:t>Field experiment</a:t>
            </a:r>
          </a:p>
        </p:txBody>
      </p:sp>
      <p:cxnSp>
        <p:nvCxnSpPr>
          <p:cNvPr id="8" name="直線接點 7"/>
          <p:cNvCxnSpPr/>
          <p:nvPr/>
        </p:nvCxnSpPr>
        <p:spPr bwMode="auto">
          <a:xfrm>
            <a:off x="1248718" y="2774578"/>
            <a:ext cx="6264696"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1925"/>
                                        </p:tgtEl>
                                        <p:attrNameLst>
                                          <p:attrName>style.visibility</p:attrName>
                                        </p:attrNameLst>
                                      </p:cBhvr>
                                      <p:to>
                                        <p:strVal val="visible"/>
                                      </p:to>
                                    </p:set>
                                    <p:animEffect transition="in" filter="blinds(horizontal)">
                                      <p:cBhvr>
                                        <p:cTn id="7" dur="500"/>
                                        <p:tgtEl>
                                          <p:spTgt spid="72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5734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899DD18-386A-4A71-9384-F4BF55EBBE49}" type="slidenum">
              <a:rPr lang="en-US" altLang="zh-TW" sz="1400">
                <a:solidFill>
                  <a:srgbClr val="333399"/>
                </a:solidFill>
              </a:rPr>
              <a:pPr/>
              <a:t>36</a:t>
            </a:fld>
            <a:endParaRPr lang="en-US" altLang="zh-TW" sz="1400">
              <a:solidFill>
                <a:srgbClr val="333399"/>
              </a:solidFill>
            </a:endParaRPr>
          </a:p>
        </p:txBody>
      </p:sp>
      <p:sp>
        <p:nvSpPr>
          <p:cNvPr id="57348" name="Rectangle 2"/>
          <p:cNvSpPr>
            <a:spLocks noGrp="1" noChangeArrowheads="1"/>
          </p:cNvSpPr>
          <p:nvPr>
            <p:ph type="title"/>
          </p:nvPr>
        </p:nvSpPr>
        <p:spPr/>
        <p:txBody>
          <a:bodyPr/>
          <a:lstStyle/>
          <a:p>
            <a:pPr eaLnBrk="1" hangingPunct="1"/>
            <a:r>
              <a:rPr lang="en-US" altLang="zh-TW" sz="3600" smtClean="0">
                <a:ea typeface="新細明體" panose="02020500000000000000" pitchFamily="18" charset="-120"/>
              </a:rPr>
              <a:t>Group Time Series Design</a:t>
            </a:r>
          </a:p>
        </p:txBody>
      </p:sp>
      <p:sp>
        <p:nvSpPr>
          <p:cNvPr id="57349" name="Rectangle 3"/>
          <p:cNvSpPr>
            <a:spLocks noChangeArrowheads="1"/>
          </p:cNvSpPr>
          <p:nvPr/>
        </p:nvSpPr>
        <p:spPr bwMode="auto">
          <a:xfrm>
            <a:off x="908050" y="1692275"/>
            <a:ext cx="8596313" cy="2219325"/>
          </a:xfrm>
          <a:prstGeom prst="rect">
            <a:avLst/>
          </a:prstGeom>
          <a:solidFill>
            <a:srgbClr val="FFDD99"/>
          </a:solidFill>
          <a:ln>
            <a:noFill/>
          </a:ln>
          <a:effectLst/>
          <a:extLs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69373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kumimoji="0" lang="en-US" altLang="zh-TW" sz="3600" b="1" dirty="0" err="1" smtClean="0">
                <a:latin typeface="Arial" panose="020B0604020202020204" pitchFamily="34" charset="0"/>
              </a:rPr>
              <a:t>O</a:t>
            </a:r>
            <a:r>
              <a:rPr kumimoji="0" lang="en-US" altLang="zh-TW" sz="3600" b="1" baseline="-25000" dirty="0" err="1" smtClean="0">
                <a:latin typeface="Arial" panose="020B0604020202020204" pitchFamily="34" charset="0"/>
              </a:rPr>
              <a:t>1</a:t>
            </a:r>
            <a:r>
              <a:rPr kumimoji="0" lang="en-US" altLang="zh-TW" sz="3600" b="1" dirty="0" smtClean="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2</a:t>
            </a:r>
            <a:r>
              <a:rPr kumimoji="0" lang="en-US" altLang="zh-TW" sz="3600" b="1"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3</a:t>
            </a:r>
            <a:r>
              <a:rPr kumimoji="0" lang="en-US" altLang="zh-TW" sz="3600" b="1" dirty="0">
                <a:latin typeface="Arial" panose="020B0604020202020204" pitchFamily="34" charset="0"/>
              </a:rPr>
              <a:t>  X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4</a:t>
            </a:r>
            <a:r>
              <a:rPr kumimoji="0" lang="en-US" altLang="zh-TW" sz="3600" b="1"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5</a:t>
            </a:r>
            <a:r>
              <a:rPr kumimoji="0" lang="en-US" altLang="zh-TW" sz="3600" b="1"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6</a:t>
            </a:r>
            <a:endParaRPr kumimoji="0" lang="en-US" altLang="zh-TW" sz="3600" b="1" baseline="-25000" dirty="0">
              <a:latin typeface="Arial" panose="020B0604020202020204" pitchFamily="34" charset="0"/>
            </a:endParaRPr>
          </a:p>
          <a:p>
            <a:pPr eaLnBrk="1" hangingPunct="1"/>
            <a:endParaRPr kumimoji="0" lang="en-US" altLang="zh-TW" sz="3600" b="1" dirty="0" smtClean="0">
              <a:latin typeface="Arial" panose="020B0604020202020204" pitchFamily="34" charset="0"/>
            </a:endParaRPr>
          </a:p>
          <a:p>
            <a:pPr eaLnBrk="1" hangingPunct="1"/>
            <a:r>
              <a:rPr kumimoji="0" lang="en-US" altLang="zh-TW" sz="3600" b="1" dirty="0" err="1" smtClean="0">
                <a:latin typeface="Arial" panose="020B0604020202020204" pitchFamily="34" charset="0"/>
              </a:rPr>
              <a:t>O</a:t>
            </a:r>
            <a:r>
              <a:rPr kumimoji="0" lang="en-US" altLang="zh-TW" sz="3600" b="1" baseline="-25000" dirty="0" err="1" smtClean="0">
                <a:latin typeface="Arial" panose="020B0604020202020204" pitchFamily="34" charset="0"/>
              </a:rPr>
              <a:t>7</a:t>
            </a:r>
            <a:r>
              <a:rPr kumimoji="0" lang="en-US" altLang="zh-TW" sz="3600" b="1" dirty="0" smtClean="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8</a:t>
            </a:r>
            <a:r>
              <a:rPr kumimoji="0" lang="en-US" altLang="zh-TW" sz="3600" b="1"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9</a:t>
            </a:r>
            <a:r>
              <a:rPr kumimoji="0" lang="en-US" altLang="zh-TW" sz="3600" b="1"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10</a:t>
            </a:r>
            <a:r>
              <a:rPr kumimoji="0" lang="en-US" altLang="zh-TW" sz="3600" b="1"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11</a:t>
            </a:r>
            <a:r>
              <a:rPr kumimoji="0" lang="en-US" altLang="zh-TW" sz="3600" b="1" dirty="0">
                <a:latin typeface="Arial" panose="020B0604020202020204" pitchFamily="34" charset="0"/>
              </a:rPr>
              <a:t>  </a:t>
            </a:r>
            <a:r>
              <a:rPr kumimoji="0" lang="en-US" altLang="zh-TW" sz="3600" b="1" dirty="0" err="1">
                <a:latin typeface="Arial" panose="020B0604020202020204" pitchFamily="34" charset="0"/>
              </a:rPr>
              <a:t>O</a:t>
            </a:r>
            <a:r>
              <a:rPr kumimoji="0" lang="en-US" altLang="zh-TW" sz="3600" b="1" baseline="-25000" dirty="0" err="1">
                <a:latin typeface="Arial" panose="020B0604020202020204" pitchFamily="34" charset="0"/>
              </a:rPr>
              <a:t>12</a:t>
            </a:r>
            <a:endParaRPr kumimoji="0" lang="en-US" altLang="zh-TW" sz="3600" b="1" baseline="-25000" dirty="0">
              <a:latin typeface="Arial" panose="020B0604020202020204" pitchFamily="34" charset="0"/>
            </a:endParaRPr>
          </a:p>
        </p:txBody>
      </p:sp>
      <p:sp>
        <p:nvSpPr>
          <p:cNvPr id="723972" name="AutoShape 4"/>
          <p:cNvSpPr>
            <a:spLocks noChangeArrowheads="1"/>
          </p:cNvSpPr>
          <p:nvPr/>
        </p:nvSpPr>
        <p:spPr bwMode="auto">
          <a:xfrm>
            <a:off x="0" y="6445250"/>
            <a:ext cx="2525713" cy="40005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sz="1800" b="1">
                <a:latin typeface="Arial" panose="020B0604020202020204" pitchFamily="34" charset="0"/>
              </a:rPr>
              <a:t>Field experiment</a:t>
            </a:r>
          </a:p>
        </p:txBody>
      </p:sp>
      <p:pic>
        <p:nvPicPr>
          <p:cNvPr id="57351" name="Picture 5" descr="20854RTYRGB6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14711" y="4034213"/>
            <a:ext cx="2879725"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 name="直線接點 7"/>
          <p:cNvCxnSpPr/>
          <p:nvPr/>
        </p:nvCxnSpPr>
        <p:spPr bwMode="auto">
          <a:xfrm>
            <a:off x="1320726" y="2774578"/>
            <a:ext cx="7632848"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3972"/>
                                        </p:tgtEl>
                                        <p:attrNameLst>
                                          <p:attrName>style.visibility</p:attrName>
                                        </p:attrNameLst>
                                      </p:cBhvr>
                                      <p:to>
                                        <p:strVal val="visible"/>
                                      </p:to>
                                    </p:set>
                                    <p:animEffect transition="in" filter="blinds(horizontal)">
                                      <p:cBhvr>
                                        <p:cTn id="7" dur="500"/>
                                        <p:tgtEl>
                                          <p:spTgt spid="72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頁尾版面配置區 4"/>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59395" name="投影片編號版面配置區 5"/>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97CB456-48EA-4441-A26F-32D4598F0B39}" type="slidenum">
              <a:rPr lang="en-US" altLang="zh-TW" sz="1400">
                <a:solidFill>
                  <a:srgbClr val="333399"/>
                </a:solidFill>
              </a:rPr>
              <a:pPr/>
              <a:t>37</a:t>
            </a:fld>
            <a:endParaRPr lang="en-US" altLang="zh-TW" sz="1400">
              <a:solidFill>
                <a:srgbClr val="333399"/>
              </a:solidFill>
            </a:endParaRPr>
          </a:p>
        </p:txBody>
      </p:sp>
      <p:sp>
        <p:nvSpPr>
          <p:cNvPr id="59396" name="Rectangle 2"/>
          <p:cNvSpPr>
            <a:spLocks noGrp="1" noChangeArrowheads="1"/>
          </p:cNvSpPr>
          <p:nvPr>
            <p:ph type="title"/>
          </p:nvPr>
        </p:nvSpPr>
        <p:spPr/>
        <p:txBody>
          <a:bodyPr/>
          <a:lstStyle/>
          <a:p>
            <a:pPr eaLnBrk="1" hangingPunct="1"/>
            <a:r>
              <a:rPr lang="en-US" altLang="zh-TW" dirty="0" smtClean="0">
                <a:ea typeface="新細明體" panose="02020500000000000000" pitchFamily="18" charset="-120"/>
              </a:rPr>
              <a:t>Job Enrichment </a:t>
            </a:r>
            <a:r>
              <a:rPr lang="en-US" altLang="zh-TW" sz="3600" dirty="0" smtClean="0">
                <a:ea typeface="新細明體" panose="02020500000000000000" pitchFamily="18" charset="-120"/>
              </a:rPr>
              <a:t>Quasi-experiment</a:t>
            </a:r>
            <a:endParaRPr lang="en-US" altLang="zh-TW" dirty="0" smtClean="0">
              <a:ea typeface="新細明體" panose="02020500000000000000" pitchFamily="18" charset="-120"/>
            </a:endParaRPr>
          </a:p>
        </p:txBody>
      </p:sp>
      <p:pic>
        <p:nvPicPr>
          <p:cNvPr id="59397" name="Picture 3" descr="coo01757_1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438" y="1909763"/>
            <a:ext cx="8453437"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頁尾版面配置區 1"/>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60419" name="投影片編號版面配置區 2"/>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107A4F9-62F9-4C62-8E0B-FC2A32C644C9}" type="slidenum">
              <a:rPr lang="en-US" altLang="zh-TW" sz="1400">
                <a:solidFill>
                  <a:srgbClr val="333399"/>
                </a:solidFill>
              </a:rPr>
              <a:pPr/>
              <a:t>38</a:t>
            </a:fld>
            <a:endParaRPr lang="en-US" altLang="zh-TW" sz="1400">
              <a:solidFill>
                <a:srgbClr val="333399"/>
              </a:solidFill>
            </a:endParaRPr>
          </a:p>
        </p:txBody>
      </p:sp>
      <p:sp>
        <p:nvSpPr>
          <p:cNvPr id="60420" name="Rectangle 2"/>
          <p:cNvSpPr>
            <a:spLocks noChangeArrowheads="1"/>
          </p:cNvSpPr>
          <p:nvPr/>
        </p:nvSpPr>
        <p:spPr bwMode="auto">
          <a:xfrm>
            <a:off x="773113" y="609600"/>
            <a:ext cx="8728075"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endParaRPr lang="zh-TW" altLang="zh-TW" sz="3600" b="1">
              <a:solidFill>
                <a:srgbClr val="FFFF66"/>
              </a:solidFill>
              <a:latin typeface="Arial" panose="020B0604020202020204" pitchFamily="34" charset="0"/>
              <a:ea typeface="SimHei" pitchFamily="49" charset="-122"/>
            </a:endParaRPr>
          </a:p>
        </p:txBody>
      </p:sp>
      <p:sp>
        <p:nvSpPr>
          <p:cNvPr id="683011" name="Rectangle 3"/>
          <p:cNvSpPr>
            <a:spLocks noChangeArrowheads="1"/>
          </p:cNvSpPr>
          <p:nvPr/>
        </p:nvSpPr>
        <p:spPr bwMode="auto">
          <a:xfrm>
            <a:off x="773113" y="1979613"/>
            <a:ext cx="4276725"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73075" indent="-473075">
              <a:spcBef>
                <a:spcPct val="30000"/>
              </a:spcBef>
              <a:buClr>
                <a:schemeClr val="accent2"/>
              </a:buClr>
              <a:buFont typeface="Wingdings" panose="05000000000000000000" pitchFamily="2" charset="2"/>
              <a:buBlip>
                <a:blip r:embed="rId2"/>
              </a:buBlip>
              <a:defRPr kumimoji="1" sz="3200">
                <a:solidFill>
                  <a:srgbClr val="000099"/>
                </a:solidFill>
                <a:latin typeface="Times New Roman" panose="02020603050405020304" pitchFamily="18" charset="0"/>
                <a:ea typeface="標楷體" panose="03000509000000000000" pitchFamily="65" charset="-120"/>
              </a:defRPr>
            </a:lvl1pPr>
            <a:lvl2pPr marL="1050925" indent="-387350">
              <a:spcBef>
                <a:spcPct val="20000"/>
              </a:spcBef>
              <a:buClr>
                <a:schemeClr val="hlink"/>
              </a:buClr>
              <a:buFont typeface="Webdings" panose="05030102010509060703" pitchFamily="18" charset="2"/>
              <a:buBlip>
                <a:blip r:embed="rId3"/>
              </a:buBlip>
              <a:defRPr kumimoji="1" sz="2800">
                <a:solidFill>
                  <a:schemeClr val="tx1"/>
                </a:solidFill>
                <a:latin typeface="Times New Roman" panose="02020603050405020304" pitchFamily="18" charset="0"/>
                <a:ea typeface="新細明體" panose="02020500000000000000" pitchFamily="18" charset="-120"/>
              </a:defRPr>
            </a:lvl2pPr>
            <a:lvl3pPr marL="1616075" indent="-374650">
              <a:spcBef>
                <a:spcPct val="20000"/>
              </a:spcBef>
              <a:buFont typeface="Wingdings" panose="05000000000000000000" pitchFamily="2" charset="2"/>
              <a:buBlip>
                <a:blip r:embed="rId4"/>
              </a:buBlip>
              <a:defRPr kumimoji="1" sz="2400">
                <a:solidFill>
                  <a:schemeClr val="folHlink"/>
                </a:solidFill>
                <a:latin typeface="Times New Roman" panose="02020603050405020304" pitchFamily="18" charset="0"/>
                <a:ea typeface="新細明體" panose="02020500000000000000" pitchFamily="18" charset="-120"/>
              </a:defRPr>
            </a:lvl3pPr>
            <a:lvl4pPr marL="2193925" indent="-38735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613025" indent="-228600">
              <a:spcBef>
                <a:spcPct val="20000"/>
              </a:spcBef>
              <a:buBlip>
                <a:blip r:embed="rId4"/>
              </a:buBlip>
              <a:defRPr kumimoji="1" sz="2000">
                <a:solidFill>
                  <a:schemeClr val="folHlink"/>
                </a:solidFill>
                <a:latin typeface="Times New Roman" panose="02020603050405020304" pitchFamily="18" charset="0"/>
                <a:ea typeface="新細明體" panose="02020500000000000000" pitchFamily="18" charset="-120"/>
              </a:defRPr>
            </a:lvl5pPr>
            <a:lvl6pPr marL="30702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6pPr>
            <a:lvl7pPr marL="35274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7pPr>
            <a:lvl8pPr marL="39846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8pPr>
            <a:lvl9pPr marL="44418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None/>
            </a:pPr>
            <a:r>
              <a:rPr lang="en-US" altLang="zh-TW" sz="2800" i="1"/>
              <a:t>Main effect</a:t>
            </a:r>
          </a:p>
          <a:p>
            <a:r>
              <a:rPr lang="en-US" altLang="zh-TW" sz="2800"/>
              <a:t>The influence of a single independent variable on a dependent variable.</a:t>
            </a:r>
          </a:p>
        </p:txBody>
      </p:sp>
      <p:sp>
        <p:nvSpPr>
          <p:cNvPr id="683012" name="Rectangle 4"/>
          <p:cNvSpPr>
            <a:spLocks noChangeArrowheads="1"/>
          </p:cNvSpPr>
          <p:nvPr/>
        </p:nvSpPr>
        <p:spPr bwMode="auto">
          <a:xfrm>
            <a:off x="5224463" y="1979613"/>
            <a:ext cx="4276725"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473075" indent="-473075">
              <a:spcBef>
                <a:spcPct val="30000"/>
              </a:spcBef>
              <a:buClr>
                <a:schemeClr val="accent2"/>
              </a:buClr>
              <a:buFont typeface="Wingdings" panose="05000000000000000000" pitchFamily="2" charset="2"/>
              <a:buBlip>
                <a:blip r:embed="rId2"/>
              </a:buBlip>
              <a:defRPr kumimoji="1" sz="3200">
                <a:solidFill>
                  <a:srgbClr val="000099"/>
                </a:solidFill>
                <a:latin typeface="Times New Roman" panose="02020603050405020304" pitchFamily="18" charset="0"/>
                <a:ea typeface="標楷體" panose="03000509000000000000" pitchFamily="65" charset="-120"/>
              </a:defRPr>
            </a:lvl1pPr>
            <a:lvl2pPr marL="1050925" indent="-387350">
              <a:spcBef>
                <a:spcPct val="20000"/>
              </a:spcBef>
              <a:buClr>
                <a:schemeClr val="hlink"/>
              </a:buClr>
              <a:buFont typeface="Webdings" panose="05030102010509060703" pitchFamily="18" charset="2"/>
              <a:buBlip>
                <a:blip r:embed="rId3"/>
              </a:buBlip>
              <a:defRPr kumimoji="1" sz="2800">
                <a:solidFill>
                  <a:schemeClr val="tx1"/>
                </a:solidFill>
                <a:latin typeface="Times New Roman" panose="02020603050405020304" pitchFamily="18" charset="0"/>
                <a:ea typeface="新細明體" panose="02020500000000000000" pitchFamily="18" charset="-120"/>
              </a:defRPr>
            </a:lvl2pPr>
            <a:lvl3pPr marL="1616075" indent="-374650">
              <a:spcBef>
                <a:spcPct val="20000"/>
              </a:spcBef>
              <a:buFont typeface="Wingdings" panose="05000000000000000000" pitchFamily="2" charset="2"/>
              <a:buBlip>
                <a:blip r:embed="rId4"/>
              </a:buBlip>
              <a:defRPr kumimoji="1" sz="2400">
                <a:solidFill>
                  <a:schemeClr val="folHlink"/>
                </a:solidFill>
                <a:latin typeface="Times New Roman" panose="02020603050405020304" pitchFamily="18" charset="0"/>
                <a:ea typeface="新細明體" panose="02020500000000000000" pitchFamily="18" charset="-120"/>
              </a:defRPr>
            </a:lvl3pPr>
            <a:lvl4pPr marL="2193925" indent="-387350">
              <a:spcBef>
                <a:spcPct val="20000"/>
              </a:spcBef>
              <a:buFont typeface="Wingdings" panose="05000000000000000000" pitchFamily="2" charset="2"/>
              <a:buChar char="q"/>
              <a:defRPr kumimoji="1" sz="2000">
                <a:solidFill>
                  <a:srgbClr val="CC0000"/>
                </a:solidFill>
                <a:latin typeface="Times New Roman" panose="02020603050405020304" pitchFamily="18" charset="0"/>
                <a:ea typeface="新細明體" panose="02020500000000000000" pitchFamily="18" charset="-120"/>
              </a:defRPr>
            </a:lvl4pPr>
            <a:lvl5pPr marL="2613025" indent="-228600">
              <a:spcBef>
                <a:spcPct val="20000"/>
              </a:spcBef>
              <a:buBlip>
                <a:blip r:embed="rId4"/>
              </a:buBlip>
              <a:defRPr kumimoji="1" sz="2000">
                <a:solidFill>
                  <a:schemeClr val="folHlink"/>
                </a:solidFill>
                <a:latin typeface="Times New Roman" panose="02020603050405020304" pitchFamily="18" charset="0"/>
                <a:ea typeface="新細明體" panose="02020500000000000000" pitchFamily="18" charset="-120"/>
              </a:defRPr>
            </a:lvl5pPr>
            <a:lvl6pPr marL="30702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6pPr>
            <a:lvl7pPr marL="35274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7pPr>
            <a:lvl8pPr marL="39846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8pPr>
            <a:lvl9pPr marL="4441825" indent="-228600" eaLnBrk="0" fontAlgn="base" hangingPunct="0">
              <a:spcBef>
                <a:spcPct val="20000"/>
              </a:spcBef>
              <a:spcAft>
                <a:spcPct val="0"/>
              </a:spcAft>
              <a:buBlip>
                <a:blip r:embed="rId4"/>
              </a:buBlip>
              <a:defRPr kumimoji="1" sz="2000">
                <a:solidFill>
                  <a:schemeClr val="folHlink"/>
                </a:solidFill>
                <a:latin typeface="Times New Roman" panose="02020603050405020304" pitchFamily="18" charset="0"/>
                <a:ea typeface="新細明體" panose="02020500000000000000" pitchFamily="18" charset="-120"/>
              </a:defRPr>
            </a:lvl9pPr>
          </a:lstStyle>
          <a:p>
            <a:pPr>
              <a:buFont typeface="Wingdings" panose="05000000000000000000" pitchFamily="2" charset="2"/>
              <a:buNone/>
            </a:pPr>
            <a:r>
              <a:rPr lang="en-US" altLang="zh-TW" sz="2800" i="1"/>
              <a:t>Interaction effect</a:t>
            </a:r>
          </a:p>
          <a:p>
            <a:r>
              <a:rPr lang="en-US" altLang="zh-TW" sz="2800"/>
              <a:t>The influence on a dependent variable by combinations of two or more independent variables.</a:t>
            </a:r>
          </a:p>
        </p:txBody>
      </p:sp>
      <p:sp>
        <p:nvSpPr>
          <p:cNvPr id="60423" name="Rectangle 5"/>
          <p:cNvSpPr>
            <a:spLocks noGrp="1" noChangeArrowheads="1"/>
          </p:cNvSpPr>
          <p:nvPr>
            <p:ph type="title" idx="4294967295"/>
          </p:nvPr>
        </p:nvSpPr>
        <p:spPr/>
        <p:txBody>
          <a:bodyPr/>
          <a:lstStyle/>
          <a:p>
            <a:pPr eaLnBrk="1" hangingPunct="1"/>
            <a:r>
              <a:rPr lang="en-US" altLang="zh-TW" sz="3600" dirty="0" smtClean="0"/>
              <a:t>Main effects and </a:t>
            </a:r>
            <a:r>
              <a:rPr lang="en-US" altLang="zh-TW" sz="3600" dirty="0" smtClean="0"/>
              <a:t>moderating </a:t>
            </a:r>
            <a:r>
              <a:rPr lang="en-US" altLang="zh-TW" sz="3600" dirty="0" smtClean="0"/>
              <a:t>effects</a:t>
            </a:r>
            <a:endParaRPr lang="zh-TW" altLang="en-US" dirty="0" smtClean="0"/>
          </a:p>
        </p:txBody>
      </p:sp>
      <p:sp>
        <p:nvSpPr>
          <p:cNvPr id="2" name="文字方塊 1"/>
          <p:cNvSpPr txBox="1"/>
          <p:nvPr/>
        </p:nvSpPr>
        <p:spPr>
          <a:xfrm>
            <a:off x="1392734" y="5366866"/>
            <a:ext cx="1107996" cy="461665"/>
          </a:xfrm>
          <a:prstGeom prst="rect">
            <a:avLst/>
          </a:prstGeom>
          <a:noFill/>
        </p:spPr>
        <p:txBody>
          <a:bodyPr wrap="none" rtlCol="0">
            <a:spAutoFit/>
          </a:bodyPr>
          <a:lstStyle/>
          <a:p>
            <a:r>
              <a:rPr lang="zh-TW" altLang="en-US" dirty="0" smtClean="0"/>
              <a:t>主效果</a:t>
            </a:r>
            <a:endParaRPr lang="zh-TW" altLang="en-US" dirty="0"/>
          </a:p>
        </p:txBody>
      </p:sp>
      <p:sp>
        <p:nvSpPr>
          <p:cNvPr id="9" name="文字方塊 8"/>
          <p:cNvSpPr txBox="1"/>
          <p:nvPr/>
        </p:nvSpPr>
        <p:spPr>
          <a:xfrm>
            <a:off x="5857230" y="5366865"/>
            <a:ext cx="1415772" cy="461665"/>
          </a:xfrm>
          <a:prstGeom prst="rect">
            <a:avLst/>
          </a:prstGeom>
          <a:noFill/>
        </p:spPr>
        <p:txBody>
          <a:bodyPr wrap="none" rtlCol="0">
            <a:spAutoFit/>
          </a:bodyPr>
          <a:lstStyle/>
          <a:p>
            <a:r>
              <a:rPr lang="zh-TW" altLang="en-US" dirty="0" smtClean="0"/>
              <a:t>調節效果</a:t>
            </a: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animEffect transition="in" filter="box(out)">
                                      <p:cBhvr>
                                        <p:cTn id="7" dur="500"/>
                                        <p:tgtEl>
                                          <p:spTgt spid="68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83011">
                                            <p:txEl>
                                              <p:pRg st="1" end="1"/>
                                            </p:txEl>
                                          </p:spTgt>
                                        </p:tgtEl>
                                        <p:attrNameLst>
                                          <p:attrName>style.visibility</p:attrName>
                                        </p:attrNameLst>
                                      </p:cBhvr>
                                      <p:to>
                                        <p:strVal val="visible"/>
                                      </p:to>
                                    </p:set>
                                    <p:animEffect transition="in" filter="box(out)">
                                      <p:cBhvr>
                                        <p:cTn id="12" dur="500"/>
                                        <p:tgtEl>
                                          <p:spTgt spid="68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83012">
                                            <p:txEl>
                                              <p:pRg st="0" end="0"/>
                                            </p:txEl>
                                          </p:spTgt>
                                        </p:tgtEl>
                                        <p:attrNameLst>
                                          <p:attrName>style.visibility</p:attrName>
                                        </p:attrNameLst>
                                      </p:cBhvr>
                                      <p:to>
                                        <p:strVal val="visible"/>
                                      </p:to>
                                    </p:set>
                                    <p:animEffect transition="in" filter="box(out)">
                                      <p:cBhvr>
                                        <p:cTn id="17" dur="500"/>
                                        <p:tgtEl>
                                          <p:spTgt spid="68301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83012">
                                            <p:txEl>
                                              <p:pRg st="1" end="1"/>
                                            </p:txEl>
                                          </p:spTgt>
                                        </p:tgtEl>
                                        <p:attrNameLst>
                                          <p:attrName>style.visibility</p:attrName>
                                        </p:attrNameLst>
                                      </p:cBhvr>
                                      <p:to>
                                        <p:strVal val="visible"/>
                                      </p:to>
                                    </p:set>
                                    <p:animEffect transition="in" filter="box(out)">
                                      <p:cBhvr>
                                        <p:cTn id="22" dur="500"/>
                                        <p:tgtEl>
                                          <p:spTgt spid="6830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autoUpdateAnimBg="0"/>
      <p:bldP spid="683012"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頁尾版面配置區 1"/>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61443" name="投影片編號版面配置區 2"/>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9043BAF-C152-41A2-B216-430A9BB070CA}" type="slidenum">
              <a:rPr lang="en-US" altLang="zh-TW" sz="1400">
                <a:solidFill>
                  <a:srgbClr val="333399"/>
                </a:solidFill>
              </a:rPr>
              <a:pPr/>
              <a:t>39</a:t>
            </a:fld>
            <a:endParaRPr lang="en-US" altLang="zh-TW" sz="1400">
              <a:solidFill>
                <a:srgbClr val="333399"/>
              </a:solidFill>
            </a:endParaRPr>
          </a:p>
        </p:txBody>
      </p:sp>
      <p:sp>
        <p:nvSpPr>
          <p:cNvPr id="61444" name="Rectangle 2"/>
          <p:cNvSpPr>
            <a:spLocks noChangeArrowheads="1"/>
          </p:cNvSpPr>
          <p:nvPr/>
        </p:nvSpPr>
        <p:spPr bwMode="auto">
          <a:xfrm>
            <a:off x="1254125" y="319088"/>
            <a:ext cx="8170863"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endParaRPr lang="zh-TW" altLang="zh-TW" sz="4000" b="1">
              <a:solidFill>
                <a:srgbClr val="FFFF66"/>
              </a:solidFill>
              <a:latin typeface="Arial" panose="020B0604020202020204" pitchFamily="34" charset="0"/>
            </a:endParaRPr>
          </a:p>
        </p:txBody>
      </p:sp>
      <p:grpSp>
        <p:nvGrpSpPr>
          <p:cNvPr id="61445" name="Group 3"/>
          <p:cNvGrpSpPr>
            <a:grpSpLocks/>
          </p:cNvGrpSpPr>
          <p:nvPr/>
        </p:nvGrpSpPr>
        <p:grpSpPr bwMode="auto">
          <a:xfrm>
            <a:off x="1122363" y="1560513"/>
            <a:ext cx="8632825" cy="4133850"/>
            <a:chOff x="629" y="985"/>
            <a:chExt cx="4840" cy="2609"/>
          </a:xfrm>
        </p:grpSpPr>
        <p:sp>
          <p:nvSpPr>
            <p:cNvPr id="61451" name="Rectangle 4"/>
            <p:cNvSpPr>
              <a:spLocks noChangeArrowheads="1"/>
            </p:cNvSpPr>
            <p:nvPr/>
          </p:nvSpPr>
          <p:spPr bwMode="auto">
            <a:xfrm>
              <a:off x="629" y="1561"/>
              <a:ext cx="888"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800">
                  <a:solidFill>
                    <a:schemeClr val="tx2"/>
                  </a:solidFill>
                  <a:latin typeface="Arial" panose="020B0604020202020204" pitchFamily="34" charset="0"/>
                </a:rPr>
                <a:t>     Men</a:t>
              </a:r>
            </a:p>
            <a:p>
              <a:endParaRPr lang="en-US" altLang="zh-TW" sz="2800">
                <a:solidFill>
                  <a:schemeClr val="tx2"/>
                </a:solidFill>
                <a:latin typeface="Arial" panose="020B0604020202020204" pitchFamily="34" charset="0"/>
              </a:endParaRPr>
            </a:p>
            <a:p>
              <a:endParaRPr lang="en-US" altLang="zh-TW" sz="2800">
                <a:solidFill>
                  <a:schemeClr val="tx2"/>
                </a:solidFill>
                <a:latin typeface="Arial" panose="020B0604020202020204" pitchFamily="34" charset="0"/>
              </a:endParaRPr>
            </a:p>
            <a:p>
              <a:r>
                <a:rPr lang="en-US" altLang="zh-TW" sz="2800">
                  <a:solidFill>
                    <a:schemeClr val="tx2"/>
                  </a:solidFill>
                  <a:latin typeface="Arial" panose="020B0604020202020204" pitchFamily="34" charset="0"/>
                </a:rPr>
                <a:t>Women</a:t>
              </a:r>
            </a:p>
          </p:txBody>
        </p:sp>
        <p:sp>
          <p:nvSpPr>
            <p:cNvPr id="61452" name="Rectangle 5"/>
            <p:cNvSpPr>
              <a:spLocks noChangeArrowheads="1"/>
            </p:cNvSpPr>
            <p:nvPr/>
          </p:nvSpPr>
          <p:spPr bwMode="auto">
            <a:xfrm>
              <a:off x="1829" y="985"/>
              <a:ext cx="17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800">
                  <a:solidFill>
                    <a:schemeClr val="tx2"/>
                  </a:solidFill>
                  <a:latin typeface="Arial" panose="020B0604020202020204" pitchFamily="34" charset="0"/>
                </a:rPr>
                <a:t>Ad A 		Ad B</a:t>
              </a:r>
            </a:p>
          </p:txBody>
        </p:sp>
        <p:sp>
          <p:nvSpPr>
            <p:cNvPr id="61453" name="Line 6"/>
            <p:cNvSpPr>
              <a:spLocks noChangeShapeType="1"/>
            </p:cNvSpPr>
            <p:nvPr/>
          </p:nvSpPr>
          <p:spPr bwMode="auto">
            <a:xfrm>
              <a:off x="1599" y="1463"/>
              <a:ext cx="0" cy="1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54" name="Line 7"/>
            <p:cNvSpPr>
              <a:spLocks noChangeShapeType="1"/>
            </p:cNvSpPr>
            <p:nvPr/>
          </p:nvSpPr>
          <p:spPr bwMode="auto">
            <a:xfrm>
              <a:off x="1606" y="1456"/>
              <a:ext cx="220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55" name="Line 8"/>
            <p:cNvSpPr>
              <a:spLocks noChangeShapeType="1"/>
            </p:cNvSpPr>
            <p:nvPr/>
          </p:nvSpPr>
          <p:spPr bwMode="auto">
            <a:xfrm>
              <a:off x="2751" y="1463"/>
              <a:ext cx="0" cy="1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56" name="Line 9"/>
            <p:cNvSpPr>
              <a:spLocks noChangeShapeType="1"/>
            </p:cNvSpPr>
            <p:nvPr/>
          </p:nvSpPr>
          <p:spPr bwMode="auto">
            <a:xfrm>
              <a:off x="3807" y="1463"/>
              <a:ext cx="0" cy="13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57" name="Line 10"/>
            <p:cNvSpPr>
              <a:spLocks noChangeShapeType="1"/>
            </p:cNvSpPr>
            <p:nvPr/>
          </p:nvSpPr>
          <p:spPr bwMode="auto">
            <a:xfrm>
              <a:off x="1606" y="2800"/>
              <a:ext cx="220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58" name="Line 11"/>
            <p:cNvSpPr>
              <a:spLocks noChangeShapeType="1"/>
            </p:cNvSpPr>
            <p:nvPr/>
          </p:nvSpPr>
          <p:spPr bwMode="auto">
            <a:xfrm>
              <a:off x="1606" y="2128"/>
              <a:ext cx="220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59" name="Rectangle 12"/>
            <p:cNvSpPr>
              <a:spLocks noChangeArrowheads="1"/>
            </p:cNvSpPr>
            <p:nvPr/>
          </p:nvSpPr>
          <p:spPr bwMode="auto">
            <a:xfrm>
              <a:off x="4037" y="1561"/>
              <a:ext cx="365"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800">
                  <a:solidFill>
                    <a:schemeClr val="tx2"/>
                  </a:solidFill>
                  <a:latin typeface="Arial" panose="020B0604020202020204" pitchFamily="34" charset="0"/>
                </a:rPr>
                <a:t>65</a:t>
              </a:r>
            </a:p>
            <a:p>
              <a:endParaRPr lang="en-US" altLang="zh-TW" sz="2800">
                <a:solidFill>
                  <a:schemeClr val="tx2"/>
                </a:solidFill>
                <a:latin typeface="Arial" panose="020B0604020202020204" pitchFamily="34" charset="0"/>
              </a:endParaRPr>
            </a:p>
            <a:p>
              <a:endParaRPr lang="en-US" altLang="zh-TW" sz="2800">
                <a:solidFill>
                  <a:schemeClr val="tx2"/>
                </a:solidFill>
                <a:latin typeface="Arial" panose="020B0604020202020204" pitchFamily="34" charset="0"/>
              </a:endParaRPr>
            </a:p>
            <a:p>
              <a:r>
                <a:rPr lang="en-US" altLang="zh-TW" sz="2800">
                  <a:solidFill>
                    <a:schemeClr val="tx2"/>
                  </a:solidFill>
                  <a:latin typeface="Arial" panose="020B0604020202020204" pitchFamily="34" charset="0"/>
                </a:rPr>
                <a:t>65</a:t>
              </a:r>
            </a:p>
          </p:txBody>
        </p:sp>
        <p:sp>
          <p:nvSpPr>
            <p:cNvPr id="61460" name="Rectangle 13"/>
            <p:cNvSpPr>
              <a:spLocks noChangeArrowheads="1"/>
            </p:cNvSpPr>
            <p:nvPr/>
          </p:nvSpPr>
          <p:spPr bwMode="auto">
            <a:xfrm>
              <a:off x="1973" y="2886"/>
              <a:ext cx="148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a:solidFill>
                    <a:schemeClr val="tx2"/>
                  </a:solidFill>
                  <a:latin typeface="Arial" panose="020B0604020202020204" pitchFamily="34" charset="0"/>
                </a:rPr>
                <a:t>70		60</a:t>
              </a:r>
            </a:p>
          </p:txBody>
        </p:sp>
        <p:sp>
          <p:nvSpPr>
            <p:cNvPr id="61461" name="Line 14"/>
            <p:cNvSpPr>
              <a:spLocks noChangeShapeType="1"/>
            </p:cNvSpPr>
            <p:nvPr/>
          </p:nvSpPr>
          <p:spPr bwMode="auto">
            <a:xfrm>
              <a:off x="1990" y="3232"/>
              <a:ext cx="148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62" name="Line 15"/>
            <p:cNvSpPr>
              <a:spLocks noChangeShapeType="1"/>
            </p:cNvSpPr>
            <p:nvPr/>
          </p:nvSpPr>
          <p:spPr bwMode="auto">
            <a:xfrm flipV="1">
              <a:off x="1983" y="3092"/>
              <a:ext cx="0" cy="1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63" name="Line 16"/>
            <p:cNvSpPr>
              <a:spLocks noChangeShapeType="1"/>
            </p:cNvSpPr>
            <p:nvPr/>
          </p:nvSpPr>
          <p:spPr bwMode="auto">
            <a:xfrm flipV="1">
              <a:off x="3471" y="3092"/>
              <a:ext cx="0" cy="13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64" name="Line 17"/>
            <p:cNvSpPr>
              <a:spLocks noChangeShapeType="1"/>
            </p:cNvSpPr>
            <p:nvPr/>
          </p:nvSpPr>
          <p:spPr bwMode="auto">
            <a:xfrm flipV="1">
              <a:off x="4431" y="1508"/>
              <a:ext cx="0" cy="1241"/>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65" name="Rectangle 18"/>
            <p:cNvSpPr>
              <a:spLocks noChangeArrowheads="1"/>
            </p:cNvSpPr>
            <p:nvPr/>
          </p:nvSpPr>
          <p:spPr bwMode="auto">
            <a:xfrm>
              <a:off x="4517" y="1866"/>
              <a:ext cx="952" cy="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900">
                  <a:solidFill>
                    <a:schemeClr val="tx2"/>
                  </a:solidFill>
                  <a:latin typeface="Arial" panose="020B0604020202020204" pitchFamily="34" charset="0"/>
                </a:rPr>
                <a:t>Main Effects</a:t>
              </a:r>
            </a:p>
            <a:p>
              <a:r>
                <a:rPr lang="en-US" altLang="zh-TW" sz="1900">
                  <a:solidFill>
                    <a:schemeClr val="tx2"/>
                  </a:solidFill>
                  <a:latin typeface="Arial" panose="020B0604020202020204" pitchFamily="34" charset="0"/>
                </a:rPr>
                <a:t>of Gender</a:t>
              </a:r>
            </a:p>
          </p:txBody>
        </p:sp>
        <p:sp>
          <p:nvSpPr>
            <p:cNvPr id="61466" name="Line 19"/>
            <p:cNvSpPr>
              <a:spLocks noChangeShapeType="1"/>
            </p:cNvSpPr>
            <p:nvPr/>
          </p:nvSpPr>
          <p:spPr bwMode="auto">
            <a:xfrm>
              <a:off x="4246" y="2752"/>
              <a:ext cx="18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67" name="Line 20"/>
            <p:cNvSpPr>
              <a:spLocks noChangeShapeType="1"/>
            </p:cNvSpPr>
            <p:nvPr/>
          </p:nvSpPr>
          <p:spPr bwMode="auto">
            <a:xfrm>
              <a:off x="4246" y="1504"/>
              <a:ext cx="18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1468" name="Rectangle 21"/>
            <p:cNvSpPr>
              <a:spLocks noChangeArrowheads="1"/>
            </p:cNvSpPr>
            <p:nvPr/>
          </p:nvSpPr>
          <p:spPr bwMode="auto">
            <a:xfrm>
              <a:off x="2064" y="3354"/>
              <a:ext cx="1349"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a:r>
                <a:rPr lang="en-US" altLang="zh-TW" sz="1900">
                  <a:solidFill>
                    <a:schemeClr val="tx2"/>
                  </a:solidFill>
                  <a:latin typeface="Arial" panose="020B0604020202020204" pitchFamily="34" charset="0"/>
                </a:rPr>
                <a:t>Main Effects of Ad</a:t>
              </a:r>
            </a:p>
          </p:txBody>
        </p:sp>
        <p:sp>
          <p:nvSpPr>
            <p:cNvPr id="61469" name="Rectangle 22"/>
            <p:cNvSpPr>
              <a:spLocks noChangeArrowheads="1"/>
            </p:cNvSpPr>
            <p:nvPr/>
          </p:nvSpPr>
          <p:spPr bwMode="auto">
            <a:xfrm>
              <a:off x="4373" y="1897"/>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800">
                  <a:solidFill>
                    <a:schemeClr val="tx2"/>
                  </a:solidFill>
                  <a:latin typeface="Arial" panose="020B0604020202020204" pitchFamily="34" charset="0"/>
                </a:rPr>
                <a:t>&gt;</a:t>
              </a:r>
            </a:p>
          </p:txBody>
        </p:sp>
        <p:sp>
          <p:nvSpPr>
            <p:cNvPr id="61470" name="Rectangle 23"/>
            <p:cNvSpPr>
              <a:spLocks noChangeArrowheads="1"/>
            </p:cNvSpPr>
            <p:nvPr/>
          </p:nvSpPr>
          <p:spPr bwMode="auto">
            <a:xfrm rot="5340000">
              <a:off x="2596" y="3144"/>
              <a:ext cx="24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800">
                  <a:solidFill>
                    <a:schemeClr val="tx2"/>
                  </a:solidFill>
                  <a:latin typeface="Arial" panose="020B0604020202020204" pitchFamily="34" charset="0"/>
                </a:rPr>
                <a:t>&gt;</a:t>
              </a:r>
            </a:p>
          </p:txBody>
        </p:sp>
      </p:grpSp>
      <p:sp>
        <p:nvSpPr>
          <p:cNvPr id="61446" name="Rectangle 24"/>
          <p:cNvSpPr>
            <a:spLocks noGrp="1" noChangeArrowheads="1"/>
          </p:cNvSpPr>
          <p:nvPr>
            <p:ph type="title" idx="4294967295"/>
          </p:nvPr>
        </p:nvSpPr>
        <p:spPr/>
        <p:txBody>
          <a:bodyPr/>
          <a:lstStyle/>
          <a:p>
            <a:pPr eaLnBrk="1" hangingPunct="1"/>
            <a:r>
              <a:rPr lang="en-US" altLang="zh-TW" dirty="0" smtClean="0">
                <a:ea typeface="新細明體" panose="02020500000000000000" pitchFamily="18" charset="-120"/>
              </a:rPr>
              <a:t>2 x 2 Factorial Design</a:t>
            </a:r>
            <a:endParaRPr lang="en-US" altLang="zh-TW" dirty="0" smtClean="0"/>
          </a:p>
        </p:txBody>
      </p:sp>
      <p:sp>
        <p:nvSpPr>
          <p:cNvPr id="684057" name="Text Box 25"/>
          <p:cNvSpPr txBox="1">
            <a:spLocks noChangeArrowheads="1"/>
          </p:cNvSpPr>
          <p:nvPr/>
        </p:nvSpPr>
        <p:spPr bwMode="auto">
          <a:xfrm>
            <a:off x="3624263" y="26304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solidFill>
                  <a:srgbClr val="333399"/>
                </a:solidFill>
              </a:rPr>
              <a:t>55</a:t>
            </a:r>
          </a:p>
        </p:txBody>
      </p:sp>
      <p:sp>
        <p:nvSpPr>
          <p:cNvPr id="684058" name="Text Box 26"/>
          <p:cNvSpPr txBox="1">
            <a:spLocks noChangeArrowheads="1"/>
          </p:cNvSpPr>
          <p:nvPr/>
        </p:nvSpPr>
        <p:spPr bwMode="auto">
          <a:xfrm>
            <a:off x="5568950" y="263048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solidFill>
                  <a:srgbClr val="333399"/>
                </a:solidFill>
              </a:rPr>
              <a:t>75</a:t>
            </a:r>
          </a:p>
        </p:txBody>
      </p:sp>
      <p:sp>
        <p:nvSpPr>
          <p:cNvPr id="684059" name="Text Box 27"/>
          <p:cNvSpPr txBox="1">
            <a:spLocks noChangeArrowheads="1"/>
          </p:cNvSpPr>
          <p:nvPr/>
        </p:nvSpPr>
        <p:spPr bwMode="auto">
          <a:xfrm>
            <a:off x="3624263" y="36385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solidFill>
                  <a:srgbClr val="FF0000"/>
                </a:solidFill>
              </a:rPr>
              <a:t>85</a:t>
            </a:r>
          </a:p>
        </p:txBody>
      </p:sp>
      <p:sp>
        <p:nvSpPr>
          <p:cNvPr id="684060" name="Text Box 28"/>
          <p:cNvSpPr txBox="1">
            <a:spLocks noChangeArrowheads="1"/>
          </p:cNvSpPr>
          <p:nvPr/>
        </p:nvSpPr>
        <p:spPr bwMode="auto">
          <a:xfrm>
            <a:off x="5568950" y="3638550"/>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a:solidFill>
                  <a:srgbClr val="FF0000"/>
                </a:solidFill>
              </a:rPr>
              <a:t>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4057"/>
                                        </p:tgtEl>
                                        <p:attrNameLst>
                                          <p:attrName>style.visibility</p:attrName>
                                        </p:attrNameLst>
                                      </p:cBhvr>
                                      <p:to>
                                        <p:strVal val="visible"/>
                                      </p:to>
                                    </p:set>
                                    <p:animEffect transition="in" filter="blinds(horizontal)">
                                      <p:cBhvr>
                                        <p:cTn id="7" dur="500"/>
                                        <p:tgtEl>
                                          <p:spTgt spid="6840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84059"/>
                                        </p:tgtEl>
                                        <p:attrNameLst>
                                          <p:attrName>style.visibility</p:attrName>
                                        </p:attrNameLst>
                                      </p:cBhvr>
                                      <p:to>
                                        <p:strVal val="visible"/>
                                      </p:to>
                                    </p:set>
                                    <p:animEffect transition="in" filter="blinds(horizontal)">
                                      <p:cBhvr>
                                        <p:cTn id="10" dur="500"/>
                                        <p:tgtEl>
                                          <p:spTgt spid="68405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84058"/>
                                        </p:tgtEl>
                                        <p:attrNameLst>
                                          <p:attrName>style.visibility</p:attrName>
                                        </p:attrNameLst>
                                      </p:cBhvr>
                                      <p:to>
                                        <p:strVal val="visible"/>
                                      </p:to>
                                    </p:set>
                                    <p:animEffect transition="in" filter="blinds(horizontal)">
                                      <p:cBhvr>
                                        <p:cTn id="13" dur="500"/>
                                        <p:tgtEl>
                                          <p:spTgt spid="68405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4060"/>
                                        </p:tgtEl>
                                        <p:attrNameLst>
                                          <p:attrName>style.visibility</p:attrName>
                                        </p:attrNameLst>
                                      </p:cBhvr>
                                      <p:to>
                                        <p:strVal val="visible"/>
                                      </p:to>
                                    </p:set>
                                    <p:animEffect transition="in" filter="blinds(horizontal)">
                                      <p:cBhvr>
                                        <p:cTn id="16" dur="500"/>
                                        <p:tgtEl>
                                          <p:spTgt spid="684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57" grpId="0"/>
      <p:bldP spid="684058" grpId="0"/>
      <p:bldP spid="684059" grpId="0"/>
      <p:bldP spid="68406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Causal Relationship</a:t>
            </a:r>
            <a:endParaRPr lang="zh-TW" altLang="en-US" dirty="0"/>
          </a:p>
        </p:txBody>
      </p:sp>
      <p:sp>
        <p:nvSpPr>
          <p:cNvPr id="3" name="內容版面配置區 2"/>
          <p:cNvSpPr>
            <a:spLocks noGrp="1"/>
          </p:cNvSpPr>
          <p:nvPr>
            <p:ph idx="1"/>
          </p:nvPr>
        </p:nvSpPr>
        <p:spPr>
          <a:xfrm>
            <a:off x="800928" y="1766466"/>
            <a:ext cx="8734425" cy="4106863"/>
          </a:xfrm>
        </p:spPr>
        <p:txBody>
          <a:bodyPr/>
          <a:lstStyle/>
          <a:p>
            <a:r>
              <a:rPr lang="en-US" altLang="zh-TW" sz="2800" dirty="0" smtClean="0"/>
              <a:t>Cause leads to effects (outcome)</a:t>
            </a:r>
          </a:p>
          <a:p>
            <a:pPr lvl="1"/>
            <a:r>
              <a:rPr lang="en-US" altLang="zh-TW" sz="2400" dirty="0" smtClean="0"/>
              <a:t>Manipulate the cause</a:t>
            </a:r>
          </a:p>
          <a:p>
            <a:r>
              <a:rPr lang="en-US" altLang="zh-TW" sz="2800" dirty="0" smtClean="0"/>
              <a:t>With extraneous/confounding factors</a:t>
            </a:r>
          </a:p>
          <a:p>
            <a:pPr lvl="1"/>
            <a:r>
              <a:rPr lang="en-US" altLang="zh-TW" sz="2400" dirty="0" smtClean="0"/>
              <a:t>Control </a:t>
            </a:r>
            <a:r>
              <a:rPr lang="en-US" altLang="zh-TW" sz="2400" dirty="0"/>
              <a:t>the extraneous factors</a:t>
            </a:r>
            <a:endParaRPr lang="zh-TW" altLang="en-US" sz="2400"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BFE858EB-84F4-49E2-9295-88C6C98FFC05}" type="slidenum">
              <a:rPr lang="en-US" altLang="zh-TW" smtClean="0"/>
              <a:pPr>
                <a:defRPr/>
              </a:pPr>
              <a:t>4</a:t>
            </a:fld>
            <a:endParaRPr lang="en-US" altLang="zh-TW"/>
          </a:p>
        </p:txBody>
      </p:sp>
      <p:pic>
        <p:nvPicPr>
          <p:cNvPr id="6" name="圖片 5"/>
          <p:cNvPicPr>
            <a:picLocks noChangeAspect="1"/>
          </p:cNvPicPr>
          <p:nvPr/>
        </p:nvPicPr>
        <p:blipFill>
          <a:blip r:embed="rId2"/>
          <a:stretch>
            <a:fillRect/>
          </a:stretch>
        </p:blipFill>
        <p:spPr>
          <a:xfrm>
            <a:off x="4777110" y="3686895"/>
            <a:ext cx="5405586" cy="2702793"/>
          </a:xfrm>
          <a:prstGeom prst="rect">
            <a:avLst/>
          </a:prstGeom>
        </p:spPr>
      </p:pic>
    </p:spTree>
    <p:extLst>
      <p:ext uri="{BB962C8B-B14F-4D97-AF65-F5344CB8AC3E}">
        <p14:creationId xmlns:p14="http://schemas.microsoft.com/office/powerpoint/2010/main" val="2724252162"/>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62467"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5E24FAA-D9C9-4B3E-A5CD-826B62AD50A9}" type="slidenum">
              <a:rPr lang="en-US" altLang="zh-TW" sz="1400">
                <a:solidFill>
                  <a:srgbClr val="333399"/>
                </a:solidFill>
              </a:rPr>
              <a:pPr/>
              <a:t>40</a:t>
            </a:fld>
            <a:endParaRPr lang="en-US" altLang="zh-TW" sz="1400">
              <a:solidFill>
                <a:srgbClr val="333399"/>
              </a:solidFill>
            </a:endParaRPr>
          </a:p>
        </p:txBody>
      </p:sp>
      <p:sp>
        <p:nvSpPr>
          <p:cNvPr id="62468" name="Line 2"/>
          <p:cNvSpPr>
            <a:spLocks noChangeShapeType="1"/>
          </p:cNvSpPr>
          <p:nvPr/>
        </p:nvSpPr>
        <p:spPr bwMode="auto">
          <a:xfrm>
            <a:off x="3082925" y="2133600"/>
            <a:ext cx="0" cy="387508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2469" name="Line 3"/>
          <p:cNvSpPr>
            <a:spLocks noChangeShapeType="1"/>
          </p:cNvSpPr>
          <p:nvPr/>
        </p:nvSpPr>
        <p:spPr bwMode="auto">
          <a:xfrm>
            <a:off x="3094038" y="6008688"/>
            <a:ext cx="615315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2470" name="Rectangle 4"/>
          <p:cNvSpPr>
            <a:spLocks noChangeArrowheads="1"/>
          </p:cNvSpPr>
          <p:nvPr/>
        </p:nvSpPr>
        <p:spPr bwMode="auto">
          <a:xfrm>
            <a:off x="2438400" y="2209800"/>
            <a:ext cx="725488" cy="374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70000"/>
              </a:lnSpc>
            </a:pPr>
            <a:r>
              <a:rPr lang="en-US" altLang="zh-TW" sz="1800">
                <a:solidFill>
                  <a:schemeClr val="tx2"/>
                </a:solidFill>
                <a:latin typeface="Arial" panose="020B0604020202020204" pitchFamily="34" charset="0"/>
              </a:rPr>
              <a:t>100</a:t>
            </a:r>
          </a:p>
          <a:p>
            <a:pPr>
              <a:lnSpc>
                <a:spcPct val="70000"/>
              </a:lnSpc>
            </a:pPr>
            <a:endParaRPr lang="en-US" altLang="zh-TW" sz="1800">
              <a:solidFill>
                <a:schemeClr val="tx2"/>
              </a:solidFill>
              <a:latin typeface="Arial" panose="020B0604020202020204" pitchFamily="34" charset="0"/>
            </a:endParaRPr>
          </a:p>
          <a:p>
            <a:pPr>
              <a:lnSpc>
                <a:spcPct val="70000"/>
              </a:lnSpc>
            </a:pPr>
            <a:r>
              <a:rPr lang="en-US" altLang="zh-TW" sz="1800">
                <a:solidFill>
                  <a:schemeClr val="tx2"/>
                </a:solidFill>
                <a:latin typeface="Arial" panose="020B0604020202020204" pitchFamily="34" charset="0"/>
              </a:rPr>
              <a:t>90</a:t>
            </a:r>
          </a:p>
          <a:p>
            <a:pPr>
              <a:lnSpc>
                <a:spcPct val="70000"/>
              </a:lnSpc>
            </a:pPr>
            <a:endParaRPr lang="en-US" altLang="zh-TW" sz="1800">
              <a:solidFill>
                <a:schemeClr val="tx2"/>
              </a:solidFill>
              <a:latin typeface="Arial" panose="020B0604020202020204" pitchFamily="34" charset="0"/>
            </a:endParaRPr>
          </a:p>
          <a:p>
            <a:pPr>
              <a:lnSpc>
                <a:spcPct val="70000"/>
              </a:lnSpc>
            </a:pPr>
            <a:r>
              <a:rPr lang="en-US" altLang="zh-TW" sz="1800">
                <a:solidFill>
                  <a:schemeClr val="tx2"/>
                </a:solidFill>
                <a:latin typeface="Arial" panose="020B0604020202020204" pitchFamily="34" charset="0"/>
              </a:rPr>
              <a:t>80</a:t>
            </a:r>
          </a:p>
          <a:p>
            <a:pPr>
              <a:lnSpc>
                <a:spcPct val="70000"/>
              </a:lnSpc>
            </a:pPr>
            <a:endParaRPr lang="en-US" altLang="zh-TW" sz="1800">
              <a:solidFill>
                <a:schemeClr val="tx2"/>
              </a:solidFill>
              <a:latin typeface="Arial" panose="020B0604020202020204" pitchFamily="34" charset="0"/>
            </a:endParaRPr>
          </a:p>
          <a:p>
            <a:pPr>
              <a:lnSpc>
                <a:spcPct val="70000"/>
              </a:lnSpc>
            </a:pPr>
            <a:r>
              <a:rPr lang="en-US" altLang="zh-TW" sz="1800">
                <a:solidFill>
                  <a:schemeClr val="tx2"/>
                </a:solidFill>
                <a:latin typeface="Arial" panose="020B0604020202020204" pitchFamily="34" charset="0"/>
              </a:rPr>
              <a:t>70</a:t>
            </a:r>
          </a:p>
          <a:p>
            <a:pPr>
              <a:lnSpc>
                <a:spcPct val="70000"/>
              </a:lnSpc>
            </a:pPr>
            <a:endParaRPr lang="en-US" altLang="zh-TW" sz="1800">
              <a:solidFill>
                <a:schemeClr val="tx2"/>
              </a:solidFill>
              <a:latin typeface="Arial" panose="020B0604020202020204" pitchFamily="34" charset="0"/>
            </a:endParaRPr>
          </a:p>
          <a:p>
            <a:pPr>
              <a:lnSpc>
                <a:spcPct val="70000"/>
              </a:lnSpc>
            </a:pPr>
            <a:r>
              <a:rPr lang="en-US" altLang="zh-TW" sz="1800">
                <a:solidFill>
                  <a:schemeClr val="tx2"/>
                </a:solidFill>
                <a:latin typeface="Arial" panose="020B0604020202020204" pitchFamily="34" charset="0"/>
              </a:rPr>
              <a:t>60</a:t>
            </a:r>
          </a:p>
          <a:p>
            <a:pPr>
              <a:lnSpc>
                <a:spcPct val="70000"/>
              </a:lnSpc>
            </a:pPr>
            <a:endParaRPr lang="en-US" altLang="zh-TW" sz="1800">
              <a:solidFill>
                <a:schemeClr val="tx2"/>
              </a:solidFill>
              <a:latin typeface="Arial" panose="020B0604020202020204" pitchFamily="34" charset="0"/>
            </a:endParaRPr>
          </a:p>
          <a:p>
            <a:pPr>
              <a:lnSpc>
                <a:spcPct val="70000"/>
              </a:lnSpc>
            </a:pPr>
            <a:r>
              <a:rPr lang="en-US" altLang="zh-TW" sz="1800">
                <a:solidFill>
                  <a:schemeClr val="tx2"/>
                </a:solidFill>
                <a:latin typeface="Arial" panose="020B0604020202020204" pitchFamily="34" charset="0"/>
              </a:rPr>
              <a:t>50</a:t>
            </a:r>
          </a:p>
          <a:p>
            <a:pPr>
              <a:lnSpc>
                <a:spcPct val="70000"/>
              </a:lnSpc>
            </a:pPr>
            <a:endParaRPr lang="en-US" altLang="zh-TW" sz="1800">
              <a:solidFill>
                <a:schemeClr val="tx2"/>
              </a:solidFill>
              <a:latin typeface="Arial" panose="020B0604020202020204" pitchFamily="34" charset="0"/>
            </a:endParaRPr>
          </a:p>
          <a:p>
            <a:pPr>
              <a:lnSpc>
                <a:spcPct val="70000"/>
              </a:lnSpc>
            </a:pPr>
            <a:r>
              <a:rPr lang="en-US" altLang="zh-TW" sz="1800">
                <a:solidFill>
                  <a:schemeClr val="tx2"/>
                </a:solidFill>
                <a:latin typeface="Arial" panose="020B0604020202020204" pitchFamily="34" charset="0"/>
              </a:rPr>
              <a:t>40</a:t>
            </a:r>
          </a:p>
          <a:p>
            <a:pPr>
              <a:lnSpc>
                <a:spcPct val="70000"/>
              </a:lnSpc>
            </a:pPr>
            <a:endParaRPr lang="en-US" altLang="zh-TW" sz="1800">
              <a:solidFill>
                <a:schemeClr val="tx2"/>
              </a:solidFill>
              <a:latin typeface="Arial" panose="020B0604020202020204" pitchFamily="34" charset="0"/>
            </a:endParaRPr>
          </a:p>
          <a:p>
            <a:pPr>
              <a:lnSpc>
                <a:spcPct val="70000"/>
              </a:lnSpc>
            </a:pPr>
            <a:r>
              <a:rPr lang="en-US" altLang="zh-TW" sz="1800">
                <a:solidFill>
                  <a:schemeClr val="tx2"/>
                </a:solidFill>
                <a:latin typeface="Arial" panose="020B0604020202020204" pitchFamily="34" charset="0"/>
              </a:rPr>
              <a:t>30</a:t>
            </a:r>
          </a:p>
          <a:p>
            <a:pPr>
              <a:lnSpc>
                <a:spcPct val="70000"/>
              </a:lnSpc>
            </a:pPr>
            <a:endParaRPr lang="en-US" altLang="zh-TW" sz="1800">
              <a:solidFill>
                <a:schemeClr val="tx2"/>
              </a:solidFill>
              <a:latin typeface="Arial" panose="020B0604020202020204" pitchFamily="34" charset="0"/>
            </a:endParaRPr>
          </a:p>
          <a:p>
            <a:pPr>
              <a:lnSpc>
                <a:spcPct val="70000"/>
              </a:lnSpc>
            </a:pPr>
            <a:r>
              <a:rPr lang="en-US" altLang="zh-TW" sz="1800">
                <a:solidFill>
                  <a:schemeClr val="tx2"/>
                </a:solidFill>
                <a:latin typeface="Arial" panose="020B0604020202020204" pitchFamily="34" charset="0"/>
              </a:rPr>
              <a:t>20</a:t>
            </a:r>
          </a:p>
          <a:p>
            <a:pPr>
              <a:lnSpc>
                <a:spcPct val="70000"/>
              </a:lnSpc>
            </a:pPr>
            <a:endParaRPr lang="en-US" altLang="zh-TW" sz="1800">
              <a:solidFill>
                <a:schemeClr val="tx2"/>
              </a:solidFill>
              <a:latin typeface="Arial" panose="020B0604020202020204" pitchFamily="34" charset="0"/>
            </a:endParaRPr>
          </a:p>
          <a:p>
            <a:pPr>
              <a:lnSpc>
                <a:spcPct val="70000"/>
              </a:lnSpc>
            </a:pPr>
            <a:r>
              <a:rPr lang="en-US" altLang="zh-TW" sz="1800">
                <a:solidFill>
                  <a:schemeClr val="tx2"/>
                </a:solidFill>
                <a:latin typeface="Arial" panose="020B0604020202020204" pitchFamily="34" charset="0"/>
              </a:rPr>
              <a:t>10</a:t>
            </a:r>
          </a:p>
        </p:txBody>
      </p:sp>
      <p:sp>
        <p:nvSpPr>
          <p:cNvPr id="62471" name="Line 5"/>
          <p:cNvSpPr>
            <a:spLocks noChangeShapeType="1"/>
          </p:cNvSpPr>
          <p:nvPr/>
        </p:nvSpPr>
        <p:spPr bwMode="auto">
          <a:xfrm>
            <a:off x="3581400" y="2438400"/>
            <a:ext cx="4611688" cy="1890713"/>
          </a:xfrm>
          <a:prstGeom prst="line">
            <a:avLst/>
          </a:prstGeom>
          <a:noFill/>
          <a:ln w="12700">
            <a:solidFill>
              <a:srgbClr val="FF0000"/>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2472" name="Line 6"/>
          <p:cNvSpPr>
            <a:spLocks noChangeShapeType="1"/>
          </p:cNvSpPr>
          <p:nvPr/>
        </p:nvSpPr>
        <p:spPr bwMode="auto">
          <a:xfrm flipV="1">
            <a:off x="3662363" y="2965450"/>
            <a:ext cx="4524375" cy="749300"/>
          </a:xfrm>
          <a:prstGeom prst="line">
            <a:avLst/>
          </a:prstGeom>
          <a:noFill/>
          <a:ln w="12700">
            <a:solidFill>
              <a:srgbClr val="333399"/>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2473" name="Line 7"/>
          <p:cNvSpPr>
            <a:spLocks noChangeShapeType="1"/>
          </p:cNvSpPr>
          <p:nvPr/>
        </p:nvSpPr>
        <p:spPr bwMode="auto">
          <a:xfrm flipV="1">
            <a:off x="5334000" y="3505200"/>
            <a:ext cx="415925" cy="65088"/>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2474" name="Line 8"/>
          <p:cNvSpPr>
            <a:spLocks noChangeShapeType="1"/>
          </p:cNvSpPr>
          <p:nvPr/>
        </p:nvSpPr>
        <p:spPr bwMode="auto">
          <a:xfrm>
            <a:off x="5465763" y="2970213"/>
            <a:ext cx="328612" cy="141287"/>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62475" name="Rectangle 9"/>
          <p:cNvSpPr>
            <a:spLocks noChangeArrowheads="1"/>
          </p:cNvSpPr>
          <p:nvPr/>
        </p:nvSpPr>
        <p:spPr bwMode="auto">
          <a:xfrm rot="-5280000">
            <a:off x="1469232" y="3178968"/>
            <a:ext cx="1390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solidFill>
                  <a:schemeClr val="tx2"/>
                </a:solidFill>
                <a:latin typeface="Arial" panose="020B0604020202020204" pitchFamily="34" charset="0"/>
              </a:rPr>
              <a:t>Believability</a:t>
            </a:r>
          </a:p>
        </p:txBody>
      </p:sp>
      <p:sp>
        <p:nvSpPr>
          <p:cNvPr id="62476" name="Rectangle 10"/>
          <p:cNvSpPr>
            <a:spLocks noGrp="1" noChangeArrowheads="1"/>
          </p:cNvSpPr>
          <p:nvPr>
            <p:ph type="title"/>
          </p:nvPr>
        </p:nvSpPr>
        <p:spPr/>
        <p:txBody>
          <a:bodyPr/>
          <a:lstStyle/>
          <a:p>
            <a:pPr eaLnBrk="1" hangingPunct="1"/>
            <a:r>
              <a:rPr lang="en-US" altLang="zh-TW" dirty="0" smtClean="0"/>
              <a:t>Interaction: Moderating effects</a:t>
            </a:r>
            <a:endParaRPr lang="zh-TW" altLang="en-US" dirty="0" smtClean="0"/>
          </a:p>
        </p:txBody>
      </p:sp>
      <p:sp>
        <p:nvSpPr>
          <p:cNvPr id="62477" name="Rectangle 11"/>
          <p:cNvSpPr>
            <a:spLocks noChangeArrowheads="1"/>
          </p:cNvSpPr>
          <p:nvPr/>
        </p:nvSpPr>
        <p:spPr bwMode="auto">
          <a:xfrm rot="-780000">
            <a:off x="4648200" y="3581400"/>
            <a:ext cx="628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solidFill>
                  <a:schemeClr val="tx2"/>
                </a:solidFill>
                <a:latin typeface="Arial" panose="020B0604020202020204" pitchFamily="34" charset="0"/>
              </a:rPr>
              <a:t>Men</a:t>
            </a:r>
          </a:p>
        </p:txBody>
      </p:sp>
      <p:sp>
        <p:nvSpPr>
          <p:cNvPr id="62478" name="Rectangle 12"/>
          <p:cNvSpPr>
            <a:spLocks noChangeArrowheads="1"/>
          </p:cNvSpPr>
          <p:nvPr/>
        </p:nvSpPr>
        <p:spPr bwMode="auto">
          <a:xfrm rot="1500000">
            <a:off x="4419600" y="251460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solidFill>
                  <a:schemeClr val="tx2"/>
                </a:solidFill>
                <a:latin typeface="Arial" panose="020B0604020202020204" pitchFamily="34" charset="0"/>
              </a:rPr>
              <a:t>Women</a:t>
            </a:r>
          </a:p>
        </p:txBody>
      </p:sp>
      <p:sp>
        <p:nvSpPr>
          <p:cNvPr id="62479" name="Rectangle 13"/>
          <p:cNvSpPr>
            <a:spLocks noChangeArrowheads="1"/>
          </p:cNvSpPr>
          <p:nvPr/>
        </p:nvSpPr>
        <p:spPr bwMode="auto">
          <a:xfrm>
            <a:off x="3810000" y="5943600"/>
            <a:ext cx="440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800">
                <a:solidFill>
                  <a:schemeClr val="tx2"/>
                </a:solidFill>
                <a:latin typeface="Arial" panose="020B0604020202020204" pitchFamily="34" charset="0"/>
              </a:rPr>
              <a:t>Ad  A				Ad  B</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6349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D74F43F-A99F-4194-B196-A167EB99421A}" type="slidenum">
              <a:rPr lang="en-US" altLang="zh-TW" sz="1400">
                <a:solidFill>
                  <a:srgbClr val="333399"/>
                </a:solidFill>
              </a:rPr>
              <a:pPr/>
              <a:t>41</a:t>
            </a:fld>
            <a:endParaRPr lang="en-US" altLang="zh-TW" sz="1400">
              <a:solidFill>
                <a:srgbClr val="333399"/>
              </a:solidFill>
            </a:endParaRPr>
          </a:p>
        </p:txBody>
      </p:sp>
      <p:sp>
        <p:nvSpPr>
          <p:cNvPr id="63492" name="Rectangle 2"/>
          <p:cNvSpPr>
            <a:spLocks noGrp="1" noChangeArrowheads="1"/>
          </p:cNvSpPr>
          <p:nvPr>
            <p:ph type="title"/>
          </p:nvPr>
        </p:nvSpPr>
        <p:spPr/>
        <p:txBody>
          <a:bodyPr/>
          <a:lstStyle/>
          <a:p>
            <a:pPr eaLnBrk="1" hangingPunct="1"/>
            <a:r>
              <a:rPr lang="en-US" altLang="zh-TW" sz="3600" dirty="0" smtClean="0"/>
              <a:t>Strongest design:</a:t>
            </a:r>
            <a:r>
              <a:rPr lang="zh-TW" altLang="en-US" sz="3600" dirty="0" smtClean="0"/>
              <a:t> </a:t>
            </a:r>
            <a:r>
              <a:rPr lang="en-US" altLang="zh-TW" sz="3600" dirty="0" smtClean="0"/>
              <a:t>Lab Experiment</a:t>
            </a:r>
          </a:p>
        </p:txBody>
      </p:sp>
      <p:sp>
        <p:nvSpPr>
          <p:cNvPr id="63493" name="Rectangle 3"/>
          <p:cNvSpPr>
            <a:spLocks noGrp="1" noChangeArrowheads="1"/>
          </p:cNvSpPr>
          <p:nvPr>
            <p:ph type="body" idx="1"/>
          </p:nvPr>
        </p:nvSpPr>
        <p:spPr/>
        <p:txBody>
          <a:bodyPr/>
          <a:lstStyle/>
          <a:p>
            <a:pPr eaLnBrk="1" hangingPunct="1">
              <a:lnSpc>
                <a:spcPct val="90000"/>
              </a:lnSpc>
            </a:pPr>
            <a:r>
              <a:rPr lang="en-US" altLang="zh-TW" sz="2800" dirty="0" smtClean="0"/>
              <a:t>Extraneous factors can be mostly excluded </a:t>
            </a:r>
          </a:p>
          <a:p>
            <a:pPr lvl="1" eaLnBrk="1" hangingPunct="1">
              <a:lnSpc>
                <a:spcPct val="90000"/>
              </a:lnSpc>
            </a:pPr>
            <a:r>
              <a:rPr lang="en-US" altLang="zh-TW" sz="2400" dirty="0" smtClean="0"/>
              <a:t>In general, high internal validity</a:t>
            </a:r>
          </a:p>
          <a:p>
            <a:pPr lvl="1" eaLnBrk="1" hangingPunct="1">
              <a:lnSpc>
                <a:spcPct val="90000"/>
              </a:lnSpc>
            </a:pPr>
            <a:r>
              <a:rPr lang="en-US" altLang="zh-TW" sz="2400" dirty="0" smtClean="0"/>
              <a:t>Strong conclusion in causal </a:t>
            </a:r>
            <a:r>
              <a:rPr lang="en-US" altLang="zh-TW" sz="2400" dirty="0" smtClean="0"/>
              <a:t>relationship</a:t>
            </a:r>
            <a:endParaRPr lang="en-US" altLang="zh-TW" sz="2400" dirty="0" smtClean="0"/>
          </a:p>
          <a:p>
            <a:pPr eaLnBrk="1" hangingPunct="1">
              <a:lnSpc>
                <a:spcPct val="90000"/>
              </a:lnSpc>
            </a:pPr>
            <a:r>
              <a:rPr lang="en-US" altLang="zh-TW" sz="2800" dirty="0" smtClean="0"/>
              <a:t>Criticism</a:t>
            </a:r>
          </a:p>
          <a:p>
            <a:pPr lvl="1" eaLnBrk="1" hangingPunct="1">
              <a:lnSpc>
                <a:spcPct val="90000"/>
              </a:lnSpc>
            </a:pPr>
            <a:r>
              <a:rPr lang="en-US" altLang="zh-TW" sz="2400" dirty="0" smtClean="0"/>
              <a:t>Samples are unrelated to the real world</a:t>
            </a:r>
          </a:p>
          <a:p>
            <a:pPr lvl="1" eaLnBrk="1" hangingPunct="1">
              <a:lnSpc>
                <a:spcPct val="90000"/>
              </a:lnSpc>
            </a:pPr>
            <a:r>
              <a:rPr lang="en-US" altLang="zh-TW" sz="2400" dirty="0" smtClean="0"/>
              <a:t>Weak in external validity</a:t>
            </a:r>
          </a:p>
          <a:p>
            <a:pPr eaLnBrk="1" hangingPunct="1">
              <a:lnSpc>
                <a:spcPct val="90000"/>
              </a:lnSpc>
            </a:pPr>
            <a:r>
              <a:rPr lang="en-US" altLang="zh-TW" sz="2800" dirty="0" smtClean="0"/>
              <a:t>In cases of systems development</a:t>
            </a:r>
            <a:endParaRPr lang="zh-TW" altLang="en-US" sz="2800" dirty="0" smtClean="0"/>
          </a:p>
          <a:p>
            <a:pPr lvl="1" eaLnBrk="1" hangingPunct="1">
              <a:lnSpc>
                <a:spcPct val="90000"/>
              </a:lnSpc>
            </a:pPr>
            <a:r>
              <a:rPr lang="en-US" altLang="zh-TW" sz="2400" dirty="0" smtClean="0"/>
              <a:t>Conduct experiments with simulation</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Assignment #</a:t>
            </a:r>
            <a:r>
              <a:rPr lang="en-US" altLang="zh-TW" dirty="0" err="1" smtClean="0"/>
              <a:t>6A</a:t>
            </a:r>
            <a:endParaRPr lang="zh-TW" altLang="en-US" dirty="0"/>
          </a:p>
        </p:txBody>
      </p:sp>
      <p:sp>
        <p:nvSpPr>
          <p:cNvPr id="3" name="內容版面配置區 2"/>
          <p:cNvSpPr>
            <a:spLocks noGrp="1"/>
          </p:cNvSpPr>
          <p:nvPr>
            <p:ph idx="1"/>
          </p:nvPr>
        </p:nvSpPr>
        <p:spPr>
          <a:xfrm>
            <a:off x="769938" y="1978025"/>
            <a:ext cx="8975724" cy="4106863"/>
          </a:xfrm>
        </p:spPr>
        <p:txBody>
          <a:bodyPr/>
          <a:lstStyle/>
          <a:p>
            <a:r>
              <a:rPr lang="en-US" altLang="zh-TW" sz="2000" dirty="0" smtClean="0"/>
              <a:t>You have a choice between this assignment and the assignment for survey research in class note #8</a:t>
            </a:r>
          </a:p>
          <a:p>
            <a:r>
              <a:rPr lang="en-US" altLang="zh-TW" sz="2000" dirty="0" smtClean="0"/>
              <a:t>Read the paper: </a:t>
            </a:r>
            <a:r>
              <a:rPr lang="en-US" altLang="zh-TW" sz="1800" dirty="0" smtClean="0">
                <a:hlinkClick r:id="rId2"/>
              </a:rPr>
              <a:t>https</a:t>
            </a:r>
            <a:r>
              <a:rPr lang="en-US" altLang="zh-TW" sz="1800" dirty="0">
                <a:hlinkClick r:id="rId2"/>
              </a:rPr>
              <a:t>://</a:t>
            </a:r>
            <a:r>
              <a:rPr lang="en-US" altLang="zh-TW" sz="1800" dirty="0" err="1" smtClean="0">
                <a:hlinkClick r:id="rId2"/>
              </a:rPr>
              <a:t>onlinelibrary.wiley.com</a:t>
            </a:r>
            <a:r>
              <a:rPr lang="en-US" altLang="zh-TW" sz="1800" dirty="0" smtClean="0">
                <a:hlinkClick r:id="rId2"/>
              </a:rPr>
              <a:t>/</a:t>
            </a:r>
            <a:r>
              <a:rPr lang="en-US" altLang="zh-TW" sz="1800" dirty="0" err="1" smtClean="0">
                <a:hlinkClick r:id="rId2"/>
              </a:rPr>
              <a:t>doi</a:t>
            </a:r>
            <a:r>
              <a:rPr lang="en-US" altLang="zh-TW" sz="1800" dirty="0" smtClean="0">
                <a:hlinkClick r:id="rId2"/>
              </a:rPr>
              <a:t>/pdf/10.1002/</a:t>
            </a:r>
            <a:r>
              <a:rPr lang="en-US" altLang="zh-TW" sz="1800" dirty="0" err="1" smtClean="0">
                <a:hlinkClick r:id="rId2"/>
              </a:rPr>
              <a:t>mar.20120</a:t>
            </a:r>
            <a:endParaRPr lang="en-US" altLang="zh-TW" sz="1800" dirty="0" smtClean="0"/>
          </a:p>
          <a:p>
            <a:r>
              <a:rPr lang="en-US" altLang="zh-TW" sz="2000" dirty="0" smtClean="0"/>
              <a:t>Classify its experimental design</a:t>
            </a:r>
          </a:p>
          <a:p>
            <a:r>
              <a:rPr lang="en-US" altLang="zh-TW" sz="2000" dirty="0" smtClean="0"/>
              <a:t>What are the major design considerations to exclude the threads of validity</a:t>
            </a:r>
          </a:p>
          <a:p>
            <a:r>
              <a:rPr lang="en-US" altLang="zh-TW" sz="2000" dirty="0" smtClean="0"/>
              <a:t>Discuss on its internal and external validities</a:t>
            </a:r>
          </a:p>
          <a:p>
            <a:r>
              <a:rPr lang="en-US" altLang="zh-TW" sz="2000" dirty="0" smtClean="0"/>
              <a:t>Prepare </a:t>
            </a:r>
            <a:r>
              <a:rPr lang="en-US" altLang="zh-TW" sz="2000" dirty="0"/>
              <a:t>a short </a:t>
            </a:r>
            <a:r>
              <a:rPr lang="en-US" altLang="zh-TW" sz="2000" dirty="0" err="1"/>
              <a:t>ppt</a:t>
            </a:r>
            <a:r>
              <a:rPr lang="en-US" altLang="zh-TW" sz="2000" dirty="0"/>
              <a:t> document, no more that SIX pages</a:t>
            </a:r>
          </a:p>
          <a:p>
            <a:r>
              <a:rPr lang="en-US" altLang="zh-TW" sz="2000" dirty="0"/>
              <a:t>File name: </a:t>
            </a:r>
            <a:r>
              <a:rPr lang="en-US" altLang="zh-TW" sz="2000" dirty="0" err="1" smtClean="0"/>
              <a:t>HW6A_SID_Name.ppt</a:t>
            </a:r>
            <a:endParaRPr lang="en-US" altLang="zh-TW" sz="2000" dirty="0"/>
          </a:p>
          <a:p>
            <a:r>
              <a:rPr lang="en-US" altLang="zh-TW" sz="2000" dirty="0"/>
              <a:t>Upload your </a:t>
            </a:r>
            <a:r>
              <a:rPr lang="en-US" altLang="zh-TW" sz="2000" dirty="0" err="1"/>
              <a:t>ppt</a:t>
            </a:r>
            <a:r>
              <a:rPr lang="en-US" altLang="zh-TW" sz="2000" dirty="0"/>
              <a:t> file to </a:t>
            </a:r>
            <a:r>
              <a:rPr lang="en-US" altLang="zh-TW" sz="2000" dirty="0">
                <a:hlinkClick r:id="rId3"/>
              </a:rPr>
              <a:t>https://</a:t>
            </a:r>
            <a:r>
              <a:rPr lang="en-US" altLang="zh-TW" sz="2000" dirty="0" err="1" smtClean="0">
                <a:hlinkClick r:id="rId3"/>
              </a:rPr>
              <a:t>mega.linkin.tw</a:t>
            </a:r>
            <a:r>
              <a:rPr lang="en-US" altLang="zh-TW" sz="2000" dirty="0" smtClean="0">
                <a:hlinkClick r:id="rId3"/>
              </a:rPr>
              <a:t>/</a:t>
            </a:r>
            <a:r>
              <a:rPr lang="en-US" altLang="zh-TW" sz="2000" dirty="0" err="1" smtClean="0">
                <a:hlinkClick r:id="rId3"/>
              </a:rPr>
              <a:t>index.php</a:t>
            </a:r>
            <a:r>
              <a:rPr lang="en-US" altLang="zh-TW" sz="2000" dirty="0" smtClean="0">
                <a:hlinkClick r:id="rId3"/>
              </a:rPr>
              <a:t>/s/</a:t>
            </a:r>
            <a:r>
              <a:rPr lang="en-US" altLang="zh-TW" sz="2000" dirty="0" err="1" smtClean="0">
                <a:hlinkClick r:id="rId3"/>
              </a:rPr>
              <a:t>f2Z5zf2Br9rWgmS</a:t>
            </a:r>
            <a:endParaRPr lang="en-US" altLang="zh-TW" sz="2000" dirty="0" smtClean="0"/>
          </a:p>
          <a:p>
            <a:endParaRPr lang="en-US" altLang="zh-TW" sz="2000" dirty="0" smtClean="0"/>
          </a:p>
          <a:p>
            <a:pPr marL="0" indent="0">
              <a:buNone/>
            </a:pPr>
            <a:r>
              <a:rPr lang="en-US" altLang="zh-TW" sz="2000" dirty="0" smtClean="0"/>
              <a:t>	</a:t>
            </a:r>
            <a:endParaRPr lang="zh-TW" altLang="en-US" sz="2000"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BFE858EB-84F4-49E2-9295-88C6C98FFC05}" type="slidenum">
              <a:rPr lang="en-US" altLang="zh-TW" smtClean="0"/>
              <a:pPr>
                <a:defRPr/>
              </a:pPr>
              <a:t>42</a:t>
            </a:fld>
            <a:endParaRPr lang="en-US" altLang="zh-TW"/>
          </a:p>
        </p:txBody>
      </p:sp>
    </p:spTree>
    <p:extLst>
      <p:ext uri="{BB962C8B-B14F-4D97-AF65-F5344CB8AC3E}">
        <p14:creationId xmlns:p14="http://schemas.microsoft.com/office/powerpoint/2010/main" val="173263718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頁尾版面配置區 2"/>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8195" name="投影片編號版面配置區 3"/>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B8E5C34D-17C9-48FA-85D4-B260ABD6969F}" type="slidenum">
              <a:rPr lang="en-US" altLang="zh-TW" sz="1400">
                <a:solidFill>
                  <a:srgbClr val="333399"/>
                </a:solidFill>
              </a:rPr>
              <a:pPr/>
              <a:t>5</a:t>
            </a:fld>
            <a:endParaRPr lang="en-US" altLang="zh-TW" sz="1400">
              <a:solidFill>
                <a:srgbClr val="333399"/>
              </a:solidFill>
            </a:endParaRPr>
          </a:p>
        </p:txBody>
      </p:sp>
      <p:sp>
        <p:nvSpPr>
          <p:cNvPr id="8196" name="Rectangle 2"/>
          <p:cNvSpPr>
            <a:spLocks noGrp="1" noChangeArrowheads="1"/>
          </p:cNvSpPr>
          <p:nvPr>
            <p:ph type="title"/>
          </p:nvPr>
        </p:nvSpPr>
        <p:spPr/>
        <p:txBody>
          <a:bodyPr/>
          <a:lstStyle/>
          <a:p>
            <a:pPr eaLnBrk="1" hangingPunct="1"/>
            <a:r>
              <a:rPr lang="en-US" altLang="zh-TW" smtClean="0">
                <a:ea typeface="新細明體" panose="02020500000000000000" pitchFamily="18" charset="-120"/>
              </a:rPr>
              <a:t>Causal Evidence</a:t>
            </a:r>
          </a:p>
        </p:txBody>
      </p:sp>
      <p:sp>
        <p:nvSpPr>
          <p:cNvPr id="8197" name="Rectangle 3" descr="coo37861_p1201"/>
          <p:cNvSpPr>
            <a:spLocks noChangeArrowheads="1"/>
          </p:cNvSpPr>
          <p:nvPr/>
        </p:nvSpPr>
        <p:spPr bwMode="auto">
          <a:xfrm>
            <a:off x="809625" y="1855788"/>
            <a:ext cx="4297363" cy="42735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607236" name="AutoShape 4"/>
          <p:cNvSpPr>
            <a:spLocks noChangeArrowheads="1"/>
          </p:cNvSpPr>
          <p:nvPr/>
        </p:nvSpPr>
        <p:spPr bwMode="auto">
          <a:xfrm>
            <a:off x="4760913" y="1855788"/>
            <a:ext cx="4622800" cy="1276350"/>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Agreement between </a:t>
            </a:r>
          </a:p>
          <a:p>
            <a:pPr algn="ctr" eaLnBrk="1" hangingPunct="1"/>
            <a:r>
              <a:rPr kumimoji="0" lang="en-US" altLang="zh-TW" sz="3200" b="1">
                <a:solidFill>
                  <a:srgbClr val="FF0000"/>
                </a:solidFill>
                <a:latin typeface="Arial" panose="020B0604020202020204" pitchFamily="34" charset="0"/>
              </a:rPr>
              <a:t>X</a:t>
            </a:r>
            <a:r>
              <a:rPr kumimoji="0" lang="en-US" altLang="zh-TW" b="1">
                <a:latin typeface="Arial" panose="020B0604020202020204" pitchFamily="34" charset="0"/>
              </a:rPr>
              <a:t>s and </a:t>
            </a:r>
            <a:r>
              <a:rPr kumimoji="0" lang="en-US" altLang="zh-TW" sz="3200" b="1">
                <a:solidFill>
                  <a:srgbClr val="FF0000"/>
                </a:solidFill>
                <a:latin typeface="Arial" panose="020B0604020202020204" pitchFamily="34" charset="0"/>
              </a:rPr>
              <a:t>Y</a:t>
            </a:r>
            <a:r>
              <a:rPr kumimoji="0" lang="en-US" altLang="zh-TW" b="1">
                <a:latin typeface="Arial" panose="020B0604020202020204" pitchFamily="34" charset="0"/>
              </a:rPr>
              <a:t>s</a:t>
            </a:r>
          </a:p>
        </p:txBody>
      </p:sp>
      <p:sp>
        <p:nvSpPr>
          <p:cNvPr id="607237" name="AutoShape 5"/>
          <p:cNvSpPr>
            <a:spLocks noChangeArrowheads="1"/>
          </p:cNvSpPr>
          <p:nvPr/>
        </p:nvSpPr>
        <p:spPr bwMode="auto">
          <a:xfrm>
            <a:off x="4760913" y="3360738"/>
            <a:ext cx="4622800" cy="1277937"/>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Time order of occurrence</a:t>
            </a:r>
          </a:p>
        </p:txBody>
      </p:sp>
      <p:sp>
        <p:nvSpPr>
          <p:cNvPr id="607238" name="AutoShape 6"/>
          <p:cNvSpPr>
            <a:spLocks noChangeArrowheads="1"/>
          </p:cNvSpPr>
          <p:nvPr/>
        </p:nvSpPr>
        <p:spPr bwMode="auto">
          <a:xfrm>
            <a:off x="4760913" y="4851400"/>
            <a:ext cx="4622800" cy="1277938"/>
          </a:xfrm>
          <a:prstGeom prst="roundRect">
            <a:avLst>
              <a:gd name="adj" fmla="val 16667"/>
            </a:avLst>
          </a:prstGeom>
          <a:solidFill>
            <a:srgbClr val="FFDD99"/>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r>
              <a:rPr kumimoji="0" lang="en-US" altLang="zh-TW" b="1">
                <a:latin typeface="Arial" panose="020B0604020202020204" pitchFamily="34" charset="0"/>
              </a:rPr>
              <a:t>Extraneous variables </a:t>
            </a:r>
          </a:p>
          <a:p>
            <a:pPr algn="ctr" eaLnBrk="1" hangingPunct="1"/>
            <a:r>
              <a:rPr kumimoji="0" lang="en-US" altLang="zh-TW" b="1">
                <a:latin typeface="Arial" panose="020B0604020202020204" pitchFamily="34" charset="0"/>
              </a:rPr>
              <a:t>did not influence </a:t>
            </a:r>
            <a:r>
              <a:rPr kumimoji="0" lang="en-US" altLang="zh-TW" sz="3200" b="1">
                <a:solidFill>
                  <a:srgbClr val="FF0000"/>
                </a:solidFill>
                <a:latin typeface="Arial" panose="020B0604020202020204" pitchFamily="34" charset="0"/>
              </a:rPr>
              <a:t>Y</a:t>
            </a:r>
            <a:r>
              <a:rPr kumimoji="0" lang="en-US" altLang="zh-TW" b="1"/>
              <a:t>s</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7236"/>
                                        </p:tgtEl>
                                        <p:attrNameLst>
                                          <p:attrName>style.visibility</p:attrName>
                                        </p:attrNameLst>
                                      </p:cBhvr>
                                      <p:to>
                                        <p:strVal val="visible"/>
                                      </p:to>
                                    </p:set>
                                    <p:animEffect transition="in" filter="blinds(horizontal)">
                                      <p:cBhvr>
                                        <p:cTn id="7" dur="500"/>
                                        <p:tgtEl>
                                          <p:spTgt spid="6072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7237"/>
                                        </p:tgtEl>
                                        <p:attrNameLst>
                                          <p:attrName>style.visibility</p:attrName>
                                        </p:attrNameLst>
                                      </p:cBhvr>
                                      <p:to>
                                        <p:strVal val="visible"/>
                                      </p:to>
                                    </p:set>
                                    <p:animEffect transition="in" filter="blinds(horizontal)">
                                      <p:cBhvr>
                                        <p:cTn id="12" dur="500"/>
                                        <p:tgtEl>
                                          <p:spTgt spid="6072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7238"/>
                                        </p:tgtEl>
                                        <p:attrNameLst>
                                          <p:attrName>style.visibility</p:attrName>
                                        </p:attrNameLst>
                                      </p:cBhvr>
                                      <p:to>
                                        <p:strVal val="visible"/>
                                      </p:to>
                                    </p:set>
                                    <p:animEffect transition="in" filter="blinds(horizontal)">
                                      <p:cBhvr>
                                        <p:cTn id="17" dur="500"/>
                                        <p:tgtEl>
                                          <p:spTgt spid="607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6" grpId="0" animBg="1"/>
      <p:bldP spid="607237" grpId="0" animBg="1"/>
      <p:bldP spid="6072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024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21CC43A-9ABF-4D7F-A709-99E92FFF6FA4}" type="slidenum">
              <a:rPr lang="en-US" altLang="zh-TW" sz="1400">
                <a:solidFill>
                  <a:srgbClr val="333399"/>
                </a:solidFill>
              </a:rPr>
              <a:pPr/>
              <a:t>6</a:t>
            </a:fld>
            <a:endParaRPr lang="en-US" altLang="zh-TW" sz="1400">
              <a:solidFill>
                <a:srgbClr val="333399"/>
              </a:solidFill>
            </a:endParaRPr>
          </a:p>
        </p:txBody>
      </p:sp>
      <p:sp>
        <p:nvSpPr>
          <p:cNvPr id="10244" name="Rectangle 2"/>
          <p:cNvSpPr>
            <a:spLocks noGrp="1" noChangeArrowheads="1"/>
          </p:cNvSpPr>
          <p:nvPr>
            <p:ph type="title"/>
          </p:nvPr>
        </p:nvSpPr>
        <p:spPr/>
        <p:txBody>
          <a:bodyPr/>
          <a:lstStyle/>
          <a:p>
            <a:pPr eaLnBrk="1" hangingPunct="1"/>
            <a:r>
              <a:rPr lang="en-US" altLang="zh-TW" sz="3600" dirty="0" smtClean="0"/>
              <a:t>Experiments can be conducted in…</a:t>
            </a:r>
            <a:endParaRPr lang="zh-TW" altLang="en-US" sz="3600" dirty="0" smtClean="0"/>
          </a:p>
        </p:txBody>
      </p:sp>
      <p:sp>
        <p:nvSpPr>
          <p:cNvPr id="10245" name="Rectangle 3"/>
          <p:cNvSpPr>
            <a:spLocks noGrp="1" noChangeArrowheads="1"/>
          </p:cNvSpPr>
          <p:nvPr>
            <p:ph type="body" idx="1"/>
          </p:nvPr>
        </p:nvSpPr>
        <p:spPr/>
        <p:txBody>
          <a:bodyPr/>
          <a:lstStyle/>
          <a:p>
            <a:pPr eaLnBrk="1" hangingPunct="1"/>
            <a:r>
              <a:rPr lang="en-US" altLang="zh-TW" sz="2800" dirty="0" smtClean="0"/>
              <a:t>Laboratories (Lab or true experiments)</a:t>
            </a:r>
          </a:p>
          <a:p>
            <a:pPr lvl="1" eaLnBrk="1" hangingPunct="1"/>
            <a:r>
              <a:rPr lang="en-US" altLang="zh-TW" sz="2400" dirty="0" smtClean="0"/>
              <a:t>Strong control over many factors</a:t>
            </a:r>
          </a:p>
          <a:p>
            <a:pPr lvl="1" eaLnBrk="1" hangingPunct="1"/>
            <a:r>
              <a:rPr lang="en-US" altLang="zh-TW" sz="2400" dirty="0" smtClean="0"/>
              <a:t>In science lab, we control temperature, humidity, atmospheric pressure,  lightning, ….</a:t>
            </a:r>
          </a:p>
          <a:p>
            <a:pPr lvl="1" eaLnBrk="1" hangingPunct="1"/>
            <a:r>
              <a:rPr lang="en-US" altLang="zh-TW" sz="2400" dirty="0" smtClean="0"/>
              <a:t>Lab experiments</a:t>
            </a:r>
          </a:p>
          <a:p>
            <a:pPr eaLnBrk="1" hangingPunct="1"/>
            <a:r>
              <a:rPr lang="en-US" altLang="zh-TW" sz="2800" dirty="0" smtClean="0"/>
              <a:t>Real-world settings (Quasi or field experiments)</a:t>
            </a:r>
            <a:endParaRPr lang="zh-TW" altLang="en-US" sz="2800" dirty="0" smtClean="0"/>
          </a:p>
          <a:p>
            <a:pPr lvl="1" eaLnBrk="1" hangingPunct="1"/>
            <a:r>
              <a:rPr lang="en-US" altLang="zh-TW" sz="2400" dirty="0" smtClean="0"/>
              <a:t>Extraneous cannot be well controlled</a:t>
            </a:r>
          </a:p>
          <a:p>
            <a:pPr lvl="1" eaLnBrk="1" hangingPunct="1"/>
            <a:r>
              <a:rPr lang="en-US" altLang="zh-TW" sz="2400" dirty="0" smtClean="0"/>
              <a:t>Field experiments, Quasi experiments</a:t>
            </a:r>
          </a:p>
          <a:p>
            <a:pPr eaLnBrk="1" hangingPunct="1"/>
            <a:r>
              <a:rPr lang="en-US" altLang="zh-TW" sz="2800" dirty="0" smtClean="0"/>
              <a:t>Computer simulation</a:t>
            </a:r>
            <a:endParaRPr lang="zh-TW" altLang="en-US" sz="2800" dirty="0" smtClean="0"/>
          </a:p>
        </p:txBody>
      </p:sp>
    </p:spTree>
    <p:extLst>
      <p:ext uri="{BB962C8B-B14F-4D97-AF65-F5344CB8AC3E}">
        <p14:creationId xmlns:p14="http://schemas.microsoft.com/office/powerpoint/2010/main" val="118338836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Controls in experiments</a:t>
            </a:r>
            <a:endParaRPr lang="zh-TW" altLang="en-US" dirty="0"/>
          </a:p>
        </p:txBody>
      </p:sp>
      <p:sp>
        <p:nvSpPr>
          <p:cNvPr id="3" name="內容版面配置區 2"/>
          <p:cNvSpPr>
            <a:spLocks noGrp="1"/>
          </p:cNvSpPr>
          <p:nvPr>
            <p:ph idx="1"/>
          </p:nvPr>
        </p:nvSpPr>
        <p:spPr>
          <a:xfrm>
            <a:off x="769938" y="1694458"/>
            <a:ext cx="8734425" cy="4106863"/>
          </a:xfrm>
        </p:spPr>
        <p:txBody>
          <a:bodyPr/>
          <a:lstStyle/>
          <a:p>
            <a:r>
              <a:rPr lang="en-US" altLang="zh-TW" sz="2800" dirty="0" smtClean="0"/>
              <a:t>Experimental group</a:t>
            </a:r>
          </a:p>
          <a:p>
            <a:pPr lvl="1"/>
            <a:r>
              <a:rPr lang="en-US" altLang="zh-TW" sz="2400" dirty="0" smtClean="0"/>
              <a:t>Manipulations are administered</a:t>
            </a:r>
          </a:p>
          <a:p>
            <a:pPr lvl="1"/>
            <a:r>
              <a:rPr lang="en-US" altLang="zh-TW" sz="2400" dirty="0" smtClean="0"/>
              <a:t>e.g. newly developed vaccine (</a:t>
            </a:r>
            <a:r>
              <a:rPr lang="zh-TW" altLang="en-US" sz="2400" dirty="0" smtClean="0"/>
              <a:t>疫苗</a:t>
            </a:r>
            <a:r>
              <a:rPr lang="en-US" altLang="zh-TW" sz="2400" dirty="0" smtClean="0"/>
              <a:t>)</a:t>
            </a:r>
            <a:r>
              <a:rPr lang="zh-TW" altLang="en-US" sz="2400" dirty="0" smtClean="0"/>
              <a:t> </a:t>
            </a:r>
            <a:r>
              <a:rPr lang="en-US" altLang="zh-TW" sz="2400" dirty="0" smtClean="0"/>
              <a:t>injected</a:t>
            </a:r>
          </a:p>
          <a:p>
            <a:r>
              <a:rPr lang="en-US" altLang="zh-TW" sz="2800" dirty="0" smtClean="0"/>
              <a:t>Control group</a:t>
            </a:r>
          </a:p>
          <a:p>
            <a:pPr lvl="1"/>
            <a:r>
              <a:rPr lang="en-US" altLang="zh-TW" sz="2400" dirty="0" smtClean="0"/>
              <a:t>A group</a:t>
            </a:r>
            <a:r>
              <a:rPr lang="zh-TW" altLang="en-US" sz="2400" dirty="0" smtClean="0"/>
              <a:t> </a:t>
            </a:r>
            <a:r>
              <a:rPr lang="en-US" altLang="zh-TW" sz="2400" dirty="0" smtClean="0"/>
              <a:t>for making</a:t>
            </a:r>
            <a:r>
              <a:rPr lang="zh-TW" altLang="en-US" sz="2400" dirty="0" smtClean="0"/>
              <a:t> </a:t>
            </a:r>
            <a:r>
              <a:rPr lang="en-US" altLang="zh-TW" sz="2400" dirty="0" smtClean="0"/>
              <a:t>comparisons</a:t>
            </a:r>
          </a:p>
          <a:p>
            <a:pPr lvl="1"/>
            <a:r>
              <a:rPr lang="en-US" altLang="zh-TW" sz="2400" dirty="0" smtClean="0"/>
              <a:t>All other</a:t>
            </a:r>
            <a:r>
              <a:rPr lang="zh-TW" altLang="en-US" sz="2400" dirty="0" smtClean="0"/>
              <a:t> </a:t>
            </a:r>
            <a:r>
              <a:rPr lang="en-US" altLang="zh-TW" sz="2400" dirty="0" smtClean="0"/>
              <a:t>conditions</a:t>
            </a:r>
            <a:r>
              <a:rPr lang="zh-TW" altLang="en-US" sz="2400" dirty="0" smtClean="0"/>
              <a:t> </a:t>
            </a:r>
            <a:r>
              <a:rPr lang="en-US" altLang="zh-TW" sz="2400" dirty="0" smtClean="0"/>
              <a:t>are the came: controlled</a:t>
            </a:r>
          </a:p>
          <a:p>
            <a:pPr lvl="1"/>
            <a:r>
              <a:rPr lang="en-US" altLang="zh-TW" sz="2400" dirty="0" smtClean="0"/>
              <a:t>e.g</a:t>
            </a:r>
            <a:r>
              <a:rPr lang="en-US" altLang="zh-TW" sz="2400" dirty="0"/>
              <a:t>. </a:t>
            </a:r>
            <a:r>
              <a:rPr lang="en-US" altLang="zh-TW" sz="2400" dirty="0" smtClean="0"/>
              <a:t>fake vaccine (placebo </a:t>
            </a:r>
            <a:r>
              <a:rPr lang="zh-TW" altLang="en-US" sz="2400" dirty="0" smtClean="0"/>
              <a:t>安慰劑</a:t>
            </a:r>
            <a:r>
              <a:rPr lang="en-US" altLang="zh-TW" sz="2400" dirty="0" smtClean="0"/>
              <a:t>)</a:t>
            </a:r>
            <a:r>
              <a:rPr lang="zh-TW" altLang="en-US" sz="2400" dirty="0" smtClean="0"/>
              <a:t> </a:t>
            </a:r>
            <a:r>
              <a:rPr lang="en-US" altLang="zh-TW" sz="2400" dirty="0" smtClean="0"/>
              <a:t>injected</a:t>
            </a:r>
          </a:p>
          <a:p>
            <a:r>
              <a:rPr lang="en-US" altLang="zh-TW" sz="2800" dirty="0" smtClean="0"/>
              <a:t>Other controls</a:t>
            </a:r>
          </a:p>
          <a:p>
            <a:pPr lvl="1"/>
            <a:r>
              <a:rPr lang="en-US" altLang="zh-TW" sz="2400" dirty="0" smtClean="0"/>
              <a:t>Ensure that no other confounding factors contaminating</a:t>
            </a:r>
            <a:r>
              <a:rPr lang="zh-TW" altLang="en-US" sz="2400" dirty="0" smtClean="0"/>
              <a:t> </a:t>
            </a:r>
            <a:r>
              <a:rPr lang="en-US" altLang="zh-TW" sz="2400" dirty="0" smtClean="0"/>
              <a:t>the experiment</a:t>
            </a:r>
            <a:endParaRPr lang="en-US" altLang="zh-TW" sz="2400" dirty="0"/>
          </a:p>
          <a:p>
            <a:pPr lvl="1"/>
            <a:endParaRPr lang="zh-TW" altLang="en-US" sz="2400" dirty="0"/>
          </a:p>
        </p:txBody>
      </p:sp>
      <p:sp>
        <p:nvSpPr>
          <p:cNvPr id="4" name="頁尾版面配置區 3"/>
          <p:cNvSpPr>
            <a:spLocks noGrp="1"/>
          </p:cNvSpPr>
          <p:nvPr>
            <p:ph type="ftr" sz="quarter" idx="10"/>
          </p:nvPr>
        </p:nvSpPr>
        <p:spPr/>
        <p:txBody>
          <a:bodyPr/>
          <a:lstStyle/>
          <a:p>
            <a:pPr>
              <a:defRPr/>
            </a:pPr>
            <a:r>
              <a:rPr lang="en-US" altLang="zh-TW" smtClean="0"/>
              <a:t>CK Farn, CYCU</a:t>
            </a:r>
            <a:endParaRPr lang="zh-TW" altLang="en-US"/>
          </a:p>
        </p:txBody>
      </p:sp>
      <p:sp>
        <p:nvSpPr>
          <p:cNvPr id="5" name="投影片編號版面配置區 4"/>
          <p:cNvSpPr>
            <a:spLocks noGrp="1"/>
          </p:cNvSpPr>
          <p:nvPr>
            <p:ph type="sldNum" sz="quarter" idx="11"/>
          </p:nvPr>
        </p:nvSpPr>
        <p:spPr/>
        <p:txBody>
          <a:bodyPr/>
          <a:lstStyle/>
          <a:p>
            <a:pPr>
              <a:defRPr/>
            </a:pPr>
            <a:fld id="{BFE858EB-84F4-49E2-9295-88C6C98FFC05}" type="slidenum">
              <a:rPr lang="en-US" altLang="zh-TW" smtClean="0"/>
              <a:pPr>
                <a:defRPr/>
              </a:pPr>
              <a:t>7</a:t>
            </a:fld>
            <a:endParaRPr lang="en-US" altLang="zh-TW"/>
          </a:p>
        </p:txBody>
      </p:sp>
    </p:spTree>
    <p:extLst>
      <p:ext uri="{BB962C8B-B14F-4D97-AF65-F5344CB8AC3E}">
        <p14:creationId xmlns:p14="http://schemas.microsoft.com/office/powerpoint/2010/main" val="6656033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dirty="0" err="1" smtClean="0">
                <a:solidFill>
                  <a:srgbClr val="333399"/>
                </a:solidFill>
              </a:rPr>
              <a:t>CK</a:t>
            </a:r>
            <a:r>
              <a:rPr lang="en-US" altLang="zh-TW" sz="1400" dirty="0" smtClean="0">
                <a:solidFill>
                  <a:srgbClr val="333399"/>
                </a:solidFill>
              </a:rPr>
              <a:t> </a:t>
            </a:r>
            <a:r>
              <a:rPr lang="en-US" altLang="zh-TW" sz="1400" dirty="0" err="1" smtClean="0">
                <a:solidFill>
                  <a:srgbClr val="333399"/>
                </a:solidFill>
              </a:rPr>
              <a:t>Farn</a:t>
            </a:r>
            <a:r>
              <a:rPr lang="en-US" altLang="zh-TW" sz="1400" dirty="0" smtClean="0">
                <a:solidFill>
                  <a:srgbClr val="333399"/>
                </a:solidFill>
              </a:rPr>
              <a:t>, </a:t>
            </a:r>
            <a:r>
              <a:rPr lang="en-US" altLang="zh-TW" sz="1400" dirty="0" err="1" smtClean="0">
                <a:solidFill>
                  <a:srgbClr val="333399"/>
                </a:solidFill>
              </a:rPr>
              <a:t>CYCU</a:t>
            </a:r>
            <a:endParaRPr lang="zh-TW" altLang="en-US" sz="1400" dirty="0">
              <a:solidFill>
                <a:srgbClr val="333399"/>
              </a:solidFill>
            </a:endParaRPr>
          </a:p>
        </p:txBody>
      </p:sp>
      <p:sp>
        <p:nvSpPr>
          <p:cNvPr id="7171"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52CAF66-6DCE-4EB4-A314-2625291AA04B}" type="slidenum">
              <a:rPr lang="en-US" altLang="zh-TW" sz="1400">
                <a:solidFill>
                  <a:srgbClr val="333399"/>
                </a:solidFill>
              </a:rPr>
              <a:pPr/>
              <a:t>8</a:t>
            </a:fld>
            <a:endParaRPr lang="en-US" altLang="zh-TW" sz="1400">
              <a:solidFill>
                <a:srgbClr val="333399"/>
              </a:solidFill>
            </a:endParaRPr>
          </a:p>
        </p:txBody>
      </p:sp>
      <p:sp>
        <p:nvSpPr>
          <p:cNvPr id="7172" name="Rectangle 2"/>
          <p:cNvSpPr>
            <a:spLocks noGrp="1" noChangeArrowheads="1"/>
          </p:cNvSpPr>
          <p:nvPr>
            <p:ph type="title"/>
          </p:nvPr>
        </p:nvSpPr>
        <p:spPr/>
        <p:txBody>
          <a:bodyPr/>
          <a:lstStyle/>
          <a:p>
            <a:pPr eaLnBrk="1" hangingPunct="1"/>
            <a:r>
              <a:rPr lang="en-US" altLang="zh-TW" dirty="0" smtClean="0"/>
              <a:t>Lab</a:t>
            </a:r>
            <a:r>
              <a:rPr lang="en-US" altLang="zh-TW" dirty="0" smtClean="0">
                <a:solidFill>
                  <a:schemeClr val="bg1">
                    <a:lumMod val="95000"/>
                  </a:schemeClr>
                </a:solidFill>
              </a:rPr>
              <a:t>oratory</a:t>
            </a:r>
            <a:r>
              <a:rPr lang="en-US" altLang="zh-TW" dirty="0" smtClean="0"/>
              <a:t> Experiments</a:t>
            </a:r>
          </a:p>
        </p:txBody>
      </p:sp>
      <p:sp>
        <p:nvSpPr>
          <p:cNvPr id="7173" name="Rectangle 3"/>
          <p:cNvSpPr>
            <a:spLocks noGrp="1" noChangeArrowheads="1"/>
          </p:cNvSpPr>
          <p:nvPr>
            <p:ph type="body" idx="1"/>
          </p:nvPr>
        </p:nvSpPr>
        <p:spPr>
          <a:xfrm>
            <a:off x="769938" y="1978025"/>
            <a:ext cx="8975724" cy="4106863"/>
          </a:xfrm>
        </p:spPr>
        <p:txBody>
          <a:bodyPr/>
          <a:lstStyle/>
          <a:p>
            <a:pPr eaLnBrk="1" hangingPunct="1"/>
            <a:r>
              <a:rPr lang="en-US" altLang="zh-TW" sz="2400" dirty="0" smtClean="0"/>
              <a:t>Conducted in a well “controlled” laboratory setting</a:t>
            </a:r>
          </a:p>
          <a:p>
            <a:pPr lvl="1" eaLnBrk="1" hangingPunct="1"/>
            <a:r>
              <a:rPr lang="en-US" altLang="zh-TW" sz="2000" dirty="0" smtClean="0"/>
              <a:t>The lab setting is different from the “real world”</a:t>
            </a:r>
          </a:p>
          <a:p>
            <a:pPr lvl="1" eaLnBrk="1" hangingPunct="1"/>
            <a:r>
              <a:rPr lang="en-US" altLang="zh-TW" sz="2000" dirty="0" smtClean="0"/>
              <a:t>Eliminate, as much as possible, extraneous factors and potential threats to validity</a:t>
            </a:r>
          </a:p>
          <a:p>
            <a:pPr lvl="1" eaLnBrk="1" hangingPunct="1"/>
            <a:r>
              <a:rPr lang="en-US" altLang="zh-TW" sz="2000" dirty="0" smtClean="0"/>
              <a:t>Sacrifices external validity, while maximizing internal validity</a:t>
            </a:r>
          </a:p>
          <a:p>
            <a:pPr eaLnBrk="1" hangingPunct="1"/>
            <a:r>
              <a:rPr lang="en-US" altLang="zh-TW" sz="2400" dirty="0" smtClean="0"/>
              <a:t>Manipulating the independent variable, then measuring the dependent variable</a:t>
            </a:r>
          </a:p>
          <a:p>
            <a:pPr lvl="1" eaLnBrk="1" hangingPunct="1"/>
            <a:r>
              <a:rPr lang="en-US" altLang="zh-TW" sz="2000" dirty="0" smtClean="0"/>
              <a:t>Strong causal relationship: internal validity.</a:t>
            </a:r>
          </a:p>
          <a:p>
            <a:pPr lvl="1" eaLnBrk="1" hangingPunct="1"/>
            <a:r>
              <a:rPr lang="en-US" altLang="zh-TW" sz="2000" dirty="0" smtClean="0"/>
              <a:t>Manipulating X, thus ethical considerations need to be taken into account</a:t>
            </a:r>
          </a:p>
          <a:p>
            <a:pPr lvl="1" eaLnBrk="1" hangingPunct="1"/>
            <a:r>
              <a:rPr lang="en-US" altLang="zh-TW" sz="2000" dirty="0" smtClean="0"/>
              <a:t>Controlling possible extraneous factors</a:t>
            </a:r>
          </a:p>
          <a:p>
            <a:pPr lvl="1" eaLnBrk="1" hangingPunct="1"/>
            <a:r>
              <a:rPr lang="en-US" altLang="zh-TW" sz="2000" dirty="0" smtClean="0"/>
              <a:t>Measuring the dependent variable and other variables</a:t>
            </a:r>
          </a:p>
        </p:txBody>
      </p:sp>
    </p:spTree>
    <p:extLst>
      <p:ext uri="{BB962C8B-B14F-4D97-AF65-F5344CB8AC3E}">
        <p14:creationId xmlns:p14="http://schemas.microsoft.com/office/powerpoint/2010/main" val="312479468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頁尾版面配置區 3"/>
          <p:cNvSpPr>
            <a:spLocks noGrp="1"/>
          </p:cNvSpPr>
          <p:nvPr>
            <p:ph type="ftr" sz="quarter" idx="10"/>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1400" smtClean="0">
                <a:solidFill>
                  <a:srgbClr val="333399"/>
                </a:solidFill>
              </a:rPr>
              <a:t>CK Farn, CYCU</a:t>
            </a:r>
            <a:endParaRPr lang="zh-TW" altLang="en-US" sz="1400">
              <a:solidFill>
                <a:srgbClr val="333399"/>
              </a:solidFill>
            </a:endParaRPr>
          </a:p>
        </p:txBody>
      </p:sp>
      <p:sp>
        <p:nvSpPr>
          <p:cNvPr id="10243" name="投影片編號版面配置區 4"/>
          <p:cNvSpPr>
            <a:spLocks noGrp="1"/>
          </p:cNvSpPr>
          <p:nvPr>
            <p:ph type="sldNum" sz="quarter" idx="11"/>
          </p:nvPr>
        </p:nvSpPr>
        <p:spPr>
          <a:noFill/>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21CC43A-9ABF-4D7F-A709-99E92FFF6FA4}" type="slidenum">
              <a:rPr lang="en-US" altLang="zh-TW" sz="1400">
                <a:solidFill>
                  <a:srgbClr val="333399"/>
                </a:solidFill>
              </a:rPr>
              <a:pPr/>
              <a:t>9</a:t>
            </a:fld>
            <a:endParaRPr lang="en-US" altLang="zh-TW" sz="1400">
              <a:solidFill>
                <a:srgbClr val="333399"/>
              </a:solidFill>
            </a:endParaRPr>
          </a:p>
        </p:txBody>
      </p:sp>
      <p:sp>
        <p:nvSpPr>
          <p:cNvPr id="10244" name="Rectangle 2"/>
          <p:cNvSpPr>
            <a:spLocks noGrp="1" noChangeArrowheads="1"/>
          </p:cNvSpPr>
          <p:nvPr>
            <p:ph type="title"/>
          </p:nvPr>
        </p:nvSpPr>
        <p:spPr/>
        <p:txBody>
          <a:bodyPr/>
          <a:lstStyle/>
          <a:p>
            <a:pPr eaLnBrk="1" hangingPunct="1"/>
            <a:r>
              <a:rPr lang="en-US" altLang="zh-TW" dirty="0" smtClean="0"/>
              <a:t>Advantages of Lab Experiments</a:t>
            </a:r>
            <a:endParaRPr lang="zh-TW" altLang="en-US" dirty="0" smtClean="0"/>
          </a:p>
        </p:txBody>
      </p:sp>
      <p:sp>
        <p:nvSpPr>
          <p:cNvPr id="10245" name="Rectangle 3"/>
          <p:cNvSpPr>
            <a:spLocks noGrp="1" noChangeArrowheads="1"/>
          </p:cNvSpPr>
          <p:nvPr>
            <p:ph type="body" idx="1"/>
          </p:nvPr>
        </p:nvSpPr>
        <p:spPr/>
        <p:txBody>
          <a:bodyPr/>
          <a:lstStyle/>
          <a:p>
            <a:pPr eaLnBrk="1" hangingPunct="1"/>
            <a:r>
              <a:rPr lang="en-US" altLang="zh-TW" sz="2800" dirty="0" smtClean="0"/>
              <a:t>Determined “causal” relationship</a:t>
            </a:r>
          </a:p>
          <a:p>
            <a:pPr eaLnBrk="1" hangingPunct="1"/>
            <a:r>
              <a:rPr lang="en-US" altLang="zh-TW" sz="2800" dirty="0" smtClean="0"/>
              <a:t>Eliminating contamination from extraneous variables</a:t>
            </a:r>
          </a:p>
          <a:p>
            <a:pPr eaLnBrk="1" hangingPunct="1"/>
            <a:r>
              <a:rPr lang="en-US" altLang="zh-TW" sz="2800" dirty="0" smtClean="0"/>
              <a:t>Convenience and low costs</a:t>
            </a:r>
          </a:p>
          <a:p>
            <a:pPr eaLnBrk="1" hangingPunct="1"/>
            <a:r>
              <a:rPr lang="en-US" altLang="zh-TW" sz="2800" dirty="0" smtClean="0"/>
              <a:t>Can easily be replicated and repeated</a:t>
            </a:r>
          </a:p>
          <a:p>
            <a:pPr eaLnBrk="1" hangingPunct="1"/>
            <a:r>
              <a:rPr lang="en-US" altLang="zh-TW" sz="2800" dirty="0" smtClean="0"/>
              <a:t>Can makes use of natural phenomena</a:t>
            </a:r>
            <a:endParaRPr lang="zh-TW" altLang="en-US" sz="2800" dirty="0" smtClean="0"/>
          </a:p>
        </p:txBody>
      </p:sp>
    </p:spTree>
    <p:extLst>
      <p:ext uri="{BB962C8B-B14F-4D97-AF65-F5344CB8AC3E}">
        <p14:creationId xmlns:p14="http://schemas.microsoft.com/office/powerpoint/2010/main" val="69647888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SimHei"/>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anose="02020603050405020304" pitchFamily="18" charset="0"/>
            <a:ea typeface="新細明體" panose="02020500000000000000" pitchFamily="18" charset="-120"/>
          </a:defRPr>
        </a:defPPr>
      </a:lstStyle>
    </a:lnDef>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8011"/>
      </a:dk2>
      <a:lt2>
        <a:srgbClr val="DD0806"/>
      </a:lt2>
      <a:accent1>
        <a:srgbClr val="0000D4"/>
      </a:accent1>
      <a:accent2>
        <a:srgbClr val="02ABEA"/>
      </a:accent2>
      <a:accent3>
        <a:srgbClr val="FFFFFF"/>
      </a:accent3>
      <a:accent4>
        <a:srgbClr val="000000"/>
      </a:accent4>
      <a:accent5>
        <a:srgbClr val="AAAAE6"/>
      </a:accent5>
      <a:accent6>
        <a:srgbClr val="029BD4"/>
      </a:accent6>
      <a:hlink>
        <a:srgbClr val="F20884"/>
      </a:hlink>
      <a:folHlink>
        <a:srgbClr val="FCF3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1759</TotalTime>
  <Words>3781</Words>
  <Application>Microsoft Office PowerPoint</Application>
  <PresentationFormat>自訂</PresentationFormat>
  <Paragraphs>529</Paragraphs>
  <Slides>42</Slides>
  <Notes>19</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42</vt:i4>
      </vt:variant>
    </vt:vector>
  </HeadingPairs>
  <TitlesOfParts>
    <vt:vector size="52" baseType="lpstr">
      <vt:lpstr>SimHei</vt:lpstr>
      <vt:lpstr>新細明體</vt:lpstr>
      <vt:lpstr>標楷體</vt:lpstr>
      <vt:lpstr>Arial</vt:lpstr>
      <vt:lpstr>Arial Narrow</vt:lpstr>
      <vt:lpstr>Times</vt:lpstr>
      <vt:lpstr>Times New Roman</vt:lpstr>
      <vt:lpstr>Webdings</vt:lpstr>
      <vt:lpstr>Wingdings</vt:lpstr>
      <vt:lpstr>0ckf</vt:lpstr>
      <vt:lpstr>Experimentation: Lab Experiments and Field Experiments</vt:lpstr>
      <vt:lpstr>Empirical Research Design</vt:lpstr>
      <vt:lpstr>Trade-offs among validities </vt:lpstr>
      <vt:lpstr>Causal Relationship</vt:lpstr>
      <vt:lpstr>Causal Evidence</vt:lpstr>
      <vt:lpstr>Experiments can be conducted in…</vt:lpstr>
      <vt:lpstr>Controls in experiments</vt:lpstr>
      <vt:lpstr>Laboratory Experiments</vt:lpstr>
      <vt:lpstr>Advantages of Lab Experiments</vt:lpstr>
      <vt:lpstr>Disadvantages of Lab Experiments</vt:lpstr>
      <vt:lpstr>Conducting an Experiment </vt:lpstr>
      <vt:lpstr>Lab and Field Experiments</vt:lpstr>
      <vt:lpstr>Experiment: Placement of Benefits Module</vt:lpstr>
      <vt:lpstr>Measurement Options</vt:lpstr>
      <vt:lpstr>Validity in Experimentation</vt:lpstr>
      <vt:lpstr>Threats to Internal Validity</vt:lpstr>
      <vt:lpstr>Threats to External Validity</vt:lpstr>
      <vt:lpstr>Additional Threats to Internal Validity</vt:lpstr>
      <vt:lpstr>Experimental Research Designs</vt:lpstr>
      <vt:lpstr>Selecting and Assigning Participants</vt:lpstr>
      <vt:lpstr>Matched assignment:  Quota Matrix Example</vt:lpstr>
      <vt:lpstr>實驗設計的一些慣用符號</vt:lpstr>
      <vt:lpstr>假實驗 Pre-experimentation  (One-Shot) After-Only Case Study</vt:lpstr>
      <vt:lpstr>One Group Pretest-Posttest Design</vt:lpstr>
      <vt:lpstr>Static Group Comparison</vt:lpstr>
      <vt:lpstr>真實驗 True Experimentation  Posttest-Only Control Group Design</vt:lpstr>
      <vt:lpstr>Pretest-Posttest Control Group Design</vt:lpstr>
      <vt:lpstr>Pretest-Posttest Control Group Design 2</vt:lpstr>
      <vt:lpstr>Pretest-Posttest Control Group Design 3</vt:lpstr>
      <vt:lpstr>Pretest-Posttest Control Group Design 4</vt:lpstr>
      <vt:lpstr>Pretest-Posttest Control Group Design 5</vt:lpstr>
      <vt:lpstr>Pretest-Posttest Control Group Design 6</vt:lpstr>
      <vt:lpstr>Field Experiments:  Quasi- or Semi-Experiments</vt:lpstr>
      <vt:lpstr>Nonequivalent Control Group Design</vt:lpstr>
      <vt:lpstr>Separate Sample Pretest-Posttest Design</vt:lpstr>
      <vt:lpstr>Group Time Series Design</vt:lpstr>
      <vt:lpstr>Job Enrichment Quasi-experiment</vt:lpstr>
      <vt:lpstr>Main effects and moderating effects</vt:lpstr>
      <vt:lpstr>2 x 2 Factorial Design</vt:lpstr>
      <vt:lpstr>Interaction: Moderating effects</vt:lpstr>
      <vt:lpstr>Strongest design: Lab Experiment</vt:lpstr>
      <vt:lpstr>Assignment #6A</vt:lpstr>
    </vt:vector>
  </TitlesOfParts>
  <Company>NCU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研究方法</dc:title>
  <dc:creator>范錚強</dc:creator>
  <cp:lastModifiedBy>CKFarn</cp:lastModifiedBy>
  <cp:revision>80</cp:revision>
  <dcterms:modified xsi:type="dcterms:W3CDTF">2023-11-02T08:16:17Z</dcterms:modified>
</cp:coreProperties>
</file>