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323" r:id="rId2"/>
    <p:sldId id="335" r:id="rId3"/>
    <p:sldId id="336" r:id="rId4"/>
    <p:sldId id="337" r:id="rId5"/>
    <p:sldId id="326" r:id="rId6"/>
    <p:sldId id="327" r:id="rId7"/>
    <p:sldId id="325" r:id="rId8"/>
    <p:sldId id="328" r:id="rId9"/>
    <p:sldId id="332" r:id="rId10"/>
    <p:sldId id="338" r:id="rId11"/>
    <p:sldId id="329" r:id="rId12"/>
    <p:sldId id="343" r:id="rId13"/>
    <p:sldId id="341" r:id="rId14"/>
    <p:sldId id="342" r:id="rId15"/>
    <p:sldId id="339" r:id="rId16"/>
    <p:sldId id="340" r:id="rId17"/>
  </p:sldIdLst>
  <p:sldSz cx="10274300" cy="6845300"/>
  <p:notesSz cx="7073900" cy="10325100"/>
  <p:kinsoku lang="zh-TW" invalStChars="!),.:;?]}，、。．；：？！︰…‥﹐﹑﹒﹔﹕﹖﹗｜–︱—︳?︴﹏）︶﹜︸〕︺】︼》︾〉﹀」﹂』﹄﹚﹜﹞’”〞′·" invalEndChars="([{（︵﹛︷〔︹【︻《︽〈︿「﹁『﹃﹙﹛﹝‘“〝‵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2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CC"/>
    <a:srgbClr val="CC3300"/>
    <a:srgbClr val="669900"/>
    <a:srgbClr val="006600"/>
    <a:srgbClr val="FFFF66"/>
    <a:srgbClr val="CCFFCC"/>
    <a:srgbClr val="FF9900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howGuides="1">
      <p:cViewPr varScale="1">
        <p:scale>
          <a:sx n="106" d="100"/>
          <a:sy n="106" d="100"/>
        </p:scale>
        <p:origin x="870" y="102"/>
      </p:cViewPr>
      <p:guideLst>
        <p:guide orient="horz" pos="2156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0E50A-97DA-48D2-B3FA-2239BA3B20A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038C788-D402-4525-9B3F-62879A423CC1}">
      <dgm:prSet phldrT="[文字]"/>
      <dgm:spPr>
        <a:solidFill>
          <a:srgbClr val="C00000"/>
        </a:solidFill>
      </dgm:spPr>
      <dgm:t>
        <a:bodyPr/>
        <a:lstStyle/>
        <a:p>
          <a:r>
            <a:rPr lang="en-US" altLang="zh-TW" dirty="0" smtClean="0"/>
            <a:t>MIS Research</a:t>
          </a:r>
          <a:endParaRPr lang="zh-TW" altLang="en-US" dirty="0"/>
        </a:p>
      </dgm:t>
    </dgm:pt>
    <dgm:pt modelId="{8DA21A4D-66C1-4288-8F52-36EC73257859}" type="parTrans" cxnId="{37113DE4-748B-4CD8-AFF7-CFBFF661552C}">
      <dgm:prSet/>
      <dgm:spPr/>
      <dgm:t>
        <a:bodyPr/>
        <a:lstStyle/>
        <a:p>
          <a:endParaRPr lang="zh-TW" altLang="en-US"/>
        </a:p>
      </dgm:t>
    </dgm:pt>
    <dgm:pt modelId="{3AA9756B-EC90-4AAA-B692-BE46A30783C8}" type="sibTrans" cxnId="{37113DE4-748B-4CD8-AFF7-CFBFF661552C}">
      <dgm:prSet/>
      <dgm:spPr/>
      <dgm:t>
        <a:bodyPr/>
        <a:lstStyle/>
        <a:p>
          <a:endParaRPr lang="zh-TW" altLang="en-US"/>
        </a:p>
      </dgm:t>
    </dgm:pt>
    <dgm:pt modelId="{318FC46B-13F9-4BA8-8F2C-7F96631831BD}">
      <dgm:prSet phldrT="[文字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TW" dirty="0" smtClean="0"/>
            <a:t>Social Science</a:t>
          </a:r>
        </a:p>
        <a:p>
          <a:r>
            <a:rPr lang="en-US" altLang="zh-TW" dirty="0" smtClean="0"/>
            <a:t>Research</a:t>
          </a:r>
          <a:endParaRPr lang="zh-TW" altLang="en-US" dirty="0"/>
        </a:p>
      </dgm:t>
    </dgm:pt>
    <dgm:pt modelId="{824E5FC0-EDE2-493C-8FE5-1FE2A93A68F4}" type="parTrans" cxnId="{BE051E92-4F96-443F-8B4A-28EB26D616D6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E9CBB5A4-9821-4CAC-B54C-574D2E0CCFDB}" type="sibTrans" cxnId="{BE051E92-4F96-443F-8B4A-28EB26D616D6}">
      <dgm:prSet/>
      <dgm:spPr/>
      <dgm:t>
        <a:bodyPr/>
        <a:lstStyle/>
        <a:p>
          <a:endParaRPr lang="zh-TW" altLang="en-US"/>
        </a:p>
      </dgm:t>
    </dgm:pt>
    <dgm:pt modelId="{7761E06D-E344-4939-9F2C-F5CC66309D6E}">
      <dgm:prSet phldrT="[文字]"/>
      <dgm:spPr>
        <a:solidFill>
          <a:srgbClr val="006600"/>
        </a:solidFill>
      </dgm:spPr>
      <dgm:t>
        <a:bodyPr/>
        <a:lstStyle/>
        <a:p>
          <a:r>
            <a:rPr lang="en-US" altLang="zh-TW" dirty="0" smtClean="0"/>
            <a:t>Engineering Research</a:t>
          </a:r>
        </a:p>
      </dgm:t>
    </dgm:pt>
    <dgm:pt modelId="{C815DCA1-A00C-43B4-9E11-7C77D38E45E6}" type="parTrans" cxnId="{F4A1CF03-79D8-48D1-BA93-EB2220A23879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8E48083A-069E-4A71-995A-0F9679283A2B}" type="sibTrans" cxnId="{F4A1CF03-79D8-48D1-BA93-EB2220A23879}">
      <dgm:prSet/>
      <dgm:spPr/>
      <dgm:t>
        <a:bodyPr/>
        <a:lstStyle/>
        <a:p>
          <a:endParaRPr lang="zh-TW" altLang="en-US"/>
        </a:p>
      </dgm:t>
    </dgm:pt>
    <dgm:pt modelId="{76222D1A-45D1-4F49-BE42-EAFEA386230F}">
      <dgm:prSet/>
      <dgm:spPr>
        <a:solidFill>
          <a:srgbClr val="00B050"/>
        </a:solidFill>
      </dgm:spPr>
      <dgm:t>
        <a:bodyPr/>
        <a:lstStyle/>
        <a:p>
          <a:r>
            <a:rPr lang="en-US" altLang="zh-TW" dirty="0" smtClean="0"/>
            <a:t>Pioneering</a:t>
          </a:r>
        </a:p>
      </dgm:t>
    </dgm:pt>
    <dgm:pt modelId="{69D21A01-C391-43CF-B42D-C9B105F98725}" type="parTrans" cxnId="{7FAF258E-6024-4B70-81AF-3BB2513FD5EF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0B4B8250-B6CF-4445-8B10-A80389992A92}" type="sibTrans" cxnId="{7FAF258E-6024-4B70-81AF-3BB2513FD5EF}">
      <dgm:prSet/>
      <dgm:spPr/>
      <dgm:t>
        <a:bodyPr/>
        <a:lstStyle/>
        <a:p>
          <a:endParaRPr lang="zh-TW" altLang="en-US"/>
        </a:p>
      </dgm:t>
    </dgm:pt>
    <dgm:pt modelId="{8355864A-5E8B-4C48-811B-AC1AD3EF24B8}">
      <dgm:prSet/>
      <dgm:spPr>
        <a:solidFill>
          <a:srgbClr val="00206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altLang="zh-TW" dirty="0" smtClean="0"/>
            <a:t>Empirical</a:t>
          </a:r>
        </a:p>
        <a:p>
          <a:r>
            <a:rPr lang="en-US" altLang="zh-TW" dirty="0" smtClean="0"/>
            <a:t>Research</a:t>
          </a:r>
          <a:endParaRPr lang="zh-TW" altLang="en-US" dirty="0"/>
        </a:p>
      </dgm:t>
    </dgm:pt>
    <dgm:pt modelId="{6CE2E589-4AE8-4875-9534-F7A24B4A3F12}" type="parTrans" cxnId="{663E106A-BC64-4A31-99E2-F1F3F05CD1E7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D3F4D4BE-AF81-462C-8E77-EB36BFDAF7F5}" type="sibTrans" cxnId="{663E106A-BC64-4A31-99E2-F1F3F05CD1E7}">
      <dgm:prSet/>
      <dgm:spPr/>
      <dgm:t>
        <a:bodyPr/>
        <a:lstStyle/>
        <a:p>
          <a:endParaRPr lang="zh-TW" altLang="en-US"/>
        </a:p>
      </dgm:t>
    </dgm:pt>
    <dgm:pt modelId="{4AED7A5A-22CF-490D-99E8-56558F571A7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TW" dirty="0" smtClean="0"/>
            <a:t>Theoretical</a:t>
          </a:r>
        </a:p>
        <a:p>
          <a:r>
            <a:rPr lang="en-US" altLang="zh-TW" dirty="0" smtClean="0"/>
            <a:t>Research</a:t>
          </a:r>
          <a:endParaRPr lang="zh-TW" altLang="en-US" dirty="0"/>
        </a:p>
      </dgm:t>
    </dgm:pt>
    <dgm:pt modelId="{3B0841A6-B146-48D9-B45B-EF90502A25D8}" type="parTrans" cxnId="{117B0128-9478-4D0F-9EF6-7AEDD7722B49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F0F5C530-4677-44A2-8197-148EEDAF9CC3}" type="sibTrans" cxnId="{117B0128-9478-4D0F-9EF6-7AEDD7722B49}">
      <dgm:prSet/>
      <dgm:spPr/>
      <dgm:t>
        <a:bodyPr/>
        <a:lstStyle/>
        <a:p>
          <a:endParaRPr lang="zh-TW" altLang="en-US"/>
        </a:p>
      </dgm:t>
    </dgm:pt>
    <dgm:pt modelId="{130B4EA2-EBB7-41B2-9287-7635B4201602}">
      <dgm:prSet/>
      <dgm:spPr>
        <a:solidFill>
          <a:srgbClr val="66990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altLang="zh-TW" dirty="0" smtClean="0"/>
            <a:t>Incremental</a:t>
          </a:r>
        </a:p>
        <a:p>
          <a:r>
            <a:rPr lang="en-US" altLang="zh-TW" dirty="0" smtClean="0"/>
            <a:t>Improvement</a:t>
          </a:r>
          <a:endParaRPr lang="zh-TW" altLang="en-US" dirty="0"/>
        </a:p>
      </dgm:t>
    </dgm:pt>
    <dgm:pt modelId="{E28C348D-27DA-4AC7-B3FF-630A9A6A6EEC}" type="parTrans" cxnId="{5CE74713-A4C5-4BE4-810B-F94A3FDA6C74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B84C3626-D49B-4D8C-8369-22D85FAB741C}" type="sibTrans" cxnId="{5CE74713-A4C5-4BE4-810B-F94A3FDA6C74}">
      <dgm:prSet/>
      <dgm:spPr/>
      <dgm:t>
        <a:bodyPr/>
        <a:lstStyle/>
        <a:p>
          <a:endParaRPr lang="zh-TW" altLang="en-US"/>
        </a:p>
      </dgm:t>
    </dgm:pt>
    <dgm:pt modelId="{2EAD1C0A-6CC4-4AE1-B104-9E1EFB448925}">
      <dgm:prSet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altLang="zh-TW" dirty="0" smtClean="0">
              <a:solidFill>
                <a:srgbClr val="7030A0"/>
              </a:solidFill>
            </a:rPr>
            <a:t>Qualitative</a:t>
          </a:r>
        </a:p>
        <a:p>
          <a:r>
            <a:rPr lang="en-US" altLang="zh-TW" dirty="0" smtClean="0">
              <a:solidFill>
                <a:srgbClr val="7030A0"/>
              </a:solidFill>
            </a:rPr>
            <a:t>Research</a:t>
          </a:r>
          <a:endParaRPr lang="zh-TW" altLang="en-US" dirty="0">
            <a:solidFill>
              <a:srgbClr val="7030A0"/>
            </a:solidFill>
          </a:endParaRPr>
        </a:p>
      </dgm:t>
    </dgm:pt>
    <dgm:pt modelId="{262A9F85-6796-4D14-A57D-DAF4124150B9}" type="parTrans" cxnId="{02D0D007-2FDD-4E27-94DD-6B7D81524BED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0DB371EF-3073-4BF1-8CDA-BD4AE2728B1D}" type="sibTrans" cxnId="{02D0D007-2FDD-4E27-94DD-6B7D81524BED}">
      <dgm:prSet/>
      <dgm:spPr/>
      <dgm:t>
        <a:bodyPr/>
        <a:lstStyle/>
        <a:p>
          <a:endParaRPr lang="zh-TW" altLang="en-US"/>
        </a:p>
      </dgm:t>
    </dgm:pt>
    <dgm:pt modelId="{DBBD2E87-1BE7-4874-99A5-9DC305D358DD}">
      <dgm:prSet/>
      <dgm:spPr>
        <a:solidFill>
          <a:schemeClr val="bg1"/>
        </a:solidFill>
        <a:ln>
          <a:solidFill>
            <a:srgbClr val="0000CC"/>
          </a:solidFill>
        </a:ln>
      </dgm:spPr>
      <dgm:t>
        <a:bodyPr/>
        <a:lstStyle/>
        <a:p>
          <a:r>
            <a:rPr lang="en-US" altLang="zh-TW" dirty="0" smtClean="0">
              <a:solidFill>
                <a:srgbClr val="0000CC"/>
              </a:solidFill>
            </a:rPr>
            <a:t>Variance</a:t>
          </a:r>
        </a:p>
        <a:p>
          <a:r>
            <a:rPr lang="en-US" altLang="zh-TW" dirty="0" smtClean="0">
              <a:solidFill>
                <a:srgbClr val="0000CC"/>
              </a:solidFill>
            </a:rPr>
            <a:t>(Quantitative)</a:t>
          </a:r>
        </a:p>
        <a:p>
          <a:r>
            <a:rPr lang="en-US" altLang="zh-TW" dirty="0" smtClean="0">
              <a:solidFill>
                <a:srgbClr val="0000CC"/>
              </a:solidFill>
            </a:rPr>
            <a:t>Research</a:t>
          </a:r>
          <a:endParaRPr lang="zh-TW" altLang="en-US" dirty="0">
            <a:solidFill>
              <a:srgbClr val="0000CC"/>
            </a:solidFill>
          </a:endParaRPr>
        </a:p>
      </dgm:t>
    </dgm:pt>
    <dgm:pt modelId="{00F1937C-5AA5-40B4-867E-F3BFE434E610}" type="parTrans" cxnId="{D635F3B0-5E29-40E8-AF5A-E3B65914CA42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993D51DD-1A80-43BE-B9AA-318B8ADBA635}" type="sibTrans" cxnId="{D635F3B0-5E29-40E8-AF5A-E3B65914CA42}">
      <dgm:prSet/>
      <dgm:spPr/>
      <dgm:t>
        <a:bodyPr/>
        <a:lstStyle/>
        <a:p>
          <a:endParaRPr lang="zh-TW" altLang="en-US"/>
        </a:p>
      </dgm:t>
    </dgm:pt>
    <dgm:pt modelId="{AC15D914-965E-40FE-B266-A427E8821DD9}" type="pres">
      <dgm:prSet presAssocID="{DFC0E50A-97DA-48D2-B3FA-2239BA3B20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155FCA-67D9-4A91-AAD5-C0E964694C09}" type="pres">
      <dgm:prSet presAssocID="{3038C788-D402-4525-9B3F-62879A423CC1}" presName="root1" presStyleCnt="0"/>
      <dgm:spPr/>
    </dgm:pt>
    <dgm:pt modelId="{4D376542-1C9E-4868-8ECE-C5880A3CD19A}" type="pres">
      <dgm:prSet presAssocID="{3038C788-D402-4525-9B3F-62879A423C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E17D4A-F4BD-4ACC-AA22-CC1884BB0792}" type="pres">
      <dgm:prSet presAssocID="{3038C788-D402-4525-9B3F-62879A423CC1}" presName="level2hierChild" presStyleCnt="0"/>
      <dgm:spPr/>
    </dgm:pt>
    <dgm:pt modelId="{CE65714A-5737-4FE7-9B36-B6B432DF0B9C}" type="pres">
      <dgm:prSet presAssocID="{824E5FC0-EDE2-493C-8FE5-1FE2A93A68F4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2CF43834-80A4-4347-BC07-A3256C1D96F6}" type="pres">
      <dgm:prSet presAssocID="{824E5FC0-EDE2-493C-8FE5-1FE2A93A68F4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DFB0162F-D9E2-4620-8A93-37B1691B0B8F}" type="pres">
      <dgm:prSet presAssocID="{318FC46B-13F9-4BA8-8F2C-7F96631831BD}" presName="root2" presStyleCnt="0"/>
      <dgm:spPr/>
    </dgm:pt>
    <dgm:pt modelId="{609383CE-2312-4EEF-9AA6-55FD320C9FA6}" type="pres">
      <dgm:prSet presAssocID="{318FC46B-13F9-4BA8-8F2C-7F96631831B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7BF591-829A-4416-98F8-AEB34B1C5FF9}" type="pres">
      <dgm:prSet presAssocID="{318FC46B-13F9-4BA8-8F2C-7F96631831BD}" presName="level3hierChild" presStyleCnt="0"/>
      <dgm:spPr/>
    </dgm:pt>
    <dgm:pt modelId="{71332BDB-E68E-440E-A719-EFC91F18ABA3}" type="pres">
      <dgm:prSet presAssocID="{3B0841A6-B146-48D9-B45B-EF90502A25D8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29FD2C3B-76EA-43EF-AAEC-50F5A6DA9C4E}" type="pres">
      <dgm:prSet presAssocID="{3B0841A6-B146-48D9-B45B-EF90502A25D8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92EA2001-BDFD-496C-8D5A-3EB09694B7E1}" type="pres">
      <dgm:prSet presAssocID="{4AED7A5A-22CF-490D-99E8-56558F571A79}" presName="root2" presStyleCnt="0"/>
      <dgm:spPr/>
    </dgm:pt>
    <dgm:pt modelId="{A8553D88-2FD4-4D6D-A474-3CE966EB69FA}" type="pres">
      <dgm:prSet presAssocID="{4AED7A5A-22CF-490D-99E8-56558F571A7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BEF349B-CE9F-4968-B769-72ED13D9AAB7}" type="pres">
      <dgm:prSet presAssocID="{4AED7A5A-22CF-490D-99E8-56558F571A79}" presName="level3hierChild" presStyleCnt="0"/>
      <dgm:spPr/>
    </dgm:pt>
    <dgm:pt modelId="{73A87B0E-D832-4ED2-8953-4FCD94F23B79}" type="pres">
      <dgm:prSet presAssocID="{6CE2E589-4AE8-4875-9534-F7A24B4A3F12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90442611-FD86-4FB6-A476-A9C93B8EC16B}" type="pres">
      <dgm:prSet presAssocID="{6CE2E589-4AE8-4875-9534-F7A24B4A3F12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E614CD1D-C11E-4CBA-B212-0E2A7E196001}" type="pres">
      <dgm:prSet presAssocID="{8355864A-5E8B-4C48-811B-AC1AD3EF24B8}" presName="root2" presStyleCnt="0"/>
      <dgm:spPr/>
    </dgm:pt>
    <dgm:pt modelId="{6B4D432A-5481-48BA-8225-D753A15F9971}" type="pres">
      <dgm:prSet presAssocID="{8355864A-5E8B-4C48-811B-AC1AD3EF24B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0D4C97-4C57-4908-BB11-915E03607D26}" type="pres">
      <dgm:prSet presAssocID="{8355864A-5E8B-4C48-811B-AC1AD3EF24B8}" presName="level3hierChild" presStyleCnt="0"/>
      <dgm:spPr/>
    </dgm:pt>
    <dgm:pt modelId="{3AAD0CB5-452D-42CC-A594-56BDFBD39B0D}" type="pres">
      <dgm:prSet presAssocID="{00F1937C-5AA5-40B4-867E-F3BFE434E610}" presName="conn2-1" presStyleLbl="parChTrans1D4" presStyleIdx="0" presStyleCnt="2"/>
      <dgm:spPr/>
      <dgm:t>
        <a:bodyPr/>
        <a:lstStyle/>
        <a:p>
          <a:endParaRPr lang="zh-TW" altLang="en-US"/>
        </a:p>
      </dgm:t>
    </dgm:pt>
    <dgm:pt modelId="{9DE447E5-6A00-4977-89BB-66A4A9999666}" type="pres">
      <dgm:prSet presAssocID="{00F1937C-5AA5-40B4-867E-F3BFE434E610}" presName="connTx" presStyleLbl="parChTrans1D4" presStyleIdx="0" presStyleCnt="2"/>
      <dgm:spPr/>
      <dgm:t>
        <a:bodyPr/>
        <a:lstStyle/>
        <a:p>
          <a:endParaRPr lang="zh-TW" altLang="en-US"/>
        </a:p>
      </dgm:t>
    </dgm:pt>
    <dgm:pt modelId="{FC68EB71-A792-445D-8135-5D014F9C5991}" type="pres">
      <dgm:prSet presAssocID="{DBBD2E87-1BE7-4874-99A5-9DC305D358DD}" presName="root2" presStyleCnt="0"/>
      <dgm:spPr/>
    </dgm:pt>
    <dgm:pt modelId="{C6FCE9EF-507F-4DED-A813-CA740864E83A}" type="pres">
      <dgm:prSet presAssocID="{DBBD2E87-1BE7-4874-99A5-9DC305D358DD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61ED94-2517-4B7F-86E1-003C0937FF19}" type="pres">
      <dgm:prSet presAssocID="{DBBD2E87-1BE7-4874-99A5-9DC305D358DD}" presName="level3hierChild" presStyleCnt="0"/>
      <dgm:spPr/>
    </dgm:pt>
    <dgm:pt modelId="{F7F7E6A9-9A6A-47DA-9646-3FC88A5873A4}" type="pres">
      <dgm:prSet presAssocID="{262A9F85-6796-4D14-A57D-DAF4124150B9}" presName="conn2-1" presStyleLbl="parChTrans1D4" presStyleIdx="1" presStyleCnt="2"/>
      <dgm:spPr/>
      <dgm:t>
        <a:bodyPr/>
        <a:lstStyle/>
        <a:p>
          <a:endParaRPr lang="zh-TW" altLang="en-US"/>
        </a:p>
      </dgm:t>
    </dgm:pt>
    <dgm:pt modelId="{E7789CA1-ADB7-491C-8CA5-4A92A303363E}" type="pres">
      <dgm:prSet presAssocID="{262A9F85-6796-4D14-A57D-DAF4124150B9}" presName="connTx" presStyleLbl="parChTrans1D4" presStyleIdx="1" presStyleCnt="2"/>
      <dgm:spPr/>
      <dgm:t>
        <a:bodyPr/>
        <a:lstStyle/>
        <a:p>
          <a:endParaRPr lang="zh-TW" altLang="en-US"/>
        </a:p>
      </dgm:t>
    </dgm:pt>
    <dgm:pt modelId="{D20F7A80-952D-4D6B-923E-C6837DB05238}" type="pres">
      <dgm:prSet presAssocID="{2EAD1C0A-6CC4-4AE1-B104-9E1EFB448925}" presName="root2" presStyleCnt="0"/>
      <dgm:spPr/>
    </dgm:pt>
    <dgm:pt modelId="{69609A3B-C6F2-4D17-B9A8-74F9A5C4F3A6}" type="pres">
      <dgm:prSet presAssocID="{2EAD1C0A-6CC4-4AE1-B104-9E1EFB448925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4127EC9-427D-4000-96DA-DCDB9B96BF0E}" type="pres">
      <dgm:prSet presAssocID="{2EAD1C0A-6CC4-4AE1-B104-9E1EFB448925}" presName="level3hierChild" presStyleCnt="0"/>
      <dgm:spPr/>
    </dgm:pt>
    <dgm:pt modelId="{2101E415-B3B2-4D37-AD39-4D1CBE732ED6}" type="pres">
      <dgm:prSet presAssocID="{C815DCA1-A00C-43B4-9E11-7C77D38E45E6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1937B885-0A35-4586-A1E5-80D1886938CE}" type="pres">
      <dgm:prSet presAssocID="{C815DCA1-A00C-43B4-9E11-7C77D38E45E6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AE870F27-6ABE-4BFD-8787-838A5042C233}" type="pres">
      <dgm:prSet presAssocID="{7761E06D-E344-4939-9F2C-F5CC66309D6E}" presName="root2" presStyleCnt="0"/>
      <dgm:spPr/>
    </dgm:pt>
    <dgm:pt modelId="{977ACEDA-B925-49E4-BB82-D04829C38F49}" type="pres">
      <dgm:prSet presAssocID="{7761E06D-E344-4939-9F2C-F5CC66309D6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5B32FD-9EAC-40C4-AC22-7AFDCC07B73A}" type="pres">
      <dgm:prSet presAssocID="{7761E06D-E344-4939-9F2C-F5CC66309D6E}" presName="level3hierChild" presStyleCnt="0"/>
      <dgm:spPr/>
    </dgm:pt>
    <dgm:pt modelId="{21CE4FDE-7161-4133-A62C-342127C0372B}" type="pres">
      <dgm:prSet presAssocID="{69D21A01-C391-43CF-B42D-C9B105F98725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F7FB9005-8359-4086-9E9B-278FE231CBAD}" type="pres">
      <dgm:prSet presAssocID="{69D21A01-C391-43CF-B42D-C9B105F98725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32F2AE48-B9FC-4606-A683-2F17E083B3FF}" type="pres">
      <dgm:prSet presAssocID="{76222D1A-45D1-4F49-BE42-EAFEA386230F}" presName="root2" presStyleCnt="0"/>
      <dgm:spPr/>
    </dgm:pt>
    <dgm:pt modelId="{39DB6C55-88F2-403E-AD01-8EA289977C62}" type="pres">
      <dgm:prSet presAssocID="{76222D1A-45D1-4F49-BE42-EAFEA386230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BC072B-FB26-426B-B893-74C8FDAFCEAA}" type="pres">
      <dgm:prSet presAssocID="{76222D1A-45D1-4F49-BE42-EAFEA386230F}" presName="level3hierChild" presStyleCnt="0"/>
      <dgm:spPr/>
    </dgm:pt>
    <dgm:pt modelId="{07EE920B-B191-49FE-8985-41FFD8A751C5}" type="pres">
      <dgm:prSet presAssocID="{E28C348D-27DA-4AC7-B3FF-630A9A6A6EEC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E5C35E54-8642-4124-94C7-155DB9D325A0}" type="pres">
      <dgm:prSet presAssocID="{E28C348D-27DA-4AC7-B3FF-630A9A6A6EEC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8B8288C2-D256-4076-BF7B-987B9113DAE1}" type="pres">
      <dgm:prSet presAssocID="{130B4EA2-EBB7-41B2-9287-7635B4201602}" presName="root2" presStyleCnt="0"/>
      <dgm:spPr/>
    </dgm:pt>
    <dgm:pt modelId="{B0CAA00E-E0A7-4CC3-9617-0BE9893A39FC}" type="pres">
      <dgm:prSet presAssocID="{130B4EA2-EBB7-41B2-9287-7635B420160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2187BA-B659-48B2-804A-9662992DDDD5}" type="pres">
      <dgm:prSet presAssocID="{130B4EA2-EBB7-41B2-9287-7635B4201602}" presName="level3hierChild" presStyleCnt="0"/>
      <dgm:spPr/>
    </dgm:pt>
  </dgm:ptLst>
  <dgm:cxnLst>
    <dgm:cxn modelId="{2AF68E9B-48AA-4126-852C-6B6325A7E4E6}" type="presOf" srcId="{824E5FC0-EDE2-493C-8FE5-1FE2A93A68F4}" destId="{CE65714A-5737-4FE7-9B36-B6B432DF0B9C}" srcOrd="0" destOrd="0" presId="urn:microsoft.com/office/officeart/2005/8/layout/hierarchy2"/>
    <dgm:cxn modelId="{F403918C-F084-41E0-A54C-CCB8F97C2B65}" type="presOf" srcId="{318FC46B-13F9-4BA8-8F2C-7F96631831BD}" destId="{609383CE-2312-4EEF-9AA6-55FD320C9FA6}" srcOrd="0" destOrd="0" presId="urn:microsoft.com/office/officeart/2005/8/layout/hierarchy2"/>
    <dgm:cxn modelId="{57AADC20-BC0E-4EC7-938B-8C515FB6A056}" type="presOf" srcId="{262A9F85-6796-4D14-A57D-DAF4124150B9}" destId="{F7F7E6A9-9A6A-47DA-9646-3FC88A5873A4}" srcOrd="0" destOrd="0" presId="urn:microsoft.com/office/officeart/2005/8/layout/hierarchy2"/>
    <dgm:cxn modelId="{6042D779-095A-4DF0-8EC0-81261ED1E2CB}" type="presOf" srcId="{4AED7A5A-22CF-490D-99E8-56558F571A79}" destId="{A8553D88-2FD4-4D6D-A474-3CE966EB69FA}" srcOrd="0" destOrd="0" presId="urn:microsoft.com/office/officeart/2005/8/layout/hierarchy2"/>
    <dgm:cxn modelId="{EA391CE7-CFF5-45A5-9BDB-8A87E3F6659A}" type="presOf" srcId="{76222D1A-45D1-4F49-BE42-EAFEA386230F}" destId="{39DB6C55-88F2-403E-AD01-8EA289977C62}" srcOrd="0" destOrd="0" presId="urn:microsoft.com/office/officeart/2005/8/layout/hierarchy2"/>
    <dgm:cxn modelId="{CBF4E6BF-1957-4FD8-8D4A-28A8BAF21EC5}" type="presOf" srcId="{6CE2E589-4AE8-4875-9534-F7A24B4A3F12}" destId="{73A87B0E-D832-4ED2-8953-4FCD94F23B79}" srcOrd="0" destOrd="0" presId="urn:microsoft.com/office/officeart/2005/8/layout/hierarchy2"/>
    <dgm:cxn modelId="{7FAF258E-6024-4B70-81AF-3BB2513FD5EF}" srcId="{7761E06D-E344-4939-9F2C-F5CC66309D6E}" destId="{76222D1A-45D1-4F49-BE42-EAFEA386230F}" srcOrd="0" destOrd="0" parTransId="{69D21A01-C391-43CF-B42D-C9B105F98725}" sibTransId="{0B4B8250-B6CF-4445-8B10-A80389992A92}"/>
    <dgm:cxn modelId="{5CE74713-A4C5-4BE4-810B-F94A3FDA6C74}" srcId="{7761E06D-E344-4939-9F2C-F5CC66309D6E}" destId="{130B4EA2-EBB7-41B2-9287-7635B4201602}" srcOrd="1" destOrd="0" parTransId="{E28C348D-27DA-4AC7-B3FF-630A9A6A6EEC}" sibTransId="{B84C3626-D49B-4D8C-8369-22D85FAB741C}"/>
    <dgm:cxn modelId="{31BEF6E8-003C-4EE8-86BE-2AE91B007D1A}" type="presOf" srcId="{E28C348D-27DA-4AC7-B3FF-630A9A6A6EEC}" destId="{07EE920B-B191-49FE-8985-41FFD8A751C5}" srcOrd="0" destOrd="0" presId="urn:microsoft.com/office/officeart/2005/8/layout/hierarchy2"/>
    <dgm:cxn modelId="{663E106A-BC64-4A31-99E2-F1F3F05CD1E7}" srcId="{318FC46B-13F9-4BA8-8F2C-7F96631831BD}" destId="{8355864A-5E8B-4C48-811B-AC1AD3EF24B8}" srcOrd="1" destOrd="0" parTransId="{6CE2E589-4AE8-4875-9534-F7A24B4A3F12}" sibTransId="{D3F4D4BE-AF81-462C-8E77-EB36BFDAF7F5}"/>
    <dgm:cxn modelId="{CD47EE0E-F95A-4E06-83E7-6086CA0233EA}" type="presOf" srcId="{69D21A01-C391-43CF-B42D-C9B105F98725}" destId="{F7FB9005-8359-4086-9E9B-278FE231CBAD}" srcOrd="1" destOrd="0" presId="urn:microsoft.com/office/officeart/2005/8/layout/hierarchy2"/>
    <dgm:cxn modelId="{63F70687-F934-4A61-A27E-5EF2B5EAA486}" type="presOf" srcId="{DBBD2E87-1BE7-4874-99A5-9DC305D358DD}" destId="{C6FCE9EF-507F-4DED-A813-CA740864E83A}" srcOrd="0" destOrd="0" presId="urn:microsoft.com/office/officeart/2005/8/layout/hierarchy2"/>
    <dgm:cxn modelId="{775B4C2D-86FA-45E7-8761-644D2AC55BAC}" type="presOf" srcId="{00F1937C-5AA5-40B4-867E-F3BFE434E610}" destId="{9DE447E5-6A00-4977-89BB-66A4A9999666}" srcOrd="1" destOrd="0" presId="urn:microsoft.com/office/officeart/2005/8/layout/hierarchy2"/>
    <dgm:cxn modelId="{93BB330B-C23E-4AB7-A308-CB1E93853DDB}" type="presOf" srcId="{7761E06D-E344-4939-9F2C-F5CC66309D6E}" destId="{977ACEDA-B925-49E4-BB82-D04829C38F49}" srcOrd="0" destOrd="0" presId="urn:microsoft.com/office/officeart/2005/8/layout/hierarchy2"/>
    <dgm:cxn modelId="{6D0B9201-70F8-4DCA-A903-17C70C61D312}" type="presOf" srcId="{824E5FC0-EDE2-493C-8FE5-1FE2A93A68F4}" destId="{2CF43834-80A4-4347-BC07-A3256C1D96F6}" srcOrd="1" destOrd="0" presId="urn:microsoft.com/office/officeart/2005/8/layout/hierarchy2"/>
    <dgm:cxn modelId="{6A73F4F1-9729-45DE-A06A-8787E83279E0}" type="presOf" srcId="{130B4EA2-EBB7-41B2-9287-7635B4201602}" destId="{B0CAA00E-E0A7-4CC3-9617-0BE9893A39FC}" srcOrd="0" destOrd="0" presId="urn:microsoft.com/office/officeart/2005/8/layout/hierarchy2"/>
    <dgm:cxn modelId="{811928AE-87CF-4BF4-B117-0A4B1ED9C891}" type="presOf" srcId="{C815DCA1-A00C-43B4-9E11-7C77D38E45E6}" destId="{1937B885-0A35-4586-A1E5-80D1886938CE}" srcOrd="1" destOrd="0" presId="urn:microsoft.com/office/officeart/2005/8/layout/hierarchy2"/>
    <dgm:cxn modelId="{CE0566FB-D569-4DC5-84A3-55FC4F8242EE}" type="presOf" srcId="{E28C348D-27DA-4AC7-B3FF-630A9A6A6EEC}" destId="{E5C35E54-8642-4124-94C7-155DB9D325A0}" srcOrd="1" destOrd="0" presId="urn:microsoft.com/office/officeart/2005/8/layout/hierarchy2"/>
    <dgm:cxn modelId="{117B0128-9478-4D0F-9EF6-7AEDD7722B49}" srcId="{318FC46B-13F9-4BA8-8F2C-7F96631831BD}" destId="{4AED7A5A-22CF-490D-99E8-56558F571A79}" srcOrd="0" destOrd="0" parTransId="{3B0841A6-B146-48D9-B45B-EF90502A25D8}" sibTransId="{F0F5C530-4677-44A2-8197-148EEDAF9CC3}"/>
    <dgm:cxn modelId="{FD3D1186-16AB-4F13-B26B-25ED1AA366A3}" type="presOf" srcId="{3B0841A6-B146-48D9-B45B-EF90502A25D8}" destId="{29FD2C3B-76EA-43EF-AAEC-50F5A6DA9C4E}" srcOrd="1" destOrd="0" presId="urn:microsoft.com/office/officeart/2005/8/layout/hierarchy2"/>
    <dgm:cxn modelId="{02D0D007-2FDD-4E27-94DD-6B7D81524BED}" srcId="{8355864A-5E8B-4C48-811B-AC1AD3EF24B8}" destId="{2EAD1C0A-6CC4-4AE1-B104-9E1EFB448925}" srcOrd="1" destOrd="0" parTransId="{262A9F85-6796-4D14-A57D-DAF4124150B9}" sibTransId="{0DB371EF-3073-4BF1-8CDA-BD4AE2728B1D}"/>
    <dgm:cxn modelId="{96F55966-C347-48E8-8374-5D79952FAD64}" type="presOf" srcId="{3038C788-D402-4525-9B3F-62879A423CC1}" destId="{4D376542-1C9E-4868-8ECE-C5880A3CD19A}" srcOrd="0" destOrd="0" presId="urn:microsoft.com/office/officeart/2005/8/layout/hierarchy2"/>
    <dgm:cxn modelId="{59B0DF6C-947A-4638-AAA5-F934B5401CC7}" type="presOf" srcId="{C815DCA1-A00C-43B4-9E11-7C77D38E45E6}" destId="{2101E415-B3B2-4D37-AD39-4D1CBE732ED6}" srcOrd="0" destOrd="0" presId="urn:microsoft.com/office/officeart/2005/8/layout/hierarchy2"/>
    <dgm:cxn modelId="{BE051E92-4F96-443F-8B4A-28EB26D616D6}" srcId="{3038C788-D402-4525-9B3F-62879A423CC1}" destId="{318FC46B-13F9-4BA8-8F2C-7F96631831BD}" srcOrd="0" destOrd="0" parTransId="{824E5FC0-EDE2-493C-8FE5-1FE2A93A68F4}" sibTransId="{E9CBB5A4-9821-4CAC-B54C-574D2E0CCFDB}"/>
    <dgm:cxn modelId="{CCFCB01E-903C-4446-8754-D5FCDD4BA4C4}" type="presOf" srcId="{262A9F85-6796-4D14-A57D-DAF4124150B9}" destId="{E7789CA1-ADB7-491C-8CA5-4A92A303363E}" srcOrd="1" destOrd="0" presId="urn:microsoft.com/office/officeart/2005/8/layout/hierarchy2"/>
    <dgm:cxn modelId="{4DB8E0BA-2F1D-438F-A2A9-95AEB34070C7}" type="presOf" srcId="{DFC0E50A-97DA-48D2-B3FA-2239BA3B20A3}" destId="{AC15D914-965E-40FE-B266-A427E8821DD9}" srcOrd="0" destOrd="0" presId="urn:microsoft.com/office/officeart/2005/8/layout/hierarchy2"/>
    <dgm:cxn modelId="{4E0287B8-B486-42D2-B4FA-FE101A22E444}" type="presOf" srcId="{3B0841A6-B146-48D9-B45B-EF90502A25D8}" destId="{71332BDB-E68E-440E-A719-EFC91F18ABA3}" srcOrd="0" destOrd="0" presId="urn:microsoft.com/office/officeart/2005/8/layout/hierarchy2"/>
    <dgm:cxn modelId="{D635F3B0-5E29-40E8-AF5A-E3B65914CA42}" srcId="{8355864A-5E8B-4C48-811B-AC1AD3EF24B8}" destId="{DBBD2E87-1BE7-4874-99A5-9DC305D358DD}" srcOrd="0" destOrd="0" parTransId="{00F1937C-5AA5-40B4-867E-F3BFE434E610}" sibTransId="{993D51DD-1A80-43BE-B9AA-318B8ADBA635}"/>
    <dgm:cxn modelId="{D1B02480-AB5F-4845-AF76-8C5C8B2A190E}" type="presOf" srcId="{69D21A01-C391-43CF-B42D-C9B105F98725}" destId="{21CE4FDE-7161-4133-A62C-342127C0372B}" srcOrd="0" destOrd="0" presId="urn:microsoft.com/office/officeart/2005/8/layout/hierarchy2"/>
    <dgm:cxn modelId="{1D774E2F-987C-4F15-9887-423D1574E503}" type="presOf" srcId="{8355864A-5E8B-4C48-811B-AC1AD3EF24B8}" destId="{6B4D432A-5481-48BA-8225-D753A15F9971}" srcOrd="0" destOrd="0" presId="urn:microsoft.com/office/officeart/2005/8/layout/hierarchy2"/>
    <dgm:cxn modelId="{F4A1CF03-79D8-48D1-BA93-EB2220A23879}" srcId="{3038C788-D402-4525-9B3F-62879A423CC1}" destId="{7761E06D-E344-4939-9F2C-F5CC66309D6E}" srcOrd="1" destOrd="0" parTransId="{C815DCA1-A00C-43B4-9E11-7C77D38E45E6}" sibTransId="{8E48083A-069E-4A71-995A-0F9679283A2B}"/>
    <dgm:cxn modelId="{E839E7E5-D520-469E-B8AD-151D914E7406}" type="presOf" srcId="{2EAD1C0A-6CC4-4AE1-B104-9E1EFB448925}" destId="{69609A3B-C6F2-4D17-B9A8-74F9A5C4F3A6}" srcOrd="0" destOrd="0" presId="urn:microsoft.com/office/officeart/2005/8/layout/hierarchy2"/>
    <dgm:cxn modelId="{37113DE4-748B-4CD8-AFF7-CFBFF661552C}" srcId="{DFC0E50A-97DA-48D2-B3FA-2239BA3B20A3}" destId="{3038C788-D402-4525-9B3F-62879A423CC1}" srcOrd="0" destOrd="0" parTransId="{8DA21A4D-66C1-4288-8F52-36EC73257859}" sibTransId="{3AA9756B-EC90-4AAA-B692-BE46A30783C8}"/>
    <dgm:cxn modelId="{224F5583-D07E-4CD6-B253-110A0DE5AF69}" type="presOf" srcId="{6CE2E589-4AE8-4875-9534-F7A24B4A3F12}" destId="{90442611-FD86-4FB6-A476-A9C93B8EC16B}" srcOrd="1" destOrd="0" presId="urn:microsoft.com/office/officeart/2005/8/layout/hierarchy2"/>
    <dgm:cxn modelId="{8C4FD6D9-4BCC-4F6E-9522-1B56BC5CC709}" type="presOf" srcId="{00F1937C-5AA5-40B4-867E-F3BFE434E610}" destId="{3AAD0CB5-452D-42CC-A594-56BDFBD39B0D}" srcOrd="0" destOrd="0" presId="urn:microsoft.com/office/officeart/2005/8/layout/hierarchy2"/>
    <dgm:cxn modelId="{5A844A81-6138-4652-8721-6E04D401A277}" type="presParOf" srcId="{AC15D914-965E-40FE-B266-A427E8821DD9}" destId="{74155FCA-67D9-4A91-AAD5-C0E964694C09}" srcOrd="0" destOrd="0" presId="urn:microsoft.com/office/officeart/2005/8/layout/hierarchy2"/>
    <dgm:cxn modelId="{E935E955-BBD0-48DD-884B-FEC202CBAFDE}" type="presParOf" srcId="{74155FCA-67D9-4A91-AAD5-C0E964694C09}" destId="{4D376542-1C9E-4868-8ECE-C5880A3CD19A}" srcOrd="0" destOrd="0" presId="urn:microsoft.com/office/officeart/2005/8/layout/hierarchy2"/>
    <dgm:cxn modelId="{7AC65DA8-E96F-4BD8-9513-74C4B506A1F9}" type="presParOf" srcId="{74155FCA-67D9-4A91-AAD5-C0E964694C09}" destId="{B2E17D4A-F4BD-4ACC-AA22-CC1884BB0792}" srcOrd="1" destOrd="0" presId="urn:microsoft.com/office/officeart/2005/8/layout/hierarchy2"/>
    <dgm:cxn modelId="{986F7DCD-B96C-4FD8-A120-3FBB38DCABE1}" type="presParOf" srcId="{B2E17D4A-F4BD-4ACC-AA22-CC1884BB0792}" destId="{CE65714A-5737-4FE7-9B36-B6B432DF0B9C}" srcOrd="0" destOrd="0" presId="urn:microsoft.com/office/officeart/2005/8/layout/hierarchy2"/>
    <dgm:cxn modelId="{8F098E25-FBA4-4908-963F-2B802B399732}" type="presParOf" srcId="{CE65714A-5737-4FE7-9B36-B6B432DF0B9C}" destId="{2CF43834-80A4-4347-BC07-A3256C1D96F6}" srcOrd="0" destOrd="0" presId="urn:microsoft.com/office/officeart/2005/8/layout/hierarchy2"/>
    <dgm:cxn modelId="{DBBCFFBD-12DB-4F22-95BD-6B9E2DD75BEA}" type="presParOf" srcId="{B2E17D4A-F4BD-4ACC-AA22-CC1884BB0792}" destId="{DFB0162F-D9E2-4620-8A93-37B1691B0B8F}" srcOrd="1" destOrd="0" presId="urn:microsoft.com/office/officeart/2005/8/layout/hierarchy2"/>
    <dgm:cxn modelId="{0F27D5C0-CA7E-47B8-8E94-167EE2405A9A}" type="presParOf" srcId="{DFB0162F-D9E2-4620-8A93-37B1691B0B8F}" destId="{609383CE-2312-4EEF-9AA6-55FD320C9FA6}" srcOrd="0" destOrd="0" presId="urn:microsoft.com/office/officeart/2005/8/layout/hierarchy2"/>
    <dgm:cxn modelId="{BF24B731-14BD-4D5D-89B8-04B6577D1EA4}" type="presParOf" srcId="{DFB0162F-D9E2-4620-8A93-37B1691B0B8F}" destId="{157BF591-829A-4416-98F8-AEB34B1C5FF9}" srcOrd="1" destOrd="0" presId="urn:microsoft.com/office/officeart/2005/8/layout/hierarchy2"/>
    <dgm:cxn modelId="{EAABF388-C940-43CF-ADDA-8CFA7B6419D8}" type="presParOf" srcId="{157BF591-829A-4416-98F8-AEB34B1C5FF9}" destId="{71332BDB-E68E-440E-A719-EFC91F18ABA3}" srcOrd="0" destOrd="0" presId="urn:microsoft.com/office/officeart/2005/8/layout/hierarchy2"/>
    <dgm:cxn modelId="{3B8D92F9-CAC7-4927-B3CC-1BC85C89C03B}" type="presParOf" srcId="{71332BDB-E68E-440E-A719-EFC91F18ABA3}" destId="{29FD2C3B-76EA-43EF-AAEC-50F5A6DA9C4E}" srcOrd="0" destOrd="0" presId="urn:microsoft.com/office/officeart/2005/8/layout/hierarchy2"/>
    <dgm:cxn modelId="{B2F37FF5-7A4B-44E1-85D5-0E743FEE326B}" type="presParOf" srcId="{157BF591-829A-4416-98F8-AEB34B1C5FF9}" destId="{92EA2001-BDFD-496C-8D5A-3EB09694B7E1}" srcOrd="1" destOrd="0" presId="urn:microsoft.com/office/officeart/2005/8/layout/hierarchy2"/>
    <dgm:cxn modelId="{DB9998B0-C607-46EC-82C9-E3597BCA889C}" type="presParOf" srcId="{92EA2001-BDFD-496C-8D5A-3EB09694B7E1}" destId="{A8553D88-2FD4-4D6D-A474-3CE966EB69FA}" srcOrd="0" destOrd="0" presId="urn:microsoft.com/office/officeart/2005/8/layout/hierarchy2"/>
    <dgm:cxn modelId="{B1D0C873-ABFB-43B2-A4D1-64C9CF474CF4}" type="presParOf" srcId="{92EA2001-BDFD-496C-8D5A-3EB09694B7E1}" destId="{0BEF349B-CE9F-4968-B769-72ED13D9AAB7}" srcOrd="1" destOrd="0" presId="urn:microsoft.com/office/officeart/2005/8/layout/hierarchy2"/>
    <dgm:cxn modelId="{0218EAEB-7C26-4DDA-B9F8-057454E59D91}" type="presParOf" srcId="{157BF591-829A-4416-98F8-AEB34B1C5FF9}" destId="{73A87B0E-D832-4ED2-8953-4FCD94F23B79}" srcOrd="2" destOrd="0" presId="urn:microsoft.com/office/officeart/2005/8/layout/hierarchy2"/>
    <dgm:cxn modelId="{52CA3EDB-1485-40DD-BFA6-FEFC34E43AE7}" type="presParOf" srcId="{73A87B0E-D832-4ED2-8953-4FCD94F23B79}" destId="{90442611-FD86-4FB6-A476-A9C93B8EC16B}" srcOrd="0" destOrd="0" presId="urn:microsoft.com/office/officeart/2005/8/layout/hierarchy2"/>
    <dgm:cxn modelId="{E79CE2DF-F0CF-47B6-9C1F-72506EA7CAC6}" type="presParOf" srcId="{157BF591-829A-4416-98F8-AEB34B1C5FF9}" destId="{E614CD1D-C11E-4CBA-B212-0E2A7E196001}" srcOrd="3" destOrd="0" presId="urn:microsoft.com/office/officeart/2005/8/layout/hierarchy2"/>
    <dgm:cxn modelId="{63358809-1BFD-4CCD-869A-B4E5ED5BCE41}" type="presParOf" srcId="{E614CD1D-C11E-4CBA-B212-0E2A7E196001}" destId="{6B4D432A-5481-48BA-8225-D753A15F9971}" srcOrd="0" destOrd="0" presId="urn:microsoft.com/office/officeart/2005/8/layout/hierarchy2"/>
    <dgm:cxn modelId="{FA4EE886-BD0D-4D22-8BC1-9EC658D7198C}" type="presParOf" srcId="{E614CD1D-C11E-4CBA-B212-0E2A7E196001}" destId="{FD0D4C97-4C57-4908-BB11-915E03607D26}" srcOrd="1" destOrd="0" presId="urn:microsoft.com/office/officeart/2005/8/layout/hierarchy2"/>
    <dgm:cxn modelId="{02F65142-E64B-4DA6-BD2F-7CA49939195F}" type="presParOf" srcId="{FD0D4C97-4C57-4908-BB11-915E03607D26}" destId="{3AAD0CB5-452D-42CC-A594-56BDFBD39B0D}" srcOrd="0" destOrd="0" presId="urn:microsoft.com/office/officeart/2005/8/layout/hierarchy2"/>
    <dgm:cxn modelId="{9B059954-016D-40C2-B230-238502483C53}" type="presParOf" srcId="{3AAD0CB5-452D-42CC-A594-56BDFBD39B0D}" destId="{9DE447E5-6A00-4977-89BB-66A4A9999666}" srcOrd="0" destOrd="0" presId="urn:microsoft.com/office/officeart/2005/8/layout/hierarchy2"/>
    <dgm:cxn modelId="{F58B151F-845C-446A-9470-D35BE4EA9A98}" type="presParOf" srcId="{FD0D4C97-4C57-4908-BB11-915E03607D26}" destId="{FC68EB71-A792-445D-8135-5D014F9C5991}" srcOrd="1" destOrd="0" presId="urn:microsoft.com/office/officeart/2005/8/layout/hierarchy2"/>
    <dgm:cxn modelId="{526EBB34-8355-4998-B9ED-B8E4F7398438}" type="presParOf" srcId="{FC68EB71-A792-445D-8135-5D014F9C5991}" destId="{C6FCE9EF-507F-4DED-A813-CA740864E83A}" srcOrd="0" destOrd="0" presId="urn:microsoft.com/office/officeart/2005/8/layout/hierarchy2"/>
    <dgm:cxn modelId="{070E8B73-EB30-443D-B02E-750C18676254}" type="presParOf" srcId="{FC68EB71-A792-445D-8135-5D014F9C5991}" destId="{FD61ED94-2517-4B7F-86E1-003C0937FF19}" srcOrd="1" destOrd="0" presId="urn:microsoft.com/office/officeart/2005/8/layout/hierarchy2"/>
    <dgm:cxn modelId="{FAF314A7-2D9D-4983-8564-E48010210760}" type="presParOf" srcId="{FD0D4C97-4C57-4908-BB11-915E03607D26}" destId="{F7F7E6A9-9A6A-47DA-9646-3FC88A5873A4}" srcOrd="2" destOrd="0" presId="urn:microsoft.com/office/officeart/2005/8/layout/hierarchy2"/>
    <dgm:cxn modelId="{2550BC07-A49A-460A-8361-9A3043B16FB4}" type="presParOf" srcId="{F7F7E6A9-9A6A-47DA-9646-3FC88A5873A4}" destId="{E7789CA1-ADB7-491C-8CA5-4A92A303363E}" srcOrd="0" destOrd="0" presId="urn:microsoft.com/office/officeart/2005/8/layout/hierarchy2"/>
    <dgm:cxn modelId="{86B2494C-E52E-4683-8ABE-B15E33C70783}" type="presParOf" srcId="{FD0D4C97-4C57-4908-BB11-915E03607D26}" destId="{D20F7A80-952D-4D6B-923E-C6837DB05238}" srcOrd="3" destOrd="0" presId="urn:microsoft.com/office/officeart/2005/8/layout/hierarchy2"/>
    <dgm:cxn modelId="{1D5C2D69-99AA-47AD-9EE4-58C0B6B4351B}" type="presParOf" srcId="{D20F7A80-952D-4D6B-923E-C6837DB05238}" destId="{69609A3B-C6F2-4D17-B9A8-74F9A5C4F3A6}" srcOrd="0" destOrd="0" presId="urn:microsoft.com/office/officeart/2005/8/layout/hierarchy2"/>
    <dgm:cxn modelId="{E3FB0453-8BD3-41E1-A86C-75024ACB0B2F}" type="presParOf" srcId="{D20F7A80-952D-4D6B-923E-C6837DB05238}" destId="{F4127EC9-427D-4000-96DA-DCDB9B96BF0E}" srcOrd="1" destOrd="0" presId="urn:microsoft.com/office/officeart/2005/8/layout/hierarchy2"/>
    <dgm:cxn modelId="{94DA57D3-FA91-4D13-8067-7EB35126C037}" type="presParOf" srcId="{B2E17D4A-F4BD-4ACC-AA22-CC1884BB0792}" destId="{2101E415-B3B2-4D37-AD39-4D1CBE732ED6}" srcOrd="2" destOrd="0" presId="urn:microsoft.com/office/officeart/2005/8/layout/hierarchy2"/>
    <dgm:cxn modelId="{003C1EEE-9102-4316-BD6E-E7C2371DB8A4}" type="presParOf" srcId="{2101E415-B3B2-4D37-AD39-4D1CBE732ED6}" destId="{1937B885-0A35-4586-A1E5-80D1886938CE}" srcOrd="0" destOrd="0" presId="urn:microsoft.com/office/officeart/2005/8/layout/hierarchy2"/>
    <dgm:cxn modelId="{3B01984F-3FF8-41F7-A072-987E5E6DB86D}" type="presParOf" srcId="{B2E17D4A-F4BD-4ACC-AA22-CC1884BB0792}" destId="{AE870F27-6ABE-4BFD-8787-838A5042C233}" srcOrd="3" destOrd="0" presId="urn:microsoft.com/office/officeart/2005/8/layout/hierarchy2"/>
    <dgm:cxn modelId="{89A47322-23EF-4DE5-A4AB-8BCF728ABB2F}" type="presParOf" srcId="{AE870F27-6ABE-4BFD-8787-838A5042C233}" destId="{977ACEDA-B925-49E4-BB82-D04829C38F49}" srcOrd="0" destOrd="0" presId="urn:microsoft.com/office/officeart/2005/8/layout/hierarchy2"/>
    <dgm:cxn modelId="{BCCD9852-BA4A-47CE-BA69-374417E2FEC3}" type="presParOf" srcId="{AE870F27-6ABE-4BFD-8787-838A5042C233}" destId="{FD5B32FD-9EAC-40C4-AC22-7AFDCC07B73A}" srcOrd="1" destOrd="0" presId="urn:microsoft.com/office/officeart/2005/8/layout/hierarchy2"/>
    <dgm:cxn modelId="{4081579A-FCD2-415C-A731-BE82BD4143EA}" type="presParOf" srcId="{FD5B32FD-9EAC-40C4-AC22-7AFDCC07B73A}" destId="{21CE4FDE-7161-4133-A62C-342127C0372B}" srcOrd="0" destOrd="0" presId="urn:microsoft.com/office/officeart/2005/8/layout/hierarchy2"/>
    <dgm:cxn modelId="{DE173835-884D-421B-9D46-6FBE30230BFC}" type="presParOf" srcId="{21CE4FDE-7161-4133-A62C-342127C0372B}" destId="{F7FB9005-8359-4086-9E9B-278FE231CBAD}" srcOrd="0" destOrd="0" presId="urn:microsoft.com/office/officeart/2005/8/layout/hierarchy2"/>
    <dgm:cxn modelId="{9E023BE7-FC6B-454E-8B98-893B84DF3030}" type="presParOf" srcId="{FD5B32FD-9EAC-40C4-AC22-7AFDCC07B73A}" destId="{32F2AE48-B9FC-4606-A683-2F17E083B3FF}" srcOrd="1" destOrd="0" presId="urn:microsoft.com/office/officeart/2005/8/layout/hierarchy2"/>
    <dgm:cxn modelId="{4D59264A-9558-41FD-9FEF-11BC695DB3C7}" type="presParOf" srcId="{32F2AE48-B9FC-4606-A683-2F17E083B3FF}" destId="{39DB6C55-88F2-403E-AD01-8EA289977C62}" srcOrd="0" destOrd="0" presId="urn:microsoft.com/office/officeart/2005/8/layout/hierarchy2"/>
    <dgm:cxn modelId="{1ED82DBD-0ED9-4A6D-BEF3-907C66AC7D19}" type="presParOf" srcId="{32F2AE48-B9FC-4606-A683-2F17E083B3FF}" destId="{47BC072B-FB26-426B-B893-74C8FDAFCEAA}" srcOrd="1" destOrd="0" presId="urn:microsoft.com/office/officeart/2005/8/layout/hierarchy2"/>
    <dgm:cxn modelId="{7B61EA4D-16E6-4512-A3EF-6A49EBE19948}" type="presParOf" srcId="{FD5B32FD-9EAC-40C4-AC22-7AFDCC07B73A}" destId="{07EE920B-B191-49FE-8985-41FFD8A751C5}" srcOrd="2" destOrd="0" presId="urn:microsoft.com/office/officeart/2005/8/layout/hierarchy2"/>
    <dgm:cxn modelId="{573A8A39-9731-4B94-90E2-76630E13287E}" type="presParOf" srcId="{07EE920B-B191-49FE-8985-41FFD8A751C5}" destId="{E5C35E54-8642-4124-94C7-155DB9D325A0}" srcOrd="0" destOrd="0" presId="urn:microsoft.com/office/officeart/2005/8/layout/hierarchy2"/>
    <dgm:cxn modelId="{75AFDEE6-3A19-42BC-9DD4-D3D350EDAAAD}" type="presParOf" srcId="{FD5B32FD-9EAC-40C4-AC22-7AFDCC07B73A}" destId="{8B8288C2-D256-4076-BF7B-987B9113DAE1}" srcOrd="3" destOrd="0" presId="urn:microsoft.com/office/officeart/2005/8/layout/hierarchy2"/>
    <dgm:cxn modelId="{C04B79AB-C125-4B29-B5E6-A05A7D668CCE}" type="presParOf" srcId="{8B8288C2-D256-4076-BF7B-987B9113DAE1}" destId="{B0CAA00E-E0A7-4CC3-9617-0BE9893A39FC}" srcOrd="0" destOrd="0" presId="urn:microsoft.com/office/officeart/2005/8/layout/hierarchy2"/>
    <dgm:cxn modelId="{63D849DB-E292-4C67-9A31-69BDF0035563}" type="presParOf" srcId="{8B8288C2-D256-4076-BF7B-987B9113DAE1}" destId="{552187BA-B659-48B2-804A-9662992DDDD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39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882650"/>
            <a:ext cx="51435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6607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BC34A98-AD5E-44F8-AB64-A42FB775509B}" type="slidenum">
              <a:rPr lang="en-US" altLang="zh-TW" sz="1200" smtClean="0"/>
              <a:pPr/>
              <a:t>5</a:t>
            </a:fld>
            <a:endParaRPr lang="en-US" altLang="zh-TW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882650"/>
            <a:ext cx="5127625" cy="34163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7398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4288" y="1120775"/>
            <a:ext cx="7705725" cy="2382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4288" y="3595688"/>
            <a:ext cx="7705725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172A8C-9767-495D-ABD9-69A3EB6504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9985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22869-7869-4A74-BBF1-CC54659950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55686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21550" y="381000"/>
            <a:ext cx="2182813" cy="5703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9938" y="381000"/>
            <a:ext cx="6399212" cy="5703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EE703-A728-48E7-B26D-C7CEE16D4F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43295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F0A6DC-C811-4192-BA2E-20E2A7BD79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70590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675" y="1706563"/>
            <a:ext cx="8861425" cy="28479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1675" y="4581525"/>
            <a:ext cx="8861425" cy="149701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CAE5E7-7425-4630-8F3F-D4411DE2ED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15693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9938" y="1978025"/>
            <a:ext cx="4291012" cy="41068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13350" y="1978025"/>
            <a:ext cx="4291013" cy="41068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844B61-51E9-4FFC-9089-0B2407F392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18014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61425" cy="13223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8025" y="1677988"/>
            <a:ext cx="4346575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8025" y="2500313"/>
            <a:ext cx="4346575" cy="36782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200650" y="1677988"/>
            <a:ext cx="436880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00650" y="2500313"/>
            <a:ext cx="4368800" cy="36782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6FCEAF-D63F-4D15-AA62-FCE5BC9AD7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334786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1F311-3EB9-403D-AE25-D3996A9298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3340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476B11-588E-4974-BCDA-6D90400179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6287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5613"/>
            <a:ext cx="3313113" cy="15986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7213" y="985838"/>
            <a:ext cx="5202237" cy="4864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4225"/>
            <a:ext cx="3313113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A921D8-2B1A-49C1-B170-05B0C56B35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41689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5613"/>
            <a:ext cx="3313113" cy="15986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367213" y="985838"/>
            <a:ext cx="5202237" cy="486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4225"/>
            <a:ext cx="3313113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DE64D1-110A-44EF-94F2-2555E50FBF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10635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10274300" cy="1597025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12913" y="381000"/>
            <a:ext cx="77914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1978025"/>
            <a:ext cx="8734425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4313" y="6389688"/>
            <a:ext cx="32527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99"/>
                </a:solidFill>
              </a:defRPr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2825" y="6389688"/>
            <a:ext cx="21415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</a:defRPr>
            </a:lvl1pPr>
          </a:lstStyle>
          <a:p>
            <a:fld id="{A919DE49-6FD9-4613-A41C-87B07A264D6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769938" y="684213"/>
            <a:ext cx="685800" cy="684212"/>
          </a:xfrm>
          <a:prstGeom prst="rightArrow">
            <a:avLst>
              <a:gd name="adj1" fmla="val 38426"/>
              <a:gd name="adj2" fmla="val 100232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600075" y="6389688"/>
            <a:ext cx="9331325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fontAlgn="base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3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4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5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.linkin.tw/index.php/s/SxoKaqrZLRG9A7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isel.aisnet.org/icis1980/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10274300" cy="29670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27188" y="1065213"/>
            <a:ext cx="8132762" cy="1139825"/>
          </a:xfrm>
        </p:spPr>
        <p:txBody>
          <a:bodyPr anchor="ctr"/>
          <a:lstStyle/>
          <a:p>
            <a:pPr algn="l">
              <a:lnSpc>
                <a:spcPct val="130000"/>
              </a:lnSpc>
            </a:pPr>
            <a:r>
              <a:rPr lang="en-US" altLang="zh-TW" sz="4800" dirty="0" smtClean="0">
                <a:solidFill>
                  <a:schemeClr val="bg1"/>
                </a:solidFill>
              </a:rPr>
              <a:t>The Field</a:t>
            </a:r>
            <a:r>
              <a:rPr lang="zh-TW" altLang="en-US" sz="4800" dirty="0" smtClean="0">
                <a:solidFill>
                  <a:schemeClr val="bg1"/>
                </a:solidFill>
              </a:rPr>
              <a:t> </a:t>
            </a:r>
            <a:r>
              <a:rPr lang="en-US" altLang="zh-TW" sz="4800" dirty="0" smtClean="0">
                <a:solidFill>
                  <a:schemeClr val="bg1"/>
                </a:solidFill>
              </a:rPr>
              <a:t>of </a:t>
            </a:r>
            <a:r>
              <a:rPr lang="en-US" altLang="zh-TW" sz="4800" dirty="0" smtClean="0"/>
              <a:t>MIS Research</a:t>
            </a:r>
            <a:endParaRPr lang="zh-TW" altLang="en-US" sz="4800" dirty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04702" y="3134618"/>
            <a:ext cx="8562975" cy="2895600"/>
          </a:xfrm>
        </p:spPr>
        <p:txBody>
          <a:bodyPr/>
          <a:lstStyle/>
          <a:p>
            <a:pPr marL="190500" lvl="1"/>
            <a:r>
              <a:rPr lang="en-US" altLang="zh-TW" sz="2400" dirty="0" smtClean="0">
                <a:ea typeface="標楷體" panose="03000509000000000000" pitchFamily="65" charset="-120"/>
              </a:rPr>
              <a:t>Department</a:t>
            </a:r>
            <a:r>
              <a:rPr lang="zh-TW" altLang="en-US" sz="2400" dirty="0" smtClean="0"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ea typeface="標楷體" panose="03000509000000000000" pitchFamily="65" charset="-120"/>
              </a:rPr>
              <a:t>of Information</a:t>
            </a:r>
            <a:r>
              <a:rPr lang="zh-TW" altLang="en-US" sz="2400" dirty="0" smtClean="0"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ea typeface="標楷體" panose="03000509000000000000" pitchFamily="65" charset="-120"/>
              </a:rPr>
              <a:t>Management</a:t>
            </a:r>
          </a:p>
          <a:p>
            <a:pPr marL="190500" lvl="1"/>
            <a:r>
              <a:rPr lang="en-US" altLang="en-US" sz="2400" dirty="0" err="1" smtClean="0">
                <a:ea typeface="標楷體" panose="03000509000000000000" pitchFamily="65" charset="-120"/>
              </a:rPr>
              <a:t>CYCU</a:t>
            </a:r>
            <a:endParaRPr lang="en-US" altLang="en-US" sz="2400" dirty="0" smtClean="0">
              <a:ea typeface="標楷體" panose="03000509000000000000" pitchFamily="65" charset="-120"/>
            </a:endParaRPr>
          </a:p>
          <a:p>
            <a:pPr marL="190500" lvl="1"/>
            <a:r>
              <a:rPr lang="en-US" altLang="zh-TW" sz="2400" dirty="0" err="1" smtClean="0">
                <a:ea typeface="標楷體" panose="03000509000000000000" pitchFamily="65" charset="-120"/>
              </a:rPr>
              <a:t>CK</a:t>
            </a:r>
            <a:r>
              <a:rPr lang="en-US" altLang="zh-TW" sz="2400" dirty="0" smtClean="0">
                <a:ea typeface="標楷體" panose="03000509000000000000" pitchFamily="65" charset="-120"/>
              </a:rPr>
              <a:t> </a:t>
            </a:r>
            <a:r>
              <a:rPr lang="en-US" altLang="zh-TW" sz="2400" dirty="0" err="1" smtClean="0">
                <a:ea typeface="標楷體" panose="03000509000000000000" pitchFamily="65" charset="-120"/>
              </a:rPr>
              <a:t>Farn</a:t>
            </a:r>
            <a:endParaRPr lang="en-US" altLang="zh-TW" sz="1800" dirty="0"/>
          </a:p>
          <a:p>
            <a:r>
              <a:rPr lang="en-US" altLang="zh-TW" sz="1800" dirty="0"/>
              <a:t>mailto: </a:t>
            </a:r>
            <a:r>
              <a:rPr lang="en-US" altLang="zh-TW" sz="1800" dirty="0" err="1" smtClean="0"/>
              <a:t>ckfarn@gmail.com</a:t>
            </a:r>
            <a:endParaRPr lang="en-US" altLang="zh-TW" sz="1800" dirty="0"/>
          </a:p>
          <a:p>
            <a:r>
              <a:rPr lang="en-US" altLang="zh-TW" sz="1800" dirty="0"/>
              <a:t>http://</a:t>
            </a:r>
            <a:r>
              <a:rPr lang="en-US" altLang="zh-TW" sz="1800" dirty="0" err="1"/>
              <a:t>www.mgt.ncu.edu.tw</a:t>
            </a:r>
            <a:r>
              <a:rPr lang="en-US" altLang="zh-TW" sz="1800" dirty="0"/>
              <a:t>/~</a:t>
            </a:r>
            <a:r>
              <a:rPr lang="en-US" altLang="zh-TW" sz="1800" dirty="0" err="1"/>
              <a:t>ckfarn</a:t>
            </a:r>
            <a:endParaRPr lang="en-US" altLang="zh-TW" sz="1800" dirty="0"/>
          </a:p>
          <a:p>
            <a:pPr marL="190500" lvl="1"/>
            <a:endParaRPr lang="en-US" altLang="zh-TW" sz="1800" dirty="0">
              <a:ea typeface="標楷體" panose="03000509000000000000" pitchFamily="65" charset="-120"/>
            </a:endParaRPr>
          </a:p>
          <a:p>
            <a:pPr marL="190500" lvl="1"/>
            <a:r>
              <a:rPr lang="en-US" altLang="zh-TW" sz="1800" dirty="0" smtClean="0"/>
              <a:t>2023.09</a:t>
            </a:r>
            <a:endParaRPr lang="en-US" altLang="zh-TW" sz="1800" dirty="0"/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60325" y="117475"/>
            <a:ext cx="695251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Law and Theory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0686" y="1694458"/>
            <a:ext cx="8734425" cy="4106863"/>
          </a:xfrm>
        </p:spPr>
        <p:txBody>
          <a:bodyPr/>
          <a:lstStyle/>
          <a:p>
            <a:r>
              <a:rPr lang="en-US" altLang="zh-TW" sz="2800" dirty="0" smtClean="0"/>
              <a:t>Law</a:t>
            </a:r>
          </a:p>
          <a:p>
            <a:pPr lvl="1"/>
            <a:r>
              <a:rPr lang="en-US" altLang="zh-TW" sz="2400" dirty="0" smtClean="0"/>
              <a:t>A set of observations on the association among the phenomena, does no imply causality</a:t>
            </a:r>
          </a:p>
          <a:p>
            <a:pPr lvl="1"/>
            <a:r>
              <a:rPr lang="en-US" altLang="zh-TW" sz="2400" dirty="0"/>
              <a:t> </a:t>
            </a:r>
            <a:r>
              <a:rPr lang="en-US" altLang="zh-TW" sz="2400" dirty="0" smtClean="0"/>
              <a:t>Newton’s Law of motion</a:t>
            </a:r>
          </a:p>
          <a:p>
            <a:r>
              <a:rPr lang="en-US" altLang="zh-TW" sz="2800" dirty="0" smtClean="0"/>
              <a:t>Theory</a:t>
            </a:r>
          </a:p>
          <a:p>
            <a:pPr lvl="1"/>
            <a:r>
              <a:rPr lang="en-US" altLang="zh-CN" sz="2400" dirty="0" smtClean="0"/>
              <a:t>A set of e</a:t>
            </a:r>
            <a:r>
              <a:rPr lang="en-US" altLang="zh-TW" sz="2400" dirty="0" smtClean="0"/>
              <a:t>xplanations (why) on causal relationships</a:t>
            </a:r>
          </a:p>
          <a:p>
            <a:pPr lvl="1"/>
            <a:r>
              <a:rPr lang="en-US" altLang="zh-TW" sz="2400" dirty="0"/>
              <a:t>Copernicus’ heliocentric </a:t>
            </a:r>
            <a:r>
              <a:rPr lang="en-US" altLang="zh-TW" sz="2400" dirty="0" smtClean="0"/>
              <a:t>theory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哥白尼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提出的地動說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/>
              <a:t>Proposition, Scientific Hypothesis </a:t>
            </a:r>
          </a:p>
          <a:p>
            <a:pPr lvl="1"/>
            <a:r>
              <a:rPr lang="en-US" altLang="zh-CN" sz="2400" dirty="0" smtClean="0"/>
              <a:t>A</a:t>
            </a:r>
            <a:r>
              <a:rPr lang="en-US" altLang="zh-TW" sz="2400" dirty="0" smtClean="0"/>
              <a:t>n intermediate step towards proving a theory</a:t>
            </a:r>
          </a:p>
          <a:p>
            <a:pPr lvl="1"/>
            <a:r>
              <a:rPr lang="en-US" altLang="zh-TW" sz="2400" dirty="0" smtClean="0"/>
              <a:t>Not “null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hypothesis,”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which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is a statistical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concept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8524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Elegance and Relevance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Calculus</a:t>
            </a:r>
          </a:p>
          <a:p>
            <a:pPr lvl="1"/>
            <a:r>
              <a:rPr lang="en-US" altLang="zh-TW" dirty="0" smtClean="0"/>
              <a:t>Theoretically elegant </a:t>
            </a:r>
          </a:p>
          <a:p>
            <a:pPr lvl="1"/>
            <a:r>
              <a:rPr lang="en-US" altLang="zh-TW" dirty="0" smtClean="0"/>
              <a:t>Leave it to the mathematicians</a:t>
            </a:r>
          </a:p>
          <a:p>
            <a:r>
              <a:rPr lang="en-US" altLang="zh-TW" dirty="0" smtClean="0"/>
              <a:t>Building an accounting information system</a:t>
            </a:r>
          </a:p>
          <a:p>
            <a:pPr lvl="1"/>
            <a:r>
              <a:rPr lang="en-US" altLang="zh-TW" dirty="0" smtClean="0"/>
              <a:t>Real-world relevant</a:t>
            </a:r>
          </a:p>
          <a:p>
            <a:pPr lvl="1"/>
            <a:r>
              <a:rPr lang="en-US" altLang="zh-TW" dirty="0" smtClean="0"/>
              <a:t>Leave it to the software professionals</a:t>
            </a:r>
          </a:p>
          <a:p>
            <a:r>
              <a:rPr lang="en-US" altLang="zh-TW" dirty="0" smtClean="0"/>
              <a:t>Balance</a:t>
            </a:r>
          </a:p>
          <a:p>
            <a:pPr lvl="1"/>
            <a:r>
              <a:rPr lang="en-US" altLang="zh-TW" dirty="0" smtClean="0"/>
              <a:t>How to strike a balance?</a:t>
            </a:r>
          </a:p>
          <a:p>
            <a:pPr lvl="1"/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4158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Research Paradigm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12</a:t>
            </a:fld>
            <a:endParaRPr lang="en-US" altLang="zh-TW"/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425887" y="2126506"/>
          <a:ext cx="9175759" cy="396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弧形 16"/>
          <p:cNvSpPr/>
          <p:nvPr/>
        </p:nvSpPr>
        <p:spPr bwMode="auto">
          <a:xfrm>
            <a:off x="6793334" y="3854698"/>
            <a:ext cx="771798" cy="1800200"/>
          </a:xfrm>
          <a:prstGeom prst="arc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ysDash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8" name="弧形 17"/>
          <p:cNvSpPr/>
          <p:nvPr/>
        </p:nvSpPr>
        <p:spPr bwMode="auto">
          <a:xfrm flipV="1">
            <a:off x="6793334" y="3854698"/>
            <a:ext cx="771798" cy="1800200"/>
          </a:xfrm>
          <a:prstGeom prst="arc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4378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Decide</a:t>
            </a:r>
            <a:r>
              <a:rPr lang="zh-TW" altLang="en-US" dirty="0" smtClean="0"/>
              <a:t> </a:t>
            </a:r>
            <a:r>
              <a:rPr lang="en-US" altLang="zh-TW" dirty="0" smtClean="0"/>
              <a:t>on a research</a:t>
            </a:r>
            <a:r>
              <a:rPr lang="zh-TW" altLang="en-US" dirty="0" smtClean="0"/>
              <a:t> </a:t>
            </a:r>
            <a:r>
              <a:rPr lang="en-US" altLang="zh-TW" dirty="0" smtClean="0"/>
              <a:t>issue</a:t>
            </a:r>
            <a:endParaRPr lang="zh-TW" alt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 smtClean="0"/>
              <a:t>A direction,</a:t>
            </a:r>
            <a:r>
              <a:rPr lang="zh-TW" altLang="en-US" dirty="0" smtClean="0"/>
              <a:t> </a:t>
            </a:r>
            <a:r>
              <a:rPr lang="en-US" altLang="zh-TW" dirty="0" smtClean="0"/>
              <a:t>a problem,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issue is more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important than</a:t>
            </a:r>
            <a:r>
              <a:rPr lang="zh-TW" altLang="en-US" dirty="0" smtClean="0"/>
              <a:t> </a:t>
            </a:r>
            <a:r>
              <a:rPr lang="en-US" altLang="zh-TW" dirty="0" smtClean="0"/>
              <a:t>a “topic”</a:t>
            </a:r>
          </a:p>
          <a:p>
            <a:pPr>
              <a:lnSpc>
                <a:spcPct val="90000"/>
              </a:lnSpc>
            </a:pPr>
            <a:r>
              <a:rPr lang="en-US" altLang="zh-TW" dirty="0" smtClean="0"/>
              <a:t>What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a researchable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issue?</a:t>
            </a:r>
          </a:p>
          <a:p>
            <a:pPr>
              <a:lnSpc>
                <a:spcPct val="90000"/>
              </a:lnSpc>
            </a:pPr>
            <a:r>
              <a:rPr lang="en-US" altLang="zh-TW" dirty="0" smtClean="0"/>
              <a:t>In Social</a:t>
            </a:r>
            <a:r>
              <a:rPr lang="zh-TW" altLang="en-US" dirty="0" smtClean="0"/>
              <a:t> </a:t>
            </a:r>
            <a:r>
              <a:rPr lang="en-US" altLang="zh-TW" dirty="0" smtClean="0"/>
              <a:t>Sciences,</a:t>
            </a:r>
            <a:r>
              <a:rPr lang="zh-TW" altLang="en-US" dirty="0" smtClean="0"/>
              <a:t> </a:t>
            </a:r>
            <a:r>
              <a:rPr lang="en-US" altLang="zh-TW" dirty="0" smtClean="0"/>
              <a:t>we try to provide</a:t>
            </a:r>
            <a:r>
              <a:rPr lang="zh-TW" altLang="en-US" dirty="0" smtClean="0"/>
              <a:t> </a:t>
            </a:r>
            <a:r>
              <a:rPr lang="en-US" altLang="zh-TW" dirty="0" smtClean="0"/>
              <a:t>an answer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some</a:t>
            </a:r>
            <a:r>
              <a:rPr lang="zh-TW" altLang="en-US" dirty="0" smtClean="0"/>
              <a:t> </a:t>
            </a:r>
            <a:r>
              <a:rPr lang="en-US" altLang="zh-TW" dirty="0" smtClean="0"/>
              <a:t>interesting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phenomena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What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the reasons certain “variables” changes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What are the factors affecting the changes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The ultimate goal is to manipulate, or to control the phenomena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807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is a Researchable Issue?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/>
              <a:t>What are the issues in our field?</a:t>
            </a:r>
          </a:p>
          <a:p>
            <a:pPr lvl="1"/>
            <a:r>
              <a:rPr lang="en-US" altLang="zh-TW" sz="2400" dirty="0"/>
              <a:t>“The study of the effective design, delivery and usage of information systems in organizations.”</a:t>
            </a:r>
          </a:p>
          <a:p>
            <a:pPr lvl="2"/>
            <a:r>
              <a:rPr lang="en-US" altLang="zh-TW" sz="2000" dirty="0"/>
              <a:t>--The MIS field as defined by Keen(1980)</a:t>
            </a:r>
          </a:p>
          <a:p>
            <a:pPr lvl="1"/>
            <a:r>
              <a:rPr lang="en-US" altLang="zh-TW" sz="2400" dirty="0"/>
              <a:t>What is your </a:t>
            </a:r>
            <a:r>
              <a:rPr lang="en-US" altLang="zh-TW" sz="2400" dirty="0" smtClean="0">
                <a:solidFill>
                  <a:srgbClr val="C00000"/>
                </a:solidFill>
              </a:rPr>
              <a:t>dependent </a:t>
            </a:r>
            <a:r>
              <a:rPr lang="en-US" altLang="zh-TW" sz="2400" dirty="0">
                <a:solidFill>
                  <a:srgbClr val="C00000"/>
                </a:solidFill>
              </a:rPr>
              <a:t>variable</a:t>
            </a:r>
            <a:r>
              <a:rPr lang="en-US" altLang="zh-TW" sz="2400" dirty="0"/>
              <a:t>?</a:t>
            </a:r>
          </a:p>
          <a:p>
            <a:r>
              <a:rPr lang="en-US" altLang="zh-TW" sz="2800" dirty="0"/>
              <a:t>Three Questions to Answer:</a:t>
            </a:r>
          </a:p>
          <a:p>
            <a:pPr lvl="1"/>
            <a:r>
              <a:rPr lang="en-US" altLang="zh-TW" sz="2400" dirty="0"/>
              <a:t>Why is it important (practically)?</a:t>
            </a:r>
          </a:p>
          <a:p>
            <a:pPr lvl="1"/>
            <a:r>
              <a:rPr lang="en-US" altLang="zh-TW" sz="2400" dirty="0"/>
              <a:t>Why is it interesting (academically)?</a:t>
            </a:r>
          </a:p>
          <a:p>
            <a:pPr lvl="1"/>
            <a:r>
              <a:rPr lang="en-US" altLang="zh-TW" sz="2400" dirty="0"/>
              <a:t>How do you contribute?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06146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Tools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 conduction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9938" y="1766466"/>
            <a:ext cx="8734425" cy="4106863"/>
          </a:xfrm>
        </p:spPr>
        <p:txBody>
          <a:bodyPr/>
          <a:lstStyle/>
          <a:p>
            <a:r>
              <a:rPr lang="en-US" altLang="zh-TW" sz="2800" dirty="0" smtClean="0"/>
              <a:t>Google</a:t>
            </a:r>
          </a:p>
          <a:p>
            <a:r>
              <a:rPr lang="en-US" altLang="zh-TW" sz="2800" dirty="0" smtClean="0"/>
              <a:t>Google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scholar</a:t>
            </a:r>
          </a:p>
          <a:p>
            <a:pPr lvl="1"/>
            <a:r>
              <a:rPr lang="en-US" altLang="zh-TW" sz="2400" dirty="0" smtClean="0"/>
              <a:t>You can download most full paper on campus</a:t>
            </a:r>
            <a:endParaRPr lang="en-US" altLang="zh-TW" sz="2400" dirty="0"/>
          </a:p>
          <a:p>
            <a:r>
              <a:rPr lang="en-US" altLang="zh-TW" sz="2800" dirty="0" smtClean="0"/>
              <a:t>Generative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AI</a:t>
            </a:r>
          </a:p>
          <a:p>
            <a:pPr lvl="1"/>
            <a:r>
              <a:rPr lang="en-US" altLang="zh-TW" sz="2400" dirty="0" err="1" smtClean="0"/>
              <a:t>ChatGPT</a:t>
            </a:r>
            <a:r>
              <a:rPr lang="en-US" altLang="zh-TW" sz="2400" dirty="0" smtClean="0"/>
              <a:t> (if you are a paid customer, it will provide VIP service)</a:t>
            </a:r>
          </a:p>
          <a:p>
            <a:pPr lvl="1"/>
            <a:r>
              <a:rPr lang="en-US" altLang="zh-TW" sz="2400" dirty="0" smtClean="0"/>
              <a:t>Bard</a:t>
            </a:r>
          </a:p>
          <a:p>
            <a:pPr lvl="1"/>
            <a:r>
              <a:rPr lang="en-US" altLang="zh-TW" sz="2400" dirty="0" smtClean="0"/>
              <a:t>Chat PDF</a:t>
            </a:r>
          </a:p>
          <a:p>
            <a:pPr lvl="1"/>
            <a:r>
              <a:rPr lang="en-US" altLang="zh-TW" sz="2400" dirty="0" smtClean="0"/>
              <a:t>…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92918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Assignment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#1: use of tools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4662" y="1694458"/>
            <a:ext cx="8275280" cy="4106863"/>
          </a:xfrm>
        </p:spPr>
        <p:txBody>
          <a:bodyPr/>
          <a:lstStyle/>
          <a:p>
            <a:r>
              <a:rPr lang="en-US" altLang="zh-TW" sz="2000" dirty="0" smtClean="0"/>
              <a:t>Pick a topic </a:t>
            </a:r>
            <a:r>
              <a:rPr lang="en-US" altLang="zh-TW" sz="2000" dirty="0"/>
              <a:t>you </a:t>
            </a:r>
            <a:r>
              <a:rPr lang="en-US" altLang="zh-TW" sz="2000" dirty="0" smtClean="0"/>
              <a:t>like, which is specific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 focused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enough</a:t>
            </a:r>
          </a:p>
          <a:p>
            <a:r>
              <a:rPr lang="en-US" altLang="zh-TW" sz="2000" dirty="0" smtClean="0"/>
              <a:t>Pick a paper that you are interested in, and evaluate the paper with the help of the AI tools</a:t>
            </a:r>
          </a:p>
          <a:p>
            <a:r>
              <a:rPr lang="en-US" altLang="zh-TW" sz="2000" dirty="0" smtClean="0"/>
              <a:t>Prepare an essay with reasonable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length (not </a:t>
            </a:r>
            <a:r>
              <a:rPr lang="en-US" altLang="zh-TW" sz="2000" dirty="0"/>
              <a:t>exceed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pages)</a:t>
            </a:r>
          </a:p>
          <a:p>
            <a:pPr lvl="1"/>
            <a:r>
              <a:rPr lang="en-US" altLang="zh-TW" sz="1800" dirty="0"/>
              <a:t>The essay </a:t>
            </a:r>
            <a:r>
              <a:rPr lang="en-US" altLang="zh-TW" sz="1800" dirty="0" smtClean="0"/>
              <a:t>should include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the following, providing</a:t>
            </a:r>
            <a:r>
              <a:rPr lang="zh-TW" altLang="en-US" sz="1800" dirty="0" smtClean="0"/>
              <a:t> </a:t>
            </a:r>
            <a:r>
              <a:rPr lang="en-US" altLang="zh-TW" sz="1800" dirty="0"/>
              <a:t>as much</a:t>
            </a:r>
            <a:r>
              <a:rPr lang="zh-TW" altLang="en-US" sz="1800" dirty="0"/>
              <a:t> </a:t>
            </a:r>
            <a:r>
              <a:rPr lang="en-US" altLang="zh-TW" sz="1800" dirty="0"/>
              <a:t>information</a:t>
            </a:r>
            <a:r>
              <a:rPr lang="zh-TW" altLang="en-US" sz="1800" dirty="0"/>
              <a:t> </a:t>
            </a:r>
            <a:r>
              <a:rPr lang="en-US" altLang="zh-TW" sz="1800" dirty="0" smtClean="0"/>
              <a:t>as possible, to fully demonstrate your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hard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work</a:t>
            </a:r>
            <a:endParaRPr lang="zh-TW" altLang="en-US" sz="1800" dirty="0"/>
          </a:p>
          <a:p>
            <a:pPr lvl="1"/>
            <a:r>
              <a:rPr lang="en-US" altLang="zh-TW" sz="1800" dirty="0" smtClean="0"/>
              <a:t>The process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you went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through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in the preparation, what and how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are the tools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used,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etc.</a:t>
            </a:r>
          </a:p>
          <a:p>
            <a:pPr lvl="1"/>
            <a:r>
              <a:rPr lang="en-US" altLang="zh-TW" sz="1800" dirty="0" smtClean="0"/>
              <a:t>A  comprehensive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evaluation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of the selected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paper</a:t>
            </a:r>
          </a:p>
          <a:p>
            <a:pPr lvl="1"/>
            <a:r>
              <a:rPr lang="en-US" altLang="zh-TW" sz="1800" dirty="0" smtClean="0"/>
              <a:t>Share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your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experience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during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the process. If you can,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suggest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an efficient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way to accomplish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the task</a:t>
            </a:r>
          </a:p>
          <a:p>
            <a:r>
              <a:rPr lang="en-US" altLang="zh-TW" sz="2000" dirty="0" smtClean="0"/>
              <a:t>File name: </a:t>
            </a:r>
            <a:r>
              <a:rPr lang="en-US" altLang="zh-TW" sz="2000" dirty="0" err="1" smtClean="0"/>
              <a:t>HW1_SID_Name.pdf</a:t>
            </a:r>
            <a:endParaRPr lang="en-US" altLang="zh-TW" sz="2000" dirty="0" smtClean="0"/>
          </a:p>
          <a:p>
            <a:r>
              <a:rPr lang="en-US" altLang="zh-TW" sz="2000" dirty="0" smtClean="0"/>
              <a:t>Upload </a:t>
            </a:r>
            <a:r>
              <a:rPr lang="en-US" altLang="zh-TW" sz="2000" dirty="0" smtClean="0"/>
              <a:t>your </a:t>
            </a:r>
            <a:r>
              <a:rPr lang="en-US" altLang="zh-TW" sz="2000" dirty="0" smtClean="0">
                <a:solidFill>
                  <a:srgbClr val="C00000"/>
                </a:solidFill>
              </a:rPr>
              <a:t>pdf file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to </a:t>
            </a:r>
            <a:r>
              <a:rPr lang="en-US" altLang="zh-TW" sz="2000" dirty="0">
                <a:hlinkClick r:id="rId2"/>
              </a:rPr>
              <a:t>https://</a:t>
            </a:r>
            <a:r>
              <a:rPr lang="en-US" altLang="zh-TW" sz="2000" dirty="0" err="1" smtClean="0">
                <a:hlinkClick r:id="rId2"/>
              </a:rPr>
              <a:t>mega.linkin.tw</a:t>
            </a:r>
            <a:r>
              <a:rPr lang="en-US" altLang="zh-TW" sz="2000" dirty="0" smtClean="0">
                <a:hlinkClick r:id="rId2"/>
              </a:rPr>
              <a:t>/</a:t>
            </a:r>
            <a:r>
              <a:rPr lang="en-US" altLang="zh-TW" sz="2000" dirty="0" err="1" smtClean="0">
                <a:hlinkClick r:id="rId2"/>
              </a:rPr>
              <a:t>index.php</a:t>
            </a:r>
            <a:r>
              <a:rPr lang="en-US" altLang="zh-TW" sz="2000" dirty="0" smtClean="0">
                <a:hlinkClick r:id="rId2"/>
              </a:rPr>
              <a:t>/s/</a:t>
            </a:r>
            <a:r>
              <a:rPr lang="en-US" altLang="zh-TW" sz="2000" dirty="0" err="1" smtClean="0">
                <a:hlinkClick r:id="rId2"/>
              </a:rPr>
              <a:t>SxoKaqrZLRG9A7C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4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20597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Instructor</a:t>
            </a:r>
            <a:endParaRPr lang="zh-TW" altLang="en-US" smtClean="0"/>
          </a:p>
        </p:txBody>
      </p:sp>
      <p:sp>
        <p:nvSpPr>
          <p:cNvPr id="10242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72654" y="1910660"/>
            <a:ext cx="9407772" cy="4106863"/>
          </a:xfrm>
        </p:spPr>
        <p:txBody>
          <a:bodyPr/>
          <a:lstStyle/>
          <a:p>
            <a:r>
              <a:rPr lang="en-US" altLang="zh-TW" sz="2800" dirty="0" smtClean="0"/>
              <a:t>Prof. </a:t>
            </a:r>
            <a:r>
              <a:rPr lang="en-US" altLang="zh-TW" sz="2800" dirty="0" err="1" smtClean="0"/>
              <a:t>CK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Farn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Retired Distinguished Professor from National Central University</a:t>
            </a:r>
          </a:p>
          <a:p>
            <a:pPr lvl="1"/>
            <a:r>
              <a:rPr lang="en-US" altLang="zh-TW" sz="2400" dirty="0" err="1" smtClean="0"/>
              <a:t>B.S.E</a:t>
            </a:r>
            <a:r>
              <a:rPr lang="en-US" altLang="zh-TW" sz="2400" dirty="0" smtClean="0"/>
              <a:t>., Mech. Engineering, National Taiwan University</a:t>
            </a:r>
          </a:p>
          <a:p>
            <a:pPr lvl="1"/>
            <a:r>
              <a:rPr lang="en-US" altLang="zh-TW" sz="2400" dirty="0" smtClean="0"/>
              <a:t>M.Sc., Management Sciences, </a:t>
            </a:r>
            <a:r>
              <a:rPr lang="en-US" altLang="zh-TW" sz="2400" dirty="0" err="1" smtClean="0"/>
              <a:t>UMIST</a:t>
            </a:r>
            <a:r>
              <a:rPr lang="en-US" altLang="zh-TW" sz="2400" dirty="0" smtClean="0"/>
              <a:t>, Manchester, UK </a:t>
            </a:r>
          </a:p>
          <a:p>
            <a:pPr lvl="1"/>
            <a:r>
              <a:rPr lang="en-US" altLang="zh-TW" sz="2400" dirty="0" smtClean="0"/>
              <a:t>Ph.D., Management (MIS), UCLA, USA</a:t>
            </a:r>
          </a:p>
          <a:p>
            <a:r>
              <a:rPr lang="en-US" altLang="zh-TW" sz="2800" dirty="0" smtClean="0"/>
              <a:t>Email: </a:t>
            </a:r>
            <a:r>
              <a:rPr lang="en-US" altLang="zh-TW" sz="2800" dirty="0" err="1" smtClean="0"/>
              <a:t>ckfarn@gmail.com</a:t>
            </a:r>
            <a:endParaRPr lang="en-US" altLang="zh-TW" sz="2800" dirty="0" smtClean="0"/>
          </a:p>
          <a:p>
            <a:r>
              <a:rPr lang="en-US" altLang="zh-TW" sz="2800" dirty="0" smtClean="0"/>
              <a:t>Google “</a:t>
            </a:r>
            <a:r>
              <a:rPr lang="en-US" altLang="zh-TW" sz="2800" dirty="0" err="1" smtClean="0"/>
              <a:t>ckfarn</a:t>
            </a:r>
            <a:r>
              <a:rPr lang="en-US" altLang="zh-TW" sz="2800" dirty="0" smtClean="0"/>
              <a:t>”</a:t>
            </a:r>
            <a:endParaRPr lang="zh-TW" altLang="en-US" sz="2800" dirty="0" smtClean="0"/>
          </a:p>
        </p:txBody>
      </p:sp>
      <p:sp>
        <p:nvSpPr>
          <p:cNvPr id="10243" name="文字方塊 5"/>
          <p:cNvSpPr txBox="1">
            <a:spLocks noChangeArrowheads="1"/>
          </p:cNvSpPr>
          <p:nvPr/>
        </p:nvSpPr>
        <p:spPr bwMode="auto">
          <a:xfrm>
            <a:off x="4676043" y="6553742"/>
            <a:ext cx="183809" cy="45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 sz="2395"/>
          </a:p>
        </p:txBody>
      </p:sp>
      <p:sp>
        <p:nvSpPr>
          <p:cNvPr id="1024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538" indent="-285207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0828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7160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3491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397" smtClean="0">
                <a:solidFill>
                  <a:srgbClr val="333399"/>
                </a:solidFill>
                <a:latin typeface="Arial" panose="020B0604020202020204" pitchFamily="34" charset="0"/>
              </a:rPr>
              <a:t>CK Farn, CYCU</a:t>
            </a:r>
            <a:endParaRPr lang="en-US" altLang="zh-TW" sz="1397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538" indent="-285207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0828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7160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3491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6C57C93-5DB1-4DBA-B6AB-41143055ACD8}" type="slidenum">
              <a:rPr lang="en-US" altLang="zh-TW" sz="1397">
                <a:solidFill>
                  <a:srgbClr val="333399"/>
                </a:solidFill>
              </a:rPr>
              <a:pPr/>
              <a:t>2</a:t>
            </a:fld>
            <a:endParaRPr lang="en-US" altLang="zh-TW" sz="1397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71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Preparations</a:t>
            </a:r>
            <a:endParaRPr lang="zh-TW" altLang="en-US" smtClean="0"/>
          </a:p>
        </p:txBody>
      </p:sp>
      <p:sp>
        <p:nvSpPr>
          <p:cNvPr id="11266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1399173" y="1769954"/>
            <a:ext cx="7758007" cy="4455783"/>
          </a:xfrm>
        </p:spPr>
        <p:txBody>
          <a:bodyPr/>
          <a:lstStyle/>
          <a:p>
            <a:r>
              <a:rPr lang="en-US" altLang="zh-TW" sz="2000" dirty="0"/>
              <a:t>Web pages</a:t>
            </a:r>
          </a:p>
          <a:p>
            <a:pPr lvl="1"/>
            <a:r>
              <a:rPr lang="en-US" altLang="zh-TW" sz="1800" dirty="0"/>
              <a:t>http://</a:t>
            </a:r>
            <a:r>
              <a:rPr lang="en-US" altLang="zh-TW" sz="1800" dirty="0" err="1"/>
              <a:t>www.mgt.ncu.edu.tw</a:t>
            </a:r>
            <a:r>
              <a:rPr lang="en-US" altLang="zh-TW" sz="1800" dirty="0"/>
              <a:t>/~</a:t>
            </a:r>
            <a:r>
              <a:rPr lang="en-US" altLang="zh-TW" sz="1800" dirty="0" err="1" smtClean="0"/>
              <a:t>ckfarn</a:t>
            </a:r>
            <a:r>
              <a:rPr lang="en-US" altLang="zh-TW" sz="1800" dirty="0" smtClean="0"/>
              <a:t>/</a:t>
            </a:r>
            <a:r>
              <a:rPr lang="en-US" altLang="zh-TW" sz="1800" dirty="0" err="1" smtClean="0"/>
              <a:t>2023Fall.html</a:t>
            </a:r>
            <a:endParaRPr lang="en-US" altLang="zh-TW" sz="1800" dirty="0"/>
          </a:p>
          <a:p>
            <a:r>
              <a:rPr lang="en-US" altLang="zh-TW" sz="2000" dirty="0"/>
              <a:t>Class time</a:t>
            </a:r>
          </a:p>
          <a:p>
            <a:pPr lvl="1"/>
            <a:r>
              <a:rPr lang="en-US" altLang="zh-TW" sz="1800" dirty="0" smtClean="0"/>
              <a:t>Thu. 18:00-21:50</a:t>
            </a:r>
            <a:endParaRPr lang="en-US" altLang="zh-TW" sz="1800" dirty="0"/>
          </a:p>
          <a:p>
            <a:pPr lvl="1"/>
            <a:r>
              <a:rPr lang="en-US" altLang="zh-TW" sz="1800" dirty="0"/>
              <a:t>Break once</a:t>
            </a:r>
          </a:p>
          <a:p>
            <a:pPr lvl="1"/>
            <a:r>
              <a:rPr lang="en-US" altLang="zh-TW" sz="1800" dirty="0"/>
              <a:t>Discussions on make up </a:t>
            </a:r>
            <a:r>
              <a:rPr lang="en-US" altLang="zh-TW" sz="1800" dirty="0" smtClean="0"/>
              <a:t>class (Dec 7)</a:t>
            </a:r>
            <a:endParaRPr lang="en-US" altLang="zh-TW" sz="1800" dirty="0"/>
          </a:p>
          <a:p>
            <a:r>
              <a:rPr lang="en-US" altLang="zh-TW" sz="2000" dirty="0"/>
              <a:t>Roll call</a:t>
            </a:r>
          </a:p>
          <a:p>
            <a:pPr lvl="1"/>
            <a:r>
              <a:rPr lang="en-US" altLang="zh-TW" sz="1800" dirty="0" smtClean="0"/>
              <a:t>Self introduction</a:t>
            </a:r>
          </a:p>
          <a:p>
            <a:pPr lvl="1"/>
            <a:r>
              <a:rPr lang="en-US" altLang="zh-TW" sz="1800" dirty="0" smtClean="0"/>
              <a:t>English </a:t>
            </a:r>
            <a:r>
              <a:rPr lang="en-US" altLang="zh-TW" sz="1800" dirty="0"/>
              <a:t>name</a:t>
            </a:r>
          </a:p>
          <a:p>
            <a:pPr lvl="1"/>
            <a:r>
              <a:rPr lang="en-US" altLang="zh-TW" sz="1800" dirty="0"/>
              <a:t>Nameplate</a:t>
            </a:r>
          </a:p>
          <a:p>
            <a:r>
              <a:rPr lang="en-US" altLang="zh-TW" sz="2000" dirty="0" smtClean="0"/>
              <a:t>Assignments</a:t>
            </a:r>
            <a:endParaRPr lang="en-US" altLang="zh-TW" sz="2000" dirty="0"/>
          </a:p>
          <a:p>
            <a:pPr lvl="1"/>
            <a:r>
              <a:rPr lang="en-US" altLang="zh-TW" sz="1800" dirty="0" smtClean="0"/>
              <a:t>All assignments and papers are individual</a:t>
            </a:r>
            <a:endParaRPr lang="en-US" altLang="zh-TW" sz="1800" dirty="0"/>
          </a:p>
          <a:p>
            <a:endParaRPr lang="zh-TW" altLang="en-US" sz="2000" dirty="0"/>
          </a:p>
        </p:txBody>
      </p:sp>
      <p:sp>
        <p:nvSpPr>
          <p:cNvPr id="11267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538" indent="-285207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0828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7160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3491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397" dirty="0" err="1" smtClean="0">
                <a:solidFill>
                  <a:srgbClr val="333399"/>
                </a:solidFill>
                <a:latin typeface="Arial" panose="020B0604020202020204" pitchFamily="34" charset="0"/>
              </a:rPr>
              <a:t>CK</a:t>
            </a:r>
            <a:r>
              <a:rPr lang="en-US" altLang="zh-TW" sz="1397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397" dirty="0" err="1" smtClean="0">
                <a:solidFill>
                  <a:srgbClr val="333399"/>
                </a:solidFill>
                <a:latin typeface="Arial" panose="020B0604020202020204" pitchFamily="34" charset="0"/>
              </a:rPr>
              <a:t>Farn</a:t>
            </a:r>
            <a:r>
              <a:rPr lang="en-US" altLang="zh-TW" sz="1397" dirty="0" smtClean="0">
                <a:solidFill>
                  <a:srgbClr val="333399"/>
                </a:solidFill>
                <a:latin typeface="Arial" panose="020B0604020202020204" pitchFamily="34" charset="0"/>
              </a:rPr>
              <a:t>, </a:t>
            </a:r>
            <a:r>
              <a:rPr lang="en-US" altLang="zh-TW" sz="1397" dirty="0" err="1" smtClean="0">
                <a:solidFill>
                  <a:srgbClr val="333399"/>
                </a:solidFill>
                <a:latin typeface="Arial" panose="020B0604020202020204" pitchFamily="34" charset="0"/>
              </a:rPr>
              <a:t>CYCU</a:t>
            </a:r>
            <a:endParaRPr lang="en-US" altLang="zh-TW" sz="1397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538" indent="-285207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0828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7160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3491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6774A41-CA52-4439-855F-0115AB060D62}" type="slidenum">
              <a:rPr lang="en-US" altLang="zh-TW" sz="1397">
                <a:solidFill>
                  <a:srgbClr val="333399"/>
                </a:solidFill>
              </a:rPr>
              <a:pPr/>
              <a:t>3</a:t>
            </a:fld>
            <a:endParaRPr lang="en-US" altLang="zh-TW" sz="1397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91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Teaching materials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2694" y="1838474"/>
            <a:ext cx="6244406" cy="4104011"/>
          </a:xfrm>
        </p:spPr>
        <p:txBody>
          <a:bodyPr/>
          <a:lstStyle/>
          <a:p>
            <a:pPr>
              <a:defRPr/>
            </a:pPr>
            <a:r>
              <a:rPr lang="en-US" altLang="zh-TW" sz="2400" dirty="0" smtClean="0"/>
              <a:t>No Text book</a:t>
            </a:r>
          </a:p>
          <a:p>
            <a:pPr>
              <a:defRPr/>
            </a:pPr>
            <a:r>
              <a:rPr lang="en-US" altLang="zh-TW" sz="2400" dirty="0" smtClean="0"/>
              <a:t>In case you want to grasp something</a:t>
            </a:r>
            <a:endParaRPr lang="en-US" altLang="zh-TW" sz="2400" dirty="0"/>
          </a:p>
          <a:p>
            <a:pPr lvl="1">
              <a:defRPr/>
            </a:pPr>
            <a:r>
              <a:rPr lang="en-US" altLang="zh-TW" sz="2000" dirty="0"/>
              <a:t>Schindler, P. (2022) Business Research Methods, </a:t>
            </a:r>
            <a:r>
              <a:rPr lang="en-US" altLang="zh-TW" sz="2000" dirty="0" smtClean="0"/>
              <a:t>14</a:t>
            </a:r>
            <a:r>
              <a:rPr lang="en-US" altLang="zh-TW" sz="2000" baseline="30000" dirty="0"/>
              <a:t>th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Edition, McGraw Hill</a:t>
            </a:r>
            <a:r>
              <a:rPr lang="en-US" altLang="zh-TW" sz="2000" dirty="0" smtClean="0"/>
              <a:t>.</a:t>
            </a:r>
          </a:p>
          <a:p>
            <a:pPr lvl="1">
              <a:defRPr/>
            </a:pPr>
            <a:r>
              <a:rPr lang="en-US" altLang="zh-TW" sz="2000" dirty="0" smtClean="0"/>
              <a:t>A </a:t>
            </a:r>
            <a:r>
              <a:rPr lang="en-US" altLang="zh-TW" sz="2000" dirty="0"/>
              <a:t>text book that is adopted </a:t>
            </a:r>
            <a:r>
              <a:rPr lang="en-US" altLang="zh-TW" sz="2000" dirty="0" smtClean="0"/>
              <a:t>by </a:t>
            </a:r>
            <a:r>
              <a:rPr lang="en-US" altLang="zh-TW" sz="2000" dirty="0"/>
              <a:t>many universities in the U.S.</a:t>
            </a:r>
          </a:p>
          <a:p>
            <a:pPr lvl="1">
              <a:buFont typeface="Webdings" pitchFamily="2" charset="2"/>
              <a:buBlip>
                <a:blip r:embed="rId2"/>
              </a:buBlip>
              <a:defRPr/>
            </a:pPr>
            <a:r>
              <a:rPr lang="en-US" altLang="zh-TW" sz="2000" dirty="0" smtClean="0"/>
              <a:t>Used to be authored by Cooper, D. before 12</a:t>
            </a:r>
            <a:r>
              <a:rPr lang="en-US" altLang="zh-TW" sz="2000" baseline="30000" dirty="0" smtClean="0"/>
              <a:t>th</a:t>
            </a:r>
            <a:r>
              <a:rPr lang="en-US" altLang="zh-TW" sz="2000" dirty="0" smtClean="0"/>
              <a:t> ed.</a:t>
            </a:r>
            <a:endParaRPr lang="en-US" altLang="zh-TW" sz="2000" dirty="0"/>
          </a:p>
          <a:p>
            <a:pPr>
              <a:defRPr/>
            </a:pPr>
            <a:r>
              <a:rPr lang="en-US" altLang="zh-TW" sz="2400" dirty="0" err="1" smtClean="0"/>
              <a:t>Powerpoint</a:t>
            </a:r>
            <a:r>
              <a:rPr lang="en-US" altLang="zh-TW" sz="2400" dirty="0" smtClean="0"/>
              <a:t> slides by instructor</a:t>
            </a:r>
            <a:endParaRPr lang="en-US" altLang="zh-TW" sz="2400" dirty="0"/>
          </a:p>
          <a:p>
            <a:pPr lvl="1">
              <a:buFont typeface="Webdings" pitchFamily="2" charset="2"/>
              <a:buBlip>
                <a:blip r:embed="rId2"/>
              </a:buBlip>
              <a:defRPr/>
            </a:pPr>
            <a:r>
              <a:rPr lang="en-US" altLang="zh-TW" sz="2000" dirty="0"/>
              <a:t>On my web page, feel free to download </a:t>
            </a:r>
            <a:endParaRPr lang="zh-TW" altLang="en-US" sz="2000" dirty="0"/>
          </a:p>
        </p:txBody>
      </p:sp>
      <p:sp>
        <p:nvSpPr>
          <p:cNvPr id="1229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538" indent="-285207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0828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7160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3491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397" smtClean="0">
                <a:solidFill>
                  <a:srgbClr val="333399"/>
                </a:solidFill>
                <a:latin typeface="Arial" panose="020B0604020202020204" pitchFamily="34" charset="0"/>
              </a:rPr>
              <a:t>CK Farn, CYCU</a:t>
            </a:r>
            <a:endParaRPr lang="en-US" altLang="zh-TW" sz="1397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538" indent="-285207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0828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7160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3491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05831D0-F890-48DB-9201-2ED9CEA075EB}" type="slidenum">
              <a:rPr lang="en-US" altLang="zh-TW" sz="1397">
                <a:solidFill>
                  <a:srgbClr val="333399"/>
                </a:solidFill>
              </a:rPr>
              <a:pPr/>
              <a:t>4</a:t>
            </a:fld>
            <a:endParaRPr lang="en-US" altLang="zh-TW" sz="1397">
              <a:solidFill>
                <a:srgbClr val="333399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76" y="1694458"/>
            <a:ext cx="2821330" cy="36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7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bg1"/>
                </a:solidFill>
                <a:cs typeface="SimHei"/>
              </a:rPr>
              <a:t>The Discipline:</a:t>
            </a:r>
            <a:br>
              <a:rPr lang="en-US" altLang="zh-TW" dirty="0" smtClean="0">
                <a:solidFill>
                  <a:schemeClr val="bg1"/>
                </a:solidFill>
                <a:cs typeface="SimHei"/>
              </a:rPr>
            </a:br>
            <a:r>
              <a:rPr lang="en-US" altLang="zh-TW" dirty="0">
                <a:cs typeface="SimHei"/>
              </a:rPr>
              <a:t> </a:t>
            </a:r>
            <a:r>
              <a:rPr lang="en-US" altLang="zh-TW" dirty="0" smtClean="0">
                <a:cs typeface="SimHei"/>
              </a:rPr>
              <a:t>   </a:t>
            </a:r>
            <a:r>
              <a:rPr lang="en-US" altLang="zh-TW" sz="3600" dirty="0" smtClean="0">
                <a:cs typeface="SimHei"/>
              </a:rPr>
              <a:t>Management Information Systems</a:t>
            </a:r>
            <a:endParaRPr lang="zh-TW" altLang="en-US" sz="3600" dirty="0" smtClean="0">
              <a:cs typeface="SimHei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“The Study of the </a:t>
            </a:r>
            <a:r>
              <a:rPr lang="en-US" altLang="zh-TW" dirty="0" smtClean="0">
                <a:solidFill>
                  <a:schemeClr val="hlink"/>
                </a:solidFill>
              </a:rPr>
              <a:t>effective</a:t>
            </a:r>
            <a:r>
              <a:rPr lang="en-US" altLang="zh-TW" dirty="0" smtClean="0"/>
              <a:t> design, delivery and usage of information systems in </a:t>
            </a:r>
            <a:r>
              <a:rPr lang="en-US" altLang="zh-TW" dirty="0" smtClean="0">
                <a:solidFill>
                  <a:schemeClr val="hlink"/>
                </a:solidFill>
              </a:rPr>
              <a:t>organizations</a:t>
            </a:r>
            <a:r>
              <a:rPr lang="en-US" altLang="zh-TW" dirty="0" smtClean="0"/>
              <a:t>.”  </a:t>
            </a:r>
            <a:r>
              <a:rPr lang="en-US" altLang="zh-TW" sz="1996" dirty="0"/>
              <a:t>Keen (1980</a:t>
            </a:r>
            <a:r>
              <a:rPr lang="en-US" altLang="zh-TW" sz="1996" dirty="0" smtClean="0"/>
              <a:t>)</a:t>
            </a:r>
          </a:p>
          <a:p>
            <a:pPr eaLnBrk="1" hangingPunct="1"/>
            <a:endParaRPr lang="en-US" altLang="zh-TW" sz="1996" dirty="0" smtClean="0"/>
          </a:p>
          <a:p>
            <a:pPr eaLnBrk="1" hangingPunct="1"/>
            <a:r>
              <a:rPr lang="en-US" altLang="zh-TW" dirty="0" smtClean="0"/>
              <a:t>Cumulative tradition</a:t>
            </a:r>
          </a:p>
          <a:p>
            <a:pPr lvl="1"/>
            <a:r>
              <a:rPr lang="en-US" altLang="zh-TW" dirty="0" smtClean="0"/>
              <a:t>Stacking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knowledge</a:t>
            </a:r>
            <a:r>
              <a:rPr lang="zh-TW" altLang="en-US" dirty="0" smtClean="0"/>
              <a:t> </a:t>
            </a:r>
            <a:r>
              <a:rPr lang="en-US" altLang="zh-TW" dirty="0" smtClean="0"/>
              <a:t>over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years</a:t>
            </a:r>
          </a:p>
        </p:txBody>
      </p:sp>
      <p:sp>
        <p:nvSpPr>
          <p:cNvPr id="2765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538" indent="-285207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0828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7160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3491" indent="-228166"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kumimoji="1" sz="2395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4CAB3E-B552-482A-9BCD-57C450353383}" type="slidenum">
              <a:rPr lang="en-US" altLang="zh-TW" sz="1397">
                <a:solidFill>
                  <a:srgbClr val="333399"/>
                </a:solidFill>
              </a:rPr>
              <a:pPr/>
              <a:t>5</a:t>
            </a:fld>
            <a:endParaRPr lang="en-US" altLang="zh-TW" sz="1397">
              <a:solidFill>
                <a:srgbClr val="333399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92734" y="6006456"/>
            <a:ext cx="865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Keen, </a:t>
            </a:r>
            <a:r>
              <a:rPr lang="en-US" altLang="zh-TW" sz="1200" dirty="0" err="1" smtClean="0"/>
              <a:t>P.G.W</a:t>
            </a:r>
            <a:r>
              <a:rPr lang="en-US" altLang="zh-TW" sz="1200" dirty="0" smtClean="0"/>
              <a:t>., “MIS research: reference disciplines and a cumulative tradition,” ICIS 1980 Proceedings, </a:t>
            </a:r>
            <a:r>
              <a:rPr lang="en-US" altLang="zh-TW" sz="1200" dirty="0" smtClean="0">
                <a:hlinkClick r:id="rId3"/>
              </a:rPr>
              <a:t>https://</a:t>
            </a:r>
            <a:r>
              <a:rPr lang="en-US" altLang="zh-TW" sz="1200" dirty="0" err="1" smtClean="0">
                <a:hlinkClick r:id="rId3"/>
              </a:rPr>
              <a:t>aisel.aisnet.org</a:t>
            </a:r>
            <a:r>
              <a:rPr lang="en-US" altLang="zh-TW" sz="1200" dirty="0" smtClean="0">
                <a:hlinkClick r:id="rId3"/>
              </a:rPr>
              <a:t>/</a:t>
            </a:r>
            <a:r>
              <a:rPr lang="en-US" altLang="zh-TW" sz="1200" dirty="0" err="1" smtClean="0">
                <a:hlinkClick r:id="rId3"/>
              </a:rPr>
              <a:t>icis1980</a:t>
            </a:r>
            <a:r>
              <a:rPr lang="en-US" altLang="zh-TW" sz="1200" dirty="0" smtClean="0">
                <a:hlinkClick r:id="rId3"/>
              </a:rPr>
              <a:t>/9/</a:t>
            </a:r>
            <a:endParaRPr lang="en-US" altLang="zh-TW" sz="1200" dirty="0" smtClean="0"/>
          </a:p>
          <a:p>
            <a:endParaRPr lang="zh-TW" altLang="en-US" sz="120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00409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2913" y="381001"/>
            <a:ext cx="7024637" cy="449362"/>
          </a:xfrm>
        </p:spPr>
        <p:txBody>
          <a:bodyPr/>
          <a:lstStyle/>
          <a:p>
            <a:r>
              <a:rPr lang="en-US" altLang="zh-TW" dirty="0" smtClean="0"/>
              <a:t>Pyramid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346"/>
            <a:ext cx="10274300" cy="5707285"/>
          </a:xfrm>
          <a:prstGeom prst="rect">
            <a:avLst/>
          </a:prstGeom>
        </p:spPr>
      </p:pic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"/>
            <a:ext cx="10274300" cy="68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71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Foundation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MIS: </a:t>
            </a:r>
            <a:br>
              <a:rPr lang="en-US" altLang="zh-TW" dirty="0" smtClean="0"/>
            </a:br>
            <a:r>
              <a:rPr lang="en-US" altLang="zh-TW" dirty="0" smtClean="0"/>
              <a:t>     </a:t>
            </a:r>
            <a:r>
              <a:rPr lang="en-US" altLang="zh-TW" dirty="0" smtClean="0">
                <a:solidFill>
                  <a:schemeClr val="bg1"/>
                </a:solidFill>
              </a:rPr>
              <a:t>Reference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Disciplines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839577" y="1766467"/>
            <a:ext cx="8546045" cy="4392488"/>
            <a:chOff x="862484" y="949411"/>
            <a:chExt cx="10066036" cy="5599670"/>
          </a:xfrm>
        </p:grpSpPr>
        <p:sp>
          <p:nvSpPr>
            <p:cNvPr id="4" name="橢圓 3"/>
            <p:cNvSpPr/>
            <p:nvPr/>
          </p:nvSpPr>
          <p:spPr>
            <a:xfrm>
              <a:off x="1565189" y="3223054"/>
              <a:ext cx="2660821" cy="9803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Computer</a:t>
              </a:r>
            </a:p>
            <a:p>
              <a:pPr algn="ctr"/>
              <a:r>
                <a:rPr lang="en-US" altLang="zh-TW" sz="2000" dirty="0" smtClean="0"/>
                <a:t>Science</a:t>
              </a:r>
              <a:endParaRPr lang="zh-TW" altLang="en-US" sz="2000" dirty="0"/>
            </a:p>
          </p:txBody>
        </p:sp>
        <p:sp>
          <p:nvSpPr>
            <p:cNvPr id="5" name="橢圓 4"/>
            <p:cNvSpPr/>
            <p:nvPr/>
          </p:nvSpPr>
          <p:spPr>
            <a:xfrm>
              <a:off x="7409935" y="3260124"/>
              <a:ext cx="2450757" cy="9803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Decision</a:t>
              </a:r>
            </a:p>
            <a:p>
              <a:pPr algn="ctr"/>
              <a:r>
                <a:rPr lang="en-US" altLang="zh-TW" sz="2000" dirty="0" smtClean="0"/>
                <a:t>Sciences</a:t>
              </a:r>
              <a:endParaRPr lang="zh-TW" altLang="en-US" sz="2000" dirty="0"/>
            </a:p>
          </p:txBody>
        </p:sp>
        <p:sp>
          <p:nvSpPr>
            <p:cNvPr id="6" name="橢圓 5"/>
            <p:cNvSpPr/>
            <p:nvPr/>
          </p:nvSpPr>
          <p:spPr>
            <a:xfrm>
              <a:off x="4773828" y="4850027"/>
              <a:ext cx="2512540" cy="9803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200" dirty="0" smtClean="0"/>
            </a:p>
            <a:p>
              <a:pPr algn="ctr"/>
              <a:r>
                <a:rPr lang="en-US" altLang="zh-TW" sz="2000" dirty="0" smtClean="0"/>
                <a:t>Organization</a:t>
              </a:r>
              <a:endParaRPr lang="zh-TW" altLang="en-US" sz="1200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4839730" y="949411"/>
              <a:ext cx="2512540" cy="98030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</a:rPr>
                <a:t>Management Information Systems</a:t>
              </a:r>
              <a:endParaRPr lang="zh-TW" alt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接點 7"/>
            <p:cNvCxnSpPr>
              <a:stCxn id="4" idx="6"/>
              <a:endCxn id="5" idx="2"/>
            </p:cNvCxnSpPr>
            <p:nvPr/>
          </p:nvCxnSpPr>
          <p:spPr>
            <a:xfrm>
              <a:off x="4226010" y="3713206"/>
              <a:ext cx="3183925" cy="37070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6" idx="2"/>
            </p:cNvCxnSpPr>
            <p:nvPr/>
          </p:nvCxnSpPr>
          <p:spPr>
            <a:xfrm>
              <a:off x="2953266" y="4203357"/>
              <a:ext cx="1820562" cy="1136822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>
              <a:endCxn id="6" idx="6"/>
            </p:cNvCxnSpPr>
            <p:nvPr/>
          </p:nvCxnSpPr>
          <p:spPr>
            <a:xfrm flipH="1">
              <a:off x="7286368" y="4242486"/>
              <a:ext cx="1552833" cy="1097693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6878596" y="1851455"/>
              <a:ext cx="1756717" cy="1880286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2895599" y="1746422"/>
              <a:ext cx="2152136" cy="1966783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7" idx="4"/>
            </p:cNvCxnSpPr>
            <p:nvPr/>
          </p:nvCxnSpPr>
          <p:spPr>
            <a:xfrm flipH="1">
              <a:off x="6074378" y="1929714"/>
              <a:ext cx="21622" cy="3410464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>
              <a:endCxn id="4" idx="1"/>
            </p:cNvCxnSpPr>
            <p:nvPr/>
          </p:nvCxnSpPr>
          <p:spPr>
            <a:xfrm>
              <a:off x="1243914" y="2965622"/>
              <a:ext cx="710943" cy="40099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H="1">
              <a:off x="9359429" y="2716126"/>
              <a:ext cx="754576" cy="65049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862484" y="3660689"/>
              <a:ext cx="719180" cy="1072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V="1">
              <a:off x="1565189" y="4094249"/>
              <a:ext cx="621957" cy="40318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H="1">
              <a:off x="9855541" y="3686732"/>
              <a:ext cx="1072979" cy="2647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H="1" flipV="1">
              <a:off x="9470639" y="4121858"/>
              <a:ext cx="995535" cy="37557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3820298" y="5478162"/>
              <a:ext cx="1019432" cy="5068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 flipH="1" flipV="1">
              <a:off x="6085191" y="5844373"/>
              <a:ext cx="10809" cy="70470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H="1">
              <a:off x="7087032" y="5567019"/>
              <a:ext cx="1072978" cy="2647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 flipV="1">
              <a:off x="4635438" y="5791350"/>
              <a:ext cx="747176" cy="68565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 flipH="1" flipV="1">
              <a:off x="6641158" y="5750159"/>
              <a:ext cx="1093574" cy="63981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頁尾版面配置區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28" name="文字方塊 27"/>
          <p:cNvSpPr txBox="1"/>
          <p:nvPr/>
        </p:nvSpPr>
        <p:spPr>
          <a:xfrm>
            <a:off x="6592683" y="604254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Psychology</a:t>
            </a:r>
            <a:endParaRPr lang="zh-TW" altLang="en-US" sz="1800" dirty="0"/>
          </a:p>
        </p:txBody>
      </p:sp>
      <p:sp>
        <p:nvSpPr>
          <p:cNvPr id="29" name="矩形 28"/>
          <p:cNvSpPr/>
          <p:nvPr/>
        </p:nvSpPr>
        <p:spPr>
          <a:xfrm>
            <a:off x="6986604" y="5178104"/>
            <a:ext cx="240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 smtClean="0"/>
              <a:t>General Management</a:t>
            </a:r>
            <a:endParaRPr lang="zh-TW" altLang="en-US" sz="18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685360" y="606713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Sociology</a:t>
            </a:r>
            <a:endParaRPr lang="zh-TW" altLang="en-US" sz="1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660963" y="59649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…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89781" y="5164796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Functional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Management</a:t>
            </a:r>
            <a:endParaRPr lang="zh-TW" altLang="en-US" sz="18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15044" y="43558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Algorithms</a:t>
            </a:r>
            <a:endParaRPr lang="zh-TW" altLang="en-US" sz="18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8694101" y="296764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Mathematics</a:t>
            </a:r>
            <a:endParaRPr lang="zh-TW" altLang="en-US" sz="18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9113534" y="3593472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Operations</a:t>
            </a:r>
          </a:p>
          <a:p>
            <a:r>
              <a:rPr lang="en-US" altLang="zh-TW" sz="1800" dirty="0" smtClean="0"/>
              <a:t>Research</a:t>
            </a:r>
            <a:endParaRPr lang="zh-TW" altLang="en-US" sz="18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8767590" y="4456853"/>
            <a:ext cx="147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Data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Analysis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2172120" y="265816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Mathematics</a:t>
            </a:r>
            <a:endParaRPr lang="zh-TW" altLang="en-US" sz="18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54987" y="288738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Cognitive</a:t>
            </a:r>
          </a:p>
          <a:p>
            <a:r>
              <a:rPr lang="en-US" altLang="zh-TW" sz="1800" dirty="0" smtClean="0"/>
              <a:t>Theory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-23116" y="360043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Programming</a:t>
            </a:r>
            <a:endParaRPr lang="zh-TW" altLang="en-US" sz="18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93115" y="39809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…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113683" y="41003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00984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Hybrid Discipline Founded on Practical Applications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Rooted in solving “</a:t>
            </a:r>
            <a:r>
              <a:rPr lang="en-US" altLang="zh-TW" dirty="0" smtClean="0">
                <a:solidFill>
                  <a:srgbClr val="CC3300"/>
                </a:solidFill>
              </a:rPr>
              <a:t>Real World</a:t>
            </a:r>
            <a:r>
              <a:rPr lang="en-US" altLang="zh-TW" dirty="0" smtClean="0"/>
              <a:t>” problems</a:t>
            </a:r>
          </a:p>
          <a:p>
            <a:pPr lvl="1"/>
            <a:r>
              <a:rPr lang="en-US" altLang="zh-TW" dirty="0" smtClean="0"/>
              <a:t>What is the Relevance of your work</a:t>
            </a:r>
          </a:p>
          <a:p>
            <a:r>
              <a:rPr lang="en-US" altLang="zh-TW" dirty="0" smtClean="0"/>
              <a:t>Multiple paradigm, borrowed from different reference disciplines</a:t>
            </a:r>
          </a:p>
          <a:p>
            <a:r>
              <a:rPr lang="en-US" altLang="zh-TW" dirty="0" smtClean="0"/>
              <a:t>Balance between theoretical </a:t>
            </a:r>
            <a:r>
              <a:rPr lang="en-US" altLang="zh-TW" dirty="0" smtClean="0">
                <a:solidFill>
                  <a:srgbClr val="CC3300"/>
                </a:solidFill>
              </a:rPr>
              <a:t>elegance</a:t>
            </a:r>
            <a:r>
              <a:rPr lang="en-US" altLang="zh-TW" dirty="0" smtClean="0"/>
              <a:t> and real-world </a:t>
            </a:r>
            <a:r>
              <a:rPr lang="en-US" altLang="zh-TW" dirty="0" smtClean="0">
                <a:solidFill>
                  <a:srgbClr val="CC3300"/>
                </a:solidFill>
              </a:rPr>
              <a:t>relevance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5544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Objectives of Scientific Research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8678" y="1622450"/>
            <a:ext cx="8734425" cy="4106863"/>
          </a:xfrm>
        </p:spPr>
        <p:txBody>
          <a:bodyPr/>
          <a:lstStyle/>
          <a:p>
            <a:r>
              <a:rPr lang="en-US" altLang="zh-TW" sz="2400" dirty="0" smtClean="0"/>
              <a:t>Describing and Exploring phenomena</a:t>
            </a:r>
          </a:p>
          <a:p>
            <a:pPr lvl="1"/>
            <a:r>
              <a:rPr lang="en-US" altLang="zh-TW" sz="2000" dirty="0" smtClean="0">
                <a:solidFill>
                  <a:srgbClr val="C00000"/>
                </a:solidFill>
              </a:rPr>
              <a:t>What</a:t>
            </a:r>
            <a:r>
              <a:rPr lang="en-US" altLang="zh-TW" sz="2000" dirty="0" smtClean="0"/>
              <a:t> happened? </a:t>
            </a:r>
          </a:p>
          <a:p>
            <a:pPr lvl="1"/>
            <a:r>
              <a:rPr lang="en-US" altLang="zh-TW" sz="2000" dirty="0" smtClean="0"/>
              <a:t>Discover Laws</a:t>
            </a:r>
            <a:endParaRPr lang="en-US" altLang="zh-TW" sz="2000" dirty="0"/>
          </a:p>
          <a:p>
            <a:r>
              <a:rPr lang="en-US" altLang="zh-TW" sz="2400" dirty="0" smtClean="0"/>
              <a:t>Explaining phenomena</a:t>
            </a:r>
          </a:p>
          <a:p>
            <a:pPr lvl="1"/>
            <a:r>
              <a:rPr lang="en-US" altLang="zh-TW" sz="2000" dirty="0" smtClean="0">
                <a:solidFill>
                  <a:srgbClr val="C00000"/>
                </a:solidFill>
              </a:rPr>
              <a:t>Why</a:t>
            </a:r>
            <a:r>
              <a:rPr lang="en-US" altLang="zh-TW" sz="2000" dirty="0" smtClean="0"/>
              <a:t> did it happened?</a:t>
            </a:r>
          </a:p>
          <a:p>
            <a:pPr lvl="1"/>
            <a:r>
              <a:rPr lang="en-US" altLang="zh-TW" sz="2000" dirty="0" smtClean="0"/>
              <a:t>Build Theories</a:t>
            </a:r>
            <a:endParaRPr lang="zh-TW" altLang="en-US" sz="2000" dirty="0" smtClean="0"/>
          </a:p>
          <a:p>
            <a:r>
              <a:rPr lang="en-US" altLang="zh-TW" sz="2400" dirty="0" smtClean="0"/>
              <a:t>Predicting phenomena</a:t>
            </a:r>
          </a:p>
          <a:p>
            <a:pPr lvl="1"/>
            <a:r>
              <a:rPr lang="en-US" altLang="zh-TW" sz="2000" dirty="0" smtClean="0">
                <a:solidFill>
                  <a:srgbClr val="C00000"/>
                </a:solidFill>
              </a:rPr>
              <a:t>What</a:t>
            </a:r>
            <a:r>
              <a:rPr lang="en-US" altLang="zh-TW" sz="2000" dirty="0" smtClean="0"/>
              <a:t> will happen?</a:t>
            </a:r>
          </a:p>
          <a:p>
            <a:pPr lvl="1"/>
            <a:r>
              <a:rPr lang="en-US" altLang="zh-TW" sz="2000" dirty="0" smtClean="0"/>
              <a:t>Based on Laws</a:t>
            </a:r>
            <a:endParaRPr lang="zh-TW" altLang="en-US" sz="2000" dirty="0" smtClean="0"/>
          </a:p>
          <a:p>
            <a:r>
              <a:rPr lang="en-US" altLang="zh-TW" sz="2400" dirty="0" smtClean="0"/>
              <a:t>Manipulating phenomena</a:t>
            </a:r>
          </a:p>
          <a:p>
            <a:pPr lvl="1"/>
            <a:r>
              <a:rPr lang="en-US" altLang="zh-TW" sz="2000" dirty="0" smtClean="0">
                <a:solidFill>
                  <a:srgbClr val="C00000"/>
                </a:solidFill>
              </a:rPr>
              <a:t>How</a:t>
            </a:r>
            <a:r>
              <a:rPr lang="en-US" altLang="zh-TW" sz="2000" dirty="0" smtClean="0"/>
              <a:t> to change it?</a:t>
            </a:r>
          </a:p>
          <a:p>
            <a:pPr lvl="1"/>
            <a:r>
              <a:rPr lang="en-US" altLang="zh-TW" sz="2000" dirty="0" smtClean="0"/>
              <a:t>Apply Laws and Theories</a:t>
            </a:r>
          </a:p>
          <a:p>
            <a:pPr lvl="1"/>
            <a:endParaRPr lang="en-US" altLang="zh-TW" sz="2000" dirty="0" smtClean="0"/>
          </a:p>
          <a:p>
            <a:pPr lvl="1"/>
            <a:endParaRPr lang="zh-TW" altLang="en-US" sz="20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7009358" y="3206626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When looking into these, we often have to understand </a:t>
            </a:r>
            <a:r>
              <a:rPr lang="en-US" altLang="zh-TW" dirty="0" smtClean="0">
                <a:solidFill>
                  <a:srgbClr val="C00000"/>
                </a:solidFill>
              </a:rPr>
              <a:t>who</a:t>
            </a:r>
            <a:r>
              <a:rPr lang="en-US" altLang="zh-TW" dirty="0" smtClean="0"/>
              <a:t> did what to whom, </a:t>
            </a:r>
            <a:r>
              <a:rPr lang="en-US" altLang="zh-TW" dirty="0" smtClean="0">
                <a:solidFill>
                  <a:srgbClr val="C00000"/>
                </a:solidFill>
              </a:rPr>
              <a:t>where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C00000"/>
                </a:solidFill>
              </a:rPr>
              <a:t>when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7941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1432</TotalTime>
  <Words>858</Words>
  <Application>Microsoft Office PowerPoint</Application>
  <PresentationFormat>自訂</PresentationFormat>
  <Paragraphs>190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SimHei</vt:lpstr>
      <vt:lpstr>Taipei</vt:lpstr>
      <vt:lpstr>微軟正黑體</vt:lpstr>
      <vt:lpstr>新細明體</vt:lpstr>
      <vt:lpstr>標楷體</vt:lpstr>
      <vt:lpstr>Arial</vt:lpstr>
      <vt:lpstr>Times New Roman</vt:lpstr>
      <vt:lpstr>Webdings</vt:lpstr>
      <vt:lpstr>Wingdings</vt:lpstr>
      <vt:lpstr>0ckf</vt:lpstr>
      <vt:lpstr>The Field of MIS Research</vt:lpstr>
      <vt:lpstr>Instructor</vt:lpstr>
      <vt:lpstr>Preparations</vt:lpstr>
      <vt:lpstr>Teaching materials</vt:lpstr>
      <vt:lpstr>The Discipline:     Management Information Systems</vt:lpstr>
      <vt:lpstr>Pyramid </vt:lpstr>
      <vt:lpstr>Foundation of MIS:       Reference Disciplines</vt:lpstr>
      <vt:lpstr>A Hybrid Discipline Founded on Practical Applications</vt:lpstr>
      <vt:lpstr>Objectives of Scientific Research</vt:lpstr>
      <vt:lpstr>Law and Theory</vt:lpstr>
      <vt:lpstr>Elegance and Relevance</vt:lpstr>
      <vt:lpstr>Research Paradigm</vt:lpstr>
      <vt:lpstr>Decide on a research issue</vt:lpstr>
      <vt:lpstr>What is a Researchable Issue?</vt:lpstr>
      <vt:lpstr>Tools for conduction research</vt:lpstr>
      <vt:lpstr>Assignment #1: use of tools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 訊 管 理 研 究 </dc:title>
  <dc:creator>CKFarn</dc:creator>
  <cp:lastModifiedBy>CKFarn</cp:lastModifiedBy>
  <cp:revision>48</cp:revision>
  <dcterms:modified xsi:type="dcterms:W3CDTF">2023-09-18T09:17:03Z</dcterms:modified>
</cp:coreProperties>
</file>