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655" r:id="rId3"/>
    <p:sldId id="664" r:id="rId4"/>
    <p:sldId id="280" r:id="rId5"/>
    <p:sldId id="285" r:id="rId6"/>
    <p:sldId id="345" r:id="rId7"/>
    <p:sldId id="346" r:id="rId8"/>
    <p:sldId id="449" r:id="rId9"/>
    <p:sldId id="349" r:id="rId10"/>
    <p:sldId id="350" r:id="rId11"/>
    <p:sldId id="351" r:id="rId12"/>
    <p:sldId id="665" r:id="rId13"/>
    <p:sldId id="353" r:id="rId14"/>
    <p:sldId id="666" r:id="rId15"/>
    <p:sldId id="667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048" autoAdjust="0"/>
  </p:normalViewPr>
  <p:slideViewPr>
    <p:cSldViewPr snapToGrid="0">
      <p:cViewPr varScale="1">
        <p:scale>
          <a:sx n="97" d="100"/>
          <a:sy n="97" d="100"/>
        </p:scale>
        <p:origin x="20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23420-3C33-477E-A2ED-11FDD02C94F2}" type="datetimeFigureOut">
              <a:rPr lang="zh-TW" altLang="en-US" smtClean="0"/>
              <a:t>2022/12/6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F9DB2-2779-4227-99EC-A80B949A90E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0122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4B2F9-9FB4-4C05-A18D-D412E71904E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2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14B2F9-9FB4-4C05-A18D-D412E71904E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06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8073B-177C-40B9-8A8D-575732987A8A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46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77E9D-EA90-4F33-86CB-F7F222944874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3654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75078-A953-42B9-BC58-D4F81190BA1A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1633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B4477-EEE0-4AD1-BAC4-49B882D59A08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82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83C90-E370-469A-8310-3FD203B0B10A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559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2CD16-4812-4414-8E44-CDC5835D47E4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6339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5B1A3-289A-4B35-9D63-2CF93AAF6D99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91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5B099-0918-4EA9-A92A-3702ED222706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08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7E21-C651-44F9-8151-D5F7B105EE40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44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A2617-C1C0-4E76-A55C-0AAB274C395C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810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6FE3-53FA-48C7-847B-A9D4BB1A2316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268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4E602A9-F1C1-4B3C-B573-C45CB4802D05}" type="datetime1">
              <a:rPr lang="en-US" altLang="zh-TW" smtClean="0"/>
              <a:t>12/6/2022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1B2841E-5508-4D46-BCDB-C4D971826B8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1891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hlai@cycu.edu.tw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CF3F1A-7790-41F4-BF82-F062E9DEA0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4800" cap="none" dirty="0"/>
              <a:t>WEKA Tutorial- Classification</a:t>
            </a:r>
            <a:endParaRPr lang="zh-TW" altLang="en-US" sz="4800" cap="none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2C9B325-A0C4-41CE-B885-0D0899C0F6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n-US" altLang="zh-TW" dirty="0"/>
          </a:p>
          <a:p>
            <a:r>
              <a:rPr lang="en-US" altLang="zh-TW" dirty="0"/>
              <a:t>Dr. Chin-Hui Lai</a:t>
            </a:r>
          </a:p>
          <a:p>
            <a:r>
              <a:rPr lang="en-US" altLang="zh-TW" dirty="0"/>
              <a:t>Department of Information Management, CYCU</a:t>
            </a:r>
          </a:p>
          <a:p>
            <a:r>
              <a:rPr lang="en-US" altLang="zh-TW" dirty="0"/>
              <a:t>Email: </a:t>
            </a:r>
            <a:r>
              <a:rPr lang="en-US" altLang="zh-TW" dirty="0">
                <a:hlinkClick r:id="rId2"/>
              </a:rPr>
              <a:t>chlai@cycu.edu.tw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74791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3" name="Picture 2">
            <a:extLst>
              <a:ext uri="{FF2B5EF4-FFF2-40B4-BE49-F238E27FC236}">
                <a16:creationId xmlns:a16="http://schemas.microsoft.com/office/drawing/2014/main" id="{322BE186-539D-4754-890B-A8B6AF461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78" y="864833"/>
            <a:ext cx="7193280" cy="539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C7893626-EE69-42F5-86BC-CF5107D154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58000" y="4495800"/>
            <a:ext cx="685800" cy="762000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D97F58-86F8-466B-B346-8FC7D1A30162}"/>
              </a:ext>
            </a:extLst>
          </p:cNvPr>
          <p:cNvSpPr txBox="1"/>
          <p:nvPr/>
        </p:nvSpPr>
        <p:spPr>
          <a:xfrm>
            <a:off x="5326602" y="5105400"/>
            <a:ext cx="17599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Scroll down to</a:t>
            </a:r>
            <a:br>
              <a:rPr lang="en-US" sz="1600" dirty="0"/>
            </a:br>
            <a:r>
              <a:rPr lang="en-US" sz="1600" dirty="0"/>
              <a:t>see more output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129"/>
    </mc:Choice>
    <mc:Fallback xmlns="">
      <p:transition spd="slow" advTm="181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C1E9378-2176-4325-9172-C10177429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194" y="493598"/>
            <a:ext cx="8099612" cy="6116686"/>
          </a:xfrm>
          <a:prstGeom prst="rect">
            <a:avLst/>
          </a:prstGeom>
        </p:spPr>
      </p:pic>
      <p:sp>
        <p:nvSpPr>
          <p:cNvPr id="7" name="Line 3">
            <a:extLst>
              <a:ext uri="{FF2B5EF4-FFF2-40B4-BE49-F238E27FC236}">
                <a16:creationId xmlns:a16="http://schemas.microsoft.com/office/drawing/2014/main" id="{ED65713E-8AC4-47A3-A4B0-CC7D2996D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00831" y="2760954"/>
            <a:ext cx="767030" cy="66804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CD10B2F-45C9-45B4-9041-A1ACEF2E2894}"/>
              </a:ext>
            </a:extLst>
          </p:cNvPr>
          <p:cNvSpPr txBox="1"/>
          <p:nvPr/>
        </p:nvSpPr>
        <p:spPr>
          <a:xfrm>
            <a:off x="1867862" y="2222377"/>
            <a:ext cx="2286000" cy="107721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Right click on model</a:t>
            </a:r>
          </a:p>
          <a:p>
            <a:r>
              <a:rPr lang="en-US" sz="1600" dirty="0"/>
              <a:t>Window pops up</a:t>
            </a:r>
            <a:br>
              <a:rPr lang="en-US" sz="1600" dirty="0"/>
            </a:br>
            <a:r>
              <a:rPr lang="en-US" sz="1600" dirty="0"/>
              <a:t>then select visualize tree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9AEF282-371F-4503-BFB9-A0393F80598B}"/>
              </a:ext>
            </a:extLst>
          </p:cNvPr>
          <p:cNvSpPr/>
          <p:nvPr/>
        </p:nvSpPr>
        <p:spPr>
          <a:xfrm>
            <a:off x="1518082" y="5100899"/>
            <a:ext cx="2286000" cy="3233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125"/>
    </mc:Choice>
    <mc:Fallback xmlns="">
      <p:transition spd="slow" advTm="38125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4FCF679-ABA6-4854-92F6-BD5BBFEAB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798031"/>
            <a:ext cx="7463591" cy="565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310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8522"/>
    </mc:Choice>
    <mc:Fallback xmlns="">
      <p:transition spd="slow" advTm="68522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D99B47C9-A1C7-48E0-9BEB-282DD800C0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973" y="608237"/>
            <a:ext cx="7872121" cy="5944889"/>
          </a:xfrm>
          <a:prstGeom prst="rect">
            <a:avLst/>
          </a:prstGeom>
        </p:spPr>
      </p:pic>
      <p:sp>
        <p:nvSpPr>
          <p:cNvPr id="62470" name="Rectangle 4">
            <a:extLst>
              <a:ext uri="{FF2B5EF4-FFF2-40B4-BE49-F238E27FC236}">
                <a16:creationId xmlns:a16="http://schemas.microsoft.com/office/drawing/2014/main" id="{EF4C2B4C-DF46-4D8B-BCA0-D51EF5F0E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4645" y="2871788"/>
            <a:ext cx="18415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5000"/>
              <a:buFont typeface="Wingdings" panose="05000000000000000000" pitchFamily="2" charset="2"/>
              <a:buChar char="u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«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0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 b="1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en-US" sz="4800" b="1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Line 3">
            <a:extLst>
              <a:ext uri="{FF2B5EF4-FFF2-40B4-BE49-F238E27FC236}">
                <a16:creationId xmlns:a16="http://schemas.microsoft.com/office/drawing/2014/main" id="{40AA16AE-D6CB-4A3D-83A8-E40CFFD6C9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87263" y="3164174"/>
            <a:ext cx="292962" cy="2648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5F407E-15FE-4C14-996A-BD23E169A6C9}"/>
              </a:ext>
            </a:extLst>
          </p:cNvPr>
          <p:cNvSpPr txBox="1"/>
          <p:nvPr/>
        </p:nvSpPr>
        <p:spPr>
          <a:xfrm>
            <a:off x="1417319" y="2579400"/>
            <a:ext cx="2488855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Right click then select visualize classifier errors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04"/>
    </mc:Choice>
    <mc:Fallback xmlns="">
      <p:transition spd="slow" advTm="1210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8B058F66-4895-4592-BDD7-0949B3D993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004" y="1120457"/>
            <a:ext cx="7180803" cy="54174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4F6C8E7-F526-44B4-9794-4899479617A4}"/>
              </a:ext>
            </a:extLst>
          </p:cNvPr>
          <p:cNvSpPr txBox="1"/>
          <p:nvPr/>
        </p:nvSpPr>
        <p:spPr>
          <a:xfrm>
            <a:off x="2212559" y="585458"/>
            <a:ext cx="41910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Set X to </a:t>
            </a:r>
            <a:r>
              <a:rPr lang="en-US" dirty="0" err="1"/>
              <a:t>petallength</a:t>
            </a:r>
            <a:r>
              <a:rPr lang="en-US" dirty="0"/>
              <a:t> and Y to </a:t>
            </a:r>
            <a:r>
              <a:rPr lang="en-US" dirty="0" err="1"/>
              <a:t>petalwidth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F5F93B-64A5-4E16-9225-3AF34C90009F}"/>
              </a:ext>
            </a:extLst>
          </p:cNvPr>
          <p:cNvSpPr txBox="1"/>
          <p:nvPr/>
        </p:nvSpPr>
        <p:spPr>
          <a:xfrm>
            <a:off x="3555706" y="44196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Here are the two errors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</a:rPr>
              <a:t>Virginica classified as Versicolor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Not surprisingly near the decision boundary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2AB866-9E90-49D0-A82E-F5E719FC6F5A}"/>
              </a:ext>
            </a:extLst>
          </p:cNvPr>
          <p:cNvCxnSpPr>
            <a:cxnSpLocks/>
          </p:cNvCxnSpPr>
          <p:nvPr/>
        </p:nvCxnSpPr>
        <p:spPr>
          <a:xfrm flipH="1" flipV="1">
            <a:off x="4495800" y="3581400"/>
            <a:ext cx="736306" cy="9144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D9AB40C-81A1-43E5-A1D9-A42E917B939E}"/>
              </a:ext>
            </a:extLst>
          </p:cNvPr>
          <p:cNvSpPr txBox="1"/>
          <p:nvPr/>
        </p:nvSpPr>
        <p:spPr>
          <a:xfrm>
            <a:off x="1365201" y="2743200"/>
            <a:ext cx="257150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</a:rPr>
              <a:t>If points to close modify jitter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29C6E76-2E30-47C7-8C21-14FA851416D1}"/>
              </a:ext>
            </a:extLst>
          </p:cNvPr>
          <p:cNvCxnSpPr>
            <a:cxnSpLocks/>
          </p:cNvCxnSpPr>
          <p:nvPr/>
        </p:nvCxnSpPr>
        <p:spPr>
          <a:xfrm flipV="1">
            <a:off x="3784306" y="2057400"/>
            <a:ext cx="1244894" cy="91440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920860B-C3C5-4792-A401-7BE8BF1681B4}"/>
              </a:ext>
            </a:extLst>
          </p:cNvPr>
          <p:cNvCxnSpPr>
            <a:cxnSpLocks/>
          </p:cNvCxnSpPr>
          <p:nvPr/>
        </p:nvCxnSpPr>
        <p:spPr>
          <a:xfrm flipH="1">
            <a:off x="2858610" y="954790"/>
            <a:ext cx="592444" cy="60959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839A3F5-361C-427F-AA1C-CCCA5C0471EE}"/>
              </a:ext>
            </a:extLst>
          </p:cNvPr>
          <p:cNvCxnSpPr>
            <a:cxnSpLocks/>
          </p:cNvCxnSpPr>
          <p:nvPr/>
        </p:nvCxnSpPr>
        <p:spPr>
          <a:xfrm>
            <a:off x="5541730" y="934814"/>
            <a:ext cx="379676" cy="62957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89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37"/>
    </mc:Choice>
    <mc:Fallback xmlns="">
      <p:transition spd="slow" advTm="105037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70C7-99B4-4BAC-B534-AE12B7F4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F642A-4B8D-4B31-A516-FDAA4A1E9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Covered an example in detail</a:t>
            </a:r>
          </a:p>
          <a:p>
            <a:r>
              <a:rPr lang="en-US" altLang="en-US" dirty="0"/>
              <a:t>You should be able to build a decision tree classifier and understand the results</a:t>
            </a:r>
          </a:p>
          <a:p>
            <a:r>
              <a:rPr lang="en-US" altLang="en-US" dirty="0"/>
              <a:t>You should be able to find the necessary documentation to understand and set the various parameters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99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556"/>
    </mc:Choice>
    <mc:Fallback xmlns="">
      <p:transition spd="slow" advTm="825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F70C7-99B4-4BAC-B534-AE12B7F4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Classification: Decision 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F642A-4B8D-4B31-A516-FDAA4A1E9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Weka supports all major classification and regression methods</a:t>
            </a:r>
          </a:p>
          <a:p>
            <a:pPr lvl="1"/>
            <a:r>
              <a:rPr lang="en-US" altLang="en-US" dirty="0"/>
              <a:t>Decision Trees, Rule learners, Nearest Neighbor, Naïve Bayes, Neural Networks, etc.</a:t>
            </a:r>
          </a:p>
          <a:p>
            <a:r>
              <a:rPr lang="en-US" altLang="en-US" dirty="0"/>
              <a:t>We will go over a DT example is some detail</a:t>
            </a:r>
          </a:p>
          <a:p>
            <a:pPr lvl="1"/>
            <a:r>
              <a:rPr lang="en-US" altLang="en-US" dirty="0"/>
              <a:t>Build a decision tree  to classify Iris data set</a:t>
            </a:r>
          </a:p>
          <a:p>
            <a:pPr lvl="1"/>
            <a:r>
              <a:rPr lang="en-US" altLang="en-US" dirty="0"/>
              <a:t>Examine the results</a:t>
            </a:r>
          </a:p>
          <a:p>
            <a:pPr lvl="1"/>
            <a:r>
              <a:rPr lang="en-US" altLang="en-US" dirty="0"/>
              <a:t>Visualize the decision tree</a:t>
            </a:r>
          </a:p>
          <a:p>
            <a:pPr lvl="1"/>
            <a:r>
              <a:rPr lang="en-US" altLang="en-US" dirty="0"/>
              <a:t>Visualize the errors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Let’s start fresh </a:t>
            </a:r>
            <a:r>
              <a:rPr lang="en-US" altLang="en-US" dirty="0">
                <a:solidFill>
                  <a:srgbClr val="FF0000"/>
                </a:solidFill>
              </a:rPr>
              <a:t>without the discretization</a:t>
            </a:r>
          </a:p>
          <a:p>
            <a:pPr lvl="1"/>
            <a:r>
              <a:rPr lang="en-US" altLang="en-US" dirty="0"/>
              <a:t>Undo last step or close window and reload “Iris”</a:t>
            </a:r>
          </a:p>
          <a:p>
            <a:endParaRPr lang="en-US" altLang="en-US" dirty="0"/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8926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73"/>
    </mc:Choice>
    <mc:Fallback xmlns="">
      <p:transition spd="slow" advTm="2877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1133ADF-1359-45E5-A387-0E852A21CD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7" t="1639" r="-1"/>
          <a:stretch/>
        </p:blipFill>
        <p:spPr>
          <a:xfrm>
            <a:off x="673963" y="812750"/>
            <a:ext cx="7927747" cy="5632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18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94"/>
    </mc:Choice>
    <mc:Fallback xmlns="">
      <p:transition spd="slow" advTm="1919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1F055EEC-55CE-41BB-8A63-1951059C9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640" y="515494"/>
            <a:ext cx="7936636" cy="598384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57C7A621-85FC-4223-91C6-1A8D100D0B0F}"/>
              </a:ext>
            </a:extLst>
          </p:cNvPr>
          <p:cNvSpPr/>
          <p:nvPr/>
        </p:nvSpPr>
        <p:spPr>
          <a:xfrm>
            <a:off x="1345710" y="719091"/>
            <a:ext cx="577048" cy="3373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45F8BDC-2353-4ECC-8561-1FBEDEC9073C}"/>
              </a:ext>
            </a:extLst>
          </p:cNvPr>
          <p:cNvSpPr/>
          <p:nvPr/>
        </p:nvSpPr>
        <p:spPr>
          <a:xfrm>
            <a:off x="759781" y="1162975"/>
            <a:ext cx="2054440" cy="213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551"/>
    </mc:Choice>
    <mc:Fallback xmlns="">
      <p:transition spd="slow" advTm="4655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AAE260A8-6E5D-494B-8B03-38DAECB40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68" y="454826"/>
            <a:ext cx="7892249" cy="5948346"/>
          </a:xfrm>
          <a:prstGeom prst="rect">
            <a:avLst/>
          </a:prstGeom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23AC0FDA-BFCD-4EFF-A545-0C34990F83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79702" y="2466883"/>
            <a:ext cx="2209800" cy="3810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C4A59-EF33-40C9-97B8-EA5FA75289A9}"/>
              </a:ext>
            </a:extLst>
          </p:cNvPr>
          <p:cNvSpPr txBox="1"/>
          <p:nvPr/>
        </p:nvSpPr>
        <p:spPr>
          <a:xfrm>
            <a:off x="4878280" y="2275642"/>
            <a:ext cx="3124200" cy="258532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Lots of choices, organized under several categories. We will use J48 that can be found under “Trees”.</a:t>
            </a:r>
          </a:p>
          <a:p>
            <a:endParaRPr lang="en-US" dirty="0"/>
          </a:p>
          <a:p>
            <a:r>
              <a:rPr lang="en-US" dirty="0"/>
              <a:t>Note that the version of Weka we are using has a somewhat different organization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887"/>
    </mc:Choice>
    <mc:Fallback xmlns="">
      <p:transition spd="slow" advTm="4688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217940AD-8558-44BE-A441-8463536C3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836" y="805330"/>
            <a:ext cx="7464327" cy="5644298"/>
          </a:xfrm>
          <a:prstGeom prst="rect">
            <a:avLst/>
          </a:prstGeom>
        </p:spPr>
      </p:pic>
      <p:sp>
        <p:nvSpPr>
          <p:cNvPr id="7" name="Line 4">
            <a:extLst>
              <a:ext uri="{FF2B5EF4-FFF2-40B4-BE49-F238E27FC236}">
                <a16:creationId xmlns:a16="http://schemas.microsoft.com/office/drawing/2014/main" id="{FDCCBD2A-EDBF-41F7-8F0A-3FF1B87576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4092" y="6324285"/>
            <a:ext cx="228599" cy="125343"/>
          </a:xfrm>
          <a:prstGeom prst="line">
            <a:avLst/>
          </a:prstGeom>
          <a:noFill/>
          <a:ln w="349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6EB02C-A2EB-4430-B9A1-60359740A7B7}"/>
              </a:ext>
            </a:extLst>
          </p:cNvPr>
          <p:cNvSpPr txBox="1"/>
          <p:nvPr/>
        </p:nvSpPr>
        <p:spPr>
          <a:xfrm>
            <a:off x="1389356" y="6324285"/>
            <a:ext cx="3182643" cy="35394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700" dirty="0"/>
              <a:t>Accept defaults. Just click OK.</a:t>
            </a:r>
          </a:p>
        </p:txBody>
      </p:sp>
      <p:sp>
        <p:nvSpPr>
          <p:cNvPr id="9" name="Line 3">
            <a:extLst>
              <a:ext uri="{FF2B5EF4-FFF2-40B4-BE49-F238E27FC236}">
                <a16:creationId xmlns:a16="http://schemas.microsoft.com/office/drawing/2014/main" id="{3125F09B-26D1-40E5-96A4-6D697226C5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19417" y="1536521"/>
            <a:ext cx="390618" cy="35394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341"/>
    </mc:Choice>
    <mc:Fallback xmlns="">
      <p:transition spd="slow" advTm="6334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BC7F6515-2738-4B2D-8538-C7CF05C23A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70" y="459372"/>
            <a:ext cx="8034030" cy="6061176"/>
          </a:xfrm>
          <a:prstGeom prst="rect">
            <a:avLst/>
          </a:prstGeom>
        </p:spPr>
      </p:pic>
      <p:sp>
        <p:nvSpPr>
          <p:cNvPr id="6" name="Line 3">
            <a:extLst>
              <a:ext uri="{FF2B5EF4-FFF2-40B4-BE49-F238E27FC236}">
                <a16:creationId xmlns:a16="http://schemas.microsoft.com/office/drawing/2014/main" id="{28F9EBC2-49C6-4A2A-B4F2-1C6D5080D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8380" y="2213315"/>
            <a:ext cx="1175034" cy="734071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77F513F-0873-4D64-A2B2-03511BA150E3}"/>
              </a:ext>
            </a:extLst>
          </p:cNvPr>
          <p:cNvSpPr txBox="1"/>
          <p:nvPr/>
        </p:nvSpPr>
        <p:spPr>
          <a:xfrm>
            <a:off x="3531981" y="2580350"/>
            <a:ext cx="4038600" cy="113877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700" dirty="0"/>
              <a:t>Build and evaluate model using a percentage split instead of 10-fold cross validation. The 66% is for the training set so 34% is for testing.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13"/>
    </mc:Choice>
    <mc:Fallback xmlns="">
      <p:transition spd="slow" advTm="30813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2FF7D770-B6AE-43E5-A874-6DA35F6DA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" y="550416"/>
            <a:ext cx="7744287" cy="5846478"/>
          </a:xfrm>
          <a:prstGeom prst="rect">
            <a:avLst/>
          </a:prstGeom>
        </p:spPr>
      </p:pic>
      <p:sp>
        <p:nvSpPr>
          <p:cNvPr id="9" name="Line 3">
            <a:extLst>
              <a:ext uri="{FF2B5EF4-FFF2-40B4-BE49-F238E27FC236}">
                <a16:creationId xmlns:a16="http://schemas.microsoft.com/office/drawing/2014/main" id="{23AD0284-D567-458A-B814-8FFD245205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14999" y="5251142"/>
            <a:ext cx="533401" cy="7620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D34FB8-EC07-469F-AD10-F66C1C07AFA6}"/>
              </a:ext>
            </a:extLst>
          </p:cNvPr>
          <p:cNvSpPr txBox="1"/>
          <p:nvPr/>
        </p:nvSpPr>
        <p:spPr>
          <a:xfrm>
            <a:off x="6248400" y="5066476"/>
            <a:ext cx="165272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Just click OK</a:t>
            </a:r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75645653-DB95-4966-94A3-75CAD13B29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14398" y="2441359"/>
            <a:ext cx="266331" cy="4561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/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4EA4B391-B0D8-49A7-9743-D116E109CA05}"/>
              </a:ext>
            </a:extLst>
          </p:cNvPr>
          <p:cNvSpPr txBox="1"/>
          <p:nvPr/>
        </p:nvSpPr>
        <p:spPr>
          <a:xfrm>
            <a:off x="609600" y="2947386"/>
            <a:ext cx="2209800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Click on “More Options”  to open this window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2"/>
    </mc:Choice>
    <mc:Fallback xmlns="">
      <p:transition spd="slow" advTm="3542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>
            <a:extLst>
              <a:ext uri="{FF2B5EF4-FFF2-40B4-BE49-F238E27FC236}">
                <a16:creationId xmlns:a16="http://schemas.microsoft.com/office/drawing/2014/main" id="{A4A71A44-A003-4913-B73D-7707C44528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451" y="733899"/>
            <a:ext cx="7631097" cy="575151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AB0821B-6503-4F97-969D-2F97B55C5302}"/>
              </a:ext>
            </a:extLst>
          </p:cNvPr>
          <p:cNvSpPr txBox="1"/>
          <p:nvPr/>
        </p:nvSpPr>
        <p:spPr>
          <a:xfrm>
            <a:off x="730624" y="5257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Click Start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94352D14-8D0A-4CB3-82DF-EA34D90C46D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89606" y="3136612"/>
            <a:ext cx="150921" cy="584775"/>
          </a:xfrm>
          <a:prstGeom prst="line">
            <a:avLst/>
          </a:prstGeom>
          <a:noFill/>
          <a:ln w="4762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A68EDC-A735-4244-8719-4E93CFB08788}"/>
              </a:ext>
            </a:extLst>
          </p:cNvPr>
          <p:cNvSpPr txBox="1"/>
          <p:nvPr/>
        </p:nvSpPr>
        <p:spPr>
          <a:xfrm>
            <a:off x="5823751" y="2320163"/>
            <a:ext cx="22098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Records command line with options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3D62388-3187-4DE0-9636-3206562AECB9}"/>
              </a:ext>
            </a:extLst>
          </p:cNvPr>
          <p:cNvCxnSpPr>
            <a:cxnSpLocks/>
          </p:cNvCxnSpPr>
          <p:nvPr/>
        </p:nvCxnSpPr>
        <p:spPr>
          <a:xfrm flipH="1" flipV="1">
            <a:off x="5455024" y="2158426"/>
            <a:ext cx="368727" cy="31607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D78371E7-683E-46D4-9FA9-9734393CBAF6}"/>
              </a:ext>
            </a:extLst>
          </p:cNvPr>
          <p:cNvSpPr txBox="1"/>
          <p:nvPr/>
        </p:nvSpPr>
        <p:spPr>
          <a:xfrm>
            <a:off x="5399406" y="3822412"/>
            <a:ext cx="2514600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Textual tree representation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194532-8BC1-4B5C-8F5C-DDD37BC89459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4642652" y="4114800"/>
            <a:ext cx="756754" cy="2923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BB3DD65-6E4C-4222-85E0-A851242EDA0A}"/>
              </a:ext>
            </a:extLst>
          </p:cNvPr>
          <p:cNvSpPr txBox="1"/>
          <p:nvPr/>
        </p:nvSpPr>
        <p:spPr>
          <a:xfrm>
            <a:off x="2907501" y="372585"/>
            <a:ext cx="3972019" cy="58477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Note: Do not worry if your results are slightly different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788"/>
    </mc:Choice>
    <mc:Fallback xmlns="">
      <p:transition spd="slow" advTm="145788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1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清晰度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300F97EB-5D8B-4D43-90D2-E1C06EB67D3F}" vid="{8FA7D2BC-B3E3-4AC1-80DE-D73818C065EB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830</TotalTime>
  <Words>299</Words>
  <Application>Microsoft Office PowerPoint</Application>
  <PresentationFormat>如螢幕大小 (4:3)</PresentationFormat>
  <Paragraphs>42</Paragraphs>
  <Slides>15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微軟正黑體</vt:lpstr>
      <vt:lpstr>新細明體</vt:lpstr>
      <vt:lpstr>Arial</vt:lpstr>
      <vt:lpstr>Arial Narrow</vt:lpstr>
      <vt:lpstr>Calibri</vt:lpstr>
      <vt:lpstr>佈景主題1</vt:lpstr>
      <vt:lpstr>WEKA Tutorial- Classification</vt:lpstr>
      <vt:lpstr>Classification: Decision Trees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Review: Decision Trees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WEKA</dc:title>
  <dc:creator>christine</dc:creator>
  <cp:lastModifiedBy>christine</cp:lastModifiedBy>
  <cp:revision>41</cp:revision>
  <dcterms:created xsi:type="dcterms:W3CDTF">2022-08-23T03:48:25Z</dcterms:created>
  <dcterms:modified xsi:type="dcterms:W3CDTF">2022-12-05T17:48:03Z</dcterms:modified>
</cp:coreProperties>
</file>