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70" r:id="rId8"/>
    <p:sldId id="264" r:id="rId9"/>
    <p:sldId id="265" r:id="rId10"/>
    <p:sldId id="263" r:id="rId11"/>
    <p:sldId id="267" r:id="rId12"/>
    <p:sldId id="268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E18664-8585-DFA5-512C-416E7A127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ED09C17-CC06-F7E0-DDB2-9DD01A8C7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860533-7361-E558-1E0A-4E3E93BE3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09635C8-AF08-CF72-6351-DE4B21F6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E739696-7417-04A4-76D4-5A0AD482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240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66275C-21C1-D78F-3206-E1F0E2FF7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27F526A-D2B4-06AE-F708-3AE46C46C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1C17667-A9CE-3F57-E738-E5396B8FA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D729B11-9D44-5634-79F8-376A9F873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F3ABACB-A0D8-3770-8253-A76508BAF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814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A0F3FCFD-1672-51B2-2C09-41964BF69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3591543-E8FA-5FC0-EE9A-7F473DB3A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4B1AF75-A565-4C05-B523-067EC232F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FD41512-15B3-1A2E-EDD1-3C4FD8DBD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16C8F30-BA5E-08F9-A297-EE05F628A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53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5DB3B8-C1DB-B505-926A-7D5EC05EC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49C32E-A7BF-24B7-325E-F7EB9FCE2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3321CB-4651-ECED-07FD-01980E93A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5A0F6C-7008-102D-E9F2-126E2752E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D2D88DF-09D5-8694-4C62-CA653AF0C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964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7D9910A-2C68-7A4A-0B58-9F1158C1A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ED294FF-342C-9B78-240A-277625533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137377E-CFC5-6430-6E49-6024C360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73FC80D-A752-E490-B0F6-3C5656CE2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BC93DD3-35EF-2B1A-3147-46AB7FD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2001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28B575-11EA-73AC-0FFE-02FA5BEAD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FB513C-D7A4-2B2A-53E2-E857B3F22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CBA9192-DCB0-05A0-F7AD-159FB5792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FF41586-005A-327B-8333-03836968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78CB66E-635B-BCE8-41A7-EE2A72195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65A8C7E-AB00-A843-257C-C639BB11E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082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DF6799-1925-5F78-E7F2-D5A0200F4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739124C-42E7-ECF6-302A-8FD17D366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B31854E-BDCC-FBD6-6A63-DB5661866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BB64F5E-9D23-8A55-0F4C-8778E7FF3C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90AC20B-F8A9-0B65-08DD-F3487C813E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7BF9760-A610-2BDD-A78E-B13841B6E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30DD501-5CB1-71B3-C69D-2BD60F070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6EEC9496-F507-72D9-9B93-42D6412F9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8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575CCFD-BB39-9ACA-38BA-BBC2B94AE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67E1998-223C-9AE7-E77D-423A26C25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D9D19F1-9BD9-9A3C-284C-80165264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CB90A2A-94CE-D8C6-4B7D-419083F3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41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23A35CBC-BCB2-1698-432A-DE75D6BCF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CB51715-F1A7-AFDE-C006-A09F9136F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4FBD24-7344-EBAF-CC0C-D7917BB4A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459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77EC44-DEE1-236F-5477-7DA37C789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6A7365-C90D-F1BA-4CD3-8C62D6C7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3972381-0AF3-F739-8AE0-6BD4E385F9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4799BD4-439F-4371-4D51-AEB3DBCAA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5FDD122-183B-72F3-1B23-B7C18E680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1AB768-854A-680D-D2E1-01EA9FC9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87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FE26C9-4557-941F-F0BB-774C0B924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58776E5-5D98-9C00-F965-11A15D84C1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D65D120-637D-C7BF-29A1-79F8D4641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BA8DE4E-4057-A3FA-A88A-9AE2C3F1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D42C874-25DA-C5D6-50FE-C487E87DE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3F57CC5-9AD4-C12B-5C1F-70A8127A9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43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6FB48B0-B157-8B25-9934-9B04BF5BE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6389DE8-61CD-ED9F-D560-CEDFB8193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4177FB1-B7A7-F74A-B022-B1EFDE655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D42AE-3F79-439B-A46B-76C4D98209F8}" type="datetimeFigureOut">
              <a:rPr lang="zh-TW" altLang="en-US" smtClean="0"/>
              <a:t>2023/12/13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96B470-F39B-3C9B-C8C9-1F0123B0D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838ECC-6004-81BF-91F6-B02B2A5336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C8D51-4087-4747-9142-8555B51BB7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665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C29D3D-D3CD-F96D-8941-7404DBE6C8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26EFD4A-B54C-D221-3AFD-DC3FB266A9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548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ECDBA96-BA18-4A7D-FC60-ADFF4B22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巢狀迴圈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E3F4A4A-53EE-4A39-8982-A7C48385C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3878478" cy="4066279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0EDFA0D5-BBDC-B250-9EAF-E7F97AB774C4}"/>
              </a:ext>
            </a:extLst>
          </p:cNvPr>
          <p:cNvSpPr txBox="1"/>
          <p:nvPr/>
        </p:nvSpPr>
        <p:spPr>
          <a:xfrm>
            <a:off x="5378824" y="1825625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先執行完裡面的迴圈，再執行外面的迴圈</a:t>
            </a:r>
          </a:p>
        </p:txBody>
      </p:sp>
    </p:spTree>
    <p:extLst>
      <p:ext uri="{BB962C8B-B14F-4D97-AF65-F5344CB8AC3E}">
        <p14:creationId xmlns:p14="http://schemas.microsoft.com/office/powerpoint/2010/main" val="403379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2FB646-3EC9-95A1-6FD9-EB1759E5B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函式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C7AD73-27E6-909D-F988-75907AA1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500" dirty="0">
                <a:solidFill>
                  <a:srgbClr val="4E5B61"/>
                </a:solidFill>
                <a:latin typeface="Consolas" panose="020B0609020204030204" pitchFamily="49" charset="0"/>
              </a:rPr>
              <a:t>void setup() {</a:t>
            </a:r>
          </a:p>
          <a:p>
            <a:pPr marL="0" indent="0">
              <a:buNone/>
            </a:pPr>
            <a:r>
              <a:rPr lang="en-US" altLang="zh-TW" sz="1500" dirty="0">
                <a:solidFill>
                  <a:srgbClr val="4E5B61"/>
                </a:solidFill>
                <a:latin typeface="Consolas" panose="020B0609020204030204" pitchFamily="49" charset="0"/>
              </a:rPr>
              <a:t> // put your setup code here, to run once:</a:t>
            </a:r>
          </a:p>
          <a:p>
            <a:pPr marL="0" indent="0">
              <a:buNone/>
            </a:pPr>
            <a:br>
              <a:rPr lang="en-US" altLang="zh-TW" sz="1500" dirty="0">
                <a:solidFill>
                  <a:srgbClr val="4E5B61"/>
                </a:solidFill>
                <a:latin typeface="Consolas" panose="020B0609020204030204" pitchFamily="49" charset="0"/>
              </a:rPr>
            </a:br>
            <a:r>
              <a:rPr lang="en-US" altLang="zh-TW" sz="1500" dirty="0">
                <a:solidFill>
                  <a:srgbClr val="4E5B6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br>
              <a:rPr lang="en-US" altLang="zh-TW" sz="1500" dirty="0">
                <a:solidFill>
                  <a:srgbClr val="4E5B61"/>
                </a:solidFill>
                <a:latin typeface="Consolas" panose="020B0609020204030204" pitchFamily="49" charset="0"/>
              </a:rPr>
            </a:br>
            <a:r>
              <a:rPr lang="en-US" altLang="zh-TW" sz="1500" dirty="0">
                <a:solidFill>
                  <a:srgbClr val="4E5B61"/>
                </a:solidFill>
                <a:latin typeface="Consolas" panose="020B0609020204030204" pitchFamily="49" charset="0"/>
              </a:rPr>
              <a:t>void loop() {</a:t>
            </a:r>
          </a:p>
          <a:p>
            <a:pPr marL="0" indent="0">
              <a:buNone/>
            </a:pPr>
            <a:r>
              <a:rPr lang="en-US" altLang="zh-TW" sz="1500" dirty="0">
                <a:solidFill>
                  <a:srgbClr val="4E5B61"/>
                </a:solidFill>
                <a:latin typeface="Consolas" panose="020B0609020204030204" pitchFamily="49" charset="0"/>
              </a:rPr>
              <a:t> // put your main code here, to run repeatedly:</a:t>
            </a:r>
          </a:p>
          <a:p>
            <a:pPr marL="0" indent="0">
              <a:buNone/>
            </a:pPr>
            <a:br>
              <a:rPr lang="en-US" altLang="zh-TW" sz="1500" dirty="0">
                <a:solidFill>
                  <a:srgbClr val="4E5B61"/>
                </a:solidFill>
                <a:latin typeface="Consolas" panose="020B0609020204030204" pitchFamily="49" charset="0"/>
              </a:rPr>
            </a:br>
            <a:r>
              <a:rPr lang="en-US" altLang="zh-TW" sz="1500" dirty="0">
                <a:solidFill>
                  <a:srgbClr val="4E5B6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altLang="zh-TW" sz="1500" dirty="0">
              <a:solidFill>
                <a:srgbClr val="4E5B6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altLang="zh-TW" sz="1500" dirty="0">
              <a:solidFill>
                <a:srgbClr val="4E5B61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zh-TW" altLang="en-US" dirty="0"/>
              <a:t>回傳值型態 函數名稱</a:t>
            </a:r>
            <a:r>
              <a:rPr lang="en-US" altLang="zh-TW" dirty="0"/>
              <a:t>(</a:t>
            </a:r>
            <a:r>
              <a:rPr lang="zh-TW" altLang="en-US" dirty="0"/>
              <a:t>引數型態 引數</a:t>
            </a:r>
            <a:r>
              <a:rPr lang="en-US" altLang="zh-TW" dirty="0"/>
              <a:t>1){</a:t>
            </a:r>
          </a:p>
          <a:p>
            <a:pPr marL="0" indent="0">
              <a:buNone/>
            </a:pPr>
            <a:r>
              <a:rPr lang="en-US" altLang="zh-TW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7999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AE8C20-FF67-BF24-C310-605DA2743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函式呼叫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A06EDD-37F8-4A88-BAF0-5E9999088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1054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1	int LEFT_SENSOR = 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digitalRead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(A0);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2	int RIGHT_SENSOR = 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digitalRead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(A1);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3</a:t>
            </a:r>
            <a:b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</a:b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4	if(RIGHT_SENSOR==0 &amp;&amp; LEFT_SENSOR==0) {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5	  forward(); //FORWARD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6	}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7	void forward()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8	{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9	  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digitalWrite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(in1, HIGH);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10	  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digitalWrite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(in2, LOW);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11	  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digitalWrite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(in3, HIGH);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12	  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digitalWrite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(in4, LOW);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13	</a:t>
            </a:r>
            <a:b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</a:b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14	  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analogWrite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(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enA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, M1_Speed);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15	  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analogWrite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(</a:t>
            </a:r>
            <a:r>
              <a:rPr lang="en-US" altLang="zh-TW" sz="1400" dirty="0" err="1">
                <a:solidFill>
                  <a:srgbClr val="4E5B61"/>
                </a:solidFill>
                <a:latin typeface="Consolas" panose="020B0609020204030204" pitchFamily="49" charset="0"/>
              </a:rPr>
              <a:t>enB</a:t>
            </a: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, M2_Speed);</a:t>
            </a:r>
          </a:p>
          <a:p>
            <a:pPr marL="0" indent="0">
              <a:buNone/>
            </a:pPr>
            <a:r>
              <a:rPr lang="en-US" altLang="zh-TW" sz="1400" dirty="0">
                <a:solidFill>
                  <a:srgbClr val="4E5B61"/>
                </a:solidFill>
                <a:latin typeface="Consolas" panose="020B0609020204030204" pitchFamily="49" charset="0"/>
              </a:rPr>
              <a:t>16	}</a:t>
            </a:r>
          </a:p>
          <a:p>
            <a:pPr marL="0" indent="0">
              <a:buNone/>
            </a:pPr>
            <a:endParaRPr lang="zh-TW" altLang="en-US" sz="1800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63ADAD0-1334-FB8E-7C77-8C5C3ADCD359}"/>
              </a:ext>
            </a:extLst>
          </p:cNvPr>
          <p:cNvSpPr txBox="1"/>
          <p:nvPr/>
        </p:nvSpPr>
        <p:spPr>
          <a:xfrm>
            <a:off x="6544235" y="1954306"/>
            <a:ext cx="2164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/>
              <a:t>4 →5 →7 →8~16 →6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708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0294952-10AF-EDD4-7950-007A7359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標頭檔 </a:t>
            </a:r>
            <a:r>
              <a:rPr lang="en-US" altLang="zh-TW" dirty="0"/>
              <a:t>-Library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061A30-EF2C-84C2-A780-87D7E3CFA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0" i="0" dirty="0">
                <a:effectLst/>
                <a:latin typeface="Söhne Mono"/>
              </a:rPr>
              <a:t>#</a:t>
            </a:r>
            <a:r>
              <a:rPr lang="en-US" altLang="zh-TW" b="0" i="0" dirty="0">
                <a:solidFill>
                  <a:srgbClr val="2E95D3"/>
                </a:solidFill>
                <a:effectLst/>
                <a:latin typeface="Söhne Mono"/>
              </a:rPr>
              <a:t>include</a:t>
            </a:r>
            <a:r>
              <a:rPr lang="en-US" altLang="zh-TW" b="0" i="0" dirty="0">
                <a:effectLst/>
                <a:latin typeface="Söhne Mono"/>
              </a:rPr>
              <a:t> </a:t>
            </a:r>
            <a:r>
              <a:rPr lang="en-US" altLang="zh-TW" b="0" i="0" dirty="0">
                <a:solidFill>
                  <a:srgbClr val="00A67D"/>
                </a:solidFill>
                <a:effectLst/>
                <a:latin typeface="Söhne Mono"/>
              </a:rPr>
              <a:t>&lt;PS2X_lib.h&gt;</a:t>
            </a:r>
          </a:p>
          <a:p>
            <a:pPr marL="0" indent="0">
              <a:buNone/>
            </a:pPr>
            <a:r>
              <a:rPr lang="en-US" altLang="zh-TW" dirty="0">
                <a:solidFill>
                  <a:srgbClr val="00A67D"/>
                </a:solidFill>
                <a:latin typeface="Söhne Mono"/>
              </a:rPr>
              <a:t>  </a:t>
            </a:r>
          </a:p>
          <a:p>
            <a:pPr marL="0" indent="0">
              <a:buNone/>
            </a:pPr>
            <a:r>
              <a:rPr lang="zh-TW" altLang="en-US" dirty="0">
                <a:latin typeface="Söhne Mono"/>
              </a:rPr>
              <a:t>編譯前，程式會將</a:t>
            </a:r>
            <a:r>
              <a:rPr lang="en-US" altLang="zh-TW" dirty="0">
                <a:latin typeface="Söhne Mono"/>
              </a:rPr>
              <a:t>”&lt;&gt;”</a:t>
            </a:r>
            <a:r>
              <a:rPr lang="zh-TW" altLang="en-US" dirty="0">
                <a:latin typeface="Söhne Mono"/>
              </a:rPr>
              <a:t>的標頭檔含括進程式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951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B3149F-8272-A6C5-CC74-813753E39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變數型態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290483-78D9-7070-3D89-FF6E7E755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 </a:t>
            </a:r>
            <a:r>
              <a:rPr lang="zh-TW" altLang="en-US" dirty="0"/>
              <a:t>整數</a:t>
            </a:r>
            <a:endParaRPr lang="en-US" altLang="zh-TW" dirty="0"/>
          </a:p>
          <a:p>
            <a:r>
              <a:rPr lang="en-US" altLang="zh-TW" dirty="0"/>
              <a:t>Float </a:t>
            </a:r>
            <a:r>
              <a:rPr lang="zh-TW" altLang="en-US" dirty="0"/>
              <a:t>浮點數</a:t>
            </a:r>
            <a:r>
              <a:rPr lang="en-US" altLang="zh-TW" dirty="0"/>
              <a:t>(</a:t>
            </a:r>
            <a:r>
              <a:rPr lang="zh-TW" altLang="en-US" dirty="0"/>
              <a:t>可理解為小數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Char </a:t>
            </a:r>
            <a:r>
              <a:rPr lang="zh-TW" altLang="en-US" dirty="0"/>
              <a:t>字元</a:t>
            </a:r>
            <a:endParaRPr lang="en-US" altLang="zh-TW" dirty="0"/>
          </a:p>
          <a:p>
            <a:r>
              <a:rPr lang="en-US" altLang="zh-TW" dirty="0"/>
              <a:t>Boolean</a:t>
            </a:r>
            <a:r>
              <a:rPr lang="zh-TW" altLang="en-US" dirty="0"/>
              <a:t> 布林值</a:t>
            </a:r>
            <a:r>
              <a:rPr lang="en-US" altLang="zh-TW" dirty="0"/>
              <a:t>(True</a:t>
            </a:r>
            <a:r>
              <a:rPr lang="zh-TW" altLang="en-US" dirty="0"/>
              <a:t>或</a:t>
            </a:r>
            <a:r>
              <a:rPr lang="en-US" altLang="zh-TW" dirty="0"/>
              <a:t>false)</a:t>
            </a:r>
          </a:p>
          <a:p>
            <a:r>
              <a:rPr lang="en-US" altLang="zh-TW" dirty="0"/>
              <a:t>Void </a:t>
            </a:r>
          </a:p>
          <a:p>
            <a:endParaRPr lang="en-US" altLang="zh-TW" dirty="0"/>
          </a:p>
          <a:p>
            <a:r>
              <a:rPr lang="en-US" altLang="zh-TW" dirty="0"/>
              <a:t>‘\n’</a:t>
            </a:r>
          </a:p>
          <a:p>
            <a:r>
              <a:rPr lang="en-US" altLang="zh-TW" dirty="0"/>
              <a:t>‘\t’</a:t>
            </a:r>
            <a:endParaRPr lang="zh-TW" altLang="en-US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8913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0DD690-A913-759A-690F-79223A52D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運算式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28F5EB9-1077-2E0F-0748-0FF48C12A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=</a:t>
            </a:r>
            <a:r>
              <a:rPr lang="zh-TW" altLang="en-US" dirty="0"/>
              <a:t> 設定</a:t>
            </a:r>
            <a:r>
              <a:rPr lang="en-US" altLang="zh-TW" dirty="0"/>
              <a:t>set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en-US" altLang="zh-TW" dirty="0"/>
              <a:t>&gt; </a:t>
            </a:r>
            <a:r>
              <a:rPr lang="zh-TW" altLang="en-US" dirty="0"/>
              <a:t>大於</a:t>
            </a:r>
            <a:endParaRPr lang="en-US" altLang="zh-TW" dirty="0"/>
          </a:p>
          <a:p>
            <a:r>
              <a:rPr lang="en-US" altLang="zh-TW" dirty="0"/>
              <a:t>&lt;</a:t>
            </a:r>
            <a:r>
              <a:rPr lang="zh-TW" altLang="en-US" dirty="0"/>
              <a:t> 小於</a:t>
            </a:r>
            <a:endParaRPr lang="en-US" altLang="zh-TW" dirty="0"/>
          </a:p>
          <a:p>
            <a:r>
              <a:rPr lang="en-US" altLang="zh-TW" dirty="0"/>
              <a:t>&gt;=</a:t>
            </a:r>
            <a:r>
              <a:rPr lang="zh-TW" altLang="en-US" dirty="0"/>
              <a:t> 大於等於</a:t>
            </a:r>
            <a:endParaRPr lang="en-US" altLang="zh-TW" dirty="0"/>
          </a:p>
          <a:p>
            <a:r>
              <a:rPr lang="en-US" altLang="zh-TW" dirty="0"/>
              <a:t>&lt;=</a:t>
            </a:r>
            <a:r>
              <a:rPr lang="zh-TW" altLang="en-US" dirty="0"/>
              <a:t> 小於等於</a:t>
            </a:r>
            <a:endParaRPr lang="en-US" altLang="zh-TW" dirty="0"/>
          </a:p>
          <a:p>
            <a:r>
              <a:rPr lang="en-US" altLang="zh-TW" dirty="0"/>
              <a:t>==</a:t>
            </a:r>
            <a:r>
              <a:rPr lang="zh-TW" altLang="en-US" dirty="0"/>
              <a:t> 等於</a:t>
            </a:r>
            <a:endParaRPr lang="en-US" altLang="zh-TW" dirty="0"/>
          </a:p>
          <a:p>
            <a:r>
              <a:rPr lang="en-US" altLang="zh-TW" dirty="0"/>
              <a:t>!=</a:t>
            </a:r>
            <a:r>
              <a:rPr lang="zh-TW" altLang="en-US" dirty="0"/>
              <a:t> 不等於</a:t>
            </a:r>
          </a:p>
        </p:txBody>
      </p:sp>
    </p:spTree>
    <p:extLst>
      <p:ext uri="{BB962C8B-B14F-4D97-AF65-F5344CB8AC3E}">
        <p14:creationId xmlns:p14="http://schemas.microsoft.com/office/powerpoint/2010/main" val="4224993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9070D1-D9E9-D73A-47E0-E43E0726E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If</a:t>
            </a:r>
            <a:r>
              <a:rPr lang="zh-TW" altLang="en-US" dirty="0"/>
              <a:t> 判斷式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52D6FE8-DA60-72C3-971C-D0BE86DC5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A=5</a:t>
            </a:r>
          </a:p>
          <a:p>
            <a:pPr marL="0" indent="0">
              <a:buNone/>
            </a:pPr>
            <a:r>
              <a:rPr lang="en-US" altLang="zh-TW" dirty="0"/>
              <a:t>B=3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A&gt;B →True</a:t>
            </a:r>
          </a:p>
          <a:p>
            <a:pPr marL="0" indent="0">
              <a:buNone/>
            </a:pPr>
            <a:r>
              <a:rPr lang="en-US" altLang="zh-TW" dirty="0"/>
              <a:t>A&lt;B →False</a:t>
            </a:r>
          </a:p>
          <a:p>
            <a:pPr marL="0" indent="0">
              <a:buNone/>
            </a:pPr>
            <a:r>
              <a:rPr lang="en-US" altLang="zh-TW" dirty="0"/>
              <a:t>A != B →True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180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5DC213-6008-688B-D9F7-A288DFB2F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If-else</a:t>
            </a:r>
            <a:r>
              <a:rPr lang="zh-TW" altLang="en-US" dirty="0"/>
              <a:t> 判斷式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80873B-19B4-8FC4-6942-BA1FFAB35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7083"/>
            <a:ext cx="10515600" cy="56208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>
                <a:solidFill>
                  <a:schemeClr val="tx1"/>
                </a:solidFill>
              </a:rPr>
              <a:t>if (random(2) == 0) {</a:t>
            </a:r>
          </a:p>
          <a:p>
            <a:pPr marL="0" indent="0">
              <a:buNone/>
            </a:pPr>
            <a:r>
              <a:rPr lang="en-US" altLang="zh-TW" sz="2400" dirty="0">
                <a:solidFill>
                  <a:schemeClr val="tx1"/>
                </a:solidFill>
              </a:rPr>
              <a:t>      // </a:t>
            </a:r>
            <a:r>
              <a:rPr lang="zh-TW" altLang="en-US" sz="2400" dirty="0">
                <a:solidFill>
                  <a:schemeClr val="tx1"/>
                </a:solidFill>
              </a:rPr>
              <a:t>向左轉隨機時長</a:t>
            </a:r>
            <a:endParaRPr lang="en-US" altLang="zh-TW" sz="2400" dirty="0"/>
          </a:p>
          <a:p>
            <a:pPr marL="0" indent="0">
              <a:buNone/>
            </a:pPr>
            <a:r>
              <a:rPr lang="en-US" altLang="zh-TW" sz="2400" dirty="0"/>
              <a:t>  void </a:t>
            </a:r>
            <a:r>
              <a:rPr lang="en-US" altLang="zh-TW" sz="2400" dirty="0" err="1"/>
              <a:t>turnLeft</a:t>
            </a:r>
            <a:r>
              <a:rPr lang="en-US" altLang="zh-TW" sz="2400" dirty="0"/>
              <a:t>();</a:t>
            </a:r>
            <a:endParaRPr lang="zh-TW" alt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altLang="zh-TW" sz="2400" dirty="0">
                <a:solidFill>
                  <a:schemeClr val="tx1"/>
                </a:solidFill>
              </a:rPr>
              <a:t>  delay(random(200, 501));  // Random duration between 200 and 500 milliseconds</a:t>
            </a:r>
          </a:p>
          <a:p>
            <a:pPr marL="0" indent="0">
              <a:buNone/>
            </a:pPr>
            <a:r>
              <a:rPr lang="en-US" altLang="zh-TW" sz="2400" dirty="0">
                <a:solidFill>
                  <a:schemeClr val="tx1"/>
                </a:solidFill>
              </a:rPr>
              <a:t> } else {</a:t>
            </a:r>
          </a:p>
          <a:p>
            <a:pPr marL="0" indent="0">
              <a:buNone/>
            </a:pPr>
            <a:r>
              <a:rPr lang="en-US" altLang="zh-TW" sz="2400" dirty="0">
                <a:solidFill>
                  <a:schemeClr val="tx1"/>
                </a:solidFill>
              </a:rPr>
              <a:t>// </a:t>
            </a:r>
            <a:r>
              <a:rPr lang="zh-TW" altLang="en-US" sz="2400" dirty="0">
                <a:solidFill>
                  <a:schemeClr val="tx1"/>
                </a:solidFill>
              </a:rPr>
              <a:t>向右轉隨機時長</a:t>
            </a:r>
          </a:p>
          <a:p>
            <a:pPr marL="0" indent="0">
              <a:buNone/>
            </a:pPr>
            <a:r>
              <a:rPr lang="en-US" altLang="zh-TW" sz="2400" dirty="0">
                <a:solidFill>
                  <a:schemeClr val="tx1"/>
                </a:solidFill>
              </a:rPr>
              <a:t>  Void </a:t>
            </a:r>
            <a:r>
              <a:rPr lang="en-US" altLang="zh-TW" sz="2400" dirty="0" err="1">
                <a:solidFill>
                  <a:schemeClr val="tx1"/>
                </a:solidFill>
              </a:rPr>
              <a:t>turnRight</a:t>
            </a:r>
            <a:r>
              <a:rPr lang="en-US" altLang="zh-TW" sz="2400" dirty="0">
                <a:solidFill>
                  <a:schemeClr val="tx1"/>
                </a:solidFill>
              </a:rPr>
              <a:t>();</a:t>
            </a:r>
          </a:p>
          <a:p>
            <a:pPr marL="0" indent="0">
              <a:buNone/>
            </a:pPr>
            <a:r>
              <a:rPr lang="en-US" altLang="zh-TW" sz="2400" dirty="0">
                <a:solidFill>
                  <a:schemeClr val="tx1"/>
                </a:solidFill>
              </a:rPr>
              <a:t>  delay(random(200, 501));  // Random duration between 200 and 500 milliseconds</a:t>
            </a:r>
          </a:p>
          <a:p>
            <a:pPr marL="0" indent="0">
              <a:buNone/>
            </a:pPr>
            <a:r>
              <a:rPr lang="en-US" altLang="zh-TW" sz="2400" dirty="0">
                <a:solidFill>
                  <a:schemeClr val="tx1"/>
                </a:solidFill>
              </a:rPr>
              <a:t>}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935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6675B7-9584-6879-0A93-92043750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輸出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FE4D690-7EB6-98D5-1553-BD184F4C4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Serial.print</a:t>
            </a:r>
            <a:r>
              <a:rPr lang="en-US" altLang="zh-TW" dirty="0"/>
              <a:t>(distance);</a:t>
            </a:r>
          </a:p>
          <a:p>
            <a:r>
              <a:rPr lang="en-US" altLang="zh-TW" dirty="0" err="1"/>
              <a:t>Serial.println</a:t>
            </a:r>
            <a:r>
              <a:rPr lang="en-US" altLang="zh-TW" dirty="0"/>
              <a:t>(" cm");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359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E2E5BA-5EB0-4357-0C22-F9F989A49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For </a:t>
            </a:r>
            <a:r>
              <a:rPr lang="zh-TW" altLang="en-US" dirty="0"/>
              <a:t>迴圈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9827537-266F-6D82-BAEF-48DD2EDC4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for (</a:t>
            </a:r>
            <a:r>
              <a:rPr lang="zh-TW" altLang="en-US" dirty="0"/>
              <a:t>設定迴圈出值</a:t>
            </a:r>
            <a:r>
              <a:rPr lang="en-US" altLang="zh-TW" dirty="0"/>
              <a:t>;</a:t>
            </a:r>
            <a:r>
              <a:rPr lang="zh-TW" altLang="en-US" dirty="0"/>
              <a:t>判斷條件</a:t>
            </a:r>
            <a:r>
              <a:rPr lang="en-US" altLang="zh-TW" dirty="0"/>
              <a:t>;</a:t>
            </a:r>
            <a:r>
              <a:rPr lang="zh-TW" altLang="en-US" dirty="0"/>
              <a:t>設定增減量</a:t>
            </a:r>
            <a:r>
              <a:rPr lang="en-US" altLang="zh-TW" dirty="0"/>
              <a:t>){</a:t>
            </a:r>
          </a:p>
          <a:p>
            <a:pPr marL="0" indent="0">
              <a:buNone/>
            </a:pPr>
            <a:r>
              <a:rPr lang="zh-TW" altLang="en-US" dirty="0"/>
              <a:t>指令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}</a:t>
            </a:r>
          </a:p>
          <a:p>
            <a:endParaRPr lang="en-US" altLang="zh-TW" dirty="0"/>
          </a:p>
          <a:p>
            <a:r>
              <a:rPr lang="zh-TW" altLang="en-US" dirty="0"/>
              <a:t>用於有次數的執行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for(a=0;a&lt;=3;a=a+1){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err="1"/>
              <a:t>Serial.println</a:t>
            </a:r>
            <a:r>
              <a:rPr lang="en-US" altLang="zh-TW" dirty="0"/>
              <a:t>(a); </a:t>
            </a:r>
          </a:p>
          <a:p>
            <a:pPr marL="0" indent="0">
              <a:buNone/>
            </a:pPr>
            <a:r>
              <a:rPr lang="en-US" altLang="zh-TW" dirty="0"/>
              <a:t>}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1149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C049E1-6574-0597-E549-29F109DAC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While </a:t>
            </a:r>
            <a:r>
              <a:rPr lang="zh-TW" altLang="en-US" dirty="0"/>
              <a:t>迴圈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F479D8-D540-E26E-4F1E-DBFAC1F1B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while (</a:t>
            </a:r>
            <a:r>
              <a:rPr lang="zh-TW" altLang="en-US" dirty="0"/>
              <a:t>判斷條件</a:t>
            </a:r>
            <a:r>
              <a:rPr lang="en-US" altLang="zh-TW" dirty="0"/>
              <a:t>){</a:t>
            </a:r>
          </a:p>
          <a:p>
            <a:pPr marL="0" indent="0">
              <a:buNone/>
            </a:pPr>
            <a:r>
              <a:rPr lang="zh-TW" altLang="en-US" dirty="0"/>
              <a:t>指令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設定增減量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}</a:t>
            </a:r>
          </a:p>
          <a:p>
            <a:r>
              <a:rPr lang="zh-TW" altLang="en-US" dirty="0"/>
              <a:t>每次進迴圈前做一次條件判斷</a:t>
            </a:r>
            <a:endParaRPr lang="en-US" altLang="zh-TW" dirty="0"/>
          </a:p>
          <a:p>
            <a:r>
              <a:rPr lang="zh-TW" altLang="en-US" dirty="0"/>
              <a:t>不知道要執行幾次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42753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469</Words>
  <Application>Microsoft Office PowerPoint</Application>
  <PresentationFormat>寬螢幕</PresentationFormat>
  <Paragraphs>86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8" baseType="lpstr">
      <vt:lpstr>Söhne Mono</vt:lpstr>
      <vt:lpstr>Arial</vt:lpstr>
      <vt:lpstr>Calibri</vt:lpstr>
      <vt:lpstr>Calibri Light</vt:lpstr>
      <vt:lpstr>Consolas</vt:lpstr>
      <vt:lpstr>Office 佈景主題</vt:lpstr>
      <vt:lpstr>PowerPoint 簡報</vt:lpstr>
      <vt:lpstr>標頭檔 -Library</vt:lpstr>
      <vt:lpstr>變數型態</vt:lpstr>
      <vt:lpstr>運算式</vt:lpstr>
      <vt:lpstr>If 判斷式</vt:lpstr>
      <vt:lpstr>If-else 判斷式</vt:lpstr>
      <vt:lpstr>輸出</vt:lpstr>
      <vt:lpstr>For 迴圈</vt:lpstr>
      <vt:lpstr>While 迴圈</vt:lpstr>
      <vt:lpstr>巢狀迴圈</vt:lpstr>
      <vt:lpstr>函式</vt:lpstr>
      <vt:lpstr>函式呼叫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立璿 楊</dc:creator>
  <cp:lastModifiedBy>立璿 楊</cp:lastModifiedBy>
  <cp:revision>1</cp:revision>
  <dcterms:created xsi:type="dcterms:W3CDTF">2023-12-13T08:58:03Z</dcterms:created>
  <dcterms:modified xsi:type="dcterms:W3CDTF">2023-12-13T12:02:38Z</dcterms:modified>
</cp:coreProperties>
</file>